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21"/>
  </p:notesMasterIdLst>
  <p:handoutMasterIdLst>
    <p:handoutMasterId r:id="rId22"/>
  </p:handoutMasterIdLst>
  <p:sldIdLst>
    <p:sldId id="554" r:id="rId7"/>
    <p:sldId id="308" r:id="rId8"/>
    <p:sldId id="257" r:id="rId9"/>
    <p:sldId id="555" r:id="rId10"/>
    <p:sldId id="548" r:id="rId11"/>
    <p:sldId id="563" r:id="rId12"/>
    <p:sldId id="557" r:id="rId13"/>
    <p:sldId id="558" r:id="rId14"/>
    <p:sldId id="559" r:id="rId15"/>
    <p:sldId id="560" r:id="rId16"/>
    <p:sldId id="561" r:id="rId17"/>
    <p:sldId id="564" r:id="rId18"/>
    <p:sldId id="552" r:id="rId19"/>
    <p:sldId id="318" r:id="rId20"/>
  </p:sldIdLst>
  <p:sldSz cx="12192000" cy="6858000"/>
  <p:notesSz cx="7315200" cy="9601200"/>
  <p:custDataLst>
    <p:tags r:id="rId23"/>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18"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5" clrIdx="15">
    <p:extLst>
      <p:ext uri="{19B8F6BF-5375-455C-9EA6-DF929625EA0E}">
        <p15:presenceInfo xmlns:p15="http://schemas.microsoft.com/office/powerpoint/2012/main" userId="S::cseals@clinicaloptions.com::0852e532-1f9e-4bbf-9b56-be19a9543a31" providerId="AD"/>
      </p:ext>
    </p:extLst>
  </p:cmAuthor>
  <p:cmAuthor id="17" name="Gordon Kelley" initials="GK" lastIdx="13" clrIdx="16">
    <p:extLst>
      <p:ext uri="{19B8F6BF-5375-455C-9EA6-DF929625EA0E}">
        <p15:presenceInfo xmlns:p15="http://schemas.microsoft.com/office/powerpoint/2012/main" userId="S::gkelley@clinicaloptions.com::7e3d11cf-7436-4611-80d7-51121a63678e" providerId="AD"/>
      </p:ext>
    </p:extLst>
  </p:cmAuthor>
  <p:cmAuthor id="18" name="Ryan Topping" initials="RT" lastIdx="11" clrIdx="17">
    <p:extLst>
      <p:ext uri="{19B8F6BF-5375-455C-9EA6-DF929625EA0E}">
        <p15:presenceInfo xmlns:p15="http://schemas.microsoft.com/office/powerpoint/2012/main" userId="Ryan Topping" providerId="None"/>
      </p:ext>
    </p:extLst>
  </p:cmAuthor>
  <p:cmAuthor id="19" name="CLINICALOPTIONS\tquill" initials="C" lastIdx="4" clrIdx="18">
    <p:extLst>
      <p:ext uri="{19B8F6BF-5375-455C-9EA6-DF929625EA0E}">
        <p15:presenceInfo xmlns:p15="http://schemas.microsoft.com/office/powerpoint/2012/main" userId="CLINICALOPTIONS\tquill" providerId="None"/>
      </p:ext>
    </p:extLst>
  </p:cmAuthor>
  <p:cmAuthor id="20" name="Dussadee Royal" initials="DR" lastIdx="3" clrIdx="19">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77" autoAdjust="0"/>
    <p:restoredTop sz="73659" autoAdjust="0"/>
  </p:normalViewPr>
  <p:slideViewPr>
    <p:cSldViewPr snapToGrid="0">
      <p:cViewPr varScale="1">
        <p:scale>
          <a:sx n="49" d="100"/>
          <a:sy n="49" d="100"/>
        </p:scale>
        <p:origin x="1352" y="44"/>
      </p:cViewPr>
      <p:guideLst>
        <p:guide orient="horz" pos="4128"/>
        <p:guide orient="horz" pos="1008"/>
        <p:guide orient="horz" pos="4032"/>
        <p:guide orient="horz" pos="151"/>
        <p:guide orient="horz" pos="264"/>
        <p:guide orient="horz" pos="3912"/>
        <p:guide orient="horz"/>
        <p:guide pos="329"/>
        <p:guide pos="7407"/>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commentAuthors" Target="commentAuthor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ags" Target="tags/tag1.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handoutMaster" Target="handoutMasters/handout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51284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5-FU, 5-fluorouracil; DFS, disease-free survival; </a:t>
            </a:r>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a:t>
            </a:r>
            <a:r>
              <a:rPr lang="en-US" i="1" dirty="0"/>
              <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88267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5-FU, 5-fluorouracil; </a:t>
            </a:r>
            <a:r>
              <a:rPr lang="en-US" b="0" i="1" dirty="0"/>
              <a:t>CAPOX, capecitabine/oxaliplatin; CRT, chemoradiotherapy; DFS, disease-free survival; ECOG, Eastern Cooperative Oncology Group; EBRT, external beam radiation therapy; ERUS, endorectal ultrasound; </a:t>
            </a:r>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a:t>
            </a:r>
            <a:r>
              <a:rPr lang="en-US" b="0" i="1" dirty="0"/>
              <a:t>; IMRT, intensity-modulated radiation therapy; OS, overall survival; PS, performance status; QoL, quality of life; TME, total mesorectal excision.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0625007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a:t>
            </a:r>
            <a:r>
              <a:rPr lang="en-US" i="1" dirty="0"/>
              <a:t>; SD, standard deviation.</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786614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CRT, chemoradiotherapy; DFS, disease-free survival; </a:t>
            </a:r>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a:t>
            </a:r>
            <a:r>
              <a:rPr lang="en-US" i="1" dirty="0"/>
              <a:t>.</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784672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CRT, chemoradiotherapy; </a:t>
            </a:r>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a:t>
            </a:r>
            <a:r>
              <a:rPr lang="en-US" i="1" dirty="0"/>
              <a:t>; RFS, relapse-free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031349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CRT, chemoradiotherapy; </a:t>
            </a:r>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a:t>
            </a:r>
            <a:r>
              <a:rPr lang="en-US" i="1" dirty="0"/>
              <a:t>; OS, overall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99205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a:t>
            </a:r>
            <a:r>
              <a:rPr lang="en-US" i="1" dirty="0"/>
              <a:t>; IQR, interquartile range; NA, not applicable.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409840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CTCAE, Common Terminology Criteria for Adverse Events; </a:t>
            </a:r>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 HCP, healthcare professional</a:t>
            </a:r>
            <a:r>
              <a:rPr lang="en-US" i="1" dirty="0"/>
              <a: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1552942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CRT, chemoradiotherapy; </a:t>
            </a:r>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a:t>
            </a:r>
            <a:r>
              <a:rPr lang="en-US" i="1" dirty="0"/>
              <a: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30645842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FOLFOX, leucovorin/fluorouracil/oxaliplatin</a:t>
            </a:r>
            <a:r>
              <a:rPr lang="en-US" i="1" dirty="0"/>
              <a:t>; QoL, quality of life.</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80179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alt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DFS, disease-free survival; FOLFOX, leucovorin/fluorouracil/oxaliplatin; MSI-H, microsatellite instability‒high; OS, overall survival; RFS, relapse-free survival</a:t>
            </a:r>
            <a:r>
              <a:rPr lang="en-US" i="1" dirty="0"/>
              <a: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1037128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14</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PROSPECT: Neoadjuvant Chemoradiation vs FOLFOX With Selective Chemoradiation for </a:t>
            </a:r>
            <a:br>
              <a:rPr lang="en-US" altLang="en-US" sz="4000" dirty="0"/>
            </a:br>
            <a:r>
              <a:rPr lang="en-US" altLang="en-US" sz="4000" dirty="0"/>
              <a:t>Locally Advanced Rectal Cancer </a:t>
            </a:r>
            <a:endParaRPr lang="en-US" altLang="en-US" sz="4000" dirty="0">
              <a:highlight>
                <a:srgbClr val="FFFF00"/>
              </a:highlight>
            </a:endParaRP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6763"/>
            <a:ext cx="6442157"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Merck Sharp &amp; Dohme Corp., Novocure,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3841029"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414339" y="1489493"/>
            <a:ext cx="10877529" cy="4196911"/>
          </a:xfrm>
        </p:spPr>
        <p:txBody>
          <a:bodyPr/>
          <a:lstStyle/>
          <a:p>
            <a:r>
              <a:rPr lang="en-US" altLang="en-US" sz="2400" dirty="0"/>
              <a:t>Approximately 800,000 individuals were diagnosed with rectal cancer globally in 2023; approximately one half had locally advanced disease</a:t>
            </a:r>
            <a:r>
              <a:rPr lang="en-US" altLang="en-US" sz="2400" baseline="30000" dirty="0"/>
              <a:t>1</a:t>
            </a:r>
            <a:endParaRPr lang="en-US" altLang="en-US" sz="2400" dirty="0"/>
          </a:p>
          <a:p>
            <a:r>
              <a:rPr lang="en-US" altLang="en-US" sz="2400" dirty="0"/>
              <a:t>Standard curative-intent neoadjuvant treatment for locally advanced rectal cancer has been pelvic radiation with sensitizing fluoropyrimidine (eg, 5-FU)</a:t>
            </a:r>
            <a:r>
              <a:rPr lang="en-US" altLang="en-US" sz="2400" baseline="30000" dirty="0"/>
              <a:t>2</a:t>
            </a:r>
            <a:r>
              <a:rPr lang="en-US" altLang="en-US" sz="2400" dirty="0"/>
              <a:t> </a:t>
            </a:r>
          </a:p>
          <a:p>
            <a:pPr lvl="1">
              <a:spcBef>
                <a:spcPts val="400"/>
              </a:spcBef>
              <a:spcAft>
                <a:spcPts val="100"/>
              </a:spcAft>
            </a:pPr>
            <a:r>
              <a:rPr lang="en-US" altLang="en-US" sz="2200" dirty="0"/>
              <a:t>Improves DFS by decreasing local pelvic recurrence, but toxicities are concerning and can include long-term impaired bowel, bladder, and sexual function</a:t>
            </a:r>
            <a:r>
              <a:rPr lang="en-US" altLang="en-US" sz="2200" baseline="30000" dirty="0"/>
              <a:t>3-6</a:t>
            </a:r>
            <a:endParaRPr lang="en-US" altLang="en-US" sz="2200" dirty="0"/>
          </a:p>
          <a:p>
            <a:r>
              <a:rPr lang="en-US" altLang="en-US" sz="2400" dirty="0"/>
              <a:t>PROSPECT study compared FOLFOX plus selective chemoradiotherapy vs chemoradiotherapy as neoadjuvant treatment prior to surgery for locally advanced rectal cancer</a:t>
            </a:r>
            <a:r>
              <a:rPr lang="en-US" altLang="en-US" sz="2400" baseline="30000" dirty="0"/>
              <a:t>7</a:t>
            </a:r>
            <a:endParaRPr lang="en-US" altLang="en-US" sz="2400"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016408"/>
            <a:ext cx="87171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Morgan. Gut. 2023;72:338. 2. Sauer. NEJM. 2004;351:1731. 3. Bruheim. Int J Radiat Oncol Biol Phys. 2010;76:1005.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4. Baxter. JAMA. 2005;294:2587. 5. Ogilvy-Stuart. Environ Health Perspect. 1993;101:109.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6. Meyer. Cancer. 2010;15;116:4354. 7. Schrag. ASCO 2023. Abstr LBA2.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Study Design</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000" dirty="0"/>
              <a:t>Multicenter, unblinded, noninferiority, randomized phase III trial</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7171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Schrag. ASCO 2023. Abstr LBA2. Schrag. NEJM. 2023;[Epub].</a:t>
            </a:r>
          </a:p>
        </p:txBody>
      </p:sp>
      <p:sp>
        <p:nvSpPr>
          <p:cNvPr id="2" name="Text Box 45">
            <a:extLst>
              <a:ext uri="{FF2B5EF4-FFF2-40B4-BE49-F238E27FC236}">
                <a16:creationId xmlns:a16="http://schemas.microsoft.com/office/drawing/2014/main" id="{5DBA2D75-3002-7225-07B8-34A027276B91}"/>
              </a:ext>
            </a:extLst>
          </p:cNvPr>
          <p:cNvSpPr txBox="1">
            <a:spLocks noChangeArrowheads="1"/>
          </p:cNvSpPr>
          <p:nvPr/>
        </p:nvSpPr>
        <p:spPr bwMode="auto">
          <a:xfrm>
            <a:off x="414339" y="2360791"/>
            <a:ext cx="3222186"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Adults with rectal cancer</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staged as T2 node positive, </a:t>
            </a:r>
            <a:br>
              <a:rPr lang="en-GB" altLang="en-US" sz="1800" b="0" dirty="0">
                <a:solidFill>
                  <a:schemeClr val="bg1"/>
                </a:solidFill>
                <a:latin typeface="Calibri" panose="020F0502020204030204" pitchFamily="34" charset="0"/>
              </a:rPr>
            </a:br>
            <a:r>
              <a:rPr lang="en-GB" altLang="en-US" sz="1800" b="0" dirty="0">
                <a:solidFill>
                  <a:schemeClr val="bg1"/>
                </a:solidFill>
                <a:latin typeface="Calibri" panose="020F0502020204030204" pitchFamily="34" charset="0"/>
              </a:rPr>
              <a:t>T3 node negative, or T3 node positive</a:t>
            </a:r>
            <a:r>
              <a:rPr lang="en-GB" altLang="en-US" sz="1800" b="0" baseline="30000" dirty="0">
                <a:solidFill>
                  <a:schemeClr val="bg1"/>
                </a:solidFill>
                <a:latin typeface="Calibri" panose="020F0502020204030204" pitchFamily="34" charset="0"/>
              </a:rPr>
              <a:t>†</a:t>
            </a:r>
            <a:r>
              <a:rPr lang="en-GB" altLang="en-US" sz="1800" b="0" dirty="0">
                <a:solidFill>
                  <a:schemeClr val="bg1"/>
                </a:solidFill>
                <a:latin typeface="Calibri" panose="020F0502020204030204" pitchFamily="34" charset="0"/>
              </a:rPr>
              <a:t> who were indicated for neoadjuvant CRT and candidates for sphincter-sparing surgery</a:t>
            </a:r>
            <a:br>
              <a:rPr lang="en-GB" altLang="en-US" sz="1800" b="0" dirty="0">
                <a:solidFill>
                  <a:schemeClr val="bg1"/>
                </a:solidFill>
                <a:latin typeface="Calibri" panose="020F0502020204030204" pitchFamily="34" charset="0"/>
              </a:rPr>
            </a:br>
            <a:r>
              <a:rPr lang="en-GB" altLang="en-US" sz="1800" b="0" dirty="0">
                <a:solidFill>
                  <a:schemeClr val="bg1"/>
                </a:solidFill>
                <a:latin typeface="Calibri" panose="020F0502020204030204" pitchFamily="34" charset="0"/>
              </a:rPr>
              <a:t>(N = 1128)</a:t>
            </a:r>
            <a:endParaRPr lang="en-US" altLang="en-US" sz="1800" b="0" dirty="0">
              <a:solidFill>
                <a:schemeClr val="bg1"/>
              </a:solidFill>
              <a:latin typeface="Calibri" panose="020F0502020204030204" pitchFamily="34" charset="0"/>
            </a:endParaRPr>
          </a:p>
        </p:txBody>
      </p:sp>
      <p:sp>
        <p:nvSpPr>
          <p:cNvPr id="3" name="Rectangle 49">
            <a:extLst>
              <a:ext uri="{FF2B5EF4-FFF2-40B4-BE49-F238E27FC236}">
                <a16:creationId xmlns:a16="http://schemas.microsoft.com/office/drawing/2014/main" id="{429B719C-C424-76B8-898C-AC817FFEAF92}"/>
              </a:ext>
            </a:extLst>
          </p:cNvPr>
          <p:cNvSpPr>
            <a:spLocks noChangeArrowheads="1"/>
          </p:cNvSpPr>
          <p:nvPr/>
        </p:nvSpPr>
        <p:spPr bwMode="auto">
          <a:xfrm>
            <a:off x="4584393" y="2472968"/>
            <a:ext cx="3402484" cy="94486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FOLFOX </a:t>
            </a:r>
            <a:r>
              <a:rPr lang="en-US" altLang="en-US" sz="1800" b="0" dirty="0">
                <a:solidFill>
                  <a:schemeClr val="tx1"/>
                </a:solidFill>
                <a:latin typeface="Calibri" panose="020F0502020204030204" pitchFamily="34" charset="0"/>
              </a:rPr>
              <a:t>x</a:t>
            </a:r>
            <a:r>
              <a:rPr lang="en-US" altLang="en-US" sz="1800" dirty="0">
                <a:solidFill>
                  <a:schemeClr val="tx1"/>
                </a:solidFill>
                <a:latin typeface="Calibri" panose="020F0502020204030204" pitchFamily="34" charset="0"/>
              </a:rPr>
              <a:t> </a:t>
            </a:r>
            <a:r>
              <a:rPr lang="en-US" altLang="en-US" sz="1800" b="0" dirty="0">
                <a:solidFill>
                  <a:schemeClr val="tx1"/>
                </a:solidFill>
                <a:latin typeface="Calibri" panose="020F0502020204030204" pitchFamily="34" charset="0"/>
              </a:rPr>
              <a:t>6 cycles +</a:t>
            </a:r>
            <a:endParaRPr lang="en-US" altLang="en-US" sz="1800"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Selective Pelvic Chemoradiation*</a:t>
            </a:r>
            <a:br>
              <a:rPr lang="en-US" altLang="en-US" sz="1800"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(n = 585)</a:t>
            </a:r>
          </a:p>
        </p:txBody>
      </p:sp>
      <p:sp>
        <p:nvSpPr>
          <p:cNvPr id="4" name="Rectangle 50">
            <a:extLst>
              <a:ext uri="{FF2B5EF4-FFF2-40B4-BE49-F238E27FC236}">
                <a16:creationId xmlns:a16="http://schemas.microsoft.com/office/drawing/2014/main" id="{0C4B664B-CAB7-743A-4D34-9BBC13C81A3F}"/>
              </a:ext>
            </a:extLst>
          </p:cNvPr>
          <p:cNvSpPr>
            <a:spLocks noChangeArrowheads="1"/>
          </p:cNvSpPr>
          <p:nvPr/>
        </p:nvSpPr>
        <p:spPr bwMode="auto">
          <a:xfrm>
            <a:off x="4584393" y="3508834"/>
            <a:ext cx="3405428" cy="94486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br>
              <a:rPr lang="en-US" altLang="en-US" sz="1800" dirty="0">
                <a:solidFill>
                  <a:schemeClr val="tx1"/>
                </a:solidFill>
                <a:latin typeface="Calibri" panose="020F0502020204030204" pitchFamily="34" charset="0"/>
              </a:rPr>
            </a:br>
            <a:r>
              <a:rPr lang="en-US" altLang="en-US" sz="1800" dirty="0">
                <a:solidFill>
                  <a:schemeClr val="tx1"/>
                </a:solidFill>
                <a:latin typeface="Calibri" panose="020F0502020204030204" pitchFamily="34" charset="0"/>
              </a:rPr>
              <a:t>Pelvic Chemoradiation </a:t>
            </a:r>
            <a:br>
              <a:rPr lang="en-US" altLang="en-US" sz="1800"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5040 cGy in Wk 1 and 5</a:t>
            </a:r>
            <a:br>
              <a:rPr lang="en-US" altLang="en-US" sz="1800" b="0"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(n = 543)</a:t>
            </a:r>
          </a:p>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5" name="Line 53">
            <a:extLst>
              <a:ext uri="{FF2B5EF4-FFF2-40B4-BE49-F238E27FC236}">
                <a16:creationId xmlns:a16="http://schemas.microsoft.com/office/drawing/2014/main" id="{8B847287-C4BD-C22D-76CF-BED4420E3055}"/>
              </a:ext>
            </a:extLst>
          </p:cNvPr>
          <p:cNvSpPr>
            <a:spLocks noChangeShapeType="1"/>
          </p:cNvSpPr>
          <p:nvPr/>
        </p:nvSpPr>
        <p:spPr bwMode="auto">
          <a:xfrm>
            <a:off x="3788902" y="3552670"/>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6" name="Line 54">
            <a:extLst>
              <a:ext uri="{FF2B5EF4-FFF2-40B4-BE49-F238E27FC236}">
                <a16:creationId xmlns:a16="http://schemas.microsoft.com/office/drawing/2014/main" id="{04DCABD6-CFFF-6909-027C-B640E6B04BEF}"/>
              </a:ext>
            </a:extLst>
          </p:cNvPr>
          <p:cNvSpPr>
            <a:spLocks noChangeShapeType="1"/>
          </p:cNvSpPr>
          <p:nvPr/>
        </p:nvSpPr>
        <p:spPr bwMode="auto">
          <a:xfrm flipV="1">
            <a:off x="3788902" y="2952594"/>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7" name="TextBox 6">
            <a:extLst>
              <a:ext uri="{FF2B5EF4-FFF2-40B4-BE49-F238E27FC236}">
                <a16:creationId xmlns:a16="http://schemas.microsoft.com/office/drawing/2014/main" id="{33E89E0F-4402-B54B-50BE-405883BE846F}"/>
              </a:ext>
            </a:extLst>
          </p:cNvPr>
          <p:cNvSpPr txBox="1"/>
          <p:nvPr/>
        </p:nvSpPr>
        <p:spPr bwMode="auto">
          <a:xfrm>
            <a:off x="2204577" y="1929239"/>
            <a:ext cx="379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Stratified by ECOG PS (0-1 vs 2)</a:t>
            </a:r>
          </a:p>
        </p:txBody>
      </p:sp>
      <p:cxnSp>
        <p:nvCxnSpPr>
          <p:cNvPr id="8" name="Straight Arrow Connector 7">
            <a:extLst>
              <a:ext uri="{FF2B5EF4-FFF2-40B4-BE49-F238E27FC236}">
                <a16:creationId xmlns:a16="http://schemas.microsoft.com/office/drawing/2014/main" id="{C34143D8-215A-4225-915B-0A9E5E1F1A86}"/>
              </a:ext>
            </a:extLst>
          </p:cNvPr>
          <p:cNvCxnSpPr>
            <a:cxnSpLocks/>
            <a:stCxn id="7" idx="2"/>
          </p:cNvCxnSpPr>
          <p:nvPr/>
        </p:nvCxnSpPr>
        <p:spPr bwMode="auto">
          <a:xfrm>
            <a:off x="4100052" y="2267793"/>
            <a:ext cx="17616" cy="684801"/>
          </a:xfrm>
          <a:prstGeom prst="straightConnector1">
            <a:avLst/>
          </a:prstGeom>
          <a:noFill/>
          <a:ln w="28575" cap="flat" cmpd="sng" algn="ctr">
            <a:solidFill>
              <a:schemeClr val="bg1"/>
            </a:solidFill>
            <a:prstDash val="sysDash"/>
            <a:round/>
            <a:headEnd type="none" w="med" len="med"/>
            <a:tailEnd type="triangle"/>
          </a:ln>
          <a:effectLst/>
        </p:spPr>
      </p:cxnSp>
      <p:sp>
        <p:nvSpPr>
          <p:cNvPr id="10" name="Rectangle 3">
            <a:extLst>
              <a:ext uri="{FF2B5EF4-FFF2-40B4-BE49-F238E27FC236}">
                <a16:creationId xmlns:a16="http://schemas.microsoft.com/office/drawing/2014/main" id="{74ED4ECC-0173-3DB0-2B48-5C4D83E3A2A3}"/>
              </a:ext>
            </a:extLst>
          </p:cNvPr>
          <p:cNvSpPr txBox="1">
            <a:spLocks noChangeArrowheads="1"/>
          </p:cNvSpPr>
          <p:nvPr/>
        </p:nvSpPr>
        <p:spPr bwMode="auto">
          <a:xfrm>
            <a:off x="604675" y="5258726"/>
            <a:ext cx="10877529" cy="430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000" kern="0" dirty="0"/>
              <a:t>Primary endpoint: </a:t>
            </a:r>
            <a:r>
              <a:rPr lang="en-US" altLang="en-US" sz="2000" b="0" kern="0" dirty="0"/>
              <a:t>DFS</a:t>
            </a:r>
          </a:p>
          <a:p>
            <a:r>
              <a:rPr lang="en-US" altLang="en-US" sz="2000" kern="0" dirty="0"/>
              <a:t>Secondary endpoints: </a:t>
            </a:r>
            <a:r>
              <a:rPr lang="en-US" altLang="en-US" sz="2000" b="0" kern="0" dirty="0"/>
              <a:t>local recurrence, OS, complete surgical resection, complete pathologic response, toxicity, QoL</a:t>
            </a:r>
          </a:p>
        </p:txBody>
      </p:sp>
      <p:sp>
        <p:nvSpPr>
          <p:cNvPr id="11" name="TextBox 10">
            <a:extLst>
              <a:ext uri="{FF2B5EF4-FFF2-40B4-BE49-F238E27FC236}">
                <a16:creationId xmlns:a16="http://schemas.microsoft.com/office/drawing/2014/main" id="{C0821602-39EB-2BB3-8447-4E36F08A7D4B}"/>
              </a:ext>
            </a:extLst>
          </p:cNvPr>
          <p:cNvSpPr txBox="1"/>
          <p:nvPr/>
        </p:nvSpPr>
        <p:spPr bwMode="auto">
          <a:xfrm>
            <a:off x="1205992" y="4528253"/>
            <a:ext cx="923278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MD discretion: staging with pelvic MRI or ERUS, IMRT or EBRT, capecitabine or 5-FU IV, open or laparoscopic TME.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*Chemoradiotherapy given only if primary tumor decreased in size by &lt;20% or FOLFOX was discontinued because of toxicity.</a:t>
            </a:r>
            <a:br>
              <a:rPr lang="en-US" sz="1400" b="0" dirty="0">
                <a:solidFill>
                  <a:schemeClr val="bg1"/>
                </a:solidFill>
                <a:latin typeface="Calibri" panose="020F0502020204030204" pitchFamily="34" charset="0"/>
              </a:rPr>
            </a:br>
            <a:r>
              <a:rPr lang="en-GB" altLang="en-US" sz="1400" b="0" baseline="30000" dirty="0">
                <a:solidFill>
                  <a:schemeClr val="bg1"/>
                </a:solidFill>
                <a:latin typeface="Calibri" panose="020F0502020204030204" pitchFamily="34" charset="0"/>
              </a:rPr>
              <a:t>†</a:t>
            </a:r>
            <a:r>
              <a:rPr lang="en-GB" altLang="en-US" sz="1400" b="0" dirty="0">
                <a:solidFill>
                  <a:schemeClr val="bg1"/>
                </a:solidFill>
                <a:latin typeface="Calibri" panose="020F0502020204030204" pitchFamily="34" charset="0"/>
              </a:rPr>
              <a:t>Could not have ≥4 pelvic lymph nodes ≥1 cm in short axis.</a:t>
            </a:r>
            <a:endParaRPr lang="en-US" sz="1400" b="0" dirty="0">
              <a:solidFill>
                <a:schemeClr val="bg1"/>
              </a:solidFill>
              <a:latin typeface="Calibri" panose="020F0502020204030204" pitchFamily="34" charset="0"/>
            </a:endParaRPr>
          </a:p>
        </p:txBody>
      </p:sp>
      <p:cxnSp>
        <p:nvCxnSpPr>
          <p:cNvPr id="12" name="Straight Arrow Connector 11">
            <a:extLst>
              <a:ext uri="{FF2B5EF4-FFF2-40B4-BE49-F238E27FC236}">
                <a16:creationId xmlns:a16="http://schemas.microsoft.com/office/drawing/2014/main" id="{3663C8E9-DA3A-031F-153E-E4CA796FBDCD}"/>
              </a:ext>
            </a:extLst>
          </p:cNvPr>
          <p:cNvCxnSpPr>
            <a:cxnSpLocks/>
          </p:cNvCxnSpPr>
          <p:nvPr/>
        </p:nvCxnSpPr>
        <p:spPr bwMode="auto">
          <a:xfrm>
            <a:off x="8019436" y="2952594"/>
            <a:ext cx="243474" cy="0"/>
          </a:xfrm>
          <a:prstGeom prst="straightConnector1">
            <a:avLst/>
          </a:prstGeom>
          <a:noFill/>
          <a:ln w="28575"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5A039B57-5AFA-ACCF-98C9-25942B29E5C3}"/>
              </a:ext>
            </a:extLst>
          </p:cNvPr>
          <p:cNvCxnSpPr>
            <a:cxnSpLocks/>
          </p:cNvCxnSpPr>
          <p:nvPr/>
        </p:nvCxnSpPr>
        <p:spPr bwMode="auto">
          <a:xfrm>
            <a:off x="8019436" y="3903507"/>
            <a:ext cx="243474" cy="0"/>
          </a:xfrm>
          <a:prstGeom prst="straightConnector1">
            <a:avLst/>
          </a:prstGeom>
          <a:noFill/>
          <a:ln w="28575"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4F29605-F335-9228-CE40-CCA8AC2050ED}"/>
              </a:ext>
            </a:extLst>
          </p:cNvPr>
          <p:cNvSpPr txBox="1"/>
          <p:nvPr/>
        </p:nvSpPr>
        <p:spPr bwMode="auto">
          <a:xfrm>
            <a:off x="8303165" y="2770095"/>
            <a:ext cx="943719" cy="369332"/>
          </a:xfrm>
          <a:prstGeom prst="rect">
            <a:avLst/>
          </a:prstGeom>
          <a:solidFill>
            <a:schemeClr val="tx2">
              <a:lumMod val="50000"/>
            </a:schemeClr>
          </a:solidFill>
          <a:ln>
            <a:noFill/>
          </a:ln>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Surgery</a:t>
            </a:r>
          </a:p>
        </p:txBody>
      </p:sp>
      <p:sp>
        <p:nvSpPr>
          <p:cNvPr id="15" name="TextBox 14">
            <a:extLst>
              <a:ext uri="{FF2B5EF4-FFF2-40B4-BE49-F238E27FC236}">
                <a16:creationId xmlns:a16="http://schemas.microsoft.com/office/drawing/2014/main" id="{023ED659-EB61-E784-D77F-80428491CD15}"/>
              </a:ext>
            </a:extLst>
          </p:cNvPr>
          <p:cNvSpPr txBox="1"/>
          <p:nvPr/>
        </p:nvSpPr>
        <p:spPr bwMode="auto">
          <a:xfrm>
            <a:off x="8303165" y="3723855"/>
            <a:ext cx="943719" cy="369332"/>
          </a:xfrm>
          <a:prstGeom prst="rect">
            <a:avLst/>
          </a:prstGeom>
          <a:solidFill>
            <a:schemeClr val="tx2">
              <a:lumMod val="50000"/>
            </a:schemeClr>
          </a:solidFill>
          <a:ln>
            <a:noFill/>
          </a:ln>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Surgery</a:t>
            </a:r>
          </a:p>
        </p:txBody>
      </p:sp>
      <p:sp>
        <p:nvSpPr>
          <p:cNvPr id="17" name="TextBox 16">
            <a:extLst>
              <a:ext uri="{FF2B5EF4-FFF2-40B4-BE49-F238E27FC236}">
                <a16:creationId xmlns:a16="http://schemas.microsoft.com/office/drawing/2014/main" id="{031BD7A4-FF0C-EDFD-01EA-653A5FA26DC3}"/>
              </a:ext>
            </a:extLst>
          </p:cNvPr>
          <p:cNvSpPr txBox="1"/>
          <p:nvPr/>
        </p:nvSpPr>
        <p:spPr bwMode="auto">
          <a:xfrm>
            <a:off x="9586508" y="2480265"/>
            <a:ext cx="1656423" cy="923330"/>
          </a:xfrm>
          <a:prstGeom prst="rect">
            <a:avLst/>
          </a:prstGeom>
          <a:solidFill>
            <a:schemeClr val="accent4"/>
          </a:solidFill>
          <a:ln>
            <a:noFill/>
          </a:ln>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Adjuvant </a:t>
            </a:r>
            <a:r>
              <a:rPr lang="en-US" dirty="0">
                <a:latin typeface="Calibri" panose="020F0502020204030204" pitchFamily="34" charset="0"/>
              </a:rPr>
              <a:t>FOLFOX</a:t>
            </a:r>
            <a:r>
              <a:rPr lang="en-US" b="0" dirty="0">
                <a:latin typeface="Calibri" panose="020F0502020204030204" pitchFamily="34" charset="0"/>
              </a:rPr>
              <a:t> or </a:t>
            </a:r>
            <a:r>
              <a:rPr lang="en-US" dirty="0">
                <a:latin typeface="Calibri" panose="020F0502020204030204" pitchFamily="34" charset="0"/>
              </a:rPr>
              <a:t>CAPOX</a:t>
            </a:r>
            <a:r>
              <a:rPr lang="en-US" b="0" dirty="0">
                <a:latin typeface="Calibri" panose="020F0502020204030204" pitchFamily="34" charset="0"/>
              </a:rPr>
              <a:t> per MD</a:t>
            </a:r>
          </a:p>
        </p:txBody>
      </p:sp>
      <p:sp>
        <p:nvSpPr>
          <p:cNvPr id="18" name="TextBox 17">
            <a:extLst>
              <a:ext uri="{FF2B5EF4-FFF2-40B4-BE49-F238E27FC236}">
                <a16:creationId xmlns:a16="http://schemas.microsoft.com/office/drawing/2014/main" id="{F9B4767C-5E98-71F6-C9B3-859D3F2D2345}"/>
              </a:ext>
            </a:extLst>
          </p:cNvPr>
          <p:cNvSpPr txBox="1"/>
          <p:nvPr/>
        </p:nvSpPr>
        <p:spPr bwMode="auto">
          <a:xfrm>
            <a:off x="9586508" y="3509870"/>
            <a:ext cx="1656423" cy="923330"/>
          </a:xfrm>
          <a:prstGeom prst="rect">
            <a:avLst/>
          </a:prstGeom>
          <a:solidFill>
            <a:schemeClr val="accent4"/>
          </a:solidFill>
          <a:ln>
            <a:noFill/>
          </a:ln>
        </p:spPr>
        <p:txBody>
          <a:bodyPr wrap="square" rtlCol="0">
            <a:spAutoFit/>
          </a:bodyPr>
          <a:lstStyle/>
          <a:p>
            <a:pPr algn="ctr">
              <a:lnSpc>
                <a:spcPct val="100000"/>
              </a:lnSpc>
              <a:spcBef>
                <a:spcPct val="50000"/>
              </a:spcBef>
              <a:spcAft>
                <a:spcPct val="0"/>
              </a:spcAft>
              <a:buClrTx/>
              <a:buFontTx/>
              <a:buNone/>
            </a:pPr>
            <a:r>
              <a:rPr lang="en-US" b="0" dirty="0">
                <a:latin typeface="Calibri" panose="020F0502020204030204" pitchFamily="34" charset="0"/>
              </a:rPr>
              <a:t>Adjuvant </a:t>
            </a:r>
            <a:r>
              <a:rPr lang="en-US" dirty="0">
                <a:latin typeface="Calibri" panose="020F0502020204030204" pitchFamily="34" charset="0"/>
              </a:rPr>
              <a:t>FOLFOX</a:t>
            </a:r>
            <a:r>
              <a:rPr lang="en-US" b="0" dirty="0">
                <a:latin typeface="Calibri" panose="020F0502020204030204" pitchFamily="34" charset="0"/>
              </a:rPr>
              <a:t> or </a:t>
            </a:r>
            <a:r>
              <a:rPr lang="en-US" dirty="0">
                <a:latin typeface="Calibri" panose="020F0502020204030204" pitchFamily="34" charset="0"/>
              </a:rPr>
              <a:t>CAPOX </a:t>
            </a:r>
            <a:r>
              <a:rPr lang="en-US" b="0" dirty="0">
                <a:latin typeface="Calibri" panose="020F0502020204030204" pitchFamily="34" charset="0"/>
              </a:rPr>
              <a:t>per MD</a:t>
            </a:r>
          </a:p>
        </p:txBody>
      </p:sp>
      <p:cxnSp>
        <p:nvCxnSpPr>
          <p:cNvPr id="24" name="Straight Arrow Connector 23">
            <a:extLst>
              <a:ext uri="{FF2B5EF4-FFF2-40B4-BE49-F238E27FC236}">
                <a16:creationId xmlns:a16="http://schemas.microsoft.com/office/drawing/2014/main" id="{C637734E-F575-78FF-ADF1-98064DF1323E}"/>
              </a:ext>
            </a:extLst>
          </p:cNvPr>
          <p:cNvCxnSpPr>
            <a:cxnSpLocks/>
          </p:cNvCxnSpPr>
          <p:nvPr/>
        </p:nvCxnSpPr>
        <p:spPr bwMode="auto">
          <a:xfrm>
            <a:off x="9294959" y="2962930"/>
            <a:ext cx="243474" cy="0"/>
          </a:xfrm>
          <a:prstGeom prst="straightConnector1">
            <a:avLst/>
          </a:prstGeom>
          <a:noFill/>
          <a:ln w="28575" cap="flat" cmpd="sng" algn="ctr">
            <a:solidFill>
              <a:schemeClr val="bg1"/>
            </a:solidFill>
            <a:prstDash val="solid"/>
            <a:round/>
            <a:headEnd type="none" w="med" len="med"/>
            <a:tailEnd type="triangle"/>
          </a:ln>
          <a:effectLst/>
        </p:spPr>
      </p:cxnSp>
      <p:cxnSp>
        <p:nvCxnSpPr>
          <p:cNvPr id="25" name="Straight Arrow Connector 24">
            <a:extLst>
              <a:ext uri="{FF2B5EF4-FFF2-40B4-BE49-F238E27FC236}">
                <a16:creationId xmlns:a16="http://schemas.microsoft.com/office/drawing/2014/main" id="{DF612A93-E75E-AE6C-6EB0-4B4665E31F9A}"/>
              </a:ext>
            </a:extLst>
          </p:cNvPr>
          <p:cNvCxnSpPr>
            <a:cxnSpLocks/>
          </p:cNvCxnSpPr>
          <p:nvPr/>
        </p:nvCxnSpPr>
        <p:spPr bwMode="auto">
          <a:xfrm>
            <a:off x="9294959" y="3913843"/>
            <a:ext cx="243474"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25143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Baseline Characteristics</a:t>
            </a:r>
            <a:endParaRPr lang="en-US" altLang="en-US" dirty="0"/>
          </a:p>
        </p:txBody>
      </p:sp>
      <p:sp>
        <p:nvSpPr>
          <p:cNvPr id="2" name="Text Box 11">
            <a:extLst>
              <a:ext uri="{FF2B5EF4-FFF2-40B4-BE49-F238E27FC236}">
                <a16:creationId xmlns:a16="http://schemas.microsoft.com/office/drawing/2014/main" id="{88375A7B-3F46-1F3E-8D25-0B0ADB78CB1A}"/>
              </a:ext>
            </a:extLst>
          </p:cNvPr>
          <p:cNvSpPr txBox="1">
            <a:spLocks noChangeArrowheads="1"/>
          </p:cNvSpPr>
          <p:nvPr/>
        </p:nvSpPr>
        <p:spPr bwMode="auto">
          <a:xfrm>
            <a:off x="414339" y="6385740"/>
            <a:ext cx="87171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Schrag. ASCO 2023. Abstr LBA2. Schrag. NEJM. 2023;[Epub].</a:t>
            </a:r>
          </a:p>
        </p:txBody>
      </p:sp>
      <p:graphicFrame>
        <p:nvGraphicFramePr>
          <p:cNvPr id="3" name="Group 32">
            <a:extLst>
              <a:ext uri="{FF2B5EF4-FFF2-40B4-BE49-F238E27FC236}">
                <a16:creationId xmlns:a16="http://schemas.microsoft.com/office/drawing/2014/main" id="{424DDA7E-4608-AD23-945B-9A482CEBA648}"/>
              </a:ext>
            </a:extLst>
          </p:cNvPr>
          <p:cNvGraphicFramePr>
            <a:graphicFrameLocks noGrp="1"/>
          </p:cNvGraphicFramePr>
          <p:nvPr>
            <p:extLst>
              <p:ext uri="{D42A27DB-BD31-4B8C-83A1-F6EECF244321}">
                <p14:modId xmlns:p14="http://schemas.microsoft.com/office/powerpoint/2010/main" val="3202596389"/>
              </p:ext>
            </p:extLst>
          </p:nvPr>
        </p:nvGraphicFramePr>
        <p:xfrm>
          <a:off x="719138" y="1600200"/>
          <a:ext cx="10787062" cy="3901536"/>
        </p:xfrm>
        <a:graphic>
          <a:graphicData uri="http://schemas.openxmlformats.org/drawingml/2006/table">
            <a:tbl>
              <a:tblPr/>
              <a:tblGrid>
                <a:gridCol w="4671671">
                  <a:extLst>
                    <a:ext uri="{9D8B030D-6E8A-4147-A177-3AD203B41FA5}">
                      <a16:colId xmlns:a16="http://schemas.microsoft.com/office/drawing/2014/main" val="20000"/>
                    </a:ext>
                  </a:extLst>
                </a:gridCol>
                <a:gridCol w="2715079">
                  <a:extLst>
                    <a:ext uri="{9D8B030D-6E8A-4147-A177-3AD203B41FA5}">
                      <a16:colId xmlns:a16="http://schemas.microsoft.com/office/drawing/2014/main" val="20001"/>
                    </a:ext>
                  </a:extLst>
                </a:gridCol>
                <a:gridCol w="3400312">
                  <a:extLst>
                    <a:ext uri="{9D8B030D-6E8A-4147-A177-3AD203B41FA5}">
                      <a16:colId xmlns:a16="http://schemas.microsoft.com/office/drawing/2014/main" val="20002"/>
                    </a:ext>
                  </a:extLst>
                </a:gridCol>
              </a:tblGrid>
              <a:tr h="76114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FOLFOX/Selective Chemoradiation</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585)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Chemoradiation</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543)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101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Mean age, yr (SD)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57 (11)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57 (11)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101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Male,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101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Tumor distance from anal verge, cm (SD)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101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Baseline MRI staging,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98666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Clinical stage at baseline, %</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cT2N+</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cT3N-</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cT3N+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11</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40</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7</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37</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49728479"/>
                  </a:ext>
                </a:extLst>
              </a:tr>
            </a:tbl>
          </a:graphicData>
        </a:graphic>
      </p:graphicFrame>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DFS (Primary Endpoint)</a:t>
            </a:r>
            <a:endParaRPr lang="en-US" altLang="en-US" dirty="0"/>
          </a:p>
        </p:txBody>
      </p:sp>
      <p:sp>
        <p:nvSpPr>
          <p:cNvPr id="2" name="Text Box 11">
            <a:extLst>
              <a:ext uri="{FF2B5EF4-FFF2-40B4-BE49-F238E27FC236}">
                <a16:creationId xmlns:a16="http://schemas.microsoft.com/office/drawing/2014/main" id="{88375A7B-3F46-1F3E-8D25-0B0ADB78CB1A}"/>
              </a:ext>
            </a:extLst>
          </p:cNvPr>
          <p:cNvSpPr txBox="1">
            <a:spLocks noChangeArrowheads="1"/>
          </p:cNvSpPr>
          <p:nvPr/>
        </p:nvSpPr>
        <p:spPr bwMode="auto">
          <a:xfrm>
            <a:off x="414339" y="6385740"/>
            <a:ext cx="87171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Schrag. ASCO 2023. Abstr LBA2. Schrag. NEJM. 2023;[Epub].</a:t>
            </a:r>
          </a:p>
        </p:txBody>
      </p:sp>
      <p:sp>
        <p:nvSpPr>
          <p:cNvPr id="6" name="TextBox 5">
            <a:extLst>
              <a:ext uri="{FF2B5EF4-FFF2-40B4-BE49-F238E27FC236}">
                <a16:creationId xmlns:a16="http://schemas.microsoft.com/office/drawing/2014/main" id="{8BCEF40B-B77E-A28C-2653-2F64B0529C18}"/>
              </a:ext>
            </a:extLst>
          </p:cNvPr>
          <p:cNvSpPr txBox="1"/>
          <p:nvPr/>
        </p:nvSpPr>
        <p:spPr bwMode="auto">
          <a:xfrm>
            <a:off x="414339" y="5984304"/>
            <a:ext cx="25593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follow-up: 58 mo</a:t>
            </a:r>
          </a:p>
        </p:txBody>
      </p:sp>
      <p:sp>
        <p:nvSpPr>
          <p:cNvPr id="13" name="TextBox 12">
            <a:extLst>
              <a:ext uri="{FF2B5EF4-FFF2-40B4-BE49-F238E27FC236}">
                <a16:creationId xmlns:a16="http://schemas.microsoft.com/office/drawing/2014/main" id="{BCBC759C-CA31-CBCB-5D42-1030675FA199}"/>
              </a:ext>
            </a:extLst>
          </p:cNvPr>
          <p:cNvSpPr txBox="1"/>
          <p:nvPr/>
        </p:nvSpPr>
        <p:spPr bwMode="auto">
          <a:xfrm>
            <a:off x="2622095" y="1329484"/>
            <a:ext cx="22101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Disease-Free Survival</a:t>
            </a:r>
          </a:p>
        </p:txBody>
      </p:sp>
      <p:sp>
        <p:nvSpPr>
          <p:cNvPr id="15" name="TextBox 14">
            <a:extLst>
              <a:ext uri="{FF2B5EF4-FFF2-40B4-BE49-F238E27FC236}">
                <a16:creationId xmlns:a16="http://schemas.microsoft.com/office/drawing/2014/main" id="{FC0DD029-39A4-ADEC-34AB-CCF3F921C202}"/>
              </a:ext>
            </a:extLst>
          </p:cNvPr>
          <p:cNvSpPr txBox="1"/>
          <p:nvPr/>
        </p:nvSpPr>
        <p:spPr bwMode="auto">
          <a:xfrm>
            <a:off x="7493756" y="1329484"/>
            <a:ext cx="39422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Noninferiority </a:t>
            </a:r>
            <a:r>
              <a:rPr lang="en-US" dirty="0">
                <a:solidFill>
                  <a:srgbClr val="000000"/>
                </a:solidFill>
                <a:latin typeface="Calibri" panose="020F0502020204030204" pitchFamily="34" charset="0"/>
              </a:rPr>
              <a:t>for </a:t>
            </a:r>
            <a:r>
              <a:rPr kumimoji="0" lang="en-US" sz="1800" b="1" i="0"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Disease-Free Survival</a:t>
            </a:r>
          </a:p>
        </p:txBody>
      </p:sp>
      <p:sp>
        <p:nvSpPr>
          <p:cNvPr id="17" name="TextBox 16">
            <a:extLst>
              <a:ext uri="{FF2B5EF4-FFF2-40B4-BE49-F238E27FC236}">
                <a16:creationId xmlns:a16="http://schemas.microsoft.com/office/drawing/2014/main" id="{DDAA78DC-AFE4-C99B-20C2-055633A5315A}"/>
              </a:ext>
            </a:extLst>
          </p:cNvPr>
          <p:cNvSpPr txBox="1"/>
          <p:nvPr/>
        </p:nvSpPr>
        <p:spPr bwMode="auto">
          <a:xfrm>
            <a:off x="103073" y="4768634"/>
            <a:ext cx="1157823" cy="1082348"/>
          </a:xfrm>
          <a:prstGeom prst="rect">
            <a:avLst/>
          </a:prstGeom>
          <a:solidFill>
            <a:schemeClr val="tx1"/>
          </a:solidFill>
          <a:ln>
            <a:noFill/>
          </a:ln>
        </p:spPr>
        <p:txBody>
          <a:bodyPr wrap="square" rtlCol="0">
            <a:spAutoFit/>
          </a:bodyPr>
          <a:lstStyle/>
          <a:p>
            <a:pPr algn="r">
              <a:lnSpc>
                <a:spcPct val="100000"/>
              </a:lnSpc>
              <a:spcBef>
                <a:spcPts val="500"/>
              </a:spcBef>
              <a:spcAft>
                <a:spcPct val="0"/>
              </a:spcAft>
              <a:buClrTx/>
              <a:buFontTx/>
              <a:buNone/>
            </a:pPr>
            <a:r>
              <a:rPr lang="en-US" sz="1400" dirty="0">
                <a:solidFill>
                  <a:schemeClr val="bg1"/>
                </a:solidFill>
                <a:latin typeface="Calibri" panose="020F0502020204030204" pitchFamily="34" charset="0"/>
              </a:rPr>
              <a:t>Patients at Risk, n</a:t>
            </a:r>
          </a:p>
          <a:p>
            <a:pPr algn="r">
              <a:lnSpc>
                <a:spcPct val="100000"/>
              </a:lnSpc>
              <a:spcBef>
                <a:spcPts val="500"/>
              </a:spcBef>
              <a:spcAft>
                <a:spcPct val="0"/>
              </a:spcAft>
              <a:buClrTx/>
              <a:buFontTx/>
              <a:buNone/>
            </a:pPr>
            <a:r>
              <a:rPr lang="en-US" sz="1400" dirty="0">
                <a:solidFill>
                  <a:schemeClr val="accent1"/>
                </a:solidFill>
                <a:latin typeface="Calibri" panose="020F0502020204030204" pitchFamily="34" charset="0"/>
              </a:rPr>
              <a:t>FOLFOX</a:t>
            </a:r>
          </a:p>
          <a:p>
            <a:pPr algn="r">
              <a:lnSpc>
                <a:spcPct val="100000"/>
              </a:lnSpc>
              <a:spcBef>
                <a:spcPts val="500"/>
              </a:spcBef>
              <a:spcAft>
                <a:spcPct val="0"/>
              </a:spcAft>
              <a:buClrTx/>
              <a:buFontTx/>
              <a:buNone/>
            </a:pPr>
            <a:r>
              <a:rPr lang="en-US" sz="1400" dirty="0">
                <a:solidFill>
                  <a:schemeClr val="accent3"/>
                </a:solidFill>
                <a:latin typeface="Calibri" panose="020F0502020204030204" pitchFamily="34" charset="0"/>
              </a:rPr>
              <a:t>CRT</a:t>
            </a:r>
          </a:p>
        </p:txBody>
      </p:sp>
      <p:sp>
        <p:nvSpPr>
          <p:cNvPr id="9" name="TextBox 8">
            <a:extLst>
              <a:ext uri="{FF2B5EF4-FFF2-40B4-BE49-F238E27FC236}">
                <a16:creationId xmlns:a16="http://schemas.microsoft.com/office/drawing/2014/main" id="{A7FE36DB-3921-89B4-8BDB-50F6EE62F1E7}"/>
              </a:ext>
            </a:extLst>
          </p:cNvPr>
          <p:cNvSpPr txBox="1"/>
          <p:nvPr/>
        </p:nvSpPr>
        <p:spPr bwMode="auto">
          <a:xfrm>
            <a:off x="7008478" y="5246942"/>
            <a:ext cx="2881222" cy="872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5-Yr DFS</a:t>
            </a:r>
          </a:p>
          <a:p>
            <a:pPr marL="285750" indent="-285750" algn="l">
              <a:lnSpc>
                <a:spcPct val="100000"/>
              </a:lnSpc>
              <a:spcBef>
                <a:spcPts val="4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FOLFOX ± CRT: 80.8%</a:t>
            </a:r>
          </a:p>
          <a:p>
            <a:pPr marL="285750" indent="-285750" algn="l">
              <a:lnSpc>
                <a:spcPct val="100000"/>
              </a:lnSpc>
              <a:spcBef>
                <a:spcPts val="4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CRT: 78.6%</a:t>
            </a:r>
          </a:p>
        </p:txBody>
      </p:sp>
      <p:sp>
        <p:nvSpPr>
          <p:cNvPr id="10" name="Right Brace 9">
            <a:extLst>
              <a:ext uri="{FF2B5EF4-FFF2-40B4-BE49-F238E27FC236}">
                <a16:creationId xmlns:a16="http://schemas.microsoft.com/office/drawing/2014/main" id="{A7701C2A-33F0-0B98-3591-485607CC0ED0}"/>
              </a:ext>
            </a:extLst>
          </p:cNvPr>
          <p:cNvSpPr/>
          <p:nvPr/>
        </p:nvSpPr>
        <p:spPr bwMode="auto">
          <a:xfrm>
            <a:off x="8923033" y="5611920"/>
            <a:ext cx="172528" cy="409593"/>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algn="ctr"/>
            <a:r>
              <a:rPr lang="en-US" b="0" dirty="0"/>
              <a:t> </a:t>
            </a:r>
          </a:p>
        </p:txBody>
      </p:sp>
      <p:sp>
        <p:nvSpPr>
          <p:cNvPr id="11" name="TextBox 10">
            <a:extLst>
              <a:ext uri="{FF2B5EF4-FFF2-40B4-BE49-F238E27FC236}">
                <a16:creationId xmlns:a16="http://schemas.microsoft.com/office/drawing/2014/main" id="{5C510ED9-D8CB-7BCC-BC39-9AEFD164F3DA}"/>
              </a:ext>
            </a:extLst>
          </p:cNvPr>
          <p:cNvSpPr txBox="1"/>
          <p:nvPr/>
        </p:nvSpPr>
        <p:spPr bwMode="auto">
          <a:xfrm>
            <a:off x="9095561" y="5662828"/>
            <a:ext cx="2432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400"/>
              </a:spcBef>
              <a:spcAft>
                <a:spcPct val="0"/>
              </a:spcAft>
              <a:buClrTx/>
            </a:pPr>
            <a:r>
              <a:rPr lang="en-US" sz="1400" b="0" dirty="0">
                <a:solidFill>
                  <a:schemeClr val="bg1"/>
                </a:solidFill>
                <a:latin typeface="Calibri" panose="020F0502020204030204" pitchFamily="34" charset="0"/>
              </a:rPr>
              <a:t>HR: 0.92 (95% CI: 074-1.14)</a:t>
            </a:r>
            <a:endParaRPr lang="en-US" b="0" dirty="0">
              <a:solidFill>
                <a:schemeClr val="bg1"/>
              </a:solidFill>
              <a:latin typeface="Calibri" panose="020F0502020204030204" pitchFamily="34" charset="0"/>
            </a:endParaRPr>
          </a:p>
        </p:txBody>
      </p:sp>
      <p:grpSp>
        <p:nvGrpSpPr>
          <p:cNvPr id="33" name="Group 32">
            <a:extLst>
              <a:ext uri="{FF2B5EF4-FFF2-40B4-BE49-F238E27FC236}">
                <a16:creationId xmlns:a16="http://schemas.microsoft.com/office/drawing/2014/main" id="{4D0F50D6-CB2E-DD6B-65D6-B32E0F2036D5}"/>
              </a:ext>
            </a:extLst>
          </p:cNvPr>
          <p:cNvGrpSpPr/>
          <p:nvPr/>
        </p:nvGrpSpPr>
        <p:grpSpPr>
          <a:xfrm>
            <a:off x="1658687" y="1757082"/>
            <a:ext cx="535724" cy="2528048"/>
            <a:chOff x="900455" y="1483808"/>
            <a:chExt cx="535724" cy="2741566"/>
          </a:xfrm>
        </p:grpSpPr>
        <p:sp>
          <p:nvSpPr>
            <p:cNvPr id="34" name="TextBox 33">
              <a:extLst>
                <a:ext uri="{FF2B5EF4-FFF2-40B4-BE49-F238E27FC236}">
                  <a16:creationId xmlns:a16="http://schemas.microsoft.com/office/drawing/2014/main" id="{B059ABD4-45C8-1C81-B03A-B0ED5EB22937}"/>
                </a:ext>
              </a:extLst>
            </p:cNvPr>
            <p:cNvSpPr txBox="1"/>
            <p:nvPr/>
          </p:nvSpPr>
          <p:spPr bwMode="auto">
            <a:xfrm>
              <a:off x="900455" y="148380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5" name="TextBox 34">
              <a:extLst>
                <a:ext uri="{FF2B5EF4-FFF2-40B4-BE49-F238E27FC236}">
                  <a16:creationId xmlns:a16="http://schemas.microsoft.com/office/drawing/2014/main" id="{D1B3FCFC-2056-5977-BC6C-15A5D460CCFE}"/>
                </a:ext>
              </a:extLst>
            </p:cNvPr>
            <p:cNvSpPr txBox="1"/>
            <p:nvPr/>
          </p:nvSpPr>
          <p:spPr bwMode="auto">
            <a:xfrm>
              <a:off x="1017475" y="215023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90</a:t>
              </a:r>
            </a:p>
          </p:txBody>
        </p:sp>
        <p:sp>
          <p:nvSpPr>
            <p:cNvPr id="36" name="TextBox 35">
              <a:extLst>
                <a:ext uri="{FF2B5EF4-FFF2-40B4-BE49-F238E27FC236}">
                  <a16:creationId xmlns:a16="http://schemas.microsoft.com/office/drawing/2014/main" id="{DEF0522A-6D4D-C115-817E-FF38A6A8A804}"/>
                </a:ext>
              </a:extLst>
            </p:cNvPr>
            <p:cNvSpPr txBox="1"/>
            <p:nvPr/>
          </p:nvSpPr>
          <p:spPr bwMode="auto">
            <a:xfrm>
              <a:off x="1017475" y="279542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7" name="TextBox 36">
              <a:extLst>
                <a:ext uri="{FF2B5EF4-FFF2-40B4-BE49-F238E27FC236}">
                  <a16:creationId xmlns:a16="http://schemas.microsoft.com/office/drawing/2014/main" id="{70C84604-346E-1838-ECAF-D8428303C8F4}"/>
                </a:ext>
              </a:extLst>
            </p:cNvPr>
            <p:cNvSpPr txBox="1"/>
            <p:nvPr/>
          </p:nvSpPr>
          <p:spPr bwMode="auto">
            <a:xfrm>
              <a:off x="1017475" y="344584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70</a:t>
              </a:r>
            </a:p>
          </p:txBody>
        </p:sp>
        <p:sp>
          <p:nvSpPr>
            <p:cNvPr id="38" name="TextBox 37">
              <a:extLst>
                <a:ext uri="{FF2B5EF4-FFF2-40B4-BE49-F238E27FC236}">
                  <a16:creationId xmlns:a16="http://schemas.microsoft.com/office/drawing/2014/main" id="{064EB7B5-569F-E83F-6323-BA2AC1FABC48}"/>
                </a:ext>
              </a:extLst>
            </p:cNvPr>
            <p:cNvSpPr txBox="1"/>
            <p:nvPr/>
          </p:nvSpPr>
          <p:spPr bwMode="auto">
            <a:xfrm>
              <a:off x="1134494" y="385604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40" name="Group 39">
            <a:extLst>
              <a:ext uri="{FF2B5EF4-FFF2-40B4-BE49-F238E27FC236}">
                <a16:creationId xmlns:a16="http://schemas.microsoft.com/office/drawing/2014/main" id="{EC17D2DC-A2C5-92DE-F9D9-5E2464486D84}"/>
              </a:ext>
            </a:extLst>
          </p:cNvPr>
          <p:cNvGrpSpPr/>
          <p:nvPr/>
        </p:nvGrpSpPr>
        <p:grpSpPr>
          <a:xfrm>
            <a:off x="2088775" y="4162659"/>
            <a:ext cx="3720353" cy="369332"/>
            <a:chOff x="1303036" y="4638451"/>
            <a:chExt cx="5181830" cy="369332"/>
          </a:xfrm>
        </p:grpSpPr>
        <p:sp>
          <p:nvSpPr>
            <p:cNvPr id="41" name="TextBox 40">
              <a:extLst>
                <a:ext uri="{FF2B5EF4-FFF2-40B4-BE49-F238E27FC236}">
                  <a16:creationId xmlns:a16="http://schemas.microsoft.com/office/drawing/2014/main" id="{4000169E-B5AE-F2E8-075F-8D200A34CE1F}"/>
                </a:ext>
              </a:extLst>
            </p:cNvPr>
            <p:cNvSpPr txBox="1"/>
            <p:nvPr/>
          </p:nvSpPr>
          <p:spPr bwMode="auto">
            <a:xfrm>
              <a:off x="1303036" y="463845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2" name="TextBox 41">
              <a:extLst>
                <a:ext uri="{FF2B5EF4-FFF2-40B4-BE49-F238E27FC236}">
                  <a16:creationId xmlns:a16="http://schemas.microsoft.com/office/drawing/2014/main" id="{ABD24EE3-6CD8-CFE8-8754-756676E73194}"/>
                </a:ext>
              </a:extLst>
            </p:cNvPr>
            <p:cNvSpPr txBox="1"/>
            <p:nvPr/>
          </p:nvSpPr>
          <p:spPr bwMode="auto">
            <a:xfrm>
              <a:off x="192866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43" name="TextBox 42">
              <a:extLst>
                <a:ext uri="{FF2B5EF4-FFF2-40B4-BE49-F238E27FC236}">
                  <a16:creationId xmlns:a16="http://schemas.microsoft.com/office/drawing/2014/main" id="{6FF3AC74-CC1E-218C-754F-4978EE857145}"/>
                </a:ext>
              </a:extLst>
            </p:cNvPr>
            <p:cNvSpPr txBox="1"/>
            <p:nvPr/>
          </p:nvSpPr>
          <p:spPr bwMode="auto">
            <a:xfrm>
              <a:off x="263050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44" name="TextBox 43">
              <a:extLst>
                <a:ext uri="{FF2B5EF4-FFF2-40B4-BE49-F238E27FC236}">
                  <a16:creationId xmlns:a16="http://schemas.microsoft.com/office/drawing/2014/main" id="{3FF1B678-E650-7D1B-4C8D-6A94D2186C45}"/>
                </a:ext>
              </a:extLst>
            </p:cNvPr>
            <p:cNvSpPr txBox="1"/>
            <p:nvPr/>
          </p:nvSpPr>
          <p:spPr bwMode="auto">
            <a:xfrm>
              <a:off x="331464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45" name="TextBox 44">
              <a:extLst>
                <a:ext uri="{FF2B5EF4-FFF2-40B4-BE49-F238E27FC236}">
                  <a16:creationId xmlns:a16="http://schemas.microsoft.com/office/drawing/2014/main" id="{2BE68A6F-BD77-0C76-5F87-443D36720AAC}"/>
                </a:ext>
              </a:extLst>
            </p:cNvPr>
            <p:cNvSpPr txBox="1"/>
            <p:nvPr/>
          </p:nvSpPr>
          <p:spPr bwMode="auto">
            <a:xfrm>
              <a:off x="399604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46" name="TextBox 45">
              <a:extLst>
                <a:ext uri="{FF2B5EF4-FFF2-40B4-BE49-F238E27FC236}">
                  <a16:creationId xmlns:a16="http://schemas.microsoft.com/office/drawing/2014/main" id="{1CE49553-C00B-59B6-1CC5-08A978F864B6}"/>
                </a:ext>
              </a:extLst>
            </p:cNvPr>
            <p:cNvSpPr txBox="1"/>
            <p:nvPr/>
          </p:nvSpPr>
          <p:spPr bwMode="auto">
            <a:xfrm>
              <a:off x="468018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7" name="TextBox 46">
              <a:extLst>
                <a:ext uri="{FF2B5EF4-FFF2-40B4-BE49-F238E27FC236}">
                  <a16:creationId xmlns:a16="http://schemas.microsoft.com/office/drawing/2014/main" id="{89C42056-05EE-86FE-BA1A-33151001B353}"/>
                </a:ext>
              </a:extLst>
            </p:cNvPr>
            <p:cNvSpPr txBox="1"/>
            <p:nvPr/>
          </p:nvSpPr>
          <p:spPr bwMode="auto">
            <a:xfrm>
              <a:off x="538202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sp>
          <p:nvSpPr>
            <p:cNvPr id="48" name="TextBox 47">
              <a:extLst>
                <a:ext uri="{FF2B5EF4-FFF2-40B4-BE49-F238E27FC236}">
                  <a16:creationId xmlns:a16="http://schemas.microsoft.com/office/drawing/2014/main" id="{8B8AC4FC-0402-0A91-B5C6-52DACF3777AE}"/>
                </a:ext>
              </a:extLst>
            </p:cNvPr>
            <p:cNvSpPr txBox="1"/>
            <p:nvPr/>
          </p:nvSpPr>
          <p:spPr bwMode="auto">
            <a:xfrm>
              <a:off x="606616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84</a:t>
              </a:r>
            </a:p>
          </p:txBody>
        </p:sp>
      </p:grpSp>
      <p:grpSp>
        <p:nvGrpSpPr>
          <p:cNvPr id="49" name="Group 48">
            <a:extLst>
              <a:ext uri="{FF2B5EF4-FFF2-40B4-BE49-F238E27FC236}">
                <a16:creationId xmlns:a16="http://schemas.microsoft.com/office/drawing/2014/main" id="{A0E23E48-DD66-14A0-9139-79D2847B71F3}"/>
              </a:ext>
            </a:extLst>
          </p:cNvPr>
          <p:cNvGrpSpPr/>
          <p:nvPr/>
        </p:nvGrpSpPr>
        <p:grpSpPr>
          <a:xfrm>
            <a:off x="1224489" y="5327762"/>
            <a:ext cx="5234729" cy="523220"/>
            <a:chOff x="1224489" y="4638451"/>
            <a:chExt cx="5234729" cy="523220"/>
          </a:xfrm>
        </p:grpSpPr>
        <p:sp>
          <p:nvSpPr>
            <p:cNvPr id="50" name="TextBox 49">
              <a:extLst>
                <a:ext uri="{FF2B5EF4-FFF2-40B4-BE49-F238E27FC236}">
                  <a16:creationId xmlns:a16="http://schemas.microsoft.com/office/drawing/2014/main" id="{B126346A-8B51-8B06-ED33-3294FFCD9AAB}"/>
                </a:ext>
              </a:extLst>
            </p:cNvPr>
            <p:cNvSpPr txBox="1"/>
            <p:nvPr/>
          </p:nvSpPr>
          <p:spPr bwMode="auto">
            <a:xfrm>
              <a:off x="1224489"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585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543</a:t>
              </a:r>
            </a:p>
          </p:txBody>
        </p:sp>
        <p:sp>
          <p:nvSpPr>
            <p:cNvPr id="51" name="TextBox 50">
              <a:extLst>
                <a:ext uri="{FF2B5EF4-FFF2-40B4-BE49-F238E27FC236}">
                  <a16:creationId xmlns:a16="http://schemas.microsoft.com/office/drawing/2014/main" id="{571021A2-4944-0E57-9E4C-026B41FE1DD9}"/>
                </a:ext>
              </a:extLst>
            </p:cNvPr>
            <p:cNvSpPr txBox="1"/>
            <p:nvPr/>
          </p:nvSpPr>
          <p:spPr bwMode="auto">
            <a:xfrm>
              <a:off x="1908629"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543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500</a:t>
              </a:r>
            </a:p>
          </p:txBody>
        </p:sp>
        <p:sp>
          <p:nvSpPr>
            <p:cNvPr id="52" name="TextBox 51">
              <a:extLst>
                <a:ext uri="{FF2B5EF4-FFF2-40B4-BE49-F238E27FC236}">
                  <a16:creationId xmlns:a16="http://schemas.microsoft.com/office/drawing/2014/main" id="{77398439-954D-BAF8-BC3B-FC407894DFEC}"/>
                </a:ext>
              </a:extLst>
            </p:cNvPr>
            <p:cNvSpPr txBox="1"/>
            <p:nvPr/>
          </p:nvSpPr>
          <p:spPr bwMode="auto">
            <a:xfrm>
              <a:off x="2610469"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489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457</a:t>
              </a:r>
            </a:p>
          </p:txBody>
        </p:sp>
        <p:sp>
          <p:nvSpPr>
            <p:cNvPr id="53" name="TextBox 52">
              <a:extLst>
                <a:ext uri="{FF2B5EF4-FFF2-40B4-BE49-F238E27FC236}">
                  <a16:creationId xmlns:a16="http://schemas.microsoft.com/office/drawing/2014/main" id="{AE64464D-DA71-95AE-CAFF-0AF65E782C0C}"/>
                </a:ext>
              </a:extLst>
            </p:cNvPr>
            <p:cNvSpPr txBox="1"/>
            <p:nvPr/>
          </p:nvSpPr>
          <p:spPr bwMode="auto">
            <a:xfrm>
              <a:off x="3294609"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443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395</a:t>
              </a:r>
            </a:p>
          </p:txBody>
        </p:sp>
        <p:sp>
          <p:nvSpPr>
            <p:cNvPr id="54" name="TextBox 53">
              <a:extLst>
                <a:ext uri="{FF2B5EF4-FFF2-40B4-BE49-F238E27FC236}">
                  <a16:creationId xmlns:a16="http://schemas.microsoft.com/office/drawing/2014/main" id="{C9D11517-2E70-6CB3-2E02-562E9254D8B7}"/>
                </a:ext>
              </a:extLst>
            </p:cNvPr>
            <p:cNvSpPr txBox="1"/>
            <p:nvPr/>
          </p:nvSpPr>
          <p:spPr bwMode="auto">
            <a:xfrm>
              <a:off x="3976004"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342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295</a:t>
              </a:r>
            </a:p>
          </p:txBody>
        </p:sp>
        <p:sp>
          <p:nvSpPr>
            <p:cNvPr id="55" name="TextBox 54">
              <a:extLst>
                <a:ext uri="{FF2B5EF4-FFF2-40B4-BE49-F238E27FC236}">
                  <a16:creationId xmlns:a16="http://schemas.microsoft.com/office/drawing/2014/main" id="{4AC1D9E1-E30B-CBEE-F2B5-081958C8B787}"/>
                </a:ext>
              </a:extLst>
            </p:cNvPr>
            <p:cNvSpPr txBox="1"/>
            <p:nvPr/>
          </p:nvSpPr>
          <p:spPr bwMode="auto">
            <a:xfrm>
              <a:off x="4660144"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200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181</a:t>
              </a:r>
            </a:p>
          </p:txBody>
        </p:sp>
        <p:sp>
          <p:nvSpPr>
            <p:cNvPr id="56" name="TextBox 55">
              <a:extLst>
                <a:ext uri="{FF2B5EF4-FFF2-40B4-BE49-F238E27FC236}">
                  <a16:creationId xmlns:a16="http://schemas.microsoft.com/office/drawing/2014/main" id="{0180A8CF-F732-47DA-91B1-6DDBFD1204EC}"/>
                </a:ext>
              </a:extLst>
            </p:cNvPr>
            <p:cNvSpPr txBox="1"/>
            <p:nvPr/>
          </p:nvSpPr>
          <p:spPr bwMode="auto">
            <a:xfrm>
              <a:off x="5407670" y="4638451"/>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80</a:t>
              </a:r>
            </a:p>
          </p:txBody>
        </p:sp>
        <p:sp>
          <p:nvSpPr>
            <p:cNvPr id="57" name="TextBox 56">
              <a:extLst>
                <a:ext uri="{FF2B5EF4-FFF2-40B4-BE49-F238E27FC236}">
                  <a16:creationId xmlns:a16="http://schemas.microsoft.com/office/drawing/2014/main" id="{42231FF1-305D-607A-A843-6DCC28A26116}"/>
                </a:ext>
              </a:extLst>
            </p:cNvPr>
            <p:cNvSpPr txBox="1"/>
            <p:nvPr/>
          </p:nvSpPr>
          <p:spPr bwMode="auto">
            <a:xfrm>
              <a:off x="6091810" y="4638451"/>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37</a:t>
              </a:r>
            </a:p>
          </p:txBody>
        </p:sp>
      </p:grpSp>
      <p:sp>
        <p:nvSpPr>
          <p:cNvPr id="58" name="Freeform: Shape 57">
            <a:extLst>
              <a:ext uri="{FF2B5EF4-FFF2-40B4-BE49-F238E27FC236}">
                <a16:creationId xmlns:a16="http://schemas.microsoft.com/office/drawing/2014/main" id="{8018B508-3860-B6EC-4574-604F112F6630}"/>
              </a:ext>
            </a:extLst>
          </p:cNvPr>
          <p:cNvSpPr/>
          <p:nvPr/>
        </p:nvSpPr>
        <p:spPr bwMode="auto">
          <a:xfrm>
            <a:off x="1443318" y="1658471"/>
            <a:ext cx="4814047" cy="2967317"/>
          </a:xfrm>
          <a:custGeom>
            <a:avLst/>
            <a:gdLst>
              <a:gd name="connsiteX0" fmla="*/ 0 w 4814047"/>
              <a:gd name="connsiteY0" fmla="*/ 0 h 2967317"/>
              <a:gd name="connsiteX1" fmla="*/ 0 w 4814047"/>
              <a:gd name="connsiteY1" fmla="*/ 2967317 h 2967317"/>
              <a:gd name="connsiteX2" fmla="*/ 4814047 w 4814047"/>
              <a:gd name="connsiteY2" fmla="*/ 2967317 h 2967317"/>
            </a:gdLst>
            <a:ahLst/>
            <a:cxnLst>
              <a:cxn ang="0">
                <a:pos x="connsiteX0" y="connsiteY0"/>
              </a:cxn>
              <a:cxn ang="0">
                <a:pos x="connsiteX1" y="connsiteY1"/>
              </a:cxn>
              <a:cxn ang="0">
                <a:pos x="connsiteX2" y="connsiteY2"/>
              </a:cxn>
            </a:cxnLst>
            <a:rect l="l" t="t" r="r" b="b"/>
            <a:pathLst>
              <a:path w="4814047" h="2967317">
                <a:moveTo>
                  <a:pt x="0" y="0"/>
                </a:moveTo>
                <a:lnTo>
                  <a:pt x="0" y="2967317"/>
                </a:lnTo>
                <a:lnTo>
                  <a:pt x="4814047" y="2967317"/>
                </a:lnTo>
              </a:path>
            </a:pathLst>
          </a:custGeom>
          <a:noFill/>
          <a:ln w="28575">
            <a:solidFill>
              <a:schemeClr val="bg1"/>
            </a:solidFill>
            <a:miter lim="800000"/>
            <a:headEnd/>
            <a:tailEnd/>
          </a:ln>
        </p:spPr>
        <p:txBody>
          <a:bodyPr rtlCol="0" anchor="ctr"/>
          <a:lstStyle/>
          <a:p>
            <a:pPr algn="ctr"/>
            <a:endParaRPr lang="en-US"/>
          </a:p>
        </p:txBody>
      </p:sp>
      <p:grpSp>
        <p:nvGrpSpPr>
          <p:cNvPr id="9318" name="Group 9317">
            <a:extLst>
              <a:ext uri="{FF2B5EF4-FFF2-40B4-BE49-F238E27FC236}">
                <a16:creationId xmlns:a16="http://schemas.microsoft.com/office/drawing/2014/main" id="{8C401A49-7E82-F9A8-65FE-09C3B8C24989}"/>
              </a:ext>
            </a:extLst>
          </p:cNvPr>
          <p:cNvGrpSpPr/>
          <p:nvPr/>
        </p:nvGrpSpPr>
        <p:grpSpPr>
          <a:xfrm>
            <a:off x="681982" y="1483808"/>
            <a:ext cx="5802884" cy="3768296"/>
            <a:chOff x="681982" y="1483808"/>
            <a:chExt cx="5802884" cy="3768296"/>
          </a:xfrm>
        </p:grpSpPr>
        <p:sp>
          <p:nvSpPr>
            <p:cNvPr id="3" name="TextBox 2">
              <a:extLst>
                <a:ext uri="{FF2B5EF4-FFF2-40B4-BE49-F238E27FC236}">
                  <a16:creationId xmlns:a16="http://schemas.microsoft.com/office/drawing/2014/main" id="{812FA2B9-D504-899F-7F0A-0BE65044D25E}"/>
                </a:ext>
              </a:extLst>
            </p:cNvPr>
            <p:cNvSpPr txBox="1"/>
            <p:nvPr/>
          </p:nvSpPr>
          <p:spPr bwMode="auto">
            <a:xfrm rot="16200000">
              <a:off x="203998" y="2990648"/>
              <a:ext cx="13252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grpSp>
          <p:nvGrpSpPr>
            <p:cNvPr id="19" name="Group 18">
              <a:extLst>
                <a:ext uri="{FF2B5EF4-FFF2-40B4-BE49-F238E27FC236}">
                  <a16:creationId xmlns:a16="http://schemas.microsoft.com/office/drawing/2014/main" id="{42B7F2C9-6C9A-06DC-8AF4-97089A8E741A}"/>
                </a:ext>
              </a:extLst>
            </p:cNvPr>
            <p:cNvGrpSpPr/>
            <p:nvPr/>
          </p:nvGrpSpPr>
          <p:grpSpPr>
            <a:xfrm>
              <a:off x="900455" y="1483808"/>
              <a:ext cx="535724" cy="3333944"/>
              <a:chOff x="900455" y="1483808"/>
              <a:chExt cx="535724" cy="3333944"/>
            </a:xfrm>
          </p:grpSpPr>
          <p:sp>
            <p:nvSpPr>
              <p:cNvPr id="5" name="TextBox 4">
                <a:extLst>
                  <a:ext uri="{FF2B5EF4-FFF2-40B4-BE49-F238E27FC236}">
                    <a16:creationId xmlns:a16="http://schemas.microsoft.com/office/drawing/2014/main" id="{A94E9860-769A-461D-0540-083DDBC03993}"/>
                  </a:ext>
                </a:extLst>
              </p:cNvPr>
              <p:cNvSpPr txBox="1"/>
              <p:nvPr/>
            </p:nvSpPr>
            <p:spPr bwMode="auto">
              <a:xfrm>
                <a:off x="900455" y="148380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7" name="TextBox 6">
                <a:extLst>
                  <a:ext uri="{FF2B5EF4-FFF2-40B4-BE49-F238E27FC236}">
                    <a16:creationId xmlns:a16="http://schemas.microsoft.com/office/drawing/2014/main" id="{17B973CE-C125-EA1B-A3DD-D1768E38C335}"/>
                  </a:ext>
                </a:extLst>
              </p:cNvPr>
              <p:cNvSpPr txBox="1"/>
              <p:nvPr/>
            </p:nvSpPr>
            <p:spPr bwMode="auto">
              <a:xfrm>
                <a:off x="1017475" y="207618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8" name="TextBox 7">
                <a:extLst>
                  <a:ext uri="{FF2B5EF4-FFF2-40B4-BE49-F238E27FC236}">
                    <a16:creationId xmlns:a16="http://schemas.microsoft.com/office/drawing/2014/main" id="{B4BFB446-62FA-D980-CE54-5568CF53E55F}"/>
                  </a:ext>
                </a:extLst>
              </p:cNvPr>
              <p:cNvSpPr txBox="1"/>
              <p:nvPr/>
            </p:nvSpPr>
            <p:spPr bwMode="auto">
              <a:xfrm>
                <a:off x="1017475" y="266242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2" name="TextBox 11">
                <a:extLst>
                  <a:ext uri="{FF2B5EF4-FFF2-40B4-BE49-F238E27FC236}">
                    <a16:creationId xmlns:a16="http://schemas.microsoft.com/office/drawing/2014/main" id="{BF71EA56-0229-C759-15C1-FEF0F2A524FC}"/>
                  </a:ext>
                </a:extLst>
              </p:cNvPr>
              <p:cNvSpPr txBox="1"/>
              <p:nvPr/>
            </p:nvSpPr>
            <p:spPr bwMode="auto">
              <a:xfrm>
                <a:off x="1017475" y="32548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6" name="TextBox 15">
                <a:extLst>
                  <a:ext uri="{FF2B5EF4-FFF2-40B4-BE49-F238E27FC236}">
                    <a16:creationId xmlns:a16="http://schemas.microsoft.com/office/drawing/2014/main" id="{BDE1AB79-8531-10DA-AD75-C0D3A30BB7A3}"/>
                  </a:ext>
                </a:extLst>
              </p:cNvPr>
              <p:cNvSpPr txBox="1"/>
              <p:nvPr/>
            </p:nvSpPr>
            <p:spPr bwMode="auto">
              <a:xfrm>
                <a:off x="1017475" y="38560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8" name="TextBox 17">
                <a:extLst>
                  <a:ext uri="{FF2B5EF4-FFF2-40B4-BE49-F238E27FC236}">
                    <a16:creationId xmlns:a16="http://schemas.microsoft.com/office/drawing/2014/main" id="{6A024514-1E96-56F4-F6BE-1A8AC7C7F37D}"/>
                  </a:ext>
                </a:extLst>
              </p:cNvPr>
              <p:cNvSpPr txBox="1"/>
              <p:nvPr/>
            </p:nvSpPr>
            <p:spPr bwMode="auto">
              <a:xfrm>
                <a:off x="1134494" y="444842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29" name="Group 28">
              <a:extLst>
                <a:ext uri="{FF2B5EF4-FFF2-40B4-BE49-F238E27FC236}">
                  <a16:creationId xmlns:a16="http://schemas.microsoft.com/office/drawing/2014/main" id="{53C960F4-69B2-693C-D817-1993B5C1BF3D}"/>
                </a:ext>
              </a:extLst>
            </p:cNvPr>
            <p:cNvGrpSpPr/>
            <p:nvPr/>
          </p:nvGrpSpPr>
          <p:grpSpPr>
            <a:xfrm>
              <a:off x="1303036" y="4638451"/>
              <a:ext cx="5181830" cy="369332"/>
              <a:chOff x="1303036" y="4638451"/>
              <a:chExt cx="5181830" cy="369332"/>
            </a:xfrm>
          </p:grpSpPr>
          <p:sp>
            <p:nvSpPr>
              <p:cNvPr id="21" name="TextBox 20">
                <a:extLst>
                  <a:ext uri="{FF2B5EF4-FFF2-40B4-BE49-F238E27FC236}">
                    <a16:creationId xmlns:a16="http://schemas.microsoft.com/office/drawing/2014/main" id="{8FE7817C-9520-152C-429E-D203FB8311DB}"/>
                  </a:ext>
                </a:extLst>
              </p:cNvPr>
              <p:cNvSpPr txBox="1"/>
              <p:nvPr/>
            </p:nvSpPr>
            <p:spPr bwMode="auto">
              <a:xfrm>
                <a:off x="1303036" y="463845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2" name="TextBox 21">
                <a:extLst>
                  <a:ext uri="{FF2B5EF4-FFF2-40B4-BE49-F238E27FC236}">
                    <a16:creationId xmlns:a16="http://schemas.microsoft.com/office/drawing/2014/main" id="{18E2A967-2795-191E-CFE8-91CEF753F22D}"/>
                  </a:ext>
                </a:extLst>
              </p:cNvPr>
              <p:cNvSpPr txBox="1"/>
              <p:nvPr/>
            </p:nvSpPr>
            <p:spPr bwMode="auto">
              <a:xfrm>
                <a:off x="192866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23" name="TextBox 22">
                <a:extLst>
                  <a:ext uri="{FF2B5EF4-FFF2-40B4-BE49-F238E27FC236}">
                    <a16:creationId xmlns:a16="http://schemas.microsoft.com/office/drawing/2014/main" id="{F1763CF8-E2D5-4CE1-0179-F49550CC11B9}"/>
                  </a:ext>
                </a:extLst>
              </p:cNvPr>
              <p:cNvSpPr txBox="1"/>
              <p:nvPr/>
            </p:nvSpPr>
            <p:spPr bwMode="auto">
              <a:xfrm>
                <a:off x="263050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24" name="TextBox 23">
                <a:extLst>
                  <a:ext uri="{FF2B5EF4-FFF2-40B4-BE49-F238E27FC236}">
                    <a16:creationId xmlns:a16="http://schemas.microsoft.com/office/drawing/2014/main" id="{23E411C8-573B-C1ED-5103-5C3244D5A6A3}"/>
                  </a:ext>
                </a:extLst>
              </p:cNvPr>
              <p:cNvSpPr txBox="1"/>
              <p:nvPr/>
            </p:nvSpPr>
            <p:spPr bwMode="auto">
              <a:xfrm>
                <a:off x="331464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25" name="TextBox 24">
                <a:extLst>
                  <a:ext uri="{FF2B5EF4-FFF2-40B4-BE49-F238E27FC236}">
                    <a16:creationId xmlns:a16="http://schemas.microsoft.com/office/drawing/2014/main" id="{6DC3882A-93F0-072E-ED33-59C0FA300758}"/>
                  </a:ext>
                </a:extLst>
              </p:cNvPr>
              <p:cNvSpPr txBox="1"/>
              <p:nvPr/>
            </p:nvSpPr>
            <p:spPr bwMode="auto">
              <a:xfrm>
                <a:off x="399604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26" name="TextBox 25">
                <a:extLst>
                  <a:ext uri="{FF2B5EF4-FFF2-40B4-BE49-F238E27FC236}">
                    <a16:creationId xmlns:a16="http://schemas.microsoft.com/office/drawing/2014/main" id="{A0E66FBE-EF87-8A96-466D-1286015ECDCA}"/>
                  </a:ext>
                </a:extLst>
              </p:cNvPr>
              <p:cNvSpPr txBox="1"/>
              <p:nvPr/>
            </p:nvSpPr>
            <p:spPr bwMode="auto">
              <a:xfrm>
                <a:off x="468018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7" name="TextBox 26">
                <a:extLst>
                  <a:ext uri="{FF2B5EF4-FFF2-40B4-BE49-F238E27FC236}">
                    <a16:creationId xmlns:a16="http://schemas.microsoft.com/office/drawing/2014/main" id="{E6128757-03A2-8FDC-26A1-3A383B04AC7F}"/>
                  </a:ext>
                </a:extLst>
              </p:cNvPr>
              <p:cNvSpPr txBox="1"/>
              <p:nvPr/>
            </p:nvSpPr>
            <p:spPr bwMode="auto">
              <a:xfrm>
                <a:off x="538202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sp>
            <p:nvSpPr>
              <p:cNvPr id="28" name="TextBox 27">
                <a:extLst>
                  <a:ext uri="{FF2B5EF4-FFF2-40B4-BE49-F238E27FC236}">
                    <a16:creationId xmlns:a16="http://schemas.microsoft.com/office/drawing/2014/main" id="{3D18DA13-7B63-E3D0-F021-9EBB69E733B9}"/>
                  </a:ext>
                </a:extLst>
              </p:cNvPr>
              <p:cNvSpPr txBox="1"/>
              <p:nvPr/>
            </p:nvSpPr>
            <p:spPr bwMode="auto">
              <a:xfrm>
                <a:off x="606616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84</a:t>
                </a:r>
              </a:p>
            </p:txBody>
          </p:sp>
        </p:grpSp>
        <p:sp>
          <p:nvSpPr>
            <p:cNvPr id="30" name="TextBox 29">
              <a:extLst>
                <a:ext uri="{FF2B5EF4-FFF2-40B4-BE49-F238E27FC236}">
                  <a16:creationId xmlns:a16="http://schemas.microsoft.com/office/drawing/2014/main" id="{F1AE7DFF-C297-547C-6604-03CF7A0724A0}"/>
                </a:ext>
              </a:extLst>
            </p:cNvPr>
            <p:cNvSpPr txBox="1"/>
            <p:nvPr/>
          </p:nvSpPr>
          <p:spPr bwMode="auto">
            <a:xfrm>
              <a:off x="3259309" y="4882772"/>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9221" name="Group 9220">
              <a:extLst>
                <a:ext uri="{FF2B5EF4-FFF2-40B4-BE49-F238E27FC236}">
                  <a16:creationId xmlns:a16="http://schemas.microsoft.com/office/drawing/2014/main" id="{2572FEF1-345E-01A5-46BE-2C562B7A950F}"/>
                </a:ext>
              </a:extLst>
            </p:cNvPr>
            <p:cNvGrpSpPr/>
            <p:nvPr/>
          </p:nvGrpSpPr>
          <p:grpSpPr>
            <a:xfrm>
              <a:off x="1371599" y="1655260"/>
              <a:ext cx="71719" cy="2960935"/>
              <a:chOff x="854981" y="1655260"/>
              <a:chExt cx="1071568" cy="2960935"/>
            </a:xfrm>
          </p:grpSpPr>
          <p:cxnSp>
            <p:nvCxnSpPr>
              <p:cNvPr id="63" name="Straight Connector 62">
                <a:extLst>
                  <a:ext uri="{FF2B5EF4-FFF2-40B4-BE49-F238E27FC236}">
                    <a16:creationId xmlns:a16="http://schemas.microsoft.com/office/drawing/2014/main" id="{B57A0BEA-D6A7-960F-FE61-3FEEAE240B49}"/>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199C748A-E6FF-B057-F0B3-BFF79C0E5153}"/>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995C0C09-D834-BE7B-0683-71F8951ACC1B}"/>
                  </a:ext>
                </a:extLst>
              </p:cNvPr>
              <p:cNvCxnSpPr/>
              <p:nvPr/>
            </p:nvCxnSpPr>
            <p:spPr bwMode="auto">
              <a:xfrm>
                <a:off x="854981" y="224867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429BB07D-6827-F12A-16FD-C100535B4120}"/>
                  </a:ext>
                </a:extLst>
              </p:cNvPr>
              <p:cNvCxnSpPr/>
              <p:nvPr/>
            </p:nvCxnSpPr>
            <p:spPr bwMode="auto">
              <a:xfrm>
                <a:off x="854981" y="284709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E35E9AC6-51E4-C9BB-9C9B-B55D48DF6123}"/>
                  </a:ext>
                </a:extLst>
              </p:cNvPr>
              <p:cNvCxnSpPr/>
              <p:nvPr/>
            </p:nvCxnSpPr>
            <p:spPr bwMode="auto">
              <a:xfrm>
                <a:off x="854981" y="4022778"/>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17" name="Straight Connector 9216">
                <a:extLst>
                  <a:ext uri="{FF2B5EF4-FFF2-40B4-BE49-F238E27FC236}">
                    <a16:creationId xmlns:a16="http://schemas.microsoft.com/office/drawing/2014/main" id="{093003E8-6ACC-805A-D187-35E35F25C594}"/>
                  </a:ext>
                </a:extLst>
              </p:cNvPr>
              <p:cNvCxnSpPr/>
              <p:nvPr/>
            </p:nvCxnSpPr>
            <p:spPr bwMode="auto">
              <a:xfrm>
                <a:off x="854981" y="4616195"/>
                <a:ext cx="1071568"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22" name="Group 9221">
              <a:extLst>
                <a:ext uri="{FF2B5EF4-FFF2-40B4-BE49-F238E27FC236}">
                  <a16:creationId xmlns:a16="http://schemas.microsoft.com/office/drawing/2014/main" id="{3ED72339-E590-7C3B-CBD9-BEE00E9B0342}"/>
                </a:ext>
              </a:extLst>
            </p:cNvPr>
            <p:cNvGrpSpPr/>
            <p:nvPr/>
          </p:nvGrpSpPr>
          <p:grpSpPr>
            <a:xfrm rot="5400000">
              <a:off x="3805088" y="2254200"/>
              <a:ext cx="98611" cy="4823865"/>
              <a:chOff x="854981" y="489587"/>
              <a:chExt cx="1071568" cy="4126608"/>
            </a:xfrm>
          </p:grpSpPr>
          <p:cxnSp>
            <p:nvCxnSpPr>
              <p:cNvPr id="9223" name="Straight Connector 9222">
                <a:extLst>
                  <a:ext uri="{FF2B5EF4-FFF2-40B4-BE49-F238E27FC236}">
                    <a16:creationId xmlns:a16="http://schemas.microsoft.com/office/drawing/2014/main" id="{32EF1CC1-7131-B6DB-8FDF-C60FB436E168}"/>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24" name="Straight Connector 9223">
                <a:extLst>
                  <a:ext uri="{FF2B5EF4-FFF2-40B4-BE49-F238E27FC236}">
                    <a16:creationId xmlns:a16="http://schemas.microsoft.com/office/drawing/2014/main" id="{CE9313BA-A284-05BA-9AA5-43F22783619A}"/>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25" name="Straight Connector 9224">
                <a:extLst>
                  <a:ext uri="{FF2B5EF4-FFF2-40B4-BE49-F238E27FC236}">
                    <a16:creationId xmlns:a16="http://schemas.microsoft.com/office/drawing/2014/main" id="{FBD827A9-F2F4-BD55-D8CF-3445D407D062}"/>
                  </a:ext>
                </a:extLst>
              </p:cNvPr>
              <p:cNvCxnSpPr/>
              <p:nvPr/>
            </p:nvCxnSpPr>
            <p:spPr bwMode="auto">
              <a:xfrm>
                <a:off x="854981" y="224867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26" name="Straight Connector 9225">
                <a:extLst>
                  <a:ext uri="{FF2B5EF4-FFF2-40B4-BE49-F238E27FC236}">
                    <a16:creationId xmlns:a16="http://schemas.microsoft.com/office/drawing/2014/main" id="{0405EBB8-833D-38EB-DEA8-17D7F78341DD}"/>
                  </a:ext>
                </a:extLst>
              </p:cNvPr>
              <p:cNvCxnSpPr/>
              <p:nvPr/>
            </p:nvCxnSpPr>
            <p:spPr bwMode="auto">
              <a:xfrm>
                <a:off x="854981" y="284709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27" name="Straight Connector 9226">
                <a:extLst>
                  <a:ext uri="{FF2B5EF4-FFF2-40B4-BE49-F238E27FC236}">
                    <a16:creationId xmlns:a16="http://schemas.microsoft.com/office/drawing/2014/main" id="{D65E2080-4F3E-0436-A995-5D4E5B58B895}"/>
                  </a:ext>
                </a:extLst>
              </p:cNvPr>
              <p:cNvCxnSpPr/>
              <p:nvPr/>
            </p:nvCxnSpPr>
            <p:spPr bwMode="auto">
              <a:xfrm>
                <a:off x="854981" y="4022778"/>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31FE9A02-38F8-BA6D-A762-B3547B13B0FC}"/>
                  </a:ext>
                </a:extLst>
              </p:cNvPr>
              <p:cNvCxnSpPr/>
              <p:nvPr/>
            </p:nvCxnSpPr>
            <p:spPr bwMode="auto">
              <a:xfrm>
                <a:off x="854981" y="4616195"/>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29" name="Straight Connector 9228">
                <a:extLst>
                  <a:ext uri="{FF2B5EF4-FFF2-40B4-BE49-F238E27FC236}">
                    <a16:creationId xmlns:a16="http://schemas.microsoft.com/office/drawing/2014/main" id="{22E499D3-A30F-D05C-B74A-D8394A48521C}"/>
                  </a:ext>
                </a:extLst>
              </p:cNvPr>
              <p:cNvCxnSpPr/>
              <p:nvPr/>
            </p:nvCxnSpPr>
            <p:spPr bwMode="auto">
              <a:xfrm>
                <a:off x="854982" y="489587"/>
                <a:ext cx="1071566" cy="0"/>
              </a:xfrm>
              <a:prstGeom prst="line">
                <a:avLst/>
              </a:prstGeom>
              <a:noFill/>
              <a:ln w="28575" cap="flat" cmpd="sng" algn="ctr">
                <a:solidFill>
                  <a:schemeClr val="bg1"/>
                </a:solidFill>
                <a:prstDash val="solid"/>
                <a:round/>
                <a:headEnd type="none" w="med" len="med"/>
                <a:tailEnd type="none" w="med" len="med"/>
              </a:ln>
              <a:effectLst/>
            </p:spPr>
          </p:cxnSp>
          <p:cxnSp>
            <p:nvCxnSpPr>
              <p:cNvPr id="9230" name="Straight Connector 9229">
                <a:extLst>
                  <a:ext uri="{FF2B5EF4-FFF2-40B4-BE49-F238E27FC236}">
                    <a16:creationId xmlns:a16="http://schemas.microsoft.com/office/drawing/2014/main" id="{09A57B5D-47ED-375E-E6E7-7DBA6EAE029A}"/>
                  </a:ext>
                </a:extLst>
              </p:cNvPr>
              <p:cNvCxnSpPr/>
              <p:nvPr/>
            </p:nvCxnSpPr>
            <p:spPr bwMode="auto">
              <a:xfrm>
                <a:off x="854983" y="1083004"/>
                <a:ext cx="1071566" cy="0"/>
              </a:xfrm>
              <a:prstGeom prst="line">
                <a:avLst/>
              </a:prstGeom>
              <a:noFill/>
              <a:ln w="28575" cap="flat" cmpd="sng" algn="ctr">
                <a:solidFill>
                  <a:schemeClr val="bg1"/>
                </a:solidFill>
                <a:prstDash val="solid"/>
                <a:round/>
                <a:headEnd type="none" w="med" len="med"/>
                <a:tailEnd type="none" w="med" len="med"/>
              </a:ln>
              <a:effectLst/>
            </p:spPr>
          </p:cxnSp>
        </p:grpSp>
      </p:grpSp>
      <p:sp>
        <p:nvSpPr>
          <p:cNvPr id="9231" name="Freeform: Shape 9230">
            <a:extLst>
              <a:ext uri="{FF2B5EF4-FFF2-40B4-BE49-F238E27FC236}">
                <a16:creationId xmlns:a16="http://schemas.microsoft.com/office/drawing/2014/main" id="{39C72BBD-1514-AD69-0A4C-06FB2B4CAF7B}"/>
              </a:ext>
            </a:extLst>
          </p:cNvPr>
          <p:cNvSpPr/>
          <p:nvPr/>
        </p:nvSpPr>
        <p:spPr bwMode="auto">
          <a:xfrm>
            <a:off x="2188314" y="1963271"/>
            <a:ext cx="3459452" cy="2188058"/>
          </a:xfrm>
          <a:custGeom>
            <a:avLst/>
            <a:gdLst>
              <a:gd name="connsiteX0" fmla="*/ 0 w 4814047"/>
              <a:gd name="connsiteY0" fmla="*/ 0 h 2967317"/>
              <a:gd name="connsiteX1" fmla="*/ 0 w 4814047"/>
              <a:gd name="connsiteY1" fmla="*/ 2967317 h 2967317"/>
              <a:gd name="connsiteX2" fmla="*/ 4814047 w 4814047"/>
              <a:gd name="connsiteY2" fmla="*/ 2967317 h 2967317"/>
            </a:gdLst>
            <a:ahLst/>
            <a:cxnLst>
              <a:cxn ang="0">
                <a:pos x="connsiteX0" y="connsiteY0"/>
              </a:cxn>
              <a:cxn ang="0">
                <a:pos x="connsiteX1" y="connsiteY1"/>
              </a:cxn>
              <a:cxn ang="0">
                <a:pos x="connsiteX2" y="connsiteY2"/>
              </a:cxn>
            </a:cxnLst>
            <a:rect l="l" t="t" r="r" b="b"/>
            <a:pathLst>
              <a:path w="4814047" h="2967317">
                <a:moveTo>
                  <a:pt x="0" y="0"/>
                </a:moveTo>
                <a:lnTo>
                  <a:pt x="0" y="2967317"/>
                </a:lnTo>
                <a:lnTo>
                  <a:pt x="4814047" y="2967317"/>
                </a:lnTo>
              </a:path>
            </a:pathLst>
          </a:custGeom>
          <a:noFill/>
          <a:ln w="28575">
            <a:solidFill>
              <a:schemeClr val="bg1"/>
            </a:solidFill>
            <a:miter lim="800000"/>
            <a:headEnd/>
            <a:tailEnd/>
          </a:ln>
        </p:spPr>
        <p:txBody>
          <a:bodyPr rtlCol="0" anchor="ctr"/>
          <a:lstStyle/>
          <a:p>
            <a:pPr algn="ctr"/>
            <a:endParaRPr lang="en-US"/>
          </a:p>
        </p:txBody>
      </p:sp>
      <p:grpSp>
        <p:nvGrpSpPr>
          <p:cNvPr id="9232" name="Group 9231">
            <a:extLst>
              <a:ext uri="{FF2B5EF4-FFF2-40B4-BE49-F238E27FC236}">
                <a16:creationId xmlns:a16="http://schemas.microsoft.com/office/drawing/2014/main" id="{8A761192-3521-155B-2837-5D1E02A355F1}"/>
              </a:ext>
            </a:extLst>
          </p:cNvPr>
          <p:cNvGrpSpPr/>
          <p:nvPr/>
        </p:nvGrpSpPr>
        <p:grpSpPr>
          <a:xfrm>
            <a:off x="2116595" y="1945341"/>
            <a:ext cx="84956" cy="2195105"/>
            <a:chOff x="854981" y="1655260"/>
            <a:chExt cx="1071568" cy="2164229"/>
          </a:xfrm>
        </p:grpSpPr>
        <p:cxnSp>
          <p:nvCxnSpPr>
            <p:cNvPr id="9233" name="Straight Connector 9232">
              <a:extLst>
                <a:ext uri="{FF2B5EF4-FFF2-40B4-BE49-F238E27FC236}">
                  <a16:creationId xmlns:a16="http://schemas.microsoft.com/office/drawing/2014/main" id="{820D1DFE-7676-62FC-F4BB-20DC4D75D562}"/>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4" name="Straight Connector 9233">
              <a:extLst>
                <a:ext uri="{FF2B5EF4-FFF2-40B4-BE49-F238E27FC236}">
                  <a16:creationId xmlns:a16="http://schemas.microsoft.com/office/drawing/2014/main" id="{FA9176E4-F992-DB09-CD50-68F8C884F9D1}"/>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5" name="Straight Connector 9234">
              <a:extLst>
                <a:ext uri="{FF2B5EF4-FFF2-40B4-BE49-F238E27FC236}">
                  <a16:creationId xmlns:a16="http://schemas.microsoft.com/office/drawing/2014/main" id="{AE650EFA-F9C5-D1D1-B9CA-75B3257A78FC}"/>
                </a:ext>
              </a:extLst>
            </p:cNvPr>
            <p:cNvCxnSpPr/>
            <p:nvPr/>
          </p:nvCxnSpPr>
          <p:spPr bwMode="auto">
            <a:xfrm>
              <a:off x="854981" y="224867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58CEBFDD-EC36-4686-313F-7DB0AA8C15C7}"/>
                </a:ext>
              </a:extLst>
            </p:cNvPr>
            <p:cNvCxnSpPr/>
            <p:nvPr/>
          </p:nvCxnSpPr>
          <p:spPr bwMode="auto">
            <a:xfrm>
              <a:off x="854981" y="284709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7" name="Straight Connector 9236">
              <a:extLst>
                <a:ext uri="{FF2B5EF4-FFF2-40B4-BE49-F238E27FC236}">
                  <a16:creationId xmlns:a16="http://schemas.microsoft.com/office/drawing/2014/main" id="{9B66CC20-D0B2-ED8E-0C4E-6DFD5C8E4A5F}"/>
                </a:ext>
              </a:extLst>
            </p:cNvPr>
            <p:cNvCxnSpPr/>
            <p:nvPr/>
          </p:nvCxnSpPr>
          <p:spPr bwMode="auto">
            <a:xfrm>
              <a:off x="854981" y="3819489"/>
              <a:ext cx="1071568"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39" name="Group 9238">
            <a:extLst>
              <a:ext uri="{FF2B5EF4-FFF2-40B4-BE49-F238E27FC236}">
                <a16:creationId xmlns:a16="http://schemas.microsoft.com/office/drawing/2014/main" id="{7176DC36-2B73-B680-5FFD-D8D600E38897}"/>
              </a:ext>
            </a:extLst>
          </p:cNvPr>
          <p:cNvGrpSpPr/>
          <p:nvPr/>
        </p:nvGrpSpPr>
        <p:grpSpPr>
          <a:xfrm rot="5400000">
            <a:off x="3872786" y="2474296"/>
            <a:ext cx="89649" cy="3460307"/>
            <a:chOff x="854981" y="542360"/>
            <a:chExt cx="1071574" cy="4073835"/>
          </a:xfrm>
        </p:grpSpPr>
        <p:cxnSp>
          <p:nvCxnSpPr>
            <p:cNvPr id="9240" name="Straight Connector 9239">
              <a:extLst>
                <a:ext uri="{FF2B5EF4-FFF2-40B4-BE49-F238E27FC236}">
                  <a16:creationId xmlns:a16="http://schemas.microsoft.com/office/drawing/2014/main" id="{6A17EF18-810C-E908-C577-6E3D8E1EE848}"/>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1" name="Straight Connector 9240">
              <a:extLst>
                <a:ext uri="{FF2B5EF4-FFF2-40B4-BE49-F238E27FC236}">
                  <a16:creationId xmlns:a16="http://schemas.microsoft.com/office/drawing/2014/main" id="{8B2A1C33-A128-D4D4-3324-551E94BFBB91}"/>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314D1FF0-72FC-1036-2654-F52ECEF22521}"/>
                </a:ext>
              </a:extLst>
            </p:cNvPr>
            <p:cNvCxnSpPr/>
            <p:nvPr/>
          </p:nvCxnSpPr>
          <p:spPr bwMode="auto">
            <a:xfrm>
              <a:off x="854981" y="224867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3" name="Straight Connector 9242">
              <a:extLst>
                <a:ext uri="{FF2B5EF4-FFF2-40B4-BE49-F238E27FC236}">
                  <a16:creationId xmlns:a16="http://schemas.microsoft.com/office/drawing/2014/main" id="{38E79008-F75A-2852-2BF9-6C1290C57B60}"/>
                </a:ext>
              </a:extLst>
            </p:cNvPr>
            <p:cNvCxnSpPr/>
            <p:nvPr/>
          </p:nvCxnSpPr>
          <p:spPr bwMode="auto">
            <a:xfrm>
              <a:off x="854981" y="284709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4" name="Straight Connector 9243">
              <a:extLst>
                <a:ext uri="{FF2B5EF4-FFF2-40B4-BE49-F238E27FC236}">
                  <a16:creationId xmlns:a16="http://schemas.microsoft.com/office/drawing/2014/main" id="{A089E44F-D813-7A53-999C-56AE8D8B6634}"/>
                </a:ext>
              </a:extLst>
            </p:cNvPr>
            <p:cNvCxnSpPr/>
            <p:nvPr/>
          </p:nvCxnSpPr>
          <p:spPr bwMode="auto">
            <a:xfrm>
              <a:off x="854981" y="4022778"/>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5" name="Straight Connector 9244">
              <a:extLst>
                <a:ext uri="{FF2B5EF4-FFF2-40B4-BE49-F238E27FC236}">
                  <a16:creationId xmlns:a16="http://schemas.microsoft.com/office/drawing/2014/main" id="{710AB8FF-376B-9C45-4C0E-85B3E004F3CD}"/>
                </a:ext>
              </a:extLst>
            </p:cNvPr>
            <p:cNvCxnSpPr/>
            <p:nvPr/>
          </p:nvCxnSpPr>
          <p:spPr bwMode="auto">
            <a:xfrm>
              <a:off x="854981" y="4616195"/>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6" name="Straight Connector 9245">
              <a:extLst>
                <a:ext uri="{FF2B5EF4-FFF2-40B4-BE49-F238E27FC236}">
                  <a16:creationId xmlns:a16="http://schemas.microsoft.com/office/drawing/2014/main" id="{1874CF5C-06C9-0E64-6A12-06C6DE9F2E4F}"/>
                </a:ext>
              </a:extLst>
            </p:cNvPr>
            <p:cNvCxnSpPr/>
            <p:nvPr/>
          </p:nvCxnSpPr>
          <p:spPr bwMode="auto">
            <a:xfrm>
              <a:off x="854999" y="542360"/>
              <a:ext cx="1071556" cy="0"/>
            </a:xfrm>
            <a:prstGeom prst="line">
              <a:avLst/>
            </a:prstGeom>
            <a:noFill/>
            <a:ln w="28575" cap="flat" cmpd="sng" algn="ctr">
              <a:solidFill>
                <a:schemeClr val="bg1"/>
              </a:solidFill>
              <a:prstDash val="solid"/>
              <a:round/>
              <a:headEnd type="none" w="med" len="med"/>
              <a:tailEnd type="none" w="med" len="med"/>
            </a:ln>
            <a:effectLst/>
          </p:spPr>
        </p:cxnSp>
        <p:cxnSp>
          <p:nvCxnSpPr>
            <p:cNvPr id="9247" name="Straight Connector 9246">
              <a:extLst>
                <a:ext uri="{FF2B5EF4-FFF2-40B4-BE49-F238E27FC236}">
                  <a16:creationId xmlns:a16="http://schemas.microsoft.com/office/drawing/2014/main" id="{41DB6B73-296E-E21F-FF40-3BD71FE3553A}"/>
                </a:ext>
              </a:extLst>
            </p:cNvPr>
            <p:cNvCxnSpPr/>
            <p:nvPr/>
          </p:nvCxnSpPr>
          <p:spPr bwMode="auto">
            <a:xfrm>
              <a:off x="854983" y="1083004"/>
              <a:ext cx="1071566"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51" name="Group 9250">
            <a:extLst>
              <a:ext uri="{FF2B5EF4-FFF2-40B4-BE49-F238E27FC236}">
                <a16:creationId xmlns:a16="http://schemas.microsoft.com/office/drawing/2014/main" id="{412EBE7E-BD6D-464B-A728-A58B7B7813E1}"/>
              </a:ext>
            </a:extLst>
          </p:cNvPr>
          <p:cNvGrpSpPr/>
          <p:nvPr/>
        </p:nvGrpSpPr>
        <p:grpSpPr>
          <a:xfrm rot="2700000">
            <a:off x="2174908" y="3857667"/>
            <a:ext cx="56015" cy="233777"/>
            <a:chOff x="2838567" y="3254802"/>
            <a:chExt cx="45539" cy="382408"/>
          </a:xfrm>
        </p:grpSpPr>
        <p:cxnSp>
          <p:nvCxnSpPr>
            <p:cNvPr id="9249" name="Straight Connector 9248">
              <a:extLst>
                <a:ext uri="{FF2B5EF4-FFF2-40B4-BE49-F238E27FC236}">
                  <a16:creationId xmlns:a16="http://schemas.microsoft.com/office/drawing/2014/main" id="{CC723DD8-0F10-7AFE-282B-95F88209AEA8}"/>
                </a:ext>
              </a:extLst>
            </p:cNvPr>
            <p:cNvCxnSpPr/>
            <p:nvPr/>
          </p:nvCxnSpPr>
          <p:spPr bwMode="auto">
            <a:xfrm>
              <a:off x="2884106" y="3254804"/>
              <a:ext cx="0" cy="369331"/>
            </a:xfrm>
            <a:prstGeom prst="line">
              <a:avLst/>
            </a:prstGeom>
            <a:noFill/>
            <a:ln w="28575" cap="flat" cmpd="sng" algn="ctr">
              <a:solidFill>
                <a:schemeClr val="bg1"/>
              </a:solidFill>
              <a:prstDash val="solid"/>
              <a:round/>
              <a:headEnd type="none" w="med" len="med"/>
              <a:tailEnd type="none" w="med" len="med"/>
            </a:ln>
            <a:effectLst/>
          </p:spPr>
        </p:cxnSp>
        <p:cxnSp>
          <p:nvCxnSpPr>
            <p:cNvPr id="9250" name="Straight Connector 9249">
              <a:extLst>
                <a:ext uri="{FF2B5EF4-FFF2-40B4-BE49-F238E27FC236}">
                  <a16:creationId xmlns:a16="http://schemas.microsoft.com/office/drawing/2014/main" id="{7B533337-1A63-F2F0-22AD-A211E6756E32}"/>
                </a:ext>
              </a:extLst>
            </p:cNvPr>
            <p:cNvCxnSpPr/>
            <p:nvPr/>
          </p:nvCxnSpPr>
          <p:spPr bwMode="auto">
            <a:xfrm>
              <a:off x="2838567" y="3254802"/>
              <a:ext cx="0" cy="369332"/>
            </a:xfrm>
            <a:prstGeom prst="line">
              <a:avLst/>
            </a:prstGeom>
            <a:noFill/>
            <a:ln w="28575" cap="flat" cmpd="sng" algn="ctr">
              <a:solidFill>
                <a:schemeClr val="bg1"/>
              </a:solidFill>
              <a:prstDash val="solid"/>
              <a:round/>
              <a:headEnd type="none" w="med" len="med"/>
              <a:tailEnd type="none" w="med" len="med"/>
            </a:ln>
            <a:effectLst/>
          </p:spPr>
        </p:cxnSp>
        <p:cxnSp>
          <p:nvCxnSpPr>
            <p:cNvPr id="9252" name="Straight Connector 9251">
              <a:extLst>
                <a:ext uri="{FF2B5EF4-FFF2-40B4-BE49-F238E27FC236}">
                  <a16:creationId xmlns:a16="http://schemas.microsoft.com/office/drawing/2014/main" id="{4EF05A0E-B062-1D74-ADA8-6D7A207D3F29}"/>
                </a:ext>
              </a:extLst>
            </p:cNvPr>
            <p:cNvCxnSpPr/>
            <p:nvPr/>
          </p:nvCxnSpPr>
          <p:spPr bwMode="auto">
            <a:xfrm>
              <a:off x="2862486" y="3267878"/>
              <a:ext cx="0" cy="369332"/>
            </a:xfrm>
            <a:prstGeom prst="line">
              <a:avLst/>
            </a:prstGeom>
            <a:noFill/>
            <a:ln w="28575" cap="flat" cmpd="sng" algn="ctr">
              <a:solidFill>
                <a:schemeClr val="tx1"/>
              </a:solidFill>
              <a:prstDash val="solid"/>
              <a:round/>
              <a:headEnd type="none" w="med" len="med"/>
              <a:tailEnd type="none" w="med" len="med"/>
            </a:ln>
            <a:effectLst/>
          </p:spPr>
        </p:cxnSp>
      </p:grpSp>
      <p:sp>
        <p:nvSpPr>
          <p:cNvPr id="9253" name="TextBox 9252">
            <a:extLst>
              <a:ext uri="{FF2B5EF4-FFF2-40B4-BE49-F238E27FC236}">
                <a16:creationId xmlns:a16="http://schemas.microsoft.com/office/drawing/2014/main" id="{2B431938-6DE4-5151-9F21-7A9BFE0B24C8}"/>
              </a:ext>
            </a:extLst>
          </p:cNvPr>
          <p:cNvSpPr txBox="1"/>
          <p:nvPr/>
        </p:nvSpPr>
        <p:spPr bwMode="auto">
          <a:xfrm>
            <a:off x="9977665" y="4561550"/>
            <a:ext cx="1550545" cy="523220"/>
          </a:xfrm>
          <a:prstGeom prst="rect">
            <a:avLst/>
          </a:prstGeom>
          <a:noFill/>
          <a:ln>
            <a:noFill/>
          </a:ln>
        </p:spPr>
        <p:txBody>
          <a:bodyPr wrap="square" rtlCol="0">
            <a:spAutoFit/>
          </a:bodyPr>
          <a:lstStyle/>
          <a:p>
            <a:pPr algn="ctr">
              <a:spcBef>
                <a:spcPts val="500"/>
              </a:spcBef>
            </a:pPr>
            <a:r>
              <a:rPr lang="en-US" sz="1400" dirty="0">
                <a:solidFill>
                  <a:schemeClr val="accent3"/>
                </a:solidFill>
                <a:latin typeface="Calibri" panose="020F0502020204030204" pitchFamily="34" charset="0"/>
              </a:rPr>
              <a:t>Chemoradiation Alone Better</a:t>
            </a:r>
          </a:p>
        </p:txBody>
      </p:sp>
      <p:sp>
        <p:nvSpPr>
          <p:cNvPr id="9254" name="TextBox 9253">
            <a:extLst>
              <a:ext uri="{FF2B5EF4-FFF2-40B4-BE49-F238E27FC236}">
                <a16:creationId xmlns:a16="http://schemas.microsoft.com/office/drawing/2014/main" id="{AA67CA4F-0492-7A6B-D0B1-70243A039464}"/>
              </a:ext>
            </a:extLst>
          </p:cNvPr>
          <p:cNvSpPr txBox="1"/>
          <p:nvPr/>
        </p:nvSpPr>
        <p:spPr bwMode="auto">
          <a:xfrm>
            <a:off x="7359673" y="4561550"/>
            <a:ext cx="2201820" cy="523220"/>
          </a:xfrm>
          <a:prstGeom prst="rect">
            <a:avLst/>
          </a:prstGeom>
          <a:noFill/>
          <a:ln>
            <a:noFill/>
          </a:ln>
        </p:spPr>
        <p:txBody>
          <a:bodyPr wrap="square" rtlCol="0">
            <a:spAutoFit/>
          </a:bodyPr>
          <a:lstStyle/>
          <a:p>
            <a:pPr algn="ctr">
              <a:lnSpc>
                <a:spcPct val="100000"/>
              </a:lnSpc>
              <a:spcBef>
                <a:spcPts val="500"/>
              </a:spcBef>
              <a:spcAft>
                <a:spcPct val="0"/>
              </a:spcAft>
              <a:buClrTx/>
              <a:buFontTx/>
              <a:buNone/>
            </a:pPr>
            <a:r>
              <a:rPr lang="en-US" sz="1400" dirty="0">
                <a:solidFill>
                  <a:schemeClr val="accent1"/>
                </a:solidFill>
                <a:latin typeface="Calibri" panose="020F0502020204030204" pitchFamily="34" charset="0"/>
              </a:rPr>
              <a:t>FOLFOX with Selective Use of CRT Better</a:t>
            </a:r>
          </a:p>
        </p:txBody>
      </p:sp>
      <p:cxnSp>
        <p:nvCxnSpPr>
          <p:cNvPr id="9256" name="Straight Arrow Connector 9255">
            <a:extLst>
              <a:ext uri="{FF2B5EF4-FFF2-40B4-BE49-F238E27FC236}">
                <a16:creationId xmlns:a16="http://schemas.microsoft.com/office/drawing/2014/main" id="{346E1BC8-24C5-D7FF-B379-3A44ACB54CE8}"/>
              </a:ext>
            </a:extLst>
          </p:cNvPr>
          <p:cNvCxnSpPr>
            <a:cxnSpLocks/>
          </p:cNvCxnSpPr>
          <p:nvPr/>
        </p:nvCxnSpPr>
        <p:spPr bwMode="auto">
          <a:xfrm flipH="1">
            <a:off x="7053892" y="4448420"/>
            <a:ext cx="2760668" cy="0"/>
          </a:xfrm>
          <a:prstGeom prst="straightConnector1">
            <a:avLst/>
          </a:prstGeom>
          <a:noFill/>
          <a:ln w="28575" cap="flat" cmpd="sng" algn="ctr">
            <a:solidFill>
              <a:schemeClr val="accent1"/>
            </a:solidFill>
            <a:prstDash val="solid"/>
            <a:round/>
            <a:headEnd type="none" w="med" len="med"/>
            <a:tailEnd type="triangle"/>
          </a:ln>
          <a:effectLst/>
        </p:spPr>
      </p:cxnSp>
      <p:cxnSp>
        <p:nvCxnSpPr>
          <p:cNvPr id="9258" name="Straight Arrow Connector 9257">
            <a:extLst>
              <a:ext uri="{FF2B5EF4-FFF2-40B4-BE49-F238E27FC236}">
                <a16:creationId xmlns:a16="http://schemas.microsoft.com/office/drawing/2014/main" id="{FDAF2C08-48BA-03E4-6011-FAD5084AA1F2}"/>
              </a:ext>
            </a:extLst>
          </p:cNvPr>
          <p:cNvCxnSpPr>
            <a:cxnSpLocks/>
          </p:cNvCxnSpPr>
          <p:nvPr/>
        </p:nvCxnSpPr>
        <p:spPr bwMode="auto">
          <a:xfrm>
            <a:off x="9977665" y="4448420"/>
            <a:ext cx="1528535" cy="0"/>
          </a:xfrm>
          <a:prstGeom prst="straightConnector1">
            <a:avLst/>
          </a:prstGeom>
          <a:noFill/>
          <a:ln w="28575" cap="flat" cmpd="sng" algn="ctr">
            <a:solidFill>
              <a:schemeClr val="accent3"/>
            </a:solidFill>
            <a:prstDash val="solid"/>
            <a:round/>
            <a:headEnd type="none" w="med" len="med"/>
            <a:tailEnd type="triangle"/>
          </a:ln>
          <a:effectLst/>
        </p:spPr>
      </p:cxnSp>
      <p:grpSp>
        <p:nvGrpSpPr>
          <p:cNvPr id="9260" name="Group 9259">
            <a:extLst>
              <a:ext uri="{FF2B5EF4-FFF2-40B4-BE49-F238E27FC236}">
                <a16:creationId xmlns:a16="http://schemas.microsoft.com/office/drawing/2014/main" id="{B0BD6208-1CBC-01E6-184B-11754861C535}"/>
              </a:ext>
            </a:extLst>
          </p:cNvPr>
          <p:cNvGrpSpPr/>
          <p:nvPr/>
        </p:nvGrpSpPr>
        <p:grpSpPr>
          <a:xfrm>
            <a:off x="6697980" y="3993572"/>
            <a:ext cx="5277229" cy="369332"/>
            <a:chOff x="1122099" y="4638451"/>
            <a:chExt cx="3452718" cy="369332"/>
          </a:xfrm>
        </p:grpSpPr>
        <p:sp>
          <p:nvSpPr>
            <p:cNvPr id="9261" name="TextBox 9260">
              <a:extLst>
                <a:ext uri="{FF2B5EF4-FFF2-40B4-BE49-F238E27FC236}">
                  <a16:creationId xmlns:a16="http://schemas.microsoft.com/office/drawing/2014/main" id="{EAB2B7C3-9932-8007-6C2C-392A01280038}"/>
                </a:ext>
              </a:extLst>
            </p:cNvPr>
            <p:cNvSpPr txBox="1"/>
            <p:nvPr/>
          </p:nvSpPr>
          <p:spPr bwMode="auto">
            <a:xfrm>
              <a:off x="1122099" y="4638451"/>
              <a:ext cx="6635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0.5</a:t>
              </a:r>
            </a:p>
          </p:txBody>
        </p:sp>
        <p:sp>
          <p:nvSpPr>
            <p:cNvPr id="9262" name="TextBox 9261">
              <a:extLst>
                <a:ext uri="{FF2B5EF4-FFF2-40B4-BE49-F238E27FC236}">
                  <a16:creationId xmlns:a16="http://schemas.microsoft.com/office/drawing/2014/main" id="{23F41A79-2FA1-C6BB-5A8D-33BADAA0BF58}"/>
                </a:ext>
              </a:extLst>
            </p:cNvPr>
            <p:cNvSpPr txBox="1"/>
            <p:nvPr/>
          </p:nvSpPr>
          <p:spPr bwMode="auto">
            <a:xfrm>
              <a:off x="2074310" y="4638451"/>
              <a:ext cx="8265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0.75</a:t>
              </a:r>
            </a:p>
          </p:txBody>
        </p:sp>
        <p:sp>
          <p:nvSpPr>
            <p:cNvPr id="9263" name="TextBox 9262">
              <a:extLst>
                <a:ext uri="{FF2B5EF4-FFF2-40B4-BE49-F238E27FC236}">
                  <a16:creationId xmlns:a16="http://schemas.microsoft.com/office/drawing/2014/main" id="{3DF43440-B762-8B16-3AC7-040E414E95AE}"/>
                </a:ext>
              </a:extLst>
            </p:cNvPr>
            <p:cNvSpPr txBox="1"/>
            <p:nvPr/>
          </p:nvSpPr>
          <p:spPr bwMode="auto">
            <a:xfrm>
              <a:off x="2892345" y="4638451"/>
              <a:ext cx="6635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9264" name="TextBox 9263">
              <a:extLst>
                <a:ext uri="{FF2B5EF4-FFF2-40B4-BE49-F238E27FC236}">
                  <a16:creationId xmlns:a16="http://schemas.microsoft.com/office/drawing/2014/main" id="{0F5B923E-054F-B848-42F4-3D61B4113B64}"/>
                </a:ext>
              </a:extLst>
            </p:cNvPr>
            <p:cNvSpPr txBox="1"/>
            <p:nvPr/>
          </p:nvSpPr>
          <p:spPr bwMode="auto">
            <a:xfrm>
              <a:off x="3460338" y="4638451"/>
              <a:ext cx="8265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1.29</a:t>
              </a:r>
            </a:p>
          </p:txBody>
        </p:sp>
        <p:sp>
          <p:nvSpPr>
            <p:cNvPr id="9265" name="TextBox 9264">
              <a:extLst>
                <a:ext uri="{FF2B5EF4-FFF2-40B4-BE49-F238E27FC236}">
                  <a16:creationId xmlns:a16="http://schemas.microsoft.com/office/drawing/2014/main" id="{BBC27558-54B3-CE70-843D-48BE15FB7A81}"/>
                </a:ext>
              </a:extLst>
            </p:cNvPr>
            <p:cNvSpPr txBox="1"/>
            <p:nvPr/>
          </p:nvSpPr>
          <p:spPr bwMode="auto">
            <a:xfrm>
              <a:off x="3911253" y="4638451"/>
              <a:ext cx="6635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grpSp>
      <p:grpSp>
        <p:nvGrpSpPr>
          <p:cNvPr id="9278" name="Group 9277">
            <a:extLst>
              <a:ext uri="{FF2B5EF4-FFF2-40B4-BE49-F238E27FC236}">
                <a16:creationId xmlns:a16="http://schemas.microsoft.com/office/drawing/2014/main" id="{B1697230-69C8-8819-3B46-DEBBF6E22574}"/>
              </a:ext>
            </a:extLst>
          </p:cNvPr>
          <p:cNvGrpSpPr/>
          <p:nvPr/>
        </p:nvGrpSpPr>
        <p:grpSpPr>
          <a:xfrm rot="16200000">
            <a:off x="9276827" y="1894182"/>
            <a:ext cx="121924" cy="4288832"/>
            <a:chOff x="854981" y="1655260"/>
            <a:chExt cx="1071568" cy="2164229"/>
          </a:xfrm>
        </p:grpSpPr>
        <p:cxnSp>
          <p:nvCxnSpPr>
            <p:cNvPr id="9279" name="Straight Connector 9278">
              <a:extLst>
                <a:ext uri="{FF2B5EF4-FFF2-40B4-BE49-F238E27FC236}">
                  <a16:creationId xmlns:a16="http://schemas.microsoft.com/office/drawing/2014/main" id="{ECAB8AB4-A876-B7F0-85AF-C3EA9836EB09}"/>
                </a:ext>
              </a:extLst>
            </p:cNvPr>
            <p:cNvCxnSpPr/>
            <p:nvPr/>
          </p:nvCxnSpPr>
          <p:spPr bwMode="auto">
            <a:xfrm>
              <a:off x="854981" y="352125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80" name="Straight Connector 9279">
              <a:extLst>
                <a:ext uri="{FF2B5EF4-FFF2-40B4-BE49-F238E27FC236}">
                  <a16:creationId xmlns:a16="http://schemas.microsoft.com/office/drawing/2014/main" id="{6BB78456-0E57-4E9D-CA64-E11D9EC49960}"/>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81" name="Straight Connector 9280">
              <a:extLst>
                <a:ext uri="{FF2B5EF4-FFF2-40B4-BE49-F238E27FC236}">
                  <a16:creationId xmlns:a16="http://schemas.microsoft.com/office/drawing/2014/main" id="{2FD9CF55-727C-85F8-37CD-861ECB7FFD20}"/>
                </a:ext>
              </a:extLst>
            </p:cNvPr>
            <p:cNvCxnSpPr/>
            <p:nvPr/>
          </p:nvCxnSpPr>
          <p:spPr bwMode="auto">
            <a:xfrm>
              <a:off x="854981" y="2464009"/>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82" name="Straight Connector 9281">
              <a:extLst>
                <a:ext uri="{FF2B5EF4-FFF2-40B4-BE49-F238E27FC236}">
                  <a16:creationId xmlns:a16="http://schemas.microsoft.com/office/drawing/2014/main" id="{F11DFAD9-398D-DD0E-EB7C-9BFD3AA2EC88}"/>
                </a:ext>
              </a:extLst>
            </p:cNvPr>
            <p:cNvCxnSpPr/>
            <p:nvPr/>
          </p:nvCxnSpPr>
          <p:spPr bwMode="auto">
            <a:xfrm>
              <a:off x="854981" y="302357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83" name="Straight Connector 9282">
              <a:extLst>
                <a:ext uri="{FF2B5EF4-FFF2-40B4-BE49-F238E27FC236}">
                  <a16:creationId xmlns:a16="http://schemas.microsoft.com/office/drawing/2014/main" id="{3D729856-9F32-25F9-5884-E82453953409}"/>
                </a:ext>
              </a:extLst>
            </p:cNvPr>
            <p:cNvCxnSpPr/>
            <p:nvPr/>
          </p:nvCxnSpPr>
          <p:spPr bwMode="auto">
            <a:xfrm>
              <a:off x="854981" y="3819489"/>
              <a:ext cx="1071568" cy="0"/>
            </a:xfrm>
            <a:prstGeom prst="line">
              <a:avLst/>
            </a:prstGeom>
            <a:noFill/>
            <a:ln w="28575" cap="flat" cmpd="sng" algn="ctr">
              <a:solidFill>
                <a:schemeClr val="bg1"/>
              </a:solidFill>
              <a:prstDash val="solid"/>
              <a:round/>
              <a:headEnd type="none" w="med" len="med"/>
              <a:tailEnd type="none" w="med" len="med"/>
            </a:ln>
            <a:effectLst/>
          </p:spPr>
        </p:cxnSp>
      </p:grpSp>
      <p:cxnSp>
        <p:nvCxnSpPr>
          <p:cNvPr id="9285" name="Straight Connector 9284">
            <a:extLst>
              <a:ext uri="{FF2B5EF4-FFF2-40B4-BE49-F238E27FC236}">
                <a16:creationId xmlns:a16="http://schemas.microsoft.com/office/drawing/2014/main" id="{1B8E2A26-32A3-2B88-112A-D28B9FA24C73}"/>
              </a:ext>
            </a:extLst>
          </p:cNvPr>
          <p:cNvCxnSpPr/>
          <p:nvPr/>
        </p:nvCxnSpPr>
        <p:spPr bwMode="auto">
          <a:xfrm>
            <a:off x="7200900" y="3989995"/>
            <a:ext cx="4281303" cy="0"/>
          </a:xfrm>
          <a:prstGeom prst="line">
            <a:avLst/>
          </a:prstGeom>
          <a:noFill/>
          <a:ln w="28575" cap="flat" cmpd="sng" algn="ctr">
            <a:solidFill>
              <a:schemeClr val="bg1"/>
            </a:solidFill>
            <a:prstDash val="solid"/>
            <a:round/>
            <a:headEnd type="none" w="med" len="med"/>
            <a:tailEnd type="none" w="med" len="med"/>
          </a:ln>
          <a:effectLst/>
        </p:spPr>
      </p:cxnSp>
      <p:cxnSp>
        <p:nvCxnSpPr>
          <p:cNvPr id="9287" name="Straight Connector 9286">
            <a:extLst>
              <a:ext uri="{FF2B5EF4-FFF2-40B4-BE49-F238E27FC236}">
                <a16:creationId xmlns:a16="http://schemas.microsoft.com/office/drawing/2014/main" id="{B50105E3-A9EA-C3F7-5A8B-21BB40AA6139}"/>
              </a:ext>
            </a:extLst>
          </p:cNvPr>
          <p:cNvCxnSpPr>
            <a:cxnSpLocks/>
          </p:cNvCxnSpPr>
          <p:nvPr/>
        </p:nvCxnSpPr>
        <p:spPr bwMode="auto">
          <a:xfrm>
            <a:off x="9904940" y="2248677"/>
            <a:ext cx="0" cy="1728958"/>
          </a:xfrm>
          <a:prstGeom prst="line">
            <a:avLst/>
          </a:prstGeom>
          <a:noFill/>
          <a:ln w="28575" cap="flat" cmpd="sng" algn="ctr">
            <a:solidFill>
              <a:schemeClr val="bg1"/>
            </a:solidFill>
            <a:prstDash val="solid"/>
            <a:round/>
            <a:headEnd type="none" w="med" len="med"/>
            <a:tailEnd type="none" w="med" len="med"/>
          </a:ln>
          <a:effectLst/>
        </p:spPr>
      </p:cxnSp>
      <p:cxnSp>
        <p:nvCxnSpPr>
          <p:cNvPr id="9292" name="Straight Connector 9291">
            <a:extLst>
              <a:ext uri="{FF2B5EF4-FFF2-40B4-BE49-F238E27FC236}">
                <a16:creationId xmlns:a16="http://schemas.microsoft.com/office/drawing/2014/main" id="{0DA4C1BD-E718-520E-37B4-B5E881769AFB}"/>
              </a:ext>
            </a:extLst>
          </p:cNvPr>
          <p:cNvCxnSpPr>
            <a:cxnSpLocks/>
            <a:stCxn id="9296" idx="2"/>
          </p:cNvCxnSpPr>
          <p:nvPr/>
        </p:nvCxnSpPr>
        <p:spPr bwMode="auto">
          <a:xfrm>
            <a:off x="10882679" y="2403413"/>
            <a:ext cx="8039" cy="1574222"/>
          </a:xfrm>
          <a:prstGeom prst="line">
            <a:avLst/>
          </a:prstGeom>
          <a:noFill/>
          <a:ln w="28575" cap="flat" cmpd="sng" algn="ctr">
            <a:solidFill>
              <a:schemeClr val="tx2">
                <a:lumMod val="90000"/>
              </a:schemeClr>
            </a:solidFill>
            <a:prstDash val="sysDash"/>
            <a:round/>
            <a:headEnd type="none" w="med" len="med"/>
            <a:tailEnd type="none" w="med" len="med"/>
          </a:ln>
          <a:effectLst/>
        </p:spPr>
      </p:cxnSp>
      <p:sp>
        <p:nvSpPr>
          <p:cNvPr id="9293" name="TextBox 9292">
            <a:extLst>
              <a:ext uri="{FF2B5EF4-FFF2-40B4-BE49-F238E27FC236}">
                <a16:creationId xmlns:a16="http://schemas.microsoft.com/office/drawing/2014/main" id="{855FA68B-91F0-3E0D-8C3B-813C9B58A890}"/>
              </a:ext>
            </a:extLst>
          </p:cNvPr>
          <p:cNvSpPr txBox="1"/>
          <p:nvPr/>
        </p:nvSpPr>
        <p:spPr bwMode="auto">
          <a:xfrm>
            <a:off x="7084339" y="2234033"/>
            <a:ext cx="17990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Unadjusted hazard ratio</a:t>
            </a:r>
          </a:p>
        </p:txBody>
      </p:sp>
      <p:sp>
        <p:nvSpPr>
          <p:cNvPr id="9294" name="TextBox 9293">
            <a:extLst>
              <a:ext uri="{FF2B5EF4-FFF2-40B4-BE49-F238E27FC236}">
                <a16:creationId xmlns:a16="http://schemas.microsoft.com/office/drawing/2014/main" id="{B9B4F2D7-392B-D82F-7525-1B95FAB3ACEF}"/>
              </a:ext>
            </a:extLst>
          </p:cNvPr>
          <p:cNvSpPr txBox="1"/>
          <p:nvPr/>
        </p:nvSpPr>
        <p:spPr bwMode="auto">
          <a:xfrm>
            <a:off x="7084339" y="2936753"/>
            <a:ext cx="163427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Adjusted hazard ratio</a:t>
            </a:r>
          </a:p>
        </p:txBody>
      </p:sp>
      <p:sp>
        <p:nvSpPr>
          <p:cNvPr id="9295" name="TextBox 9294">
            <a:extLst>
              <a:ext uri="{FF2B5EF4-FFF2-40B4-BE49-F238E27FC236}">
                <a16:creationId xmlns:a16="http://schemas.microsoft.com/office/drawing/2014/main" id="{3E127A40-1804-BE52-0E66-16141E3BCE56}"/>
              </a:ext>
            </a:extLst>
          </p:cNvPr>
          <p:cNvSpPr txBox="1"/>
          <p:nvPr/>
        </p:nvSpPr>
        <p:spPr bwMode="auto">
          <a:xfrm>
            <a:off x="8434226" y="1815876"/>
            <a:ext cx="16342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Hazard Ratio</a:t>
            </a:r>
          </a:p>
        </p:txBody>
      </p:sp>
      <p:sp>
        <p:nvSpPr>
          <p:cNvPr id="9296" name="TextBox 9295">
            <a:extLst>
              <a:ext uri="{FF2B5EF4-FFF2-40B4-BE49-F238E27FC236}">
                <a16:creationId xmlns:a16="http://schemas.microsoft.com/office/drawing/2014/main" id="{9C18E3FA-363D-A6DC-6B38-F8E440BE7144}"/>
              </a:ext>
            </a:extLst>
          </p:cNvPr>
          <p:cNvSpPr txBox="1"/>
          <p:nvPr/>
        </p:nvSpPr>
        <p:spPr bwMode="auto">
          <a:xfrm>
            <a:off x="10065543" y="1757082"/>
            <a:ext cx="163427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err="1">
                <a:solidFill>
                  <a:schemeClr val="bg1"/>
                </a:solidFill>
                <a:latin typeface="Calibri" panose="020F0502020204030204" pitchFamily="34" charset="0"/>
              </a:rPr>
              <a:t>NoninferiorityMargin</a:t>
            </a:r>
            <a:endParaRPr lang="en-US" dirty="0">
              <a:solidFill>
                <a:schemeClr val="bg1"/>
              </a:solidFill>
              <a:latin typeface="Calibri" panose="020F0502020204030204" pitchFamily="34" charset="0"/>
            </a:endParaRPr>
          </a:p>
        </p:txBody>
      </p:sp>
      <p:grpSp>
        <p:nvGrpSpPr>
          <p:cNvPr id="9303" name="Group 9302">
            <a:extLst>
              <a:ext uri="{FF2B5EF4-FFF2-40B4-BE49-F238E27FC236}">
                <a16:creationId xmlns:a16="http://schemas.microsoft.com/office/drawing/2014/main" id="{99509BE0-2970-EFBF-2740-CD85E1EA368A}"/>
              </a:ext>
            </a:extLst>
          </p:cNvPr>
          <p:cNvGrpSpPr/>
          <p:nvPr/>
        </p:nvGrpSpPr>
        <p:grpSpPr>
          <a:xfrm>
            <a:off x="8695915" y="2445518"/>
            <a:ext cx="1721967" cy="207575"/>
            <a:chOff x="8695915" y="2445518"/>
            <a:chExt cx="1721967" cy="207575"/>
          </a:xfrm>
        </p:grpSpPr>
        <p:cxnSp>
          <p:nvCxnSpPr>
            <p:cNvPr id="9298" name="Straight Connector 9297">
              <a:extLst>
                <a:ext uri="{FF2B5EF4-FFF2-40B4-BE49-F238E27FC236}">
                  <a16:creationId xmlns:a16="http://schemas.microsoft.com/office/drawing/2014/main" id="{65C8EA72-A4F4-E95A-6ABC-840DED923781}"/>
                </a:ext>
              </a:extLst>
            </p:cNvPr>
            <p:cNvCxnSpPr>
              <a:cxnSpLocks/>
            </p:cNvCxnSpPr>
            <p:nvPr/>
          </p:nvCxnSpPr>
          <p:spPr bwMode="auto">
            <a:xfrm>
              <a:off x="8695915" y="2445518"/>
              <a:ext cx="0" cy="207575"/>
            </a:xfrm>
            <a:prstGeom prst="line">
              <a:avLst/>
            </a:prstGeom>
            <a:noFill/>
            <a:ln w="28575" cap="flat" cmpd="sng" algn="ctr">
              <a:solidFill>
                <a:schemeClr val="bg1"/>
              </a:solidFill>
              <a:prstDash val="solid"/>
              <a:round/>
              <a:headEnd type="none" w="med" len="med"/>
              <a:tailEnd type="none" w="med" len="med"/>
            </a:ln>
            <a:effectLst/>
          </p:spPr>
        </p:cxnSp>
        <p:cxnSp>
          <p:nvCxnSpPr>
            <p:cNvPr id="9300" name="Straight Connector 9299">
              <a:extLst>
                <a:ext uri="{FF2B5EF4-FFF2-40B4-BE49-F238E27FC236}">
                  <a16:creationId xmlns:a16="http://schemas.microsoft.com/office/drawing/2014/main" id="{51F4AA7C-DB46-E13E-EF1C-21574E3BBD74}"/>
                </a:ext>
              </a:extLst>
            </p:cNvPr>
            <p:cNvCxnSpPr>
              <a:cxnSpLocks/>
            </p:cNvCxnSpPr>
            <p:nvPr/>
          </p:nvCxnSpPr>
          <p:spPr bwMode="auto">
            <a:xfrm>
              <a:off x="8695915" y="2549305"/>
              <a:ext cx="1721967" cy="0"/>
            </a:xfrm>
            <a:prstGeom prst="line">
              <a:avLst/>
            </a:prstGeom>
            <a:noFill/>
            <a:ln w="28575" cap="flat" cmpd="sng" algn="ctr">
              <a:solidFill>
                <a:schemeClr val="bg1"/>
              </a:solidFill>
              <a:prstDash val="solid"/>
              <a:round/>
              <a:headEnd type="none" w="med" len="med"/>
              <a:tailEnd type="none" w="med" len="med"/>
            </a:ln>
            <a:effectLst/>
          </p:spPr>
        </p:cxnSp>
        <p:cxnSp>
          <p:nvCxnSpPr>
            <p:cNvPr id="9302" name="Straight Connector 9301">
              <a:extLst>
                <a:ext uri="{FF2B5EF4-FFF2-40B4-BE49-F238E27FC236}">
                  <a16:creationId xmlns:a16="http://schemas.microsoft.com/office/drawing/2014/main" id="{87DB6D8F-94C4-F50B-17AD-BB6D7A2C5707}"/>
                </a:ext>
              </a:extLst>
            </p:cNvPr>
            <p:cNvCxnSpPr>
              <a:cxnSpLocks/>
            </p:cNvCxnSpPr>
            <p:nvPr/>
          </p:nvCxnSpPr>
          <p:spPr bwMode="auto">
            <a:xfrm>
              <a:off x="10417882" y="2445518"/>
              <a:ext cx="0" cy="207575"/>
            </a:xfrm>
            <a:prstGeom prst="line">
              <a:avLst/>
            </a:prstGeom>
            <a:noFill/>
            <a:ln w="28575" cap="flat" cmpd="sng" algn="ctr">
              <a:solidFill>
                <a:schemeClr val="bg1"/>
              </a:solidFill>
              <a:prstDash val="solid"/>
              <a:round/>
              <a:headEnd type="none" w="med" len="med"/>
              <a:tailEnd type="none" w="med" len="med"/>
            </a:ln>
            <a:effectLst/>
          </p:spPr>
        </p:cxnSp>
      </p:grpSp>
      <p:grpSp>
        <p:nvGrpSpPr>
          <p:cNvPr id="9304" name="Group 9303">
            <a:extLst>
              <a:ext uri="{FF2B5EF4-FFF2-40B4-BE49-F238E27FC236}">
                <a16:creationId xmlns:a16="http://schemas.microsoft.com/office/drawing/2014/main" id="{484BDD1E-47B6-1A9B-227E-4F17C785588B}"/>
              </a:ext>
            </a:extLst>
          </p:cNvPr>
          <p:cNvGrpSpPr/>
          <p:nvPr/>
        </p:nvGrpSpPr>
        <p:grpSpPr>
          <a:xfrm>
            <a:off x="8660623" y="3168779"/>
            <a:ext cx="1694958" cy="207575"/>
            <a:chOff x="8695915" y="2445518"/>
            <a:chExt cx="1721967" cy="207575"/>
          </a:xfrm>
        </p:grpSpPr>
        <p:cxnSp>
          <p:nvCxnSpPr>
            <p:cNvPr id="9305" name="Straight Connector 9304">
              <a:extLst>
                <a:ext uri="{FF2B5EF4-FFF2-40B4-BE49-F238E27FC236}">
                  <a16:creationId xmlns:a16="http://schemas.microsoft.com/office/drawing/2014/main" id="{01114101-E5E5-97AB-40B5-34B98178B9A3}"/>
                </a:ext>
              </a:extLst>
            </p:cNvPr>
            <p:cNvCxnSpPr>
              <a:cxnSpLocks/>
            </p:cNvCxnSpPr>
            <p:nvPr/>
          </p:nvCxnSpPr>
          <p:spPr bwMode="auto">
            <a:xfrm>
              <a:off x="8695915" y="2445518"/>
              <a:ext cx="0" cy="207575"/>
            </a:xfrm>
            <a:prstGeom prst="line">
              <a:avLst/>
            </a:prstGeom>
            <a:noFill/>
            <a:ln w="28575" cap="flat" cmpd="sng" algn="ctr">
              <a:solidFill>
                <a:schemeClr val="bg1"/>
              </a:solidFill>
              <a:prstDash val="solid"/>
              <a:round/>
              <a:headEnd type="none" w="med" len="med"/>
              <a:tailEnd type="none" w="med" len="med"/>
            </a:ln>
            <a:effectLst/>
          </p:spPr>
        </p:cxnSp>
        <p:cxnSp>
          <p:nvCxnSpPr>
            <p:cNvPr id="9306" name="Straight Connector 9305">
              <a:extLst>
                <a:ext uri="{FF2B5EF4-FFF2-40B4-BE49-F238E27FC236}">
                  <a16:creationId xmlns:a16="http://schemas.microsoft.com/office/drawing/2014/main" id="{449D3086-F800-A219-043F-74DFFB8C729B}"/>
                </a:ext>
              </a:extLst>
            </p:cNvPr>
            <p:cNvCxnSpPr>
              <a:cxnSpLocks/>
            </p:cNvCxnSpPr>
            <p:nvPr/>
          </p:nvCxnSpPr>
          <p:spPr bwMode="auto">
            <a:xfrm>
              <a:off x="8695915" y="2549305"/>
              <a:ext cx="1721967" cy="0"/>
            </a:xfrm>
            <a:prstGeom prst="line">
              <a:avLst/>
            </a:prstGeom>
            <a:noFill/>
            <a:ln w="28575" cap="flat" cmpd="sng" algn="ctr">
              <a:solidFill>
                <a:schemeClr val="bg1"/>
              </a:solidFill>
              <a:prstDash val="solid"/>
              <a:round/>
              <a:headEnd type="none" w="med" len="med"/>
              <a:tailEnd type="none" w="med" len="med"/>
            </a:ln>
            <a:effectLst/>
          </p:spPr>
        </p:cxnSp>
        <p:cxnSp>
          <p:nvCxnSpPr>
            <p:cNvPr id="9307" name="Straight Connector 9306">
              <a:extLst>
                <a:ext uri="{FF2B5EF4-FFF2-40B4-BE49-F238E27FC236}">
                  <a16:creationId xmlns:a16="http://schemas.microsoft.com/office/drawing/2014/main" id="{49E91156-6FBD-8CB2-AB9E-85DBB0CCF6EE}"/>
                </a:ext>
              </a:extLst>
            </p:cNvPr>
            <p:cNvCxnSpPr>
              <a:cxnSpLocks/>
            </p:cNvCxnSpPr>
            <p:nvPr/>
          </p:nvCxnSpPr>
          <p:spPr bwMode="auto">
            <a:xfrm>
              <a:off x="10417882" y="2445518"/>
              <a:ext cx="0" cy="207575"/>
            </a:xfrm>
            <a:prstGeom prst="line">
              <a:avLst/>
            </a:prstGeom>
            <a:noFill/>
            <a:ln w="28575" cap="flat" cmpd="sng" algn="ctr">
              <a:solidFill>
                <a:schemeClr val="bg1"/>
              </a:solidFill>
              <a:prstDash val="solid"/>
              <a:round/>
              <a:headEnd type="none" w="med" len="med"/>
              <a:tailEnd type="none" w="med" len="med"/>
            </a:ln>
            <a:effectLst/>
          </p:spPr>
        </p:cxnSp>
      </p:grpSp>
      <p:sp>
        <p:nvSpPr>
          <p:cNvPr id="9308" name="Oval 9307">
            <a:extLst>
              <a:ext uri="{FF2B5EF4-FFF2-40B4-BE49-F238E27FC236}">
                <a16:creationId xmlns:a16="http://schemas.microsoft.com/office/drawing/2014/main" id="{370E7B15-BD30-1C05-E752-89B6AA1585B4}"/>
              </a:ext>
            </a:extLst>
          </p:cNvPr>
          <p:cNvSpPr/>
          <p:nvPr/>
        </p:nvSpPr>
        <p:spPr bwMode="auto">
          <a:xfrm>
            <a:off x="9481143" y="2476847"/>
            <a:ext cx="160700" cy="160700"/>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9" name="Oval 9308">
            <a:extLst>
              <a:ext uri="{FF2B5EF4-FFF2-40B4-BE49-F238E27FC236}">
                <a16:creationId xmlns:a16="http://schemas.microsoft.com/office/drawing/2014/main" id="{8053C6A9-D7F7-4A27-BDA3-F63F96C44857}"/>
              </a:ext>
            </a:extLst>
          </p:cNvPr>
          <p:cNvSpPr/>
          <p:nvPr/>
        </p:nvSpPr>
        <p:spPr bwMode="auto">
          <a:xfrm>
            <a:off x="9421168" y="3203289"/>
            <a:ext cx="160700" cy="160700"/>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1" name="Freeform: Shape 9310">
            <a:extLst>
              <a:ext uri="{FF2B5EF4-FFF2-40B4-BE49-F238E27FC236}">
                <a16:creationId xmlns:a16="http://schemas.microsoft.com/office/drawing/2014/main" id="{8AC4BB4A-E656-634C-3B7F-3FBD0B0E1BF0}"/>
              </a:ext>
            </a:extLst>
          </p:cNvPr>
          <p:cNvSpPr/>
          <p:nvPr/>
        </p:nvSpPr>
        <p:spPr bwMode="auto">
          <a:xfrm>
            <a:off x="2206625" y="1949450"/>
            <a:ext cx="3441700" cy="1781175"/>
          </a:xfrm>
          <a:custGeom>
            <a:avLst/>
            <a:gdLst>
              <a:gd name="connsiteX0" fmla="*/ 3441700 w 3441700"/>
              <a:gd name="connsiteY0" fmla="*/ 1781175 h 1781175"/>
              <a:gd name="connsiteX1" fmla="*/ 3248025 w 3441700"/>
              <a:gd name="connsiteY1" fmla="*/ 1781175 h 1781175"/>
              <a:gd name="connsiteX2" fmla="*/ 3248025 w 3441700"/>
              <a:gd name="connsiteY2" fmla="*/ 1631950 h 1781175"/>
              <a:gd name="connsiteX3" fmla="*/ 3105150 w 3441700"/>
              <a:gd name="connsiteY3" fmla="*/ 1631950 h 1781175"/>
              <a:gd name="connsiteX4" fmla="*/ 3105150 w 3441700"/>
              <a:gd name="connsiteY4" fmla="*/ 1555750 h 1781175"/>
              <a:gd name="connsiteX5" fmla="*/ 2917825 w 3441700"/>
              <a:gd name="connsiteY5" fmla="*/ 1555750 h 1781175"/>
              <a:gd name="connsiteX6" fmla="*/ 2917825 w 3441700"/>
              <a:gd name="connsiteY6" fmla="*/ 1508125 h 1781175"/>
              <a:gd name="connsiteX7" fmla="*/ 2876550 w 3441700"/>
              <a:gd name="connsiteY7" fmla="*/ 1508125 h 1781175"/>
              <a:gd name="connsiteX8" fmla="*/ 2876550 w 3441700"/>
              <a:gd name="connsiteY8" fmla="*/ 1460500 h 1781175"/>
              <a:gd name="connsiteX9" fmla="*/ 2809875 w 3441700"/>
              <a:gd name="connsiteY9" fmla="*/ 1460500 h 1781175"/>
              <a:gd name="connsiteX10" fmla="*/ 2809875 w 3441700"/>
              <a:gd name="connsiteY10" fmla="*/ 1422400 h 1781175"/>
              <a:gd name="connsiteX11" fmla="*/ 2644775 w 3441700"/>
              <a:gd name="connsiteY11" fmla="*/ 1422400 h 1781175"/>
              <a:gd name="connsiteX12" fmla="*/ 2644775 w 3441700"/>
              <a:gd name="connsiteY12" fmla="*/ 1384300 h 1781175"/>
              <a:gd name="connsiteX13" fmla="*/ 2587625 w 3441700"/>
              <a:gd name="connsiteY13" fmla="*/ 1384300 h 1781175"/>
              <a:gd name="connsiteX14" fmla="*/ 2587625 w 3441700"/>
              <a:gd name="connsiteY14" fmla="*/ 1352550 h 1781175"/>
              <a:gd name="connsiteX15" fmla="*/ 2568575 w 3441700"/>
              <a:gd name="connsiteY15" fmla="*/ 1352550 h 1781175"/>
              <a:gd name="connsiteX16" fmla="*/ 2568575 w 3441700"/>
              <a:gd name="connsiteY16" fmla="*/ 1314450 h 1781175"/>
              <a:gd name="connsiteX17" fmla="*/ 2549525 w 3441700"/>
              <a:gd name="connsiteY17" fmla="*/ 1314450 h 1781175"/>
              <a:gd name="connsiteX18" fmla="*/ 2562225 w 3441700"/>
              <a:gd name="connsiteY18" fmla="*/ 1301750 h 1781175"/>
              <a:gd name="connsiteX19" fmla="*/ 2276475 w 3441700"/>
              <a:gd name="connsiteY19" fmla="*/ 1301750 h 1781175"/>
              <a:gd name="connsiteX20" fmla="*/ 2276475 w 3441700"/>
              <a:gd name="connsiteY20" fmla="*/ 1279525 h 1781175"/>
              <a:gd name="connsiteX21" fmla="*/ 2190750 w 3441700"/>
              <a:gd name="connsiteY21" fmla="*/ 1279525 h 1781175"/>
              <a:gd name="connsiteX22" fmla="*/ 2190750 w 3441700"/>
              <a:gd name="connsiteY22" fmla="*/ 1247775 h 1781175"/>
              <a:gd name="connsiteX23" fmla="*/ 2162175 w 3441700"/>
              <a:gd name="connsiteY23" fmla="*/ 1247775 h 1781175"/>
              <a:gd name="connsiteX24" fmla="*/ 2162175 w 3441700"/>
              <a:gd name="connsiteY24" fmla="*/ 1228725 h 1781175"/>
              <a:gd name="connsiteX25" fmla="*/ 2155825 w 3441700"/>
              <a:gd name="connsiteY25" fmla="*/ 1228725 h 1781175"/>
              <a:gd name="connsiteX26" fmla="*/ 2155825 w 3441700"/>
              <a:gd name="connsiteY26" fmla="*/ 1200150 h 1781175"/>
              <a:gd name="connsiteX27" fmla="*/ 2092325 w 3441700"/>
              <a:gd name="connsiteY27" fmla="*/ 1200150 h 1781175"/>
              <a:gd name="connsiteX28" fmla="*/ 2092325 w 3441700"/>
              <a:gd name="connsiteY28" fmla="*/ 1174750 h 1781175"/>
              <a:gd name="connsiteX29" fmla="*/ 2028825 w 3441700"/>
              <a:gd name="connsiteY29" fmla="*/ 1174750 h 1781175"/>
              <a:gd name="connsiteX30" fmla="*/ 2028825 w 3441700"/>
              <a:gd name="connsiteY30" fmla="*/ 1174750 h 1781175"/>
              <a:gd name="connsiteX31" fmla="*/ 2028825 w 3441700"/>
              <a:gd name="connsiteY31" fmla="*/ 1158875 h 1781175"/>
              <a:gd name="connsiteX32" fmla="*/ 1981200 w 3441700"/>
              <a:gd name="connsiteY32" fmla="*/ 1158875 h 1781175"/>
              <a:gd name="connsiteX33" fmla="*/ 1981200 w 3441700"/>
              <a:gd name="connsiteY33" fmla="*/ 1143000 h 1781175"/>
              <a:gd name="connsiteX34" fmla="*/ 1924050 w 3441700"/>
              <a:gd name="connsiteY34" fmla="*/ 1143000 h 1781175"/>
              <a:gd name="connsiteX35" fmla="*/ 1924050 w 3441700"/>
              <a:gd name="connsiteY35" fmla="*/ 1123950 h 1781175"/>
              <a:gd name="connsiteX36" fmla="*/ 1860550 w 3441700"/>
              <a:gd name="connsiteY36" fmla="*/ 1123950 h 1781175"/>
              <a:gd name="connsiteX37" fmla="*/ 1860550 w 3441700"/>
              <a:gd name="connsiteY37" fmla="*/ 1104900 h 1781175"/>
              <a:gd name="connsiteX38" fmla="*/ 1835150 w 3441700"/>
              <a:gd name="connsiteY38" fmla="*/ 1104900 h 1781175"/>
              <a:gd name="connsiteX39" fmla="*/ 1835150 w 3441700"/>
              <a:gd name="connsiteY39" fmla="*/ 1082675 h 1781175"/>
              <a:gd name="connsiteX40" fmla="*/ 1739900 w 3441700"/>
              <a:gd name="connsiteY40" fmla="*/ 1082675 h 1781175"/>
              <a:gd name="connsiteX41" fmla="*/ 1727200 w 3441700"/>
              <a:gd name="connsiteY41" fmla="*/ 1057275 h 1781175"/>
              <a:gd name="connsiteX42" fmla="*/ 1698625 w 3441700"/>
              <a:gd name="connsiteY42" fmla="*/ 1057275 h 1781175"/>
              <a:gd name="connsiteX43" fmla="*/ 1698625 w 3441700"/>
              <a:gd name="connsiteY43" fmla="*/ 1038225 h 1781175"/>
              <a:gd name="connsiteX44" fmla="*/ 1628775 w 3441700"/>
              <a:gd name="connsiteY44" fmla="*/ 1038225 h 1781175"/>
              <a:gd name="connsiteX45" fmla="*/ 1612900 w 3441700"/>
              <a:gd name="connsiteY45" fmla="*/ 1022350 h 1781175"/>
              <a:gd name="connsiteX46" fmla="*/ 1571625 w 3441700"/>
              <a:gd name="connsiteY46" fmla="*/ 1022350 h 1781175"/>
              <a:gd name="connsiteX47" fmla="*/ 1546225 w 3441700"/>
              <a:gd name="connsiteY47" fmla="*/ 971550 h 1781175"/>
              <a:gd name="connsiteX48" fmla="*/ 1457325 w 3441700"/>
              <a:gd name="connsiteY48" fmla="*/ 971550 h 1781175"/>
              <a:gd name="connsiteX49" fmla="*/ 1438275 w 3441700"/>
              <a:gd name="connsiteY49" fmla="*/ 933450 h 1781175"/>
              <a:gd name="connsiteX50" fmla="*/ 1409700 w 3441700"/>
              <a:gd name="connsiteY50" fmla="*/ 936625 h 1781175"/>
              <a:gd name="connsiteX51" fmla="*/ 1409700 w 3441700"/>
              <a:gd name="connsiteY51" fmla="*/ 917575 h 1781175"/>
              <a:gd name="connsiteX52" fmla="*/ 1377950 w 3441700"/>
              <a:gd name="connsiteY52" fmla="*/ 920750 h 1781175"/>
              <a:gd name="connsiteX53" fmla="*/ 1377950 w 3441700"/>
              <a:gd name="connsiteY53" fmla="*/ 898525 h 1781175"/>
              <a:gd name="connsiteX54" fmla="*/ 1314450 w 3441700"/>
              <a:gd name="connsiteY54" fmla="*/ 898525 h 1781175"/>
              <a:gd name="connsiteX55" fmla="*/ 1314450 w 3441700"/>
              <a:gd name="connsiteY55" fmla="*/ 882650 h 1781175"/>
              <a:gd name="connsiteX56" fmla="*/ 1295400 w 3441700"/>
              <a:gd name="connsiteY56" fmla="*/ 882650 h 1781175"/>
              <a:gd name="connsiteX57" fmla="*/ 1295400 w 3441700"/>
              <a:gd name="connsiteY57" fmla="*/ 863600 h 1781175"/>
              <a:gd name="connsiteX58" fmla="*/ 1276350 w 3441700"/>
              <a:gd name="connsiteY58" fmla="*/ 863600 h 1781175"/>
              <a:gd name="connsiteX59" fmla="*/ 1276350 w 3441700"/>
              <a:gd name="connsiteY59" fmla="*/ 828675 h 1781175"/>
              <a:gd name="connsiteX60" fmla="*/ 1254125 w 3441700"/>
              <a:gd name="connsiteY60" fmla="*/ 828675 h 1781175"/>
              <a:gd name="connsiteX61" fmla="*/ 1254125 w 3441700"/>
              <a:gd name="connsiteY61" fmla="*/ 809625 h 1781175"/>
              <a:gd name="connsiteX62" fmla="*/ 1254125 w 3441700"/>
              <a:gd name="connsiteY62" fmla="*/ 809625 h 1781175"/>
              <a:gd name="connsiteX63" fmla="*/ 1231900 w 3441700"/>
              <a:gd name="connsiteY63" fmla="*/ 809625 h 1781175"/>
              <a:gd name="connsiteX64" fmla="*/ 1231900 w 3441700"/>
              <a:gd name="connsiteY64" fmla="*/ 790575 h 1781175"/>
              <a:gd name="connsiteX65" fmla="*/ 1177925 w 3441700"/>
              <a:gd name="connsiteY65" fmla="*/ 790575 h 1781175"/>
              <a:gd name="connsiteX66" fmla="*/ 1177925 w 3441700"/>
              <a:gd name="connsiteY66" fmla="*/ 774700 h 1781175"/>
              <a:gd name="connsiteX67" fmla="*/ 1139825 w 3441700"/>
              <a:gd name="connsiteY67" fmla="*/ 774700 h 1781175"/>
              <a:gd name="connsiteX68" fmla="*/ 1152525 w 3441700"/>
              <a:gd name="connsiteY68" fmla="*/ 762000 h 1781175"/>
              <a:gd name="connsiteX69" fmla="*/ 1130300 w 3441700"/>
              <a:gd name="connsiteY69" fmla="*/ 762000 h 1781175"/>
              <a:gd name="connsiteX70" fmla="*/ 1130300 w 3441700"/>
              <a:gd name="connsiteY70" fmla="*/ 704850 h 1781175"/>
              <a:gd name="connsiteX71" fmla="*/ 1101725 w 3441700"/>
              <a:gd name="connsiteY71" fmla="*/ 704850 h 1781175"/>
              <a:gd name="connsiteX72" fmla="*/ 1101725 w 3441700"/>
              <a:gd name="connsiteY72" fmla="*/ 685800 h 1781175"/>
              <a:gd name="connsiteX73" fmla="*/ 1079500 w 3441700"/>
              <a:gd name="connsiteY73" fmla="*/ 685800 h 1781175"/>
              <a:gd name="connsiteX74" fmla="*/ 1079500 w 3441700"/>
              <a:gd name="connsiteY74" fmla="*/ 673100 h 1781175"/>
              <a:gd name="connsiteX75" fmla="*/ 1060450 w 3441700"/>
              <a:gd name="connsiteY75" fmla="*/ 673100 h 1781175"/>
              <a:gd name="connsiteX76" fmla="*/ 1060450 w 3441700"/>
              <a:gd name="connsiteY76" fmla="*/ 654050 h 1781175"/>
              <a:gd name="connsiteX77" fmla="*/ 1009650 w 3441700"/>
              <a:gd name="connsiteY77" fmla="*/ 654050 h 1781175"/>
              <a:gd name="connsiteX78" fmla="*/ 1009650 w 3441700"/>
              <a:gd name="connsiteY78" fmla="*/ 654050 h 1781175"/>
              <a:gd name="connsiteX79" fmla="*/ 1025525 w 3441700"/>
              <a:gd name="connsiteY79" fmla="*/ 638175 h 1781175"/>
              <a:gd name="connsiteX80" fmla="*/ 984250 w 3441700"/>
              <a:gd name="connsiteY80" fmla="*/ 638175 h 1781175"/>
              <a:gd name="connsiteX81" fmla="*/ 984250 w 3441700"/>
              <a:gd name="connsiteY81" fmla="*/ 615950 h 1781175"/>
              <a:gd name="connsiteX82" fmla="*/ 962025 w 3441700"/>
              <a:gd name="connsiteY82" fmla="*/ 615950 h 1781175"/>
              <a:gd name="connsiteX83" fmla="*/ 962025 w 3441700"/>
              <a:gd name="connsiteY83" fmla="*/ 600075 h 1781175"/>
              <a:gd name="connsiteX84" fmla="*/ 889000 w 3441700"/>
              <a:gd name="connsiteY84" fmla="*/ 600075 h 1781175"/>
              <a:gd name="connsiteX85" fmla="*/ 866775 w 3441700"/>
              <a:gd name="connsiteY85" fmla="*/ 577850 h 1781175"/>
              <a:gd name="connsiteX86" fmla="*/ 863600 w 3441700"/>
              <a:gd name="connsiteY86" fmla="*/ 558800 h 1781175"/>
              <a:gd name="connsiteX87" fmla="*/ 803275 w 3441700"/>
              <a:gd name="connsiteY87" fmla="*/ 558800 h 1781175"/>
              <a:gd name="connsiteX88" fmla="*/ 803275 w 3441700"/>
              <a:gd name="connsiteY88" fmla="*/ 533400 h 1781175"/>
              <a:gd name="connsiteX89" fmla="*/ 781050 w 3441700"/>
              <a:gd name="connsiteY89" fmla="*/ 533400 h 1781175"/>
              <a:gd name="connsiteX90" fmla="*/ 781050 w 3441700"/>
              <a:gd name="connsiteY90" fmla="*/ 508000 h 1781175"/>
              <a:gd name="connsiteX91" fmla="*/ 768350 w 3441700"/>
              <a:gd name="connsiteY91" fmla="*/ 508000 h 1781175"/>
              <a:gd name="connsiteX92" fmla="*/ 768350 w 3441700"/>
              <a:gd name="connsiteY92" fmla="*/ 485775 h 1781175"/>
              <a:gd name="connsiteX93" fmla="*/ 752475 w 3441700"/>
              <a:gd name="connsiteY93" fmla="*/ 485775 h 1781175"/>
              <a:gd name="connsiteX94" fmla="*/ 752475 w 3441700"/>
              <a:gd name="connsiteY94" fmla="*/ 466725 h 1781175"/>
              <a:gd name="connsiteX95" fmla="*/ 673100 w 3441700"/>
              <a:gd name="connsiteY95" fmla="*/ 466725 h 1781175"/>
              <a:gd name="connsiteX96" fmla="*/ 673100 w 3441700"/>
              <a:gd name="connsiteY96" fmla="*/ 438150 h 1781175"/>
              <a:gd name="connsiteX97" fmla="*/ 663575 w 3441700"/>
              <a:gd name="connsiteY97" fmla="*/ 438150 h 1781175"/>
              <a:gd name="connsiteX98" fmla="*/ 663575 w 3441700"/>
              <a:gd name="connsiteY98" fmla="*/ 415925 h 1781175"/>
              <a:gd name="connsiteX99" fmla="*/ 650875 w 3441700"/>
              <a:gd name="connsiteY99" fmla="*/ 415925 h 1781175"/>
              <a:gd name="connsiteX100" fmla="*/ 650875 w 3441700"/>
              <a:gd name="connsiteY100" fmla="*/ 393700 h 1781175"/>
              <a:gd name="connsiteX101" fmla="*/ 612775 w 3441700"/>
              <a:gd name="connsiteY101" fmla="*/ 393700 h 1781175"/>
              <a:gd name="connsiteX102" fmla="*/ 612775 w 3441700"/>
              <a:gd name="connsiteY102" fmla="*/ 355600 h 1781175"/>
              <a:gd name="connsiteX103" fmla="*/ 542925 w 3441700"/>
              <a:gd name="connsiteY103" fmla="*/ 355600 h 1781175"/>
              <a:gd name="connsiteX104" fmla="*/ 542925 w 3441700"/>
              <a:gd name="connsiteY104" fmla="*/ 323850 h 1781175"/>
              <a:gd name="connsiteX105" fmla="*/ 511175 w 3441700"/>
              <a:gd name="connsiteY105" fmla="*/ 323850 h 1781175"/>
              <a:gd name="connsiteX106" fmla="*/ 511175 w 3441700"/>
              <a:gd name="connsiteY106" fmla="*/ 307975 h 1781175"/>
              <a:gd name="connsiteX107" fmla="*/ 501650 w 3441700"/>
              <a:gd name="connsiteY107" fmla="*/ 307975 h 1781175"/>
              <a:gd name="connsiteX108" fmla="*/ 501650 w 3441700"/>
              <a:gd name="connsiteY108" fmla="*/ 269875 h 1781175"/>
              <a:gd name="connsiteX109" fmla="*/ 479425 w 3441700"/>
              <a:gd name="connsiteY109" fmla="*/ 269875 h 1781175"/>
              <a:gd name="connsiteX110" fmla="*/ 479425 w 3441700"/>
              <a:gd name="connsiteY110" fmla="*/ 241300 h 1781175"/>
              <a:gd name="connsiteX111" fmla="*/ 469900 w 3441700"/>
              <a:gd name="connsiteY111" fmla="*/ 241300 h 1781175"/>
              <a:gd name="connsiteX112" fmla="*/ 469900 w 3441700"/>
              <a:gd name="connsiteY112" fmla="*/ 228600 h 1781175"/>
              <a:gd name="connsiteX113" fmla="*/ 415925 w 3441700"/>
              <a:gd name="connsiteY113" fmla="*/ 228600 h 1781175"/>
              <a:gd name="connsiteX114" fmla="*/ 415925 w 3441700"/>
              <a:gd name="connsiteY114" fmla="*/ 209550 h 1781175"/>
              <a:gd name="connsiteX115" fmla="*/ 390525 w 3441700"/>
              <a:gd name="connsiteY115" fmla="*/ 209550 h 1781175"/>
              <a:gd name="connsiteX116" fmla="*/ 406400 w 3441700"/>
              <a:gd name="connsiteY116" fmla="*/ 193675 h 1781175"/>
              <a:gd name="connsiteX117" fmla="*/ 365125 w 3441700"/>
              <a:gd name="connsiteY117" fmla="*/ 193675 h 1781175"/>
              <a:gd name="connsiteX118" fmla="*/ 365125 w 3441700"/>
              <a:gd name="connsiteY118" fmla="*/ 168275 h 1781175"/>
              <a:gd name="connsiteX119" fmla="*/ 307975 w 3441700"/>
              <a:gd name="connsiteY119" fmla="*/ 168275 h 1781175"/>
              <a:gd name="connsiteX120" fmla="*/ 307975 w 3441700"/>
              <a:gd name="connsiteY120" fmla="*/ 155575 h 1781175"/>
              <a:gd name="connsiteX121" fmla="*/ 279400 w 3441700"/>
              <a:gd name="connsiteY121" fmla="*/ 155575 h 1781175"/>
              <a:gd name="connsiteX122" fmla="*/ 279400 w 3441700"/>
              <a:gd name="connsiteY122" fmla="*/ 139700 h 1781175"/>
              <a:gd name="connsiteX123" fmla="*/ 257175 w 3441700"/>
              <a:gd name="connsiteY123" fmla="*/ 139700 h 1781175"/>
              <a:gd name="connsiteX124" fmla="*/ 257175 w 3441700"/>
              <a:gd name="connsiteY124" fmla="*/ 123825 h 1781175"/>
              <a:gd name="connsiteX125" fmla="*/ 244475 w 3441700"/>
              <a:gd name="connsiteY125" fmla="*/ 123825 h 1781175"/>
              <a:gd name="connsiteX126" fmla="*/ 244475 w 3441700"/>
              <a:gd name="connsiteY126" fmla="*/ 114300 h 1781175"/>
              <a:gd name="connsiteX127" fmla="*/ 206375 w 3441700"/>
              <a:gd name="connsiteY127" fmla="*/ 114300 h 1781175"/>
              <a:gd name="connsiteX128" fmla="*/ 206375 w 3441700"/>
              <a:gd name="connsiteY128" fmla="*/ 85725 h 1781175"/>
              <a:gd name="connsiteX129" fmla="*/ 168275 w 3441700"/>
              <a:gd name="connsiteY129" fmla="*/ 85725 h 1781175"/>
              <a:gd name="connsiteX130" fmla="*/ 168275 w 3441700"/>
              <a:gd name="connsiteY130" fmla="*/ 66675 h 1781175"/>
              <a:gd name="connsiteX131" fmla="*/ 136525 w 3441700"/>
              <a:gd name="connsiteY131" fmla="*/ 66675 h 1781175"/>
              <a:gd name="connsiteX132" fmla="*/ 136525 w 3441700"/>
              <a:gd name="connsiteY132" fmla="*/ 38100 h 1781175"/>
              <a:gd name="connsiteX133" fmla="*/ 114300 w 3441700"/>
              <a:gd name="connsiteY133" fmla="*/ 38100 h 1781175"/>
              <a:gd name="connsiteX134" fmla="*/ 114300 w 3441700"/>
              <a:gd name="connsiteY134" fmla="*/ 15875 h 1781175"/>
              <a:gd name="connsiteX135" fmla="*/ 69850 w 3441700"/>
              <a:gd name="connsiteY135" fmla="*/ 15875 h 1781175"/>
              <a:gd name="connsiteX136" fmla="*/ 69850 w 3441700"/>
              <a:gd name="connsiteY136" fmla="*/ 0 h 1781175"/>
              <a:gd name="connsiteX137" fmla="*/ 0 w 3441700"/>
              <a:gd name="connsiteY137" fmla="*/ 0 h 1781175"/>
              <a:gd name="connsiteX0" fmla="*/ 3441700 w 3441700"/>
              <a:gd name="connsiteY0" fmla="*/ 1781175 h 1781175"/>
              <a:gd name="connsiteX1" fmla="*/ 3248025 w 3441700"/>
              <a:gd name="connsiteY1" fmla="*/ 1781175 h 1781175"/>
              <a:gd name="connsiteX2" fmla="*/ 3248025 w 3441700"/>
              <a:gd name="connsiteY2" fmla="*/ 1631950 h 1781175"/>
              <a:gd name="connsiteX3" fmla="*/ 3105150 w 3441700"/>
              <a:gd name="connsiteY3" fmla="*/ 1631950 h 1781175"/>
              <a:gd name="connsiteX4" fmla="*/ 3105150 w 3441700"/>
              <a:gd name="connsiteY4" fmla="*/ 1555750 h 1781175"/>
              <a:gd name="connsiteX5" fmla="*/ 2917825 w 3441700"/>
              <a:gd name="connsiteY5" fmla="*/ 1555750 h 1781175"/>
              <a:gd name="connsiteX6" fmla="*/ 2917825 w 3441700"/>
              <a:gd name="connsiteY6" fmla="*/ 1508125 h 1781175"/>
              <a:gd name="connsiteX7" fmla="*/ 2876550 w 3441700"/>
              <a:gd name="connsiteY7" fmla="*/ 1508125 h 1781175"/>
              <a:gd name="connsiteX8" fmla="*/ 2876550 w 3441700"/>
              <a:gd name="connsiteY8" fmla="*/ 1460500 h 1781175"/>
              <a:gd name="connsiteX9" fmla="*/ 2809875 w 3441700"/>
              <a:gd name="connsiteY9" fmla="*/ 1460500 h 1781175"/>
              <a:gd name="connsiteX10" fmla="*/ 2809875 w 3441700"/>
              <a:gd name="connsiteY10" fmla="*/ 1422400 h 1781175"/>
              <a:gd name="connsiteX11" fmla="*/ 2644775 w 3441700"/>
              <a:gd name="connsiteY11" fmla="*/ 1422400 h 1781175"/>
              <a:gd name="connsiteX12" fmla="*/ 2644775 w 3441700"/>
              <a:gd name="connsiteY12" fmla="*/ 1384300 h 1781175"/>
              <a:gd name="connsiteX13" fmla="*/ 2587625 w 3441700"/>
              <a:gd name="connsiteY13" fmla="*/ 1384300 h 1781175"/>
              <a:gd name="connsiteX14" fmla="*/ 2587625 w 3441700"/>
              <a:gd name="connsiteY14" fmla="*/ 1352550 h 1781175"/>
              <a:gd name="connsiteX15" fmla="*/ 2568575 w 3441700"/>
              <a:gd name="connsiteY15" fmla="*/ 1352550 h 1781175"/>
              <a:gd name="connsiteX16" fmla="*/ 2568575 w 3441700"/>
              <a:gd name="connsiteY16" fmla="*/ 1314450 h 1781175"/>
              <a:gd name="connsiteX17" fmla="*/ 2549525 w 3441700"/>
              <a:gd name="connsiteY17" fmla="*/ 1314450 h 1781175"/>
              <a:gd name="connsiteX18" fmla="*/ 2562225 w 3441700"/>
              <a:gd name="connsiteY18" fmla="*/ 1301750 h 1781175"/>
              <a:gd name="connsiteX19" fmla="*/ 2276475 w 3441700"/>
              <a:gd name="connsiteY19" fmla="*/ 1301750 h 1781175"/>
              <a:gd name="connsiteX20" fmla="*/ 2276475 w 3441700"/>
              <a:gd name="connsiteY20" fmla="*/ 1279525 h 1781175"/>
              <a:gd name="connsiteX21" fmla="*/ 2190750 w 3441700"/>
              <a:gd name="connsiteY21" fmla="*/ 1279525 h 1781175"/>
              <a:gd name="connsiteX22" fmla="*/ 2190750 w 3441700"/>
              <a:gd name="connsiteY22" fmla="*/ 1247775 h 1781175"/>
              <a:gd name="connsiteX23" fmla="*/ 2162175 w 3441700"/>
              <a:gd name="connsiteY23" fmla="*/ 1247775 h 1781175"/>
              <a:gd name="connsiteX24" fmla="*/ 2162175 w 3441700"/>
              <a:gd name="connsiteY24" fmla="*/ 1228725 h 1781175"/>
              <a:gd name="connsiteX25" fmla="*/ 2155825 w 3441700"/>
              <a:gd name="connsiteY25" fmla="*/ 1228725 h 1781175"/>
              <a:gd name="connsiteX26" fmla="*/ 2155825 w 3441700"/>
              <a:gd name="connsiteY26" fmla="*/ 1200150 h 1781175"/>
              <a:gd name="connsiteX27" fmla="*/ 2092325 w 3441700"/>
              <a:gd name="connsiteY27" fmla="*/ 1200150 h 1781175"/>
              <a:gd name="connsiteX28" fmla="*/ 2092325 w 3441700"/>
              <a:gd name="connsiteY28" fmla="*/ 1174750 h 1781175"/>
              <a:gd name="connsiteX29" fmla="*/ 2028825 w 3441700"/>
              <a:gd name="connsiteY29" fmla="*/ 1174750 h 1781175"/>
              <a:gd name="connsiteX30" fmla="*/ 2028825 w 3441700"/>
              <a:gd name="connsiteY30" fmla="*/ 1174750 h 1781175"/>
              <a:gd name="connsiteX31" fmla="*/ 2028825 w 3441700"/>
              <a:gd name="connsiteY31" fmla="*/ 1158875 h 1781175"/>
              <a:gd name="connsiteX32" fmla="*/ 1981200 w 3441700"/>
              <a:gd name="connsiteY32" fmla="*/ 1158875 h 1781175"/>
              <a:gd name="connsiteX33" fmla="*/ 1981200 w 3441700"/>
              <a:gd name="connsiteY33" fmla="*/ 1143000 h 1781175"/>
              <a:gd name="connsiteX34" fmla="*/ 1924050 w 3441700"/>
              <a:gd name="connsiteY34" fmla="*/ 1143000 h 1781175"/>
              <a:gd name="connsiteX35" fmla="*/ 1924050 w 3441700"/>
              <a:gd name="connsiteY35" fmla="*/ 1123950 h 1781175"/>
              <a:gd name="connsiteX36" fmla="*/ 1860550 w 3441700"/>
              <a:gd name="connsiteY36" fmla="*/ 1123950 h 1781175"/>
              <a:gd name="connsiteX37" fmla="*/ 1860550 w 3441700"/>
              <a:gd name="connsiteY37" fmla="*/ 1104900 h 1781175"/>
              <a:gd name="connsiteX38" fmla="*/ 1835150 w 3441700"/>
              <a:gd name="connsiteY38" fmla="*/ 1104900 h 1781175"/>
              <a:gd name="connsiteX39" fmla="*/ 1835150 w 3441700"/>
              <a:gd name="connsiteY39" fmla="*/ 1082675 h 1781175"/>
              <a:gd name="connsiteX40" fmla="*/ 1739900 w 3441700"/>
              <a:gd name="connsiteY40" fmla="*/ 1082675 h 1781175"/>
              <a:gd name="connsiteX41" fmla="*/ 1727200 w 3441700"/>
              <a:gd name="connsiteY41" fmla="*/ 1057275 h 1781175"/>
              <a:gd name="connsiteX42" fmla="*/ 1698625 w 3441700"/>
              <a:gd name="connsiteY42" fmla="*/ 1057275 h 1781175"/>
              <a:gd name="connsiteX43" fmla="*/ 1698625 w 3441700"/>
              <a:gd name="connsiteY43" fmla="*/ 1038225 h 1781175"/>
              <a:gd name="connsiteX44" fmla="*/ 1628775 w 3441700"/>
              <a:gd name="connsiteY44" fmla="*/ 1038225 h 1781175"/>
              <a:gd name="connsiteX45" fmla="*/ 1612900 w 3441700"/>
              <a:gd name="connsiteY45" fmla="*/ 1022350 h 1781175"/>
              <a:gd name="connsiteX46" fmla="*/ 1571625 w 3441700"/>
              <a:gd name="connsiteY46" fmla="*/ 1022350 h 1781175"/>
              <a:gd name="connsiteX47" fmla="*/ 1546225 w 3441700"/>
              <a:gd name="connsiteY47" fmla="*/ 971550 h 1781175"/>
              <a:gd name="connsiteX48" fmla="*/ 1457325 w 3441700"/>
              <a:gd name="connsiteY48" fmla="*/ 971550 h 1781175"/>
              <a:gd name="connsiteX49" fmla="*/ 1438275 w 3441700"/>
              <a:gd name="connsiteY49" fmla="*/ 933450 h 1781175"/>
              <a:gd name="connsiteX50" fmla="*/ 1409700 w 3441700"/>
              <a:gd name="connsiteY50" fmla="*/ 936625 h 1781175"/>
              <a:gd name="connsiteX51" fmla="*/ 1409700 w 3441700"/>
              <a:gd name="connsiteY51" fmla="*/ 917575 h 1781175"/>
              <a:gd name="connsiteX52" fmla="*/ 1377950 w 3441700"/>
              <a:gd name="connsiteY52" fmla="*/ 920750 h 1781175"/>
              <a:gd name="connsiteX53" fmla="*/ 1377950 w 3441700"/>
              <a:gd name="connsiteY53" fmla="*/ 898525 h 1781175"/>
              <a:gd name="connsiteX54" fmla="*/ 1314450 w 3441700"/>
              <a:gd name="connsiteY54" fmla="*/ 898525 h 1781175"/>
              <a:gd name="connsiteX55" fmla="*/ 1314450 w 3441700"/>
              <a:gd name="connsiteY55" fmla="*/ 882650 h 1781175"/>
              <a:gd name="connsiteX56" fmla="*/ 1295400 w 3441700"/>
              <a:gd name="connsiteY56" fmla="*/ 882650 h 1781175"/>
              <a:gd name="connsiteX57" fmla="*/ 1295400 w 3441700"/>
              <a:gd name="connsiteY57" fmla="*/ 863600 h 1781175"/>
              <a:gd name="connsiteX58" fmla="*/ 1276350 w 3441700"/>
              <a:gd name="connsiteY58" fmla="*/ 863600 h 1781175"/>
              <a:gd name="connsiteX59" fmla="*/ 1276350 w 3441700"/>
              <a:gd name="connsiteY59" fmla="*/ 828675 h 1781175"/>
              <a:gd name="connsiteX60" fmla="*/ 1254125 w 3441700"/>
              <a:gd name="connsiteY60" fmla="*/ 828675 h 1781175"/>
              <a:gd name="connsiteX61" fmla="*/ 1254125 w 3441700"/>
              <a:gd name="connsiteY61" fmla="*/ 809625 h 1781175"/>
              <a:gd name="connsiteX62" fmla="*/ 1254125 w 3441700"/>
              <a:gd name="connsiteY62" fmla="*/ 809625 h 1781175"/>
              <a:gd name="connsiteX63" fmla="*/ 1231900 w 3441700"/>
              <a:gd name="connsiteY63" fmla="*/ 809625 h 1781175"/>
              <a:gd name="connsiteX64" fmla="*/ 1231900 w 3441700"/>
              <a:gd name="connsiteY64" fmla="*/ 790575 h 1781175"/>
              <a:gd name="connsiteX65" fmla="*/ 1177925 w 3441700"/>
              <a:gd name="connsiteY65" fmla="*/ 790575 h 1781175"/>
              <a:gd name="connsiteX66" fmla="*/ 1177925 w 3441700"/>
              <a:gd name="connsiteY66" fmla="*/ 774700 h 1781175"/>
              <a:gd name="connsiteX67" fmla="*/ 1139825 w 3441700"/>
              <a:gd name="connsiteY67" fmla="*/ 774700 h 1781175"/>
              <a:gd name="connsiteX68" fmla="*/ 1152525 w 3441700"/>
              <a:gd name="connsiteY68" fmla="*/ 762000 h 1781175"/>
              <a:gd name="connsiteX69" fmla="*/ 1130300 w 3441700"/>
              <a:gd name="connsiteY69" fmla="*/ 762000 h 1781175"/>
              <a:gd name="connsiteX70" fmla="*/ 1130300 w 3441700"/>
              <a:gd name="connsiteY70" fmla="*/ 704850 h 1781175"/>
              <a:gd name="connsiteX71" fmla="*/ 1101725 w 3441700"/>
              <a:gd name="connsiteY71" fmla="*/ 704850 h 1781175"/>
              <a:gd name="connsiteX72" fmla="*/ 1101725 w 3441700"/>
              <a:gd name="connsiteY72" fmla="*/ 685800 h 1781175"/>
              <a:gd name="connsiteX73" fmla="*/ 1079500 w 3441700"/>
              <a:gd name="connsiteY73" fmla="*/ 685800 h 1781175"/>
              <a:gd name="connsiteX74" fmla="*/ 1079500 w 3441700"/>
              <a:gd name="connsiteY74" fmla="*/ 673100 h 1781175"/>
              <a:gd name="connsiteX75" fmla="*/ 1060450 w 3441700"/>
              <a:gd name="connsiteY75" fmla="*/ 673100 h 1781175"/>
              <a:gd name="connsiteX76" fmla="*/ 1060450 w 3441700"/>
              <a:gd name="connsiteY76" fmla="*/ 654050 h 1781175"/>
              <a:gd name="connsiteX77" fmla="*/ 1009650 w 3441700"/>
              <a:gd name="connsiteY77" fmla="*/ 654050 h 1781175"/>
              <a:gd name="connsiteX78" fmla="*/ 1009650 w 3441700"/>
              <a:gd name="connsiteY78" fmla="*/ 654050 h 1781175"/>
              <a:gd name="connsiteX79" fmla="*/ 1025525 w 3441700"/>
              <a:gd name="connsiteY79" fmla="*/ 638175 h 1781175"/>
              <a:gd name="connsiteX80" fmla="*/ 984250 w 3441700"/>
              <a:gd name="connsiteY80" fmla="*/ 638175 h 1781175"/>
              <a:gd name="connsiteX81" fmla="*/ 984250 w 3441700"/>
              <a:gd name="connsiteY81" fmla="*/ 615950 h 1781175"/>
              <a:gd name="connsiteX82" fmla="*/ 962025 w 3441700"/>
              <a:gd name="connsiteY82" fmla="*/ 615950 h 1781175"/>
              <a:gd name="connsiteX83" fmla="*/ 962025 w 3441700"/>
              <a:gd name="connsiteY83" fmla="*/ 600075 h 1781175"/>
              <a:gd name="connsiteX84" fmla="*/ 889000 w 3441700"/>
              <a:gd name="connsiteY84" fmla="*/ 600075 h 1781175"/>
              <a:gd name="connsiteX85" fmla="*/ 866775 w 3441700"/>
              <a:gd name="connsiteY85" fmla="*/ 577850 h 1781175"/>
              <a:gd name="connsiteX86" fmla="*/ 863600 w 3441700"/>
              <a:gd name="connsiteY86" fmla="*/ 558800 h 1781175"/>
              <a:gd name="connsiteX87" fmla="*/ 803275 w 3441700"/>
              <a:gd name="connsiteY87" fmla="*/ 558800 h 1781175"/>
              <a:gd name="connsiteX88" fmla="*/ 803275 w 3441700"/>
              <a:gd name="connsiteY88" fmla="*/ 533400 h 1781175"/>
              <a:gd name="connsiteX89" fmla="*/ 781050 w 3441700"/>
              <a:gd name="connsiteY89" fmla="*/ 533400 h 1781175"/>
              <a:gd name="connsiteX90" fmla="*/ 781050 w 3441700"/>
              <a:gd name="connsiteY90" fmla="*/ 508000 h 1781175"/>
              <a:gd name="connsiteX91" fmla="*/ 768350 w 3441700"/>
              <a:gd name="connsiteY91" fmla="*/ 508000 h 1781175"/>
              <a:gd name="connsiteX92" fmla="*/ 768350 w 3441700"/>
              <a:gd name="connsiteY92" fmla="*/ 485775 h 1781175"/>
              <a:gd name="connsiteX93" fmla="*/ 752475 w 3441700"/>
              <a:gd name="connsiteY93" fmla="*/ 485775 h 1781175"/>
              <a:gd name="connsiteX94" fmla="*/ 752475 w 3441700"/>
              <a:gd name="connsiteY94" fmla="*/ 466725 h 1781175"/>
              <a:gd name="connsiteX95" fmla="*/ 673100 w 3441700"/>
              <a:gd name="connsiteY95" fmla="*/ 466725 h 1781175"/>
              <a:gd name="connsiteX96" fmla="*/ 673100 w 3441700"/>
              <a:gd name="connsiteY96" fmla="*/ 438150 h 1781175"/>
              <a:gd name="connsiteX97" fmla="*/ 663575 w 3441700"/>
              <a:gd name="connsiteY97" fmla="*/ 438150 h 1781175"/>
              <a:gd name="connsiteX98" fmla="*/ 663575 w 3441700"/>
              <a:gd name="connsiteY98" fmla="*/ 415925 h 1781175"/>
              <a:gd name="connsiteX99" fmla="*/ 650875 w 3441700"/>
              <a:gd name="connsiteY99" fmla="*/ 415925 h 1781175"/>
              <a:gd name="connsiteX100" fmla="*/ 650875 w 3441700"/>
              <a:gd name="connsiteY100" fmla="*/ 393700 h 1781175"/>
              <a:gd name="connsiteX101" fmla="*/ 612775 w 3441700"/>
              <a:gd name="connsiteY101" fmla="*/ 393700 h 1781175"/>
              <a:gd name="connsiteX102" fmla="*/ 612775 w 3441700"/>
              <a:gd name="connsiteY102" fmla="*/ 355600 h 1781175"/>
              <a:gd name="connsiteX103" fmla="*/ 542925 w 3441700"/>
              <a:gd name="connsiteY103" fmla="*/ 355600 h 1781175"/>
              <a:gd name="connsiteX104" fmla="*/ 542925 w 3441700"/>
              <a:gd name="connsiteY104" fmla="*/ 323850 h 1781175"/>
              <a:gd name="connsiteX105" fmla="*/ 511175 w 3441700"/>
              <a:gd name="connsiteY105" fmla="*/ 323850 h 1781175"/>
              <a:gd name="connsiteX106" fmla="*/ 511175 w 3441700"/>
              <a:gd name="connsiteY106" fmla="*/ 307975 h 1781175"/>
              <a:gd name="connsiteX107" fmla="*/ 501650 w 3441700"/>
              <a:gd name="connsiteY107" fmla="*/ 307975 h 1781175"/>
              <a:gd name="connsiteX108" fmla="*/ 501650 w 3441700"/>
              <a:gd name="connsiteY108" fmla="*/ 269875 h 1781175"/>
              <a:gd name="connsiteX109" fmla="*/ 479425 w 3441700"/>
              <a:gd name="connsiteY109" fmla="*/ 269875 h 1781175"/>
              <a:gd name="connsiteX110" fmla="*/ 479425 w 3441700"/>
              <a:gd name="connsiteY110" fmla="*/ 241300 h 1781175"/>
              <a:gd name="connsiteX111" fmla="*/ 469900 w 3441700"/>
              <a:gd name="connsiteY111" fmla="*/ 241300 h 1781175"/>
              <a:gd name="connsiteX112" fmla="*/ 469900 w 3441700"/>
              <a:gd name="connsiteY112" fmla="*/ 228600 h 1781175"/>
              <a:gd name="connsiteX113" fmla="*/ 415925 w 3441700"/>
              <a:gd name="connsiteY113" fmla="*/ 228600 h 1781175"/>
              <a:gd name="connsiteX114" fmla="*/ 415925 w 3441700"/>
              <a:gd name="connsiteY114" fmla="*/ 209550 h 1781175"/>
              <a:gd name="connsiteX115" fmla="*/ 409575 w 3441700"/>
              <a:gd name="connsiteY115" fmla="*/ 212725 h 1781175"/>
              <a:gd name="connsiteX116" fmla="*/ 406400 w 3441700"/>
              <a:gd name="connsiteY116" fmla="*/ 193675 h 1781175"/>
              <a:gd name="connsiteX117" fmla="*/ 365125 w 3441700"/>
              <a:gd name="connsiteY117" fmla="*/ 193675 h 1781175"/>
              <a:gd name="connsiteX118" fmla="*/ 365125 w 3441700"/>
              <a:gd name="connsiteY118" fmla="*/ 168275 h 1781175"/>
              <a:gd name="connsiteX119" fmla="*/ 307975 w 3441700"/>
              <a:gd name="connsiteY119" fmla="*/ 168275 h 1781175"/>
              <a:gd name="connsiteX120" fmla="*/ 307975 w 3441700"/>
              <a:gd name="connsiteY120" fmla="*/ 155575 h 1781175"/>
              <a:gd name="connsiteX121" fmla="*/ 279400 w 3441700"/>
              <a:gd name="connsiteY121" fmla="*/ 155575 h 1781175"/>
              <a:gd name="connsiteX122" fmla="*/ 279400 w 3441700"/>
              <a:gd name="connsiteY122" fmla="*/ 139700 h 1781175"/>
              <a:gd name="connsiteX123" fmla="*/ 257175 w 3441700"/>
              <a:gd name="connsiteY123" fmla="*/ 139700 h 1781175"/>
              <a:gd name="connsiteX124" fmla="*/ 257175 w 3441700"/>
              <a:gd name="connsiteY124" fmla="*/ 123825 h 1781175"/>
              <a:gd name="connsiteX125" fmla="*/ 244475 w 3441700"/>
              <a:gd name="connsiteY125" fmla="*/ 123825 h 1781175"/>
              <a:gd name="connsiteX126" fmla="*/ 244475 w 3441700"/>
              <a:gd name="connsiteY126" fmla="*/ 114300 h 1781175"/>
              <a:gd name="connsiteX127" fmla="*/ 206375 w 3441700"/>
              <a:gd name="connsiteY127" fmla="*/ 114300 h 1781175"/>
              <a:gd name="connsiteX128" fmla="*/ 206375 w 3441700"/>
              <a:gd name="connsiteY128" fmla="*/ 85725 h 1781175"/>
              <a:gd name="connsiteX129" fmla="*/ 168275 w 3441700"/>
              <a:gd name="connsiteY129" fmla="*/ 85725 h 1781175"/>
              <a:gd name="connsiteX130" fmla="*/ 168275 w 3441700"/>
              <a:gd name="connsiteY130" fmla="*/ 66675 h 1781175"/>
              <a:gd name="connsiteX131" fmla="*/ 136525 w 3441700"/>
              <a:gd name="connsiteY131" fmla="*/ 66675 h 1781175"/>
              <a:gd name="connsiteX132" fmla="*/ 136525 w 3441700"/>
              <a:gd name="connsiteY132" fmla="*/ 38100 h 1781175"/>
              <a:gd name="connsiteX133" fmla="*/ 114300 w 3441700"/>
              <a:gd name="connsiteY133" fmla="*/ 38100 h 1781175"/>
              <a:gd name="connsiteX134" fmla="*/ 114300 w 3441700"/>
              <a:gd name="connsiteY134" fmla="*/ 15875 h 1781175"/>
              <a:gd name="connsiteX135" fmla="*/ 69850 w 3441700"/>
              <a:gd name="connsiteY135" fmla="*/ 15875 h 1781175"/>
              <a:gd name="connsiteX136" fmla="*/ 69850 w 3441700"/>
              <a:gd name="connsiteY136" fmla="*/ 0 h 1781175"/>
              <a:gd name="connsiteX137" fmla="*/ 0 w 3441700"/>
              <a:gd name="connsiteY137" fmla="*/ 0 h 1781175"/>
              <a:gd name="connsiteX0" fmla="*/ 3441700 w 3441700"/>
              <a:gd name="connsiteY0" fmla="*/ 1781175 h 1781175"/>
              <a:gd name="connsiteX1" fmla="*/ 3248025 w 3441700"/>
              <a:gd name="connsiteY1" fmla="*/ 1781175 h 1781175"/>
              <a:gd name="connsiteX2" fmla="*/ 3248025 w 3441700"/>
              <a:gd name="connsiteY2" fmla="*/ 1631950 h 1781175"/>
              <a:gd name="connsiteX3" fmla="*/ 3105150 w 3441700"/>
              <a:gd name="connsiteY3" fmla="*/ 1631950 h 1781175"/>
              <a:gd name="connsiteX4" fmla="*/ 3105150 w 3441700"/>
              <a:gd name="connsiteY4" fmla="*/ 1555750 h 1781175"/>
              <a:gd name="connsiteX5" fmla="*/ 2917825 w 3441700"/>
              <a:gd name="connsiteY5" fmla="*/ 1555750 h 1781175"/>
              <a:gd name="connsiteX6" fmla="*/ 2917825 w 3441700"/>
              <a:gd name="connsiteY6" fmla="*/ 1508125 h 1781175"/>
              <a:gd name="connsiteX7" fmla="*/ 2876550 w 3441700"/>
              <a:gd name="connsiteY7" fmla="*/ 1508125 h 1781175"/>
              <a:gd name="connsiteX8" fmla="*/ 2876550 w 3441700"/>
              <a:gd name="connsiteY8" fmla="*/ 1460500 h 1781175"/>
              <a:gd name="connsiteX9" fmla="*/ 2809875 w 3441700"/>
              <a:gd name="connsiteY9" fmla="*/ 1460500 h 1781175"/>
              <a:gd name="connsiteX10" fmla="*/ 2809875 w 3441700"/>
              <a:gd name="connsiteY10" fmla="*/ 1422400 h 1781175"/>
              <a:gd name="connsiteX11" fmla="*/ 2644775 w 3441700"/>
              <a:gd name="connsiteY11" fmla="*/ 1422400 h 1781175"/>
              <a:gd name="connsiteX12" fmla="*/ 2644775 w 3441700"/>
              <a:gd name="connsiteY12" fmla="*/ 1384300 h 1781175"/>
              <a:gd name="connsiteX13" fmla="*/ 2587625 w 3441700"/>
              <a:gd name="connsiteY13" fmla="*/ 1384300 h 1781175"/>
              <a:gd name="connsiteX14" fmla="*/ 2587625 w 3441700"/>
              <a:gd name="connsiteY14" fmla="*/ 1352550 h 1781175"/>
              <a:gd name="connsiteX15" fmla="*/ 2568575 w 3441700"/>
              <a:gd name="connsiteY15" fmla="*/ 1352550 h 1781175"/>
              <a:gd name="connsiteX16" fmla="*/ 2568575 w 3441700"/>
              <a:gd name="connsiteY16" fmla="*/ 1314450 h 1781175"/>
              <a:gd name="connsiteX17" fmla="*/ 2549525 w 3441700"/>
              <a:gd name="connsiteY17" fmla="*/ 1314450 h 1781175"/>
              <a:gd name="connsiteX18" fmla="*/ 2562225 w 3441700"/>
              <a:gd name="connsiteY18" fmla="*/ 1301750 h 1781175"/>
              <a:gd name="connsiteX19" fmla="*/ 2276475 w 3441700"/>
              <a:gd name="connsiteY19" fmla="*/ 1301750 h 1781175"/>
              <a:gd name="connsiteX20" fmla="*/ 2276475 w 3441700"/>
              <a:gd name="connsiteY20" fmla="*/ 1279525 h 1781175"/>
              <a:gd name="connsiteX21" fmla="*/ 2190750 w 3441700"/>
              <a:gd name="connsiteY21" fmla="*/ 1279525 h 1781175"/>
              <a:gd name="connsiteX22" fmla="*/ 2190750 w 3441700"/>
              <a:gd name="connsiteY22" fmla="*/ 1247775 h 1781175"/>
              <a:gd name="connsiteX23" fmla="*/ 2162175 w 3441700"/>
              <a:gd name="connsiteY23" fmla="*/ 1247775 h 1781175"/>
              <a:gd name="connsiteX24" fmla="*/ 2162175 w 3441700"/>
              <a:gd name="connsiteY24" fmla="*/ 1228725 h 1781175"/>
              <a:gd name="connsiteX25" fmla="*/ 2155825 w 3441700"/>
              <a:gd name="connsiteY25" fmla="*/ 1228725 h 1781175"/>
              <a:gd name="connsiteX26" fmla="*/ 2155825 w 3441700"/>
              <a:gd name="connsiteY26" fmla="*/ 1200150 h 1781175"/>
              <a:gd name="connsiteX27" fmla="*/ 2092325 w 3441700"/>
              <a:gd name="connsiteY27" fmla="*/ 1200150 h 1781175"/>
              <a:gd name="connsiteX28" fmla="*/ 2092325 w 3441700"/>
              <a:gd name="connsiteY28" fmla="*/ 1174750 h 1781175"/>
              <a:gd name="connsiteX29" fmla="*/ 2028825 w 3441700"/>
              <a:gd name="connsiteY29" fmla="*/ 1174750 h 1781175"/>
              <a:gd name="connsiteX30" fmla="*/ 2028825 w 3441700"/>
              <a:gd name="connsiteY30" fmla="*/ 1174750 h 1781175"/>
              <a:gd name="connsiteX31" fmla="*/ 2028825 w 3441700"/>
              <a:gd name="connsiteY31" fmla="*/ 1158875 h 1781175"/>
              <a:gd name="connsiteX32" fmla="*/ 1981200 w 3441700"/>
              <a:gd name="connsiteY32" fmla="*/ 1158875 h 1781175"/>
              <a:gd name="connsiteX33" fmla="*/ 1981200 w 3441700"/>
              <a:gd name="connsiteY33" fmla="*/ 1143000 h 1781175"/>
              <a:gd name="connsiteX34" fmla="*/ 1924050 w 3441700"/>
              <a:gd name="connsiteY34" fmla="*/ 1143000 h 1781175"/>
              <a:gd name="connsiteX35" fmla="*/ 1924050 w 3441700"/>
              <a:gd name="connsiteY35" fmla="*/ 1123950 h 1781175"/>
              <a:gd name="connsiteX36" fmla="*/ 1860550 w 3441700"/>
              <a:gd name="connsiteY36" fmla="*/ 1123950 h 1781175"/>
              <a:gd name="connsiteX37" fmla="*/ 1860550 w 3441700"/>
              <a:gd name="connsiteY37" fmla="*/ 1104900 h 1781175"/>
              <a:gd name="connsiteX38" fmla="*/ 1835150 w 3441700"/>
              <a:gd name="connsiteY38" fmla="*/ 1104900 h 1781175"/>
              <a:gd name="connsiteX39" fmla="*/ 1835150 w 3441700"/>
              <a:gd name="connsiteY39" fmla="*/ 1082675 h 1781175"/>
              <a:gd name="connsiteX40" fmla="*/ 1739900 w 3441700"/>
              <a:gd name="connsiteY40" fmla="*/ 1082675 h 1781175"/>
              <a:gd name="connsiteX41" fmla="*/ 1727200 w 3441700"/>
              <a:gd name="connsiteY41" fmla="*/ 1057275 h 1781175"/>
              <a:gd name="connsiteX42" fmla="*/ 1698625 w 3441700"/>
              <a:gd name="connsiteY42" fmla="*/ 1057275 h 1781175"/>
              <a:gd name="connsiteX43" fmla="*/ 1698625 w 3441700"/>
              <a:gd name="connsiteY43" fmla="*/ 1038225 h 1781175"/>
              <a:gd name="connsiteX44" fmla="*/ 1628775 w 3441700"/>
              <a:gd name="connsiteY44" fmla="*/ 1038225 h 1781175"/>
              <a:gd name="connsiteX45" fmla="*/ 1612900 w 3441700"/>
              <a:gd name="connsiteY45" fmla="*/ 1022350 h 1781175"/>
              <a:gd name="connsiteX46" fmla="*/ 1571625 w 3441700"/>
              <a:gd name="connsiteY46" fmla="*/ 1022350 h 1781175"/>
              <a:gd name="connsiteX47" fmla="*/ 1546225 w 3441700"/>
              <a:gd name="connsiteY47" fmla="*/ 971550 h 1781175"/>
              <a:gd name="connsiteX48" fmla="*/ 1457325 w 3441700"/>
              <a:gd name="connsiteY48" fmla="*/ 971550 h 1781175"/>
              <a:gd name="connsiteX49" fmla="*/ 1438275 w 3441700"/>
              <a:gd name="connsiteY49" fmla="*/ 933450 h 1781175"/>
              <a:gd name="connsiteX50" fmla="*/ 1409700 w 3441700"/>
              <a:gd name="connsiteY50" fmla="*/ 936625 h 1781175"/>
              <a:gd name="connsiteX51" fmla="*/ 1409700 w 3441700"/>
              <a:gd name="connsiteY51" fmla="*/ 917575 h 1781175"/>
              <a:gd name="connsiteX52" fmla="*/ 1377950 w 3441700"/>
              <a:gd name="connsiteY52" fmla="*/ 920750 h 1781175"/>
              <a:gd name="connsiteX53" fmla="*/ 1377950 w 3441700"/>
              <a:gd name="connsiteY53" fmla="*/ 898525 h 1781175"/>
              <a:gd name="connsiteX54" fmla="*/ 1314450 w 3441700"/>
              <a:gd name="connsiteY54" fmla="*/ 898525 h 1781175"/>
              <a:gd name="connsiteX55" fmla="*/ 1314450 w 3441700"/>
              <a:gd name="connsiteY55" fmla="*/ 882650 h 1781175"/>
              <a:gd name="connsiteX56" fmla="*/ 1295400 w 3441700"/>
              <a:gd name="connsiteY56" fmla="*/ 882650 h 1781175"/>
              <a:gd name="connsiteX57" fmla="*/ 1295400 w 3441700"/>
              <a:gd name="connsiteY57" fmla="*/ 863600 h 1781175"/>
              <a:gd name="connsiteX58" fmla="*/ 1276350 w 3441700"/>
              <a:gd name="connsiteY58" fmla="*/ 863600 h 1781175"/>
              <a:gd name="connsiteX59" fmla="*/ 1276350 w 3441700"/>
              <a:gd name="connsiteY59" fmla="*/ 828675 h 1781175"/>
              <a:gd name="connsiteX60" fmla="*/ 1254125 w 3441700"/>
              <a:gd name="connsiteY60" fmla="*/ 828675 h 1781175"/>
              <a:gd name="connsiteX61" fmla="*/ 1254125 w 3441700"/>
              <a:gd name="connsiteY61" fmla="*/ 809625 h 1781175"/>
              <a:gd name="connsiteX62" fmla="*/ 1254125 w 3441700"/>
              <a:gd name="connsiteY62" fmla="*/ 809625 h 1781175"/>
              <a:gd name="connsiteX63" fmla="*/ 1231900 w 3441700"/>
              <a:gd name="connsiteY63" fmla="*/ 809625 h 1781175"/>
              <a:gd name="connsiteX64" fmla="*/ 1231900 w 3441700"/>
              <a:gd name="connsiteY64" fmla="*/ 790575 h 1781175"/>
              <a:gd name="connsiteX65" fmla="*/ 1177925 w 3441700"/>
              <a:gd name="connsiteY65" fmla="*/ 790575 h 1781175"/>
              <a:gd name="connsiteX66" fmla="*/ 1177925 w 3441700"/>
              <a:gd name="connsiteY66" fmla="*/ 774700 h 1781175"/>
              <a:gd name="connsiteX67" fmla="*/ 1149350 w 3441700"/>
              <a:gd name="connsiteY67" fmla="*/ 774700 h 1781175"/>
              <a:gd name="connsiteX68" fmla="*/ 1152525 w 3441700"/>
              <a:gd name="connsiteY68" fmla="*/ 762000 h 1781175"/>
              <a:gd name="connsiteX69" fmla="*/ 1130300 w 3441700"/>
              <a:gd name="connsiteY69" fmla="*/ 762000 h 1781175"/>
              <a:gd name="connsiteX70" fmla="*/ 1130300 w 3441700"/>
              <a:gd name="connsiteY70" fmla="*/ 704850 h 1781175"/>
              <a:gd name="connsiteX71" fmla="*/ 1101725 w 3441700"/>
              <a:gd name="connsiteY71" fmla="*/ 704850 h 1781175"/>
              <a:gd name="connsiteX72" fmla="*/ 1101725 w 3441700"/>
              <a:gd name="connsiteY72" fmla="*/ 685800 h 1781175"/>
              <a:gd name="connsiteX73" fmla="*/ 1079500 w 3441700"/>
              <a:gd name="connsiteY73" fmla="*/ 685800 h 1781175"/>
              <a:gd name="connsiteX74" fmla="*/ 1079500 w 3441700"/>
              <a:gd name="connsiteY74" fmla="*/ 673100 h 1781175"/>
              <a:gd name="connsiteX75" fmla="*/ 1060450 w 3441700"/>
              <a:gd name="connsiteY75" fmla="*/ 673100 h 1781175"/>
              <a:gd name="connsiteX76" fmla="*/ 1060450 w 3441700"/>
              <a:gd name="connsiteY76" fmla="*/ 654050 h 1781175"/>
              <a:gd name="connsiteX77" fmla="*/ 1009650 w 3441700"/>
              <a:gd name="connsiteY77" fmla="*/ 654050 h 1781175"/>
              <a:gd name="connsiteX78" fmla="*/ 1009650 w 3441700"/>
              <a:gd name="connsiteY78" fmla="*/ 654050 h 1781175"/>
              <a:gd name="connsiteX79" fmla="*/ 1025525 w 3441700"/>
              <a:gd name="connsiteY79" fmla="*/ 638175 h 1781175"/>
              <a:gd name="connsiteX80" fmla="*/ 984250 w 3441700"/>
              <a:gd name="connsiteY80" fmla="*/ 638175 h 1781175"/>
              <a:gd name="connsiteX81" fmla="*/ 984250 w 3441700"/>
              <a:gd name="connsiteY81" fmla="*/ 615950 h 1781175"/>
              <a:gd name="connsiteX82" fmla="*/ 962025 w 3441700"/>
              <a:gd name="connsiteY82" fmla="*/ 615950 h 1781175"/>
              <a:gd name="connsiteX83" fmla="*/ 962025 w 3441700"/>
              <a:gd name="connsiteY83" fmla="*/ 600075 h 1781175"/>
              <a:gd name="connsiteX84" fmla="*/ 889000 w 3441700"/>
              <a:gd name="connsiteY84" fmla="*/ 600075 h 1781175"/>
              <a:gd name="connsiteX85" fmla="*/ 866775 w 3441700"/>
              <a:gd name="connsiteY85" fmla="*/ 577850 h 1781175"/>
              <a:gd name="connsiteX86" fmla="*/ 863600 w 3441700"/>
              <a:gd name="connsiteY86" fmla="*/ 558800 h 1781175"/>
              <a:gd name="connsiteX87" fmla="*/ 803275 w 3441700"/>
              <a:gd name="connsiteY87" fmla="*/ 558800 h 1781175"/>
              <a:gd name="connsiteX88" fmla="*/ 803275 w 3441700"/>
              <a:gd name="connsiteY88" fmla="*/ 533400 h 1781175"/>
              <a:gd name="connsiteX89" fmla="*/ 781050 w 3441700"/>
              <a:gd name="connsiteY89" fmla="*/ 533400 h 1781175"/>
              <a:gd name="connsiteX90" fmla="*/ 781050 w 3441700"/>
              <a:gd name="connsiteY90" fmla="*/ 508000 h 1781175"/>
              <a:gd name="connsiteX91" fmla="*/ 768350 w 3441700"/>
              <a:gd name="connsiteY91" fmla="*/ 508000 h 1781175"/>
              <a:gd name="connsiteX92" fmla="*/ 768350 w 3441700"/>
              <a:gd name="connsiteY92" fmla="*/ 485775 h 1781175"/>
              <a:gd name="connsiteX93" fmla="*/ 752475 w 3441700"/>
              <a:gd name="connsiteY93" fmla="*/ 485775 h 1781175"/>
              <a:gd name="connsiteX94" fmla="*/ 752475 w 3441700"/>
              <a:gd name="connsiteY94" fmla="*/ 466725 h 1781175"/>
              <a:gd name="connsiteX95" fmla="*/ 673100 w 3441700"/>
              <a:gd name="connsiteY95" fmla="*/ 466725 h 1781175"/>
              <a:gd name="connsiteX96" fmla="*/ 673100 w 3441700"/>
              <a:gd name="connsiteY96" fmla="*/ 438150 h 1781175"/>
              <a:gd name="connsiteX97" fmla="*/ 663575 w 3441700"/>
              <a:gd name="connsiteY97" fmla="*/ 438150 h 1781175"/>
              <a:gd name="connsiteX98" fmla="*/ 663575 w 3441700"/>
              <a:gd name="connsiteY98" fmla="*/ 415925 h 1781175"/>
              <a:gd name="connsiteX99" fmla="*/ 650875 w 3441700"/>
              <a:gd name="connsiteY99" fmla="*/ 415925 h 1781175"/>
              <a:gd name="connsiteX100" fmla="*/ 650875 w 3441700"/>
              <a:gd name="connsiteY100" fmla="*/ 393700 h 1781175"/>
              <a:gd name="connsiteX101" fmla="*/ 612775 w 3441700"/>
              <a:gd name="connsiteY101" fmla="*/ 393700 h 1781175"/>
              <a:gd name="connsiteX102" fmla="*/ 612775 w 3441700"/>
              <a:gd name="connsiteY102" fmla="*/ 355600 h 1781175"/>
              <a:gd name="connsiteX103" fmla="*/ 542925 w 3441700"/>
              <a:gd name="connsiteY103" fmla="*/ 355600 h 1781175"/>
              <a:gd name="connsiteX104" fmla="*/ 542925 w 3441700"/>
              <a:gd name="connsiteY104" fmla="*/ 323850 h 1781175"/>
              <a:gd name="connsiteX105" fmla="*/ 511175 w 3441700"/>
              <a:gd name="connsiteY105" fmla="*/ 323850 h 1781175"/>
              <a:gd name="connsiteX106" fmla="*/ 511175 w 3441700"/>
              <a:gd name="connsiteY106" fmla="*/ 307975 h 1781175"/>
              <a:gd name="connsiteX107" fmla="*/ 501650 w 3441700"/>
              <a:gd name="connsiteY107" fmla="*/ 307975 h 1781175"/>
              <a:gd name="connsiteX108" fmla="*/ 501650 w 3441700"/>
              <a:gd name="connsiteY108" fmla="*/ 269875 h 1781175"/>
              <a:gd name="connsiteX109" fmla="*/ 479425 w 3441700"/>
              <a:gd name="connsiteY109" fmla="*/ 269875 h 1781175"/>
              <a:gd name="connsiteX110" fmla="*/ 479425 w 3441700"/>
              <a:gd name="connsiteY110" fmla="*/ 241300 h 1781175"/>
              <a:gd name="connsiteX111" fmla="*/ 469900 w 3441700"/>
              <a:gd name="connsiteY111" fmla="*/ 241300 h 1781175"/>
              <a:gd name="connsiteX112" fmla="*/ 469900 w 3441700"/>
              <a:gd name="connsiteY112" fmla="*/ 228600 h 1781175"/>
              <a:gd name="connsiteX113" fmla="*/ 415925 w 3441700"/>
              <a:gd name="connsiteY113" fmla="*/ 228600 h 1781175"/>
              <a:gd name="connsiteX114" fmla="*/ 415925 w 3441700"/>
              <a:gd name="connsiteY114" fmla="*/ 209550 h 1781175"/>
              <a:gd name="connsiteX115" fmla="*/ 409575 w 3441700"/>
              <a:gd name="connsiteY115" fmla="*/ 212725 h 1781175"/>
              <a:gd name="connsiteX116" fmla="*/ 406400 w 3441700"/>
              <a:gd name="connsiteY116" fmla="*/ 193675 h 1781175"/>
              <a:gd name="connsiteX117" fmla="*/ 365125 w 3441700"/>
              <a:gd name="connsiteY117" fmla="*/ 193675 h 1781175"/>
              <a:gd name="connsiteX118" fmla="*/ 365125 w 3441700"/>
              <a:gd name="connsiteY118" fmla="*/ 168275 h 1781175"/>
              <a:gd name="connsiteX119" fmla="*/ 307975 w 3441700"/>
              <a:gd name="connsiteY119" fmla="*/ 168275 h 1781175"/>
              <a:gd name="connsiteX120" fmla="*/ 307975 w 3441700"/>
              <a:gd name="connsiteY120" fmla="*/ 155575 h 1781175"/>
              <a:gd name="connsiteX121" fmla="*/ 279400 w 3441700"/>
              <a:gd name="connsiteY121" fmla="*/ 155575 h 1781175"/>
              <a:gd name="connsiteX122" fmla="*/ 279400 w 3441700"/>
              <a:gd name="connsiteY122" fmla="*/ 139700 h 1781175"/>
              <a:gd name="connsiteX123" fmla="*/ 257175 w 3441700"/>
              <a:gd name="connsiteY123" fmla="*/ 139700 h 1781175"/>
              <a:gd name="connsiteX124" fmla="*/ 257175 w 3441700"/>
              <a:gd name="connsiteY124" fmla="*/ 123825 h 1781175"/>
              <a:gd name="connsiteX125" fmla="*/ 244475 w 3441700"/>
              <a:gd name="connsiteY125" fmla="*/ 123825 h 1781175"/>
              <a:gd name="connsiteX126" fmla="*/ 244475 w 3441700"/>
              <a:gd name="connsiteY126" fmla="*/ 114300 h 1781175"/>
              <a:gd name="connsiteX127" fmla="*/ 206375 w 3441700"/>
              <a:gd name="connsiteY127" fmla="*/ 114300 h 1781175"/>
              <a:gd name="connsiteX128" fmla="*/ 206375 w 3441700"/>
              <a:gd name="connsiteY128" fmla="*/ 85725 h 1781175"/>
              <a:gd name="connsiteX129" fmla="*/ 168275 w 3441700"/>
              <a:gd name="connsiteY129" fmla="*/ 85725 h 1781175"/>
              <a:gd name="connsiteX130" fmla="*/ 168275 w 3441700"/>
              <a:gd name="connsiteY130" fmla="*/ 66675 h 1781175"/>
              <a:gd name="connsiteX131" fmla="*/ 136525 w 3441700"/>
              <a:gd name="connsiteY131" fmla="*/ 66675 h 1781175"/>
              <a:gd name="connsiteX132" fmla="*/ 136525 w 3441700"/>
              <a:gd name="connsiteY132" fmla="*/ 38100 h 1781175"/>
              <a:gd name="connsiteX133" fmla="*/ 114300 w 3441700"/>
              <a:gd name="connsiteY133" fmla="*/ 38100 h 1781175"/>
              <a:gd name="connsiteX134" fmla="*/ 114300 w 3441700"/>
              <a:gd name="connsiteY134" fmla="*/ 15875 h 1781175"/>
              <a:gd name="connsiteX135" fmla="*/ 69850 w 3441700"/>
              <a:gd name="connsiteY135" fmla="*/ 15875 h 1781175"/>
              <a:gd name="connsiteX136" fmla="*/ 69850 w 3441700"/>
              <a:gd name="connsiteY136" fmla="*/ 0 h 1781175"/>
              <a:gd name="connsiteX137" fmla="*/ 0 w 3441700"/>
              <a:gd name="connsiteY137" fmla="*/ 0 h 1781175"/>
              <a:gd name="connsiteX0" fmla="*/ 3441700 w 3441700"/>
              <a:gd name="connsiteY0" fmla="*/ 1781175 h 1781175"/>
              <a:gd name="connsiteX1" fmla="*/ 3248025 w 3441700"/>
              <a:gd name="connsiteY1" fmla="*/ 1781175 h 1781175"/>
              <a:gd name="connsiteX2" fmla="*/ 3248025 w 3441700"/>
              <a:gd name="connsiteY2" fmla="*/ 1631950 h 1781175"/>
              <a:gd name="connsiteX3" fmla="*/ 3105150 w 3441700"/>
              <a:gd name="connsiteY3" fmla="*/ 1631950 h 1781175"/>
              <a:gd name="connsiteX4" fmla="*/ 3105150 w 3441700"/>
              <a:gd name="connsiteY4" fmla="*/ 1555750 h 1781175"/>
              <a:gd name="connsiteX5" fmla="*/ 2917825 w 3441700"/>
              <a:gd name="connsiteY5" fmla="*/ 1555750 h 1781175"/>
              <a:gd name="connsiteX6" fmla="*/ 2917825 w 3441700"/>
              <a:gd name="connsiteY6" fmla="*/ 1508125 h 1781175"/>
              <a:gd name="connsiteX7" fmla="*/ 2876550 w 3441700"/>
              <a:gd name="connsiteY7" fmla="*/ 1508125 h 1781175"/>
              <a:gd name="connsiteX8" fmla="*/ 2876550 w 3441700"/>
              <a:gd name="connsiteY8" fmla="*/ 1460500 h 1781175"/>
              <a:gd name="connsiteX9" fmla="*/ 2809875 w 3441700"/>
              <a:gd name="connsiteY9" fmla="*/ 1460500 h 1781175"/>
              <a:gd name="connsiteX10" fmla="*/ 2809875 w 3441700"/>
              <a:gd name="connsiteY10" fmla="*/ 1422400 h 1781175"/>
              <a:gd name="connsiteX11" fmla="*/ 2644775 w 3441700"/>
              <a:gd name="connsiteY11" fmla="*/ 1422400 h 1781175"/>
              <a:gd name="connsiteX12" fmla="*/ 2644775 w 3441700"/>
              <a:gd name="connsiteY12" fmla="*/ 1384300 h 1781175"/>
              <a:gd name="connsiteX13" fmla="*/ 2587625 w 3441700"/>
              <a:gd name="connsiteY13" fmla="*/ 1384300 h 1781175"/>
              <a:gd name="connsiteX14" fmla="*/ 2587625 w 3441700"/>
              <a:gd name="connsiteY14" fmla="*/ 1352550 h 1781175"/>
              <a:gd name="connsiteX15" fmla="*/ 2568575 w 3441700"/>
              <a:gd name="connsiteY15" fmla="*/ 1352550 h 1781175"/>
              <a:gd name="connsiteX16" fmla="*/ 2568575 w 3441700"/>
              <a:gd name="connsiteY16" fmla="*/ 1314450 h 1781175"/>
              <a:gd name="connsiteX17" fmla="*/ 2549525 w 3441700"/>
              <a:gd name="connsiteY17" fmla="*/ 1314450 h 1781175"/>
              <a:gd name="connsiteX18" fmla="*/ 2546350 w 3441700"/>
              <a:gd name="connsiteY18" fmla="*/ 1301750 h 1781175"/>
              <a:gd name="connsiteX19" fmla="*/ 2276475 w 3441700"/>
              <a:gd name="connsiteY19" fmla="*/ 1301750 h 1781175"/>
              <a:gd name="connsiteX20" fmla="*/ 2276475 w 3441700"/>
              <a:gd name="connsiteY20" fmla="*/ 1279525 h 1781175"/>
              <a:gd name="connsiteX21" fmla="*/ 2190750 w 3441700"/>
              <a:gd name="connsiteY21" fmla="*/ 1279525 h 1781175"/>
              <a:gd name="connsiteX22" fmla="*/ 2190750 w 3441700"/>
              <a:gd name="connsiteY22" fmla="*/ 1247775 h 1781175"/>
              <a:gd name="connsiteX23" fmla="*/ 2162175 w 3441700"/>
              <a:gd name="connsiteY23" fmla="*/ 1247775 h 1781175"/>
              <a:gd name="connsiteX24" fmla="*/ 2162175 w 3441700"/>
              <a:gd name="connsiteY24" fmla="*/ 1228725 h 1781175"/>
              <a:gd name="connsiteX25" fmla="*/ 2155825 w 3441700"/>
              <a:gd name="connsiteY25" fmla="*/ 1228725 h 1781175"/>
              <a:gd name="connsiteX26" fmla="*/ 2155825 w 3441700"/>
              <a:gd name="connsiteY26" fmla="*/ 1200150 h 1781175"/>
              <a:gd name="connsiteX27" fmla="*/ 2092325 w 3441700"/>
              <a:gd name="connsiteY27" fmla="*/ 1200150 h 1781175"/>
              <a:gd name="connsiteX28" fmla="*/ 2092325 w 3441700"/>
              <a:gd name="connsiteY28" fmla="*/ 1174750 h 1781175"/>
              <a:gd name="connsiteX29" fmla="*/ 2028825 w 3441700"/>
              <a:gd name="connsiteY29" fmla="*/ 1174750 h 1781175"/>
              <a:gd name="connsiteX30" fmla="*/ 2028825 w 3441700"/>
              <a:gd name="connsiteY30" fmla="*/ 1174750 h 1781175"/>
              <a:gd name="connsiteX31" fmla="*/ 2028825 w 3441700"/>
              <a:gd name="connsiteY31" fmla="*/ 1158875 h 1781175"/>
              <a:gd name="connsiteX32" fmla="*/ 1981200 w 3441700"/>
              <a:gd name="connsiteY32" fmla="*/ 1158875 h 1781175"/>
              <a:gd name="connsiteX33" fmla="*/ 1981200 w 3441700"/>
              <a:gd name="connsiteY33" fmla="*/ 1143000 h 1781175"/>
              <a:gd name="connsiteX34" fmla="*/ 1924050 w 3441700"/>
              <a:gd name="connsiteY34" fmla="*/ 1143000 h 1781175"/>
              <a:gd name="connsiteX35" fmla="*/ 1924050 w 3441700"/>
              <a:gd name="connsiteY35" fmla="*/ 1123950 h 1781175"/>
              <a:gd name="connsiteX36" fmla="*/ 1860550 w 3441700"/>
              <a:gd name="connsiteY36" fmla="*/ 1123950 h 1781175"/>
              <a:gd name="connsiteX37" fmla="*/ 1860550 w 3441700"/>
              <a:gd name="connsiteY37" fmla="*/ 1104900 h 1781175"/>
              <a:gd name="connsiteX38" fmla="*/ 1835150 w 3441700"/>
              <a:gd name="connsiteY38" fmla="*/ 1104900 h 1781175"/>
              <a:gd name="connsiteX39" fmla="*/ 1835150 w 3441700"/>
              <a:gd name="connsiteY39" fmla="*/ 1082675 h 1781175"/>
              <a:gd name="connsiteX40" fmla="*/ 1739900 w 3441700"/>
              <a:gd name="connsiteY40" fmla="*/ 1082675 h 1781175"/>
              <a:gd name="connsiteX41" fmla="*/ 1727200 w 3441700"/>
              <a:gd name="connsiteY41" fmla="*/ 1057275 h 1781175"/>
              <a:gd name="connsiteX42" fmla="*/ 1698625 w 3441700"/>
              <a:gd name="connsiteY42" fmla="*/ 1057275 h 1781175"/>
              <a:gd name="connsiteX43" fmla="*/ 1698625 w 3441700"/>
              <a:gd name="connsiteY43" fmla="*/ 1038225 h 1781175"/>
              <a:gd name="connsiteX44" fmla="*/ 1628775 w 3441700"/>
              <a:gd name="connsiteY44" fmla="*/ 1038225 h 1781175"/>
              <a:gd name="connsiteX45" fmla="*/ 1612900 w 3441700"/>
              <a:gd name="connsiteY45" fmla="*/ 1022350 h 1781175"/>
              <a:gd name="connsiteX46" fmla="*/ 1571625 w 3441700"/>
              <a:gd name="connsiteY46" fmla="*/ 1022350 h 1781175"/>
              <a:gd name="connsiteX47" fmla="*/ 1546225 w 3441700"/>
              <a:gd name="connsiteY47" fmla="*/ 971550 h 1781175"/>
              <a:gd name="connsiteX48" fmla="*/ 1457325 w 3441700"/>
              <a:gd name="connsiteY48" fmla="*/ 971550 h 1781175"/>
              <a:gd name="connsiteX49" fmla="*/ 1438275 w 3441700"/>
              <a:gd name="connsiteY49" fmla="*/ 933450 h 1781175"/>
              <a:gd name="connsiteX50" fmla="*/ 1409700 w 3441700"/>
              <a:gd name="connsiteY50" fmla="*/ 936625 h 1781175"/>
              <a:gd name="connsiteX51" fmla="*/ 1409700 w 3441700"/>
              <a:gd name="connsiteY51" fmla="*/ 917575 h 1781175"/>
              <a:gd name="connsiteX52" fmla="*/ 1377950 w 3441700"/>
              <a:gd name="connsiteY52" fmla="*/ 920750 h 1781175"/>
              <a:gd name="connsiteX53" fmla="*/ 1377950 w 3441700"/>
              <a:gd name="connsiteY53" fmla="*/ 898525 h 1781175"/>
              <a:gd name="connsiteX54" fmla="*/ 1314450 w 3441700"/>
              <a:gd name="connsiteY54" fmla="*/ 898525 h 1781175"/>
              <a:gd name="connsiteX55" fmla="*/ 1314450 w 3441700"/>
              <a:gd name="connsiteY55" fmla="*/ 882650 h 1781175"/>
              <a:gd name="connsiteX56" fmla="*/ 1295400 w 3441700"/>
              <a:gd name="connsiteY56" fmla="*/ 882650 h 1781175"/>
              <a:gd name="connsiteX57" fmla="*/ 1295400 w 3441700"/>
              <a:gd name="connsiteY57" fmla="*/ 863600 h 1781175"/>
              <a:gd name="connsiteX58" fmla="*/ 1276350 w 3441700"/>
              <a:gd name="connsiteY58" fmla="*/ 863600 h 1781175"/>
              <a:gd name="connsiteX59" fmla="*/ 1276350 w 3441700"/>
              <a:gd name="connsiteY59" fmla="*/ 828675 h 1781175"/>
              <a:gd name="connsiteX60" fmla="*/ 1254125 w 3441700"/>
              <a:gd name="connsiteY60" fmla="*/ 828675 h 1781175"/>
              <a:gd name="connsiteX61" fmla="*/ 1254125 w 3441700"/>
              <a:gd name="connsiteY61" fmla="*/ 809625 h 1781175"/>
              <a:gd name="connsiteX62" fmla="*/ 1254125 w 3441700"/>
              <a:gd name="connsiteY62" fmla="*/ 809625 h 1781175"/>
              <a:gd name="connsiteX63" fmla="*/ 1231900 w 3441700"/>
              <a:gd name="connsiteY63" fmla="*/ 809625 h 1781175"/>
              <a:gd name="connsiteX64" fmla="*/ 1231900 w 3441700"/>
              <a:gd name="connsiteY64" fmla="*/ 790575 h 1781175"/>
              <a:gd name="connsiteX65" fmla="*/ 1177925 w 3441700"/>
              <a:gd name="connsiteY65" fmla="*/ 790575 h 1781175"/>
              <a:gd name="connsiteX66" fmla="*/ 1177925 w 3441700"/>
              <a:gd name="connsiteY66" fmla="*/ 774700 h 1781175"/>
              <a:gd name="connsiteX67" fmla="*/ 1149350 w 3441700"/>
              <a:gd name="connsiteY67" fmla="*/ 774700 h 1781175"/>
              <a:gd name="connsiteX68" fmla="*/ 1152525 w 3441700"/>
              <a:gd name="connsiteY68" fmla="*/ 762000 h 1781175"/>
              <a:gd name="connsiteX69" fmla="*/ 1130300 w 3441700"/>
              <a:gd name="connsiteY69" fmla="*/ 762000 h 1781175"/>
              <a:gd name="connsiteX70" fmla="*/ 1130300 w 3441700"/>
              <a:gd name="connsiteY70" fmla="*/ 704850 h 1781175"/>
              <a:gd name="connsiteX71" fmla="*/ 1101725 w 3441700"/>
              <a:gd name="connsiteY71" fmla="*/ 704850 h 1781175"/>
              <a:gd name="connsiteX72" fmla="*/ 1101725 w 3441700"/>
              <a:gd name="connsiteY72" fmla="*/ 685800 h 1781175"/>
              <a:gd name="connsiteX73" fmla="*/ 1079500 w 3441700"/>
              <a:gd name="connsiteY73" fmla="*/ 685800 h 1781175"/>
              <a:gd name="connsiteX74" fmla="*/ 1079500 w 3441700"/>
              <a:gd name="connsiteY74" fmla="*/ 673100 h 1781175"/>
              <a:gd name="connsiteX75" fmla="*/ 1060450 w 3441700"/>
              <a:gd name="connsiteY75" fmla="*/ 673100 h 1781175"/>
              <a:gd name="connsiteX76" fmla="*/ 1060450 w 3441700"/>
              <a:gd name="connsiteY76" fmla="*/ 654050 h 1781175"/>
              <a:gd name="connsiteX77" fmla="*/ 1009650 w 3441700"/>
              <a:gd name="connsiteY77" fmla="*/ 654050 h 1781175"/>
              <a:gd name="connsiteX78" fmla="*/ 1009650 w 3441700"/>
              <a:gd name="connsiteY78" fmla="*/ 654050 h 1781175"/>
              <a:gd name="connsiteX79" fmla="*/ 1025525 w 3441700"/>
              <a:gd name="connsiteY79" fmla="*/ 638175 h 1781175"/>
              <a:gd name="connsiteX80" fmla="*/ 984250 w 3441700"/>
              <a:gd name="connsiteY80" fmla="*/ 638175 h 1781175"/>
              <a:gd name="connsiteX81" fmla="*/ 984250 w 3441700"/>
              <a:gd name="connsiteY81" fmla="*/ 615950 h 1781175"/>
              <a:gd name="connsiteX82" fmla="*/ 962025 w 3441700"/>
              <a:gd name="connsiteY82" fmla="*/ 615950 h 1781175"/>
              <a:gd name="connsiteX83" fmla="*/ 962025 w 3441700"/>
              <a:gd name="connsiteY83" fmla="*/ 600075 h 1781175"/>
              <a:gd name="connsiteX84" fmla="*/ 889000 w 3441700"/>
              <a:gd name="connsiteY84" fmla="*/ 600075 h 1781175"/>
              <a:gd name="connsiteX85" fmla="*/ 866775 w 3441700"/>
              <a:gd name="connsiteY85" fmla="*/ 577850 h 1781175"/>
              <a:gd name="connsiteX86" fmla="*/ 863600 w 3441700"/>
              <a:gd name="connsiteY86" fmla="*/ 558800 h 1781175"/>
              <a:gd name="connsiteX87" fmla="*/ 803275 w 3441700"/>
              <a:gd name="connsiteY87" fmla="*/ 558800 h 1781175"/>
              <a:gd name="connsiteX88" fmla="*/ 803275 w 3441700"/>
              <a:gd name="connsiteY88" fmla="*/ 533400 h 1781175"/>
              <a:gd name="connsiteX89" fmla="*/ 781050 w 3441700"/>
              <a:gd name="connsiteY89" fmla="*/ 533400 h 1781175"/>
              <a:gd name="connsiteX90" fmla="*/ 781050 w 3441700"/>
              <a:gd name="connsiteY90" fmla="*/ 508000 h 1781175"/>
              <a:gd name="connsiteX91" fmla="*/ 768350 w 3441700"/>
              <a:gd name="connsiteY91" fmla="*/ 508000 h 1781175"/>
              <a:gd name="connsiteX92" fmla="*/ 768350 w 3441700"/>
              <a:gd name="connsiteY92" fmla="*/ 485775 h 1781175"/>
              <a:gd name="connsiteX93" fmla="*/ 752475 w 3441700"/>
              <a:gd name="connsiteY93" fmla="*/ 485775 h 1781175"/>
              <a:gd name="connsiteX94" fmla="*/ 752475 w 3441700"/>
              <a:gd name="connsiteY94" fmla="*/ 466725 h 1781175"/>
              <a:gd name="connsiteX95" fmla="*/ 673100 w 3441700"/>
              <a:gd name="connsiteY95" fmla="*/ 466725 h 1781175"/>
              <a:gd name="connsiteX96" fmla="*/ 673100 w 3441700"/>
              <a:gd name="connsiteY96" fmla="*/ 438150 h 1781175"/>
              <a:gd name="connsiteX97" fmla="*/ 663575 w 3441700"/>
              <a:gd name="connsiteY97" fmla="*/ 438150 h 1781175"/>
              <a:gd name="connsiteX98" fmla="*/ 663575 w 3441700"/>
              <a:gd name="connsiteY98" fmla="*/ 415925 h 1781175"/>
              <a:gd name="connsiteX99" fmla="*/ 650875 w 3441700"/>
              <a:gd name="connsiteY99" fmla="*/ 415925 h 1781175"/>
              <a:gd name="connsiteX100" fmla="*/ 650875 w 3441700"/>
              <a:gd name="connsiteY100" fmla="*/ 393700 h 1781175"/>
              <a:gd name="connsiteX101" fmla="*/ 612775 w 3441700"/>
              <a:gd name="connsiteY101" fmla="*/ 393700 h 1781175"/>
              <a:gd name="connsiteX102" fmla="*/ 612775 w 3441700"/>
              <a:gd name="connsiteY102" fmla="*/ 355600 h 1781175"/>
              <a:gd name="connsiteX103" fmla="*/ 542925 w 3441700"/>
              <a:gd name="connsiteY103" fmla="*/ 355600 h 1781175"/>
              <a:gd name="connsiteX104" fmla="*/ 542925 w 3441700"/>
              <a:gd name="connsiteY104" fmla="*/ 323850 h 1781175"/>
              <a:gd name="connsiteX105" fmla="*/ 511175 w 3441700"/>
              <a:gd name="connsiteY105" fmla="*/ 323850 h 1781175"/>
              <a:gd name="connsiteX106" fmla="*/ 511175 w 3441700"/>
              <a:gd name="connsiteY106" fmla="*/ 307975 h 1781175"/>
              <a:gd name="connsiteX107" fmla="*/ 501650 w 3441700"/>
              <a:gd name="connsiteY107" fmla="*/ 307975 h 1781175"/>
              <a:gd name="connsiteX108" fmla="*/ 501650 w 3441700"/>
              <a:gd name="connsiteY108" fmla="*/ 269875 h 1781175"/>
              <a:gd name="connsiteX109" fmla="*/ 479425 w 3441700"/>
              <a:gd name="connsiteY109" fmla="*/ 269875 h 1781175"/>
              <a:gd name="connsiteX110" fmla="*/ 479425 w 3441700"/>
              <a:gd name="connsiteY110" fmla="*/ 241300 h 1781175"/>
              <a:gd name="connsiteX111" fmla="*/ 469900 w 3441700"/>
              <a:gd name="connsiteY111" fmla="*/ 241300 h 1781175"/>
              <a:gd name="connsiteX112" fmla="*/ 469900 w 3441700"/>
              <a:gd name="connsiteY112" fmla="*/ 228600 h 1781175"/>
              <a:gd name="connsiteX113" fmla="*/ 415925 w 3441700"/>
              <a:gd name="connsiteY113" fmla="*/ 228600 h 1781175"/>
              <a:gd name="connsiteX114" fmla="*/ 415925 w 3441700"/>
              <a:gd name="connsiteY114" fmla="*/ 209550 h 1781175"/>
              <a:gd name="connsiteX115" fmla="*/ 409575 w 3441700"/>
              <a:gd name="connsiteY115" fmla="*/ 212725 h 1781175"/>
              <a:gd name="connsiteX116" fmla="*/ 406400 w 3441700"/>
              <a:gd name="connsiteY116" fmla="*/ 193675 h 1781175"/>
              <a:gd name="connsiteX117" fmla="*/ 365125 w 3441700"/>
              <a:gd name="connsiteY117" fmla="*/ 193675 h 1781175"/>
              <a:gd name="connsiteX118" fmla="*/ 365125 w 3441700"/>
              <a:gd name="connsiteY118" fmla="*/ 168275 h 1781175"/>
              <a:gd name="connsiteX119" fmla="*/ 307975 w 3441700"/>
              <a:gd name="connsiteY119" fmla="*/ 168275 h 1781175"/>
              <a:gd name="connsiteX120" fmla="*/ 307975 w 3441700"/>
              <a:gd name="connsiteY120" fmla="*/ 155575 h 1781175"/>
              <a:gd name="connsiteX121" fmla="*/ 279400 w 3441700"/>
              <a:gd name="connsiteY121" fmla="*/ 155575 h 1781175"/>
              <a:gd name="connsiteX122" fmla="*/ 279400 w 3441700"/>
              <a:gd name="connsiteY122" fmla="*/ 139700 h 1781175"/>
              <a:gd name="connsiteX123" fmla="*/ 257175 w 3441700"/>
              <a:gd name="connsiteY123" fmla="*/ 139700 h 1781175"/>
              <a:gd name="connsiteX124" fmla="*/ 257175 w 3441700"/>
              <a:gd name="connsiteY124" fmla="*/ 123825 h 1781175"/>
              <a:gd name="connsiteX125" fmla="*/ 244475 w 3441700"/>
              <a:gd name="connsiteY125" fmla="*/ 123825 h 1781175"/>
              <a:gd name="connsiteX126" fmla="*/ 244475 w 3441700"/>
              <a:gd name="connsiteY126" fmla="*/ 114300 h 1781175"/>
              <a:gd name="connsiteX127" fmla="*/ 206375 w 3441700"/>
              <a:gd name="connsiteY127" fmla="*/ 114300 h 1781175"/>
              <a:gd name="connsiteX128" fmla="*/ 206375 w 3441700"/>
              <a:gd name="connsiteY128" fmla="*/ 85725 h 1781175"/>
              <a:gd name="connsiteX129" fmla="*/ 168275 w 3441700"/>
              <a:gd name="connsiteY129" fmla="*/ 85725 h 1781175"/>
              <a:gd name="connsiteX130" fmla="*/ 168275 w 3441700"/>
              <a:gd name="connsiteY130" fmla="*/ 66675 h 1781175"/>
              <a:gd name="connsiteX131" fmla="*/ 136525 w 3441700"/>
              <a:gd name="connsiteY131" fmla="*/ 66675 h 1781175"/>
              <a:gd name="connsiteX132" fmla="*/ 136525 w 3441700"/>
              <a:gd name="connsiteY132" fmla="*/ 38100 h 1781175"/>
              <a:gd name="connsiteX133" fmla="*/ 114300 w 3441700"/>
              <a:gd name="connsiteY133" fmla="*/ 38100 h 1781175"/>
              <a:gd name="connsiteX134" fmla="*/ 114300 w 3441700"/>
              <a:gd name="connsiteY134" fmla="*/ 15875 h 1781175"/>
              <a:gd name="connsiteX135" fmla="*/ 69850 w 3441700"/>
              <a:gd name="connsiteY135" fmla="*/ 15875 h 1781175"/>
              <a:gd name="connsiteX136" fmla="*/ 69850 w 3441700"/>
              <a:gd name="connsiteY136" fmla="*/ 0 h 1781175"/>
              <a:gd name="connsiteX137" fmla="*/ 0 w 3441700"/>
              <a:gd name="connsiteY137" fmla="*/ 0 h 1781175"/>
              <a:gd name="connsiteX0" fmla="*/ 3441700 w 3441700"/>
              <a:gd name="connsiteY0" fmla="*/ 1781175 h 1781175"/>
              <a:gd name="connsiteX1" fmla="*/ 3248025 w 3441700"/>
              <a:gd name="connsiteY1" fmla="*/ 1781175 h 1781175"/>
              <a:gd name="connsiteX2" fmla="*/ 3248025 w 3441700"/>
              <a:gd name="connsiteY2" fmla="*/ 1631950 h 1781175"/>
              <a:gd name="connsiteX3" fmla="*/ 3105150 w 3441700"/>
              <a:gd name="connsiteY3" fmla="*/ 1631950 h 1781175"/>
              <a:gd name="connsiteX4" fmla="*/ 3105150 w 3441700"/>
              <a:gd name="connsiteY4" fmla="*/ 1555750 h 1781175"/>
              <a:gd name="connsiteX5" fmla="*/ 2917825 w 3441700"/>
              <a:gd name="connsiteY5" fmla="*/ 1555750 h 1781175"/>
              <a:gd name="connsiteX6" fmla="*/ 2917825 w 3441700"/>
              <a:gd name="connsiteY6" fmla="*/ 1508125 h 1781175"/>
              <a:gd name="connsiteX7" fmla="*/ 2876550 w 3441700"/>
              <a:gd name="connsiteY7" fmla="*/ 1508125 h 1781175"/>
              <a:gd name="connsiteX8" fmla="*/ 2876550 w 3441700"/>
              <a:gd name="connsiteY8" fmla="*/ 1460500 h 1781175"/>
              <a:gd name="connsiteX9" fmla="*/ 2809875 w 3441700"/>
              <a:gd name="connsiteY9" fmla="*/ 1460500 h 1781175"/>
              <a:gd name="connsiteX10" fmla="*/ 2809875 w 3441700"/>
              <a:gd name="connsiteY10" fmla="*/ 1422400 h 1781175"/>
              <a:gd name="connsiteX11" fmla="*/ 2644775 w 3441700"/>
              <a:gd name="connsiteY11" fmla="*/ 1422400 h 1781175"/>
              <a:gd name="connsiteX12" fmla="*/ 2644775 w 3441700"/>
              <a:gd name="connsiteY12" fmla="*/ 1384300 h 1781175"/>
              <a:gd name="connsiteX13" fmla="*/ 2587625 w 3441700"/>
              <a:gd name="connsiteY13" fmla="*/ 1384300 h 1781175"/>
              <a:gd name="connsiteX14" fmla="*/ 2587625 w 3441700"/>
              <a:gd name="connsiteY14" fmla="*/ 1352550 h 1781175"/>
              <a:gd name="connsiteX15" fmla="*/ 2568575 w 3441700"/>
              <a:gd name="connsiteY15" fmla="*/ 1352550 h 1781175"/>
              <a:gd name="connsiteX16" fmla="*/ 2568575 w 3441700"/>
              <a:gd name="connsiteY16" fmla="*/ 1314450 h 1781175"/>
              <a:gd name="connsiteX17" fmla="*/ 2549525 w 3441700"/>
              <a:gd name="connsiteY17" fmla="*/ 1314450 h 1781175"/>
              <a:gd name="connsiteX18" fmla="*/ 2546350 w 3441700"/>
              <a:gd name="connsiteY18" fmla="*/ 1301750 h 1781175"/>
              <a:gd name="connsiteX19" fmla="*/ 2276475 w 3441700"/>
              <a:gd name="connsiteY19" fmla="*/ 1301750 h 1781175"/>
              <a:gd name="connsiteX20" fmla="*/ 2276475 w 3441700"/>
              <a:gd name="connsiteY20" fmla="*/ 1279525 h 1781175"/>
              <a:gd name="connsiteX21" fmla="*/ 2190750 w 3441700"/>
              <a:gd name="connsiteY21" fmla="*/ 1279525 h 1781175"/>
              <a:gd name="connsiteX22" fmla="*/ 2190750 w 3441700"/>
              <a:gd name="connsiteY22" fmla="*/ 1247775 h 1781175"/>
              <a:gd name="connsiteX23" fmla="*/ 2162175 w 3441700"/>
              <a:gd name="connsiteY23" fmla="*/ 1247775 h 1781175"/>
              <a:gd name="connsiteX24" fmla="*/ 2162175 w 3441700"/>
              <a:gd name="connsiteY24" fmla="*/ 1228725 h 1781175"/>
              <a:gd name="connsiteX25" fmla="*/ 2155825 w 3441700"/>
              <a:gd name="connsiteY25" fmla="*/ 1228725 h 1781175"/>
              <a:gd name="connsiteX26" fmla="*/ 2155825 w 3441700"/>
              <a:gd name="connsiteY26" fmla="*/ 1200150 h 1781175"/>
              <a:gd name="connsiteX27" fmla="*/ 2092325 w 3441700"/>
              <a:gd name="connsiteY27" fmla="*/ 1200150 h 1781175"/>
              <a:gd name="connsiteX28" fmla="*/ 2092325 w 3441700"/>
              <a:gd name="connsiteY28" fmla="*/ 1174750 h 1781175"/>
              <a:gd name="connsiteX29" fmla="*/ 2028825 w 3441700"/>
              <a:gd name="connsiteY29" fmla="*/ 1174750 h 1781175"/>
              <a:gd name="connsiteX30" fmla="*/ 2028825 w 3441700"/>
              <a:gd name="connsiteY30" fmla="*/ 1174750 h 1781175"/>
              <a:gd name="connsiteX31" fmla="*/ 2028825 w 3441700"/>
              <a:gd name="connsiteY31" fmla="*/ 1158875 h 1781175"/>
              <a:gd name="connsiteX32" fmla="*/ 1981200 w 3441700"/>
              <a:gd name="connsiteY32" fmla="*/ 1158875 h 1781175"/>
              <a:gd name="connsiteX33" fmla="*/ 1981200 w 3441700"/>
              <a:gd name="connsiteY33" fmla="*/ 1143000 h 1781175"/>
              <a:gd name="connsiteX34" fmla="*/ 1924050 w 3441700"/>
              <a:gd name="connsiteY34" fmla="*/ 1143000 h 1781175"/>
              <a:gd name="connsiteX35" fmla="*/ 1924050 w 3441700"/>
              <a:gd name="connsiteY35" fmla="*/ 1123950 h 1781175"/>
              <a:gd name="connsiteX36" fmla="*/ 1860550 w 3441700"/>
              <a:gd name="connsiteY36" fmla="*/ 1123950 h 1781175"/>
              <a:gd name="connsiteX37" fmla="*/ 1860550 w 3441700"/>
              <a:gd name="connsiteY37" fmla="*/ 1104900 h 1781175"/>
              <a:gd name="connsiteX38" fmla="*/ 1835150 w 3441700"/>
              <a:gd name="connsiteY38" fmla="*/ 1104900 h 1781175"/>
              <a:gd name="connsiteX39" fmla="*/ 1835150 w 3441700"/>
              <a:gd name="connsiteY39" fmla="*/ 1082675 h 1781175"/>
              <a:gd name="connsiteX40" fmla="*/ 1739900 w 3441700"/>
              <a:gd name="connsiteY40" fmla="*/ 1082675 h 1781175"/>
              <a:gd name="connsiteX41" fmla="*/ 1727200 w 3441700"/>
              <a:gd name="connsiteY41" fmla="*/ 1057275 h 1781175"/>
              <a:gd name="connsiteX42" fmla="*/ 1698625 w 3441700"/>
              <a:gd name="connsiteY42" fmla="*/ 1057275 h 1781175"/>
              <a:gd name="connsiteX43" fmla="*/ 1698625 w 3441700"/>
              <a:gd name="connsiteY43" fmla="*/ 1038225 h 1781175"/>
              <a:gd name="connsiteX44" fmla="*/ 1628775 w 3441700"/>
              <a:gd name="connsiteY44" fmla="*/ 1038225 h 1781175"/>
              <a:gd name="connsiteX45" fmla="*/ 1612900 w 3441700"/>
              <a:gd name="connsiteY45" fmla="*/ 1022350 h 1781175"/>
              <a:gd name="connsiteX46" fmla="*/ 1571625 w 3441700"/>
              <a:gd name="connsiteY46" fmla="*/ 1022350 h 1781175"/>
              <a:gd name="connsiteX47" fmla="*/ 1546225 w 3441700"/>
              <a:gd name="connsiteY47" fmla="*/ 971550 h 1781175"/>
              <a:gd name="connsiteX48" fmla="*/ 1457325 w 3441700"/>
              <a:gd name="connsiteY48" fmla="*/ 971550 h 1781175"/>
              <a:gd name="connsiteX49" fmla="*/ 1438275 w 3441700"/>
              <a:gd name="connsiteY49" fmla="*/ 933450 h 1781175"/>
              <a:gd name="connsiteX50" fmla="*/ 1409700 w 3441700"/>
              <a:gd name="connsiteY50" fmla="*/ 936625 h 1781175"/>
              <a:gd name="connsiteX51" fmla="*/ 1409700 w 3441700"/>
              <a:gd name="connsiteY51" fmla="*/ 917575 h 1781175"/>
              <a:gd name="connsiteX52" fmla="*/ 1377950 w 3441700"/>
              <a:gd name="connsiteY52" fmla="*/ 920750 h 1781175"/>
              <a:gd name="connsiteX53" fmla="*/ 1377950 w 3441700"/>
              <a:gd name="connsiteY53" fmla="*/ 898525 h 1781175"/>
              <a:gd name="connsiteX54" fmla="*/ 1314450 w 3441700"/>
              <a:gd name="connsiteY54" fmla="*/ 898525 h 1781175"/>
              <a:gd name="connsiteX55" fmla="*/ 1314450 w 3441700"/>
              <a:gd name="connsiteY55" fmla="*/ 882650 h 1781175"/>
              <a:gd name="connsiteX56" fmla="*/ 1295400 w 3441700"/>
              <a:gd name="connsiteY56" fmla="*/ 882650 h 1781175"/>
              <a:gd name="connsiteX57" fmla="*/ 1295400 w 3441700"/>
              <a:gd name="connsiteY57" fmla="*/ 863600 h 1781175"/>
              <a:gd name="connsiteX58" fmla="*/ 1276350 w 3441700"/>
              <a:gd name="connsiteY58" fmla="*/ 863600 h 1781175"/>
              <a:gd name="connsiteX59" fmla="*/ 1276350 w 3441700"/>
              <a:gd name="connsiteY59" fmla="*/ 828675 h 1781175"/>
              <a:gd name="connsiteX60" fmla="*/ 1254125 w 3441700"/>
              <a:gd name="connsiteY60" fmla="*/ 828675 h 1781175"/>
              <a:gd name="connsiteX61" fmla="*/ 1254125 w 3441700"/>
              <a:gd name="connsiteY61" fmla="*/ 809625 h 1781175"/>
              <a:gd name="connsiteX62" fmla="*/ 1254125 w 3441700"/>
              <a:gd name="connsiteY62" fmla="*/ 809625 h 1781175"/>
              <a:gd name="connsiteX63" fmla="*/ 1231900 w 3441700"/>
              <a:gd name="connsiteY63" fmla="*/ 809625 h 1781175"/>
              <a:gd name="connsiteX64" fmla="*/ 1231900 w 3441700"/>
              <a:gd name="connsiteY64" fmla="*/ 790575 h 1781175"/>
              <a:gd name="connsiteX65" fmla="*/ 1177925 w 3441700"/>
              <a:gd name="connsiteY65" fmla="*/ 790575 h 1781175"/>
              <a:gd name="connsiteX66" fmla="*/ 1177925 w 3441700"/>
              <a:gd name="connsiteY66" fmla="*/ 774700 h 1781175"/>
              <a:gd name="connsiteX67" fmla="*/ 1149350 w 3441700"/>
              <a:gd name="connsiteY67" fmla="*/ 774700 h 1781175"/>
              <a:gd name="connsiteX68" fmla="*/ 1152525 w 3441700"/>
              <a:gd name="connsiteY68" fmla="*/ 762000 h 1781175"/>
              <a:gd name="connsiteX69" fmla="*/ 1130300 w 3441700"/>
              <a:gd name="connsiteY69" fmla="*/ 762000 h 1781175"/>
              <a:gd name="connsiteX70" fmla="*/ 1130300 w 3441700"/>
              <a:gd name="connsiteY70" fmla="*/ 704850 h 1781175"/>
              <a:gd name="connsiteX71" fmla="*/ 1101725 w 3441700"/>
              <a:gd name="connsiteY71" fmla="*/ 704850 h 1781175"/>
              <a:gd name="connsiteX72" fmla="*/ 1101725 w 3441700"/>
              <a:gd name="connsiteY72" fmla="*/ 685800 h 1781175"/>
              <a:gd name="connsiteX73" fmla="*/ 1079500 w 3441700"/>
              <a:gd name="connsiteY73" fmla="*/ 685800 h 1781175"/>
              <a:gd name="connsiteX74" fmla="*/ 1079500 w 3441700"/>
              <a:gd name="connsiteY74" fmla="*/ 673100 h 1781175"/>
              <a:gd name="connsiteX75" fmla="*/ 1060450 w 3441700"/>
              <a:gd name="connsiteY75" fmla="*/ 673100 h 1781175"/>
              <a:gd name="connsiteX76" fmla="*/ 1060450 w 3441700"/>
              <a:gd name="connsiteY76" fmla="*/ 654050 h 1781175"/>
              <a:gd name="connsiteX77" fmla="*/ 1009650 w 3441700"/>
              <a:gd name="connsiteY77" fmla="*/ 654050 h 1781175"/>
              <a:gd name="connsiteX78" fmla="*/ 1009650 w 3441700"/>
              <a:gd name="connsiteY78" fmla="*/ 654050 h 1781175"/>
              <a:gd name="connsiteX79" fmla="*/ 1009650 w 3441700"/>
              <a:gd name="connsiteY79" fmla="*/ 638175 h 1781175"/>
              <a:gd name="connsiteX80" fmla="*/ 984250 w 3441700"/>
              <a:gd name="connsiteY80" fmla="*/ 638175 h 1781175"/>
              <a:gd name="connsiteX81" fmla="*/ 984250 w 3441700"/>
              <a:gd name="connsiteY81" fmla="*/ 615950 h 1781175"/>
              <a:gd name="connsiteX82" fmla="*/ 962025 w 3441700"/>
              <a:gd name="connsiteY82" fmla="*/ 615950 h 1781175"/>
              <a:gd name="connsiteX83" fmla="*/ 962025 w 3441700"/>
              <a:gd name="connsiteY83" fmla="*/ 600075 h 1781175"/>
              <a:gd name="connsiteX84" fmla="*/ 889000 w 3441700"/>
              <a:gd name="connsiteY84" fmla="*/ 600075 h 1781175"/>
              <a:gd name="connsiteX85" fmla="*/ 866775 w 3441700"/>
              <a:gd name="connsiteY85" fmla="*/ 577850 h 1781175"/>
              <a:gd name="connsiteX86" fmla="*/ 863600 w 3441700"/>
              <a:gd name="connsiteY86" fmla="*/ 558800 h 1781175"/>
              <a:gd name="connsiteX87" fmla="*/ 803275 w 3441700"/>
              <a:gd name="connsiteY87" fmla="*/ 558800 h 1781175"/>
              <a:gd name="connsiteX88" fmla="*/ 803275 w 3441700"/>
              <a:gd name="connsiteY88" fmla="*/ 533400 h 1781175"/>
              <a:gd name="connsiteX89" fmla="*/ 781050 w 3441700"/>
              <a:gd name="connsiteY89" fmla="*/ 533400 h 1781175"/>
              <a:gd name="connsiteX90" fmla="*/ 781050 w 3441700"/>
              <a:gd name="connsiteY90" fmla="*/ 508000 h 1781175"/>
              <a:gd name="connsiteX91" fmla="*/ 768350 w 3441700"/>
              <a:gd name="connsiteY91" fmla="*/ 508000 h 1781175"/>
              <a:gd name="connsiteX92" fmla="*/ 768350 w 3441700"/>
              <a:gd name="connsiteY92" fmla="*/ 485775 h 1781175"/>
              <a:gd name="connsiteX93" fmla="*/ 752475 w 3441700"/>
              <a:gd name="connsiteY93" fmla="*/ 485775 h 1781175"/>
              <a:gd name="connsiteX94" fmla="*/ 752475 w 3441700"/>
              <a:gd name="connsiteY94" fmla="*/ 466725 h 1781175"/>
              <a:gd name="connsiteX95" fmla="*/ 673100 w 3441700"/>
              <a:gd name="connsiteY95" fmla="*/ 466725 h 1781175"/>
              <a:gd name="connsiteX96" fmla="*/ 673100 w 3441700"/>
              <a:gd name="connsiteY96" fmla="*/ 438150 h 1781175"/>
              <a:gd name="connsiteX97" fmla="*/ 663575 w 3441700"/>
              <a:gd name="connsiteY97" fmla="*/ 438150 h 1781175"/>
              <a:gd name="connsiteX98" fmla="*/ 663575 w 3441700"/>
              <a:gd name="connsiteY98" fmla="*/ 415925 h 1781175"/>
              <a:gd name="connsiteX99" fmla="*/ 650875 w 3441700"/>
              <a:gd name="connsiteY99" fmla="*/ 415925 h 1781175"/>
              <a:gd name="connsiteX100" fmla="*/ 650875 w 3441700"/>
              <a:gd name="connsiteY100" fmla="*/ 393700 h 1781175"/>
              <a:gd name="connsiteX101" fmla="*/ 612775 w 3441700"/>
              <a:gd name="connsiteY101" fmla="*/ 393700 h 1781175"/>
              <a:gd name="connsiteX102" fmla="*/ 612775 w 3441700"/>
              <a:gd name="connsiteY102" fmla="*/ 355600 h 1781175"/>
              <a:gd name="connsiteX103" fmla="*/ 542925 w 3441700"/>
              <a:gd name="connsiteY103" fmla="*/ 355600 h 1781175"/>
              <a:gd name="connsiteX104" fmla="*/ 542925 w 3441700"/>
              <a:gd name="connsiteY104" fmla="*/ 323850 h 1781175"/>
              <a:gd name="connsiteX105" fmla="*/ 511175 w 3441700"/>
              <a:gd name="connsiteY105" fmla="*/ 323850 h 1781175"/>
              <a:gd name="connsiteX106" fmla="*/ 511175 w 3441700"/>
              <a:gd name="connsiteY106" fmla="*/ 307975 h 1781175"/>
              <a:gd name="connsiteX107" fmla="*/ 501650 w 3441700"/>
              <a:gd name="connsiteY107" fmla="*/ 307975 h 1781175"/>
              <a:gd name="connsiteX108" fmla="*/ 501650 w 3441700"/>
              <a:gd name="connsiteY108" fmla="*/ 269875 h 1781175"/>
              <a:gd name="connsiteX109" fmla="*/ 479425 w 3441700"/>
              <a:gd name="connsiteY109" fmla="*/ 269875 h 1781175"/>
              <a:gd name="connsiteX110" fmla="*/ 479425 w 3441700"/>
              <a:gd name="connsiteY110" fmla="*/ 241300 h 1781175"/>
              <a:gd name="connsiteX111" fmla="*/ 469900 w 3441700"/>
              <a:gd name="connsiteY111" fmla="*/ 241300 h 1781175"/>
              <a:gd name="connsiteX112" fmla="*/ 469900 w 3441700"/>
              <a:gd name="connsiteY112" fmla="*/ 228600 h 1781175"/>
              <a:gd name="connsiteX113" fmla="*/ 415925 w 3441700"/>
              <a:gd name="connsiteY113" fmla="*/ 228600 h 1781175"/>
              <a:gd name="connsiteX114" fmla="*/ 415925 w 3441700"/>
              <a:gd name="connsiteY114" fmla="*/ 209550 h 1781175"/>
              <a:gd name="connsiteX115" fmla="*/ 409575 w 3441700"/>
              <a:gd name="connsiteY115" fmla="*/ 212725 h 1781175"/>
              <a:gd name="connsiteX116" fmla="*/ 406400 w 3441700"/>
              <a:gd name="connsiteY116" fmla="*/ 193675 h 1781175"/>
              <a:gd name="connsiteX117" fmla="*/ 365125 w 3441700"/>
              <a:gd name="connsiteY117" fmla="*/ 193675 h 1781175"/>
              <a:gd name="connsiteX118" fmla="*/ 365125 w 3441700"/>
              <a:gd name="connsiteY118" fmla="*/ 168275 h 1781175"/>
              <a:gd name="connsiteX119" fmla="*/ 307975 w 3441700"/>
              <a:gd name="connsiteY119" fmla="*/ 168275 h 1781175"/>
              <a:gd name="connsiteX120" fmla="*/ 307975 w 3441700"/>
              <a:gd name="connsiteY120" fmla="*/ 155575 h 1781175"/>
              <a:gd name="connsiteX121" fmla="*/ 279400 w 3441700"/>
              <a:gd name="connsiteY121" fmla="*/ 155575 h 1781175"/>
              <a:gd name="connsiteX122" fmla="*/ 279400 w 3441700"/>
              <a:gd name="connsiteY122" fmla="*/ 139700 h 1781175"/>
              <a:gd name="connsiteX123" fmla="*/ 257175 w 3441700"/>
              <a:gd name="connsiteY123" fmla="*/ 139700 h 1781175"/>
              <a:gd name="connsiteX124" fmla="*/ 257175 w 3441700"/>
              <a:gd name="connsiteY124" fmla="*/ 123825 h 1781175"/>
              <a:gd name="connsiteX125" fmla="*/ 244475 w 3441700"/>
              <a:gd name="connsiteY125" fmla="*/ 123825 h 1781175"/>
              <a:gd name="connsiteX126" fmla="*/ 244475 w 3441700"/>
              <a:gd name="connsiteY126" fmla="*/ 114300 h 1781175"/>
              <a:gd name="connsiteX127" fmla="*/ 206375 w 3441700"/>
              <a:gd name="connsiteY127" fmla="*/ 114300 h 1781175"/>
              <a:gd name="connsiteX128" fmla="*/ 206375 w 3441700"/>
              <a:gd name="connsiteY128" fmla="*/ 85725 h 1781175"/>
              <a:gd name="connsiteX129" fmla="*/ 168275 w 3441700"/>
              <a:gd name="connsiteY129" fmla="*/ 85725 h 1781175"/>
              <a:gd name="connsiteX130" fmla="*/ 168275 w 3441700"/>
              <a:gd name="connsiteY130" fmla="*/ 66675 h 1781175"/>
              <a:gd name="connsiteX131" fmla="*/ 136525 w 3441700"/>
              <a:gd name="connsiteY131" fmla="*/ 66675 h 1781175"/>
              <a:gd name="connsiteX132" fmla="*/ 136525 w 3441700"/>
              <a:gd name="connsiteY132" fmla="*/ 38100 h 1781175"/>
              <a:gd name="connsiteX133" fmla="*/ 114300 w 3441700"/>
              <a:gd name="connsiteY133" fmla="*/ 38100 h 1781175"/>
              <a:gd name="connsiteX134" fmla="*/ 114300 w 3441700"/>
              <a:gd name="connsiteY134" fmla="*/ 15875 h 1781175"/>
              <a:gd name="connsiteX135" fmla="*/ 69850 w 3441700"/>
              <a:gd name="connsiteY135" fmla="*/ 15875 h 1781175"/>
              <a:gd name="connsiteX136" fmla="*/ 69850 w 3441700"/>
              <a:gd name="connsiteY136" fmla="*/ 0 h 1781175"/>
              <a:gd name="connsiteX137" fmla="*/ 0 w 3441700"/>
              <a:gd name="connsiteY137" fmla="*/ 0 h 1781175"/>
              <a:gd name="connsiteX0" fmla="*/ 3441700 w 3441700"/>
              <a:gd name="connsiteY0" fmla="*/ 1781175 h 1781175"/>
              <a:gd name="connsiteX1" fmla="*/ 3248025 w 3441700"/>
              <a:gd name="connsiteY1" fmla="*/ 1781175 h 1781175"/>
              <a:gd name="connsiteX2" fmla="*/ 3248025 w 3441700"/>
              <a:gd name="connsiteY2" fmla="*/ 1631950 h 1781175"/>
              <a:gd name="connsiteX3" fmla="*/ 3105150 w 3441700"/>
              <a:gd name="connsiteY3" fmla="*/ 1631950 h 1781175"/>
              <a:gd name="connsiteX4" fmla="*/ 3105150 w 3441700"/>
              <a:gd name="connsiteY4" fmla="*/ 1555750 h 1781175"/>
              <a:gd name="connsiteX5" fmla="*/ 2917825 w 3441700"/>
              <a:gd name="connsiteY5" fmla="*/ 1555750 h 1781175"/>
              <a:gd name="connsiteX6" fmla="*/ 2917825 w 3441700"/>
              <a:gd name="connsiteY6" fmla="*/ 1508125 h 1781175"/>
              <a:gd name="connsiteX7" fmla="*/ 2876550 w 3441700"/>
              <a:gd name="connsiteY7" fmla="*/ 1508125 h 1781175"/>
              <a:gd name="connsiteX8" fmla="*/ 2876550 w 3441700"/>
              <a:gd name="connsiteY8" fmla="*/ 1460500 h 1781175"/>
              <a:gd name="connsiteX9" fmla="*/ 2809875 w 3441700"/>
              <a:gd name="connsiteY9" fmla="*/ 1460500 h 1781175"/>
              <a:gd name="connsiteX10" fmla="*/ 2809875 w 3441700"/>
              <a:gd name="connsiteY10" fmla="*/ 1422400 h 1781175"/>
              <a:gd name="connsiteX11" fmla="*/ 2644775 w 3441700"/>
              <a:gd name="connsiteY11" fmla="*/ 1422400 h 1781175"/>
              <a:gd name="connsiteX12" fmla="*/ 2644775 w 3441700"/>
              <a:gd name="connsiteY12" fmla="*/ 1384300 h 1781175"/>
              <a:gd name="connsiteX13" fmla="*/ 2587625 w 3441700"/>
              <a:gd name="connsiteY13" fmla="*/ 1384300 h 1781175"/>
              <a:gd name="connsiteX14" fmla="*/ 2587625 w 3441700"/>
              <a:gd name="connsiteY14" fmla="*/ 1352550 h 1781175"/>
              <a:gd name="connsiteX15" fmla="*/ 2568575 w 3441700"/>
              <a:gd name="connsiteY15" fmla="*/ 1352550 h 1781175"/>
              <a:gd name="connsiteX16" fmla="*/ 2568575 w 3441700"/>
              <a:gd name="connsiteY16" fmla="*/ 1314450 h 1781175"/>
              <a:gd name="connsiteX17" fmla="*/ 2549525 w 3441700"/>
              <a:gd name="connsiteY17" fmla="*/ 1314450 h 1781175"/>
              <a:gd name="connsiteX18" fmla="*/ 2546350 w 3441700"/>
              <a:gd name="connsiteY18" fmla="*/ 1301750 h 1781175"/>
              <a:gd name="connsiteX19" fmla="*/ 2276475 w 3441700"/>
              <a:gd name="connsiteY19" fmla="*/ 1301750 h 1781175"/>
              <a:gd name="connsiteX20" fmla="*/ 2276475 w 3441700"/>
              <a:gd name="connsiteY20" fmla="*/ 1279525 h 1781175"/>
              <a:gd name="connsiteX21" fmla="*/ 2190750 w 3441700"/>
              <a:gd name="connsiteY21" fmla="*/ 1279525 h 1781175"/>
              <a:gd name="connsiteX22" fmla="*/ 2190750 w 3441700"/>
              <a:gd name="connsiteY22" fmla="*/ 1247775 h 1781175"/>
              <a:gd name="connsiteX23" fmla="*/ 2162175 w 3441700"/>
              <a:gd name="connsiteY23" fmla="*/ 1247775 h 1781175"/>
              <a:gd name="connsiteX24" fmla="*/ 2162175 w 3441700"/>
              <a:gd name="connsiteY24" fmla="*/ 1228725 h 1781175"/>
              <a:gd name="connsiteX25" fmla="*/ 2155825 w 3441700"/>
              <a:gd name="connsiteY25" fmla="*/ 1228725 h 1781175"/>
              <a:gd name="connsiteX26" fmla="*/ 2155825 w 3441700"/>
              <a:gd name="connsiteY26" fmla="*/ 1200150 h 1781175"/>
              <a:gd name="connsiteX27" fmla="*/ 2092325 w 3441700"/>
              <a:gd name="connsiteY27" fmla="*/ 1200150 h 1781175"/>
              <a:gd name="connsiteX28" fmla="*/ 2092325 w 3441700"/>
              <a:gd name="connsiteY28" fmla="*/ 1174750 h 1781175"/>
              <a:gd name="connsiteX29" fmla="*/ 2028825 w 3441700"/>
              <a:gd name="connsiteY29" fmla="*/ 1174750 h 1781175"/>
              <a:gd name="connsiteX30" fmla="*/ 2028825 w 3441700"/>
              <a:gd name="connsiteY30" fmla="*/ 1174750 h 1781175"/>
              <a:gd name="connsiteX31" fmla="*/ 2028825 w 3441700"/>
              <a:gd name="connsiteY31" fmla="*/ 1158875 h 1781175"/>
              <a:gd name="connsiteX32" fmla="*/ 1981200 w 3441700"/>
              <a:gd name="connsiteY32" fmla="*/ 1158875 h 1781175"/>
              <a:gd name="connsiteX33" fmla="*/ 1981200 w 3441700"/>
              <a:gd name="connsiteY33" fmla="*/ 1143000 h 1781175"/>
              <a:gd name="connsiteX34" fmla="*/ 1924050 w 3441700"/>
              <a:gd name="connsiteY34" fmla="*/ 1143000 h 1781175"/>
              <a:gd name="connsiteX35" fmla="*/ 1924050 w 3441700"/>
              <a:gd name="connsiteY35" fmla="*/ 1123950 h 1781175"/>
              <a:gd name="connsiteX36" fmla="*/ 1860550 w 3441700"/>
              <a:gd name="connsiteY36" fmla="*/ 1123950 h 1781175"/>
              <a:gd name="connsiteX37" fmla="*/ 1860550 w 3441700"/>
              <a:gd name="connsiteY37" fmla="*/ 1104900 h 1781175"/>
              <a:gd name="connsiteX38" fmla="*/ 1835150 w 3441700"/>
              <a:gd name="connsiteY38" fmla="*/ 1104900 h 1781175"/>
              <a:gd name="connsiteX39" fmla="*/ 1835150 w 3441700"/>
              <a:gd name="connsiteY39" fmla="*/ 1082675 h 1781175"/>
              <a:gd name="connsiteX40" fmla="*/ 1739900 w 3441700"/>
              <a:gd name="connsiteY40" fmla="*/ 1082675 h 1781175"/>
              <a:gd name="connsiteX41" fmla="*/ 1727200 w 3441700"/>
              <a:gd name="connsiteY41" fmla="*/ 1057275 h 1781175"/>
              <a:gd name="connsiteX42" fmla="*/ 1698625 w 3441700"/>
              <a:gd name="connsiteY42" fmla="*/ 1057275 h 1781175"/>
              <a:gd name="connsiteX43" fmla="*/ 1698625 w 3441700"/>
              <a:gd name="connsiteY43" fmla="*/ 1038225 h 1781175"/>
              <a:gd name="connsiteX44" fmla="*/ 1628775 w 3441700"/>
              <a:gd name="connsiteY44" fmla="*/ 1038225 h 1781175"/>
              <a:gd name="connsiteX45" fmla="*/ 1612900 w 3441700"/>
              <a:gd name="connsiteY45" fmla="*/ 1022350 h 1781175"/>
              <a:gd name="connsiteX46" fmla="*/ 1571625 w 3441700"/>
              <a:gd name="connsiteY46" fmla="*/ 1022350 h 1781175"/>
              <a:gd name="connsiteX47" fmla="*/ 1546225 w 3441700"/>
              <a:gd name="connsiteY47" fmla="*/ 971550 h 1781175"/>
              <a:gd name="connsiteX48" fmla="*/ 1457325 w 3441700"/>
              <a:gd name="connsiteY48" fmla="*/ 971550 h 1781175"/>
              <a:gd name="connsiteX49" fmla="*/ 1447800 w 3441700"/>
              <a:gd name="connsiteY49" fmla="*/ 936625 h 1781175"/>
              <a:gd name="connsiteX50" fmla="*/ 1409700 w 3441700"/>
              <a:gd name="connsiteY50" fmla="*/ 936625 h 1781175"/>
              <a:gd name="connsiteX51" fmla="*/ 1409700 w 3441700"/>
              <a:gd name="connsiteY51" fmla="*/ 917575 h 1781175"/>
              <a:gd name="connsiteX52" fmla="*/ 1377950 w 3441700"/>
              <a:gd name="connsiteY52" fmla="*/ 920750 h 1781175"/>
              <a:gd name="connsiteX53" fmla="*/ 1377950 w 3441700"/>
              <a:gd name="connsiteY53" fmla="*/ 898525 h 1781175"/>
              <a:gd name="connsiteX54" fmla="*/ 1314450 w 3441700"/>
              <a:gd name="connsiteY54" fmla="*/ 898525 h 1781175"/>
              <a:gd name="connsiteX55" fmla="*/ 1314450 w 3441700"/>
              <a:gd name="connsiteY55" fmla="*/ 882650 h 1781175"/>
              <a:gd name="connsiteX56" fmla="*/ 1295400 w 3441700"/>
              <a:gd name="connsiteY56" fmla="*/ 882650 h 1781175"/>
              <a:gd name="connsiteX57" fmla="*/ 1295400 w 3441700"/>
              <a:gd name="connsiteY57" fmla="*/ 863600 h 1781175"/>
              <a:gd name="connsiteX58" fmla="*/ 1276350 w 3441700"/>
              <a:gd name="connsiteY58" fmla="*/ 863600 h 1781175"/>
              <a:gd name="connsiteX59" fmla="*/ 1276350 w 3441700"/>
              <a:gd name="connsiteY59" fmla="*/ 828675 h 1781175"/>
              <a:gd name="connsiteX60" fmla="*/ 1254125 w 3441700"/>
              <a:gd name="connsiteY60" fmla="*/ 828675 h 1781175"/>
              <a:gd name="connsiteX61" fmla="*/ 1254125 w 3441700"/>
              <a:gd name="connsiteY61" fmla="*/ 809625 h 1781175"/>
              <a:gd name="connsiteX62" fmla="*/ 1254125 w 3441700"/>
              <a:gd name="connsiteY62" fmla="*/ 809625 h 1781175"/>
              <a:gd name="connsiteX63" fmla="*/ 1231900 w 3441700"/>
              <a:gd name="connsiteY63" fmla="*/ 809625 h 1781175"/>
              <a:gd name="connsiteX64" fmla="*/ 1231900 w 3441700"/>
              <a:gd name="connsiteY64" fmla="*/ 790575 h 1781175"/>
              <a:gd name="connsiteX65" fmla="*/ 1177925 w 3441700"/>
              <a:gd name="connsiteY65" fmla="*/ 790575 h 1781175"/>
              <a:gd name="connsiteX66" fmla="*/ 1177925 w 3441700"/>
              <a:gd name="connsiteY66" fmla="*/ 774700 h 1781175"/>
              <a:gd name="connsiteX67" fmla="*/ 1149350 w 3441700"/>
              <a:gd name="connsiteY67" fmla="*/ 774700 h 1781175"/>
              <a:gd name="connsiteX68" fmla="*/ 1152525 w 3441700"/>
              <a:gd name="connsiteY68" fmla="*/ 762000 h 1781175"/>
              <a:gd name="connsiteX69" fmla="*/ 1130300 w 3441700"/>
              <a:gd name="connsiteY69" fmla="*/ 762000 h 1781175"/>
              <a:gd name="connsiteX70" fmla="*/ 1130300 w 3441700"/>
              <a:gd name="connsiteY70" fmla="*/ 704850 h 1781175"/>
              <a:gd name="connsiteX71" fmla="*/ 1101725 w 3441700"/>
              <a:gd name="connsiteY71" fmla="*/ 704850 h 1781175"/>
              <a:gd name="connsiteX72" fmla="*/ 1101725 w 3441700"/>
              <a:gd name="connsiteY72" fmla="*/ 685800 h 1781175"/>
              <a:gd name="connsiteX73" fmla="*/ 1079500 w 3441700"/>
              <a:gd name="connsiteY73" fmla="*/ 685800 h 1781175"/>
              <a:gd name="connsiteX74" fmla="*/ 1079500 w 3441700"/>
              <a:gd name="connsiteY74" fmla="*/ 673100 h 1781175"/>
              <a:gd name="connsiteX75" fmla="*/ 1060450 w 3441700"/>
              <a:gd name="connsiteY75" fmla="*/ 673100 h 1781175"/>
              <a:gd name="connsiteX76" fmla="*/ 1060450 w 3441700"/>
              <a:gd name="connsiteY76" fmla="*/ 654050 h 1781175"/>
              <a:gd name="connsiteX77" fmla="*/ 1009650 w 3441700"/>
              <a:gd name="connsiteY77" fmla="*/ 654050 h 1781175"/>
              <a:gd name="connsiteX78" fmla="*/ 1009650 w 3441700"/>
              <a:gd name="connsiteY78" fmla="*/ 654050 h 1781175"/>
              <a:gd name="connsiteX79" fmla="*/ 1009650 w 3441700"/>
              <a:gd name="connsiteY79" fmla="*/ 638175 h 1781175"/>
              <a:gd name="connsiteX80" fmla="*/ 984250 w 3441700"/>
              <a:gd name="connsiteY80" fmla="*/ 638175 h 1781175"/>
              <a:gd name="connsiteX81" fmla="*/ 984250 w 3441700"/>
              <a:gd name="connsiteY81" fmla="*/ 615950 h 1781175"/>
              <a:gd name="connsiteX82" fmla="*/ 962025 w 3441700"/>
              <a:gd name="connsiteY82" fmla="*/ 615950 h 1781175"/>
              <a:gd name="connsiteX83" fmla="*/ 962025 w 3441700"/>
              <a:gd name="connsiteY83" fmla="*/ 600075 h 1781175"/>
              <a:gd name="connsiteX84" fmla="*/ 889000 w 3441700"/>
              <a:gd name="connsiteY84" fmla="*/ 600075 h 1781175"/>
              <a:gd name="connsiteX85" fmla="*/ 866775 w 3441700"/>
              <a:gd name="connsiteY85" fmla="*/ 577850 h 1781175"/>
              <a:gd name="connsiteX86" fmla="*/ 863600 w 3441700"/>
              <a:gd name="connsiteY86" fmla="*/ 558800 h 1781175"/>
              <a:gd name="connsiteX87" fmla="*/ 803275 w 3441700"/>
              <a:gd name="connsiteY87" fmla="*/ 558800 h 1781175"/>
              <a:gd name="connsiteX88" fmla="*/ 803275 w 3441700"/>
              <a:gd name="connsiteY88" fmla="*/ 533400 h 1781175"/>
              <a:gd name="connsiteX89" fmla="*/ 781050 w 3441700"/>
              <a:gd name="connsiteY89" fmla="*/ 533400 h 1781175"/>
              <a:gd name="connsiteX90" fmla="*/ 781050 w 3441700"/>
              <a:gd name="connsiteY90" fmla="*/ 508000 h 1781175"/>
              <a:gd name="connsiteX91" fmla="*/ 768350 w 3441700"/>
              <a:gd name="connsiteY91" fmla="*/ 508000 h 1781175"/>
              <a:gd name="connsiteX92" fmla="*/ 768350 w 3441700"/>
              <a:gd name="connsiteY92" fmla="*/ 485775 h 1781175"/>
              <a:gd name="connsiteX93" fmla="*/ 752475 w 3441700"/>
              <a:gd name="connsiteY93" fmla="*/ 485775 h 1781175"/>
              <a:gd name="connsiteX94" fmla="*/ 752475 w 3441700"/>
              <a:gd name="connsiteY94" fmla="*/ 466725 h 1781175"/>
              <a:gd name="connsiteX95" fmla="*/ 673100 w 3441700"/>
              <a:gd name="connsiteY95" fmla="*/ 466725 h 1781175"/>
              <a:gd name="connsiteX96" fmla="*/ 673100 w 3441700"/>
              <a:gd name="connsiteY96" fmla="*/ 438150 h 1781175"/>
              <a:gd name="connsiteX97" fmla="*/ 663575 w 3441700"/>
              <a:gd name="connsiteY97" fmla="*/ 438150 h 1781175"/>
              <a:gd name="connsiteX98" fmla="*/ 663575 w 3441700"/>
              <a:gd name="connsiteY98" fmla="*/ 415925 h 1781175"/>
              <a:gd name="connsiteX99" fmla="*/ 650875 w 3441700"/>
              <a:gd name="connsiteY99" fmla="*/ 415925 h 1781175"/>
              <a:gd name="connsiteX100" fmla="*/ 650875 w 3441700"/>
              <a:gd name="connsiteY100" fmla="*/ 393700 h 1781175"/>
              <a:gd name="connsiteX101" fmla="*/ 612775 w 3441700"/>
              <a:gd name="connsiteY101" fmla="*/ 393700 h 1781175"/>
              <a:gd name="connsiteX102" fmla="*/ 612775 w 3441700"/>
              <a:gd name="connsiteY102" fmla="*/ 355600 h 1781175"/>
              <a:gd name="connsiteX103" fmla="*/ 542925 w 3441700"/>
              <a:gd name="connsiteY103" fmla="*/ 355600 h 1781175"/>
              <a:gd name="connsiteX104" fmla="*/ 542925 w 3441700"/>
              <a:gd name="connsiteY104" fmla="*/ 323850 h 1781175"/>
              <a:gd name="connsiteX105" fmla="*/ 511175 w 3441700"/>
              <a:gd name="connsiteY105" fmla="*/ 323850 h 1781175"/>
              <a:gd name="connsiteX106" fmla="*/ 511175 w 3441700"/>
              <a:gd name="connsiteY106" fmla="*/ 307975 h 1781175"/>
              <a:gd name="connsiteX107" fmla="*/ 501650 w 3441700"/>
              <a:gd name="connsiteY107" fmla="*/ 307975 h 1781175"/>
              <a:gd name="connsiteX108" fmla="*/ 501650 w 3441700"/>
              <a:gd name="connsiteY108" fmla="*/ 269875 h 1781175"/>
              <a:gd name="connsiteX109" fmla="*/ 479425 w 3441700"/>
              <a:gd name="connsiteY109" fmla="*/ 269875 h 1781175"/>
              <a:gd name="connsiteX110" fmla="*/ 479425 w 3441700"/>
              <a:gd name="connsiteY110" fmla="*/ 241300 h 1781175"/>
              <a:gd name="connsiteX111" fmla="*/ 469900 w 3441700"/>
              <a:gd name="connsiteY111" fmla="*/ 241300 h 1781175"/>
              <a:gd name="connsiteX112" fmla="*/ 469900 w 3441700"/>
              <a:gd name="connsiteY112" fmla="*/ 228600 h 1781175"/>
              <a:gd name="connsiteX113" fmla="*/ 415925 w 3441700"/>
              <a:gd name="connsiteY113" fmla="*/ 228600 h 1781175"/>
              <a:gd name="connsiteX114" fmla="*/ 415925 w 3441700"/>
              <a:gd name="connsiteY114" fmla="*/ 209550 h 1781175"/>
              <a:gd name="connsiteX115" fmla="*/ 409575 w 3441700"/>
              <a:gd name="connsiteY115" fmla="*/ 212725 h 1781175"/>
              <a:gd name="connsiteX116" fmla="*/ 406400 w 3441700"/>
              <a:gd name="connsiteY116" fmla="*/ 193675 h 1781175"/>
              <a:gd name="connsiteX117" fmla="*/ 365125 w 3441700"/>
              <a:gd name="connsiteY117" fmla="*/ 193675 h 1781175"/>
              <a:gd name="connsiteX118" fmla="*/ 365125 w 3441700"/>
              <a:gd name="connsiteY118" fmla="*/ 168275 h 1781175"/>
              <a:gd name="connsiteX119" fmla="*/ 307975 w 3441700"/>
              <a:gd name="connsiteY119" fmla="*/ 168275 h 1781175"/>
              <a:gd name="connsiteX120" fmla="*/ 307975 w 3441700"/>
              <a:gd name="connsiteY120" fmla="*/ 155575 h 1781175"/>
              <a:gd name="connsiteX121" fmla="*/ 279400 w 3441700"/>
              <a:gd name="connsiteY121" fmla="*/ 155575 h 1781175"/>
              <a:gd name="connsiteX122" fmla="*/ 279400 w 3441700"/>
              <a:gd name="connsiteY122" fmla="*/ 139700 h 1781175"/>
              <a:gd name="connsiteX123" fmla="*/ 257175 w 3441700"/>
              <a:gd name="connsiteY123" fmla="*/ 139700 h 1781175"/>
              <a:gd name="connsiteX124" fmla="*/ 257175 w 3441700"/>
              <a:gd name="connsiteY124" fmla="*/ 123825 h 1781175"/>
              <a:gd name="connsiteX125" fmla="*/ 244475 w 3441700"/>
              <a:gd name="connsiteY125" fmla="*/ 123825 h 1781175"/>
              <a:gd name="connsiteX126" fmla="*/ 244475 w 3441700"/>
              <a:gd name="connsiteY126" fmla="*/ 114300 h 1781175"/>
              <a:gd name="connsiteX127" fmla="*/ 206375 w 3441700"/>
              <a:gd name="connsiteY127" fmla="*/ 114300 h 1781175"/>
              <a:gd name="connsiteX128" fmla="*/ 206375 w 3441700"/>
              <a:gd name="connsiteY128" fmla="*/ 85725 h 1781175"/>
              <a:gd name="connsiteX129" fmla="*/ 168275 w 3441700"/>
              <a:gd name="connsiteY129" fmla="*/ 85725 h 1781175"/>
              <a:gd name="connsiteX130" fmla="*/ 168275 w 3441700"/>
              <a:gd name="connsiteY130" fmla="*/ 66675 h 1781175"/>
              <a:gd name="connsiteX131" fmla="*/ 136525 w 3441700"/>
              <a:gd name="connsiteY131" fmla="*/ 66675 h 1781175"/>
              <a:gd name="connsiteX132" fmla="*/ 136525 w 3441700"/>
              <a:gd name="connsiteY132" fmla="*/ 38100 h 1781175"/>
              <a:gd name="connsiteX133" fmla="*/ 114300 w 3441700"/>
              <a:gd name="connsiteY133" fmla="*/ 38100 h 1781175"/>
              <a:gd name="connsiteX134" fmla="*/ 114300 w 3441700"/>
              <a:gd name="connsiteY134" fmla="*/ 15875 h 1781175"/>
              <a:gd name="connsiteX135" fmla="*/ 69850 w 3441700"/>
              <a:gd name="connsiteY135" fmla="*/ 15875 h 1781175"/>
              <a:gd name="connsiteX136" fmla="*/ 69850 w 3441700"/>
              <a:gd name="connsiteY136" fmla="*/ 0 h 1781175"/>
              <a:gd name="connsiteX137" fmla="*/ 0 w 3441700"/>
              <a:gd name="connsiteY137" fmla="*/ 0 h 1781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3441700" h="1781175">
                <a:moveTo>
                  <a:pt x="3441700" y="1781175"/>
                </a:moveTo>
                <a:lnTo>
                  <a:pt x="3248025" y="1781175"/>
                </a:lnTo>
                <a:lnTo>
                  <a:pt x="3248025" y="1631950"/>
                </a:lnTo>
                <a:lnTo>
                  <a:pt x="3105150" y="1631950"/>
                </a:lnTo>
                <a:lnTo>
                  <a:pt x="3105150" y="1555750"/>
                </a:lnTo>
                <a:lnTo>
                  <a:pt x="2917825" y="1555750"/>
                </a:lnTo>
                <a:lnTo>
                  <a:pt x="2917825" y="1508125"/>
                </a:lnTo>
                <a:lnTo>
                  <a:pt x="2876550" y="1508125"/>
                </a:lnTo>
                <a:lnTo>
                  <a:pt x="2876550" y="1460500"/>
                </a:lnTo>
                <a:lnTo>
                  <a:pt x="2809875" y="1460500"/>
                </a:lnTo>
                <a:lnTo>
                  <a:pt x="2809875" y="1422400"/>
                </a:lnTo>
                <a:lnTo>
                  <a:pt x="2644775" y="1422400"/>
                </a:lnTo>
                <a:lnTo>
                  <a:pt x="2644775" y="1384300"/>
                </a:lnTo>
                <a:lnTo>
                  <a:pt x="2587625" y="1384300"/>
                </a:lnTo>
                <a:lnTo>
                  <a:pt x="2587625" y="1352550"/>
                </a:lnTo>
                <a:lnTo>
                  <a:pt x="2568575" y="1352550"/>
                </a:lnTo>
                <a:lnTo>
                  <a:pt x="2568575" y="1314450"/>
                </a:lnTo>
                <a:lnTo>
                  <a:pt x="2549525" y="1314450"/>
                </a:lnTo>
                <a:lnTo>
                  <a:pt x="2546350" y="1301750"/>
                </a:lnTo>
                <a:lnTo>
                  <a:pt x="2276475" y="1301750"/>
                </a:lnTo>
                <a:lnTo>
                  <a:pt x="2276475" y="1279525"/>
                </a:lnTo>
                <a:lnTo>
                  <a:pt x="2190750" y="1279525"/>
                </a:lnTo>
                <a:lnTo>
                  <a:pt x="2190750" y="1247775"/>
                </a:lnTo>
                <a:lnTo>
                  <a:pt x="2162175" y="1247775"/>
                </a:lnTo>
                <a:lnTo>
                  <a:pt x="2162175" y="1228725"/>
                </a:lnTo>
                <a:lnTo>
                  <a:pt x="2155825" y="1228725"/>
                </a:lnTo>
                <a:lnTo>
                  <a:pt x="2155825" y="1200150"/>
                </a:lnTo>
                <a:lnTo>
                  <a:pt x="2092325" y="1200150"/>
                </a:lnTo>
                <a:lnTo>
                  <a:pt x="2092325" y="1174750"/>
                </a:lnTo>
                <a:lnTo>
                  <a:pt x="2028825" y="1174750"/>
                </a:lnTo>
                <a:lnTo>
                  <a:pt x="2028825" y="1174750"/>
                </a:lnTo>
                <a:lnTo>
                  <a:pt x="2028825" y="1158875"/>
                </a:lnTo>
                <a:lnTo>
                  <a:pt x="1981200" y="1158875"/>
                </a:lnTo>
                <a:lnTo>
                  <a:pt x="1981200" y="1143000"/>
                </a:lnTo>
                <a:lnTo>
                  <a:pt x="1924050" y="1143000"/>
                </a:lnTo>
                <a:lnTo>
                  <a:pt x="1924050" y="1123950"/>
                </a:lnTo>
                <a:lnTo>
                  <a:pt x="1860550" y="1123950"/>
                </a:lnTo>
                <a:lnTo>
                  <a:pt x="1860550" y="1104900"/>
                </a:lnTo>
                <a:lnTo>
                  <a:pt x="1835150" y="1104900"/>
                </a:lnTo>
                <a:lnTo>
                  <a:pt x="1835150" y="1082675"/>
                </a:lnTo>
                <a:lnTo>
                  <a:pt x="1739900" y="1082675"/>
                </a:lnTo>
                <a:lnTo>
                  <a:pt x="1727200" y="1057275"/>
                </a:lnTo>
                <a:lnTo>
                  <a:pt x="1698625" y="1057275"/>
                </a:lnTo>
                <a:lnTo>
                  <a:pt x="1698625" y="1038225"/>
                </a:lnTo>
                <a:lnTo>
                  <a:pt x="1628775" y="1038225"/>
                </a:lnTo>
                <a:lnTo>
                  <a:pt x="1612900" y="1022350"/>
                </a:lnTo>
                <a:lnTo>
                  <a:pt x="1571625" y="1022350"/>
                </a:lnTo>
                <a:lnTo>
                  <a:pt x="1546225" y="971550"/>
                </a:lnTo>
                <a:lnTo>
                  <a:pt x="1457325" y="971550"/>
                </a:lnTo>
                <a:lnTo>
                  <a:pt x="1447800" y="936625"/>
                </a:lnTo>
                <a:lnTo>
                  <a:pt x="1409700" y="936625"/>
                </a:lnTo>
                <a:lnTo>
                  <a:pt x="1409700" y="917575"/>
                </a:lnTo>
                <a:lnTo>
                  <a:pt x="1377950" y="920750"/>
                </a:lnTo>
                <a:lnTo>
                  <a:pt x="1377950" y="898525"/>
                </a:lnTo>
                <a:lnTo>
                  <a:pt x="1314450" y="898525"/>
                </a:lnTo>
                <a:lnTo>
                  <a:pt x="1314450" y="882650"/>
                </a:lnTo>
                <a:lnTo>
                  <a:pt x="1295400" y="882650"/>
                </a:lnTo>
                <a:lnTo>
                  <a:pt x="1295400" y="863600"/>
                </a:lnTo>
                <a:lnTo>
                  <a:pt x="1276350" y="863600"/>
                </a:lnTo>
                <a:lnTo>
                  <a:pt x="1276350" y="828675"/>
                </a:lnTo>
                <a:lnTo>
                  <a:pt x="1254125" y="828675"/>
                </a:lnTo>
                <a:lnTo>
                  <a:pt x="1254125" y="809625"/>
                </a:lnTo>
                <a:lnTo>
                  <a:pt x="1254125" y="809625"/>
                </a:lnTo>
                <a:lnTo>
                  <a:pt x="1231900" y="809625"/>
                </a:lnTo>
                <a:lnTo>
                  <a:pt x="1231900" y="790575"/>
                </a:lnTo>
                <a:lnTo>
                  <a:pt x="1177925" y="790575"/>
                </a:lnTo>
                <a:lnTo>
                  <a:pt x="1177925" y="774700"/>
                </a:lnTo>
                <a:lnTo>
                  <a:pt x="1149350" y="774700"/>
                </a:lnTo>
                <a:lnTo>
                  <a:pt x="1152525" y="762000"/>
                </a:lnTo>
                <a:lnTo>
                  <a:pt x="1130300" y="762000"/>
                </a:lnTo>
                <a:lnTo>
                  <a:pt x="1130300" y="704850"/>
                </a:lnTo>
                <a:lnTo>
                  <a:pt x="1101725" y="704850"/>
                </a:lnTo>
                <a:lnTo>
                  <a:pt x="1101725" y="685800"/>
                </a:lnTo>
                <a:lnTo>
                  <a:pt x="1079500" y="685800"/>
                </a:lnTo>
                <a:lnTo>
                  <a:pt x="1079500" y="673100"/>
                </a:lnTo>
                <a:lnTo>
                  <a:pt x="1060450" y="673100"/>
                </a:lnTo>
                <a:lnTo>
                  <a:pt x="1060450" y="654050"/>
                </a:lnTo>
                <a:lnTo>
                  <a:pt x="1009650" y="654050"/>
                </a:lnTo>
                <a:lnTo>
                  <a:pt x="1009650" y="654050"/>
                </a:lnTo>
                <a:lnTo>
                  <a:pt x="1009650" y="638175"/>
                </a:lnTo>
                <a:lnTo>
                  <a:pt x="984250" y="638175"/>
                </a:lnTo>
                <a:lnTo>
                  <a:pt x="984250" y="615950"/>
                </a:lnTo>
                <a:lnTo>
                  <a:pt x="962025" y="615950"/>
                </a:lnTo>
                <a:lnTo>
                  <a:pt x="962025" y="600075"/>
                </a:lnTo>
                <a:lnTo>
                  <a:pt x="889000" y="600075"/>
                </a:lnTo>
                <a:lnTo>
                  <a:pt x="866775" y="577850"/>
                </a:lnTo>
                <a:lnTo>
                  <a:pt x="863600" y="558800"/>
                </a:lnTo>
                <a:lnTo>
                  <a:pt x="803275" y="558800"/>
                </a:lnTo>
                <a:lnTo>
                  <a:pt x="803275" y="533400"/>
                </a:lnTo>
                <a:lnTo>
                  <a:pt x="781050" y="533400"/>
                </a:lnTo>
                <a:lnTo>
                  <a:pt x="781050" y="508000"/>
                </a:lnTo>
                <a:lnTo>
                  <a:pt x="768350" y="508000"/>
                </a:lnTo>
                <a:lnTo>
                  <a:pt x="768350" y="485775"/>
                </a:lnTo>
                <a:lnTo>
                  <a:pt x="752475" y="485775"/>
                </a:lnTo>
                <a:lnTo>
                  <a:pt x="752475" y="466725"/>
                </a:lnTo>
                <a:lnTo>
                  <a:pt x="673100" y="466725"/>
                </a:lnTo>
                <a:lnTo>
                  <a:pt x="673100" y="438150"/>
                </a:lnTo>
                <a:lnTo>
                  <a:pt x="663575" y="438150"/>
                </a:lnTo>
                <a:lnTo>
                  <a:pt x="663575" y="415925"/>
                </a:lnTo>
                <a:lnTo>
                  <a:pt x="650875" y="415925"/>
                </a:lnTo>
                <a:lnTo>
                  <a:pt x="650875" y="393700"/>
                </a:lnTo>
                <a:lnTo>
                  <a:pt x="612775" y="393700"/>
                </a:lnTo>
                <a:lnTo>
                  <a:pt x="612775" y="355600"/>
                </a:lnTo>
                <a:lnTo>
                  <a:pt x="542925" y="355600"/>
                </a:lnTo>
                <a:lnTo>
                  <a:pt x="542925" y="323850"/>
                </a:lnTo>
                <a:lnTo>
                  <a:pt x="511175" y="323850"/>
                </a:lnTo>
                <a:lnTo>
                  <a:pt x="511175" y="307975"/>
                </a:lnTo>
                <a:lnTo>
                  <a:pt x="501650" y="307975"/>
                </a:lnTo>
                <a:lnTo>
                  <a:pt x="501650" y="269875"/>
                </a:lnTo>
                <a:lnTo>
                  <a:pt x="479425" y="269875"/>
                </a:lnTo>
                <a:lnTo>
                  <a:pt x="479425" y="241300"/>
                </a:lnTo>
                <a:lnTo>
                  <a:pt x="469900" y="241300"/>
                </a:lnTo>
                <a:lnTo>
                  <a:pt x="469900" y="228600"/>
                </a:lnTo>
                <a:lnTo>
                  <a:pt x="415925" y="228600"/>
                </a:lnTo>
                <a:lnTo>
                  <a:pt x="415925" y="209550"/>
                </a:lnTo>
                <a:lnTo>
                  <a:pt x="409575" y="212725"/>
                </a:lnTo>
                <a:lnTo>
                  <a:pt x="406400" y="193675"/>
                </a:lnTo>
                <a:lnTo>
                  <a:pt x="365125" y="193675"/>
                </a:lnTo>
                <a:lnTo>
                  <a:pt x="365125" y="168275"/>
                </a:lnTo>
                <a:lnTo>
                  <a:pt x="307975" y="168275"/>
                </a:lnTo>
                <a:lnTo>
                  <a:pt x="307975" y="155575"/>
                </a:lnTo>
                <a:lnTo>
                  <a:pt x="279400" y="155575"/>
                </a:lnTo>
                <a:lnTo>
                  <a:pt x="279400" y="139700"/>
                </a:lnTo>
                <a:lnTo>
                  <a:pt x="257175" y="139700"/>
                </a:lnTo>
                <a:lnTo>
                  <a:pt x="257175" y="123825"/>
                </a:lnTo>
                <a:lnTo>
                  <a:pt x="244475" y="123825"/>
                </a:lnTo>
                <a:lnTo>
                  <a:pt x="244475" y="114300"/>
                </a:lnTo>
                <a:lnTo>
                  <a:pt x="206375" y="114300"/>
                </a:lnTo>
                <a:lnTo>
                  <a:pt x="206375" y="85725"/>
                </a:lnTo>
                <a:lnTo>
                  <a:pt x="168275" y="85725"/>
                </a:lnTo>
                <a:lnTo>
                  <a:pt x="168275" y="66675"/>
                </a:lnTo>
                <a:lnTo>
                  <a:pt x="136525" y="66675"/>
                </a:lnTo>
                <a:lnTo>
                  <a:pt x="136525" y="38100"/>
                </a:lnTo>
                <a:lnTo>
                  <a:pt x="114300" y="38100"/>
                </a:lnTo>
                <a:lnTo>
                  <a:pt x="114300" y="15875"/>
                </a:lnTo>
                <a:lnTo>
                  <a:pt x="69850" y="15875"/>
                </a:lnTo>
                <a:lnTo>
                  <a:pt x="69850"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9314" name="Freeform: Shape 9313">
            <a:extLst>
              <a:ext uri="{FF2B5EF4-FFF2-40B4-BE49-F238E27FC236}">
                <a16:creationId xmlns:a16="http://schemas.microsoft.com/office/drawing/2014/main" id="{8FB41680-41F6-5922-41CC-DDA0E5CB8890}"/>
              </a:ext>
            </a:extLst>
          </p:cNvPr>
          <p:cNvSpPr/>
          <p:nvPr/>
        </p:nvSpPr>
        <p:spPr bwMode="auto">
          <a:xfrm>
            <a:off x="2216150" y="1968500"/>
            <a:ext cx="3429000" cy="1409700"/>
          </a:xfrm>
          <a:custGeom>
            <a:avLst/>
            <a:gdLst>
              <a:gd name="connsiteX0" fmla="*/ 3429000 w 3429000"/>
              <a:gd name="connsiteY0" fmla="*/ 1409700 h 1409700"/>
              <a:gd name="connsiteX1" fmla="*/ 2917825 w 3429000"/>
              <a:gd name="connsiteY1" fmla="*/ 1409700 h 1409700"/>
              <a:gd name="connsiteX2" fmla="*/ 2917825 w 3429000"/>
              <a:gd name="connsiteY2" fmla="*/ 1358900 h 1409700"/>
              <a:gd name="connsiteX3" fmla="*/ 2771775 w 3429000"/>
              <a:gd name="connsiteY3" fmla="*/ 1358900 h 1409700"/>
              <a:gd name="connsiteX4" fmla="*/ 2771775 w 3429000"/>
              <a:gd name="connsiteY4" fmla="*/ 1285875 h 1409700"/>
              <a:gd name="connsiteX5" fmla="*/ 2771775 w 3429000"/>
              <a:gd name="connsiteY5" fmla="*/ 1285875 h 1409700"/>
              <a:gd name="connsiteX6" fmla="*/ 2740025 w 3429000"/>
              <a:gd name="connsiteY6" fmla="*/ 1285875 h 1409700"/>
              <a:gd name="connsiteX7" fmla="*/ 2740025 w 3429000"/>
              <a:gd name="connsiteY7" fmla="*/ 1254125 h 1409700"/>
              <a:gd name="connsiteX8" fmla="*/ 2638425 w 3429000"/>
              <a:gd name="connsiteY8" fmla="*/ 1254125 h 1409700"/>
              <a:gd name="connsiteX9" fmla="*/ 2638425 w 3429000"/>
              <a:gd name="connsiteY9" fmla="*/ 1225550 h 1409700"/>
              <a:gd name="connsiteX10" fmla="*/ 2584450 w 3429000"/>
              <a:gd name="connsiteY10" fmla="*/ 1225550 h 1409700"/>
              <a:gd name="connsiteX11" fmla="*/ 2584450 w 3429000"/>
              <a:gd name="connsiteY11" fmla="*/ 1196975 h 1409700"/>
              <a:gd name="connsiteX12" fmla="*/ 2489200 w 3429000"/>
              <a:gd name="connsiteY12" fmla="*/ 1196975 h 1409700"/>
              <a:gd name="connsiteX13" fmla="*/ 2489200 w 3429000"/>
              <a:gd name="connsiteY13" fmla="*/ 1171575 h 1409700"/>
              <a:gd name="connsiteX14" fmla="*/ 2463800 w 3429000"/>
              <a:gd name="connsiteY14" fmla="*/ 1171575 h 1409700"/>
              <a:gd name="connsiteX15" fmla="*/ 2463800 w 3429000"/>
              <a:gd name="connsiteY15" fmla="*/ 1146175 h 1409700"/>
              <a:gd name="connsiteX16" fmla="*/ 2343150 w 3429000"/>
              <a:gd name="connsiteY16" fmla="*/ 1146175 h 1409700"/>
              <a:gd name="connsiteX17" fmla="*/ 2343150 w 3429000"/>
              <a:gd name="connsiteY17" fmla="*/ 1120775 h 1409700"/>
              <a:gd name="connsiteX18" fmla="*/ 2089150 w 3429000"/>
              <a:gd name="connsiteY18" fmla="*/ 1120775 h 1409700"/>
              <a:gd name="connsiteX19" fmla="*/ 2089150 w 3429000"/>
              <a:gd name="connsiteY19" fmla="*/ 1101725 h 1409700"/>
              <a:gd name="connsiteX20" fmla="*/ 2003425 w 3429000"/>
              <a:gd name="connsiteY20" fmla="*/ 1101725 h 1409700"/>
              <a:gd name="connsiteX21" fmla="*/ 2003425 w 3429000"/>
              <a:gd name="connsiteY21" fmla="*/ 1085850 h 1409700"/>
              <a:gd name="connsiteX22" fmla="*/ 1974850 w 3429000"/>
              <a:gd name="connsiteY22" fmla="*/ 1085850 h 1409700"/>
              <a:gd name="connsiteX23" fmla="*/ 1974850 w 3429000"/>
              <a:gd name="connsiteY23" fmla="*/ 1063625 h 1409700"/>
              <a:gd name="connsiteX24" fmla="*/ 1876425 w 3429000"/>
              <a:gd name="connsiteY24" fmla="*/ 1063625 h 1409700"/>
              <a:gd name="connsiteX25" fmla="*/ 1876425 w 3429000"/>
              <a:gd name="connsiteY25" fmla="*/ 1025525 h 1409700"/>
              <a:gd name="connsiteX26" fmla="*/ 1784350 w 3429000"/>
              <a:gd name="connsiteY26" fmla="*/ 1025525 h 1409700"/>
              <a:gd name="connsiteX27" fmla="*/ 1784350 w 3429000"/>
              <a:gd name="connsiteY27" fmla="*/ 1003300 h 1409700"/>
              <a:gd name="connsiteX28" fmla="*/ 1720850 w 3429000"/>
              <a:gd name="connsiteY28" fmla="*/ 1003300 h 1409700"/>
              <a:gd name="connsiteX29" fmla="*/ 1720850 w 3429000"/>
              <a:gd name="connsiteY29" fmla="*/ 996950 h 1409700"/>
              <a:gd name="connsiteX30" fmla="*/ 1635125 w 3429000"/>
              <a:gd name="connsiteY30" fmla="*/ 996950 h 1409700"/>
              <a:gd name="connsiteX31" fmla="*/ 1635125 w 3429000"/>
              <a:gd name="connsiteY31" fmla="*/ 965200 h 1409700"/>
              <a:gd name="connsiteX32" fmla="*/ 1571625 w 3429000"/>
              <a:gd name="connsiteY32" fmla="*/ 965200 h 1409700"/>
              <a:gd name="connsiteX33" fmla="*/ 1571625 w 3429000"/>
              <a:gd name="connsiteY33" fmla="*/ 942975 h 1409700"/>
              <a:gd name="connsiteX34" fmla="*/ 1546225 w 3429000"/>
              <a:gd name="connsiteY34" fmla="*/ 942975 h 1409700"/>
              <a:gd name="connsiteX35" fmla="*/ 1546225 w 3429000"/>
              <a:gd name="connsiteY35" fmla="*/ 942975 h 1409700"/>
              <a:gd name="connsiteX36" fmla="*/ 1546225 w 3429000"/>
              <a:gd name="connsiteY36" fmla="*/ 917575 h 1409700"/>
              <a:gd name="connsiteX37" fmla="*/ 1517650 w 3429000"/>
              <a:gd name="connsiteY37" fmla="*/ 917575 h 1409700"/>
              <a:gd name="connsiteX38" fmla="*/ 1517650 w 3429000"/>
              <a:gd name="connsiteY38" fmla="*/ 904875 h 1409700"/>
              <a:gd name="connsiteX39" fmla="*/ 1476375 w 3429000"/>
              <a:gd name="connsiteY39" fmla="*/ 904875 h 1409700"/>
              <a:gd name="connsiteX40" fmla="*/ 1476375 w 3429000"/>
              <a:gd name="connsiteY40" fmla="*/ 882650 h 1409700"/>
              <a:gd name="connsiteX41" fmla="*/ 1368425 w 3429000"/>
              <a:gd name="connsiteY41" fmla="*/ 882650 h 1409700"/>
              <a:gd name="connsiteX42" fmla="*/ 1368425 w 3429000"/>
              <a:gd name="connsiteY42" fmla="*/ 866775 h 1409700"/>
              <a:gd name="connsiteX43" fmla="*/ 1343025 w 3429000"/>
              <a:gd name="connsiteY43" fmla="*/ 866775 h 1409700"/>
              <a:gd name="connsiteX44" fmla="*/ 1343025 w 3429000"/>
              <a:gd name="connsiteY44" fmla="*/ 847725 h 1409700"/>
              <a:gd name="connsiteX45" fmla="*/ 1317625 w 3429000"/>
              <a:gd name="connsiteY45" fmla="*/ 847725 h 1409700"/>
              <a:gd name="connsiteX46" fmla="*/ 1317625 w 3429000"/>
              <a:gd name="connsiteY46" fmla="*/ 835025 h 1409700"/>
              <a:gd name="connsiteX47" fmla="*/ 1270000 w 3429000"/>
              <a:gd name="connsiteY47" fmla="*/ 835025 h 1409700"/>
              <a:gd name="connsiteX48" fmla="*/ 1270000 w 3429000"/>
              <a:gd name="connsiteY48" fmla="*/ 812800 h 1409700"/>
              <a:gd name="connsiteX49" fmla="*/ 1219200 w 3429000"/>
              <a:gd name="connsiteY49" fmla="*/ 812800 h 1409700"/>
              <a:gd name="connsiteX50" fmla="*/ 1219200 w 3429000"/>
              <a:gd name="connsiteY50" fmla="*/ 793750 h 1409700"/>
              <a:gd name="connsiteX51" fmla="*/ 1104900 w 3429000"/>
              <a:gd name="connsiteY51" fmla="*/ 793750 h 1409700"/>
              <a:gd name="connsiteX52" fmla="*/ 1104900 w 3429000"/>
              <a:gd name="connsiteY52" fmla="*/ 768350 h 1409700"/>
              <a:gd name="connsiteX53" fmla="*/ 1076325 w 3429000"/>
              <a:gd name="connsiteY53" fmla="*/ 768350 h 1409700"/>
              <a:gd name="connsiteX54" fmla="*/ 1076325 w 3429000"/>
              <a:gd name="connsiteY54" fmla="*/ 739775 h 1409700"/>
              <a:gd name="connsiteX55" fmla="*/ 1054100 w 3429000"/>
              <a:gd name="connsiteY55" fmla="*/ 739775 h 1409700"/>
              <a:gd name="connsiteX56" fmla="*/ 1054100 w 3429000"/>
              <a:gd name="connsiteY56" fmla="*/ 717550 h 1409700"/>
              <a:gd name="connsiteX57" fmla="*/ 1028700 w 3429000"/>
              <a:gd name="connsiteY57" fmla="*/ 717550 h 1409700"/>
              <a:gd name="connsiteX58" fmla="*/ 1028700 w 3429000"/>
              <a:gd name="connsiteY58" fmla="*/ 688975 h 1409700"/>
              <a:gd name="connsiteX59" fmla="*/ 987425 w 3429000"/>
              <a:gd name="connsiteY59" fmla="*/ 688975 h 1409700"/>
              <a:gd name="connsiteX60" fmla="*/ 987425 w 3429000"/>
              <a:gd name="connsiteY60" fmla="*/ 663575 h 1409700"/>
              <a:gd name="connsiteX61" fmla="*/ 955675 w 3429000"/>
              <a:gd name="connsiteY61" fmla="*/ 663575 h 1409700"/>
              <a:gd name="connsiteX62" fmla="*/ 955675 w 3429000"/>
              <a:gd name="connsiteY62" fmla="*/ 644525 h 1409700"/>
              <a:gd name="connsiteX63" fmla="*/ 939800 w 3429000"/>
              <a:gd name="connsiteY63" fmla="*/ 644525 h 1409700"/>
              <a:gd name="connsiteX64" fmla="*/ 949325 w 3429000"/>
              <a:gd name="connsiteY64" fmla="*/ 635000 h 1409700"/>
              <a:gd name="connsiteX65" fmla="*/ 930275 w 3429000"/>
              <a:gd name="connsiteY65" fmla="*/ 635000 h 1409700"/>
              <a:gd name="connsiteX66" fmla="*/ 930275 w 3429000"/>
              <a:gd name="connsiteY66" fmla="*/ 603250 h 1409700"/>
              <a:gd name="connsiteX67" fmla="*/ 860425 w 3429000"/>
              <a:gd name="connsiteY67" fmla="*/ 603250 h 1409700"/>
              <a:gd name="connsiteX68" fmla="*/ 850900 w 3429000"/>
              <a:gd name="connsiteY68" fmla="*/ 593725 h 1409700"/>
              <a:gd name="connsiteX69" fmla="*/ 838200 w 3429000"/>
              <a:gd name="connsiteY69" fmla="*/ 593725 h 1409700"/>
              <a:gd name="connsiteX70" fmla="*/ 838200 w 3429000"/>
              <a:gd name="connsiteY70" fmla="*/ 593725 h 1409700"/>
              <a:gd name="connsiteX71" fmla="*/ 819150 w 3429000"/>
              <a:gd name="connsiteY71" fmla="*/ 574675 h 1409700"/>
              <a:gd name="connsiteX72" fmla="*/ 819150 w 3429000"/>
              <a:gd name="connsiteY72" fmla="*/ 549275 h 1409700"/>
              <a:gd name="connsiteX73" fmla="*/ 793750 w 3429000"/>
              <a:gd name="connsiteY73" fmla="*/ 549275 h 1409700"/>
              <a:gd name="connsiteX74" fmla="*/ 793750 w 3429000"/>
              <a:gd name="connsiteY74" fmla="*/ 530225 h 1409700"/>
              <a:gd name="connsiteX75" fmla="*/ 692150 w 3429000"/>
              <a:gd name="connsiteY75" fmla="*/ 530225 h 1409700"/>
              <a:gd name="connsiteX76" fmla="*/ 692150 w 3429000"/>
              <a:gd name="connsiteY76" fmla="*/ 504825 h 1409700"/>
              <a:gd name="connsiteX77" fmla="*/ 669925 w 3429000"/>
              <a:gd name="connsiteY77" fmla="*/ 504825 h 1409700"/>
              <a:gd name="connsiteX78" fmla="*/ 669925 w 3429000"/>
              <a:gd name="connsiteY78" fmla="*/ 485775 h 1409700"/>
              <a:gd name="connsiteX79" fmla="*/ 650875 w 3429000"/>
              <a:gd name="connsiteY79" fmla="*/ 485775 h 1409700"/>
              <a:gd name="connsiteX80" fmla="*/ 650875 w 3429000"/>
              <a:gd name="connsiteY80" fmla="*/ 469900 h 1409700"/>
              <a:gd name="connsiteX81" fmla="*/ 609600 w 3429000"/>
              <a:gd name="connsiteY81" fmla="*/ 469900 h 1409700"/>
              <a:gd name="connsiteX82" fmla="*/ 609600 w 3429000"/>
              <a:gd name="connsiteY82" fmla="*/ 444500 h 1409700"/>
              <a:gd name="connsiteX83" fmla="*/ 587375 w 3429000"/>
              <a:gd name="connsiteY83" fmla="*/ 444500 h 1409700"/>
              <a:gd name="connsiteX84" fmla="*/ 587375 w 3429000"/>
              <a:gd name="connsiteY84" fmla="*/ 384175 h 1409700"/>
              <a:gd name="connsiteX85" fmla="*/ 571500 w 3429000"/>
              <a:gd name="connsiteY85" fmla="*/ 384175 h 1409700"/>
              <a:gd name="connsiteX86" fmla="*/ 571500 w 3429000"/>
              <a:gd name="connsiteY86" fmla="*/ 365125 h 1409700"/>
              <a:gd name="connsiteX87" fmla="*/ 552450 w 3429000"/>
              <a:gd name="connsiteY87" fmla="*/ 365125 h 1409700"/>
              <a:gd name="connsiteX88" fmla="*/ 552450 w 3429000"/>
              <a:gd name="connsiteY88" fmla="*/ 323850 h 1409700"/>
              <a:gd name="connsiteX89" fmla="*/ 536575 w 3429000"/>
              <a:gd name="connsiteY89" fmla="*/ 323850 h 1409700"/>
              <a:gd name="connsiteX90" fmla="*/ 536575 w 3429000"/>
              <a:gd name="connsiteY90" fmla="*/ 304800 h 1409700"/>
              <a:gd name="connsiteX91" fmla="*/ 498475 w 3429000"/>
              <a:gd name="connsiteY91" fmla="*/ 304800 h 1409700"/>
              <a:gd name="connsiteX92" fmla="*/ 498475 w 3429000"/>
              <a:gd name="connsiteY92" fmla="*/ 276225 h 1409700"/>
              <a:gd name="connsiteX93" fmla="*/ 482600 w 3429000"/>
              <a:gd name="connsiteY93" fmla="*/ 276225 h 1409700"/>
              <a:gd name="connsiteX94" fmla="*/ 482600 w 3429000"/>
              <a:gd name="connsiteY94" fmla="*/ 254000 h 1409700"/>
              <a:gd name="connsiteX95" fmla="*/ 450850 w 3429000"/>
              <a:gd name="connsiteY95" fmla="*/ 254000 h 1409700"/>
              <a:gd name="connsiteX96" fmla="*/ 450850 w 3429000"/>
              <a:gd name="connsiteY96" fmla="*/ 241300 h 1409700"/>
              <a:gd name="connsiteX97" fmla="*/ 415925 w 3429000"/>
              <a:gd name="connsiteY97" fmla="*/ 241300 h 1409700"/>
              <a:gd name="connsiteX98" fmla="*/ 415925 w 3429000"/>
              <a:gd name="connsiteY98" fmla="*/ 241300 h 1409700"/>
              <a:gd name="connsiteX99" fmla="*/ 415925 w 3429000"/>
              <a:gd name="connsiteY99" fmla="*/ 222250 h 1409700"/>
              <a:gd name="connsiteX100" fmla="*/ 365125 w 3429000"/>
              <a:gd name="connsiteY100" fmla="*/ 222250 h 1409700"/>
              <a:gd name="connsiteX101" fmla="*/ 365125 w 3429000"/>
              <a:gd name="connsiteY101" fmla="*/ 196850 h 1409700"/>
              <a:gd name="connsiteX102" fmla="*/ 342900 w 3429000"/>
              <a:gd name="connsiteY102" fmla="*/ 196850 h 1409700"/>
              <a:gd name="connsiteX103" fmla="*/ 342900 w 3429000"/>
              <a:gd name="connsiteY103" fmla="*/ 168275 h 1409700"/>
              <a:gd name="connsiteX104" fmla="*/ 327025 w 3429000"/>
              <a:gd name="connsiteY104" fmla="*/ 168275 h 1409700"/>
              <a:gd name="connsiteX105" fmla="*/ 327025 w 3429000"/>
              <a:gd name="connsiteY105" fmla="*/ 130175 h 1409700"/>
              <a:gd name="connsiteX106" fmla="*/ 304800 w 3429000"/>
              <a:gd name="connsiteY106" fmla="*/ 130175 h 1409700"/>
              <a:gd name="connsiteX107" fmla="*/ 304800 w 3429000"/>
              <a:gd name="connsiteY107" fmla="*/ 104775 h 1409700"/>
              <a:gd name="connsiteX108" fmla="*/ 263525 w 3429000"/>
              <a:gd name="connsiteY108" fmla="*/ 104775 h 1409700"/>
              <a:gd name="connsiteX109" fmla="*/ 263525 w 3429000"/>
              <a:gd name="connsiteY109" fmla="*/ 79375 h 1409700"/>
              <a:gd name="connsiteX110" fmla="*/ 196850 w 3429000"/>
              <a:gd name="connsiteY110" fmla="*/ 79375 h 1409700"/>
              <a:gd name="connsiteX111" fmla="*/ 196850 w 3429000"/>
              <a:gd name="connsiteY111" fmla="*/ 60325 h 1409700"/>
              <a:gd name="connsiteX112" fmla="*/ 174625 w 3429000"/>
              <a:gd name="connsiteY112" fmla="*/ 60325 h 1409700"/>
              <a:gd name="connsiteX113" fmla="*/ 174625 w 3429000"/>
              <a:gd name="connsiteY113" fmla="*/ 41275 h 1409700"/>
              <a:gd name="connsiteX114" fmla="*/ 136525 w 3429000"/>
              <a:gd name="connsiteY114" fmla="*/ 41275 h 1409700"/>
              <a:gd name="connsiteX115" fmla="*/ 136525 w 3429000"/>
              <a:gd name="connsiteY115" fmla="*/ 15875 h 1409700"/>
              <a:gd name="connsiteX116" fmla="*/ 73025 w 3429000"/>
              <a:gd name="connsiteY116" fmla="*/ 15875 h 1409700"/>
              <a:gd name="connsiteX117" fmla="*/ 73025 w 3429000"/>
              <a:gd name="connsiteY117" fmla="*/ 0 h 1409700"/>
              <a:gd name="connsiteX118" fmla="*/ 0 w 3429000"/>
              <a:gd name="connsiteY118" fmla="*/ 0 h 1409700"/>
              <a:gd name="connsiteX0" fmla="*/ 3429000 w 3429000"/>
              <a:gd name="connsiteY0" fmla="*/ 1409700 h 1409700"/>
              <a:gd name="connsiteX1" fmla="*/ 2917825 w 3429000"/>
              <a:gd name="connsiteY1" fmla="*/ 1409700 h 1409700"/>
              <a:gd name="connsiteX2" fmla="*/ 2917825 w 3429000"/>
              <a:gd name="connsiteY2" fmla="*/ 1358900 h 1409700"/>
              <a:gd name="connsiteX3" fmla="*/ 2771775 w 3429000"/>
              <a:gd name="connsiteY3" fmla="*/ 1358900 h 1409700"/>
              <a:gd name="connsiteX4" fmla="*/ 2771775 w 3429000"/>
              <a:gd name="connsiteY4" fmla="*/ 1285875 h 1409700"/>
              <a:gd name="connsiteX5" fmla="*/ 2771775 w 3429000"/>
              <a:gd name="connsiteY5" fmla="*/ 1285875 h 1409700"/>
              <a:gd name="connsiteX6" fmla="*/ 2740025 w 3429000"/>
              <a:gd name="connsiteY6" fmla="*/ 1285875 h 1409700"/>
              <a:gd name="connsiteX7" fmla="*/ 2740025 w 3429000"/>
              <a:gd name="connsiteY7" fmla="*/ 1254125 h 1409700"/>
              <a:gd name="connsiteX8" fmla="*/ 2638425 w 3429000"/>
              <a:gd name="connsiteY8" fmla="*/ 1254125 h 1409700"/>
              <a:gd name="connsiteX9" fmla="*/ 2638425 w 3429000"/>
              <a:gd name="connsiteY9" fmla="*/ 1225550 h 1409700"/>
              <a:gd name="connsiteX10" fmla="*/ 2584450 w 3429000"/>
              <a:gd name="connsiteY10" fmla="*/ 1225550 h 1409700"/>
              <a:gd name="connsiteX11" fmla="*/ 2584450 w 3429000"/>
              <a:gd name="connsiteY11" fmla="*/ 1196975 h 1409700"/>
              <a:gd name="connsiteX12" fmla="*/ 2489200 w 3429000"/>
              <a:gd name="connsiteY12" fmla="*/ 1196975 h 1409700"/>
              <a:gd name="connsiteX13" fmla="*/ 2489200 w 3429000"/>
              <a:gd name="connsiteY13" fmla="*/ 1171575 h 1409700"/>
              <a:gd name="connsiteX14" fmla="*/ 2463800 w 3429000"/>
              <a:gd name="connsiteY14" fmla="*/ 1171575 h 1409700"/>
              <a:gd name="connsiteX15" fmla="*/ 2463800 w 3429000"/>
              <a:gd name="connsiteY15" fmla="*/ 1146175 h 1409700"/>
              <a:gd name="connsiteX16" fmla="*/ 2343150 w 3429000"/>
              <a:gd name="connsiteY16" fmla="*/ 1146175 h 1409700"/>
              <a:gd name="connsiteX17" fmla="*/ 2343150 w 3429000"/>
              <a:gd name="connsiteY17" fmla="*/ 1120775 h 1409700"/>
              <a:gd name="connsiteX18" fmla="*/ 2089150 w 3429000"/>
              <a:gd name="connsiteY18" fmla="*/ 1120775 h 1409700"/>
              <a:gd name="connsiteX19" fmla="*/ 2089150 w 3429000"/>
              <a:gd name="connsiteY19" fmla="*/ 1101725 h 1409700"/>
              <a:gd name="connsiteX20" fmla="*/ 2003425 w 3429000"/>
              <a:gd name="connsiteY20" fmla="*/ 1101725 h 1409700"/>
              <a:gd name="connsiteX21" fmla="*/ 2003425 w 3429000"/>
              <a:gd name="connsiteY21" fmla="*/ 1085850 h 1409700"/>
              <a:gd name="connsiteX22" fmla="*/ 1974850 w 3429000"/>
              <a:gd name="connsiteY22" fmla="*/ 1085850 h 1409700"/>
              <a:gd name="connsiteX23" fmla="*/ 1974850 w 3429000"/>
              <a:gd name="connsiteY23" fmla="*/ 1063625 h 1409700"/>
              <a:gd name="connsiteX24" fmla="*/ 1876425 w 3429000"/>
              <a:gd name="connsiteY24" fmla="*/ 1063625 h 1409700"/>
              <a:gd name="connsiteX25" fmla="*/ 1876425 w 3429000"/>
              <a:gd name="connsiteY25" fmla="*/ 1025525 h 1409700"/>
              <a:gd name="connsiteX26" fmla="*/ 1784350 w 3429000"/>
              <a:gd name="connsiteY26" fmla="*/ 1025525 h 1409700"/>
              <a:gd name="connsiteX27" fmla="*/ 1784350 w 3429000"/>
              <a:gd name="connsiteY27" fmla="*/ 1003300 h 1409700"/>
              <a:gd name="connsiteX28" fmla="*/ 1720850 w 3429000"/>
              <a:gd name="connsiteY28" fmla="*/ 1003300 h 1409700"/>
              <a:gd name="connsiteX29" fmla="*/ 1720850 w 3429000"/>
              <a:gd name="connsiteY29" fmla="*/ 996950 h 1409700"/>
              <a:gd name="connsiteX30" fmla="*/ 1635125 w 3429000"/>
              <a:gd name="connsiteY30" fmla="*/ 996950 h 1409700"/>
              <a:gd name="connsiteX31" fmla="*/ 1635125 w 3429000"/>
              <a:gd name="connsiteY31" fmla="*/ 965200 h 1409700"/>
              <a:gd name="connsiteX32" fmla="*/ 1571625 w 3429000"/>
              <a:gd name="connsiteY32" fmla="*/ 965200 h 1409700"/>
              <a:gd name="connsiteX33" fmla="*/ 1571625 w 3429000"/>
              <a:gd name="connsiteY33" fmla="*/ 942975 h 1409700"/>
              <a:gd name="connsiteX34" fmla="*/ 1546225 w 3429000"/>
              <a:gd name="connsiteY34" fmla="*/ 942975 h 1409700"/>
              <a:gd name="connsiteX35" fmla="*/ 1546225 w 3429000"/>
              <a:gd name="connsiteY35" fmla="*/ 942975 h 1409700"/>
              <a:gd name="connsiteX36" fmla="*/ 1546225 w 3429000"/>
              <a:gd name="connsiteY36" fmla="*/ 917575 h 1409700"/>
              <a:gd name="connsiteX37" fmla="*/ 1517650 w 3429000"/>
              <a:gd name="connsiteY37" fmla="*/ 917575 h 1409700"/>
              <a:gd name="connsiteX38" fmla="*/ 1517650 w 3429000"/>
              <a:gd name="connsiteY38" fmla="*/ 904875 h 1409700"/>
              <a:gd name="connsiteX39" fmla="*/ 1476375 w 3429000"/>
              <a:gd name="connsiteY39" fmla="*/ 904875 h 1409700"/>
              <a:gd name="connsiteX40" fmla="*/ 1476375 w 3429000"/>
              <a:gd name="connsiteY40" fmla="*/ 882650 h 1409700"/>
              <a:gd name="connsiteX41" fmla="*/ 1368425 w 3429000"/>
              <a:gd name="connsiteY41" fmla="*/ 882650 h 1409700"/>
              <a:gd name="connsiteX42" fmla="*/ 1368425 w 3429000"/>
              <a:gd name="connsiteY42" fmla="*/ 866775 h 1409700"/>
              <a:gd name="connsiteX43" fmla="*/ 1343025 w 3429000"/>
              <a:gd name="connsiteY43" fmla="*/ 866775 h 1409700"/>
              <a:gd name="connsiteX44" fmla="*/ 1343025 w 3429000"/>
              <a:gd name="connsiteY44" fmla="*/ 847725 h 1409700"/>
              <a:gd name="connsiteX45" fmla="*/ 1317625 w 3429000"/>
              <a:gd name="connsiteY45" fmla="*/ 847725 h 1409700"/>
              <a:gd name="connsiteX46" fmla="*/ 1317625 w 3429000"/>
              <a:gd name="connsiteY46" fmla="*/ 835025 h 1409700"/>
              <a:gd name="connsiteX47" fmla="*/ 1270000 w 3429000"/>
              <a:gd name="connsiteY47" fmla="*/ 835025 h 1409700"/>
              <a:gd name="connsiteX48" fmla="*/ 1270000 w 3429000"/>
              <a:gd name="connsiteY48" fmla="*/ 812800 h 1409700"/>
              <a:gd name="connsiteX49" fmla="*/ 1219200 w 3429000"/>
              <a:gd name="connsiteY49" fmla="*/ 812800 h 1409700"/>
              <a:gd name="connsiteX50" fmla="*/ 1219200 w 3429000"/>
              <a:gd name="connsiteY50" fmla="*/ 793750 h 1409700"/>
              <a:gd name="connsiteX51" fmla="*/ 1104900 w 3429000"/>
              <a:gd name="connsiteY51" fmla="*/ 793750 h 1409700"/>
              <a:gd name="connsiteX52" fmla="*/ 1104900 w 3429000"/>
              <a:gd name="connsiteY52" fmla="*/ 768350 h 1409700"/>
              <a:gd name="connsiteX53" fmla="*/ 1076325 w 3429000"/>
              <a:gd name="connsiteY53" fmla="*/ 768350 h 1409700"/>
              <a:gd name="connsiteX54" fmla="*/ 1076325 w 3429000"/>
              <a:gd name="connsiteY54" fmla="*/ 739775 h 1409700"/>
              <a:gd name="connsiteX55" fmla="*/ 1054100 w 3429000"/>
              <a:gd name="connsiteY55" fmla="*/ 739775 h 1409700"/>
              <a:gd name="connsiteX56" fmla="*/ 1054100 w 3429000"/>
              <a:gd name="connsiteY56" fmla="*/ 717550 h 1409700"/>
              <a:gd name="connsiteX57" fmla="*/ 1028700 w 3429000"/>
              <a:gd name="connsiteY57" fmla="*/ 717550 h 1409700"/>
              <a:gd name="connsiteX58" fmla="*/ 1028700 w 3429000"/>
              <a:gd name="connsiteY58" fmla="*/ 688975 h 1409700"/>
              <a:gd name="connsiteX59" fmla="*/ 987425 w 3429000"/>
              <a:gd name="connsiteY59" fmla="*/ 688975 h 1409700"/>
              <a:gd name="connsiteX60" fmla="*/ 987425 w 3429000"/>
              <a:gd name="connsiteY60" fmla="*/ 663575 h 1409700"/>
              <a:gd name="connsiteX61" fmla="*/ 955675 w 3429000"/>
              <a:gd name="connsiteY61" fmla="*/ 663575 h 1409700"/>
              <a:gd name="connsiteX62" fmla="*/ 955675 w 3429000"/>
              <a:gd name="connsiteY62" fmla="*/ 644525 h 1409700"/>
              <a:gd name="connsiteX63" fmla="*/ 952500 w 3429000"/>
              <a:gd name="connsiteY63" fmla="*/ 644525 h 1409700"/>
              <a:gd name="connsiteX64" fmla="*/ 949325 w 3429000"/>
              <a:gd name="connsiteY64" fmla="*/ 635000 h 1409700"/>
              <a:gd name="connsiteX65" fmla="*/ 930275 w 3429000"/>
              <a:gd name="connsiteY65" fmla="*/ 635000 h 1409700"/>
              <a:gd name="connsiteX66" fmla="*/ 930275 w 3429000"/>
              <a:gd name="connsiteY66" fmla="*/ 603250 h 1409700"/>
              <a:gd name="connsiteX67" fmla="*/ 860425 w 3429000"/>
              <a:gd name="connsiteY67" fmla="*/ 603250 h 1409700"/>
              <a:gd name="connsiteX68" fmla="*/ 850900 w 3429000"/>
              <a:gd name="connsiteY68" fmla="*/ 593725 h 1409700"/>
              <a:gd name="connsiteX69" fmla="*/ 838200 w 3429000"/>
              <a:gd name="connsiteY69" fmla="*/ 593725 h 1409700"/>
              <a:gd name="connsiteX70" fmla="*/ 838200 w 3429000"/>
              <a:gd name="connsiteY70" fmla="*/ 593725 h 1409700"/>
              <a:gd name="connsiteX71" fmla="*/ 819150 w 3429000"/>
              <a:gd name="connsiteY71" fmla="*/ 574675 h 1409700"/>
              <a:gd name="connsiteX72" fmla="*/ 819150 w 3429000"/>
              <a:gd name="connsiteY72" fmla="*/ 549275 h 1409700"/>
              <a:gd name="connsiteX73" fmla="*/ 793750 w 3429000"/>
              <a:gd name="connsiteY73" fmla="*/ 549275 h 1409700"/>
              <a:gd name="connsiteX74" fmla="*/ 793750 w 3429000"/>
              <a:gd name="connsiteY74" fmla="*/ 530225 h 1409700"/>
              <a:gd name="connsiteX75" fmla="*/ 692150 w 3429000"/>
              <a:gd name="connsiteY75" fmla="*/ 530225 h 1409700"/>
              <a:gd name="connsiteX76" fmla="*/ 692150 w 3429000"/>
              <a:gd name="connsiteY76" fmla="*/ 504825 h 1409700"/>
              <a:gd name="connsiteX77" fmla="*/ 669925 w 3429000"/>
              <a:gd name="connsiteY77" fmla="*/ 504825 h 1409700"/>
              <a:gd name="connsiteX78" fmla="*/ 669925 w 3429000"/>
              <a:gd name="connsiteY78" fmla="*/ 485775 h 1409700"/>
              <a:gd name="connsiteX79" fmla="*/ 650875 w 3429000"/>
              <a:gd name="connsiteY79" fmla="*/ 485775 h 1409700"/>
              <a:gd name="connsiteX80" fmla="*/ 650875 w 3429000"/>
              <a:gd name="connsiteY80" fmla="*/ 469900 h 1409700"/>
              <a:gd name="connsiteX81" fmla="*/ 609600 w 3429000"/>
              <a:gd name="connsiteY81" fmla="*/ 469900 h 1409700"/>
              <a:gd name="connsiteX82" fmla="*/ 609600 w 3429000"/>
              <a:gd name="connsiteY82" fmla="*/ 444500 h 1409700"/>
              <a:gd name="connsiteX83" fmla="*/ 587375 w 3429000"/>
              <a:gd name="connsiteY83" fmla="*/ 444500 h 1409700"/>
              <a:gd name="connsiteX84" fmla="*/ 587375 w 3429000"/>
              <a:gd name="connsiteY84" fmla="*/ 384175 h 1409700"/>
              <a:gd name="connsiteX85" fmla="*/ 571500 w 3429000"/>
              <a:gd name="connsiteY85" fmla="*/ 384175 h 1409700"/>
              <a:gd name="connsiteX86" fmla="*/ 571500 w 3429000"/>
              <a:gd name="connsiteY86" fmla="*/ 365125 h 1409700"/>
              <a:gd name="connsiteX87" fmla="*/ 552450 w 3429000"/>
              <a:gd name="connsiteY87" fmla="*/ 365125 h 1409700"/>
              <a:gd name="connsiteX88" fmla="*/ 552450 w 3429000"/>
              <a:gd name="connsiteY88" fmla="*/ 323850 h 1409700"/>
              <a:gd name="connsiteX89" fmla="*/ 536575 w 3429000"/>
              <a:gd name="connsiteY89" fmla="*/ 323850 h 1409700"/>
              <a:gd name="connsiteX90" fmla="*/ 536575 w 3429000"/>
              <a:gd name="connsiteY90" fmla="*/ 304800 h 1409700"/>
              <a:gd name="connsiteX91" fmla="*/ 498475 w 3429000"/>
              <a:gd name="connsiteY91" fmla="*/ 304800 h 1409700"/>
              <a:gd name="connsiteX92" fmla="*/ 498475 w 3429000"/>
              <a:gd name="connsiteY92" fmla="*/ 276225 h 1409700"/>
              <a:gd name="connsiteX93" fmla="*/ 482600 w 3429000"/>
              <a:gd name="connsiteY93" fmla="*/ 276225 h 1409700"/>
              <a:gd name="connsiteX94" fmla="*/ 482600 w 3429000"/>
              <a:gd name="connsiteY94" fmla="*/ 254000 h 1409700"/>
              <a:gd name="connsiteX95" fmla="*/ 450850 w 3429000"/>
              <a:gd name="connsiteY95" fmla="*/ 254000 h 1409700"/>
              <a:gd name="connsiteX96" fmla="*/ 450850 w 3429000"/>
              <a:gd name="connsiteY96" fmla="*/ 241300 h 1409700"/>
              <a:gd name="connsiteX97" fmla="*/ 415925 w 3429000"/>
              <a:gd name="connsiteY97" fmla="*/ 241300 h 1409700"/>
              <a:gd name="connsiteX98" fmla="*/ 415925 w 3429000"/>
              <a:gd name="connsiteY98" fmla="*/ 241300 h 1409700"/>
              <a:gd name="connsiteX99" fmla="*/ 415925 w 3429000"/>
              <a:gd name="connsiteY99" fmla="*/ 222250 h 1409700"/>
              <a:gd name="connsiteX100" fmla="*/ 365125 w 3429000"/>
              <a:gd name="connsiteY100" fmla="*/ 222250 h 1409700"/>
              <a:gd name="connsiteX101" fmla="*/ 365125 w 3429000"/>
              <a:gd name="connsiteY101" fmla="*/ 196850 h 1409700"/>
              <a:gd name="connsiteX102" fmla="*/ 342900 w 3429000"/>
              <a:gd name="connsiteY102" fmla="*/ 196850 h 1409700"/>
              <a:gd name="connsiteX103" fmla="*/ 342900 w 3429000"/>
              <a:gd name="connsiteY103" fmla="*/ 168275 h 1409700"/>
              <a:gd name="connsiteX104" fmla="*/ 327025 w 3429000"/>
              <a:gd name="connsiteY104" fmla="*/ 168275 h 1409700"/>
              <a:gd name="connsiteX105" fmla="*/ 327025 w 3429000"/>
              <a:gd name="connsiteY105" fmla="*/ 130175 h 1409700"/>
              <a:gd name="connsiteX106" fmla="*/ 304800 w 3429000"/>
              <a:gd name="connsiteY106" fmla="*/ 130175 h 1409700"/>
              <a:gd name="connsiteX107" fmla="*/ 304800 w 3429000"/>
              <a:gd name="connsiteY107" fmla="*/ 104775 h 1409700"/>
              <a:gd name="connsiteX108" fmla="*/ 263525 w 3429000"/>
              <a:gd name="connsiteY108" fmla="*/ 104775 h 1409700"/>
              <a:gd name="connsiteX109" fmla="*/ 263525 w 3429000"/>
              <a:gd name="connsiteY109" fmla="*/ 79375 h 1409700"/>
              <a:gd name="connsiteX110" fmla="*/ 196850 w 3429000"/>
              <a:gd name="connsiteY110" fmla="*/ 79375 h 1409700"/>
              <a:gd name="connsiteX111" fmla="*/ 196850 w 3429000"/>
              <a:gd name="connsiteY111" fmla="*/ 60325 h 1409700"/>
              <a:gd name="connsiteX112" fmla="*/ 174625 w 3429000"/>
              <a:gd name="connsiteY112" fmla="*/ 60325 h 1409700"/>
              <a:gd name="connsiteX113" fmla="*/ 174625 w 3429000"/>
              <a:gd name="connsiteY113" fmla="*/ 41275 h 1409700"/>
              <a:gd name="connsiteX114" fmla="*/ 136525 w 3429000"/>
              <a:gd name="connsiteY114" fmla="*/ 41275 h 1409700"/>
              <a:gd name="connsiteX115" fmla="*/ 136525 w 3429000"/>
              <a:gd name="connsiteY115" fmla="*/ 15875 h 1409700"/>
              <a:gd name="connsiteX116" fmla="*/ 73025 w 3429000"/>
              <a:gd name="connsiteY116" fmla="*/ 15875 h 1409700"/>
              <a:gd name="connsiteX117" fmla="*/ 73025 w 3429000"/>
              <a:gd name="connsiteY117" fmla="*/ 0 h 1409700"/>
              <a:gd name="connsiteX118" fmla="*/ 0 w 3429000"/>
              <a:gd name="connsiteY118" fmla="*/ 0 h 1409700"/>
              <a:gd name="connsiteX0" fmla="*/ 3429000 w 3429000"/>
              <a:gd name="connsiteY0" fmla="*/ 1409700 h 1409700"/>
              <a:gd name="connsiteX1" fmla="*/ 2917825 w 3429000"/>
              <a:gd name="connsiteY1" fmla="*/ 1409700 h 1409700"/>
              <a:gd name="connsiteX2" fmla="*/ 2917825 w 3429000"/>
              <a:gd name="connsiteY2" fmla="*/ 1358900 h 1409700"/>
              <a:gd name="connsiteX3" fmla="*/ 2771775 w 3429000"/>
              <a:gd name="connsiteY3" fmla="*/ 1358900 h 1409700"/>
              <a:gd name="connsiteX4" fmla="*/ 2771775 w 3429000"/>
              <a:gd name="connsiteY4" fmla="*/ 1285875 h 1409700"/>
              <a:gd name="connsiteX5" fmla="*/ 2771775 w 3429000"/>
              <a:gd name="connsiteY5" fmla="*/ 1285875 h 1409700"/>
              <a:gd name="connsiteX6" fmla="*/ 2740025 w 3429000"/>
              <a:gd name="connsiteY6" fmla="*/ 1285875 h 1409700"/>
              <a:gd name="connsiteX7" fmla="*/ 2740025 w 3429000"/>
              <a:gd name="connsiteY7" fmla="*/ 1254125 h 1409700"/>
              <a:gd name="connsiteX8" fmla="*/ 2638425 w 3429000"/>
              <a:gd name="connsiteY8" fmla="*/ 1254125 h 1409700"/>
              <a:gd name="connsiteX9" fmla="*/ 2638425 w 3429000"/>
              <a:gd name="connsiteY9" fmla="*/ 1225550 h 1409700"/>
              <a:gd name="connsiteX10" fmla="*/ 2584450 w 3429000"/>
              <a:gd name="connsiteY10" fmla="*/ 1225550 h 1409700"/>
              <a:gd name="connsiteX11" fmla="*/ 2584450 w 3429000"/>
              <a:gd name="connsiteY11" fmla="*/ 1196975 h 1409700"/>
              <a:gd name="connsiteX12" fmla="*/ 2489200 w 3429000"/>
              <a:gd name="connsiteY12" fmla="*/ 1196975 h 1409700"/>
              <a:gd name="connsiteX13" fmla="*/ 2489200 w 3429000"/>
              <a:gd name="connsiteY13" fmla="*/ 1171575 h 1409700"/>
              <a:gd name="connsiteX14" fmla="*/ 2463800 w 3429000"/>
              <a:gd name="connsiteY14" fmla="*/ 1171575 h 1409700"/>
              <a:gd name="connsiteX15" fmla="*/ 2463800 w 3429000"/>
              <a:gd name="connsiteY15" fmla="*/ 1146175 h 1409700"/>
              <a:gd name="connsiteX16" fmla="*/ 2343150 w 3429000"/>
              <a:gd name="connsiteY16" fmla="*/ 1146175 h 1409700"/>
              <a:gd name="connsiteX17" fmla="*/ 2343150 w 3429000"/>
              <a:gd name="connsiteY17" fmla="*/ 1120775 h 1409700"/>
              <a:gd name="connsiteX18" fmla="*/ 2089150 w 3429000"/>
              <a:gd name="connsiteY18" fmla="*/ 1120775 h 1409700"/>
              <a:gd name="connsiteX19" fmla="*/ 2089150 w 3429000"/>
              <a:gd name="connsiteY19" fmla="*/ 1101725 h 1409700"/>
              <a:gd name="connsiteX20" fmla="*/ 2003425 w 3429000"/>
              <a:gd name="connsiteY20" fmla="*/ 1101725 h 1409700"/>
              <a:gd name="connsiteX21" fmla="*/ 2003425 w 3429000"/>
              <a:gd name="connsiteY21" fmla="*/ 1085850 h 1409700"/>
              <a:gd name="connsiteX22" fmla="*/ 1974850 w 3429000"/>
              <a:gd name="connsiteY22" fmla="*/ 1085850 h 1409700"/>
              <a:gd name="connsiteX23" fmla="*/ 1974850 w 3429000"/>
              <a:gd name="connsiteY23" fmla="*/ 1063625 h 1409700"/>
              <a:gd name="connsiteX24" fmla="*/ 1876425 w 3429000"/>
              <a:gd name="connsiteY24" fmla="*/ 1063625 h 1409700"/>
              <a:gd name="connsiteX25" fmla="*/ 1876425 w 3429000"/>
              <a:gd name="connsiteY25" fmla="*/ 1025525 h 1409700"/>
              <a:gd name="connsiteX26" fmla="*/ 1784350 w 3429000"/>
              <a:gd name="connsiteY26" fmla="*/ 1025525 h 1409700"/>
              <a:gd name="connsiteX27" fmla="*/ 1784350 w 3429000"/>
              <a:gd name="connsiteY27" fmla="*/ 1003300 h 1409700"/>
              <a:gd name="connsiteX28" fmla="*/ 1720850 w 3429000"/>
              <a:gd name="connsiteY28" fmla="*/ 1003300 h 1409700"/>
              <a:gd name="connsiteX29" fmla="*/ 1720850 w 3429000"/>
              <a:gd name="connsiteY29" fmla="*/ 996950 h 1409700"/>
              <a:gd name="connsiteX30" fmla="*/ 1635125 w 3429000"/>
              <a:gd name="connsiteY30" fmla="*/ 996950 h 1409700"/>
              <a:gd name="connsiteX31" fmla="*/ 1635125 w 3429000"/>
              <a:gd name="connsiteY31" fmla="*/ 965200 h 1409700"/>
              <a:gd name="connsiteX32" fmla="*/ 1571625 w 3429000"/>
              <a:gd name="connsiteY32" fmla="*/ 965200 h 1409700"/>
              <a:gd name="connsiteX33" fmla="*/ 1571625 w 3429000"/>
              <a:gd name="connsiteY33" fmla="*/ 942975 h 1409700"/>
              <a:gd name="connsiteX34" fmla="*/ 1546225 w 3429000"/>
              <a:gd name="connsiteY34" fmla="*/ 942975 h 1409700"/>
              <a:gd name="connsiteX35" fmla="*/ 1546225 w 3429000"/>
              <a:gd name="connsiteY35" fmla="*/ 942975 h 1409700"/>
              <a:gd name="connsiteX36" fmla="*/ 1546225 w 3429000"/>
              <a:gd name="connsiteY36" fmla="*/ 917575 h 1409700"/>
              <a:gd name="connsiteX37" fmla="*/ 1517650 w 3429000"/>
              <a:gd name="connsiteY37" fmla="*/ 917575 h 1409700"/>
              <a:gd name="connsiteX38" fmla="*/ 1517650 w 3429000"/>
              <a:gd name="connsiteY38" fmla="*/ 904875 h 1409700"/>
              <a:gd name="connsiteX39" fmla="*/ 1476375 w 3429000"/>
              <a:gd name="connsiteY39" fmla="*/ 904875 h 1409700"/>
              <a:gd name="connsiteX40" fmla="*/ 1476375 w 3429000"/>
              <a:gd name="connsiteY40" fmla="*/ 882650 h 1409700"/>
              <a:gd name="connsiteX41" fmla="*/ 1368425 w 3429000"/>
              <a:gd name="connsiteY41" fmla="*/ 882650 h 1409700"/>
              <a:gd name="connsiteX42" fmla="*/ 1368425 w 3429000"/>
              <a:gd name="connsiteY42" fmla="*/ 866775 h 1409700"/>
              <a:gd name="connsiteX43" fmla="*/ 1343025 w 3429000"/>
              <a:gd name="connsiteY43" fmla="*/ 866775 h 1409700"/>
              <a:gd name="connsiteX44" fmla="*/ 1343025 w 3429000"/>
              <a:gd name="connsiteY44" fmla="*/ 847725 h 1409700"/>
              <a:gd name="connsiteX45" fmla="*/ 1317625 w 3429000"/>
              <a:gd name="connsiteY45" fmla="*/ 847725 h 1409700"/>
              <a:gd name="connsiteX46" fmla="*/ 1317625 w 3429000"/>
              <a:gd name="connsiteY46" fmla="*/ 835025 h 1409700"/>
              <a:gd name="connsiteX47" fmla="*/ 1270000 w 3429000"/>
              <a:gd name="connsiteY47" fmla="*/ 835025 h 1409700"/>
              <a:gd name="connsiteX48" fmla="*/ 1270000 w 3429000"/>
              <a:gd name="connsiteY48" fmla="*/ 812800 h 1409700"/>
              <a:gd name="connsiteX49" fmla="*/ 1219200 w 3429000"/>
              <a:gd name="connsiteY49" fmla="*/ 812800 h 1409700"/>
              <a:gd name="connsiteX50" fmla="*/ 1219200 w 3429000"/>
              <a:gd name="connsiteY50" fmla="*/ 793750 h 1409700"/>
              <a:gd name="connsiteX51" fmla="*/ 1104900 w 3429000"/>
              <a:gd name="connsiteY51" fmla="*/ 793750 h 1409700"/>
              <a:gd name="connsiteX52" fmla="*/ 1104900 w 3429000"/>
              <a:gd name="connsiteY52" fmla="*/ 768350 h 1409700"/>
              <a:gd name="connsiteX53" fmla="*/ 1076325 w 3429000"/>
              <a:gd name="connsiteY53" fmla="*/ 768350 h 1409700"/>
              <a:gd name="connsiteX54" fmla="*/ 1076325 w 3429000"/>
              <a:gd name="connsiteY54" fmla="*/ 739775 h 1409700"/>
              <a:gd name="connsiteX55" fmla="*/ 1054100 w 3429000"/>
              <a:gd name="connsiteY55" fmla="*/ 739775 h 1409700"/>
              <a:gd name="connsiteX56" fmla="*/ 1054100 w 3429000"/>
              <a:gd name="connsiteY56" fmla="*/ 717550 h 1409700"/>
              <a:gd name="connsiteX57" fmla="*/ 1028700 w 3429000"/>
              <a:gd name="connsiteY57" fmla="*/ 717550 h 1409700"/>
              <a:gd name="connsiteX58" fmla="*/ 1028700 w 3429000"/>
              <a:gd name="connsiteY58" fmla="*/ 688975 h 1409700"/>
              <a:gd name="connsiteX59" fmla="*/ 987425 w 3429000"/>
              <a:gd name="connsiteY59" fmla="*/ 688975 h 1409700"/>
              <a:gd name="connsiteX60" fmla="*/ 987425 w 3429000"/>
              <a:gd name="connsiteY60" fmla="*/ 663575 h 1409700"/>
              <a:gd name="connsiteX61" fmla="*/ 955675 w 3429000"/>
              <a:gd name="connsiteY61" fmla="*/ 663575 h 1409700"/>
              <a:gd name="connsiteX62" fmla="*/ 955675 w 3429000"/>
              <a:gd name="connsiteY62" fmla="*/ 644525 h 1409700"/>
              <a:gd name="connsiteX63" fmla="*/ 952500 w 3429000"/>
              <a:gd name="connsiteY63" fmla="*/ 644525 h 1409700"/>
              <a:gd name="connsiteX64" fmla="*/ 949325 w 3429000"/>
              <a:gd name="connsiteY64" fmla="*/ 635000 h 1409700"/>
              <a:gd name="connsiteX65" fmla="*/ 930275 w 3429000"/>
              <a:gd name="connsiteY65" fmla="*/ 635000 h 1409700"/>
              <a:gd name="connsiteX66" fmla="*/ 930275 w 3429000"/>
              <a:gd name="connsiteY66" fmla="*/ 603250 h 1409700"/>
              <a:gd name="connsiteX67" fmla="*/ 860425 w 3429000"/>
              <a:gd name="connsiteY67" fmla="*/ 603250 h 1409700"/>
              <a:gd name="connsiteX68" fmla="*/ 850900 w 3429000"/>
              <a:gd name="connsiteY68" fmla="*/ 593725 h 1409700"/>
              <a:gd name="connsiteX69" fmla="*/ 838200 w 3429000"/>
              <a:gd name="connsiteY69" fmla="*/ 593725 h 1409700"/>
              <a:gd name="connsiteX70" fmla="*/ 838200 w 3429000"/>
              <a:gd name="connsiteY70" fmla="*/ 571500 h 1409700"/>
              <a:gd name="connsiteX71" fmla="*/ 819150 w 3429000"/>
              <a:gd name="connsiteY71" fmla="*/ 574675 h 1409700"/>
              <a:gd name="connsiteX72" fmla="*/ 819150 w 3429000"/>
              <a:gd name="connsiteY72" fmla="*/ 549275 h 1409700"/>
              <a:gd name="connsiteX73" fmla="*/ 793750 w 3429000"/>
              <a:gd name="connsiteY73" fmla="*/ 549275 h 1409700"/>
              <a:gd name="connsiteX74" fmla="*/ 793750 w 3429000"/>
              <a:gd name="connsiteY74" fmla="*/ 530225 h 1409700"/>
              <a:gd name="connsiteX75" fmla="*/ 692150 w 3429000"/>
              <a:gd name="connsiteY75" fmla="*/ 530225 h 1409700"/>
              <a:gd name="connsiteX76" fmla="*/ 692150 w 3429000"/>
              <a:gd name="connsiteY76" fmla="*/ 504825 h 1409700"/>
              <a:gd name="connsiteX77" fmla="*/ 669925 w 3429000"/>
              <a:gd name="connsiteY77" fmla="*/ 504825 h 1409700"/>
              <a:gd name="connsiteX78" fmla="*/ 669925 w 3429000"/>
              <a:gd name="connsiteY78" fmla="*/ 485775 h 1409700"/>
              <a:gd name="connsiteX79" fmla="*/ 650875 w 3429000"/>
              <a:gd name="connsiteY79" fmla="*/ 485775 h 1409700"/>
              <a:gd name="connsiteX80" fmla="*/ 650875 w 3429000"/>
              <a:gd name="connsiteY80" fmla="*/ 469900 h 1409700"/>
              <a:gd name="connsiteX81" fmla="*/ 609600 w 3429000"/>
              <a:gd name="connsiteY81" fmla="*/ 469900 h 1409700"/>
              <a:gd name="connsiteX82" fmla="*/ 609600 w 3429000"/>
              <a:gd name="connsiteY82" fmla="*/ 444500 h 1409700"/>
              <a:gd name="connsiteX83" fmla="*/ 587375 w 3429000"/>
              <a:gd name="connsiteY83" fmla="*/ 444500 h 1409700"/>
              <a:gd name="connsiteX84" fmla="*/ 587375 w 3429000"/>
              <a:gd name="connsiteY84" fmla="*/ 384175 h 1409700"/>
              <a:gd name="connsiteX85" fmla="*/ 571500 w 3429000"/>
              <a:gd name="connsiteY85" fmla="*/ 384175 h 1409700"/>
              <a:gd name="connsiteX86" fmla="*/ 571500 w 3429000"/>
              <a:gd name="connsiteY86" fmla="*/ 365125 h 1409700"/>
              <a:gd name="connsiteX87" fmla="*/ 552450 w 3429000"/>
              <a:gd name="connsiteY87" fmla="*/ 365125 h 1409700"/>
              <a:gd name="connsiteX88" fmla="*/ 552450 w 3429000"/>
              <a:gd name="connsiteY88" fmla="*/ 323850 h 1409700"/>
              <a:gd name="connsiteX89" fmla="*/ 536575 w 3429000"/>
              <a:gd name="connsiteY89" fmla="*/ 323850 h 1409700"/>
              <a:gd name="connsiteX90" fmla="*/ 536575 w 3429000"/>
              <a:gd name="connsiteY90" fmla="*/ 304800 h 1409700"/>
              <a:gd name="connsiteX91" fmla="*/ 498475 w 3429000"/>
              <a:gd name="connsiteY91" fmla="*/ 304800 h 1409700"/>
              <a:gd name="connsiteX92" fmla="*/ 498475 w 3429000"/>
              <a:gd name="connsiteY92" fmla="*/ 276225 h 1409700"/>
              <a:gd name="connsiteX93" fmla="*/ 482600 w 3429000"/>
              <a:gd name="connsiteY93" fmla="*/ 276225 h 1409700"/>
              <a:gd name="connsiteX94" fmla="*/ 482600 w 3429000"/>
              <a:gd name="connsiteY94" fmla="*/ 254000 h 1409700"/>
              <a:gd name="connsiteX95" fmla="*/ 450850 w 3429000"/>
              <a:gd name="connsiteY95" fmla="*/ 254000 h 1409700"/>
              <a:gd name="connsiteX96" fmla="*/ 450850 w 3429000"/>
              <a:gd name="connsiteY96" fmla="*/ 241300 h 1409700"/>
              <a:gd name="connsiteX97" fmla="*/ 415925 w 3429000"/>
              <a:gd name="connsiteY97" fmla="*/ 241300 h 1409700"/>
              <a:gd name="connsiteX98" fmla="*/ 415925 w 3429000"/>
              <a:gd name="connsiteY98" fmla="*/ 241300 h 1409700"/>
              <a:gd name="connsiteX99" fmla="*/ 415925 w 3429000"/>
              <a:gd name="connsiteY99" fmla="*/ 222250 h 1409700"/>
              <a:gd name="connsiteX100" fmla="*/ 365125 w 3429000"/>
              <a:gd name="connsiteY100" fmla="*/ 222250 h 1409700"/>
              <a:gd name="connsiteX101" fmla="*/ 365125 w 3429000"/>
              <a:gd name="connsiteY101" fmla="*/ 196850 h 1409700"/>
              <a:gd name="connsiteX102" fmla="*/ 342900 w 3429000"/>
              <a:gd name="connsiteY102" fmla="*/ 196850 h 1409700"/>
              <a:gd name="connsiteX103" fmla="*/ 342900 w 3429000"/>
              <a:gd name="connsiteY103" fmla="*/ 168275 h 1409700"/>
              <a:gd name="connsiteX104" fmla="*/ 327025 w 3429000"/>
              <a:gd name="connsiteY104" fmla="*/ 168275 h 1409700"/>
              <a:gd name="connsiteX105" fmla="*/ 327025 w 3429000"/>
              <a:gd name="connsiteY105" fmla="*/ 130175 h 1409700"/>
              <a:gd name="connsiteX106" fmla="*/ 304800 w 3429000"/>
              <a:gd name="connsiteY106" fmla="*/ 130175 h 1409700"/>
              <a:gd name="connsiteX107" fmla="*/ 304800 w 3429000"/>
              <a:gd name="connsiteY107" fmla="*/ 104775 h 1409700"/>
              <a:gd name="connsiteX108" fmla="*/ 263525 w 3429000"/>
              <a:gd name="connsiteY108" fmla="*/ 104775 h 1409700"/>
              <a:gd name="connsiteX109" fmla="*/ 263525 w 3429000"/>
              <a:gd name="connsiteY109" fmla="*/ 79375 h 1409700"/>
              <a:gd name="connsiteX110" fmla="*/ 196850 w 3429000"/>
              <a:gd name="connsiteY110" fmla="*/ 79375 h 1409700"/>
              <a:gd name="connsiteX111" fmla="*/ 196850 w 3429000"/>
              <a:gd name="connsiteY111" fmla="*/ 60325 h 1409700"/>
              <a:gd name="connsiteX112" fmla="*/ 174625 w 3429000"/>
              <a:gd name="connsiteY112" fmla="*/ 60325 h 1409700"/>
              <a:gd name="connsiteX113" fmla="*/ 174625 w 3429000"/>
              <a:gd name="connsiteY113" fmla="*/ 41275 h 1409700"/>
              <a:gd name="connsiteX114" fmla="*/ 136525 w 3429000"/>
              <a:gd name="connsiteY114" fmla="*/ 41275 h 1409700"/>
              <a:gd name="connsiteX115" fmla="*/ 136525 w 3429000"/>
              <a:gd name="connsiteY115" fmla="*/ 15875 h 1409700"/>
              <a:gd name="connsiteX116" fmla="*/ 73025 w 3429000"/>
              <a:gd name="connsiteY116" fmla="*/ 15875 h 1409700"/>
              <a:gd name="connsiteX117" fmla="*/ 73025 w 3429000"/>
              <a:gd name="connsiteY117" fmla="*/ 0 h 1409700"/>
              <a:gd name="connsiteX118" fmla="*/ 0 w 3429000"/>
              <a:gd name="connsiteY118" fmla="*/ 0 h 1409700"/>
              <a:gd name="connsiteX0" fmla="*/ 3429000 w 3429000"/>
              <a:gd name="connsiteY0" fmla="*/ 1409700 h 1409700"/>
              <a:gd name="connsiteX1" fmla="*/ 2917825 w 3429000"/>
              <a:gd name="connsiteY1" fmla="*/ 1409700 h 1409700"/>
              <a:gd name="connsiteX2" fmla="*/ 2917825 w 3429000"/>
              <a:gd name="connsiteY2" fmla="*/ 1358900 h 1409700"/>
              <a:gd name="connsiteX3" fmla="*/ 2771775 w 3429000"/>
              <a:gd name="connsiteY3" fmla="*/ 1358900 h 1409700"/>
              <a:gd name="connsiteX4" fmla="*/ 2771775 w 3429000"/>
              <a:gd name="connsiteY4" fmla="*/ 1285875 h 1409700"/>
              <a:gd name="connsiteX5" fmla="*/ 2771775 w 3429000"/>
              <a:gd name="connsiteY5" fmla="*/ 1285875 h 1409700"/>
              <a:gd name="connsiteX6" fmla="*/ 2740025 w 3429000"/>
              <a:gd name="connsiteY6" fmla="*/ 1285875 h 1409700"/>
              <a:gd name="connsiteX7" fmla="*/ 2740025 w 3429000"/>
              <a:gd name="connsiteY7" fmla="*/ 1254125 h 1409700"/>
              <a:gd name="connsiteX8" fmla="*/ 2638425 w 3429000"/>
              <a:gd name="connsiteY8" fmla="*/ 1254125 h 1409700"/>
              <a:gd name="connsiteX9" fmla="*/ 2638425 w 3429000"/>
              <a:gd name="connsiteY9" fmla="*/ 1225550 h 1409700"/>
              <a:gd name="connsiteX10" fmla="*/ 2584450 w 3429000"/>
              <a:gd name="connsiteY10" fmla="*/ 1225550 h 1409700"/>
              <a:gd name="connsiteX11" fmla="*/ 2584450 w 3429000"/>
              <a:gd name="connsiteY11" fmla="*/ 1196975 h 1409700"/>
              <a:gd name="connsiteX12" fmla="*/ 2489200 w 3429000"/>
              <a:gd name="connsiteY12" fmla="*/ 1196975 h 1409700"/>
              <a:gd name="connsiteX13" fmla="*/ 2489200 w 3429000"/>
              <a:gd name="connsiteY13" fmla="*/ 1171575 h 1409700"/>
              <a:gd name="connsiteX14" fmla="*/ 2463800 w 3429000"/>
              <a:gd name="connsiteY14" fmla="*/ 1171575 h 1409700"/>
              <a:gd name="connsiteX15" fmla="*/ 2463800 w 3429000"/>
              <a:gd name="connsiteY15" fmla="*/ 1146175 h 1409700"/>
              <a:gd name="connsiteX16" fmla="*/ 2343150 w 3429000"/>
              <a:gd name="connsiteY16" fmla="*/ 1146175 h 1409700"/>
              <a:gd name="connsiteX17" fmla="*/ 2343150 w 3429000"/>
              <a:gd name="connsiteY17" fmla="*/ 1120775 h 1409700"/>
              <a:gd name="connsiteX18" fmla="*/ 2089150 w 3429000"/>
              <a:gd name="connsiteY18" fmla="*/ 1120775 h 1409700"/>
              <a:gd name="connsiteX19" fmla="*/ 2089150 w 3429000"/>
              <a:gd name="connsiteY19" fmla="*/ 1101725 h 1409700"/>
              <a:gd name="connsiteX20" fmla="*/ 2003425 w 3429000"/>
              <a:gd name="connsiteY20" fmla="*/ 1101725 h 1409700"/>
              <a:gd name="connsiteX21" fmla="*/ 2003425 w 3429000"/>
              <a:gd name="connsiteY21" fmla="*/ 1085850 h 1409700"/>
              <a:gd name="connsiteX22" fmla="*/ 1974850 w 3429000"/>
              <a:gd name="connsiteY22" fmla="*/ 1085850 h 1409700"/>
              <a:gd name="connsiteX23" fmla="*/ 1974850 w 3429000"/>
              <a:gd name="connsiteY23" fmla="*/ 1063625 h 1409700"/>
              <a:gd name="connsiteX24" fmla="*/ 1876425 w 3429000"/>
              <a:gd name="connsiteY24" fmla="*/ 1063625 h 1409700"/>
              <a:gd name="connsiteX25" fmla="*/ 1876425 w 3429000"/>
              <a:gd name="connsiteY25" fmla="*/ 1025525 h 1409700"/>
              <a:gd name="connsiteX26" fmla="*/ 1784350 w 3429000"/>
              <a:gd name="connsiteY26" fmla="*/ 1025525 h 1409700"/>
              <a:gd name="connsiteX27" fmla="*/ 1784350 w 3429000"/>
              <a:gd name="connsiteY27" fmla="*/ 1003300 h 1409700"/>
              <a:gd name="connsiteX28" fmla="*/ 1720850 w 3429000"/>
              <a:gd name="connsiteY28" fmla="*/ 1003300 h 1409700"/>
              <a:gd name="connsiteX29" fmla="*/ 1720850 w 3429000"/>
              <a:gd name="connsiteY29" fmla="*/ 996950 h 1409700"/>
              <a:gd name="connsiteX30" fmla="*/ 1635125 w 3429000"/>
              <a:gd name="connsiteY30" fmla="*/ 996950 h 1409700"/>
              <a:gd name="connsiteX31" fmla="*/ 1635125 w 3429000"/>
              <a:gd name="connsiteY31" fmla="*/ 965200 h 1409700"/>
              <a:gd name="connsiteX32" fmla="*/ 1571625 w 3429000"/>
              <a:gd name="connsiteY32" fmla="*/ 965200 h 1409700"/>
              <a:gd name="connsiteX33" fmla="*/ 1571625 w 3429000"/>
              <a:gd name="connsiteY33" fmla="*/ 942975 h 1409700"/>
              <a:gd name="connsiteX34" fmla="*/ 1546225 w 3429000"/>
              <a:gd name="connsiteY34" fmla="*/ 942975 h 1409700"/>
              <a:gd name="connsiteX35" fmla="*/ 1546225 w 3429000"/>
              <a:gd name="connsiteY35" fmla="*/ 942975 h 1409700"/>
              <a:gd name="connsiteX36" fmla="*/ 1546225 w 3429000"/>
              <a:gd name="connsiteY36" fmla="*/ 917575 h 1409700"/>
              <a:gd name="connsiteX37" fmla="*/ 1517650 w 3429000"/>
              <a:gd name="connsiteY37" fmla="*/ 917575 h 1409700"/>
              <a:gd name="connsiteX38" fmla="*/ 1517650 w 3429000"/>
              <a:gd name="connsiteY38" fmla="*/ 904875 h 1409700"/>
              <a:gd name="connsiteX39" fmla="*/ 1476375 w 3429000"/>
              <a:gd name="connsiteY39" fmla="*/ 904875 h 1409700"/>
              <a:gd name="connsiteX40" fmla="*/ 1476375 w 3429000"/>
              <a:gd name="connsiteY40" fmla="*/ 882650 h 1409700"/>
              <a:gd name="connsiteX41" fmla="*/ 1368425 w 3429000"/>
              <a:gd name="connsiteY41" fmla="*/ 882650 h 1409700"/>
              <a:gd name="connsiteX42" fmla="*/ 1368425 w 3429000"/>
              <a:gd name="connsiteY42" fmla="*/ 866775 h 1409700"/>
              <a:gd name="connsiteX43" fmla="*/ 1343025 w 3429000"/>
              <a:gd name="connsiteY43" fmla="*/ 866775 h 1409700"/>
              <a:gd name="connsiteX44" fmla="*/ 1343025 w 3429000"/>
              <a:gd name="connsiteY44" fmla="*/ 847725 h 1409700"/>
              <a:gd name="connsiteX45" fmla="*/ 1317625 w 3429000"/>
              <a:gd name="connsiteY45" fmla="*/ 847725 h 1409700"/>
              <a:gd name="connsiteX46" fmla="*/ 1317625 w 3429000"/>
              <a:gd name="connsiteY46" fmla="*/ 835025 h 1409700"/>
              <a:gd name="connsiteX47" fmla="*/ 1270000 w 3429000"/>
              <a:gd name="connsiteY47" fmla="*/ 835025 h 1409700"/>
              <a:gd name="connsiteX48" fmla="*/ 1270000 w 3429000"/>
              <a:gd name="connsiteY48" fmla="*/ 812800 h 1409700"/>
              <a:gd name="connsiteX49" fmla="*/ 1219200 w 3429000"/>
              <a:gd name="connsiteY49" fmla="*/ 812800 h 1409700"/>
              <a:gd name="connsiteX50" fmla="*/ 1219200 w 3429000"/>
              <a:gd name="connsiteY50" fmla="*/ 793750 h 1409700"/>
              <a:gd name="connsiteX51" fmla="*/ 1104900 w 3429000"/>
              <a:gd name="connsiteY51" fmla="*/ 793750 h 1409700"/>
              <a:gd name="connsiteX52" fmla="*/ 1104900 w 3429000"/>
              <a:gd name="connsiteY52" fmla="*/ 768350 h 1409700"/>
              <a:gd name="connsiteX53" fmla="*/ 1076325 w 3429000"/>
              <a:gd name="connsiteY53" fmla="*/ 768350 h 1409700"/>
              <a:gd name="connsiteX54" fmla="*/ 1076325 w 3429000"/>
              <a:gd name="connsiteY54" fmla="*/ 739775 h 1409700"/>
              <a:gd name="connsiteX55" fmla="*/ 1054100 w 3429000"/>
              <a:gd name="connsiteY55" fmla="*/ 739775 h 1409700"/>
              <a:gd name="connsiteX56" fmla="*/ 1054100 w 3429000"/>
              <a:gd name="connsiteY56" fmla="*/ 717550 h 1409700"/>
              <a:gd name="connsiteX57" fmla="*/ 1028700 w 3429000"/>
              <a:gd name="connsiteY57" fmla="*/ 717550 h 1409700"/>
              <a:gd name="connsiteX58" fmla="*/ 1028700 w 3429000"/>
              <a:gd name="connsiteY58" fmla="*/ 688975 h 1409700"/>
              <a:gd name="connsiteX59" fmla="*/ 987425 w 3429000"/>
              <a:gd name="connsiteY59" fmla="*/ 688975 h 1409700"/>
              <a:gd name="connsiteX60" fmla="*/ 987425 w 3429000"/>
              <a:gd name="connsiteY60" fmla="*/ 663575 h 1409700"/>
              <a:gd name="connsiteX61" fmla="*/ 955675 w 3429000"/>
              <a:gd name="connsiteY61" fmla="*/ 663575 h 1409700"/>
              <a:gd name="connsiteX62" fmla="*/ 955675 w 3429000"/>
              <a:gd name="connsiteY62" fmla="*/ 644525 h 1409700"/>
              <a:gd name="connsiteX63" fmla="*/ 952500 w 3429000"/>
              <a:gd name="connsiteY63" fmla="*/ 644525 h 1409700"/>
              <a:gd name="connsiteX64" fmla="*/ 949325 w 3429000"/>
              <a:gd name="connsiteY64" fmla="*/ 635000 h 1409700"/>
              <a:gd name="connsiteX65" fmla="*/ 930275 w 3429000"/>
              <a:gd name="connsiteY65" fmla="*/ 635000 h 1409700"/>
              <a:gd name="connsiteX66" fmla="*/ 930275 w 3429000"/>
              <a:gd name="connsiteY66" fmla="*/ 603250 h 1409700"/>
              <a:gd name="connsiteX67" fmla="*/ 860425 w 3429000"/>
              <a:gd name="connsiteY67" fmla="*/ 603250 h 1409700"/>
              <a:gd name="connsiteX68" fmla="*/ 850900 w 3429000"/>
              <a:gd name="connsiteY68" fmla="*/ 593725 h 1409700"/>
              <a:gd name="connsiteX69" fmla="*/ 838200 w 3429000"/>
              <a:gd name="connsiteY69" fmla="*/ 593725 h 1409700"/>
              <a:gd name="connsiteX70" fmla="*/ 838200 w 3429000"/>
              <a:gd name="connsiteY70" fmla="*/ 577850 h 1409700"/>
              <a:gd name="connsiteX71" fmla="*/ 819150 w 3429000"/>
              <a:gd name="connsiteY71" fmla="*/ 574675 h 1409700"/>
              <a:gd name="connsiteX72" fmla="*/ 819150 w 3429000"/>
              <a:gd name="connsiteY72" fmla="*/ 549275 h 1409700"/>
              <a:gd name="connsiteX73" fmla="*/ 793750 w 3429000"/>
              <a:gd name="connsiteY73" fmla="*/ 549275 h 1409700"/>
              <a:gd name="connsiteX74" fmla="*/ 793750 w 3429000"/>
              <a:gd name="connsiteY74" fmla="*/ 530225 h 1409700"/>
              <a:gd name="connsiteX75" fmla="*/ 692150 w 3429000"/>
              <a:gd name="connsiteY75" fmla="*/ 530225 h 1409700"/>
              <a:gd name="connsiteX76" fmla="*/ 692150 w 3429000"/>
              <a:gd name="connsiteY76" fmla="*/ 504825 h 1409700"/>
              <a:gd name="connsiteX77" fmla="*/ 669925 w 3429000"/>
              <a:gd name="connsiteY77" fmla="*/ 504825 h 1409700"/>
              <a:gd name="connsiteX78" fmla="*/ 669925 w 3429000"/>
              <a:gd name="connsiteY78" fmla="*/ 485775 h 1409700"/>
              <a:gd name="connsiteX79" fmla="*/ 650875 w 3429000"/>
              <a:gd name="connsiteY79" fmla="*/ 485775 h 1409700"/>
              <a:gd name="connsiteX80" fmla="*/ 650875 w 3429000"/>
              <a:gd name="connsiteY80" fmla="*/ 469900 h 1409700"/>
              <a:gd name="connsiteX81" fmla="*/ 609600 w 3429000"/>
              <a:gd name="connsiteY81" fmla="*/ 469900 h 1409700"/>
              <a:gd name="connsiteX82" fmla="*/ 609600 w 3429000"/>
              <a:gd name="connsiteY82" fmla="*/ 444500 h 1409700"/>
              <a:gd name="connsiteX83" fmla="*/ 587375 w 3429000"/>
              <a:gd name="connsiteY83" fmla="*/ 444500 h 1409700"/>
              <a:gd name="connsiteX84" fmla="*/ 587375 w 3429000"/>
              <a:gd name="connsiteY84" fmla="*/ 384175 h 1409700"/>
              <a:gd name="connsiteX85" fmla="*/ 571500 w 3429000"/>
              <a:gd name="connsiteY85" fmla="*/ 384175 h 1409700"/>
              <a:gd name="connsiteX86" fmla="*/ 571500 w 3429000"/>
              <a:gd name="connsiteY86" fmla="*/ 365125 h 1409700"/>
              <a:gd name="connsiteX87" fmla="*/ 552450 w 3429000"/>
              <a:gd name="connsiteY87" fmla="*/ 365125 h 1409700"/>
              <a:gd name="connsiteX88" fmla="*/ 552450 w 3429000"/>
              <a:gd name="connsiteY88" fmla="*/ 323850 h 1409700"/>
              <a:gd name="connsiteX89" fmla="*/ 536575 w 3429000"/>
              <a:gd name="connsiteY89" fmla="*/ 323850 h 1409700"/>
              <a:gd name="connsiteX90" fmla="*/ 536575 w 3429000"/>
              <a:gd name="connsiteY90" fmla="*/ 304800 h 1409700"/>
              <a:gd name="connsiteX91" fmla="*/ 498475 w 3429000"/>
              <a:gd name="connsiteY91" fmla="*/ 304800 h 1409700"/>
              <a:gd name="connsiteX92" fmla="*/ 498475 w 3429000"/>
              <a:gd name="connsiteY92" fmla="*/ 276225 h 1409700"/>
              <a:gd name="connsiteX93" fmla="*/ 482600 w 3429000"/>
              <a:gd name="connsiteY93" fmla="*/ 276225 h 1409700"/>
              <a:gd name="connsiteX94" fmla="*/ 482600 w 3429000"/>
              <a:gd name="connsiteY94" fmla="*/ 254000 h 1409700"/>
              <a:gd name="connsiteX95" fmla="*/ 450850 w 3429000"/>
              <a:gd name="connsiteY95" fmla="*/ 254000 h 1409700"/>
              <a:gd name="connsiteX96" fmla="*/ 450850 w 3429000"/>
              <a:gd name="connsiteY96" fmla="*/ 241300 h 1409700"/>
              <a:gd name="connsiteX97" fmla="*/ 415925 w 3429000"/>
              <a:gd name="connsiteY97" fmla="*/ 241300 h 1409700"/>
              <a:gd name="connsiteX98" fmla="*/ 415925 w 3429000"/>
              <a:gd name="connsiteY98" fmla="*/ 241300 h 1409700"/>
              <a:gd name="connsiteX99" fmla="*/ 415925 w 3429000"/>
              <a:gd name="connsiteY99" fmla="*/ 222250 h 1409700"/>
              <a:gd name="connsiteX100" fmla="*/ 365125 w 3429000"/>
              <a:gd name="connsiteY100" fmla="*/ 222250 h 1409700"/>
              <a:gd name="connsiteX101" fmla="*/ 365125 w 3429000"/>
              <a:gd name="connsiteY101" fmla="*/ 196850 h 1409700"/>
              <a:gd name="connsiteX102" fmla="*/ 342900 w 3429000"/>
              <a:gd name="connsiteY102" fmla="*/ 196850 h 1409700"/>
              <a:gd name="connsiteX103" fmla="*/ 342900 w 3429000"/>
              <a:gd name="connsiteY103" fmla="*/ 168275 h 1409700"/>
              <a:gd name="connsiteX104" fmla="*/ 327025 w 3429000"/>
              <a:gd name="connsiteY104" fmla="*/ 168275 h 1409700"/>
              <a:gd name="connsiteX105" fmla="*/ 327025 w 3429000"/>
              <a:gd name="connsiteY105" fmla="*/ 130175 h 1409700"/>
              <a:gd name="connsiteX106" fmla="*/ 304800 w 3429000"/>
              <a:gd name="connsiteY106" fmla="*/ 130175 h 1409700"/>
              <a:gd name="connsiteX107" fmla="*/ 304800 w 3429000"/>
              <a:gd name="connsiteY107" fmla="*/ 104775 h 1409700"/>
              <a:gd name="connsiteX108" fmla="*/ 263525 w 3429000"/>
              <a:gd name="connsiteY108" fmla="*/ 104775 h 1409700"/>
              <a:gd name="connsiteX109" fmla="*/ 263525 w 3429000"/>
              <a:gd name="connsiteY109" fmla="*/ 79375 h 1409700"/>
              <a:gd name="connsiteX110" fmla="*/ 196850 w 3429000"/>
              <a:gd name="connsiteY110" fmla="*/ 79375 h 1409700"/>
              <a:gd name="connsiteX111" fmla="*/ 196850 w 3429000"/>
              <a:gd name="connsiteY111" fmla="*/ 60325 h 1409700"/>
              <a:gd name="connsiteX112" fmla="*/ 174625 w 3429000"/>
              <a:gd name="connsiteY112" fmla="*/ 60325 h 1409700"/>
              <a:gd name="connsiteX113" fmla="*/ 174625 w 3429000"/>
              <a:gd name="connsiteY113" fmla="*/ 41275 h 1409700"/>
              <a:gd name="connsiteX114" fmla="*/ 136525 w 3429000"/>
              <a:gd name="connsiteY114" fmla="*/ 41275 h 1409700"/>
              <a:gd name="connsiteX115" fmla="*/ 136525 w 3429000"/>
              <a:gd name="connsiteY115" fmla="*/ 15875 h 1409700"/>
              <a:gd name="connsiteX116" fmla="*/ 73025 w 3429000"/>
              <a:gd name="connsiteY116" fmla="*/ 15875 h 1409700"/>
              <a:gd name="connsiteX117" fmla="*/ 73025 w 3429000"/>
              <a:gd name="connsiteY117" fmla="*/ 0 h 1409700"/>
              <a:gd name="connsiteX118" fmla="*/ 0 w 3429000"/>
              <a:gd name="connsiteY118" fmla="*/ 0 h 140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429000" h="1409700">
                <a:moveTo>
                  <a:pt x="3429000" y="1409700"/>
                </a:moveTo>
                <a:lnTo>
                  <a:pt x="2917825" y="1409700"/>
                </a:lnTo>
                <a:lnTo>
                  <a:pt x="2917825" y="1358900"/>
                </a:lnTo>
                <a:lnTo>
                  <a:pt x="2771775" y="1358900"/>
                </a:lnTo>
                <a:lnTo>
                  <a:pt x="2771775" y="1285875"/>
                </a:lnTo>
                <a:lnTo>
                  <a:pt x="2771775" y="1285875"/>
                </a:lnTo>
                <a:lnTo>
                  <a:pt x="2740025" y="1285875"/>
                </a:lnTo>
                <a:lnTo>
                  <a:pt x="2740025" y="1254125"/>
                </a:lnTo>
                <a:lnTo>
                  <a:pt x="2638425" y="1254125"/>
                </a:lnTo>
                <a:lnTo>
                  <a:pt x="2638425" y="1225550"/>
                </a:lnTo>
                <a:lnTo>
                  <a:pt x="2584450" y="1225550"/>
                </a:lnTo>
                <a:lnTo>
                  <a:pt x="2584450" y="1196975"/>
                </a:lnTo>
                <a:lnTo>
                  <a:pt x="2489200" y="1196975"/>
                </a:lnTo>
                <a:lnTo>
                  <a:pt x="2489200" y="1171575"/>
                </a:lnTo>
                <a:lnTo>
                  <a:pt x="2463800" y="1171575"/>
                </a:lnTo>
                <a:lnTo>
                  <a:pt x="2463800" y="1146175"/>
                </a:lnTo>
                <a:lnTo>
                  <a:pt x="2343150" y="1146175"/>
                </a:lnTo>
                <a:lnTo>
                  <a:pt x="2343150" y="1120775"/>
                </a:lnTo>
                <a:lnTo>
                  <a:pt x="2089150" y="1120775"/>
                </a:lnTo>
                <a:lnTo>
                  <a:pt x="2089150" y="1101725"/>
                </a:lnTo>
                <a:lnTo>
                  <a:pt x="2003425" y="1101725"/>
                </a:lnTo>
                <a:lnTo>
                  <a:pt x="2003425" y="1085850"/>
                </a:lnTo>
                <a:lnTo>
                  <a:pt x="1974850" y="1085850"/>
                </a:lnTo>
                <a:lnTo>
                  <a:pt x="1974850" y="1063625"/>
                </a:lnTo>
                <a:lnTo>
                  <a:pt x="1876425" y="1063625"/>
                </a:lnTo>
                <a:lnTo>
                  <a:pt x="1876425" y="1025525"/>
                </a:lnTo>
                <a:lnTo>
                  <a:pt x="1784350" y="1025525"/>
                </a:lnTo>
                <a:lnTo>
                  <a:pt x="1784350" y="1003300"/>
                </a:lnTo>
                <a:lnTo>
                  <a:pt x="1720850" y="1003300"/>
                </a:lnTo>
                <a:lnTo>
                  <a:pt x="1720850" y="996950"/>
                </a:lnTo>
                <a:lnTo>
                  <a:pt x="1635125" y="996950"/>
                </a:lnTo>
                <a:lnTo>
                  <a:pt x="1635125" y="965200"/>
                </a:lnTo>
                <a:lnTo>
                  <a:pt x="1571625" y="965200"/>
                </a:lnTo>
                <a:lnTo>
                  <a:pt x="1571625" y="942975"/>
                </a:lnTo>
                <a:lnTo>
                  <a:pt x="1546225" y="942975"/>
                </a:lnTo>
                <a:lnTo>
                  <a:pt x="1546225" y="942975"/>
                </a:lnTo>
                <a:lnTo>
                  <a:pt x="1546225" y="917575"/>
                </a:lnTo>
                <a:lnTo>
                  <a:pt x="1517650" y="917575"/>
                </a:lnTo>
                <a:lnTo>
                  <a:pt x="1517650" y="904875"/>
                </a:lnTo>
                <a:lnTo>
                  <a:pt x="1476375" y="904875"/>
                </a:lnTo>
                <a:lnTo>
                  <a:pt x="1476375" y="882650"/>
                </a:lnTo>
                <a:lnTo>
                  <a:pt x="1368425" y="882650"/>
                </a:lnTo>
                <a:lnTo>
                  <a:pt x="1368425" y="866775"/>
                </a:lnTo>
                <a:lnTo>
                  <a:pt x="1343025" y="866775"/>
                </a:lnTo>
                <a:lnTo>
                  <a:pt x="1343025" y="847725"/>
                </a:lnTo>
                <a:lnTo>
                  <a:pt x="1317625" y="847725"/>
                </a:lnTo>
                <a:lnTo>
                  <a:pt x="1317625" y="835025"/>
                </a:lnTo>
                <a:lnTo>
                  <a:pt x="1270000" y="835025"/>
                </a:lnTo>
                <a:lnTo>
                  <a:pt x="1270000" y="812800"/>
                </a:lnTo>
                <a:lnTo>
                  <a:pt x="1219200" y="812800"/>
                </a:lnTo>
                <a:lnTo>
                  <a:pt x="1219200" y="793750"/>
                </a:lnTo>
                <a:lnTo>
                  <a:pt x="1104900" y="793750"/>
                </a:lnTo>
                <a:lnTo>
                  <a:pt x="1104900" y="768350"/>
                </a:lnTo>
                <a:lnTo>
                  <a:pt x="1076325" y="768350"/>
                </a:lnTo>
                <a:lnTo>
                  <a:pt x="1076325" y="739775"/>
                </a:lnTo>
                <a:lnTo>
                  <a:pt x="1054100" y="739775"/>
                </a:lnTo>
                <a:lnTo>
                  <a:pt x="1054100" y="717550"/>
                </a:lnTo>
                <a:lnTo>
                  <a:pt x="1028700" y="717550"/>
                </a:lnTo>
                <a:lnTo>
                  <a:pt x="1028700" y="688975"/>
                </a:lnTo>
                <a:lnTo>
                  <a:pt x="987425" y="688975"/>
                </a:lnTo>
                <a:lnTo>
                  <a:pt x="987425" y="663575"/>
                </a:lnTo>
                <a:lnTo>
                  <a:pt x="955675" y="663575"/>
                </a:lnTo>
                <a:lnTo>
                  <a:pt x="955675" y="644525"/>
                </a:lnTo>
                <a:lnTo>
                  <a:pt x="952500" y="644525"/>
                </a:lnTo>
                <a:lnTo>
                  <a:pt x="949325" y="635000"/>
                </a:lnTo>
                <a:lnTo>
                  <a:pt x="930275" y="635000"/>
                </a:lnTo>
                <a:lnTo>
                  <a:pt x="930275" y="603250"/>
                </a:lnTo>
                <a:lnTo>
                  <a:pt x="860425" y="603250"/>
                </a:lnTo>
                <a:lnTo>
                  <a:pt x="850900" y="593725"/>
                </a:lnTo>
                <a:lnTo>
                  <a:pt x="838200" y="593725"/>
                </a:lnTo>
                <a:lnTo>
                  <a:pt x="838200" y="577850"/>
                </a:lnTo>
                <a:lnTo>
                  <a:pt x="819150" y="574675"/>
                </a:lnTo>
                <a:lnTo>
                  <a:pt x="819150" y="549275"/>
                </a:lnTo>
                <a:lnTo>
                  <a:pt x="793750" y="549275"/>
                </a:lnTo>
                <a:lnTo>
                  <a:pt x="793750" y="530225"/>
                </a:lnTo>
                <a:lnTo>
                  <a:pt x="692150" y="530225"/>
                </a:lnTo>
                <a:lnTo>
                  <a:pt x="692150" y="504825"/>
                </a:lnTo>
                <a:lnTo>
                  <a:pt x="669925" y="504825"/>
                </a:lnTo>
                <a:lnTo>
                  <a:pt x="669925" y="485775"/>
                </a:lnTo>
                <a:lnTo>
                  <a:pt x="650875" y="485775"/>
                </a:lnTo>
                <a:lnTo>
                  <a:pt x="650875" y="469900"/>
                </a:lnTo>
                <a:lnTo>
                  <a:pt x="609600" y="469900"/>
                </a:lnTo>
                <a:lnTo>
                  <a:pt x="609600" y="444500"/>
                </a:lnTo>
                <a:lnTo>
                  <a:pt x="587375" y="444500"/>
                </a:lnTo>
                <a:lnTo>
                  <a:pt x="587375" y="384175"/>
                </a:lnTo>
                <a:lnTo>
                  <a:pt x="571500" y="384175"/>
                </a:lnTo>
                <a:lnTo>
                  <a:pt x="571500" y="365125"/>
                </a:lnTo>
                <a:lnTo>
                  <a:pt x="552450" y="365125"/>
                </a:lnTo>
                <a:lnTo>
                  <a:pt x="552450" y="323850"/>
                </a:lnTo>
                <a:lnTo>
                  <a:pt x="536575" y="323850"/>
                </a:lnTo>
                <a:lnTo>
                  <a:pt x="536575" y="304800"/>
                </a:lnTo>
                <a:lnTo>
                  <a:pt x="498475" y="304800"/>
                </a:lnTo>
                <a:lnTo>
                  <a:pt x="498475" y="276225"/>
                </a:lnTo>
                <a:lnTo>
                  <a:pt x="482600" y="276225"/>
                </a:lnTo>
                <a:lnTo>
                  <a:pt x="482600" y="254000"/>
                </a:lnTo>
                <a:lnTo>
                  <a:pt x="450850" y="254000"/>
                </a:lnTo>
                <a:lnTo>
                  <a:pt x="450850" y="241300"/>
                </a:lnTo>
                <a:lnTo>
                  <a:pt x="415925" y="241300"/>
                </a:lnTo>
                <a:lnTo>
                  <a:pt x="415925" y="241300"/>
                </a:lnTo>
                <a:lnTo>
                  <a:pt x="415925" y="222250"/>
                </a:lnTo>
                <a:lnTo>
                  <a:pt x="365125" y="222250"/>
                </a:lnTo>
                <a:lnTo>
                  <a:pt x="365125" y="196850"/>
                </a:lnTo>
                <a:lnTo>
                  <a:pt x="342900" y="196850"/>
                </a:lnTo>
                <a:lnTo>
                  <a:pt x="342900" y="168275"/>
                </a:lnTo>
                <a:lnTo>
                  <a:pt x="327025" y="168275"/>
                </a:lnTo>
                <a:lnTo>
                  <a:pt x="327025" y="130175"/>
                </a:lnTo>
                <a:lnTo>
                  <a:pt x="304800" y="130175"/>
                </a:lnTo>
                <a:lnTo>
                  <a:pt x="304800" y="104775"/>
                </a:lnTo>
                <a:lnTo>
                  <a:pt x="263525" y="104775"/>
                </a:lnTo>
                <a:lnTo>
                  <a:pt x="263525" y="79375"/>
                </a:lnTo>
                <a:lnTo>
                  <a:pt x="196850" y="79375"/>
                </a:lnTo>
                <a:lnTo>
                  <a:pt x="196850" y="60325"/>
                </a:lnTo>
                <a:lnTo>
                  <a:pt x="174625" y="60325"/>
                </a:lnTo>
                <a:lnTo>
                  <a:pt x="174625" y="41275"/>
                </a:lnTo>
                <a:lnTo>
                  <a:pt x="136525" y="41275"/>
                </a:lnTo>
                <a:lnTo>
                  <a:pt x="136525" y="15875"/>
                </a:lnTo>
                <a:lnTo>
                  <a:pt x="73025" y="15875"/>
                </a:lnTo>
                <a:lnTo>
                  <a:pt x="73025" y="0"/>
                </a:lnTo>
                <a:lnTo>
                  <a:pt x="0" y="0"/>
                </a:lnTo>
              </a:path>
            </a:pathLst>
          </a:custGeom>
          <a:noFill/>
          <a:ln w="28575">
            <a:solidFill>
              <a:schemeClr val="accent1"/>
            </a:solidFill>
            <a:miter lim="800000"/>
            <a:headEnd/>
            <a:tailEnd/>
          </a:ln>
        </p:spPr>
        <p:txBody>
          <a:bodyPr rtlCol="0" anchor="ctr"/>
          <a:lstStyle/>
          <a:p>
            <a:pPr algn="ctr"/>
            <a:endParaRPr lang="en-US"/>
          </a:p>
        </p:txBody>
      </p:sp>
      <p:sp>
        <p:nvSpPr>
          <p:cNvPr id="9315" name="Freeform: Shape 9314">
            <a:extLst>
              <a:ext uri="{FF2B5EF4-FFF2-40B4-BE49-F238E27FC236}">
                <a16:creationId xmlns:a16="http://schemas.microsoft.com/office/drawing/2014/main" id="{4C4E4AF8-EFA5-612D-84EE-88B88AA42BD0}"/>
              </a:ext>
            </a:extLst>
          </p:cNvPr>
          <p:cNvSpPr/>
          <p:nvPr/>
        </p:nvSpPr>
        <p:spPr bwMode="auto">
          <a:xfrm>
            <a:off x="1473200" y="1657350"/>
            <a:ext cx="4784725" cy="882650"/>
          </a:xfrm>
          <a:custGeom>
            <a:avLst/>
            <a:gdLst>
              <a:gd name="connsiteX0" fmla="*/ 4784725 w 4784725"/>
              <a:gd name="connsiteY0" fmla="*/ 882650 h 882650"/>
              <a:gd name="connsiteX1" fmla="*/ 4508500 w 4784725"/>
              <a:gd name="connsiteY1" fmla="*/ 882650 h 882650"/>
              <a:gd name="connsiteX2" fmla="*/ 4508500 w 4784725"/>
              <a:gd name="connsiteY2" fmla="*/ 809625 h 882650"/>
              <a:gd name="connsiteX3" fmla="*/ 4314825 w 4784725"/>
              <a:gd name="connsiteY3" fmla="*/ 809625 h 882650"/>
              <a:gd name="connsiteX4" fmla="*/ 4314825 w 4784725"/>
              <a:gd name="connsiteY4" fmla="*/ 774700 h 882650"/>
              <a:gd name="connsiteX5" fmla="*/ 4051300 w 4784725"/>
              <a:gd name="connsiteY5" fmla="*/ 774700 h 882650"/>
              <a:gd name="connsiteX6" fmla="*/ 4051300 w 4784725"/>
              <a:gd name="connsiteY6" fmla="*/ 742950 h 882650"/>
              <a:gd name="connsiteX7" fmla="*/ 3987800 w 4784725"/>
              <a:gd name="connsiteY7" fmla="*/ 742950 h 882650"/>
              <a:gd name="connsiteX8" fmla="*/ 3987800 w 4784725"/>
              <a:gd name="connsiteY8" fmla="*/ 720725 h 882650"/>
              <a:gd name="connsiteX9" fmla="*/ 3917950 w 4784725"/>
              <a:gd name="connsiteY9" fmla="*/ 720725 h 882650"/>
              <a:gd name="connsiteX10" fmla="*/ 3917950 w 4784725"/>
              <a:gd name="connsiteY10" fmla="*/ 701675 h 882650"/>
              <a:gd name="connsiteX11" fmla="*/ 3670300 w 4784725"/>
              <a:gd name="connsiteY11" fmla="*/ 701675 h 882650"/>
              <a:gd name="connsiteX12" fmla="*/ 3670300 w 4784725"/>
              <a:gd name="connsiteY12" fmla="*/ 679450 h 882650"/>
              <a:gd name="connsiteX13" fmla="*/ 3587750 w 4784725"/>
              <a:gd name="connsiteY13" fmla="*/ 679450 h 882650"/>
              <a:gd name="connsiteX14" fmla="*/ 3587750 w 4784725"/>
              <a:gd name="connsiteY14" fmla="*/ 666750 h 882650"/>
              <a:gd name="connsiteX15" fmla="*/ 3556000 w 4784725"/>
              <a:gd name="connsiteY15" fmla="*/ 666750 h 882650"/>
              <a:gd name="connsiteX16" fmla="*/ 3556000 w 4784725"/>
              <a:gd name="connsiteY16" fmla="*/ 641350 h 882650"/>
              <a:gd name="connsiteX17" fmla="*/ 3146425 w 4784725"/>
              <a:gd name="connsiteY17" fmla="*/ 641350 h 882650"/>
              <a:gd name="connsiteX18" fmla="*/ 3146425 w 4784725"/>
              <a:gd name="connsiteY18" fmla="*/ 628650 h 882650"/>
              <a:gd name="connsiteX19" fmla="*/ 3028950 w 4784725"/>
              <a:gd name="connsiteY19" fmla="*/ 628650 h 882650"/>
              <a:gd name="connsiteX20" fmla="*/ 3028950 w 4784725"/>
              <a:gd name="connsiteY20" fmla="*/ 612775 h 882650"/>
              <a:gd name="connsiteX21" fmla="*/ 2997200 w 4784725"/>
              <a:gd name="connsiteY21" fmla="*/ 612775 h 882650"/>
              <a:gd name="connsiteX22" fmla="*/ 2997200 w 4784725"/>
              <a:gd name="connsiteY22" fmla="*/ 600075 h 882650"/>
              <a:gd name="connsiteX23" fmla="*/ 2984500 w 4784725"/>
              <a:gd name="connsiteY23" fmla="*/ 600075 h 882650"/>
              <a:gd name="connsiteX24" fmla="*/ 2984500 w 4784725"/>
              <a:gd name="connsiteY24" fmla="*/ 590550 h 882650"/>
              <a:gd name="connsiteX25" fmla="*/ 2901950 w 4784725"/>
              <a:gd name="connsiteY25" fmla="*/ 590550 h 882650"/>
              <a:gd name="connsiteX26" fmla="*/ 2901950 w 4784725"/>
              <a:gd name="connsiteY26" fmla="*/ 584200 h 882650"/>
              <a:gd name="connsiteX27" fmla="*/ 2806700 w 4784725"/>
              <a:gd name="connsiteY27" fmla="*/ 584200 h 882650"/>
              <a:gd name="connsiteX28" fmla="*/ 2800350 w 4784725"/>
              <a:gd name="connsiteY28" fmla="*/ 577850 h 882650"/>
              <a:gd name="connsiteX29" fmla="*/ 2752725 w 4784725"/>
              <a:gd name="connsiteY29" fmla="*/ 577850 h 882650"/>
              <a:gd name="connsiteX30" fmla="*/ 2752725 w 4784725"/>
              <a:gd name="connsiteY30" fmla="*/ 565150 h 882650"/>
              <a:gd name="connsiteX31" fmla="*/ 2657475 w 4784725"/>
              <a:gd name="connsiteY31" fmla="*/ 565150 h 882650"/>
              <a:gd name="connsiteX32" fmla="*/ 2663825 w 4784725"/>
              <a:gd name="connsiteY32" fmla="*/ 565150 h 882650"/>
              <a:gd name="connsiteX33" fmla="*/ 2590800 w 4784725"/>
              <a:gd name="connsiteY33" fmla="*/ 565150 h 882650"/>
              <a:gd name="connsiteX34" fmla="*/ 2590800 w 4784725"/>
              <a:gd name="connsiteY34" fmla="*/ 549275 h 882650"/>
              <a:gd name="connsiteX35" fmla="*/ 2571750 w 4784725"/>
              <a:gd name="connsiteY35" fmla="*/ 549275 h 882650"/>
              <a:gd name="connsiteX36" fmla="*/ 2571750 w 4784725"/>
              <a:gd name="connsiteY36" fmla="*/ 542925 h 882650"/>
              <a:gd name="connsiteX37" fmla="*/ 2403475 w 4784725"/>
              <a:gd name="connsiteY37" fmla="*/ 542925 h 882650"/>
              <a:gd name="connsiteX38" fmla="*/ 2403475 w 4784725"/>
              <a:gd name="connsiteY38" fmla="*/ 523875 h 882650"/>
              <a:gd name="connsiteX39" fmla="*/ 2336800 w 4784725"/>
              <a:gd name="connsiteY39" fmla="*/ 523875 h 882650"/>
              <a:gd name="connsiteX40" fmla="*/ 2336800 w 4784725"/>
              <a:gd name="connsiteY40" fmla="*/ 514350 h 882650"/>
              <a:gd name="connsiteX41" fmla="*/ 2235200 w 4784725"/>
              <a:gd name="connsiteY41" fmla="*/ 514350 h 882650"/>
              <a:gd name="connsiteX42" fmla="*/ 2235200 w 4784725"/>
              <a:gd name="connsiteY42" fmla="*/ 501650 h 882650"/>
              <a:gd name="connsiteX43" fmla="*/ 2181225 w 4784725"/>
              <a:gd name="connsiteY43" fmla="*/ 501650 h 882650"/>
              <a:gd name="connsiteX44" fmla="*/ 2181225 w 4784725"/>
              <a:gd name="connsiteY44" fmla="*/ 498475 h 882650"/>
              <a:gd name="connsiteX45" fmla="*/ 2159000 w 4784725"/>
              <a:gd name="connsiteY45" fmla="*/ 498475 h 882650"/>
              <a:gd name="connsiteX46" fmla="*/ 2159000 w 4784725"/>
              <a:gd name="connsiteY46" fmla="*/ 488950 h 882650"/>
              <a:gd name="connsiteX47" fmla="*/ 2117725 w 4784725"/>
              <a:gd name="connsiteY47" fmla="*/ 488950 h 882650"/>
              <a:gd name="connsiteX48" fmla="*/ 2117725 w 4784725"/>
              <a:gd name="connsiteY48" fmla="*/ 473075 h 882650"/>
              <a:gd name="connsiteX49" fmla="*/ 2000250 w 4784725"/>
              <a:gd name="connsiteY49" fmla="*/ 473075 h 882650"/>
              <a:gd name="connsiteX50" fmla="*/ 2000250 w 4784725"/>
              <a:gd name="connsiteY50" fmla="*/ 460375 h 882650"/>
              <a:gd name="connsiteX51" fmla="*/ 1955800 w 4784725"/>
              <a:gd name="connsiteY51" fmla="*/ 460375 h 882650"/>
              <a:gd name="connsiteX52" fmla="*/ 1955800 w 4784725"/>
              <a:gd name="connsiteY52" fmla="*/ 454025 h 882650"/>
              <a:gd name="connsiteX53" fmla="*/ 1809750 w 4784725"/>
              <a:gd name="connsiteY53" fmla="*/ 454025 h 882650"/>
              <a:gd name="connsiteX54" fmla="*/ 1809750 w 4784725"/>
              <a:gd name="connsiteY54" fmla="*/ 434975 h 882650"/>
              <a:gd name="connsiteX55" fmla="*/ 1774825 w 4784725"/>
              <a:gd name="connsiteY55" fmla="*/ 434975 h 882650"/>
              <a:gd name="connsiteX56" fmla="*/ 1774825 w 4784725"/>
              <a:gd name="connsiteY56" fmla="*/ 425450 h 882650"/>
              <a:gd name="connsiteX57" fmla="*/ 1755775 w 4784725"/>
              <a:gd name="connsiteY57" fmla="*/ 425450 h 882650"/>
              <a:gd name="connsiteX58" fmla="*/ 1755775 w 4784725"/>
              <a:gd name="connsiteY58" fmla="*/ 396875 h 882650"/>
              <a:gd name="connsiteX59" fmla="*/ 1616075 w 4784725"/>
              <a:gd name="connsiteY59" fmla="*/ 396875 h 882650"/>
              <a:gd name="connsiteX60" fmla="*/ 1616075 w 4784725"/>
              <a:gd name="connsiteY60" fmla="*/ 381000 h 882650"/>
              <a:gd name="connsiteX61" fmla="*/ 1568450 w 4784725"/>
              <a:gd name="connsiteY61" fmla="*/ 381000 h 882650"/>
              <a:gd name="connsiteX62" fmla="*/ 1568450 w 4784725"/>
              <a:gd name="connsiteY62" fmla="*/ 361950 h 882650"/>
              <a:gd name="connsiteX63" fmla="*/ 1552575 w 4784725"/>
              <a:gd name="connsiteY63" fmla="*/ 361950 h 882650"/>
              <a:gd name="connsiteX64" fmla="*/ 1552575 w 4784725"/>
              <a:gd name="connsiteY64" fmla="*/ 349250 h 882650"/>
              <a:gd name="connsiteX65" fmla="*/ 1514475 w 4784725"/>
              <a:gd name="connsiteY65" fmla="*/ 349250 h 882650"/>
              <a:gd name="connsiteX66" fmla="*/ 1514475 w 4784725"/>
              <a:gd name="connsiteY66" fmla="*/ 330200 h 882650"/>
              <a:gd name="connsiteX67" fmla="*/ 1412875 w 4784725"/>
              <a:gd name="connsiteY67" fmla="*/ 330200 h 882650"/>
              <a:gd name="connsiteX68" fmla="*/ 1412875 w 4784725"/>
              <a:gd name="connsiteY68" fmla="*/ 311150 h 882650"/>
              <a:gd name="connsiteX69" fmla="*/ 1349375 w 4784725"/>
              <a:gd name="connsiteY69" fmla="*/ 311150 h 882650"/>
              <a:gd name="connsiteX70" fmla="*/ 1349375 w 4784725"/>
              <a:gd name="connsiteY70" fmla="*/ 295275 h 882650"/>
              <a:gd name="connsiteX71" fmla="*/ 1209675 w 4784725"/>
              <a:gd name="connsiteY71" fmla="*/ 295275 h 882650"/>
              <a:gd name="connsiteX72" fmla="*/ 1209675 w 4784725"/>
              <a:gd name="connsiteY72" fmla="*/ 276225 h 882650"/>
              <a:gd name="connsiteX73" fmla="*/ 1089025 w 4784725"/>
              <a:gd name="connsiteY73" fmla="*/ 276225 h 882650"/>
              <a:gd name="connsiteX74" fmla="*/ 1089025 w 4784725"/>
              <a:gd name="connsiteY74" fmla="*/ 276225 h 882650"/>
              <a:gd name="connsiteX75" fmla="*/ 1066800 w 4784725"/>
              <a:gd name="connsiteY75" fmla="*/ 254000 h 882650"/>
              <a:gd name="connsiteX76" fmla="*/ 1044575 w 4784725"/>
              <a:gd name="connsiteY76" fmla="*/ 254000 h 882650"/>
              <a:gd name="connsiteX77" fmla="*/ 1054100 w 4784725"/>
              <a:gd name="connsiteY77" fmla="*/ 244475 h 882650"/>
              <a:gd name="connsiteX78" fmla="*/ 1031875 w 4784725"/>
              <a:gd name="connsiteY78" fmla="*/ 244475 h 882650"/>
              <a:gd name="connsiteX79" fmla="*/ 1031875 w 4784725"/>
              <a:gd name="connsiteY79" fmla="*/ 228600 h 882650"/>
              <a:gd name="connsiteX80" fmla="*/ 923925 w 4784725"/>
              <a:gd name="connsiteY80" fmla="*/ 228600 h 882650"/>
              <a:gd name="connsiteX81" fmla="*/ 923925 w 4784725"/>
              <a:gd name="connsiteY81" fmla="*/ 212725 h 882650"/>
              <a:gd name="connsiteX82" fmla="*/ 892175 w 4784725"/>
              <a:gd name="connsiteY82" fmla="*/ 212725 h 882650"/>
              <a:gd name="connsiteX83" fmla="*/ 892175 w 4784725"/>
              <a:gd name="connsiteY83" fmla="*/ 196850 h 882650"/>
              <a:gd name="connsiteX84" fmla="*/ 819150 w 4784725"/>
              <a:gd name="connsiteY84" fmla="*/ 196850 h 882650"/>
              <a:gd name="connsiteX85" fmla="*/ 819150 w 4784725"/>
              <a:gd name="connsiteY85" fmla="*/ 177800 h 882650"/>
              <a:gd name="connsiteX86" fmla="*/ 727075 w 4784725"/>
              <a:gd name="connsiteY86" fmla="*/ 177800 h 882650"/>
              <a:gd name="connsiteX87" fmla="*/ 736600 w 4784725"/>
              <a:gd name="connsiteY87" fmla="*/ 168275 h 882650"/>
              <a:gd name="connsiteX88" fmla="*/ 688975 w 4784725"/>
              <a:gd name="connsiteY88" fmla="*/ 168275 h 882650"/>
              <a:gd name="connsiteX89" fmla="*/ 688975 w 4784725"/>
              <a:gd name="connsiteY89" fmla="*/ 146050 h 882650"/>
              <a:gd name="connsiteX90" fmla="*/ 663575 w 4784725"/>
              <a:gd name="connsiteY90" fmla="*/ 146050 h 882650"/>
              <a:gd name="connsiteX91" fmla="*/ 663575 w 4784725"/>
              <a:gd name="connsiteY91" fmla="*/ 123825 h 882650"/>
              <a:gd name="connsiteX92" fmla="*/ 615950 w 4784725"/>
              <a:gd name="connsiteY92" fmla="*/ 123825 h 882650"/>
              <a:gd name="connsiteX93" fmla="*/ 615950 w 4784725"/>
              <a:gd name="connsiteY93" fmla="*/ 111125 h 882650"/>
              <a:gd name="connsiteX94" fmla="*/ 546100 w 4784725"/>
              <a:gd name="connsiteY94" fmla="*/ 111125 h 882650"/>
              <a:gd name="connsiteX95" fmla="*/ 546100 w 4784725"/>
              <a:gd name="connsiteY95" fmla="*/ 95250 h 882650"/>
              <a:gd name="connsiteX96" fmla="*/ 482600 w 4784725"/>
              <a:gd name="connsiteY96" fmla="*/ 95250 h 882650"/>
              <a:gd name="connsiteX97" fmla="*/ 482600 w 4784725"/>
              <a:gd name="connsiteY97" fmla="*/ 79375 h 882650"/>
              <a:gd name="connsiteX98" fmla="*/ 371475 w 4784725"/>
              <a:gd name="connsiteY98" fmla="*/ 79375 h 882650"/>
              <a:gd name="connsiteX99" fmla="*/ 371475 w 4784725"/>
              <a:gd name="connsiteY99" fmla="*/ 63500 h 882650"/>
              <a:gd name="connsiteX100" fmla="*/ 317500 w 4784725"/>
              <a:gd name="connsiteY100" fmla="*/ 63500 h 882650"/>
              <a:gd name="connsiteX101" fmla="*/ 317500 w 4784725"/>
              <a:gd name="connsiteY101" fmla="*/ 47625 h 882650"/>
              <a:gd name="connsiteX102" fmla="*/ 222250 w 4784725"/>
              <a:gd name="connsiteY102" fmla="*/ 47625 h 882650"/>
              <a:gd name="connsiteX103" fmla="*/ 222250 w 4784725"/>
              <a:gd name="connsiteY103" fmla="*/ 28575 h 882650"/>
              <a:gd name="connsiteX104" fmla="*/ 171450 w 4784725"/>
              <a:gd name="connsiteY104" fmla="*/ 28575 h 882650"/>
              <a:gd name="connsiteX105" fmla="*/ 171450 w 4784725"/>
              <a:gd name="connsiteY105" fmla="*/ 12700 h 882650"/>
              <a:gd name="connsiteX106" fmla="*/ 120650 w 4784725"/>
              <a:gd name="connsiteY106" fmla="*/ 12700 h 882650"/>
              <a:gd name="connsiteX107" fmla="*/ 120650 w 4784725"/>
              <a:gd name="connsiteY107" fmla="*/ 0 h 882650"/>
              <a:gd name="connsiteX108" fmla="*/ 0 w 4784725"/>
              <a:gd name="connsiteY108" fmla="*/ 0 h 882650"/>
              <a:gd name="connsiteX0" fmla="*/ 4784725 w 4784725"/>
              <a:gd name="connsiteY0" fmla="*/ 882650 h 882650"/>
              <a:gd name="connsiteX1" fmla="*/ 4508500 w 4784725"/>
              <a:gd name="connsiteY1" fmla="*/ 882650 h 882650"/>
              <a:gd name="connsiteX2" fmla="*/ 4508500 w 4784725"/>
              <a:gd name="connsiteY2" fmla="*/ 809625 h 882650"/>
              <a:gd name="connsiteX3" fmla="*/ 4314825 w 4784725"/>
              <a:gd name="connsiteY3" fmla="*/ 809625 h 882650"/>
              <a:gd name="connsiteX4" fmla="*/ 4314825 w 4784725"/>
              <a:gd name="connsiteY4" fmla="*/ 774700 h 882650"/>
              <a:gd name="connsiteX5" fmla="*/ 4051300 w 4784725"/>
              <a:gd name="connsiteY5" fmla="*/ 774700 h 882650"/>
              <a:gd name="connsiteX6" fmla="*/ 4051300 w 4784725"/>
              <a:gd name="connsiteY6" fmla="*/ 742950 h 882650"/>
              <a:gd name="connsiteX7" fmla="*/ 3987800 w 4784725"/>
              <a:gd name="connsiteY7" fmla="*/ 742950 h 882650"/>
              <a:gd name="connsiteX8" fmla="*/ 3987800 w 4784725"/>
              <a:gd name="connsiteY8" fmla="*/ 720725 h 882650"/>
              <a:gd name="connsiteX9" fmla="*/ 3917950 w 4784725"/>
              <a:gd name="connsiteY9" fmla="*/ 720725 h 882650"/>
              <a:gd name="connsiteX10" fmla="*/ 3917950 w 4784725"/>
              <a:gd name="connsiteY10" fmla="*/ 701675 h 882650"/>
              <a:gd name="connsiteX11" fmla="*/ 3670300 w 4784725"/>
              <a:gd name="connsiteY11" fmla="*/ 701675 h 882650"/>
              <a:gd name="connsiteX12" fmla="*/ 3670300 w 4784725"/>
              <a:gd name="connsiteY12" fmla="*/ 679450 h 882650"/>
              <a:gd name="connsiteX13" fmla="*/ 3587750 w 4784725"/>
              <a:gd name="connsiteY13" fmla="*/ 679450 h 882650"/>
              <a:gd name="connsiteX14" fmla="*/ 3587750 w 4784725"/>
              <a:gd name="connsiteY14" fmla="*/ 666750 h 882650"/>
              <a:gd name="connsiteX15" fmla="*/ 3556000 w 4784725"/>
              <a:gd name="connsiteY15" fmla="*/ 666750 h 882650"/>
              <a:gd name="connsiteX16" fmla="*/ 3556000 w 4784725"/>
              <a:gd name="connsiteY16" fmla="*/ 641350 h 882650"/>
              <a:gd name="connsiteX17" fmla="*/ 3146425 w 4784725"/>
              <a:gd name="connsiteY17" fmla="*/ 641350 h 882650"/>
              <a:gd name="connsiteX18" fmla="*/ 3146425 w 4784725"/>
              <a:gd name="connsiteY18" fmla="*/ 628650 h 882650"/>
              <a:gd name="connsiteX19" fmla="*/ 3028950 w 4784725"/>
              <a:gd name="connsiteY19" fmla="*/ 628650 h 882650"/>
              <a:gd name="connsiteX20" fmla="*/ 3028950 w 4784725"/>
              <a:gd name="connsiteY20" fmla="*/ 612775 h 882650"/>
              <a:gd name="connsiteX21" fmla="*/ 2997200 w 4784725"/>
              <a:gd name="connsiteY21" fmla="*/ 612775 h 882650"/>
              <a:gd name="connsiteX22" fmla="*/ 2997200 w 4784725"/>
              <a:gd name="connsiteY22" fmla="*/ 600075 h 882650"/>
              <a:gd name="connsiteX23" fmla="*/ 2984500 w 4784725"/>
              <a:gd name="connsiteY23" fmla="*/ 600075 h 882650"/>
              <a:gd name="connsiteX24" fmla="*/ 2984500 w 4784725"/>
              <a:gd name="connsiteY24" fmla="*/ 590550 h 882650"/>
              <a:gd name="connsiteX25" fmla="*/ 2901950 w 4784725"/>
              <a:gd name="connsiteY25" fmla="*/ 590550 h 882650"/>
              <a:gd name="connsiteX26" fmla="*/ 2901950 w 4784725"/>
              <a:gd name="connsiteY26" fmla="*/ 584200 h 882650"/>
              <a:gd name="connsiteX27" fmla="*/ 2806700 w 4784725"/>
              <a:gd name="connsiteY27" fmla="*/ 584200 h 882650"/>
              <a:gd name="connsiteX28" fmla="*/ 2800350 w 4784725"/>
              <a:gd name="connsiteY28" fmla="*/ 577850 h 882650"/>
              <a:gd name="connsiteX29" fmla="*/ 2752725 w 4784725"/>
              <a:gd name="connsiteY29" fmla="*/ 577850 h 882650"/>
              <a:gd name="connsiteX30" fmla="*/ 2752725 w 4784725"/>
              <a:gd name="connsiteY30" fmla="*/ 565150 h 882650"/>
              <a:gd name="connsiteX31" fmla="*/ 2657475 w 4784725"/>
              <a:gd name="connsiteY31" fmla="*/ 565150 h 882650"/>
              <a:gd name="connsiteX32" fmla="*/ 2663825 w 4784725"/>
              <a:gd name="connsiteY32" fmla="*/ 565150 h 882650"/>
              <a:gd name="connsiteX33" fmla="*/ 2590800 w 4784725"/>
              <a:gd name="connsiteY33" fmla="*/ 565150 h 882650"/>
              <a:gd name="connsiteX34" fmla="*/ 2590800 w 4784725"/>
              <a:gd name="connsiteY34" fmla="*/ 549275 h 882650"/>
              <a:gd name="connsiteX35" fmla="*/ 2571750 w 4784725"/>
              <a:gd name="connsiteY35" fmla="*/ 549275 h 882650"/>
              <a:gd name="connsiteX36" fmla="*/ 2571750 w 4784725"/>
              <a:gd name="connsiteY36" fmla="*/ 542925 h 882650"/>
              <a:gd name="connsiteX37" fmla="*/ 2403475 w 4784725"/>
              <a:gd name="connsiteY37" fmla="*/ 542925 h 882650"/>
              <a:gd name="connsiteX38" fmla="*/ 2403475 w 4784725"/>
              <a:gd name="connsiteY38" fmla="*/ 523875 h 882650"/>
              <a:gd name="connsiteX39" fmla="*/ 2336800 w 4784725"/>
              <a:gd name="connsiteY39" fmla="*/ 523875 h 882650"/>
              <a:gd name="connsiteX40" fmla="*/ 2336800 w 4784725"/>
              <a:gd name="connsiteY40" fmla="*/ 514350 h 882650"/>
              <a:gd name="connsiteX41" fmla="*/ 2235200 w 4784725"/>
              <a:gd name="connsiteY41" fmla="*/ 514350 h 882650"/>
              <a:gd name="connsiteX42" fmla="*/ 2235200 w 4784725"/>
              <a:gd name="connsiteY42" fmla="*/ 501650 h 882650"/>
              <a:gd name="connsiteX43" fmla="*/ 2181225 w 4784725"/>
              <a:gd name="connsiteY43" fmla="*/ 501650 h 882650"/>
              <a:gd name="connsiteX44" fmla="*/ 2181225 w 4784725"/>
              <a:gd name="connsiteY44" fmla="*/ 498475 h 882650"/>
              <a:gd name="connsiteX45" fmla="*/ 2159000 w 4784725"/>
              <a:gd name="connsiteY45" fmla="*/ 498475 h 882650"/>
              <a:gd name="connsiteX46" fmla="*/ 2159000 w 4784725"/>
              <a:gd name="connsiteY46" fmla="*/ 488950 h 882650"/>
              <a:gd name="connsiteX47" fmla="*/ 2117725 w 4784725"/>
              <a:gd name="connsiteY47" fmla="*/ 488950 h 882650"/>
              <a:gd name="connsiteX48" fmla="*/ 2117725 w 4784725"/>
              <a:gd name="connsiteY48" fmla="*/ 473075 h 882650"/>
              <a:gd name="connsiteX49" fmla="*/ 2000250 w 4784725"/>
              <a:gd name="connsiteY49" fmla="*/ 473075 h 882650"/>
              <a:gd name="connsiteX50" fmla="*/ 2000250 w 4784725"/>
              <a:gd name="connsiteY50" fmla="*/ 460375 h 882650"/>
              <a:gd name="connsiteX51" fmla="*/ 1955800 w 4784725"/>
              <a:gd name="connsiteY51" fmla="*/ 460375 h 882650"/>
              <a:gd name="connsiteX52" fmla="*/ 1955800 w 4784725"/>
              <a:gd name="connsiteY52" fmla="*/ 454025 h 882650"/>
              <a:gd name="connsiteX53" fmla="*/ 1809750 w 4784725"/>
              <a:gd name="connsiteY53" fmla="*/ 454025 h 882650"/>
              <a:gd name="connsiteX54" fmla="*/ 1809750 w 4784725"/>
              <a:gd name="connsiteY54" fmla="*/ 434975 h 882650"/>
              <a:gd name="connsiteX55" fmla="*/ 1774825 w 4784725"/>
              <a:gd name="connsiteY55" fmla="*/ 434975 h 882650"/>
              <a:gd name="connsiteX56" fmla="*/ 1774825 w 4784725"/>
              <a:gd name="connsiteY56" fmla="*/ 425450 h 882650"/>
              <a:gd name="connsiteX57" fmla="*/ 1755775 w 4784725"/>
              <a:gd name="connsiteY57" fmla="*/ 425450 h 882650"/>
              <a:gd name="connsiteX58" fmla="*/ 1755775 w 4784725"/>
              <a:gd name="connsiteY58" fmla="*/ 396875 h 882650"/>
              <a:gd name="connsiteX59" fmla="*/ 1616075 w 4784725"/>
              <a:gd name="connsiteY59" fmla="*/ 396875 h 882650"/>
              <a:gd name="connsiteX60" fmla="*/ 1616075 w 4784725"/>
              <a:gd name="connsiteY60" fmla="*/ 381000 h 882650"/>
              <a:gd name="connsiteX61" fmla="*/ 1568450 w 4784725"/>
              <a:gd name="connsiteY61" fmla="*/ 381000 h 882650"/>
              <a:gd name="connsiteX62" fmla="*/ 1568450 w 4784725"/>
              <a:gd name="connsiteY62" fmla="*/ 361950 h 882650"/>
              <a:gd name="connsiteX63" fmla="*/ 1552575 w 4784725"/>
              <a:gd name="connsiteY63" fmla="*/ 361950 h 882650"/>
              <a:gd name="connsiteX64" fmla="*/ 1552575 w 4784725"/>
              <a:gd name="connsiteY64" fmla="*/ 349250 h 882650"/>
              <a:gd name="connsiteX65" fmla="*/ 1514475 w 4784725"/>
              <a:gd name="connsiteY65" fmla="*/ 349250 h 882650"/>
              <a:gd name="connsiteX66" fmla="*/ 1514475 w 4784725"/>
              <a:gd name="connsiteY66" fmla="*/ 330200 h 882650"/>
              <a:gd name="connsiteX67" fmla="*/ 1412875 w 4784725"/>
              <a:gd name="connsiteY67" fmla="*/ 330200 h 882650"/>
              <a:gd name="connsiteX68" fmla="*/ 1412875 w 4784725"/>
              <a:gd name="connsiteY68" fmla="*/ 311150 h 882650"/>
              <a:gd name="connsiteX69" fmla="*/ 1349375 w 4784725"/>
              <a:gd name="connsiteY69" fmla="*/ 311150 h 882650"/>
              <a:gd name="connsiteX70" fmla="*/ 1349375 w 4784725"/>
              <a:gd name="connsiteY70" fmla="*/ 295275 h 882650"/>
              <a:gd name="connsiteX71" fmla="*/ 1209675 w 4784725"/>
              <a:gd name="connsiteY71" fmla="*/ 295275 h 882650"/>
              <a:gd name="connsiteX72" fmla="*/ 1209675 w 4784725"/>
              <a:gd name="connsiteY72" fmla="*/ 276225 h 882650"/>
              <a:gd name="connsiteX73" fmla="*/ 1089025 w 4784725"/>
              <a:gd name="connsiteY73" fmla="*/ 276225 h 882650"/>
              <a:gd name="connsiteX74" fmla="*/ 1089025 w 4784725"/>
              <a:gd name="connsiteY74" fmla="*/ 276225 h 882650"/>
              <a:gd name="connsiteX75" fmla="*/ 1066800 w 4784725"/>
              <a:gd name="connsiteY75" fmla="*/ 254000 h 882650"/>
              <a:gd name="connsiteX76" fmla="*/ 1054100 w 4784725"/>
              <a:gd name="connsiteY76" fmla="*/ 244475 h 882650"/>
              <a:gd name="connsiteX77" fmla="*/ 1031875 w 4784725"/>
              <a:gd name="connsiteY77" fmla="*/ 244475 h 882650"/>
              <a:gd name="connsiteX78" fmla="*/ 1031875 w 4784725"/>
              <a:gd name="connsiteY78" fmla="*/ 228600 h 882650"/>
              <a:gd name="connsiteX79" fmla="*/ 923925 w 4784725"/>
              <a:gd name="connsiteY79" fmla="*/ 228600 h 882650"/>
              <a:gd name="connsiteX80" fmla="*/ 923925 w 4784725"/>
              <a:gd name="connsiteY80" fmla="*/ 212725 h 882650"/>
              <a:gd name="connsiteX81" fmla="*/ 892175 w 4784725"/>
              <a:gd name="connsiteY81" fmla="*/ 212725 h 882650"/>
              <a:gd name="connsiteX82" fmla="*/ 892175 w 4784725"/>
              <a:gd name="connsiteY82" fmla="*/ 196850 h 882650"/>
              <a:gd name="connsiteX83" fmla="*/ 819150 w 4784725"/>
              <a:gd name="connsiteY83" fmla="*/ 196850 h 882650"/>
              <a:gd name="connsiteX84" fmla="*/ 819150 w 4784725"/>
              <a:gd name="connsiteY84" fmla="*/ 177800 h 882650"/>
              <a:gd name="connsiteX85" fmla="*/ 727075 w 4784725"/>
              <a:gd name="connsiteY85" fmla="*/ 177800 h 882650"/>
              <a:gd name="connsiteX86" fmla="*/ 736600 w 4784725"/>
              <a:gd name="connsiteY86" fmla="*/ 168275 h 882650"/>
              <a:gd name="connsiteX87" fmla="*/ 688975 w 4784725"/>
              <a:gd name="connsiteY87" fmla="*/ 168275 h 882650"/>
              <a:gd name="connsiteX88" fmla="*/ 688975 w 4784725"/>
              <a:gd name="connsiteY88" fmla="*/ 146050 h 882650"/>
              <a:gd name="connsiteX89" fmla="*/ 663575 w 4784725"/>
              <a:gd name="connsiteY89" fmla="*/ 146050 h 882650"/>
              <a:gd name="connsiteX90" fmla="*/ 663575 w 4784725"/>
              <a:gd name="connsiteY90" fmla="*/ 123825 h 882650"/>
              <a:gd name="connsiteX91" fmla="*/ 615950 w 4784725"/>
              <a:gd name="connsiteY91" fmla="*/ 123825 h 882650"/>
              <a:gd name="connsiteX92" fmla="*/ 615950 w 4784725"/>
              <a:gd name="connsiteY92" fmla="*/ 111125 h 882650"/>
              <a:gd name="connsiteX93" fmla="*/ 546100 w 4784725"/>
              <a:gd name="connsiteY93" fmla="*/ 111125 h 882650"/>
              <a:gd name="connsiteX94" fmla="*/ 546100 w 4784725"/>
              <a:gd name="connsiteY94" fmla="*/ 95250 h 882650"/>
              <a:gd name="connsiteX95" fmla="*/ 482600 w 4784725"/>
              <a:gd name="connsiteY95" fmla="*/ 95250 h 882650"/>
              <a:gd name="connsiteX96" fmla="*/ 482600 w 4784725"/>
              <a:gd name="connsiteY96" fmla="*/ 79375 h 882650"/>
              <a:gd name="connsiteX97" fmla="*/ 371475 w 4784725"/>
              <a:gd name="connsiteY97" fmla="*/ 79375 h 882650"/>
              <a:gd name="connsiteX98" fmla="*/ 371475 w 4784725"/>
              <a:gd name="connsiteY98" fmla="*/ 63500 h 882650"/>
              <a:gd name="connsiteX99" fmla="*/ 317500 w 4784725"/>
              <a:gd name="connsiteY99" fmla="*/ 63500 h 882650"/>
              <a:gd name="connsiteX100" fmla="*/ 317500 w 4784725"/>
              <a:gd name="connsiteY100" fmla="*/ 47625 h 882650"/>
              <a:gd name="connsiteX101" fmla="*/ 222250 w 4784725"/>
              <a:gd name="connsiteY101" fmla="*/ 47625 h 882650"/>
              <a:gd name="connsiteX102" fmla="*/ 222250 w 4784725"/>
              <a:gd name="connsiteY102" fmla="*/ 28575 h 882650"/>
              <a:gd name="connsiteX103" fmla="*/ 171450 w 4784725"/>
              <a:gd name="connsiteY103" fmla="*/ 28575 h 882650"/>
              <a:gd name="connsiteX104" fmla="*/ 171450 w 4784725"/>
              <a:gd name="connsiteY104" fmla="*/ 12700 h 882650"/>
              <a:gd name="connsiteX105" fmla="*/ 120650 w 4784725"/>
              <a:gd name="connsiteY105" fmla="*/ 12700 h 882650"/>
              <a:gd name="connsiteX106" fmla="*/ 120650 w 4784725"/>
              <a:gd name="connsiteY106" fmla="*/ 0 h 882650"/>
              <a:gd name="connsiteX107" fmla="*/ 0 w 4784725"/>
              <a:gd name="connsiteY107" fmla="*/ 0 h 882650"/>
              <a:gd name="connsiteX0" fmla="*/ 4784725 w 4784725"/>
              <a:gd name="connsiteY0" fmla="*/ 882650 h 882650"/>
              <a:gd name="connsiteX1" fmla="*/ 4508500 w 4784725"/>
              <a:gd name="connsiteY1" fmla="*/ 882650 h 882650"/>
              <a:gd name="connsiteX2" fmla="*/ 4508500 w 4784725"/>
              <a:gd name="connsiteY2" fmla="*/ 809625 h 882650"/>
              <a:gd name="connsiteX3" fmla="*/ 4314825 w 4784725"/>
              <a:gd name="connsiteY3" fmla="*/ 809625 h 882650"/>
              <a:gd name="connsiteX4" fmla="*/ 4314825 w 4784725"/>
              <a:gd name="connsiteY4" fmla="*/ 774700 h 882650"/>
              <a:gd name="connsiteX5" fmla="*/ 4051300 w 4784725"/>
              <a:gd name="connsiteY5" fmla="*/ 774700 h 882650"/>
              <a:gd name="connsiteX6" fmla="*/ 4051300 w 4784725"/>
              <a:gd name="connsiteY6" fmla="*/ 742950 h 882650"/>
              <a:gd name="connsiteX7" fmla="*/ 3987800 w 4784725"/>
              <a:gd name="connsiteY7" fmla="*/ 742950 h 882650"/>
              <a:gd name="connsiteX8" fmla="*/ 3987800 w 4784725"/>
              <a:gd name="connsiteY8" fmla="*/ 720725 h 882650"/>
              <a:gd name="connsiteX9" fmla="*/ 3917950 w 4784725"/>
              <a:gd name="connsiteY9" fmla="*/ 720725 h 882650"/>
              <a:gd name="connsiteX10" fmla="*/ 3917950 w 4784725"/>
              <a:gd name="connsiteY10" fmla="*/ 701675 h 882650"/>
              <a:gd name="connsiteX11" fmla="*/ 3670300 w 4784725"/>
              <a:gd name="connsiteY11" fmla="*/ 701675 h 882650"/>
              <a:gd name="connsiteX12" fmla="*/ 3670300 w 4784725"/>
              <a:gd name="connsiteY12" fmla="*/ 679450 h 882650"/>
              <a:gd name="connsiteX13" fmla="*/ 3587750 w 4784725"/>
              <a:gd name="connsiteY13" fmla="*/ 679450 h 882650"/>
              <a:gd name="connsiteX14" fmla="*/ 3587750 w 4784725"/>
              <a:gd name="connsiteY14" fmla="*/ 666750 h 882650"/>
              <a:gd name="connsiteX15" fmla="*/ 3556000 w 4784725"/>
              <a:gd name="connsiteY15" fmla="*/ 666750 h 882650"/>
              <a:gd name="connsiteX16" fmla="*/ 3556000 w 4784725"/>
              <a:gd name="connsiteY16" fmla="*/ 641350 h 882650"/>
              <a:gd name="connsiteX17" fmla="*/ 3146425 w 4784725"/>
              <a:gd name="connsiteY17" fmla="*/ 641350 h 882650"/>
              <a:gd name="connsiteX18" fmla="*/ 3146425 w 4784725"/>
              <a:gd name="connsiteY18" fmla="*/ 628650 h 882650"/>
              <a:gd name="connsiteX19" fmla="*/ 3028950 w 4784725"/>
              <a:gd name="connsiteY19" fmla="*/ 628650 h 882650"/>
              <a:gd name="connsiteX20" fmla="*/ 3028950 w 4784725"/>
              <a:gd name="connsiteY20" fmla="*/ 612775 h 882650"/>
              <a:gd name="connsiteX21" fmla="*/ 2997200 w 4784725"/>
              <a:gd name="connsiteY21" fmla="*/ 612775 h 882650"/>
              <a:gd name="connsiteX22" fmla="*/ 2997200 w 4784725"/>
              <a:gd name="connsiteY22" fmla="*/ 600075 h 882650"/>
              <a:gd name="connsiteX23" fmla="*/ 2984500 w 4784725"/>
              <a:gd name="connsiteY23" fmla="*/ 600075 h 882650"/>
              <a:gd name="connsiteX24" fmla="*/ 2984500 w 4784725"/>
              <a:gd name="connsiteY24" fmla="*/ 590550 h 882650"/>
              <a:gd name="connsiteX25" fmla="*/ 2901950 w 4784725"/>
              <a:gd name="connsiteY25" fmla="*/ 590550 h 882650"/>
              <a:gd name="connsiteX26" fmla="*/ 2901950 w 4784725"/>
              <a:gd name="connsiteY26" fmla="*/ 584200 h 882650"/>
              <a:gd name="connsiteX27" fmla="*/ 2806700 w 4784725"/>
              <a:gd name="connsiteY27" fmla="*/ 584200 h 882650"/>
              <a:gd name="connsiteX28" fmla="*/ 2800350 w 4784725"/>
              <a:gd name="connsiteY28" fmla="*/ 577850 h 882650"/>
              <a:gd name="connsiteX29" fmla="*/ 2752725 w 4784725"/>
              <a:gd name="connsiteY29" fmla="*/ 577850 h 882650"/>
              <a:gd name="connsiteX30" fmla="*/ 2752725 w 4784725"/>
              <a:gd name="connsiteY30" fmla="*/ 565150 h 882650"/>
              <a:gd name="connsiteX31" fmla="*/ 2657475 w 4784725"/>
              <a:gd name="connsiteY31" fmla="*/ 565150 h 882650"/>
              <a:gd name="connsiteX32" fmla="*/ 2663825 w 4784725"/>
              <a:gd name="connsiteY32" fmla="*/ 565150 h 882650"/>
              <a:gd name="connsiteX33" fmla="*/ 2590800 w 4784725"/>
              <a:gd name="connsiteY33" fmla="*/ 565150 h 882650"/>
              <a:gd name="connsiteX34" fmla="*/ 2590800 w 4784725"/>
              <a:gd name="connsiteY34" fmla="*/ 549275 h 882650"/>
              <a:gd name="connsiteX35" fmla="*/ 2571750 w 4784725"/>
              <a:gd name="connsiteY35" fmla="*/ 549275 h 882650"/>
              <a:gd name="connsiteX36" fmla="*/ 2571750 w 4784725"/>
              <a:gd name="connsiteY36" fmla="*/ 542925 h 882650"/>
              <a:gd name="connsiteX37" fmla="*/ 2403475 w 4784725"/>
              <a:gd name="connsiteY37" fmla="*/ 542925 h 882650"/>
              <a:gd name="connsiteX38" fmla="*/ 2403475 w 4784725"/>
              <a:gd name="connsiteY38" fmla="*/ 523875 h 882650"/>
              <a:gd name="connsiteX39" fmla="*/ 2336800 w 4784725"/>
              <a:gd name="connsiteY39" fmla="*/ 523875 h 882650"/>
              <a:gd name="connsiteX40" fmla="*/ 2336800 w 4784725"/>
              <a:gd name="connsiteY40" fmla="*/ 514350 h 882650"/>
              <a:gd name="connsiteX41" fmla="*/ 2235200 w 4784725"/>
              <a:gd name="connsiteY41" fmla="*/ 514350 h 882650"/>
              <a:gd name="connsiteX42" fmla="*/ 2235200 w 4784725"/>
              <a:gd name="connsiteY42" fmla="*/ 501650 h 882650"/>
              <a:gd name="connsiteX43" fmla="*/ 2181225 w 4784725"/>
              <a:gd name="connsiteY43" fmla="*/ 501650 h 882650"/>
              <a:gd name="connsiteX44" fmla="*/ 2181225 w 4784725"/>
              <a:gd name="connsiteY44" fmla="*/ 498475 h 882650"/>
              <a:gd name="connsiteX45" fmla="*/ 2159000 w 4784725"/>
              <a:gd name="connsiteY45" fmla="*/ 498475 h 882650"/>
              <a:gd name="connsiteX46" fmla="*/ 2159000 w 4784725"/>
              <a:gd name="connsiteY46" fmla="*/ 488950 h 882650"/>
              <a:gd name="connsiteX47" fmla="*/ 2117725 w 4784725"/>
              <a:gd name="connsiteY47" fmla="*/ 488950 h 882650"/>
              <a:gd name="connsiteX48" fmla="*/ 2117725 w 4784725"/>
              <a:gd name="connsiteY48" fmla="*/ 473075 h 882650"/>
              <a:gd name="connsiteX49" fmla="*/ 2000250 w 4784725"/>
              <a:gd name="connsiteY49" fmla="*/ 473075 h 882650"/>
              <a:gd name="connsiteX50" fmla="*/ 2000250 w 4784725"/>
              <a:gd name="connsiteY50" fmla="*/ 460375 h 882650"/>
              <a:gd name="connsiteX51" fmla="*/ 1955800 w 4784725"/>
              <a:gd name="connsiteY51" fmla="*/ 460375 h 882650"/>
              <a:gd name="connsiteX52" fmla="*/ 1955800 w 4784725"/>
              <a:gd name="connsiteY52" fmla="*/ 454025 h 882650"/>
              <a:gd name="connsiteX53" fmla="*/ 1809750 w 4784725"/>
              <a:gd name="connsiteY53" fmla="*/ 454025 h 882650"/>
              <a:gd name="connsiteX54" fmla="*/ 1809750 w 4784725"/>
              <a:gd name="connsiteY54" fmla="*/ 434975 h 882650"/>
              <a:gd name="connsiteX55" fmla="*/ 1774825 w 4784725"/>
              <a:gd name="connsiteY55" fmla="*/ 434975 h 882650"/>
              <a:gd name="connsiteX56" fmla="*/ 1774825 w 4784725"/>
              <a:gd name="connsiteY56" fmla="*/ 425450 h 882650"/>
              <a:gd name="connsiteX57" fmla="*/ 1755775 w 4784725"/>
              <a:gd name="connsiteY57" fmla="*/ 425450 h 882650"/>
              <a:gd name="connsiteX58" fmla="*/ 1755775 w 4784725"/>
              <a:gd name="connsiteY58" fmla="*/ 396875 h 882650"/>
              <a:gd name="connsiteX59" fmla="*/ 1616075 w 4784725"/>
              <a:gd name="connsiteY59" fmla="*/ 396875 h 882650"/>
              <a:gd name="connsiteX60" fmla="*/ 1616075 w 4784725"/>
              <a:gd name="connsiteY60" fmla="*/ 381000 h 882650"/>
              <a:gd name="connsiteX61" fmla="*/ 1568450 w 4784725"/>
              <a:gd name="connsiteY61" fmla="*/ 381000 h 882650"/>
              <a:gd name="connsiteX62" fmla="*/ 1568450 w 4784725"/>
              <a:gd name="connsiteY62" fmla="*/ 361950 h 882650"/>
              <a:gd name="connsiteX63" fmla="*/ 1552575 w 4784725"/>
              <a:gd name="connsiteY63" fmla="*/ 361950 h 882650"/>
              <a:gd name="connsiteX64" fmla="*/ 1552575 w 4784725"/>
              <a:gd name="connsiteY64" fmla="*/ 349250 h 882650"/>
              <a:gd name="connsiteX65" fmla="*/ 1514475 w 4784725"/>
              <a:gd name="connsiteY65" fmla="*/ 349250 h 882650"/>
              <a:gd name="connsiteX66" fmla="*/ 1514475 w 4784725"/>
              <a:gd name="connsiteY66" fmla="*/ 330200 h 882650"/>
              <a:gd name="connsiteX67" fmla="*/ 1412875 w 4784725"/>
              <a:gd name="connsiteY67" fmla="*/ 330200 h 882650"/>
              <a:gd name="connsiteX68" fmla="*/ 1412875 w 4784725"/>
              <a:gd name="connsiteY68" fmla="*/ 311150 h 882650"/>
              <a:gd name="connsiteX69" fmla="*/ 1349375 w 4784725"/>
              <a:gd name="connsiteY69" fmla="*/ 311150 h 882650"/>
              <a:gd name="connsiteX70" fmla="*/ 1349375 w 4784725"/>
              <a:gd name="connsiteY70" fmla="*/ 295275 h 882650"/>
              <a:gd name="connsiteX71" fmla="*/ 1209675 w 4784725"/>
              <a:gd name="connsiteY71" fmla="*/ 295275 h 882650"/>
              <a:gd name="connsiteX72" fmla="*/ 1209675 w 4784725"/>
              <a:gd name="connsiteY72" fmla="*/ 276225 h 882650"/>
              <a:gd name="connsiteX73" fmla="*/ 1089025 w 4784725"/>
              <a:gd name="connsiteY73" fmla="*/ 276225 h 882650"/>
              <a:gd name="connsiteX74" fmla="*/ 1089025 w 4784725"/>
              <a:gd name="connsiteY74" fmla="*/ 276225 h 882650"/>
              <a:gd name="connsiteX75" fmla="*/ 1066800 w 4784725"/>
              <a:gd name="connsiteY75" fmla="*/ 254000 h 882650"/>
              <a:gd name="connsiteX76" fmla="*/ 1041400 w 4784725"/>
              <a:gd name="connsiteY76" fmla="*/ 247650 h 882650"/>
              <a:gd name="connsiteX77" fmla="*/ 1031875 w 4784725"/>
              <a:gd name="connsiteY77" fmla="*/ 244475 h 882650"/>
              <a:gd name="connsiteX78" fmla="*/ 1031875 w 4784725"/>
              <a:gd name="connsiteY78" fmla="*/ 228600 h 882650"/>
              <a:gd name="connsiteX79" fmla="*/ 923925 w 4784725"/>
              <a:gd name="connsiteY79" fmla="*/ 228600 h 882650"/>
              <a:gd name="connsiteX80" fmla="*/ 923925 w 4784725"/>
              <a:gd name="connsiteY80" fmla="*/ 212725 h 882650"/>
              <a:gd name="connsiteX81" fmla="*/ 892175 w 4784725"/>
              <a:gd name="connsiteY81" fmla="*/ 212725 h 882650"/>
              <a:gd name="connsiteX82" fmla="*/ 892175 w 4784725"/>
              <a:gd name="connsiteY82" fmla="*/ 196850 h 882650"/>
              <a:gd name="connsiteX83" fmla="*/ 819150 w 4784725"/>
              <a:gd name="connsiteY83" fmla="*/ 196850 h 882650"/>
              <a:gd name="connsiteX84" fmla="*/ 819150 w 4784725"/>
              <a:gd name="connsiteY84" fmla="*/ 177800 h 882650"/>
              <a:gd name="connsiteX85" fmla="*/ 727075 w 4784725"/>
              <a:gd name="connsiteY85" fmla="*/ 177800 h 882650"/>
              <a:gd name="connsiteX86" fmla="*/ 736600 w 4784725"/>
              <a:gd name="connsiteY86" fmla="*/ 168275 h 882650"/>
              <a:gd name="connsiteX87" fmla="*/ 688975 w 4784725"/>
              <a:gd name="connsiteY87" fmla="*/ 168275 h 882650"/>
              <a:gd name="connsiteX88" fmla="*/ 688975 w 4784725"/>
              <a:gd name="connsiteY88" fmla="*/ 146050 h 882650"/>
              <a:gd name="connsiteX89" fmla="*/ 663575 w 4784725"/>
              <a:gd name="connsiteY89" fmla="*/ 146050 h 882650"/>
              <a:gd name="connsiteX90" fmla="*/ 663575 w 4784725"/>
              <a:gd name="connsiteY90" fmla="*/ 123825 h 882650"/>
              <a:gd name="connsiteX91" fmla="*/ 615950 w 4784725"/>
              <a:gd name="connsiteY91" fmla="*/ 123825 h 882650"/>
              <a:gd name="connsiteX92" fmla="*/ 615950 w 4784725"/>
              <a:gd name="connsiteY92" fmla="*/ 111125 h 882650"/>
              <a:gd name="connsiteX93" fmla="*/ 546100 w 4784725"/>
              <a:gd name="connsiteY93" fmla="*/ 111125 h 882650"/>
              <a:gd name="connsiteX94" fmla="*/ 546100 w 4784725"/>
              <a:gd name="connsiteY94" fmla="*/ 95250 h 882650"/>
              <a:gd name="connsiteX95" fmla="*/ 482600 w 4784725"/>
              <a:gd name="connsiteY95" fmla="*/ 95250 h 882650"/>
              <a:gd name="connsiteX96" fmla="*/ 482600 w 4784725"/>
              <a:gd name="connsiteY96" fmla="*/ 79375 h 882650"/>
              <a:gd name="connsiteX97" fmla="*/ 371475 w 4784725"/>
              <a:gd name="connsiteY97" fmla="*/ 79375 h 882650"/>
              <a:gd name="connsiteX98" fmla="*/ 371475 w 4784725"/>
              <a:gd name="connsiteY98" fmla="*/ 63500 h 882650"/>
              <a:gd name="connsiteX99" fmla="*/ 317500 w 4784725"/>
              <a:gd name="connsiteY99" fmla="*/ 63500 h 882650"/>
              <a:gd name="connsiteX100" fmla="*/ 317500 w 4784725"/>
              <a:gd name="connsiteY100" fmla="*/ 47625 h 882650"/>
              <a:gd name="connsiteX101" fmla="*/ 222250 w 4784725"/>
              <a:gd name="connsiteY101" fmla="*/ 47625 h 882650"/>
              <a:gd name="connsiteX102" fmla="*/ 222250 w 4784725"/>
              <a:gd name="connsiteY102" fmla="*/ 28575 h 882650"/>
              <a:gd name="connsiteX103" fmla="*/ 171450 w 4784725"/>
              <a:gd name="connsiteY103" fmla="*/ 28575 h 882650"/>
              <a:gd name="connsiteX104" fmla="*/ 171450 w 4784725"/>
              <a:gd name="connsiteY104" fmla="*/ 12700 h 882650"/>
              <a:gd name="connsiteX105" fmla="*/ 120650 w 4784725"/>
              <a:gd name="connsiteY105" fmla="*/ 12700 h 882650"/>
              <a:gd name="connsiteX106" fmla="*/ 120650 w 4784725"/>
              <a:gd name="connsiteY106" fmla="*/ 0 h 882650"/>
              <a:gd name="connsiteX107" fmla="*/ 0 w 4784725"/>
              <a:gd name="connsiteY107" fmla="*/ 0 h 882650"/>
              <a:gd name="connsiteX0" fmla="*/ 4784725 w 4784725"/>
              <a:gd name="connsiteY0" fmla="*/ 882650 h 882650"/>
              <a:gd name="connsiteX1" fmla="*/ 4508500 w 4784725"/>
              <a:gd name="connsiteY1" fmla="*/ 882650 h 882650"/>
              <a:gd name="connsiteX2" fmla="*/ 4508500 w 4784725"/>
              <a:gd name="connsiteY2" fmla="*/ 809625 h 882650"/>
              <a:gd name="connsiteX3" fmla="*/ 4314825 w 4784725"/>
              <a:gd name="connsiteY3" fmla="*/ 809625 h 882650"/>
              <a:gd name="connsiteX4" fmla="*/ 4314825 w 4784725"/>
              <a:gd name="connsiteY4" fmla="*/ 774700 h 882650"/>
              <a:gd name="connsiteX5" fmla="*/ 4051300 w 4784725"/>
              <a:gd name="connsiteY5" fmla="*/ 774700 h 882650"/>
              <a:gd name="connsiteX6" fmla="*/ 4051300 w 4784725"/>
              <a:gd name="connsiteY6" fmla="*/ 742950 h 882650"/>
              <a:gd name="connsiteX7" fmla="*/ 3987800 w 4784725"/>
              <a:gd name="connsiteY7" fmla="*/ 742950 h 882650"/>
              <a:gd name="connsiteX8" fmla="*/ 3987800 w 4784725"/>
              <a:gd name="connsiteY8" fmla="*/ 720725 h 882650"/>
              <a:gd name="connsiteX9" fmla="*/ 3917950 w 4784725"/>
              <a:gd name="connsiteY9" fmla="*/ 720725 h 882650"/>
              <a:gd name="connsiteX10" fmla="*/ 3917950 w 4784725"/>
              <a:gd name="connsiteY10" fmla="*/ 701675 h 882650"/>
              <a:gd name="connsiteX11" fmla="*/ 3670300 w 4784725"/>
              <a:gd name="connsiteY11" fmla="*/ 701675 h 882650"/>
              <a:gd name="connsiteX12" fmla="*/ 3670300 w 4784725"/>
              <a:gd name="connsiteY12" fmla="*/ 679450 h 882650"/>
              <a:gd name="connsiteX13" fmla="*/ 3587750 w 4784725"/>
              <a:gd name="connsiteY13" fmla="*/ 679450 h 882650"/>
              <a:gd name="connsiteX14" fmla="*/ 3587750 w 4784725"/>
              <a:gd name="connsiteY14" fmla="*/ 666750 h 882650"/>
              <a:gd name="connsiteX15" fmla="*/ 3556000 w 4784725"/>
              <a:gd name="connsiteY15" fmla="*/ 666750 h 882650"/>
              <a:gd name="connsiteX16" fmla="*/ 3556000 w 4784725"/>
              <a:gd name="connsiteY16" fmla="*/ 641350 h 882650"/>
              <a:gd name="connsiteX17" fmla="*/ 3146425 w 4784725"/>
              <a:gd name="connsiteY17" fmla="*/ 641350 h 882650"/>
              <a:gd name="connsiteX18" fmla="*/ 3146425 w 4784725"/>
              <a:gd name="connsiteY18" fmla="*/ 628650 h 882650"/>
              <a:gd name="connsiteX19" fmla="*/ 3028950 w 4784725"/>
              <a:gd name="connsiteY19" fmla="*/ 628650 h 882650"/>
              <a:gd name="connsiteX20" fmla="*/ 3028950 w 4784725"/>
              <a:gd name="connsiteY20" fmla="*/ 612775 h 882650"/>
              <a:gd name="connsiteX21" fmla="*/ 2997200 w 4784725"/>
              <a:gd name="connsiteY21" fmla="*/ 612775 h 882650"/>
              <a:gd name="connsiteX22" fmla="*/ 2997200 w 4784725"/>
              <a:gd name="connsiteY22" fmla="*/ 600075 h 882650"/>
              <a:gd name="connsiteX23" fmla="*/ 2984500 w 4784725"/>
              <a:gd name="connsiteY23" fmla="*/ 600075 h 882650"/>
              <a:gd name="connsiteX24" fmla="*/ 2984500 w 4784725"/>
              <a:gd name="connsiteY24" fmla="*/ 590550 h 882650"/>
              <a:gd name="connsiteX25" fmla="*/ 2901950 w 4784725"/>
              <a:gd name="connsiteY25" fmla="*/ 590550 h 882650"/>
              <a:gd name="connsiteX26" fmla="*/ 2901950 w 4784725"/>
              <a:gd name="connsiteY26" fmla="*/ 584200 h 882650"/>
              <a:gd name="connsiteX27" fmla="*/ 2806700 w 4784725"/>
              <a:gd name="connsiteY27" fmla="*/ 584200 h 882650"/>
              <a:gd name="connsiteX28" fmla="*/ 2800350 w 4784725"/>
              <a:gd name="connsiteY28" fmla="*/ 577850 h 882650"/>
              <a:gd name="connsiteX29" fmla="*/ 2752725 w 4784725"/>
              <a:gd name="connsiteY29" fmla="*/ 577850 h 882650"/>
              <a:gd name="connsiteX30" fmla="*/ 2752725 w 4784725"/>
              <a:gd name="connsiteY30" fmla="*/ 565150 h 882650"/>
              <a:gd name="connsiteX31" fmla="*/ 2657475 w 4784725"/>
              <a:gd name="connsiteY31" fmla="*/ 565150 h 882650"/>
              <a:gd name="connsiteX32" fmla="*/ 2663825 w 4784725"/>
              <a:gd name="connsiteY32" fmla="*/ 565150 h 882650"/>
              <a:gd name="connsiteX33" fmla="*/ 2590800 w 4784725"/>
              <a:gd name="connsiteY33" fmla="*/ 565150 h 882650"/>
              <a:gd name="connsiteX34" fmla="*/ 2590800 w 4784725"/>
              <a:gd name="connsiteY34" fmla="*/ 549275 h 882650"/>
              <a:gd name="connsiteX35" fmla="*/ 2571750 w 4784725"/>
              <a:gd name="connsiteY35" fmla="*/ 549275 h 882650"/>
              <a:gd name="connsiteX36" fmla="*/ 2571750 w 4784725"/>
              <a:gd name="connsiteY36" fmla="*/ 542925 h 882650"/>
              <a:gd name="connsiteX37" fmla="*/ 2403475 w 4784725"/>
              <a:gd name="connsiteY37" fmla="*/ 542925 h 882650"/>
              <a:gd name="connsiteX38" fmla="*/ 2403475 w 4784725"/>
              <a:gd name="connsiteY38" fmla="*/ 523875 h 882650"/>
              <a:gd name="connsiteX39" fmla="*/ 2336800 w 4784725"/>
              <a:gd name="connsiteY39" fmla="*/ 523875 h 882650"/>
              <a:gd name="connsiteX40" fmla="*/ 2336800 w 4784725"/>
              <a:gd name="connsiteY40" fmla="*/ 514350 h 882650"/>
              <a:gd name="connsiteX41" fmla="*/ 2235200 w 4784725"/>
              <a:gd name="connsiteY41" fmla="*/ 514350 h 882650"/>
              <a:gd name="connsiteX42" fmla="*/ 2235200 w 4784725"/>
              <a:gd name="connsiteY42" fmla="*/ 501650 h 882650"/>
              <a:gd name="connsiteX43" fmla="*/ 2181225 w 4784725"/>
              <a:gd name="connsiteY43" fmla="*/ 501650 h 882650"/>
              <a:gd name="connsiteX44" fmla="*/ 2181225 w 4784725"/>
              <a:gd name="connsiteY44" fmla="*/ 498475 h 882650"/>
              <a:gd name="connsiteX45" fmla="*/ 2159000 w 4784725"/>
              <a:gd name="connsiteY45" fmla="*/ 498475 h 882650"/>
              <a:gd name="connsiteX46" fmla="*/ 2159000 w 4784725"/>
              <a:gd name="connsiteY46" fmla="*/ 488950 h 882650"/>
              <a:gd name="connsiteX47" fmla="*/ 2117725 w 4784725"/>
              <a:gd name="connsiteY47" fmla="*/ 488950 h 882650"/>
              <a:gd name="connsiteX48" fmla="*/ 2117725 w 4784725"/>
              <a:gd name="connsiteY48" fmla="*/ 473075 h 882650"/>
              <a:gd name="connsiteX49" fmla="*/ 2000250 w 4784725"/>
              <a:gd name="connsiteY49" fmla="*/ 473075 h 882650"/>
              <a:gd name="connsiteX50" fmla="*/ 2000250 w 4784725"/>
              <a:gd name="connsiteY50" fmla="*/ 460375 h 882650"/>
              <a:gd name="connsiteX51" fmla="*/ 1955800 w 4784725"/>
              <a:gd name="connsiteY51" fmla="*/ 460375 h 882650"/>
              <a:gd name="connsiteX52" fmla="*/ 1955800 w 4784725"/>
              <a:gd name="connsiteY52" fmla="*/ 454025 h 882650"/>
              <a:gd name="connsiteX53" fmla="*/ 1809750 w 4784725"/>
              <a:gd name="connsiteY53" fmla="*/ 454025 h 882650"/>
              <a:gd name="connsiteX54" fmla="*/ 1809750 w 4784725"/>
              <a:gd name="connsiteY54" fmla="*/ 434975 h 882650"/>
              <a:gd name="connsiteX55" fmla="*/ 1774825 w 4784725"/>
              <a:gd name="connsiteY55" fmla="*/ 434975 h 882650"/>
              <a:gd name="connsiteX56" fmla="*/ 1774825 w 4784725"/>
              <a:gd name="connsiteY56" fmla="*/ 425450 h 882650"/>
              <a:gd name="connsiteX57" fmla="*/ 1755775 w 4784725"/>
              <a:gd name="connsiteY57" fmla="*/ 425450 h 882650"/>
              <a:gd name="connsiteX58" fmla="*/ 1755775 w 4784725"/>
              <a:gd name="connsiteY58" fmla="*/ 396875 h 882650"/>
              <a:gd name="connsiteX59" fmla="*/ 1616075 w 4784725"/>
              <a:gd name="connsiteY59" fmla="*/ 396875 h 882650"/>
              <a:gd name="connsiteX60" fmla="*/ 1616075 w 4784725"/>
              <a:gd name="connsiteY60" fmla="*/ 381000 h 882650"/>
              <a:gd name="connsiteX61" fmla="*/ 1568450 w 4784725"/>
              <a:gd name="connsiteY61" fmla="*/ 381000 h 882650"/>
              <a:gd name="connsiteX62" fmla="*/ 1568450 w 4784725"/>
              <a:gd name="connsiteY62" fmla="*/ 361950 h 882650"/>
              <a:gd name="connsiteX63" fmla="*/ 1552575 w 4784725"/>
              <a:gd name="connsiteY63" fmla="*/ 361950 h 882650"/>
              <a:gd name="connsiteX64" fmla="*/ 1552575 w 4784725"/>
              <a:gd name="connsiteY64" fmla="*/ 349250 h 882650"/>
              <a:gd name="connsiteX65" fmla="*/ 1514475 w 4784725"/>
              <a:gd name="connsiteY65" fmla="*/ 349250 h 882650"/>
              <a:gd name="connsiteX66" fmla="*/ 1514475 w 4784725"/>
              <a:gd name="connsiteY66" fmla="*/ 330200 h 882650"/>
              <a:gd name="connsiteX67" fmla="*/ 1412875 w 4784725"/>
              <a:gd name="connsiteY67" fmla="*/ 330200 h 882650"/>
              <a:gd name="connsiteX68" fmla="*/ 1412875 w 4784725"/>
              <a:gd name="connsiteY68" fmla="*/ 311150 h 882650"/>
              <a:gd name="connsiteX69" fmla="*/ 1349375 w 4784725"/>
              <a:gd name="connsiteY69" fmla="*/ 311150 h 882650"/>
              <a:gd name="connsiteX70" fmla="*/ 1349375 w 4784725"/>
              <a:gd name="connsiteY70" fmla="*/ 295275 h 882650"/>
              <a:gd name="connsiteX71" fmla="*/ 1209675 w 4784725"/>
              <a:gd name="connsiteY71" fmla="*/ 295275 h 882650"/>
              <a:gd name="connsiteX72" fmla="*/ 1209675 w 4784725"/>
              <a:gd name="connsiteY72" fmla="*/ 276225 h 882650"/>
              <a:gd name="connsiteX73" fmla="*/ 1089025 w 4784725"/>
              <a:gd name="connsiteY73" fmla="*/ 276225 h 882650"/>
              <a:gd name="connsiteX74" fmla="*/ 1089025 w 4784725"/>
              <a:gd name="connsiteY74" fmla="*/ 276225 h 882650"/>
              <a:gd name="connsiteX75" fmla="*/ 1111250 w 4784725"/>
              <a:gd name="connsiteY75" fmla="*/ 257175 h 882650"/>
              <a:gd name="connsiteX76" fmla="*/ 1041400 w 4784725"/>
              <a:gd name="connsiteY76" fmla="*/ 247650 h 882650"/>
              <a:gd name="connsiteX77" fmla="*/ 1031875 w 4784725"/>
              <a:gd name="connsiteY77" fmla="*/ 244475 h 882650"/>
              <a:gd name="connsiteX78" fmla="*/ 1031875 w 4784725"/>
              <a:gd name="connsiteY78" fmla="*/ 228600 h 882650"/>
              <a:gd name="connsiteX79" fmla="*/ 923925 w 4784725"/>
              <a:gd name="connsiteY79" fmla="*/ 228600 h 882650"/>
              <a:gd name="connsiteX80" fmla="*/ 923925 w 4784725"/>
              <a:gd name="connsiteY80" fmla="*/ 212725 h 882650"/>
              <a:gd name="connsiteX81" fmla="*/ 892175 w 4784725"/>
              <a:gd name="connsiteY81" fmla="*/ 212725 h 882650"/>
              <a:gd name="connsiteX82" fmla="*/ 892175 w 4784725"/>
              <a:gd name="connsiteY82" fmla="*/ 196850 h 882650"/>
              <a:gd name="connsiteX83" fmla="*/ 819150 w 4784725"/>
              <a:gd name="connsiteY83" fmla="*/ 196850 h 882650"/>
              <a:gd name="connsiteX84" fmla="*/ 819150 w 4784725"/>
              <a:gd name="connsiteY84" fmla="*/ 177800 h 882650"/>
              <a:gd name="connsiteX85" fmla="*/ 727075 w 4784725"/>
              <a:gd name="connsiteY85" fmla="*/ 177800 h 882650"/>
              <a:gd name="connsiteX86" fmla="*/ 736600 w 4784725"/>
              <a:gd name="connsiteY86" fmla="*/ 168275 h 882650"/>
              <a:gd name="connsiteX87" fmla="*/ 688975 w 4784725"/>
              <a:gd name="connsiteY87" fmla="*/ 168275 h 882650"/>
              <a:gd name="connsiteX88" fmla="*/ 688975 w 4784725"/>
              <a:gd name="connsiteY88" fmla="*/ 146050 h 882650"/>
              <a:gd name="connsiteX89" fmla="*/ 663575 w 4784725"/>
              <a:gd name="connsiteY89" fmla="*/ 146050 h 882650"/>
              <a:gd name="connsiteX90" fmla="*/ 663575 w 4784725"/>
              <a:gd name="connsiteY90" fmla="*/ 123825 h 882650"/>
              <a:gd name="connsiteX91" fmla="*/ 615950 w 4784725"/>
              <a:gd name="connsiteY91" fmla="*/ 123825 h 882650"/>
              <a:gd name="connsiteX92" fmla="*/ 615950 w 4784725"/>
              <a:gd name="connsiteY92" fmla="*/ 111125 h 882650"/>
              <a:gd name="connsiteX93" fmla="*/ 546100 w 4784725"/>
              <a:gd name="connsiteY93" fmla="*/ 111125 h 882650"/>
              <a:gd name="connsiteX94" fmla="*/ 546100 w 4784725"/>
              <a:gd name="connsiteY94" fmla="*/ 95250 h 882650"/>
              <a:gd name="connsiteX95" fmla="*/ 482600 w 4784725"/>
              <a:gd name="connsiteY95" fmla="*/ 95250 h 882650"/>
              <a:gd name="connsiteX96" fmla="*/ 482600 w 4784725"/>
              <a:gd name="connsiteY96" fmla="*/ 79375 h 882650"/>
              <a:gd name="connsiteX97" fmla="*/ 371475 w 4784725"/>
              <a:gd name="connsiteY97" fmla="*/ 79375 h 882650"/>
              <a:gd name="connsiteX98" fmla="*/ 371475 w 4784725"/>
              <a:gd name="connsiteY98" fmla="*/ 63500 h 882650"/>
              <a:gd name="connsiteX99" fmla="*/ 317500 w 4784725"/>
              <a:gd name="connsiteY99" fmla="*/ 63500 h 882650"/>
              <a:gd name="connsiteX100" fmla="*/ 317500 w 4784725"/>
              <a:gd name="connsiteY100" fmla="*/ 47625 h 882650"/>
              <a:gd name="connsiteX101" fmla="*/ 222250 w 4784725"/>
              <a:gd name="connsiteY101" fmla="*/ 47625 h 882650"/>
              <a:gd name="connsiteX102" fmla="*/ 222250 w 4784725"/>
              <a:gd name="connsiteY102" fmla="*/ 28575 h 882650"/>
              <a:gd name="connsiteX103" fmla="*/ 171450 w 4784725"/>
              <a:gd name="connsiteY103" fmla="*/ 28575 h 882650"/>
              <a:gd name="connsiteX104" fmla="*/ 171450 w 4784725"/>
              <a:gd name="connsiteY104" fmla="*/ 12700 h 882650"/>
              <a:gd name="connsiteX105" fmla="*/ 120650 w 4784725"/>
              <a:gd name="connsiteY105" fmla="*/ 12700 h 882650"/>
              <a:gd name="connsiteX106" fmla="*/ 120650 w 4784725"/>
              <a:gd name="connsiteY106" fmla="*/ 0 h 882650"/>
              <a:gd name="connsiteX107" fmla="*/ 0 w 4784725"/>
              <a:gd name="connsiteY107" fmla="*/ 0 h 882650"/>
              <a:gd name="connsiteX0" fmla="*/ 4784725 w 4784725"/>
              <a:gd name="connsiteY0" fmla="*/ 882650 h 882650"/>
              <a:gd name="connsiteX1" fmla="*/ 4508500 w 4784725"/>
              <a:gd name="connsiteY1" fmla="*/ 882650 h 882650"/>
              <a:gd name="connsiteX2" fmla="*/ 4508500 w 4784725"/>
              <a:gd name="connsiteY2" fmla="*/ 809625 h 882650"/>
              <a:gd name="connsiteX3" fmla="*/ 4314825 w 4784725"/>
              <a:gd name="connsiteY3" fmla="*/ 809625 h 882650"/>
              <a:gd name="connsiteX4" fmla="*/ 4314825 w 4784725"/>
              <a:gd name="connsiteY4" fmla="*/ 774700 h 882650"/>
              <a:gd name="connsiteX5" fmla="*/ 4051300 w 4784725"/>
              <a:gd name="connsiteY5" fmla="*/ 774700 h 882650"/>
              <a:gd name="connsiteX6" fmla="*/ 4051300 w 4784725"/>
              <a:gd name="connsiteY6" fmla="*/ 742950 h 882650"/>
              <a:gd name="connsiteX7" fmla="*/ 3987800 w 4784725"/>
              <a:gd name="connsiteY7" fmla="*/ 742950 h 882650"/>
              <a:gd name="connsiteX8" fmla="*/ 3987800 w 4784725"/>
              <a:gd name="connsiteY8" fmla="*/ 720725 h 882650"/>
              <a:gd name="connsiteX9" fmla="*/ 3917950 w 4784725"/>
              <a:gd name="connsiteY9" fmla="*/ 720725 h 882650"/>
              <a:gd name="connsiteX10" fmla="*/ 3917950 w 4784725"/>
              <a:gd name="connsiteY10" fmla="*/ 701675 h 882650"/>
              <a:gd name="connsiteX11" fmla="*/ 3670300 w 4784725"/>
              <a:gd name="connsiteY11" fmla="*/ 701675 h 882650"/>
              <a:gd name="connsiteX12" fmla="*/ 3670300 w 4784725"/>
              <a:gd name="connsiteY12" fmla="*/ 679450 h 882650"/>
              <a:gd name="connsiteX13" fmla="*/ 3587750 w 4784725"/>
              <a:gd name="connsiteY13" fmla="*/ 679450 h 882650"/>
              <a:gd name="connsiteX14" fmla="*/ 3587750 w 4784725"/>
              <a:gd name="connsiteY14" fmla="*/ 666750 h 882650"/>
              <a:gd name="connsiteX15" fmla="*/ 3556000 w 4784725"/>
              <a:gd name="connsiteY15" fmla="*/ 666750 h 882650"/>
              <a:gd name="connsiteX16" fmla="*/ 3556000 w 4784725"/>
              <a:gd name="connsiteY16" fmla="*/ 641350 h 882650"/>
              <a:gd name="connsiteX17" fmla="*/ 3146425 w 4784725"/>
              <a:gd name="connsiteY17" fmla="*/ 641350 h 882650"/>
              <a:gd name="connsiteX18" fmla="*/ 3146425 w 4784725"/>
              <a:gd name="connsiteY18" fmla="*/ 628650 h 882650"/>
              <a:gd name="connsiteX19" fmla="*/ 3028950 w 4784725"/>
              <a:gd name="connsiteY19" fmla="*/ 628650 h 882650"/>
              <a:gd name="connsiteX20" fmla="*/ 3028950 w 4784725"/>
              <a:gd name="connsiteY20" fmla="*/ 612775 h 882650"/>
              <a:gd name="connsiteX21" fmla="*/ 2997200 w 4784725"/>
              <a:gd name="connsiteY21" fmla="*/ 612775 h 882650"/>
              <a:gd name="connsiteX22" fmla="*/ 2997200 w 4784725"/>
              <a:gd name="connsiteY22" fmla="*/ 600075 h 882650"/>
              <a:gd name="connsiteX23" fmla="*/ 2984500 w 4784725"/>
              <a:gd name="connsiteY23" fmla="*/ 600075 h 882650"/>
              <a:gd name="connsiteX24" fmla="*/ 2984500 w 4784725"/>
              <a:gd name="connsiteY24" fmla="*/ 590550 h 882650"/>
              <a:gd name="connsiteX25" fmla="*/ 2901950 w 4784725"/>
              <a:gd name="connsiteY25" fmla="*/ 590550 h 882650"/>
              <a:gd name="connsiteX26" fmla="*/ 2901950 w 4784725"/>
              <a:gd name="connsiteY26" fmla="*/ 584200 h 882650"/>
              <a:gd name="connsiteX27" fmla="*/ 2806700 w 4784725"/>
              <a:gd name="connsiteY27" fmla="*/ 584200 h 882650"/>
              <a:gd name="connsiteX28" fmla="*/ 2800350 w 4784725"/>
              <a:gd name="connsiteY28" fmla="*/ 577850 h 882650"/>
              <a:gd name="connsiteX29" fmla="*/ 2752725 w 4784725"/>
              <a:gd name="connsiteY29" fmla="*/ 577850 h 882650"/>
              <a:gd name="connsiteX30" fmla="*/ 2752725 w 4784725"/>
              <a:gd name="connsiteY30" fmla="*/ 565150 h 882650"/>
              <a:gd name="connsiteX31" fmla="*/ 2657475 w 4784725"/>
              <a:gd name="connsiteY31" fmla="*/ 565150 h 882650"/>
              <a:gd name="connsiteX32" fmla="*/ 2663825 w 4784725"/>
              <a:gd name="connsiteY32" fmla="*/ 565150 h 882650"/>
              <a:gd name="connsiteX33" fmla="*/ 2590800 w 4784725"/>
              <a:gd name="connsiteY33" fmla="*/ 565150 h 882650"/>
              <a:gd name="connsiteX34" fmla="*/ 2590800 w 4784725"/>
              <a:gd name="connsiteY34" fmla="*/ 549275 h 882650"/>
              <a:gd name="connsiteX35" fmla="*/ 2571750 w 4784725"/>
              <a:gd name="connsiteY35" fmla="*/ 549275 h 882650"/>
              <a:gd name="connsiteX36" fmla="*/ 2571750 w 4784725"/>
              <a:gd name="connsiteY36" fmla="*/ 542925 h 882650"/>
              <a:gd name="connsiteX37" fmla="*/ 2403475 w 4784725"/>
              <a:gd name="connsiteY37" fmla="*/ 542925 h 882650"/>
              <a:gd name="connsiteX38" fmla="*/ 2403475 w 4784725"/>
              <a:gd name="connsiteY38" fmla="*/ 523875 h 882650"/>
              <a:gd name="connsiteX39" fmla="*/ 2336800 w 4784725"/>
              <a:gd name="connsiteY39" fmla="*/ 523875 h 882650"/>
              <a:gd name="connsiteX40" fmla="*/ 2336800 w 4784725"/>
              <a:gd name="connsiteY40" fmla="*/ 514350 h 882650"/>
              <a:gd name="connsiteX41" fmla="*/ 2235200 w 4784725"/>
              <a:gd name="connsiteY41" fmla="*/ 514350 h 882650"/>
              <a:gd name="connsiteX42" fmla="*/ 2235200 w 4784725"/>
              <a:gd name="connsiteY42" fmla="*/ 501650 h 882650"/>
              <a:gd name="connsiteX43" fmla="*/ 2181225 w 4784725"/>
              <a:gd name="connsiteY43" fmla="*/ 501650 h 882650"/>
              <a:gd name="connsiteX44" fmla="*/ 2181225 w 4784725"/>
              <a:gd name="connsiteY44" fmla="*/ 498475 h 882650"/>
              <a:gd name="connsiteX45" fmla="*/ 2159000 w 4784725"/>
              <a:gd name="connsiteY45" fmla="*/ 498475 h 882650"/>
              <a:gd name="connsiteX46" fmla="*/ 2159000 w 4784725"/>
              <a:gd name="connsiteY46" fmla="*/ 488950 h 882650"/>
              <a:gd name="connsiteX47" fmla="*/ 2117725 w 4784725"/>
              <a:gd name="connsiteY47" fmla="*/ 488950 h 882650"/>
              <a:gd name="connsiteX48" fmla="*/ 2117725 w 4784725"/>
              <a:gd name="connsiteY48" fmla="*/ 473075 h 882650"/>
              <a:gd name="connsiteX49" fmla="*/ 2000250 w 4784725"/>
              <a:gd name="connsiteY49" fmla="*/ 473075 h 882650"/>
              <a:gd name="connsiteX50" fmla="*/ 2000250 w 4784725"/>
              <a:gd name="connsiteY50" fmla="*/ 460375 h 882650"/>
              <a:gd name="connsiteX51" fmla="*/ 1955800 w 4784725"/>
              <a:gd name="connsiteY51" fmla="*/ 460375 h 882650"/>
              <a:gd name="connsiteX52" fmla="*/ 1955800 w 4784725"/>
              <a:gd name="connsiteY52" fmla="*/ 454025 h 882650"/>
              <a:gd name="connsiteX53" fmla="*/ 1809750 w 4784725"/>
              <a:gd name="connsiteY53" fmla="*/ 454025 h 882650"/>
              <a:gd name="connsiteX54" fmla="*/ 1809750 w 4784725"/>
              <a:gd name="connsiteY54" fmla="*/ 434975 h 882650"/>
              <a:gd name="connsiteX55" fmla="*/ 1774825 w 4784725"/>
              <a:gd name="connsiteY55" fmla="*/ 434975 h 882650"/>
              <a:gd name="connsiteX56" fmla="*/ 1774825 w 4784725"/>
              <a:gd name="connsiteY56" fmla="*/ 425450 h 882650"/>
              <a:gd name="connsiteX57" fmla="*/ 1755775 w 4784725"/>
              <a:gd name="connsiteY57" fmla="*/ 425450 h 882650"/>
              <a:gd name="connsiteX58" fmla="*/ 1755775 w 4784725"/>
              <a:gd name="connsiteY58" fmla="*/ 396875 h 882650"/>
              <a:gd name="connsiteX59" fmla="*/ 1616075 w 4784725"/>
              <a:gd name="connsiteY59" fmla="*/ 396875 h 882650"/>
              <a:gd name="connsiteX60" fmla="*/ 1616075 w 4784725"/>
              <a:gd name="connsiteY60" fmla="*/ 381000 h 882650"/>
              <a:gd name="connsiteX61" fmla="*/ 1568450 w 4784725"/>
              <a:gd name="connsiteY61" fmla="*/ 381000 h 882650"/>
              <a:gd name="connsiteX62" fmla="*/ 1568450 w 4784725"/>
              <a:gd name="connsiteY62" fmla="*/ 361950 h 882650"/>
              <a:gd name="connsiteX63" fmla="*/ 1552575 w 4784725"/>
              <a:gd name="connsiteY63" fmla="*/ 361950 h 882650"/>
              <a:gd name="connsiteX64" fmla="*/ 1552575 w 4784725"/>
              <a:gd name="connsiteY64" fmla="*/ 349250 h 882650"/>
              <a:gd name="connsiteX65" fmla="*/ 1514475 w 4784725"/>
              <a:gd name="connsiteY65" fmla="*/ 349250 h 882650"/>
              <a:gd name="connsiteX66" fmla="*/ 1514475 w 4784725"/>
              <a:gd name="connsiteY66" fmla="*/ 330200 h 882650"/>
              <a:gd name="connsiteX67" fmla="*/ 1412875 w 4784725"/>
              <a:gd name="connsiteY67" fmla="*/ 330200 h 882650"/>
              <a:gd name="connsiteX68" fmla="*/ 1412875 w 4784725"/>
              <a:gd name="connsiteY68" fmla="*/ 311150 h 882650"/>
              <a:gd name="connsiteX69" fmla="*/ 1349375 w 4784725"/>
              <a:gd name="connsiteY69" fmla="*/ 311150 h 882650"/>
              <a:gd name="connsiteX70" fmla="*/ 1349375 w 4784725"/>
              <a:gd name="connsiteY70" fmla="*/ 295275 h 882650"/>
              <a:gd name="connsiteX71" fmla="*/ 1209675 w 4784725"/>
              <a:gd name="connsiteY71" fmla="*/ 295275 h 882650"/>
              <a:gd name="connsiteX72" fmla="*/ 1209675 w 4784725"/>
              <a:gd name="connsiteY72" fmla="*/ 276225 h 882650"/>
              <a:gd name="connsiteX73" fmla="*/ 1089025 w 4784725"/>
              <a:gd name="connsiteY73" fmla="*/ 276225 h 882650"/>
              <a:gd name="connsiteX74" fmla="*/ 1089025 w 4784725"/>
              <a:gd name="connsiteY74" fmla="*/ 276225 h 882650"/>
              <a:gd name="connsiteX75" fmla="*/ 1085850 w 4784725"/>
              <a:gd name="connsiteY75" fmla="*/ 257175 h 882650"/>
              <a:gd name="connsiteX76" fmla="*/ 1041400 w 4784725"/>
              <a:gd name="connsiteY76" fmla="*/ 247650 h 882650"/>
              <a:gd name="connsiteX77" fmla="*/ 1031875 w 4784725"/>
              <a:gd name="connsiteY77" fmla="*/ 244475 h 882650"/>
              <a:gd name="connsiteX78" fmla="*/ 1031875 w 4784725"/>
              <a:gd name="connsiteY78" fmla="*/ 228600 h 882650"/>
              <a:gd name="connsiteX79" fmla="*/ 923925 w 4784725"/>
              <a:gd name="connsiteY79" fmla="*/ 228600 h 882650"/>
              <a:gd name="connsiteX80" fmla="*/ 923925 w 4784725"/>
              <a:gd name="connsiteY80" fmla="*/ 212725 h 882650"/>
              <a:gd name="connsiteX81" fmla="*/ 892175 w 4784725"/>
              <a:gd name="connsiteY81" fmla="*/ 212725 h 882650"/>
              <a:gd name="connsiteX82" fmla="*/ 892175 w 4784725"/>
              <a:gd name="connsiteY82" fmla="*/ 196850 h 882650"/>
              <a:gd name="connsiteX83" fmla="*/ 819150 w 4784725"/>
              <a:gd name="connsiteY83" fmla="*/ 196850 h 882650"/>
              <a:gd name="connsiteX84" fmla="*/ 819150 w 4784725"/>
              <a:gd name="connsiteY84" fmla="*/ 177800 h 882650"/>
              <a:gd name="connsiteX85" fmla="*/ 727075 w 4784725"/>
              <a:gd name="connsiteY85" fmla="*/ 177800 h 882650"/>
              <a:gd name="connsiteX86" fmla="*/ 736600 w 4784725"/>
              <a:gd name="connsiteY86" fmla="*/ 168275 h 882650"/>
              <a:gd name="connsiteX87" fmla="*/ 688975 w 4784725"/>
              <a:gd name="connsiteY87" fmla="*/ 168275 h 882650"/>
              <a:gd name="connsiteX88" fmla="*/ 688975 w 4784725"/>
              <a:gd name="connsiteY88" fmla="*/ 146050 h 882650"/>
              <a:gd name="connsiteX89" fmla="*/ 663575 w 4784725"/>
              <a:gd name="connsiteY89" fmla="*/ 146050 h 882650"/>
              <a:gd name="connsiteX90" fmla="*/ 663575 w 4784725"/>
              <a:gd name="connsiteY90" fmla="*/ 123825 h 882650"/>
              <a:gd name="connsiteX91" fmla="*/ 615950 w 4784725"/>
              <a:gd name="connsiteY91" fmla="*/ 123825 h 882650"/>
              <a:gd name="connsiteX92" fmla="*/ 615950 w 4784725"/>
              <a:gd name="connsiteY92" fmla="*/ 111125 h 882650"/>
              <a:gd name="connsiteX93" fmla="*/ 546100 w 4784725"/>
              <a:gd name="connsiteY93" fmla="*/ 111125 h 882650"/>
              <a:gd name="connsiteX94" fmla="*/ 546100 w 4784725"/>
              <a:gd name="connsiteY94" fmla="*/ 95250 h 882650"/>
              <a:gd name="connsiteX95" fmla="*/ 482600 w 4784725"/>
              <a:gd name="connsiteY95" fmla="*/ 95250 h 882650"/>
              <a:gd name="connsiteX96" fmla="*/ 482600 w 4784725"/>
              <a:gd name="connsiteY96" fmla="*/ 79375 h 882650"/>
              <a:gd name="connsiteX97" fmla="*/ 371475 w 4784725"/>
              <a:gd name="connsiteY97" fmla="*/ 79375 h 882650"/>
              <a:gd name="connsiteX98" fmla="*/ 371475 w 4784725"/>
              <a:gd name="connsiteY98" fmla="*/ 63500 h 882650"/>
              <a:gd name="connsiteX99" fmla="*/ 317500 w 4784725"/>
              <a:gd name="connsiteY99" fmla="*/ 63500 h 882650"/>
              <a:gd name="connsiteX100" fmla="*/ 317500 w 4784725"/>
              <a:gd name="connsiteY100" fmla="*/ 47625 h 882650"/>
              <a:gd name="connsiteX101" fmla="*/ 222250 w 4784725"/>
              <a:gd name="connsiteY101" fmla="*/ 47625 h 882650"/>
              <a:gd name="connsiteX102" fmla="*/ 222250 w 4784725"/>
              <a:gd name="connsiteY102" fmla="*/ 28575 h 882650"/>
              <a:gd name="connsiteX103" fmla="*/ 171450 w 4784725"/>
              <a:gd name="connsiteY103" fmla="*/ 28575 h 882650"/>
              <a:gd name="connsiteX104" fmla="*/ 171450 w 4784725"/>
              <a:gd name="connsiteY104" fmla="*/ 12700 h 882650"/>
              <a:gd name="connsiteX105" fmla="*/ 120650 w 4784725"/>
              <a:gd name="connsiteY105" fmla="*/ 12700 h 882650"/>
              <a:gd name="connsiteX106" fmla="*/ 120650 w 4784725"/>
              <a:gd name="connsiteY106" fmla="*/ 0 h 882650"/>
              <a:gd name="connsiteX107" fmla="*/ 0 w 4784725"/>
              <a:gd name="connsiteY107" fmla="*/ 0 h 88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4784725" h="882650">
                <a:moveTo>
                  <a:pt x="4784725" y="882650"/>
                </a:moveTo>
                <a:lnTo>
                  <a:pt x="4508500" y="882650"/>
                </a:lnTo>
                <a:lnTo>
                  <a:pt x="4508500" y="809625"/>
                </a:lnTo>
                <a:lnTo>
                  <a:pt x="4314825" y="809625"/>
                </a:lnTo>
                <a:lnTo>
                  <a:pt x="4314825" y="774700"/>
                </a:lnTo>
                <a:lnTo>
                  <a:pt x="4051300" y="774700"/>
                </a:lnTo>
                <a:lnTo>
                  <a:pt x="4051300" y="742950"/>
                </a:lnTo>
                <a:lnTo>
                  <a:pt x="3987800" y="742950"/>
                </a:lnTo>
                <a:lnTo>
                  <a:pt x="3987800" y="720725"/>
                </a:lnTo>
                <a:lnTo>
                  <a:pt x="3917950" y="720725"/>
                </a:lnTo>
                <a:lnTo>
                  <a:pt x="3917950" y="701675"/>
                </a:lnTo>
                <a:lnTo>
                  <a:pt x="3670300" y="701675"/>
                </a:lnTo>
                <a:lnTo>
                  <a:pt x="3670300" y="679450"/>
                </a:lnTo>
                <a:lnTo>
                  <a:pt x="3587750" y="679450"/>
                </a:lnTo>
                <a:lnTo>
                  <a:pt x="3587750" y="666750"/>
                </a:lnTo>
                <a:lnTo>
                  <a:pt x="3556000" y="666750"/>
                </a:lnTo>
                <a:lnTo>
                  <a:pt x="3556000" y="641350"/>
                </a:lnTo>
                <a:lnTo>
                  <a:pt x="3146425" y="641350"/>
                </a:lnTo>
                <a:lnTo>
                  <a:pt x="3146425" y="628650"/>
                </a:lnTo>
                <a:lnTo>
                  <a:pt x="3028950" y="628650"/>
                </a:lnTo>
                <a:lnTo>
                  <a:pt x="3028950" y="612775"/>
                </a:lnTo>
                <a:lnTo>
                  <a:pt x="2997200" y="612775"/>
                </a:lnTo>
                <a:lnTo>
                  <a:pt x="2997200" y="600075"/>
                </a:lnTo>
                <a:lnTo>
                  <a:pt x="2984500" y="600075"/>
                </a:lnTo>
                <a:lnTo>
                  <a:pt x="2984500" y="590550"/>
                </a:lnTo>
                <a:lnTo>
                  <a:pt x="2901950" y="590550"/>
                </a:lnTo>
                <a:lnTo>
                  <a:pt x="2901950" y="584200"/>
                </a:lnTo>
                <a:lnTo>
                  <a:pt x="2806700" y="584200"/>
                </a:lnTo>
                <a:lnTo>
                  <a:pt x="2800350" y="577850"/>
                </a:lnTo>
                <a:lnTo>
                  <a:pt x="2752725" y="577850"/>
                </a:lnTo>
                <a:lnTo>
                  <a:pt x="2752725" y="565150"/>
                </a:lnTo>
                <a:lnTo>
                  <a:pt x="2657475" y="565150"/>
                </a:lnTo>
                <a:lnTo>
                  <a:pt x="2663825" y="565150"/>
                </a:lnTo>
                <a:lnTo>
                  <a:pt x="2590800" y="565150"/>
                </a:lnTo>
                <a:lnTo>
                  <a:pt x="2590800" y="549275"/>
                </a:lnTo>
                <a:lnTo>
                  <a:pt x="2571750" y="549275"/>
                </a:lnTo>
                <a:lnTo>
                  <a:pt x="2571750" y="542925"/>
                </a:lnTo>
                <a:lnTo>
                  <a:pt x="2403475" y="542925"/>
                </a:lnTo>
                <a:lnTo>
                  <a:pt x="2403475" y="523875"/>
                </a:lnTo>
                <a:lnTo>
                  <a:pt x="2336800" y="523875"/>
                </a:lnTo>
                <a:lnTo>
                  <a:pt x="2336800" y="514350"/>
                </a:lnTo>
                <a:lnTo>
                  <a:pt x="2235200" y="514350"/>
                </a:lnTo>
                <a:lnTo>
                  <a:pt x="2235200" y="501650"/>
                </a:lnTo>
                <a:lnTo>
                  <a:pt x="2181225" y="501650"/>
                </a:lnTo>
                <a:lnTo>
                  <a:pt x="2181225" y="498475"/>
                </a:lnTo>
                <a:lnTo>
                  <a:pt x="2159000" y="498475"/>
                </a:lnTo>
                <a:lnTo>
                  <a:pt x="2159000" y="488950"/>
                </a:lnTo>
                <a:lnTo>
                  <a:pt x="2117725" y="488950"/>
                </a:lnTo>
                <a:lnTo>
                  <a:pt x="2117725" y="473075"/>
                </a:lnTo>
                <a:lnTo>
                  <a:pt x="2000250" y="473075"/>
                </a:lnTo>
                <a:lnTo>
                  <a:pt x="2000250" y="460375"/>
                </a:lnTo>
                <a:lnTo>
                  <a:pt x="1955800" y="460375"/>
                </a:lnTo>
                <a:lnTo>
                  <a:pt x="1955800" y="454025"/>
                </a:lnTo>
                <a:lnTo>
                  <a:pt x="1809750" y="454025"/>
                </a:lnTo>
                <a:lnTo>
                  <a:pt x="1809750" y="434975"/>
                </a:lnTo>
                <a:lnTo>
                  <a:pt x="1774825" y="434975"/>
                </a:lnTo>
                <a:lnTo>
                  <a:pt x="1774825" y="425450"/>
                </a:lnTo>
                <a:lnTo>
                  <a:pt x="1755775" y="425450"/>
                </a:lnTo>
                <a:lnTo>
                  <a:pt x="1755775" y="396875"/>
                </a:lnTo>
                <a:lnTo>
                  <a:pt x="1616075" y="396875"/>
                </a:lnTo>
                <a:lnTo>
                  <a:pt x="1616075" y="381000"/>
                </a:lnTo>
                <a:lnTo>
                  <a:pt x="1568450" y="381000"/>
                </a:lnTo>
                <a:lnTo>
                  <a:pt x="1568450" y="361950"/>
                </a:lnTo>
                <a:lnTo>
                  <a:pt x="1552575" y="361950"/>
                </a:lnTo>
                <a:lnTo>
                  <a:pt x="1552575" y="349250"/>
                </a:lnTo>
                <a:lnTo>
                  <a:pt x="1514475" y="349250"/>
                </a:lnTo>
                <a:lnTo>
                  <a:pt x="1514475" y="330200"/>
                </a:lnTo>
                <a:lnTo>
                  <a:pt x="1412875" y="330200"/>
                </a:lnTo>
                <a:lnTo>
                  <a:pt x="1412875" y="311150"/>
                </a:lnTo>
                <a:lnTo>
                  <a:pt x="1349375" y="311150"/>
                </a:lnTo>
                <a:lnTo>
                  <a:pt x="1349375" y="295275"/>
                </a:lnTo>
                <a:lnTo>
                  <a:pt x="1209675" y="295275"/>
                </a:lnTo>
                <a:lnTo>
                  <a:pt x="1209675" y="276225"/>
                </a:lnTo>
                <a:lnTo>
                  <a:pt x="1089025" y="276225"/>
                </a:lnTo>
                <a:lnTo>
                  <a:pt x="1089025" y="276225"/>
                </a:lnTo>
                <a:lnTo>
                  <a:pt x="1085850" y="257175"/>
                </a:lnTo>
                <a:lnTo>
                  <a:pt x="1041400" y="247650"/>
                </a:lnTo>
                <a:lnTo>
                  <a:pt x="1031875" y="244475"/>
                </a:lnTo>
                <a:lnTo>
                  <a:pt x="1031875" y="228600"/>
                </a:lnTo>
                <a:lnTo>
                  <a:pt x="923925" y="228600"/>
                </a:lnTo>
                <a:lnTo>
                  <a:pt x="923925" y="212725"/>
                </a:lnTo>
                <a:lnTo>
                  <a:pt x="892175" y="212725"/>
                </a:lnTo>
                <a:lnTo>
                  <a:pt x="892175" y="196850"/>
                </a:lnTo>
                <a:lnTo>
                  <a:pt x="819150" y="196850"/>
                </a:lnTo>
                <a:lnTo>
                  <a:pt x="819150" y="177800"/>
                </a:lnTo>
                <a:lnTo>
                  <a:pt x="727075" y="177800"/>
                </a:lnTo>
                <a:lnTo>
                  <a:pt x="736600" y="168275"/>
                </a:lnTo>
                <a:lnTo>
                  <a:pt x="688975" y="168275"/>
                </a:lnTo>
                <a:lnTo>
                  <a:pt x="688975" y="146050"/>
                </a:lnTo>
                <a:lnTo>
                  <a:pt x="663575" y="146050"/>
                </a:lnTo>
                <a:lnTo>
                  <a:pt x="663575" y="123825"/>
                </a:lnTo>
                <a:lnTo>
                  <a:pt x="615950" y="123825"/>
                </a:lnTo>
                <a:lnTo>
                  <a:pt x="615950" y="111125"/>
                </a:lnTo>
                <a:lnTo>
                  <a:pt x="546100" y="111125"/>
                </a:lnTo>
                <a:lnTo>
                  <a:pt x="546100" y="95250"/>
                </a:lnTo>
                <a:lnTo>
                  <a:pt x="482600" y="95250"/>
                </a:lnTo>
                <a:lnTo>
                  <a:pt x="482600" y="79375"/>
                </a:lnTo>
                <a:lnTo>
                  <a:pt x="371475" y="79375"/>
                </a:lnTo>
                <a:lnTo>
                  <a:pt x="371475" y="63500"/>
                </a:lnTo>
                <a:lnTo>
                  <a:pt x="317500" y="63500"/>
                </a:lnTo>
                <a:lnTo>
                  <a:pt x="317500" y="47625"/>
                </a:lnTo>
                <a:lnTo>
                  <a:pt x="222250" y="47625"/>
                </a:lnTo>
                <a:lnTo>
                  <a:pt x="222250" y="28575"/>
                </a:lnTo>
                <a:lnTo>
                  <a:pt x="171450" y="28575"/>
                </a:lnTo>
                <a:lnTo>
                  <a:pt x="171450" y="12700"/>
                </a:lnTo>
                <a:lnTo>
                  <a:pt x="120650" y="12700"/>
                </a:lnTo>
                <a:lnTo>
                  <a:pt x="120650"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9317" name="Freeform: Shape 9316">
            <a:extLst>
              <a:ext uri="{FF2B5EF4-FFF2-40B4-BE49-F238E27FC236}">
                <a16:creationId xmlns:a16="http://schemas.microsoft.com/office/drawing/2014/main" id="{D278443C-22B6-88F2-7149-39E8694CC0A4}"/>
              </a:ext>
            </a:extLst>
          </p:cNvPr>
          <p:cNvSpPr/>
          <p:nvPr/>
        </p:nvSpPr>
        <p:spPr bwMode="auto">
          <a:xfrm>
            <a:off x="1482725" y="1666875"/>
            <a:ext cx="4778375" cy="692150"/>
          </a:xfrm>
          <a:custGeom>
            <a:avLst/>
            <a:gdLst>
              <a:gd name="connsiteX0" fmla="*/ 4778375 w 4778375"/>
              <a:gd name="connsiteY0" fmla="*/ 692150 h 692150"/>
              <a:gd name="connsiteX1" fmla="*/ 4051300 w 4778375"/>
              <a:gd name="connsiteY1" fmla="*/ 692150 h 692150"/>
              <a:gd name="connsiteX2" fmla="*/ 4051300 w 4778375"/>
              <a:gd name="connsiteY2" fmla="*/ 676275 h 692150"/>
              <a:gd name="connsiteX3" fmla="*/ 3870325 w 4778375"/>
              <a:gd name="connsiteY3" fmla="*/ 676275 h 692150"/>
              <a:gd name="connsiteX4" fmla="*/ 3870325 w 4778375"/>
              <a:gd name="connsiteY4" fmla="*/ 635000 h 692150"/>
              <a:gd name="connsiteX5" fmla="*/ 3810000 w 4778375"/>
              <a:gd name="connsiteY5" fmla="*/ 635000 h 692150"/>
              <a:gd name="connsiteX6" fmla="*/ 3810000 w 4778375"/>
              <a:gd name="connsiteY6" fmla="*/ 612775 h 692150"/>
              <a:gd name="connsiteX7" fmla="*/ 3673475 w 4778375"/>
              <a:gd name="connsiteY7" fmla="*/ 612775 h 692150"/>
              <a:gd name="connsiteX8" fmla="*/ 3673475 w 4778375"/>
              <a:gd name="connsiteY8" fmla="*/ 603250 h 692150"/>
              <a:gd name="connsiteX9" fmla="*/ 3594100 w 4778375"/>
              <a:gd name="connsiteY9" fmla="*/ 603250 h 692150"/>
              <a:gd name="connsiteX10" fmla="*/ 3594100 w 4778375"/>
              <a:gd name="connsiteY10" fmla="*/ 590550 h 692150"/>
              <a:gd name="connsiteX11" fmla="*/ 3448050 w 4778375"/>
              <a:gd name="connsiteY11" fmla="*/ 590550 h 692150"/>
              <a:gd name="connsiteX12" fmla="*/ 3448050 w 4778375"/>
              <a:gd name="connsiteY12" fmla="*/ 571500 h 692150"/>
              <a:gd name="connsiteX13" fmla="*/ 3263900 w 4778375"/>
              <a:gd name="connsiteY13" fmla="*/ 571500 h 692150"/>
              <a:gd name="connsiteX14" fmla="*/ 3263900 w 4778375"/>
              <a:gd name="connsiteY14" fmla="*/ 552450 h 692150"/>
              <a:gd name="connsiteX15" fmla="*/ 2911475 w 4778375"/>
              <a:gd name="connsiteY15" fmla="*/ 552450 h 692150"/>
              <a:gd name="connsiteX16" fmla="*/ 2911475 w 4778375"/>
              <a:gd name="connsiteY16" fmla="*/ 552450 h 692150"/>
              <a:gd name="connsiteX17" fmla="*/ 2911475 w 4778375"/>
              <a:gd name="connsiteY17" fmla="*/ 546100 h 692150"/>
              <a:gd name="connsiteX18" fmla="*/ 2752725 w 4778375"/>
              <a:gd name="connsiteY18" fmla="*/ 546100 h 692150"/>
              <a:gd name="connsiteX19" fmla="*/ 2752725 w 4778375"/>
              <a:gd name="connsiteY19" fmla="*/ 546100 h 692150"/>
              <a:gd name="connsiteX20" fmla="*/ 2752725 w 4778375"/>
              <a:gd name="connsiteY20" fmla="*/ 527050 h 692150"/>
              <a:gd name="connsiteX21" fmla="*/ 2609850 w 4778375"/>
              <a:gd name="connsiteY21" fmla="*/ 527050 h 692150"/>
              <a:gd name="connsiteX22" fmla="*/ 2609850 w 4778375"/>
              <a:gd name="connsiteY22" fmla="*/ 501650 h 692150"/>
              <a:gd name="connsiteX23" fmla="*/ 2463800 w 4778375"/>
              <a:gd name="connsiteY23" fmla="*/ 501650 h 692150"/>
              <a:gd name="connsiteX24" fmla="*/ 2463800 w 4778375"/>
              <a:gd name="connsiteY24" fmla="*/ 495300 h 692150"/>
              <a:gd name="connsiteX25" fmla="*/ 2346325 w 4778375"/>
              <a:gd name="connsiteY25" fmla="*/ 495300 h 692150"/>
              <a:gd name="connsiteX26" fmla="*/ 2346325 w 4778375"/>
              <a:gd name="connsiteY26" fmla="*/ 488950 h 692150"/>
              <a:gd name="connsiteX27" fmla="*/ 2263775 w 4778375"/>
              <a:gd name="connsiteY27" fmla="*/ 488950 h 692150"/>
              <a:gd name="connsiteX28" fmla="*/ 2273300 w 4778375"/>
              <a:gd name="connsiteY28" fmla="*/ 479425 h 692150"/>
              <a:gd name="connsiteX29" fmla="*/ 2162175 w 4778375"/>
              <a:gd name="connsiteY29" fmla="*/ 479425 h 692150"/>
              <a:gd name="connsiteX30" fmla="*/ 2162175 w 4778375"/>
              <a:gd name="connsiteY30" fmla="*/ 454025 h 692150"/>
              <a:gd name="connsiteX31" fmla="*/ 2073275 w 4778375"/>
              <a:gd name="connsiteY31" fmla="*/ 454025 h 692150"/>
              <a:gd name="connsiteX32" fmla="*/ 2082800 w 4778375"/>
              <a:gd name="connsiteY32" fmla="*/ 444500 h 692150"/>
              <a:gd name="connsiteX33" fmla="*/ 2025650 w 4778375"/>
              <a:gd name="connsiteY33" fmla="*/ 444500 h 692150"/>
              <a:gd name="connsiteX34" fmla="*/ 2025650 w 4778375"/>
              <a:gd name="connsiteY34" fmla="*/ 431800 h 692150"/>
              <a:gd name="connsiteX35" fmla="*/ 1885950 w 4778375"/>
              <a:gd name="connsiteY35" fmla="*/ 431800 h 692150"/>
              <a:gd name="connsiteX36" fmla="*/ 1885950 w 4778375"/>
              <a:gd name="connsiteY36" fmla="*/ 422275 h 692150"/>
              <a:gd name="connsiteX37" fmla="*/ 1847850 w 4778375"/>
              <a:gd name="connsiteY37" fmla="*/ 422275 h 692150"/>
              <a:gd name="connsiteX38" fmla="*/ 1847850 w 4778375"/>
              <a:gd name="connsiteY38" fmla="*/ 409575 h 692150"/>
              <a:gd name="connsiteX39" fmla="*/ 1771650 w 4778375"/>
              <a:gd name="connsiteY39" fmla="*/ 409575 h 692150"/>
              <a:gd name="connsiteX40" fmla="*/ 1701800 w 4778375"/>
              <a:gd name="connsiteY40" fmla="*/ 409575 h 692150"/>
              <a:gd name="connsiteX41" fmla="*/ 1701800 w 4778375"/>
              <a:gd name="connsiteY41" fmla="*/ 390525 h 692150"/>
              <a:gd name="connsiteX42" fmla="*/ 1524000 w 4778375"/>
              <a:gd name="connsiteY42" fmla="*/ 390525 h 692150"/>
              <a:gd name="connsiteX43" fmla="*/ 1524000 w 4778375"/>
              <a:gd name="connsiteY43" fmla="*/ 384175 h 692150"/>
              <a:gd name="connsiteX44" fmla="*/ 1495425 w 4778375"/>
              <a:gd name="connsiteY44" fmla="*/ 384175 h 692150"/>
              <a:gd name="connsiteX45" fmla="*/ 1495425 w 4778375"/>
              <a:gd name="connsiteY45" fmla="*/ 368300 h 692150"/>
              <a:gd name="connsiteX46" fmla="*/ 1470025 w 4778375"/>
              <a:gd name="connsiteY46" fmla="*/ 368300 h 692150"/>
              <a:gd name="connsiteX47" fmla="*/ 1450975 w 4778375"/>
              <a:gd name="connsiteY47" fmla="*/ 368300 h 692150"/>
              <a:gd name="connsiteX48" fmla="*/ 1450975 w 4778375"/>
              <a:gd name="connsiteY48" fmla="*/ 339725 h 692150"/>
              <a:gd name="connsiteX49" fmla="*/ 1374775 w 4778375"/>
              <a:gd name="connsiteY49" fmla="*/ 339725 h 692150"/>
              <a:gd name="connsiteX50" fmla="*/ 1374775 w 4778375"/>
              <a:gd name="connsiteY50" fmla="*/ 327025 h 692150"/>
              <a:gd name="connsiteX51" fmla="*/ 1333500 w 4778375"/>
              <a:gd name="connsiteY51" fmla="*/ 327025 h 692150"/>
              <a:gd name="connsiteX52" fmla="*/ 1330325 w 4778375"/>
              <a:gd name="connsiteY52" fmla="*/ 323850 h 692150"/>
              <a:gd name="connsiteX53" fmla="*/ 1330325 w 4778375"/>
              <a:gd name="connsiteY53" fmla="*/ 320675 h 692150"/>
              <a:gd name="connsiteX54" fmla="*/ 1298575 w 4778375"/>
              <a:gd name="connsiteY54" fmla="*/ 320675 h 692150"/>
              <a:gd name="connsiteX55" fmla="*/ 1298575 w 4778375"/>
              <a:gd name="connsiteY55" fmla="*/ 307975 h 692150"/>
              <a:gd name="connsiteX56" fmla="*/ 1181100 w 4778375"/>
              <a:gd name="connsiteY56" fmla="*/ 307975 h 692150"/>
              <a:gd name="connsiteX57" fmla="*/ 1181100 w 4778375"/>
              <a:gd name="connsiteY57" fmla="*/ 292100 h 692150"/>
              <a:gd name="connsiteX58" fmla="*/ 1133475 w 4778375"/>
              <a:gd name="connsiteY58" fmla="*/ 292100 h 692150"/>
              <a:gd name="connsiteX59" fmla="*/ 1133475 w 4778375"/>
              <a:gd name="connsiteY59" fmla="*/ 266700 h 692150"/>
              <a:gd name="connsiteX60" fmla="*/ 974725 w 4778375"/>
              <a:gd name="connsiteY60" fmla="*/ 266700 h 692150"/>
              <a:gd name="connsiteX61" fmla="*/ 974725 w 4778375"/>
              <a:gd name="connsiteY61" fmla="*/ 257175 h 692150"/>
              <a:gd name="connsiteX62" fmla="*/ 936625 w 4778375"/>
              <a:gd name="connsiteY62" fmla="*/ 257175 h 692150"/>
              <a:gd name="connsiteX63" fmla="*/ 936625 w 4778375"/>
              <a:gd name="connsiteY63" fmla="*/ 247650 h 692150"/>
              <a:gd name="connsiteX64" fmla="*/ 901700 w 4778375"/>
              <a:gd name="connsiteY64" fmla="*/ 247650 h 692150"/>
              <a:gd name="connsiteX65" fmla="*/ 901700 w 4778375"/>
              <a:gd name="connsiteY65" fmla="*/ 234950 h 692150"/>
              <a:gd name="connsiteX66" fmla="*/ 828675 w 4778375"/>
              <a:gd name="connsiteY66" fmla="*/ 234950 h 692150"/>
              <a:gd name="connsiteX67" fmla="*/ 828675 w 4778375"/>
              <a:gd name="connsiteY67" fmla="*/ 215900 h 692150"/>
              <a:gd name="connsiteX68" fmla="*/ 815975 w 4778375"/>
              <a:gd name="connsiteY68" fmla="*/ 215900 h 692150"/>
              <a:gd name="connsiteX69" fmla="*/ 815975 w 4778375"/>
              <a:gd name="connsiteY69" fmla="*/ 200025 h 692150"/>
              <a:gd name="connsiteX70" fmla="*/ 784225 w 4778375"/>
              <a:gd name="connsiteY70" fmla="*/ 200025 h 692150"/>
              <a:gd name="connsiteX71" fmla="*/ 784225 w 4778375"/>
              <a:gd name="connsiteY71" fmla="*/ 180975 h 692150"/>
              <a:gd name="connsiteX72" fmla="*/ 752475 w 4778375"/>
              <a:gd name="connsiteY72" fmla="*/ 180975 h 692150"/>
              <a:gd name="connsiteX73" fmla="*/ 752475 w 4778375"/>
              <a:gd name="connsiteY73" fmla="*/ 161925 h 692150"/>
              <a:gd name="connsiteX74" fmla="*/ 711200 w 4778375"/>
              <a:gd name="connsiteY74" fmla="*/ 161925 h 692150"/>
              <a:gd name="connsiteX75" fmla="*/ 711200 w 4778375"/>
              <a:gd name="connsiteY75" fmla="*/ 142875 h 692150"/>
              <a:gd name="connsiteX76" fmla="*/ 679450 w 4778375"/>
              <a:gd name="connsiteY76" fmla="*/ 142875 h 692150"/>
              <a:gd name="connsiteX77" fmla="*/ 679450 w 4778375"/>
              <a:gd name="connsiteY77" fmla="*/ 130175 h 692150"/>
              <a:gd name="connsiteX78" fmla="*/ 625475 w 4778375"/>
              <a:gd name="connsiteY78" fmla="*/ 130175 h 692150"/>
              <a:gd name="connsiteX79" fmla="*/ 625475 w 4778375"/>
              <a:gd name="connsiteY79" fmla="*/ 114300 h 692150"/>
              <a:gd name="connsiteX80" fmla="*/ 485775 w 4778375"/>
              <a:gd name="connsiteY80" fmla="*/ 114300 h 692150"/>
              <a:gd name="connsiteX81" fmla="*/ 485775 w 4778375"/>
              <a:gd name="connsiteY81" fmla="*/ 88900 h 692150"/>
              <a:gd name="connsiteX82" fmla="*/ 450850 w 4778375"/>
              <a:gd name="connsiteY82" fmla="*/ 88900 h 692150"/>
              <a:gd name="connsiteX83" fmla="*/ 450850 w 4778375"/>
              <a:gd name="connsiteY83" fmla="*/ 69850 h 692150"/>
              <a:gd name="connsiteX84" fmla="*/ 400050 w 4778375"/>
              <a:gd name="connsiteY84" fmla="*/ 69850 h 692150"/>
              <a:gd name="connsiteX85" fmla="*/ 400050 w 4778375"/>
              <a:gd name="connsiteY85" fmla="*/ 57150 h 692150"/>
              <a:gd name="connsiteX86" fmla="*/ 336550 w 4778375"/>
              <a:gd name="connsiteY86" fmla="*/ 57150 h 692150"/>
              <a:gd name="connsiteX87" fmla="*/ 336550 w 4778375"/>
              <a:gd name="connsiteY87" fmla="*/ 38100 h 692150"/>
              <a:gd name="connsiteX88" fmla="*/ 209550 w 4778375"/>
              <a:gd name="connsiteY88" fmla="*/ 38100 h 692150"/>
              <a:gd name="connsiteX89" fmla="*/ 209550 w 4778375"/>
              <a:gd name="connsiteY89" fmla="*/ 25400 h 692150"/>
              <a:gd name="connsiteX90" fmla="*/ 127000 w 4778375"/>
              <a:gd name="connsiteY90" fmla="*/ 25400 h 692150"/>
              <a:gd name="connsiteX91" fmla="*/ 127000 w 4778375"/>
              <a:gd name="connsiteY91" fmla="*/ 0 h 692150"/>
              <a:gd name="connsiteX92" fmla="*/ 0 w 4778375"/>
              <a:gd name="connsiteY92" fmla="*/ 0 h 69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4778375" h="692150">
                <a:moveTo>
                  <a:pt x="4778375" y="692150"/>
                </a:moveTo>
                <a:lnTo>
                  <a:pt x="4051300" y="692150"/>
                </a:lnTo>
                <a:lnTo>
                  <a:pt x="4051300" y="676275"/>
                </a:lnTo>
                <a:lnTo>
                  <a:pt x="3870325" y="676275"/>
                </a:lnTo>
                <a:lnTo>
                  <a:pt x="3870325" y="635000"/>
                </a:lnTo>
                <a:lnTo>
                  <a:pt x="3810000" y="635000"/>
                </a:lnTo>
                <a:lnTo>
                  <a:pt x="3810000" y="612775"/>
                </a:lnTo>
                <a:lnTo>
                  <a:pt x="3673475" y="612775"/>
                </a:lnTo>
                <a:lnTo>
                  <a:pt x="3673475" y="603250"/>
                </a:lnTo>
                <a:lnTo>
                  <a:pt x="3594100" y="603250"/>
                </a:lnTo>
                <a:lnTo>
                  <a:pt x="3594100" y="590550"/>
                </a:lnTo>
                <a:lnTo>
                  <a:pt x="3448050" y="590550"/>
                </a:lnTo>
                <a:lnTo>
                  <a:pt x="3448050" y="571500"/>
                </a:lnTo>
                <a:lnTo>
                  <a:pt x="3263900" y="571500"/>
                </a:lnTo>
                <a:lnTo>
                  <a:pt x="3263900" y="552450"/>
                </a:lnTo>
                <a:lnTo>
                  <a:pt x="2911475" y="552450"/>
                </a:lnTo>
                <a:lnTo>
                  <a:pt x="2911475" y="552450"/>
                </a:lnTo>
                <a:lnTo>
                  <a:pt x="2911475" y="546100"/>
                </a:lnTo>
                <a:lnTo>
                  <a:pt x="2752725" y="546100"/>
                </a:lnTo>
                <a:lnTo>
                  <a:pt x="2752725" y="546100"/>
                </a:lnTo>
                <a:lnTo>
                  <a:pt x="2752725" y="527050"/>
                </a:lnTo>
                <a:lnTo>
                  <a:pt x="2609850" y="527050"/>
                </a:lnTo>
                <a:lnTo>
                  <a:pt x="2609850" y="501650"/>
                </a:lnTo>
                <a:lnTo>
                  <a:pt x="2463800" y="501650"/>
                </a:lnTo>
                <a:lnTo>
                  <a:pt x="2463800" y="495300"/>
                </a:lnTo>
                <a:lnTo>
                  <a:pt x="2346325" y="495300"/>
                </a:lnTo>
                <a:lnTo>
                  <a:pt x="2346325" y="488950"/>
                </a:lnTo>
                <a:lnTo>
                  <a:pt x="2263775" y="488950"/>
                </a:lnTo>
                <a:lnTo>
                  <a:pt x="2273300" y="479425"/>
                </a:lnTo>
                <a:lnTo>
                  <a:pt x="2162175" y="479425"/>
                </a:lnTo>
                <a:lnTo>
                  <a:pt x="2162175" y="454025"/>
                </a:lnTo>
                <a:lnTo>
                  <a:pt x="2073275" y="454025"/>
                </a:lnTo>
                <a:lnTo>
                  <a:pt x="2082800" y="444500"/>
                </a:lnTo>
                <a:lnTo>
                  <a:pt x="2025650" y="444500"/>
                </a:lnTo>
                <a:lnTo>
                  <a:pt x="2025650" y="431800"/>
                </a:lnTo>
                <a:lnTo>
                  <a:pt x="1885950" y="431800"/>
                </a:lnTo>
                <a:lnTo>
                  <a:pt x="1885950" y="422275"/>
                </a:lnTo>
                <a:lnTo>
                  <a:pt x="1847850" y="422275"/>
                </a:lnTo>
                <a:lnTo>
                  <a:pt x="1847850" y="409575"/>
                </a:lnTo>
                <a:lnTo>
                  <a:pt x="1771650" y="409575"/>
                </a:lnTo>
                <a:lnTo>
                  <a:pt x="1701800" y="409575"/>
                </a:lnTo>
                <a:lnTo>
                  <a:pt x="1701800" y="390525"/>
                </a:lnTo>
                <a:lnTo>
                  <a:pt x="1524000" y="390525"/>
                </a:lnTo>
                <a:lnTo>
                  <a:pt x="1524000" y="384175"/>
                </a:lnTo>
                <a:lnTo>
                  <a:pt x="1495425" y="384175"/>
                </a:lnTo>
                <a:lnTo>
                  <a:pt x="1495425" y="368300"/>
                </a:lnTo>
                <a:lnTo>
                  <a:pt x="1470025" y="368300"/>
                </a:lnTo>
                <a:lnTo>
                  <a:pt x="1450975" y="368300"/>
                </a:lnTo>
                <a:lnTo>
                  <a:pt x="1450975" y="339725"/>
                </a:lnTo>
                <a:lnTo>
                  <a:pt x="1374775" y="339725"/>
                </a:lnTo>
                <a:lnTo>
                  <a:pt x="1374775" y="327025"/>
                </a:lnTo>
                <a:lnTo>
                  <a:pt x="1333500" y="327025"/>
                </a:lnTo>
                <a:lnTo>
                  <a:pt x="1330325" y="323850"/>
                </a:lnTo>
                <a:lnTo>
                  <a:pt x="1330325" y="320675"/>
                </a:lnTo>
                <a:lnTo>
                  <a:pt x="1298575" y="320675"/>
                </a:lnTo>
                <a:lnTo>
                  <a:pt x="1298575" y="307975"/>
                </a:lnTo>
                <a:lnTo>
                  <a:pt x="1181100" y="307975"/>
                </a:lnTo>
                <a:lnTo>
                  <a:pt x="1181100" y="292100"/>
                </a:lnTo>
                <a:lnTo>
                  <a:pt x="1133475" y="292100"/>
                </a:lnTo>
                <a:lnTo>
                  <a:pt x="1133475" y="266700"/>
                </a:lnTo>
                <a:lnTo>
                  <a:pt x="974725" y="266700"/>
                </a:lnTo>
                <a:lnTo>
                  <a:pt x="974725" y="257175"/>
                </a:lnTo>
                <a:lnTo>
                  <a:pt x="936625" y="257175"/>
                </a:lnTo>
                <a:lnTo>
                  <a:pt x="936625" y="247650"/>
                </a:lnTo>
                <a:lnTo>
                  <a:pt x="901700" y="247650"/>
                </a:lnTo>
                <a:lnTo>
                  <a:pt x="901700" y="234950"/>
                </a:lnTo>
                <a:lnTo>
                  <a:pt x="828675" y="234950"/>
                </a:lnTo>
                <a:lnTo>
                  <a:pt x="828675" y="215900"/>
                </a:lnTo>
                <a:lnTo>
                  <a:pt x="815975" y="215900"/>
                </a:lnTo>
                <a:lnTo>
                  <a:pt x="815975" y="200025"/>
                </a:lnTo>
                <a:lnTo>
                  <a:pt x="784225" y="200025"/>
                </a:lnTo>
                <a:lnTo>
                  <a:pt x="784225" y="180975"/>
                </a:lnTo>
                <a:lnTo>
                  <a:pt x="752475" y="180975"/>
                </a:lnTo>
                <a:lnTo>
                  <a:pt x="752475" y="161925"/>
                </a:lnTo>
                <a:lnTo>
                  <a:pt x="711200" y="161925"/>
                </a:lnTo>
                <a:lnTo>
                  <a:pt x="711200" y="142875"/>
                </a:lnTo>
                <a:lnTo>
                  <a:pt x="679450" y="142875"/>
                </a:lnTo>
                <a:lnTo>
                  <a:pt x="679450" y="130175"/>
                </a:lnTo>
                <a:lnTo>
                  <a:pt x="625475" y="130175"/>
                </a:lnTo>
                <a:lnTo>
                  <a:pt x="625475" y="114300"/>
                </a:lnTo>
                <a:lnTo>
                  <a:pt x="485775" y="114300"/>
                </a:lnTo>
                <a:lnTo>
                  <a:pt x="485775" y="88900"/>
                </a:lnTo>
                <a:lnTo>
                  <a:pt x="450850" y="88900"/>
                </a:lnTo>
                <a:lnTo>
                  <a:pt x="450850" y="69850"/>
                </a:lnTo>
                <a:lnTo>
                  <a:pt x="400050" y="69850"/>
                </a:lnTo>
                <a:lnTo>
                  <a:pt x="400050" y="57150"/>
                </a:lnTo>
                <a:lnTo>
                  <a:pt x="336550" y="57150"/>
                </a:lnTo>
                <a:lnTo>
                  <a:pt x="336550" y="38100"/>
                </a:lnTo>
                <a:lnTo>
                  <a:pt x="209550" y="38100"/>
                </a:lnTo>
                <a:lnTo>
                  <a:pt x="209550" y="25400"/>
                </a:lnTo>
                <a:lnTo>
                  <a:pt x="127000" y="25400"/>
                </a:lnTo>
                <a:lnTo>
                  <a:pt x="127000"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9319" name="Group 9318">
            <a:extLst>
              <a:ext uri="{FF2B5EF4-FFF2-40B4-BE49-F238E27FC236}">
                <a16:creationId xmlns:a16="http://schemas.microsoft.com/office/drawing/2014/main" id="{0C3B72D3-3207-AB5A-D96D-955B43AFEE19}"/>
              </a:ext>
            </a:extLst>
          </p:cNvPr>
          <p:cNvGrpSpPr/>
          <p:nvPr/>
        </p:nvGrpSpPr>
        <p:grpSpPr>
          <a:xfrm>
            <a:off x="2532599" y="3517118"/>
            <a:ext cx="1916956" cy="587340"/>
            <a:chOff x="2501855" y="3353986"/>
            <a:chExt cx="1916956" cy="587340"/>
          </a:xfrm>
        </p:grpSpPr>
        <p:sp>
          <p:nvSpPr>
            <p:cNvPr id="9320" name="TextBox 9319">
              <a:extLst>
                <a:ext uri="{FF2B5EF4-FFF2-40B4-BE49-F238E27FC236}">
                  <a16:creationId xmlns:a16="http://schemas.microsoft.com/office/drawing/2014/main" id="{EFE6FE69-91BB-14EE-8CA9-5A51A42922DE}"/>
                </a:ext>
              </a:extLst>
            </p:cNvPr>
            <p:cNvSpPr txBox="1"/>
            <p:nvPr/>
          </p:nvSpPr>
          <p:spPr bwMode="auto">
            <a:xfrm>
              <a:off x="2875268" y="3353986"/>
              <a:ext cx="1543543" cy="587340"/>
            </a:xfrm>
            <a:prstGeom prst="rect">
              <a:avLst/>
            </a:prstGeom>
            <a:noFill/>
            <a:ln>
              <a:noFill/>
            </a:ln>
          </p:spPr>
          <p:txBody>
            <a:bodyPr wrap="square" rtlCol="0">
              <a:spAutoFit/>
            </a:bodyPr>
            <a:lstStyle/>
            <a:p>
              <a:pPr>
                <a:lnSpc>
                  <a:spcPct val="100000"/>
                </a:lnSpc>
                <a:spcBef>
                  <a:spcPts val="500"/>
                </a:spcBef>
                <a:spcAft>
                  <a:spcPct val="0"/>
                </a:spcAft>
                <a:buClrTx/>
                <a:buFontTx/>
                <a:buNone/>
              </a:pPr>
              <a:r>
                <a:rPr lang="en-US" sz="1400" b="0" dirty="0">
                  <a:solidFill>
                    <a:schemeClr val="bg1"/>
                  </a:solidFill>
                  <a:latin typeface="Calibri" panose="020F0502020204030204" pitchFamily="34" charset="0"/>
                </a:rPr>
                <a:t>FOLFOX</a:t>
              </a:r>
            </a:p>
            <a:p>
              <a:pPr>
                <a:lnSpc>
                  <a:spcPct val="100000"/>
                </a:lnSpc>
                <a:spcBef>
                  <a:spcPts val="500"/>
                </a:spcBef>
                <a:spcAft>
                  <a:spcPct val="0"/>
                </a:spcAft>
                <a:buClrTx/>
                <a:buFontTx/>
                <a:buNone/>
              </a:pPr>
              <a:r>
                <a:rPr lang="en-US" sz="1400" b="0" dirty="0">
                  <a:solidFill>
                    <a:schemeClr val="bg1"/>
                  </a:solidFill>
                  <a:latin typeface="Calibri" panose="020F0502020204030204" pitchFamily="34" charset="0"/>
                </a:rPr>
                <a:t>Chemoradiation</a:t>
              </a:r>
            </a:p>
          </p:txBody>
        </p:sp>
        <p:cxnSp>
          <p:nvCxnSpPr>
            <p:cNvPr id="9321" name="Straight Connector 9320">
              <a:extLst>
                <a:ext uri="{FF2B5EF4-FFF2-40B4-BE49-F238E27FC236}">
                  <a16:creationId xmlns:a16="http://schemas.microsoft.com/office/drawing/2014/main" id="{EBAC0BAF-778E-43C3-0229-E9DE995DC733}"/>
                </a:ext>
              </a:extLst>
            </p:cNvPr>
            <p:cNvCxnSpPr/>
            <p:nvPr/>
          </p:nvCxnSpPr>
          <p:spPr bwMode="auto">
            <a:xfrm>
              <a:off x="2501855" y="3508897"/>
              <a:ext cx="396273" cy="0"/>
            </a:xfrm>
            <a:prstGeom prst="line">
              <a:avLst/>
            </a:prstGeom>
            <a:noFill/>
            <a:ln w="28575" cap="flat" cmpd="sng" algn="ctr">
              <a:solidFill>
                <a:schemeClr val="accent1"/>
              </a:solidFill>
              <a:prstDash val="solid"/>
              <a:round/>
              <a:headEnd type="none" w="med" len="med"/>
              <a:tailEnd type="none" w="med" len="med"/>
            </a:ln>
            <a:effectLst/>
          </p:spPr>
        </p:cxnSp>
        <p:cxnSp>
          <p:nvCxnSpPr>
            <p:cNvPr id="9322" name="Straight Connector 9321">
              <a:extLst>
                <a:ext uri="{FF2B5EF4-FFF2-40B4-BE49-F238E27FC236}">
                  <a16:creationId xmlns:a16="http://schemas.microsoft.com/office/drawing/2014/main" id="{ECA0D04A-8FC0-A5FD-CE62-BC9B0D0A83CD}"/>
                </a:ext>
              </a:extLst>
            </p:cNvPr>
            <p:cNvCxnSpPr/>
            <p:nvPr/>
          </p:nvCxnSpPr>
          <p:spPr bwMode="auto">
            <a:xfrm>
              <a:off x="2501855" y="3774994"/>
              <a:ext cx="396273" cy="0"/>
            </a:xfrm>
            <a:prstGeom prst="line">
              <a:avLst/>
            </a:prstGeom>
            <a:noFill/>
            <a:ln w="28575" cap="flat" cmpd="sng" algn="ctr">
              <a:solidFill>
                <a:schemeClr val="accent3"/>
              </a:solidFill>
              <a:prstDash val="solid"/>
              <a:round/>
              <a:headEnd type="none" w="med" len="med"/>
              <a:tailEnd type="none" w="med" len="med"/>
            </a:ln>
            <a:effectLst/>
          </p:spPr>
        </p:cxnSp>
      </p:grpSp>
    </p:spTree>
    <p:extLst>
      <p:ext uri="{BB962C8B-B14F-4D97-AF65-F5344CB8AC3E}">
        <p14:creationId xmlns:p14="http://schemas.microsoft.com/office/powerpoint/2010/main" val="7764166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Freedom From Local Recurrence</a:t>
            </a:r>
            <a:endParaRPr lang="en-US" altLang="en-US" dirty="0"/>
          </a:p>
        </p:txBody>
      </p:sp>
      <p:sp>
        <p:nvSpPr>
          <p:cNvPr id="2" name="Text Box 11">
            <a:extLst>
              <a:ext uri="{FF2B5EF4-FFF2-40B4-BE49-F238E27FC236}">
                <a16:creationId xmlns:a16="http://schemas.microsoft.com/office/drawing/2014/main" id="{88375A7B-3F46-1F3E-8D25-0B0ADB78CB1A}"/>
              </a:ext>
            </a:extLst>
          </p:cNvPr>
          <p:cNvSpPr txBox="1">
            <a:spLocks noChangeArrowheads="1"/>
          </p:cNvSpPr>
          <p:nvPr/>
        </p:nvSpPr>
        <p:spPr bwMode="auto">
          <a:xfrm>
            <a:off x="414339" y="6385740"/>
            <a:ext cx="87171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Schrag. ASCO 2023. Abstr LBA2. Schrag. NEJM. 2023;[Epub].</a:t>
            </a:r>
          </a:p>
        </p:txBody>
      </p:sp>
      <p:sp>
        <p:nvSpPr>
          <p:cNvPr id="7" name="TextBox 6">
            <a:extLst>
              <a:ext uri="{FF2B5EF4-FFF2-40B4-BE49-F238E27FC236}">
                <a16:creationId xmlns:a16="http://schemas.microsoft.com/office/drawing/2014/main" id="{84259A20-9308-119D-5135-F7829EEC65C1}"/>
              </a:ext>
            </a:extLst>
          </p:cNvPr>
          <p:cNvSpPr txBox="1"/>
          <p:nvPr/>
        </p:nvSpPr>
        <p:spPr bwMode="auto">
          <a:xfrm>
            <a:off x="6257365" y="2607259"/>
            <a:ext cx="2881222" cy="105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2000" dirty="0">
                <a:solidFill>
                  <a:schemeClr val="bg1"/>
                </a:solidFill>
                <a:latin typeface="+mn-lt"/>
              </a:rPr>
              <a:t>Local RFS Rate at 5 Yr</a:t>
            </a:r>
          </a:p>
          <a:p>
            <a:pPr marL="285750" indent="-285750" algn="l">
              <a:lnSpc>
                <a:spcPct val="100000"/>
              </a:lnSpc>
              <a:spcBef>
                <a:spcPts val="400"/>
              </a:spcBef>
              <a:spcAft>
                <a:spcPct val="0"/>
              </a:spcAft>
              <a:buClrTx/>
              <a:buFont typeface="Wingdings" panose="05000000000000000000" pitchFamily="2" charset="2"/>
              <a:buChar char="§"/>
            </a:pPr>
            <a:r>
              <a:rPr lang="en-US" b="0" dirty="0">
                <a:solidFill>
                  <a:schemeClr val="bg1"/>
                </a:solidFill>
                <a:latin typeface="+mn-lt"/>
              </a:rPr>
              <a:t>FOLFOX ± CRT: 98.2%</a:t>
            </a:r>
          </a:p>
          <a:p>
            <a:pPr marL="285750" indent="-285750" algn="l">
              <a:lnSpc>
                <a:spcPct val="100000"/>
              </a:lnSpc>
              <a:spcBef>
                <a:spcPts val="400"/>
              </a:spcBef>
              <a:spcAft>
                <a:spcPct val="0"/>
              </a:spcAft>
              <a:buClrTx/>
              <a:buFont typeface="Wingdings" panose="05000000000000000000" pitchFamily="2" charset="2"/>
              <a:buChar char="§"/>
            </a:pPr>
            <a:r>
              <a:rPr lang="en-US" b="0" dirty="0">
                <a:solidFill>
                  <a:schemeClr val="bg1"/>
                </a:solidFill>
                <a:latin typeface="+mn-lt"/>
              </a:rPr>
              <a:t>CRT: 98.4%</a:t>
            </a:r>
          </a:p>
        </p:txBody>
      </p:sp>
      <p:sp>
        <p:nvSpPr>
          <p:cNvPr id="8" name="Right Brace 7">
            <a:extLst>
              <a:ext uri="{FF2B5EF4-FFF2-40B4-BE49-F238E27FC236}">
                <a16:creationId xmlns:a16="http://schemas.microsoft.com/office/drawing/2014/main" id="{2C9420E6-427E-6D97-6977-7477339BAE46}"/>
              </a:ext>
            </a:extLst>
          </p:cNvPr>
          <p:cNvSpPr/>
          <p:nvPr/>
        </p:nvSpPr>
        <p:spPr bwMode="auto">
          <a:xfrm>
            <a:off x="8762623" y="3135609"/>
            <a:ext cx="172528" cy="409593"/>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algn="ctr"/>
            <a:r>
              <a:rPr lang="en-US" sz="2400" b="0" dirty="0">
                <a:latin typeface="+mn-lt"/>
              </a:rPr>
              <a:t> </a:t>
            </a:r>
          </a:p>
        </p:txBody>
      </p:sp>
      <p:sp>
        <p:nvSpPr>
          <p:cNvPr id="9" name="TextBox 8">
            <a:extLst>
              <a:ext uri="{FF2B5EF4-FFF2-40B4-BE49-F238E27FC236}">
                <a16:creationId xmlns:a16="http://schemas.microsoft.com/office/drawing/2014/main" id="{2B69AEE4-5665-1A2E-A32B-64ABEB7690BC}"/>
              </a:ext>
            </a:extLst>
          </p:cNvPr>
          <p:cNvSpPr txBox="1"/>
          <p:nvPr/>
        </p:nvSpPr>
        <p:spPr bwMode="auto">
          <a:xfrm>
            <a:off x="8935151" y="3083537"/>
            <a:ext cx="31278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400"/>
              </a:spcBef>
              <a:spcAft>
                <a:spcPct val="0"/>
              </a:spcAft>
              <a:buClrTx/>
            </a:pPr>
            <a:r>
              <a:rPr lang="en-US" b="0" dirty="0">
                <a:solidFill>
                  <a:schemeClr val="bg1"/>
                </a:solidFill>
                <a:latin typeface="+mn-lt"/>
              </a:rPr>
              <a:t>HR: 1.18 (95% CI: 0.44-3.16)</a:t>
            </a:r>
            <a:endParaRPr lang="en-US" sz="2400" b="0" dirty="0">
              <a:solidFill>
                <a:schemeClr val="bg1"/>
              </a:solidFill>
              <a:latin typeface="+mn-lt"/>
            </a:endParaRPr>
          </a:p>
        </p:txBody>
      </p:sp>
      <p:grpSp>
        <p:nvGrpSpPr>
          <p:cNvPr id="3" name="Group 2">
            <a:extLst>
              <a:ext uri="{FF2B5EF4-FFF2-40B4-BE49-F238E27FC236}">
                <a16:creationId xmlns:a16="http://schemas.microsoft.com/office/drawing/2014/main" id="{7FFF413D-B67A-CCAA-DE58-7C6E5E0FCB4C}"/>
              </a:ext>
            </a:extLst>
          </p:cNvPr>
          <p:cNvGrpSpPr/>
          <p:nvPr/>
        </p:nvGrpSpPr>
        <p:grpSpPr>
          <a:xfrm>
            <a:off x="681982" y="1483808"/>
            <a:ext cx="5802884" cy="3768296"/>
            <a:chOff x="681982" y="1483808"/>
            <a:chExt cx="5802884" cy="3768296"/>
          </a:xfrm>
        </p:grpSpPr>
        <p:sp>
          <p:nvSpPr>
            <p:cNvPr id="4" name="TextBox 3">
              <a:extLst>
                <a:ext uri="{FF2B5EF4-FFF2-40B4-BE49-F238E27FC236}">
                  <a16:creationId xmlns:a16="http://schemas.microsoft.com/office/drawing/2014/main" id="{A092B42F-3241-BF4C-F7F5-8A00FEE75F54}"/>
                </a:ext>
              </a:extLst>
            </p:cNvPr>
            <p:cNvSpPr txBox="1"/>
            <p:nvPr/>
          </p:nvSpPr>
          <p:spPr bwMode="auto">
            <a:xfrm rot="16200000">
              <a:off x="203998" y="2990648"/>
              <a:ext cx="13252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grpSp>
          <p:nvGrpSpPr>
            <p:cNvPr id="10" name="Group 9">
              <a:extLst>
                <a:ext uri="{FF2B5EF4-FFF2-40B4-BE49-F238E27FC236}">
                  <a16:creationId xmlns:a16="http://schemas.microsoft.com/office/drawing/2014/main" id="{194DA3E8-C223-C259-CFBB-14C50DCCAF8E}"/>
                </a:ext>
              </a:extLst>
            </p:cNvPr>
            <p:cNvGrpSpPr/>
            <p:nvPr/>
          </p:nvGrpSpPr>
          <p:grpSpPr>
            <a:xfrm>
              <a:off x="900455" y="1483808"/>
              <a:ext cx="535724" cy="3333944"/>
              <a:chOff x="900455" y="1483808"/>
              <a:chExt cx="535724" cy="3333944"/>
            </a:xfrm>
          </p:grpSpPr>
          <p:sp>
            <p:nvSpPr>
              <p:cNvPr id="37" name="TextBox 36">
                <a:extLst>
                  <a:ext uri="{FF2B5EF4-FFF2-40B4-BE49-F238E27FC236}">
                    <a16:creationId xmlns:a16="http://schemas.microsoft.com/office/drawing/2014/main" id="{9850E225-2EFB-8A3E-151A-D6D1486FFDF1}"/>
                  </a:ext>
                </a:extLst>
              </p:cNvPr>
              <p:cNvSpPr txBox="1"/>
              <p:nvPr/>
            </p:nvSpPr>
            <p:spPr bwMode="auto">
              <a:xfrm>
                <a:off x="900455" y="148380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8" name="TextBox 37">
                <a:extLst>
                  <a:ext uri="{FF2B5EF4-FFF2-40B4-BE49-F238E27FC236}">
                    <a16:creationId xmlns:a16="http://schemas.microsoft.com/office/drawing/2014/main" id="{492D084D-F833-C996-D0DA-746F90F72FDB}"/>
                  </a:ext>
                </a:extLst>
              </p:cNvPr>
              <p:cNvSpPr txBox="1"/>
              <p:nvPr/>
            </p:nvSpPr>
            <p:spPr bwMode="auto">
              <a:xfrm>
                <a:off x="1017475" y="207618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9" name="TextBox 38">
                <a:extLst>
                  <a:ext uri="{FF2B5EF4-FFF2-40B4-BE49-F238E27FC236}">
                    <a16:creationId xmlns:a16="http://schemas.microsoft.com/office/drawing/2014/main" id="{AD503C7D-71D4-565A-CE79-BAFD61C31310}"/>
                  </a:ext>
                </a:extLst>
              </p:cNvPr>
              <p:cNvSpPr txBox="1"/>
              <p:nvPr/>
            </p:nvSpPr>
            <p:spPr bwMode="auto">
              <a:xfrm>
                <a:off x="1017475" y="266242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0" name="TextBox 39">
                <a:extLst>
                  <a:ext uri="{FF2B5EF4-FFF2-40B4-BE49-F238E27FC236}">
                    <a16:creationId xmlns:a16="http://schemas.microsoft.com/office/drawing/2014/main" id="{164E6081-AD61-9190-BE90-905086ACE64F}"/>
                  </a:ext>
                </a:extLst>
              </p:cNvPr>
              <p:cNvSpPr txBox="1"/>
              <p:nvPr/>
            </p:nvSpPr>
            <p:spPr bwMode="auto">
              <a:xfrm>
                <a:off x="1017475" y="32548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1" name="TextBox 40">
                <a:extLst>
                  <a:ext uri="{FF2B5EF4-FFF2-40B4-BE49-F238E27FC236}">
                    <a16:creationId xmlns:a16="http://schemas.microsoft.com/office/drawing/2014/main" id="{2E3381E0-0FF4-F8A0-2649-29531A41F666}"/>
                  </a:ext>
                </a:extLst>
              </p:cNvPr>
              <p:cNvSpPr txBox="1"/>
              <p:nvPr/>
            </p:nvSpPr>
            <p:spPr bwMode="auto">
              <a:xfrm>
                <a:off x="1017475" y="38560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2" name="TextBox 41">
                <a:extLst>
                  <a:ext uri="{FF2B5EF4-FFF2-40B4-BE49-F238E27FC236}">
                    <a16:creationId xmlns:a16="http://schemas.microsoft.com/office/drawing/2014/main" id="{E870D579-6985-E60A-3D60-17F5B92481E7}"/>
                  </a:ext>
                </a:extLst>
              </p:cNvPr>
              <p:cNvSpPr txBox="1"/>
              <p:nvPr/>
            </p:nvSpPr>
            <p:spPr bwMode="auto">
              <a:xfrm>
                <a:off x="1134494" y="444842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11" name="Group 10">
              <a:extLst>
                <a:ext uri="{FF2B5EF4-FFF2-40B4-BE49-F238E27FC236}">
                  <a16:creationId xmlns:a16="http://schemas.microsoft.com/office/drawing/2014/main" id="{7AD7DAD8-1086-E0C8-ED2F-A8CFCB0F1A56}"/>
                </a:ext>
              </a:extLst>
            </p:cNvPr>
            <p:cNvGrpSpPr/>
            <p:nvPr/>
          </p:nvGrpSpPr>
          <p:grpSpPr>
            <a:xfrm>
              <a:off x="1303036" y="4638451"/>
              <a:ext cx="5181830" cy="369332"/>
              <a:chOff x="1303036" y="4638451"/>
              <a:chExt cx="5181830" cy="369332"/>
            </a:xfrm>
          </p:grpSpPr>
          <p:sp>
            <p:nvSpPr>
              <p:cNvPr id="29" name="TextBox 28">
                <a:extLst>
                  <a:ext uri="{FF2B5EF4-FFF2-40B4-BE49-F238E27FC236}">
                    <a16:creationId xmlns:a16="http://schemas.microsoft.com/office/drawing/2014/main" id="{2796A82A-BCC5-54A4-7C21-8B2406B04385}"/>
                  </a:ext>
                </a:extLst>
              </p:cNvPr>
              <p:cNvSpPr txBox="1"/>
              <p:nvPr/>
            </p:nvSpPr>
            <p:spPr bwMode="auto">
              <a:xfrm>
                <a:off x="1303036" y="463845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0" name="TextBox 29">
                <a:extLst>
                  <a:ext uri="{FF2B5EF4-FFF2-40B4-BE49-F238E27FC236}">
                    <a16:creationId xmlns:a16="http://schemas.microsoft.com/office/drawing/2014/main" id="{64970443-2D9B-07B7-CE8E-FA7E59B7AE37}"/>
                  </a:ext>
                </a:extLst>
              </p:cNvPr>
              <p:cNvSpPr txBox="1"/>
              <p:nvPr/>
            </p:nvSpPr>
            <p:spPr bwMode="auto">
              <a:xfrm>
                <a:off x="192866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1" name="TextBox 30">
                <a:extLst>
                  <a:ext uri="{FF2B5EF4-FFF2-40B4-BE49-F238E27FC236}">
                    <a16:creationId xmlns:a16="http://schemas.microsoft.com/office/drawing/2014/main" id="{793448D8-A76E-04A8-6AFA-FE6416852EE6}"/>
                  </a:ext>
                </a:extLst>
              </p:cNvPr>
              <p:cNvSpPr txBox="1"/>
              <p:nvPr/>
            </p:nvSpPr>
            <p:spPr bwMode="auto">
              <a:xfrm>
                <a:off x="263050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2" name="TextBox 31">
                <a:extLst>
                  <a:ext uri="{FF2B5EF4-FFF2-40B4-BE49-F238E27FC236}">
                    <a16:creationId xmlns:a16="http://schemas.microsoft.com/office/drawing/2014/main" id="{961270F4-A7EB-E80D-EB8C-A2578EE434D0}"/>
                  </a:ext>
                </a:extLst>
              </p:cNvPr>
              <p:cNvSpPr txBox="1"/>
              <p:nvPr/>
            </p:nvSpPr>
            <p:spPr bwMode="auto">
              <a:xfrm>
                <a:off x="331464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33" name="TextBox 32">
                <a:extLst>
                  <a:ext uri="{FF2B5EF4-FFF2-40B4-BE49-F238E27FC236}">
                    <a16:creationId xmlns:a16="http://schemas.microsoft.com/office/drawing/2014/main" id="{1D6DD1C4-A06F-89C0-A265-4965AD540173}"/>
                  </a:ext>
                </a:extLst>
              </p:cNvPr>
              <p:cNvSpPr txBox="1"/>
              <p:nvPr/>
            </p:nvSpPr>
            <p:spPr bwMode="auto">
              <a:xfrm>
                <a:off x="399604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34" name="TextBox 33">
                <a:extLst>
                  <a:ext uri="{FF2B5EF4-FFF2-40B4-BE49-F238E27FC236}">
                    <a16:creationId xmlns:a16="http://schemas.microsoft.com/office/drawing/2014/main" id="{496CEF21-66A2-A028-8C1F-3E3A5A1BADC0}"/>
                  </a:ext>
                </a:extLst>
              </p:cNvPr>
              <p:cNvSpPr txBox="1"/>
              <p:nvPr/>
            </p:nvSpPr>
            <p:spPr bwMode="auto">
              <a:xfrm>
                <a:off x="468018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5" name="TextBox 34">
                <a:extLst>
                  <a:ext uri="{FF2B5EF4-FFF2-40B4-BE49-F238E27FC236}">
                    <a16:creationId xmlns:a16="http://schemas.microsoft.com/office/drawing/2014/main" id="{6F436058-D725-39AC-BFBF-9D81A50BF485}"/>
                  </a:ext>
                </a:extLst>
              </p:cNvPr>
              <p:cNvSpPr txBox="1"/>
              <p:nvPr/>
            </p:nvSpPr>
            <p:spPr bwMode="auto">
              <a:xfrm>
                <a:off x="538202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sp>
            <p:nvSpPr>
              <p:cNvPr id="36" name="TextBox 35">
                <a:extLst>
                  <a:ext uri="{FF2B5EF4-FFF2-40B4-BE49-F238E27FC236}">
                    <a16:creationId xmlns:a16="http://schemas.microsoft.com/office/drawing/2014/main" id="{3A5DD0CF-E991-F3F2-1B75-B364920A9DD3}"/>
                  </a:ext>
                </a:extLst>
              </p:cNvPr>
              <p:cNvSpPr txBox="1"/>
              <p:nvPr/>
            </p:nvSpPr>
            <p:spPr bwMode="auto">
              <a:xfrm>
                <a:off x="606616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84</a:t>
                </a:r>
              </a:p>
            </p:txBody>
          </p:sp>
        </p:grpSp>
        <p:sp>
          <p:nvSpPr>
            <p:cNvPr id="12" name="TextBox 11">
              <a:extLst>
                <a:ext uri="{FF2B5EF4-FFF2-40B4-BE49-F238E27FC236}">
                  <a16:creationId xmlns:a16="http://schemas.microsoft.com/office/drawing/2014/main" id="{FE7A6659-DD73-E1C7-8CDF-6E750CBF0980}"/>
                </a:ext>
              </a:extLst>
            </p:cNvPr>
            <p:cNvSpPr txBox="1"/>
            <p:nvPr/>
          </p:nvSpPr>
          <p:spPr bwMode="auto">
            <a:xfrm>
              <a:off x="3259309" y="4882772"/>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3" name="Group 12">
              <a:extLst>
                <a:ext uri="{FF2B5EF4-FFF2-40B4-BE49-F238E27FC236}">
                  <a16:creationId xmlns:a16="http://schemas.microsoft.com/office/drawing/2014/main" id="{0645A457-202B-CFAD-2EAB-5ACA589364AB}"/>
                </a:ext>
              </a:extLst>
            </p:cNvPr>
            <p:cNvGrpSpPr/>
            <p:nvPr/>
          </p:nvGrpSpPr>
          <p:grpSpPr>
            <a:xfrm>
              <a:off x="1371599" y="1655260"/>
              <a:ext cx="71719" cy="2960935"/>
              <a:chOff x="854981" y="1655260"/>
              <a:chExt cx="1071568" cy="2960935"/>
            </a:xfrm>
          </p:grpSpPr>
          <p:cxnSp>
            <p:nvCxnSpPr>
              <p:cNvPr id="23" name="Straight Connector 22">
                <a:extLst>
                  <a:ext uri="{FF2B5EF4-FFF2-40B4-BE49-F238E27FC236}">
                    <a16:creationId xmlns:a16="http://schemas.microsoft.com/office/drawing/2014/main" id="{8491D7F6-023E-26D0-5141-80C83B37BA56}"/>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5F3617A-F934-90A3-D9D6-49E6AD80FFAF}"/>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C0D551C3-978F-40A6-3B67-9CF2BE815DAA}"/>
                  </a:ext>
                </a:extLst>
              </p:cNvPr>
              <p:cNvCxnSpPr/>
              <p:nvPr/>
            </p:nvCxnSpPr>
            <p:spPr bwMode="auto">
              <a:xfrm>
                <a:off x="854981" y="224867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0B4BE6FD-7FAC-F07E-F221-D14E28DAA16A}"/>
                  </a:ext>
                </a:extLst>
              </p:cNvPr>
              <p:cNvCxnSpPr/>
              <p:nvPr/>
            </p:nvCxnSpPr>
            <p:spPr bwMode="auto">
              <a:xfrm>
                <a:off x="854981" y="284709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95E76F9-A580-7D62-D352-DD2C96C8C22B}"/>
                  </a:ext>
                </a:extLst>
              </p:cNvPr>
              <p:cNvCxnSpPr/>
              <p:nvPr/>
            </p:nvCxnSpPr>
            <p:spPr bwMode="auto">
              <a:xfrm>
                <a:off x="854981" y="4022778"/>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2886AF39-4308-1C99-72D6-1348F4D294D7}"/>
                  </a:ext>
                </a:extLst>
              </p:cNvPr>
              <p:cNvCxnSpPr/>
              <p:nvPr/>
            </p:nvCxnSpPr>
            <p:spPr bwMode="auto">
              <a:xfrm>
                <a:off x="854981" y="4616195"/>
                <a:ext cx="1071568"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 name="Group 13">
              <a:extLst>
                <a:ext uri="{FF2B5EF4-FFF2-40B4-BE49-F238E27FC236}">
                  <a16:creationId xmlns:a16="http://schemas.microsoft.com/office/drawing/2014/main" id="{12EB976D-CB27-27C7-6EFA-D326AADF6BAE}"/>
                </a:ext>
              </a:extLst>
            </p:cNvPr>
            <p:cNvGrpSpPr/>
            <p:nvPr/>
          </p:nvGrpSpPr>
          <p:grpSpPr>
            <a:xfrm rot="5400000">
              <a:off x="3805088" y="2254200"/>
              <a:ext cx="98611" cy="4823865"/>
              <a:chOff x="854981" y="489587"/>
              <a:chExt cx="1071568" cy="4126608"/>
            </a:xfrm>
          </p:grpSpPr>
          <p:cxnSp>
            <p:nvCxnSpPr>
              <p:cNvPr id="15" name="Straight Connector 14">
                <a:extLst>
                  <a:ext uri="{FF2B5EF4-FFF2-40B4-BE49-F238E27FC236}">
                    <a16:creationId xmlns:a16="http://schemas.microsoft.com/office/drawing/2014/main" id="{2FF27A1F-8A24-1983-3A9D-46D00EC5CE8B}"/>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575F6F2B-4DC5-7AD3-D24B-5F0108DB4A4E}"/>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B25D2BB7-476A-7D32-23BA-0C5A09F12809}"/>
                  </a:ext>
                </a:extLst>
              </p:cNvPr>
              <p:cNvCxnSpPr/>
              <p:nvPr/>
            </p:nvCxnSpPr>
            <p:spPr bwMode="auto">
              <a:xfrm>
                <a:off x="854981" y="224867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31BCA64E-CEB2-CA4C-2016-DF3B31779C97}"/>
                  </a:ext>
                </a:extLst>
              </p:cNvPr>
              <p:cNvCxnSpPr/>
              <p:nvPr/>
            </p:nvCxnSpPr>
            <p:spPr bwMode="auto">
              <a:xfrm>
                <a:off x="854981" y="284709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FB5D5C89-4115-7674-6843-30A136098603}"/>
                  </a:ext>
                </a:extLst>
              </p:cNvPr>
              <p:cNvCxnSpPr/>
              <p:nvPr/>
            </p:nvCxnSpPr>
            <p:spPr bwMode="auto">
              <a:xfrm>
                <a:off x="854981" y="4022778"/>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2765E92D-1679-8539-0173-1C219C438C94}"/>
                  </a:ext>
                </a:extLst>
              </p:cNvPr>
              <p:cNvCxnSpPr/>
              <p:nvPr/>
            </p:nvCxnSpPr>
            <p:spPr bwMode="auto">
              <a:xfrm>
                <a:off x="854981" y="4616195"/>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FF78B23E-86B2-5368-BB56-B5E7453A42F8}"/>
                  </a:ext>
                </a:extLst>
              </p:cNvPr>
              <p:cNvCxnSpPr/>
              <p:nvPr/>
            </p:nvCxnSpPr>
            <p:spPr bwMode="auto">
              <a:xfrm>
                <a:off x="854982" y="489587"/>
                <a:ext cx="1071566"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C931B3B-EF18-3631-5EA1-9E0124EC27EF}"/>
                  </a:ext>
                </a:extLst>
              </p:cNvPr>
              <p:cNvCxnSpPr/>
              <p:nvPr/>
            </p:nvCxnSpPr>
            <p:spPr bwMode="auto">
              <a:xfrm>
                <a:off x="854983" y="1083004"/>
                <a:ext cx="1071566" cy="0"/>
              </a:xfrm>
              <a:prstGeom prst="line">
                <a:avLst/>
              </a:prstGeom>
              <a:noFill/>
              <a:ln w="28575" cap="flat" cmpd="sng" algn="ctr">
                <a:solidFill>
                  <a:schemeClr val="bg1"/>
                </a:solidFill>
                <a:prstDash val="solid"/>
                <a:round/>
                <a:headEnd type="none" w="med" len="med"/>
                <a:tailEnd type="none" w="med" len="med"/>
              </a:ln>
              <a:effectLst/>
            </p:spPr>
          </p:cxnSp>
        </p:grpSp>
      </p:grpSp>
      <p:sp>
        <p:nvSpPr>
          <p:cNvPr id="43" name="Freeform: Shape 42">
            <a:extLst>
              <a:ext uri="{FF2B5EF4-FFF2-40B4-BE49-F238E27FC236}">
                <a16:creationId xmlns:a16="http://schemas.microsoft.com/office/drawing/2014/main" id="{E3826ED3-6087-ECC1-26C3-43B0270FCC8E}"/>
              </a:ext>
            </a:extLst>
          </p:cNvPr>
          <p:cNvSpPr/>
          <p:nvPr/>
        </p:nvSpPr>
        <p:spPr bwMode="auto">
          <a:xfrm>
            <a:off x="1443318" y="1658471"/>
            <a:ext cx="4814047" cy="2967317"/>
          </a:xfrm>
          <a:custGeom>
            <a:avLst/>
            <a:gdLst>
              <a:gd name="connsiteX0" fmla="*/ 0 w 4814047"/>
              <a:gd name="connsiteY0" fmla="*/ 0 h 2967317"/>
              <a:gd name="connsiteX1" fmla="*/ 0 w 4814047"/>
              <a:gd name="connsiteY1" fmla="*/ 2967317 h 2967317"/>
              <a:gd name="connsiteX2" fmla="*/ 4814047 w 4814047"/>
              <a:gd name="connsiteY2" fmla="*/ 2967317 h 2967317"/>
            </a:gdLst>
            <a:ahLst/>
            <a:cxnLst>
              <a:cxn ang="0">
                <a:pos x="connsiteX0" y="connsiteY0"/>
              </a:cxn>
              <a:cxn ang="0">
                <a:pos x="connsiteX1" y="connsiteY1"/>
              </a:cxn>
              <a:cxn ang="0">
                <a:pos x="connsiteX2" y="connsiteY2"/>
              </a:cxn>
            </a:cxnLst>
            <a:rect l="l" t="t" r="r" b="b"/>
            <a:pathLst>
              <a:path w="4814047" h="2967317">
                <a:moveTo>
                  <a:pt x="0" y="0"/>
                </a:moveTo>
                <a:lnTo>
                  <a:pt x="0" y="2967317"/>
                </a:lnTo>
                <a:lnTo>
                  <a:pt x="4814047" y="2967317"/>
                </a:lnTo>
              </a:path>
            </a:pathLst>
          </a:custGeom>
          <a:noFill/>
          <a:ln w="28575">
            <a:solidFill>
              <a:schemeClr val="bg1"/>
            </a:solidFill>
            <a:miter lim="800000"/>
            <a:headEnd/>
            <a:tailEnd/>
          </a:ln>
        </p:spPr>
        <p:txBody>
          <a:bodyPr rtlCol="0" anchor="ctr"/>
          <a:lstStyle/>
          <a:p>
            <a:pPr algn="ctr"/>
            <a:endParaRPr lang="en-US"/>
          </a:p>
        </p:txBody>
      </p:sp>
      <p:sp>
        <p:nvSpPr>
          <p:cNvPr id="44" name="TextBox 43">
            <a:extLst>
              <a:ext uri="{FF2B5EF4-FFF2-40B4-BE49-F238E27FC236}">
                <a16:creationId xmlns:a16="http://schemas.microsoft.com/office/drawing/2014/main" id="{2322FEC7-B0BB-98B2-0F6C-7E157F7CFEAA}"/>
              </a:ext>
            </a:extLst>
          </p:cNvPr>
          <p:cNvSpPr txBox="1"/>
          <p:nvPr/>
        </p:nvSpPr>
        <p:spPr bwMode="auto">
          <a:xfrm>
            <a:off x="103073" y="4768634"/>
            <a:ext cx="1157823" cy="1082348"/>
          </a:xfrm>
          <a:prstGeom prst="rect">
            <a:avLst/>
          </a:prstGeom>
          <a:solidFill>
            <a:schemeClr val="tx1"/>
          </a:solidFill>
          <a:ln>
            <a:noFill/>
          </a:ln>
        </p:spPr>
        <p:txBody>
          <a:bodyPr wrap="square" rtlCol="0">
            <a:spAutoFit/>
          </a:bodyPr>
          <a:lstStyle/>
          <a:p>
            <a:pPr algn="r">
              <a:lnSpc>
                <a:spcPct val="100000"/>
              </a:lnSpc>
              <a:spcBef>
                <a:spcPts val="500"/>
              </a:spcBef>
              <a:spcAft>
                <a:spcPct val="0"/>
              </a:spcAft>
              <a:buClrTx/>
              <a:buFontTx/>
              <a:buNone/>
            </a:pPr>
            <a:r>
              <a:rPr lang="en-US" sz="1400" dirty="0">
                <a:solidFill>
                  <a:schemeClr val="bg1"/>
                </a:solidFill>
                <a:latin typeface="Calibri" panose="020F0502020204030204" pitchFamily="34" charset="0"/>
              </a:rPr>
              <a:t>Patients at Risk, n</a:t>
            </a:r>
          </a:p>
          <a:p>
            <a:pPr algn="r">
              <a:lnSpc>
                <a:spcPct val="100000"/>
              </a:lnSpc>
              <a:spcBef>
                <a:spcPts val="500"/>
              </a:spcBef>
              <a:spcAft>
                <a:spcPct val="0"/>
              </a:spcAft>
              <a:buClrTx/>
              <a:buFontTx/>
              <a:buNone/>
            </a:pPr>
            <a:r>
              <a:rPr lang="en-US" sz="1400" dirty="0">
                <a:solidFill>
                  <a:schemeClr val="accent1"/>
                </a:solidFill>
                <a:latin typeface="Calibri" panose="020F0502020204030204" pitchFamily="34" charset="0"/>
              </a:rPr>
              <a:t>FOLFOX</a:t>
            </a:r>
          </a:p>
          <a:p>
            <a:pPr algn="r">
              <a:lnSpc>
                <a:spcPct val="100000"/>
              </a:lnSpc>
              <a:spcBef>
                <a:spcPts val="500"/>
              </a:spcBef>
              <a:spcAft>
                <a:spcPct val="0"/>
              </a:spcAft>
              <a:buClrTx/>
              <a:buFontTx/>
              <a:buNone/>
            </a:pPr>
            <a:r>
              <a:rPr lang="en-US" sz="1400" dirty="0">
                <a:solidFill>
                  <a:schemeClr val="accent3"/>
                </a:solidFill>
                <a:latin typeface="Calibri" panose="020F0502020204030204" pitchFamily="34" charset="0"/>
              </a:rPr>
              <a:t>CRT</a:t>
            </a:r>
          </a:p>
        </p:txBody>
      </p:sp>
      <p:grpSp>
        <p:nvGrpSpPr>
          <p:cNvPr id="45" name="Group 44">
            <a:extLst>
              <a:ext uri="{FF2B5EF4-FFF2-40B4-BE49-F238E27FC236}">
                <a16:creationId xmlns:a16="http://schemas.microsoft.com/office/drawing/2014/main" id="{1049D370-2D87-B42C-437C-08F69C739EFE}"/>
              </a:ext>
            </a:extLst>
          </p:cNvPr>
          <p:cNvGrpSpPr/>
          <p:nvPr/>
        </p:nvGrpSpPr>
        <p:grpSpPr>
          <a:xfrm>
            <a:off x="1224489" y="5327762"/>
            <a:ext cx="5234729" cy="523220"/>
            <a:chOff x="1224489" y="4638451"/>
            <a:chExt cx="5234729" cy="523220"/>
          </a:xfrm>
        </p:grpSpPr>
        <p:sp>
          <p:nvSpPr>
            <p:cNvPr id="46" name="TextBox 45">
              <a:extLst>
                <a:ext uri="{FF2B5EF4-FFF2-40B4-BE49-F238E27FC236}">
                  <a16:creationId xmlns:a16="http://schemas.microsoft.com/office/drawing/2014/main" id="{ACF87522-3450-DBAD-5427-64F58CE4DB62}"/>
                </a:ext>
              </a:extLst>
            </p:cNvPr>
            <p:cNvSpPr txBox="1"/>
            <p:nvPr/>
          </p:nvSpPr>
          <p:spPr bwMode="auto">
            <a:xfrm>
              <a:off x="1224489"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585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543</a:t>
              </a:r>
            </a:p>
          </p:txBody>
        </p:sp>
        <p:sp>
          <p:nvSpPr>
            <p:cNvPr id="47" name="TextBox 46">
              <a:extLst>
                <a:ext uri="{FF2B5EF4-FFF2-40B4-BE49-F238E27FC236}">
                  <a16:creationId xmlns:a16="http://schemas.microsoft.com/office/drawing/2014/main" id="{9235D5D7-DCA6-795C-3551-2053D0119B51}"/>
                </a:ext>
              </a:extLst>
            </p:cNvPr>
            <p:cNvSpPr txBox="1"/>
            <p:nvPr/>
          </p:nvSpPr>
          <p:spPr bwMode="auto">
            <a:xfrm>
              <a:off x="1908629"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542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499</a:t>
              </a:r>
            </a:p>
          </p:txBody>
        </p:sp>
        <p:sp>
          <p:nvSpPr>
            <p:cNvPr id="48" name="TextBox 47">
              <a:extLst>
                <a:ext uri="{FF2B5EF4-FFF2-40B4-BE49-F238E27FC236}">
                  <a16:creationId xmlns:a16="http://schemas.microsoft.com/office/drawing/2014/main" id="{F2F66931-122C-0FA1-DB27-409C017E2905}"/>
                </a:ext>
              </a:extLst>
            </p:cNvPr>
            <p:cNvSpPr txBox="1"/>
            <p:nvPr/>
          </p:nvSpPr>
          <p:spPr bwMode="auto">
            <a:xfrm>
              <a:off x="2610469"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483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455</a:t>
              </a:r>
            </a:p>
          </p:txBody>
        </p:sp>
        <p:sp>
          <p:nvSpPr>
            <p:cNvPr id="49" name="TextBox 48">
              <a:extLst>
                <a:ext uri="{FF2B5EF4-FFF2-40B4-BE49-F238E27FC236}">
                  <a16:creationId xmlns:a16="http://schemas.microsoft.com/office/drawing/2014/main" id="{39E37C7A-F918-EB95-7FB5-BA57E3C4967B}"/>
                </a:ext>
              </a:extLst>
            </p:cNvPr>
            <p:cNvSpPr txBox="1"/>
            <p:nvPr/>
          </p:nvSpPr>
          <p:spPr bwMode="auto">
            <a:xfrm>
              <a:off x="3294609"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438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389</a:t>
              </a:r>
            </a:p>
          </p:txBody>
        </p:sp>
        <p:sp>
          <p:nvSpPr>
            <p:cNvPr id="50" name="TextBox 49">
              <a:extLst>
                <a:ext uri="{FF2B5EF4-FFF2-40B4-BE49-F238E27FC236}">
                  <a16:creationId xmlns:a16="http://schemas.microsoft.com/office/drawing/2014/main" id="{29C698A5-63C5-07FC-DB8B-9B4129A362AC}"/>
                </a:ext>
              </a:extLst>
            </p:cNvPr>
            <p:cNvSpPr txBox="1"/>
            <p:nvPr/>
          </p:nvSpPr>
          <p:spPr bwMode="auto">
            <a:xfrm>
              <a:off x="3976003"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339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289</a:t>
              </a:r>
            </a:p>
          </p:txBody>
        </p:sp>
        <p:sp>
          <p:nvSpPr>
            <p:cNvPr id="51" name="TextBox 50">
              <a:extLst>
                <a:ext uri="{FF2B5EF4-FFF2-40B4-BE49-F238E27FC236}">
                  <a16:creationId xmlns:a16="http://schemas.microsoft.com/office/drawing/2014/main" id="{48A6A27B-B1DB-11A0-6637-D2A5FF84B78F}"/>
                </a:ext>
              </a:extLst>
            </p:cNvPr>
            <p:cNvSpPr txBox="1"/>
            <p:nvPr/>
          </p:nvSpPr>
          <p:spPr bwMode="auto">
            <a:xfrm>
              <a:off x="4660143"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195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175</a:t>
              </a:r>
            </a:p>
          </p:txBody>
        </p:sp>
        <p:sp>
          <p:nvSpPr>
            <p:cNvPr id="52" name="TextBox 51">
              <a:extLst>
                <a:ext uri="{FF2B5EF4-FFF2-40B4-BE49-F238E27FC236}">
                  <a16:creationId xmlns:a16="http://schemas.microsoft.com/office/drawing/2014/main" id="{494D90E9-1085-4642-6003-0C9A583A0004}"/>
                </a:ext>
              </a:extLst>
            </p:cNvPr>
            <p:cNvSpPr txBox="1"/>
            <p:nvPr/>
          </p:nvSpPr>
          <p:spPr bwMode="auto">
            <a:xfrm>
              <a:off x="5407670" y="4638451"/>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78</a:t>
              </a:r>
            </a:p>
          </p:txBody>
        </p:sp>
        <p:sp>
          <p:nvSpPr>
            <p:cNvPr id="53" name="TextBox 52">
              <a:extLst>
                <a:ext uri="{FF2B5EF4-FFF2-40B4-BE49-F238E27FC236}">
                  <a16:creationId xmlns:a16="http://schemas.microsoft.com/office/drawing/2014/main" id="{4B430FDD-ED35-C859-2D6B-613148C25C1B}"/>
                </a:ext>
              </a:extLst>
            </p:cNvPr>
            <p:cNvSpPr txBox="1"/>
            <p:nvPr/>
          </p:nvSpPr>
          <p:spPr bwMode="auto">
            <a:xfrm>
              <a:off x="6091810" y="4638451"/>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36</a:t>
              </a:r>
            </a:p>
          </p:txBody>
        </p:sp>
      </p:grpSp>
      <p:grpSp>
        <p:nvGrpSpPr>
          <p:cNvPr id="56" name="Group 55">
            <a:extLst>
              <a:ext uri="{FF2B5EF4-FFF2-40B4-BE49-F238E27FC236}">
                <a16:creationId xmlns:a16="http://schemas.microsoft.com/office/drawing/2014/main" id="{70704B86-090B-E294-1F46-50B5EB897D6D}"/>
              </a:ext>
            </a:extLst>
          </p:cNvPr>
          <p:cNvGrpSpPr/>
          <p:nvPr/>
        </p:nvGrpSpPr>
        <p:grpSpPr>
          <a:xfrm>
            <a:off x="1658687" y="1757082"/>
            <a:ext cx="535724" cy="2528048"/>
            <a:chOff x="900455" y="1483808"/>
            <a:chExt cx="535724" cy="2741566"/>
          </a:xfrm>
        </p:grpSpPr>
        <p:sp>
          <p:nvSpPr>
            <p:cNvPr id="57" name="TextBox 56">
              <a:extLst>
                <a:ext uri="{FF2B5EF4-FFF2-40B4-BE49-F238E27FC236}">
                  <a16:creationId xmlns:a16="http://schemas.microsoft.com/office/drawing/2014/main" id="{78E54799-4F99-2483-311F-635C6D8E1765}"/>
                </a:ext>
              </a:extLst>
            </p:cNvPr>
            <p:cNvSpPr txBox="1"/>
            <p:nvPr/>
          </p:nvSpPr>
          <p:spPr bwMode="auto">
            <a:xfrm>
              <a:off x="900455" y="148380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58" name="TextBox 57">
              <a:extLst>
                <a:ext uri="{FF2B5EF4-FFF2-40B4-BE49-F238E27FC236}">
                  <a16:creationId xmlns:a16="http://schemas.microsoft.com/office/drawing/2014/main" id="{2BBB8A0B-1846-7941-5B72-406FEB45864C}"/>
                </a:ext>
              </a:extLst>
            </p:cNvPr>
            <p:cNvSpPr txBox="1"/>
            <p:nvPr/>
          </p:nvSpPr>
          <p:spPr bwMode="auto">
            <a:xfrm>
              <a:off x="1017475" y="1889395"/>
              <a:ext cx="418704" cy="40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99</a:t>
              </a:r>
            </a:p>
          </p:txBody>
        </p:sp>
        <p:sp>
          <p:nvSpPr>
            <p:cNvPr id="59" name="TextBox 58">
              <a:extLst>
                <a:ext uri="{FF2B5EF4-FFF2-40B4-BE49-F238E27FC236}">
                  <a16:creationId xmlns:a16="http://schemas.microsoft.com/office/drawing/2014/main" id="{BEA51BCE-CA7C-AEEB-BBB7-4C79C63A02EF}"/>
                </a:ext>
              </a:extLst>
            </p:cNvPr>
            <p:cNvSpPr txBox="1"/>
            <p:nvPr/>
          </p:nvSpPr>
          <p:spPr bwMode="auto">
            <a:xfrm>
              <a:off x="1017475" y="2272014"/>
              <a:ext cx="418704" cy="40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98</a:t>
              </a:r>
            </a:p>
          </p:txBody>
        </p:sp>
        <p:sp>
          <p:nvSpPr>
            <p:cNvPr id="60" name="TextBox 59">
              <a:extLst>
                <a:ext uri="{FF2B5EF4-FFF2-40B4-BE49-F238E27FC236}">
                  <a16:creationId xmlns:a16="http://schemas.microsoft.com/office/drawing/2014/main" id="{FB7889D4-8B08-3B14-7848-BAD1E1BBCE54}"/>
                </a:ext>
              </a:extLst>
            </p:cNvPr>
            <p:cNvSpPr txBox="1"/>
            <p:nvPr/>
          </p:nvSpPr>
          <p:spPr bwMode="auto">
            <a:xfrm>
              <a:off x="1017475" y="2667788"/>
              <a:ext cx="418704" cy="40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97</a:t>
              </a:r>
            </a:p>
          </p:txBody>
        </p:sp>
        <p:sp>
          <p:nvSpPr>
            <p:cNvPr id="61" name="TextBox 60">
              <a:extLst>
                <a:ext uri="{FF2B5EF4-FFF2-40B4-BE49-F238E27FC236}">
                  <a16:creationId xmlns:a16="http://schemas.microsoft.com/office/drawing/2014/main" id="{4D195B99-4667-5F82-282B-447DE3BB8D66}"/>
                </a:ext>
              </a:extLst>
            </p:cNvPr>
            <p:cNvSpPr txBox="1"/>
            <p:nvPr/>
          </p:nvSpPr>
          <p:spPr bwMode="auto">
            <a:xfrm>
              <a:off x="1134494" y="385604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240" name="TextBox 9239">
              <a:extLst>
                <a:ext uri="{FF2B5EF4-FFF2-40B4-BE49-F238E27FC236}">
                  <a16:creationId xmlns:a16="http://schemas.microsoft.com/office/drawing/2014/main" id="{C7683069-EE3C-D776-8CE9-7899B580166E}"/>
                </a:ext>
              </a:extLst>
            </p:cNvPr>
            <p:cNvSpPr txBox="1"/>
            <p:nvPr/>
          </p:nvSpPr>
          <p:spPr bwMode="auto">
            <a:xfrm>
              <a:off x="1017475" y="3052950"/>
              <a:ext cx="418704" cy="40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96</a:t>
              </a:r>
            </a:p>
          </p:txBody>
        </p:sp>
        <p:sp>
          <p:nvSpPr>
            <p:cNvPr id="9241" name="TextBox 9240">
              <a:extLst>
                <a:ext uri="{FF2B5EF4-FFF2-40B4-BE49-F238E27FC236}">
                  <a16:creationId xmlns:a16="http://schemas.microsoft.com/office/drawing/2014/main" id="{D0A6BDF3-7DFA-3039-153F-C515ECE2EB78}"/>
                </a:ext>
              </a:extLst>
            </p:cNvPr>
            <p:cNvSpPr txBox="1"/>
            <p:nvPr/>
          </p:nvSpPr>
          <p:spPr bwMode="auto">
            <a:xfrm>
              <a:off x="1017475" y="3466081"/>
              <a:ext cx="418704" cy="40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95</a:t>
              </a:r>
            </a:p>
          </p:txBody>
        </p:sp>
      </p:grpSp>
      <p:grpSp>
        <p:nvGrpSpPr>
          <p:cNvPr id="62" name="Group 61">
            <a:extLst>
              <a:ext uri="{FF2B5EF4-FFF2-40B4-BE49-F238E27FC236}">
                <a16:creationId xmlns:a16="http://schemas.microsoft.com/office/drawing/2014/main" id="{AC107F03-F941-347B-5EBD-94507A1EFEDA}"/>
              </a:ext>
            </a:extLst>
          </p:cNvPr>
          <p:cNvGrpSpPr/>
          <p:nvPr/>
        </p:nvGrpSpPr>
        <p:grpSpPr>
          <a:xfrm>
            <a:off x="2088775" y="4162659"/>
            <a:ext cx="3720353" cy="369332"/>
            <a:chOff x="1303036" y="4638451"/>
            <a:chExt cx="5181830" cy="369332"/>
          </a:xfrm>
        </p:grpSpPr>
        <p:sp>
          <p:nvSpPr>
            <p:cNvPr id="63" name="TextBox 62">
              <a:extLst>
                <a:ext uri="{FF2B5EF4-FFF2-40B4-BE49-F238E27FC236}">
                  <a16:creationId xmlns:a16="http://schemas.microsoft.com/office/drawing/2014/main" id="{21953F63-9100-B833-3B18-D560B5CFFD23}"/>
                </a:ext>
              </a:extLst>
            </p:cNvPr>
            <p:cNvSpPr txBox="1"/>
            <p:nvPr/>
          </p:nvSpPr>
          <p:spPr bwMode="auto">
            <a:xfrm>
              <a:off x="1303036" y="463845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216" name="TextBox 9215">
              <a:extLst>
                <a:ext uri="{FF2B5EF4-FFF2-40B4-BE49-F238E27FC236}">
                  <a16:creationId xmlns:a16="http://schemas.microsoft.com/office/drawing/2014/main" id="{163AFC46-3ECC-582F-55E6-8FE7410780FB}"/>
                </a:ext>
              </a:extLst>
            </p:cNvPr>
            <p:cNvSpPr txBox="1"/>
            <p:nvPr/>
          </p:nvSpPr>
          <p:spPr bwMode="auto">
            <a:xfrm>
              <a:off x="192866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9217" name="TextBox 9216">
              <a:extLst>
                <a:ext uri="{FF2B5EF4-FFF2-40B4-BE49-F238E27FC236}">
                  <a16:creationId xmlns:a16="http://schemas.microsoft.com/office/drawing/2014/main" id="{617C8C9F-DF44-C039-0A84-B6E102BAA031}"/>
                </a:ext>
              </a:extLst>
            </p:cNvPr>
            <p:cNvSpPr txBox="1"/>
            <p:nvPr/>
          </p:nvSpPr>
          <p:spPr bwMode="auto">
            <a:xfrm>
              <a:off x="263050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9219" name="TextBox 9218">
              <a:extLst>
                <a:ext uri="{FF2B5EF4-FFF2-40B4-BE49-F238E27FC236}">
                  <a16:creationId xmlns:a16="http://schemas.microsoft.com/office/drawing/2014/main" id="{3F3041EF-E57B-ADE9-753C-94BC259E3DEC}"/>
                </a:ext>
              </a:extLst>
            </p:cNvPr>
            <p:cNvSpPr txBox="1"/>
            <p:nvPr/>
          </p:nvSpPr>
          <p:spPr bwMode="auto">
            <a:xfrm>
              <a:off x="331464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9220" name="TextBox 9219">
              <a:extLst>
                <a:ext uri="{FF2B5EF4-FFF2-40B4-BE49-F238E27FC236}">
                  <a16:creationId xmlns:a16="http://schemas.microsoft.com/office/drawing/2014/main" id="{298BB37E-12AB-3863-46AF-052BD5D133C2}"/>
                </a:ext>
              </a:extLst>
            </p:cNvPr>
            <p:cNvSpPr txBox="1"/>
            <p:nvPr/>
          </p:nvSpPr>
          <p:spPr bwMode="auto">
            <a:xfrm>
              <a:off x="399604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9221" name="TextBox 9220">
              <a:extLst>
                <a:ext uri="{FF2B5EF4-FFF2-40B4-BE49-F238E27FC236}">
                  <a16:creationId xmlns:a16="http://schemas.microsoft.com/office/drawing/2014/main" id="{4A024E46-BB62-F519-314A-09294A7AA115}"/>
                </a:ext>
              </a:extLst>
            </p:cNvPr>
            <p:cNvSpPr txBox="1"/>
            <p:nvPr/>
          </p:nvSpPr>
          <p:spPr bwMode="auto">
            <a:xfrm>
              <a:off x="468018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9222" name="TextBox 9221">
              <a:extLst>
                <a:ext uri="{FF2B5EF4-FFF2-40B4-BE49-F238E27FC236}">
                  <a16:creationId xmlns:a16="http://schemas.microsoft.com/office/drawing/2014/main" id="{BC91E135-EA3E-BCC6-49B7-410F2B41530B}"/>
                </a:ext>
              </a:extLst>
            </p:cNvPr>
            <p:cNvSpPr txBox="1"/>
            <p:nvPr/>
          </p:nvSpPr>
          <p:spPr bwMode="auto">
            <a:xfrm>
              <a:off x="538202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sp>
          <p:nvSpPr>
            <p:cNvPr id="9223" name="TextBox 9222">
              <a:extLst>
                <a:ext uri="{FF2B5EF4-FFF2-40B4-BE49-F238E27FC236}">
                  <a16:creationId xmlns:a16="http://schemas.microsoft.com/office/drawing/2014/main" id="{B5ABB10D-E7FB-FDF0-F116-F3A7D787ECE4}"/>
                </a:ext>
              </a:extLst>
            </p:cNvPr>
            <p:cNvSpPr txBox="1"/>
            <p:nvPr/>
          </p:nvSpPr>
          <p:spPr bwMode="auto">
            <a:xfrm>
              <a:off x="606616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84</a:t>
              </a:r>
            </a:p>
          </p:txBody>
        </p:sp>
      </p:grpSp>
      <p:sp>
        <p:nvSpPr>
          <p:cNvPr id="9224" name="Freeform: Shape 9223">
            <a:extLst>
              <a:ext uri="{FF2B5EF4-FFF2-40B4-BE49-F238E27FC236}">
                <a16:creationId xmlns:a16="http://schemas.microsoft.com/office/drawing/2014/main" id="{8A0690C1-CB75-2F47-D8C4-2DE9F9127822}"/>
              </a:ext>
            </a:extLst>
          </p:cNvPr>
          <p:cNvSpPr/>
          <p:nvPr/>
        </p:nvSpPr>
        <p:spPr bwMode="auto">
          <a:xfrm>
            <a:off x="2188314" y="1963271"/>
            <a:ext cx="3459452" cy="2188058"/>
          </a:xfrm>
          <a:custGeom>
            <a:avLst/>
            <a:gdLst>
              <a:gd name="connsiteX0" fmla="*/ 0 w 4814047"/>
              <a:gd name="connsiteY0" fmla="*/ 0 h 2967317"/>
              <a:gd name="connsiteX1" fmla="*/ 0 w 4814047"/>
              <a:gd name="connsiteY1" fmla="*/ 2967317 h 2967317"/>
              <a:gd name="connsiteX2" fmla="*/ 4814047 w 4814047"/>
              <a:gd name="connsiteY2" fmla="*/ 2967317 h 2967317"/>
            </a:gdLst>
            <a:ahLst/>
            <a:cxnLst>
              <a:cxn ang="0">
                <a:pos x="connsiteX0" y="connsiteY0"/>
              </a:cxn>
              <a:cxn ang="0">
                <a:pos x="connsiteX1" y="connsiteY1"/>
              </a:cxn>
              <a:cxn ang="0">
                <a:pos x="connsiteX2" y="connsiteY2"/>
              </a:cxn>
            </a:cxnLst>
            <a:rect l="l" t="t" r="r" b="b"/>
            <a:pathLst>
              <a:path w="4814047" h="2967317">
                <a:moveTo>
                  <a:pt x="0" y="0"/>
                </a:moveTo>
                <a:lnTo>
                  <a:pt x="0" y="2967317"/>
                </a:lnTo>
                <a:lnTo>
                  <a:pt x="4814047" y="2967317"/>
                </a:lnTo>
              </a:path>
            </a:pathLst>
          </a:custGeom>
          <a:noFill/>
          <a:ln w="28575">
            <a:solidFill>
              <a:schemeClr val="bg1"/>
            </a:solidFill>
            <a:miter lim="800000"/>
            <a:headEnd/>
            <a:tailEnd/>
          </a:ln>
        </p:spPr>
        <p:txBody>
          <a:bodyPr rtlCol="0" anchor="ctr"/>
          <a:lstStyle/>
          <a:p>
            <a:pPr algn="ctr"/>
            <a:endParaRPr lang="en-US"/>
          </a:p>
        </p:txBody>
      </p:sp>
      <p:grpSp>
        <p:nvGrpSpPr>
          <p:cNvPr id="9225" name="Group 9224">
            <a:extLst>
              <a:ext uri="{FF2B5EF4-FFF2-40B4-BE49-F238E27FC236}">
                <a16:creationId xmlns:a16="http://schemas.microsoft.com/office/drawing/2014/main" id="{6B9C2E33-218B-E512-85F7-01A7AE90A08B}"/>
              </a:ext>
            </a:extLst>
          </p:cNvPr>
          <p:cNvGrpSpPr/>
          <p:nvPr/>
        </p:nvGrpSpPr>
        <p:grpSpPr>
          <a:xfrm>
            <a:off x="2116595" y="1945341"/>
            <a:ext cx="84956" cy="2195105"/>
            <a:chOff x="854981" y="1655260"/>
            <a:chExt cx="1071568" cy="2164229"/>
          </a:xfrm>
        </p:grpSpPr>
        <p:cxnSp>
          <p:nvCxnSpPr>
            <p:cNvPr id="9226" name="Straight Connector 9225">
              <a:extLst>
                <a:ext uri="{FF2B5EF4-FFF2-40B4-BE49-F238E27FC236}">
                  <a16:creationId xmlns:a16="http://schemas.microsoft.com/office/drawing/2014/main" id="{38E67474-61C2-59B5-85D2-01F63326543C}"/>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27" name="Straight Connector 9226">
              <a:extLst>
                <a:ext uri="{FF2B5EF4-FFF2-40B4-BE49-F238E27FC236}">
                  <a16:creationId xmlns:a16="http://schemas.microsoft.com/office/drawing/2014/main" id="{52025267-A7BA-D491-C139-19A47F8B31F3}"/>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DE086A18-53FF-1006-D73D-F591F71DFFD8}"/>
                </a:ext>
              </a:extLst>
            </p:cNvPr>
            <p:cNvCxnSpPr/>
            <p:nvPr/>
          </p:nvCxnSpPr>
          <p:spPr bwMode="auto">
            <a:xfrm>
              <a:off x="854981" y="2023579"/>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29" name="Straight Connector 9228">
              <a:extLst>
                <a:ext uri="{FF2B5EF4-FFF2-40B4-BE49-F238E27FC236}">
                  <a16:creationId xmlns:a16="http://schemas.microsoft.com/office/drawing/2014/main" id="{4D8434F2-E602-ED6A-8503-029C7BC39849}"/>
                </a:ext>
              </a:extLst>
            </p:cNvPr>
            <p:cNvCxnSpPr/>
            <p:nvPr/>
          </p:nvCxnSpPr>
          <p:spPr bwMode="auto">
            <a:xfrm>
              <a:off x="854981" y="2381438"/>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0" name="Straight Connector 9229">
              <a:extLst>
                <a:ext uri="{FF2B5EF4-FFF2-40B4-BE49-F238E27FC236}">
                  <a16:creationId xmlns:a16="http://schemas.microsoft.com/office/drawing/2014/main" id="{96700C43-6335-2B5E-5F8C-1562FFDA45F3}"/>
                </a:ext>
              </a:extLst>
            </p:cNvPr>
            <p:cNvCxnSpPr/>
            <p:nvPr/>
          </p:nvCxnSpPr>
          <p:spPr bwMode="auto">
            <a:xfrm>
              <a:off x="854981" y="3819489"/>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C7C0364B-AAB4-6645-D4A3-B6B6C0A0CF43}"/>
                </a:ext>
              </a:extLst>
            </p:cNvPr>
            <p:cNvCxnSpPr/>
            <p:nvPr/>
          </p:nvCxnSpPr>
          <p:spPr bwMode="auto">
            <a:xfrm>
              <a:off x="854981" y="2732654"/>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3" name="Straight Connector 9242">
              <a:extLst>
                <a:ext uri="{FF2B5EF4-FFF2-40B4-BE49-F238E27FC236}">
                  <a16:creationId xmlns:a16="http://schemas.microsoft.com/office/drawing/2014/main" id="{E7D123D1-9916-8F2B-5767-32C9BF76EE38}"/>
                </a:ext>
              </a:extLst>
            </p:cNvPr>
            <p:cNvCxnSpPr/>
            <p:nvPr/>
          </p:nvCxnSpPr>
          <p:spPr bwMode="auto">
            <a:xfrm>
              <a:off x="854981" y="3090513"/>
              <a:ext cx="1071568"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31" name="Group 9230">
            <a:extLst>
              <a:ext uri="{FF2B5EF4-FFF2-40B4-BE49-F238E27FC236}">
                <a16:creationId xmlns:a16="http://schemas.microsoft.com/office/drawing/2014/main" id="{0C3E5A8E-8E01-3B4A-FF12-E780AC53AF31}"/>
              </a:ext>
            </a:extLst>
          </p:cNvPr>
          <p:cNvGrpSpPr/>
          <p:nvPr/>
        </p:nvGrpSpPr>
        <p:grpSpPr>
          <a:xfrm rot="5400000">
            <a:off x="3872786" y="2474296"/>
            <a:ext cx="89649" cy="3460307"/>
            <a:chOff x="854981" y="542360"/>
            <a:chExt cx="1071574" cy="4073835"/>
          </a:xfrm>
        </p:grpSpPr>
        <p:cxnSp>
          <p:nvCxnSpPr>
            <p:cNvPr id="9232" name="Straight Connector 9231">
              <a:extLst>
                <a:ext uri="{FF2B5EF4-FFF2-40B4-BE49-F238E27FC236}">
                  <a16:creationId xmlns:a16="http://schemas.microsoft.com/office/drawing/2014/main" id="{351F3700-7E8C-4002-034C-52CBA2C9A142}"/>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3" name="Straight Connector 9232">
              <a:extLst>
                <a:ext uri="{FF2B5EF4-FFF2-40B4-BE49-F238E27FC236}">
                  <a16:creationId xmlns:a16="http://schemas.microsoft.com/office/drawing/2014/main" id="{3248B88E-7835-45A8-2F3C-D67526FB3AD9}"/>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4" name="Straight Connector 9233">
              <a:extLst>
                <a:ext uri="{FF2B5EF4-FFF2-40B4-BE49-F238E27FC236}">
                  <a16:creationId xmlns:a16="http://schemas.microsoft.com/office/drawing/2014/main" id="{E640A0C1-7F9E-7997-CC26-9FBD6B74E822}"/>
                </a:ext>
              </a:extLst>
            </p:cNvPr>
            <p:cNvCxnSpPr/>
            <p:nvPr/>
          </p:nvCxnSpPr>
          <p:spPr bwMode="auto">
            <a:xfrm>
              <a:off x="854981" y="224867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5" name="Straight Connector 9234">
              <a:extLst>
                <a:ext uri="{FF2B5EF4-FFF2-40B4-BE49-F238E27FC236}">
                  <a16:creationId xmlns:a16="http://schemas.microsoft.com/office/drawing/2014/main" id="{B212F98F-5F2A-6CDD-98F1-B0CCCACC27D9}"/>
                </a:ext>
              </a:extLst>
            </p:cNvPr>
            <p:cNvCxnSpPr/>
            <p:nvPr/>
          </p:nvCxnSpPr>
          <p:spPr bwMode="auto">
            <a:xfrm>
              <a:off x="854981" y="284709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52D0046F-3C67-E53F-1753-1A52F26A0C12}"/>
                </a:ext>
              </a:extLst>
            </p:cNvPr>
            <p:cNvCxnSpPr/>
            <p:nvPr/>
          </p:nvCxnSpPr>
          <p:spPr bwMode="auto">
            <a:xfrm>
              <a:off x="854981" y="4022778"/>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7" name="Straight Connector 9236">
              <a:extLst>
                <a:ext uri="{FF2B5EF4-FFF2-40B4-BE49-F238E27FC236}">
                  <a16:creationId xmlns:a16="http://schemas.microsoft.com/office/drawing/2014/main" id="{912553B4-B615-1E8A-E323-B11D1FCA3BAD}"/>
                </a:ext>
              </a:extLst>
            </p:cNvPr>
            <p:cNvCxnSpPr/>
            <p:nvPr/>
          </p:nvCxnSpPr>
          <p:spPr bwMode="auto">
            <a:xfrm>
              <a:off x="854981" y="4616195"/>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3D658F08-B261-115D-0B16-3B51CCFAAE03}"/>
                </a:ext>
              </a:extLst>
            </p:cNvPr>
            <p:cNvCxnSpPr/>
            <p:nvPr/>
          </p:nvCxnSpPr>
          <p:spPr bwMode="auto">
            <a:xfrm>
              <a:off x="854999" y="542360"/>
              <a:ext cx="1071556" cy="0"/>
            </a:xfrm>
            <a:prstGeom prst="line">
              <a:avLst/>
            </a:prstGeom>
            <a:noFill/>
            <a:ln w="28575" cap="flat" cmpd="sng" algn="ctr">
              <a:solidFill>
                <a:schemeClr val="bg1"/>
              </a:solidFill>
              <a:prstDash val="solid"/>
              <a:round/>
              <a:headEnd type="none" w="med" len="med"/>
              <a:tailEnd type="none" w="med" len="med"/>
            </a:ln>
            <a:effectLst/>
          </p:spPr>
        </p:cxnSp>
        <p:cxnSp>
          <p:nvCxnSpPr>
            <p:cNvPr id="9239" name="Straight Connector 9238">
              <a:extLst>
                <a:ext uri="{FF2B5EF4-FFF2-40B4-BE49-F238E27FC236}">
                  <a16:creationId xmlns:a16="http://schemas.microsoft.com/office/drawing/2014/main" id="{A8306ED1-5A7B-9147-5CCF-D75C6254AC08}"/>
                </a:ext>
              </a:extLst>
            </p:cNvPr>
            <p:cNvCxnSpPr/>
            <p:nvPr/>
          </p:nvCxnSpPr>
          <p:spPr bwMode="auto">
            <a:xfrm>
              <a:off x="854983" y="1083004"/>
              <a:ext cx="1071566" cy="0"/>
            </a:xfrm>
            <a:prstGeom prst="line">
              <a:avLst/>
            </a:prstGeom>
            <a:noFill/>
            <a:ln w="28575" cap="flat" cmpd="sng" algn="ctr">
              <a:solidFill>
                <a:schemeClr val="bg1"/>
              </a:solidFill>
              <a:prstDash val="solid"/>
              <a:round/>
              <a:headEnd type="none" w="med" len="med"/>
              <a:tailEnd type="none" w="med" len="med"/>
            </a:ln>
            <a:effectLst/>
          </p:spPr>
        </p:cxnSp>
      </p:grpSp>
      <p:sp>
        <p:nvSpPr>
          <p:cNvPr id="9244" name="Freeform: Shape 9243">
            <a:extLst>
              <a:ext uri="{FF2B5EF4-FFF2-40B4-BE49-F238E27FC236}">
                <a16:creationId xmlns:a16="http://schemas.microsoft.com/office/drawing/2014/main" id="{502088DD-7FDD-C1B2-07A7-5D9A71C6910D}"/>
              </a:ext>
            </a:extLst>
          </p:cNvPr>
          <p:cNvSpPr/>
          <p:nvPr/>
        </p:nvSpPr>
        <p:spPr bwMode="auto">
          <a:xfrm>
            <a:off x="2203450" y="1958975"/>
            <a:ext cx="3492500" cy="561975"/>
          </a:xfrm>
          <a:custGeom>
            <a:avLst/>
            <a:gdLst>
              <a:gd name="connsiteX0" fmla="*/ 3492500 w 3492500"/>
              <a:gd name="connsiteY0" fmla="*/ 561975 h 561975"/>
              <a:gd name="connsiteX1" fmla="*/ 1577975 w 3492500"/>
              <a:gd name="connsiteY1" fmla="*/ 561975 h 561975"/>
              <a:gd name="connsiteX2" fmla="*/ 1577975 w 3492500"/>
              <a:gd name="connsiteY2" fmla="*/ 469900 h 561975"/>
              <a:gd name="connsiteX3" fmla="*/ 1343025 w 3492500"/>
              <a:gd name="connsiteY3" fmla="*/ 469900 h 561975"/>
              <a:gd name="connsiteX4" fmla="*/ 1343025 w 3492500"/>
              <a:gd name="connsiteY4" fmla="*/ 384175 h 561975"/>
              <a:gd name="connsiteX5" fmla="*/ 828675 w 3492500"/>
              <a:gd name="connsiteY5" fmla="*/ 384175 h 561975"/>
              <a:gd name="connsiteX6" fmla="*/ 828675 w 3492500"/>
              <a:gd name="connsiteY6" fmla="*/ 301625 h 561975"/>
              <a:gd name="connsiteX7" fmla="*/ 809625 w 3492500"/>
              <a:gd name="connsiteY7" fmla="*/ 301625 h 561975"/>
              <a:gd name="connsiteX8" fmla="*/ 809625 w 3492500"/>
              <a:gd name="connsiteY8" fmla="*/ 212725 h 561975"/>
              <a:gd name="connsiteX9" fmla="*/ 790575 w 3492500"/>
              <a:gd name="connsiteY9" fmla="*/ 212725 h 561975"/>
              <a:gd name="connsiteX10" fmla="*/ 790575 w 3492500"/>
              <a:gd name="connsiteY10" fmla="*/ 136525 h 561975"/>
              <a:gd name="connsiteX11" fmla="*/ 771525 w 3492500"/>
              <a:gd name="connsiteY11" fmla="*/ 136525 h 561975"/>
              <a:gd name="connsiteX12" fmla="*/ 771525 w 3492500"/>
              <a:gd name="connsiteY12" fmla="*/ 69850 h 561975"/>
              <a:gd name="connsiteX13" fmla="*/ 415925 w 3492500"/>
              <a:gd name="connsiteY13" fmla="*/ 69850 h 561975"/>
              <a:gd name="connsiteX14" fmla="*/ 415925 w 3492500"/>
              <a:gd name="connsiteY14" fmla="*/ 0 h 561975"/>
              <a:gd name="connsiteX15" fmla="*/ 0 w 3492500"/>
              <a:gd name="connsiteY15" fmla="*/ 0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92500" h="561975">
                <a:moveTo>
                  <a:pt x="3492500" y="561975"/>
                </a:moveTo>
                <a:lnTo>
                  <a:pt x="1577975" y="561975"/>
                </a:lnTo>
                <a:lnTo>
                  <a:pt x="1577975" y="469900"/>
                </a:lnTo>
                <a:lnTo>
                  <a:pt x="1343025" y="469900"/>
                </a:lnTo>
                <a:lnTo>
                  <a:pt x="1343025" y="384175"/>
                </a:lnTo>
                <a:lnTo>
                  <a:pt x="828675" y="384175"/>
                </a:lnTo>
                <a:lnTo>
                  <a:pt x="828675" y="301625"/>
                </a:lnTo>
                <a:lnTo>
                  <a:pt x="809625" y="301625"/>
                </a:lnTo>
                <a:lnTo>
                  <a:pt x="809625" y="212725"/>
                </a:lnTo>
                <a:lnTo>
                  <a:pt x="790575" y="212725"/>
                </a:lnTo>
                <a:lnTo>
                  <a:pt x="790575" y="136525"/>
                </a:lnTo>
                <a:lnTo>
                  <a:pt x="771525" y="136525"/>
                </a:lnTo>
                <a:lnTo>
                  <a:pt x="771525" y="69850"/>
                </a:lnTo>
                <a:lnTo>
                  <a:pt x="415925" y="69850"/>
                </a:lnTo>
                <a:lnTo>
                  <a:pt x="415925"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9245" name="Freeform: Shape 9244">
            <a:extLst>
              <a:ext uri="{FF2B5EF4-FFF2-40B4-BE49-F238E27FC236}">
                <a16:creationId xmlns:a16="http://schemas.microsoft.com/office/drawing/2014/main" id="{28E19355-8790-7A4F-5015-F12674043DA9}"/>
              </a:ext>
            </a:extLst>
          </p:cNvPr>
          <p:cNvSpPr/>
          <p:nvPr/>
        </p:nvSpPr>
        <p:spPr bwMode="auto">
          <a:xfrm>
            <a:off x="2203450" y="1952625"/>
            <a:ext cx="3489325" cy="650875"/>
          </a:xfrm>
          <a:custGeom>
            <a:avLst/>
            <a:gdLst>
              <a:gd name="connsiteX0" fmla="*/ 3489325 w 3489325"/>
              <a:gd name="connsiteY0" fmla="*/ 650875 h 650875"/>
              <a:gd name="connsiteX1" fmla="*/ 1339850 w 3489325"/>
              <a:gd name="connsiteY1" fmla="*/ 650875 h 650875"/>
              <a:gd name="connsiteX2" fmla="*/ 1339850 w 3489325"/>
              <a:gd name="connsiteY2" fmla="*/ 574675 h 650875"/>
              <a:gd name="connsiteX3" fmla="*/ 1111250 w 3489325"/>
              <a:gd name="connsiteY3" fmla="*/ 574675 h 650875"/>
              <a:gd name="connsiteX4" fmla="*/ 1111250 w 3489325"/>
              <a:gd name="connsiteY4" fmla="*/ 495300 h 650875"/>
              <a:gd name="connsiteX5" fmla="*/ 1076325 w 3489325"/>
              <a:gd name="connsiteY5" fmla="*/ 495300 h 650875"/>
              <a:gd name="connsiteX6" fmla="*/ 1076325 w 3489325"/>
              <a:gd name="connsiteY6" fmla="*/ 422275 h 650875"/>
              <a:gd name="connsiteX7" fmla="*/ 968375 w 3489325"/>
              <a:gd name="connsiteY7" fmla="*/ 422275 h 650875"/>
              <a:gd name="connsiteX8" fmla="*/ 968375 w 3489325"/>
              <a:gd name="connsiteY8" fmla="*/ 349250 h 650875"/>
              <a:gd name="connsiteX9" fmla="*/ 879475 w 3489325"/>
              <a:gd name="connsiteY9" fmla="*/ 349250 h 650875"/>
              <a:gd name="connsiteX10" fmla="*/ 879475 w 3489325"/>
              <a:gd name="connsiteY10" fmla="*/ 276225 h 650875"/>
              <a:gd name="connsiteX11" fmla="*/ 847725 w 3489325"/>
              <a:gd name="connsiteY11" fmla="*/ 276225 h 650875"/>
              <a:gd name="connsiteX12" fmla="*/ 847725 w 3489325"/>
              <a:gd name="connsiteY12" fmla="*/ 200025 h 650875"/>
              <a:gd name="connsiteX13" fmla="*/ 612775 w 3489325"/>
              <a:gd name="connsiteY13" fmla="*/ 200025 h 650875"/>
              <a:gd name="connsiteX14" fmla="*/ 612775 w 3489325"/>
              <a:gd name="connsiteY14" fmla="*/ 139700 h 650875"/>
              <a:gd name="connsiteX15" fmla="*/ 438150 w 3489325"/>
              <a:gd name="connsiteY15" fmla="*/ 139700 h 650875"/>
              <a:gd name="connsiteX16" fmla="*/ 438150 w 3489325"/>
              <a:gd name="connsiteY16" fmla="*/ 76200 h 650875"/>
              <a:gd name="connsiteX17" fmla="*/ 403225 w 3489325"/>
              <a:gd name="connsiteY17" fmla="*/ 76200 h 650875"/>
              <a:gd name="connsiteX18" fmla="*/ 403225 w 3489325"/>
              <a:gd name="connsiteY18" fmla="*/ 0 h 650875"/>
              <a:gd name="connsiteX19" fmla="*/ 0 w 3489325"/>
              <a:gd name="connsiteY19" fmla="*/ 0 h 65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489325" h="650875">
                <a:moveTo>
                  <a:pt x="3489325" y="650875"/>
                </a:moveTo>
                <a:lnTo>
                  <a:pt x="1339850" y="650875"/>
                </a:lnTo>
                <a:lnTo>
                  <a:pt x="1339850" y="574675"/>
                </a:lnTo>
                <a:lnTo>
                  <a:pt x="1111250" y="574675"/>
                </a:lnTo>
                <a:lnTo>
                  <a:pt x="1111250" y="495300"/>
                </a:lnTo>
                <a:lnTo>
                  <a:pt x="1076325" y="495300"/>
                </a:lnTo>
                <a:lnTo>
                  <a:pt x="1076325" y="422275"/>
                </a:lnTo>
                <a:lnTo>
                  <a:pt x="968375" y="422275"/>
                </a:lnTo>
                <a:lnTo>
                  <a:pt x="968375" y="349250"/>
                </a:lnTo>
                <a:lnTo>
                  <a:pt x="879475" y="349250"/>
                </a:lnTo>
                <a:lnTo>
                  <a:pt x="879475" y="276225"/>
                </a:lnTo>
                <a:lnTo>
                  <a:pt x="847725" y="276225"/>
                </a:lnTo>
                <a:lnTo>
                  <a:pt x="847725" y="200025"/>
                </a:lnTo>
                <a:lnTo>
                  <a:pt x="612775" y="200025"/>
                </a:lnTo>
                <a:lnTo>
                  <a:pt x="612775" y="139700"/>
                </a:lnTo>
                <a:lnTo>
                  <a:pt x="438150" y="139700"/>
                </a:lnTo>
                <a:lnTo>
                  <a:pt x="438150" y="76200"/>
                </a:lnTo>
                <a:lnTo>
                  <a:pt x="403225" y="76200"/>
                </a:lnTo>
                <a:lnTo>
                  <a:pt x="403225" y="0"/>
                </a:lnTo>
                <a:lnTo>
                  <a:pt x="0" y="0"/>
                </a:lnTo>
              </a:path>
            </a:pathLst>
          </a:custGeom>
          <a:noFill/>
          <a:ln w="28575">
            <a:solidFill>
              <a:schemeClr val="accent1"/>
            </a:solidFill>
            <a:miter lim="800000"/>
            <a:headEnd/>
            <a:tailEnd/>
          </a:ln>
        </p:spPr>
        <p:txBody>
          <a:bodyPr rtlCol="0" anchor="ctr"/>
          <a:lstStyle/>
          <a:p>
            <a:pPr algn="ctr"/>
            <a:endParaRPr lang="en-US"/>
          </a:p>
        </p:txBody>
      </p:sp>
      <p:sp>
        <p:nvSpPr>
          <p:cNvPr id="9246" name="Freeform: Shape 9245">
            <a:extLst>
              <a:ext uri="{FF2B5EF4-FFF2-40B4-BE49-F238E27FC236}">
                <a16:creationId xmlns:a16="http://schemas.microsoft.com/office/drawing/2014/main" id="{DCCBA342-5126-D86A-0CB8-1A852BAE1572}"/>
              </a:ext>
            </a:extLst>
          </p:cNvPr>
          <p:cNvSpPr/>
          <p:nvPr/>
        </p:nvSpPr>
        <p:spPr bwMode="auto">
          <a:xfrm>
            <a:off x="1466850" y="1657350"/>
            <a:ext cx="4810125" cy="47625"/>
          </a:xfrm>
          <a:custGeom>
            <a:avLst/>
            <a:gdLst>
              <a:gd name="connsiteX0" fmla="*/ 4810125 w 4810125"/>
              <a:gd name="connsiteY0" fmla="*/ 47625 h 47625"/>
              <a:gd name="connsiteX1" fmla="*/ 2155825 w 4810125"/>
              <a:gd name="connsiteY1" fmla="*/ 47625 h 47625"/>
              <a:gd name="connsiteX2" fmla="*/ 2155825 w 4810125"/>
              <a:gd name="connsiteY2" fmla="*/ 34925 h 47625"/>
              <a:gd name="connsiteX3" fmla="*/ 1822450 w 4810125"/>
              <a:gd name="connsiteY3" fmla="*/ 34925 h 47625"/>
              <a:gd name="connsiteX4" fmla="*/ 1822450 w 4810125"/>
              <a:gd name="connsiteY4" fmla="*/ 34925 h 47625"/>
              <a:gd name="connsiteX5" fmla="*/ 1835150 w 4810125"/>
              <a:gd name="connsiteY5" fmla="*/ 22225 h 47625"/>
              <a:gd name="connsiteX6" fmla="*/ 1123950 w 4810125"/>
              <a:gd name="connsiteY6" fmla="*/ 22225 h 47625"/>
              <a:gd name="connsiteX7" fmla="*/ 1069975 w 4810125"/>
              <a:gd name="connsiteY7" fmla="*/ 22225 h 47625"/>
              <a:gd name="connsiteX8" fmla="*/ 1069975 w 4810125"/>
              <a:gd name="connsiteY8" fmla="*/ 0 h 47625"/>
              <a:gd name="connsiteX9" fmla="*/ 0 w 4810125"/>
              <a:gd name="connsiteY9" fmla="*/ 0 h 47625"/>
              <a:gd name="connsiteX0" fmla="*/ 4810125 w 4810125"/>
              <a:gd name="connsiteY0" fmla="*/ 47625 h 47625"/>
              <a:gd name="connsiteX1" fmla="*/ 2155825 w 4810125"/>
              <a:gd name="connsiteY1" fmla="*/ 47625 h 47625"/>
              <a:gd name="connsiteX2" fmla="*/ 2155825 w 4810125"/>
              <a:gd name="connsiteY2" fmla="*/ 34925 h 47625"/>
              <a:gd name="connsiteX3" fmla="*/ 1822450 w 4810125"/>
              <a:gd name="connsiteY3" fmla="*/ 34925 h 47625"/>
              <a:gd name="connsiteX4" fmla="*/ 1822450 w 4810125"/>
              <a:gd name="connsiteY4" fmla="*/ 34925 h 47625"/>
              <a:gd name="connsiteX5" fmla="*/ 1819275 w 4810125"/>
              <a:gd name="connsiteY5" fmla="*/ 22225 h 47625"/>
              <a:gd name="connsiteX6" fmla="*/ 1123950 w 4810125"/>
              <a:gd name="connsiteY6" fmla="*/ 22225 h 47625"/>
              <a:gd name="connsiteX7" fmla="*/ 1069975 w 4810125"/>
              <a:gd name="connsiteY7" fmla="*/ 22225 h 47625"/>
              <a:gd name="connsiteX8" fmla="*/ 1069975 w 4810125"/>
              <a:gd name="connsiteY8" fmla="*/ 0 h 47625"/>
              <a:gd name="connsiteX9" fmla="*/ 0 w 4810125"/>
              <a:gd name="connsiteY9" fmla="*/ 0 h 47625"/>
              <a:gd name="connsiteX0" fmla="*/ 4810125 w 4810125"/>
              <a:gd name="connsiteY0" fmla="*/ 47625 h 47625"/>
              <a:gd name="connsiteX1" fmla="*/ 2155825 w 4810125"/>
              <a:gd name="connsiteY1" fmla="*/ 47625 h 47625"/>
              <a:gd name="connsiteX2" fmla="*/ 2155825 w 4810125"/>
              <a:gd name="connsiteY2" fmla="*/ 34925 h 47625"/>
              <a:gd name="connsiteX3" fmla="*/ 1822450 w 4810125"/>
              <a:gd name="connsiteY3" fmla="*/ 34925 h 47625"/>
              <a:gd name="connsiteX4" fmla="*/ 1822450 w 4810125"/>
              <a:gd name="connsiteY4" fmla="*/ 34925 h 47625"/>
              <a:gd name="connsiteX5" fmla="*/ 1819275 w 4810125"/>
              <a:gd name="connsiteY5" fmla="*/ 22225 h 47625"/>
              <a:gd name="connsiteX6" fmla="*/ 1127125 w 4810125"/>
              <a:gd name="connsiteY6" fmla="*/ 28575 h 47625"/>
              <a:gd name="connsiteX7" fmla="*/ 1069975 w 4810125"/>
              <a:gd name="connsiteY7" fmla="*/ 22225 h 47625"/>
              <a:gd name="connsiteX8" fmla="*/ 1069975 w 4810125"/>
              <a:gd name="connsiteY8" fmla="*/ 0 h 47625"/>
              <a:gd name="connsiteX9" fmla="*/ 0 w 4810125"/>
              <a:gd name="connsiteY9" fmla="*/ 0 h 47625"/>
              <a:gd name="connsiteX0" fmla="*/ 4810125 w 4810125"/>
              <a:gd name="connsiteY0" fmla="*/ 47625 h 47625"/>
              <a:gd name="connsiteX1" fmla="*/ 2155825 w 4810125"/>
              <a:gd name="connsiteY1" fmla="*/ 47625 h 47625"/>
              <a:gd name="connsiteX2" fmla="*/ 2155825 w 4810125"/>
              <a:gd name="connsiteY2" fmla="*/ 34925 h 47625"/>
              <a:gd name="connsiteX3" fmla="*/ 1822450 w 4810125"/>
              <a:gd name="connsiteY3" fmla="*/ 34925 h 47625"/>
              <a:gd name="connsiteX4" fmla="*/ 1822450 w 4810125"/>
              <a:gd name="connsiteY4" fmla="*/ 34925 h 47625"/>
              <a:gd name="connsiteX5" fmla="*/ 1819275 w 4810125"/>
              <a:gd name="connsiteY5" fmla="*/ 22225 h 47625"/>
              <a:gd name="connsiteX6" fmla="*/ 1127125 w 4810125"/>
              <a:gd name="connsiteY6" fmla="*/ 28575 h 47625"/>
              <a:gd name="connsiteX7" fmla="*/ 1069975 w 4810125"/>
              <a:gd name="connsiteY7" fmla="*/ 22225 h 47625"/>
              <a:gd name="connsiteX8" fmla="*/ 1069975 w 4810125"/>
              <a:gd name="connsiteY8" fmla="*/ 0 h 47625"/>
              <a:gd name="connsiteX9" fmla="*/ 0 w 4810125"/>
              <a:gd name="connsiteY9" fmla="*/ 0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10125" h="47625">
                <a:moveTo>
                  <a:pt x="4810125" y="47625"/>
                </a:moveTo>
                <a:lnTo>
                  <a:pt x="2155825" y="47625"/>
                </a:lnTo>
                <a:lnTo>
                  <a:pt x="2155825" y="34925"/>
                </a:lnTo>
                <a:lnTo>
                  <a:pt x="1822450" y="34925"/>
                </a:lnTo>
                <a:lnTo>
                  <a:pt x="1822450" y="34925"/>
                </a:lnTo>
                <a:lnTo>
                  <a:pt x="1819275" y="22225"/>
                </a:lnTo>
                <a:lnTo>
                  <a:pt x="1127125" y="28575"/>
                </a:lnTo>
                <a:lnTo>
                  <a:pt x="1069975" y="22225"/>
                </a:lnTo>
                <a:lnTo>
                  <a:pt x="1069975"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9247" name="Freeform: Shape 9246">
            <a:extLst>
              <a:ext uri="{FF2B5EF4-FFF2-40B4-BE49-F238E27FC236}">
                <a16:creationId xmlns:a16="http://schemas.microsoft.com/office/drawing/2014/main" id="{9E1A6026-9CDA-3BFA-ED86-D8D791A31C38}"/>
              </a:ext>
            </a:extLst>
          </p:cNvPr>
          <p:cNvSpPr/>
          <p:nvPr/>
        </p:nvSpPr>
        <p:spPr bwMode="auto">
          <a:xfrm>
            <a:off x="1463675" y="1654175"/>
            <a:ext cx="4806950" cy="57150"/>
          </a:xfrm>
          <a:custGeom>
            <a:avLst/>
            <a:gdLst>
              <a:gd name="connsiteX0" fmla="*/ 4806950 w 4806950"/>
              <a:gd name="connsiteY0" fmla="*/ 57150 h 57150"/>
              <a:gd name="connsiteX1" fmla="*/ 1838325 w 4806950"/>
              <a:gd name="connsiteY1" fmla="*/ 57150 h 57150"/>
              <a:gd name="connsiteX2" fmla="*/ 1838325 w 4806950"/>
              <a:gd name="connsiteY2" fmla="*/ 44450 h 57150"/>
              <a:gd name="connsiteX3" fmla="*/ 1479550 w 4806950"/>
              <a:gd name="connsiteY3" fmla="*/ 44450 h 57150"/>
              <a:gd name="connsiteX4" fmla="*/ 1479550 w 4806950"/>
              <a:gd name="connsiteY4" fmla="*/ 28575 h 57150"/>
              <a:gd name="connsiteX5" fmla="*/ 1149350 w 4806950"/>
              <a:gd name="connsiteY5" fmla="*/ 28575 h 57150"/>
              <a:gd name="connsiteX6" fmla="*/ 1155700 w 4806950"/>
              <a:gd name="connsiteY6" fmla="*/ 22225 h 57150"/>
              <a:gd name="connsiteX7" fmla="*/ 606425 w 4806950"/>
              <a:gd name="connsiteY7" fmla="*/ 22225 h 57150"/>
              <a:gd name="connsiteX8" fmla="*/ 606425 w 4806950"/>
              <a:gd name="connsiteY8" fmla="*/ 22225 h 57150"/>
              <a:gd name="connsiteX9" fmla="*/ 606425 w 4806950"/>
              <a:gd name="connsiteY9" fmla="*/ 0 h 57150"/>
              <a:gd name="connsiteX10" fmla="*/ 0 w 4806950"/>
              <a:gd name="connsiteY10" fmla="*/ 0 h 57150"/>
              <a:gd name="connsiteX0" fmla="*/ 4806950 w 4806950"/>
              <a:gd name="connsiteY0" fmla="*/ 57150 h 57150"/>
              <a:gd name="connsiteX1" fmla="*/ 1838325 w 4806950"/>
              <a:gd name="connsiteY1" fmla="*/ 57150 h 57150"/>
              <a:gd name="connsiteX2" fmla="*/ 1838325 w 4806950"/>
              <a:gd name="connsiteY2" fmla="*/ 44450 h 57150"/>
              <a:gd name="connsiteX3" fmla="*/ 1479550 w 4806950"/>
              <a:gd name="connsiteY3" fmla="*/ 44450 h 57150"/>
              <a:gd name="connsiteX4" fmla="*/ 1479550 w 4806950"/>
              <a:gd name="connsiteY4" fmla="*/ 28575 h 57150"/>
              <a:gd name="connsiteX5" fmla="*/ 1149350 w 4806950"/>
              <a:gd name="connsiteY5" fmla="*/ 28575 h 57150"/>
              <a:gd name="connsiteX6" fmla="*/ 1149350 w 4806950"/>
              <a:gd name="connsiteY6" fmla="*/ 22225 h 57150"/>
              <a:gd name="connsiteX7" fmla="*/ 606425 w 4806950"/>
              <a:gd name="connsiteY7" fmla="*/ 22225 h 57150"/>
              <a:gd name="connsiteX8" fmla="*/ 606425 w 4806950"/>
              <a:gd name="connsiteY8" fmla="*/ 22225 h 57150"/>
              <a:gd name="connsiteX9" fmla="*/ 606425 w 4806950"/>
              <a:gd name="connsiteY9" fmla="*/ 0 h 57150"/>
              <a:gd name="connsiteX10" fmla="*/ 0 w 4806950"/>
              <a:gd name="connsiteY10" fmla="*/ 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806950" h="57150">
                <a:moveTo>
                  <a:pt x="4806950" y="57150"/>
                </a:moveTo>
                <a:lnTo>
                  <a:pt x="1838325" y="57150"/>
                </a:lnTo>
                <a:lnTo>
                  <a:pt x="1838325" y="44450"/>
                </a:lnTo>
                <a:lnTo>
                  <a:pt x="1479550" y="44450"/>
                </a:lnTo>
                <a:lnTo>
                  <a:pt x="1479550" y="28575"/>
                </a:lnTo>
                <a:lnTo>
                  <a:pt x="1149350" y="28575"/>
                </a:lnTo>
                <a:lnTo>
                  <a:pt x="1149350" y="22225"/>
                </a:lnTo>
                <a:lnTo>
                  <a:pt x="606425" y="22225"/>
                </a:lnTo>
                <a:lnTo>
                  <a:pt x="606425" y="22225"/>
                </a:lnTo>
                <a:lnTo>
                  <a:pt x="606425"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9248" name="Group 9247">
            <a:extLst>
              <a:ext uri="{FF2B5EF4-FFF2-40B4-BE49-F238E27FC236}">
                <a16:creationId xmlns:a16="http://schemas.microsoft.com/office/drawing/2014/main" id="{9D6190DD-CBAA-3CB6-69C5-69608ED08D6F}"/>
              </a:ext>
            </a:extLst>
          </p:cNvPr>
          <p:cNvGrpSpPr/>
          <p:nvPr/>
        </p:nvGrpSpPr>
        <p:grpSpPr>
          <a:xfrm rot="2700000">
            <a:off x="2174908" y="3857667"/>
            <a:ext cx="56015" cy="233777"/>
            <a:chOff x="2838567" y="3254802"/>
            <a:chExt cx="45539" cy="382408"/>
          </a:xfrm>
        </p:grpSpPr>
        <p:cxnSp>
          <p:nvCxnSpPr>
            <p:cNvPr id="9249" name="Straight Connector 9248">
              <a:extLst>
                <a:ext uri="{FF2B5EF4-FFF2-40B4-BE49-F238E27FC236}">
                  <a16:creationId xmlns:a16="http://schemas.microsoft.com/office/drawing/2014/main" id="{3580ABBA-9529-C3B0-1504-EE2575938698}"/>
                </a:ext>
              </a:extLst>
            </p:cNvPr>
            <p:cNvCxnSpPr/>
            <p:nvPr/>
          </p:nvCxnSpPr>
          <p:spPr bwMode="auto">
            <a:xfrm>
              <a:off x="2884106" y="3254804"/>
              <a:ext cx="0" cy="369331"/>
            </a:xfrm>
            <a:prstGeom prst="line">
              <a:avLst/>
            </a:prstGeom>
            <a:noFill/>
            <a:ln w="28575" cap="flat" cmpd="sng" algn="ctr">
              <a:solidFill>
                <a:schemeClr val="bg1"/>
              </a:solidFill>
              <a:prstDash val="solid"/>
              <a:round/>
              <a:headEnd type="none" w="med" len="med"/>
              <a:tailEnd type="none" w="med" len="med"/>
            </a:ln>
            <a:effectLst/>
          </p:spPr>
        </p:cxnSp>
        <p:cxnSp>
          <p:nvCxnSpPr>
            <p:cNvPr id="9250" name="Straight Connector 9249">
              <a:extLst>
                <a:ext uri="{FF2B5EF4-FFF2-40B4-BE49-F238E27FC236}">
                  <a16:creationId xmlns:a16="http://schemas.microsoft.com/office/drawing/2014/main" id="{65DE4054-D3ED-5993-7E4E-64AEE7BF8BF6}"/>
                </a:ext>
              </a:extLst>
            </p:cNvPr>
            <p:cNvCxnSpPr/>
            <p:nvPr/>
          </p:nvCxnSpPr>
          <p:spPr bwMode="auto">
            <a:xfrm>
              <a:off x="2838567" y="3254802"/>
              <a:ext cx="0" cy="369332"/>
            </a:xfrm>
            <a:prstGeom prst="line">
              <a:avLst/>
            </a:prstGeom>
            <a:noFill/>
            <a:ln w="28575" cap="flat" cmpd="sng" algn="ctr">
              <a:solidFill>
                <a:schemeClr val="bg1"/>
              </a:solidFill>
              <a:prstDash val="solid"/>
              <a:round/>
              <a:headEnd type="none" w="med" len="med"/>
              <a:tailEnd type="none" w="med" len="med"/>
            </a:ln>
            <a:effectLst/>
          </p:spPr>
        </p:cxnSp>
        <p:cxnSp>
          <p:nvCxnSpPr>
            <p:cNvPr id="9251" name="Straight Connector 9250">
              <a:extLst>
                <a:ext uri="{FF2B5EF4-FFF2-40B4-BE49-F238E27FC236}">
                  <a16:creationId xmlns:a16="http://schemas.microsoft.com/office/drawing/2014/main" id="{7BC12890-D58B-0457-0693-5AEFFB359D00}"/>
                </a:ext>
              </a:extLst>
            </p:cNvPr>
            <p:cNvCxnSpPr/>
            <p:nvPr/>
          </p:nvCxnSpPr>
          <p:spPr bwMode="auto">
            <a:xfrm>
              <a:off x="2862486" y="3267878"/>
              <a:ext cx="0" cy="369332"/>
            </a:xfrm>
            <a:prstGeom prst="line">
              <a:avLst/>
            </a:prstGeom>
            <a:noFill/>
            <a:ln w="28575" cap="flat" cmpd="sng" algn="ctr">
              <a:solidFill>
                <a:schemeClr val="tx1"/>
              </a:solidFill>
              <a:prstDash val="solid"/>
              <a:round/>
              <a:headEnd type="none" w="med" len="med"/>
              <a:tailEnd type="none" w="med" len="med"/>
            </a:ln>
            <a:effectLst/>
          </p:spPr>
        </p:cxnSp>
      </p:grpSp>
      <p:grpSp>
        <p:nvGrpSpPr>
          <p:cNvPr id="9258" name="Group 9257">
            <a:extLst>
              <a:ext uri="{FF2B5EF4-FFF2-40B4-BE49-F238E27FC236}">
                <a16:creationId xmlns:a16="http://schemas.microsoft.com/office/drawing/2014/main" id="{48B35EB2-1129-8CF4-D879-6B1C7F21F130}"/>
              </a:ext>
            </a:extLst>
          </p:cNvPr>
          <p:cNvGrpSpPr/>
          <p:nvPr/>
        </p:nvGrpSpPr>
        <p:grpSpPr>
          <a:xfrm>
            <a:off x="2532599" y="3517118"/>
            <a:ext cx="1916956" cy="587340"/>
            <a:chOff x="2501855" y="3353986"/>
            <a:chExt cx="1916956" cy="587340"/>
          </a:xfrm>
        </p:grpSpPr>
        <p:sp>
          <p:nvSpPr>
            <p:cNvPr id="9259" name="TextBox 9258">
              <a:extLst>
                <a:ext uri="{FF2B5EF4-FFF2-40B4-BE49-F238E27FC236}">
                  <a16:creationId xmlns:a16="http://schemas.microsoft.com/office/drawing/2014/main" id="{D23CBBAF-3A94-D4D1-B11E-7F43FA778D6B}"/>
                </a:ext>
              </a:extLst>
            </p:cNvPr>
            <p:cNvSpPr txBox="1"/>
            <p:nvPr/>
          </p:nvSpPr>
          <p:spPr bwMode="auto">
            <a:xfrm>
              <a:off x="2875268" y="3353986"/>
              <a:ext cx="1543543" cy="587340"/>
            </a:xfrm>
            <a:prstGeom prst="rect">
              <a:avLst/>
            </a:prstGeom>
            <a:noFill/>
            <a:ln>
              <a:noFill/>
            </a:ln>
          </p:spPr>
          <p:txBody>
            <a:bodyPr wrap="square" rtlCol="0">
              <a:spAutoFit/>
            </a:bodyPr>
            <a:lstStyle/>
            <a:p>
              <a:pPr>
                <a:lnSpc>
                  <a:spcPct val="100000"/>
                </a:lnSpc>
                <a:spcBef>
                  <a:spcPts val="500"/>
                </a:spcBef>
                <a:spcAft>
                  <a:spcPct val="0"/>
                </a:spcAft>
                <a:buClrTx/>
                <a:buFontTx/>
                <a:buNone/>
              </a:pPr>
              <a:r>
                <a:rPr lang="en-US" sz="1400" b="0" dirty="0">
                  <a:solidFill>
                    <a:schemeClr val="bg1"/>
                  </a:solidFill>
                  <a:latin typeface="Calibri" panose="020F0502020204030204" pitchFamily="34" charset="0"/>
                </a:rPr>
                <a:t>FOLFOX</a:t>
              </a:r>
            </a:p>
            <a:p>
              <a:pPr>
                <a:lnSpc>
                  <a:spcPct val="100000"/>
                </a:lnSpc>
                <a:spcBef>
                  <a:spcPts val="500"/>
                </a:spcBef>
                <a:spcAft>
                  <a:spcPct val="0"/>
                </a:spcAft>
                <a:buClrTx/>
                <a:buFontTx/>
                <a:buNone/>
              </a:pPr>
              <a:r>
                <a:rPr lang="en-US" sz="1400" b="0" dirty="0">
                  <a:solidFill>
                    <a:schemeClr val="bg1"/>
                  </a:solidFill>
                  <a:latin typeface="Calibri" panose="020F0502020204030204" pitchFamily="34" charset="0"/>
                </a:rPr>
                <a:t>Chemoradiation</a:t>
              </a:r>
            </a:p>
          </p:txBody>
        </p:sp>
        <p:cxnSp>
          <p:nvCxnSpPr>
            <p:cNvPr id="9260" name="Straight Connector 9259">
              <a:extLst>
                <a:ext uri="{FF2B5EF4-FFF2-40B4-BE49-F238E27FC236}">
                  <a16:creationId xmlns:a16="http://schemas.microsoft.com/office/drawing/2014/main" id="{EC8C0C5B-9D24-40A9-AB7B-F2672CDBFEF8}"/>
                </a:ext>
              </a:extLst>
            </p:cNvPr>
            <p:cNvCxnSpPr/>
            <p:nvPr/>
          </p:nvCxnSpPr>
          <p:spPr bwMode="auto">
            <a:xfrm>
              <a:off x="2501855" y="3508897"/>
              <a:ext cx="396273" cy="0"/>
            </a:xfrm>
            <a:prstGeom prst="line">
              <a:avLst/>
            </a:prstGeom>
            <a:noFill/>
            <a:ln w="28575" cap="flat" cmpd="sng" algn="ctr">
              <a:solidFill>
                <a:schemeClr val="accent1"/>
              </a:solidFill>
              <a:prstDash val="solid"/>
              <a:round/>
              <a:headEnd type="none" w="med" len="med"/>
              <a:tailEnd type="none" w="med" len="med"/>
            </a:ln>
            <a:effectLst/>
          </p:spPr>
        </p:cxnSp>
        <p:cxnSp>
          <p:nvCxnSpPr>
            <p:cNvPr id="9261" name="Straight Connector 9260">
              <a:extLst>
                <a:ext uri="{FF2B5EF4-FFF2-40B4-BE49-F238E27FC236}">
                  <a16:creationId xmlns:a16="http://schemas.microsoft.com/office/drawing/2014/main" id="{F695269B-4FA4-90BE-BA67-771C5AA9458D}"/>
                </a:ext>
              </a:extLst>
            </p:cNvPr>
            <p:cNvCxnSpPr/>
            <p:nvPr/>
          </p:nvCxnSpPr>
          <p:spPr bwMode="auto">
            <a:xfrm>
              <a:off x="2501855" y="3774994"/>
              <a:ext cx="396273" cy="0"/>
            </a:xfrm>
            <a:prstGeom prst="line">
              <a:avLst/>
            </a:prstGeom>
            <a:noFill/>
            <a:ln w="28575" cap="flat" cmpd="sng" algn="ctr">
              <a:solidFill>
                <a:schemeClr val="accent3"/>
              </a:solidFill>
              <a:prstDash val="solid"/>
              <a:round/>
              <a:headEnd type="none" w="med" len="med"/>
              <a:tailEnd type="none" w="med" len="med"/>
            </a:ln>
            <a:effectLst/>
          </p:spPr>
        </p:cxnSp>
      </p:grpSp>
    </p:spTree>
    <p:extLst>
      <p:ext uri="{BB962C8B-B14F-4D97-AF65-F5344CB8AC3E}">
        <p14:creationId xmlns:p14="http://schemas.microsoft.com/office/powerpoint/2010/main" val="3714378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58" name="Group 9257">
            <a:extLst>
              <a:ext uri="{FF2B5EF4-FFF2-40B4-BE49-F238E27FC236}">
                <a16:creationId xmlns:a16="http://schemas.microsoft.com/office/drawing/2014/main" id="{2400CEE1-D0E1-929C-68FF-D1D2B12B7180}"/>
              </a:ext>
            </a:extLst>
          </p:cNvPr>
          <p:cNvGrpSpPr/>
          <p:nvPr/>
        </p:nvGrpSpPr>
        <p:grpSpPr>
          <a:xfrm>
            <a:off x="1658687" y="1757082"/>
            <a:ext cx="535724" cy="2528048"/>
            <a:chOff x="900455" y="1483808"/>
            <a:chExt cx="535724" cy="2741566"/>
          </a:xfrm>
        </p:grpSpPr>
        <p:sp>
          <p:nvSpPr>
            <p:cNvPr id="9259" name="TextBox 9258">
              <a:extLst>
                <a:ext uri="{FF2B5EF4-FFF2-40B4-BE49-F238E27FC236}">
                  <a16:creationId xmlns:a16="http://schemas.microsoft.com/office/drawing/2014/main" id="{35B8EF2A-6F65-322B-BD56-C59E12B0B47D}"/>
                </a:ext>
              </a:extLst>
            </p:cNvPr>
            <p:cNvSpPr txBox="1"/>
            <p:nvPr/>
          </p:nvSpPr>
          <p:spPr bwMode="auto">
            <a:xfrm>
              <a:off x="900455" y="148380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9260" name="TextBox 9259">
              <a:extLst>
                <a:ext uri="{FF2B5EF4-FFF2-40B4-BE49-F238E27FC236}">
                  <a16:creationId xmlns:a16="http://schemas.microsoft.com/office/drawing/2014/main" id="{765BD9B9-60F7-4BB2-209B-093EF97EEE3F}"/>
                </a:ext>
              </a:extLst>
            </p:cNvPr>
            <p:cNvSpPr txBox="1"/>
            <p:nvPr/>
          </p:nvSpPr>
          <p:spPr bwMode="auto">
            <a:xfrm>
              <a:off x="1017475" y="245224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90</a:t>
              </a:r>
            </a:p>
          </p:txBody>
        </p:sp>
        <p:sp>
          <p:nvSpPr>
            <p:cNvPr id="9262" name="TextBox 9261">
              <a:extLst>
                <a:ext uri="{FF2B5EF4-FFF2-40B4-BE49-F238E27FC236}">
                  <a16:creationId xmlns:a16="http://schemas.microsoft.com/office/drawing/2014/main" id="{691D7469-2B24-A2E2-9EDD-4182AE10590E}"/>
                </a:ext>
              </a:extLst>
            </p:cNvPr>
            <p:cNvSpPr txBox="1"/>
            <p:nvPr/>
          </p:nvSpPr>
          <p:spPr bwMode="auto">
            <a:xfrm>
              <a:off x="1017475" y="3445848"/>
              <a:ext cx="418704" cy="40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9263" name="TextBox 9262">
              <a:extLst>
                <a:ext uri="{FF2B5EF4-FFF2-40B4-BE49-F238E27FC236}">
                  <a16:creationId xmlns:a16="http://schemas.microsoft.com/office/drawing/2014/main" id="{AC81F460-02D6-B6C2-8D10-AA4F5638078D}"/>
                </a:ext>
              </a:extLst>
            </p:cNvPr>
            <p:cNvSpPr txBox="1"/>
            <p:nvPr/>
          </p:nvSpPr>
          <p:spPr bwMode="auto">
            <a:xfrm>
              <a:off x="1134494" y="385604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OS</a:t>
            </a:r>
            <a:endParaRPr lang="en-US" altLang="en-US" dirty="0"/>
          </a:p>
        </p:txBody>
      </p:sp>
      <p:sp>
        <p:nvSpPr>
          <p:cNvPr id="2" name="Text Box 11">
            <a:extLst>
              <a:ext uri="{FF2B5EF4-FFF2-40B4-BE49-F238E27FC236}">
                <a16:creationId xmlns:a16="http://schemas.microsoft.com/office/drawing/2014/main" id="{88375A7B-3F46-1F3E-8D25-0B0ADB78CB1A}"/>
              </a:ext>
            </a:extLst>
          </p:cNvPr>
          <p:cNvSpPr txBox="1">
            <a:spLocks noChangeArrowheads="1"/>
          </p:cNvSpPr>
          <p:nvPr/>
        </p:nvSpPr>
        <p:spPr bwMode="auto">
          <a:xfrm>
            <a:off x="414339" y="6385740"/>
            <a:ext cx="87171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Schrag. ASCO 2023. Abstr LBA2. Schrag. NEJM. 2023;[Epub].</a:t>
            </a:r>
          </a:p>
        </p:txBody>
      </p:sp>
      <p:sp>
        <p:nvSpPr>
          <p:cNvPr id="7" name="TextBox 6">
            <a:extLst>
              <a:ext uri="{FF2B5EF4-FFF2-40B4-BE49-F238E27FC236}">
                <a16:creationId xmlns:a16="http://schemas.microsoft.com/office/drawing/2014/main" id="{CEB00553-7158-0BEE-63D7-53ECA69AB3ED}"/>
              </a:ext>
            </a:extLst>
          </p:cNvPr>
          <p:cNvSpPr txBox="1"/>
          <p:nvPr/>
        </p:nvSpPr>
        <p:spPr bwMode="auto">
          <a:xfrm>
            <a:off x="6541113" y="2670664"/>
            <a:ext cx="2881222" cy="1025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5-Yr OS</a:t>
            </a:r>
          </a:p>
          <a:p>
            <a:pPr marL="285750" indent="-285750" algn="l">
              <a:lnSpc>
                <a:spcPct val="100000"/>
              </a:lnSpc>
              <a:spcBef>
                <a:spcPts val="4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FOLFOX ± CRT: 89.5%</a:t>
            </a:r>
          </a:p>
          <a:p>
            <a:pPr marL="285750" indent="-285750" algn="l">
              <a:lnSpc>
                <a:spcPct val="100000"/>
              </a:lnSpc>
              <a:spcBef>
                <a:spcPts val="4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CRT: 90.2%</a:t>
            </a:r>
          </a:p>
        </p:txBody>
      </p:sp>
      <p:sp>
        <p:nvSpPr>
          <p:cNvPr id="8" name="Right Brace 7">
            <a:extLst>
              <a:ext uri="{FF2B5EF4-FFF2-40B4-BE49-F238E27FC236}">
                <a16:creationId xmlns:a16="http://schemas.microsoft.com/office/drawing/2014/main" id="{99E70551-6CC5-2A91-CDF9-CD0EA0A6F51F}"/>
              </a:ext>
            </a:extLst>
          </p:cNvPr>
          <p:cNvSpPr/>
          <p:nvPr/>
        </p:nvSpPr>
        <p:spPr bwMode="auto">
          <a:xfrm>
            <a:off x="8935110" y="3135865"/>
            <a:ext cx="172528" cy="409593"/>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algn="ctr"/>
            <a:r>
              <a:rPr lang="en-US" b="0" dirty="0"/>
              <a:t> </a:t>
            </a:r>
          </a:p>
        </p:txBody>
      </p:sp>
      <p:sp>
        <p:nvSpPr>
          <p:cNvPr id="9" name="TextBox 8">
            <a:extLst>
              <a:ext uri="{FF2B5EF4-FFF2-40B4-BE49-F238E27FC236}">
                <a16:creationId xmlns:a16="http://schemas.microsoft.com/office/drawing/2014/main" id="{CD8A8B63-B87A-908E-CFDF-311582DA0B6E}"/>
              </a:ext>
            </a:extLst>
          </p:cNvPr>
          <p:cNvSpPr txBox="1"/>
          <p:nvPr/>
        </p:nvSpPr>
        <p:spPr bwMode="auto">
          <a:xfrm>
            <a:off x="9054796" y="3147147"/>
            <a:ext cx="30193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400"/>
              </a:spcBef>
              <a:spcAft>
                <a:spcPct val="0"/>
              </a:spcAft>
              <a:buClrTx/>
            </a:pPr>
            <a:r>
              <a:rPr lang="en-US" b="0" dirty="0">
                <a:solidFill>
                  <a:schemeClr val="bg1"/>
                </a:solidFill>
                <a:latin typeface="Calibri" panose="020F0502020204030204" pitchFamily="34" charset="0"/>
              </a:rPr>
              <a:t>HR: 1.04 (95% CI: 0.74-1.44)</a:t>
            </a:r>
          </a:p>
        </p:txBody>
      </p:sp>
      <p:sp>
        <p:nvSpPr>
          <p:cNvPr id="10" name="TextBox 9">
            <a:extLst>
              <a:ext uri="{FF2B5EF4-FFF2-40B4-BE49-F238E27FC236}">
                <a16:creationId xmlns:a16="http://schemas.microsoft.com/office/drawing/2014/main" id="{D2CD5B0B-DD72-C71D-4503-60D818E2FB33}"/>
              </a:ext>
            </a:extLst>
          </p:cNvPr>
          <p:cNvSpPr txBox="1"/>
          <p:nvPr/>
        </p:nvSpPr>
        <p:spPr bwMode="auto">
          <a:xfrm>
            <a:off x="6586100" y="3810788"/>
            <a:ext cx="25593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follow-up: 58 mo</a:t>
            </a:r>
          </a:p>
        </p:txBody>
      </p:sp>
      <p:sp>
        <p:nvSpPr>
          <p:cNvPr id="3" name="Freeform: Shape 2">
            <a:extLst>
              <a:ext uri="{FF2B5EF4-FFF2-40B4-BE49-F238E27FC236}">
                <a16:creationId xmlns:a16="http://schemas.microsoft.com/office/drawing/2014/main" id="{5859FD8B-8B99-04D2-BF1B-B9C61B3C8EFF}"/>
              </a:ext>
            </a:extLst>
          </p:cNvPr>
          <p:cNvSpPr/>
          <p:nvPr/>
        </p:nvSpPr>
        <p:spPr bwMode="auto">
          <a:xfrm>
            <a:off x="1443318" y="1658471"/>
            <a:ext cx="4814047" cy="2967317"/>
          </a:xfrm>
          <a:custGeom>
            <a:avLst/>
            <a:gdLst>
              <a:gd name="connsiteX0" fmla="*/ 0 w 4814047"/>
              <a:gd name="connsiteY0" fmla="*/ 0 h 2967317"/>
              <a:gd name="connsiteX1" fmla="*/ 0 w 4814047"/>
              <a:gd name="connsiteY1" fmla="*/ 2967317 h 2967317"/>
              <a:gd name="connsiteX2" fmla="*/ 4814047 w 4814047"/>
              <a:gd name="connsiteY2" fmla="*/ 2967317 h 2967317"/>
            </a:gdLst>
            <a:ahLst/>
            <a:cxnLst>
              <a:cxn ang="0">
                <a:pos x="connsiteX0" y="connsiteY0"/>
              </a:cxn>
              <a:cxn ang="0">
                <a:pos x="connsiteX1" y="connsiteY1"/>
              </a:cxn>
              <a:cxn ang="0">
                <a:pos x="connsiteX2" y="connsiteY2"/>
              </a:cxn>
            </a:cxnLst>
            <a:rect l="l" t="t" r="r" b="b"/>
            <a:pathLst>
              <a:path w="4814047" h="2967317">
                <a:moveTo>
                  <a:pt x="0" y="0"/>
                </a:moveTo>
                <a:lnTo>
                  <a:pt x="0" y="2967317"/>
                </a:lnTo>
                <a:lnTo>
                  <a:pt x="4814047" y="2967317"/>
                </a:lnTo>
              </a:path>
            </a:pathLst>
          </a:custGeom>
          <a:noFill/>
          <a:ln w="28575">
            <a:solidFill>
              <a:schemeClr val="bg1"/>
            </a:solidFill>
            <a:miter lim="800000"/>
            <a:headEnd/>
            <a:tailEnd/>
          </a:ln>
        </p:spPr>
        <p:txBody>
          <a:bodyPr rtlCol="0" anchor="ctr"/>
          <a:lstStyle/>
          <a:p>
            <a:pPr algn="ctr"/>
            <a:endParaRPr lang="en-US"/>
          </a:p>
        </p:txBody>
      </p:sp>
      <p:grpSp>
        <p:nvGrpSpPr>
          <p:cNvPr id="5" name="Group 4">
            <a:extLst>
              <a:ext uri="{FF2B5EF4-FFF2-40B4-BE49-F238E27FC236}">
                <a16:creationId xmlns:a16="http://schemas.microsoft.com/office/drawing/2014/main" id="{875A5CA4-0983-DF7D-58A6-2A845673FFDA}"/>
              </a:ext>
            </a:extLst>
          </p:cNvPr>
          <p:cNvGrpSpPr/>
          <p:nvPr/>
        </p:nvGrpSpPr>
        <p:grpSpPr>
          <a:xfrm>
            <a:off x="681984" y="1483808"/>
            <a:ext cx="5802882" cy="3768296"/>
            <a:chOff x="681984" y="1483808"/>
            <a:chExt cx="5802882" cy="3768296"/>
          </a:xfrm>
        </p:grpSpPr>
        <p:sp>
          <p:nvSpPr>
            <p:cNvPr id="11" name="TextBox 10">
              <a:extLst>
                <a:ext uri="{FF2B5EF4-FFF2-40B4-BE49-F238E27FC236}">
                  <a16:creationId xmlns:a16="http://schemas.microsoft.com/office/drawing/2014/main" id="{4A52B123-510E-AA56-8C66-E2C8463EAEF9}"/>
                </a:ext>
              </a:extLst>
            </p:cNvPr>
            <p:cNvSpPr txBox="1"/>
            <p:nvPr/>
          </p:nvSpPr>
          <p:spPr bwMode="auto">
            <a:xfrm rot="16200000">
              <a:off x="-294822" y="2990648"/>
              <a:ext cx="23229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Percentage of Patients</a:t>
              </a:r>
            </a:p>
          </p:txBody>
        </p:sp>
        <p:grpSp>
          <p:nvGrpSpPr>
            <p:cNvPr id="12" name="Group 11">
              <a:extLst>
                <a:ext uri="{FF2B5EF4-FFF2-40B4-BE49-F238E27FC236}">
                  <a16:creationId xmlns:a16="http://schemas.microsoft.com/office/drawing/2014/main" id="{4BF0C3AE-CBE8-A802-B70D-90544FCCB52E}"/>
                </a:ext>
              </a:extLst>
            </p:cNvPr>
            <p:cNvGrpSpPr/>
            <p:nvPr/>
          </p:nvGrpSpPr>
          <p:grpSpPr>
            <a:xfrm>
              <a:off x="900455" y="1483808"/>
              <a:ext cx="535724" cy="3333944"/>
              <a:chOff x="900455" y="1483808"/>
              <a:chExt cx="535724" cy="3333944"/>
            </a:xfrm>
          </p:grpSpPr>
          <p:sp>
            <p:nvSpPr>
              <p:cNvPr id="39" name="TextBox 38">
                <a:extLst>
                  <a:ext uri="{FF2B5EF4-FFF2-40B4-BE49-F238E27FC236}">
                    <a16:creationId xmlns:a16="http://schemas.microsoft.com/office/drawing/2014/main" id="{E79D35BA-4F22-F65E-64A9-505D3C2AE9CD}"/>
                  </a:ext>
                </a:extLst>
              </p:cNvPr>
              <p:cNvSpPr txBox="1"/>
              <p:nvPr/>
            </p:nvSpPr>
            <p:spPr bwMode="auto">
              <a:xfrm>
                <a:off x="900455" y="148380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0" name="TextBox 39">
                <a:extLst>
                  <a:ext uri="{FF2B5EF4-FFF2-40B4-BE49-F238E27FC236}">
                    <a16:creationId xmlns:a16="http://schemas.microsoft.com/office/drawing/2014/main" id="{009241AE-850B-E3A6-96A4-B37AA44E7DE9}"/>
                  </a:ext>
                </a:extLst>
              </p:cNvPr>
              <p:cNvSpPr txBox="1"/>
              <p:nvPr/>
            </p:nvSpPr>
            <p:spPr bwMode="auto">
              <a:xfrm>
                <a:off x="1017475" y="207618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41" name="TextBox 40">
                <a:extLst>
                  <a:ext uri="{FF2B5EF4-FFF2-40B4-BE49-F238E27FC236}">
                    <a16:creationId xmlns:a16="http://schemas.microsoft.com/office/drawing/2014/main" id="{1FF7026B-59E5-BF31-DD3F-0968FE7B97C5}"/>
                  </a:ext>
                </a:extLst>
              </p:cNvPr>
              <p:cNvSpPr txBox="1"/>
              <p:nvPr/>
            </p:nvSpPr>
            <p:spPr bwMode="auto">
              <a:xfrm>
                <a:off x="1017475" y="266242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2" name="TextBox 41">
                <a:extLst>
                  <a:ext uri="{FF2B5EF4-FFF2-40B4-BE49-F238E27FC236}">
                    <a16:creationId xmlns:a16="http://schemas.microsoft.com/office/drawing/2014/main" id="{3C3178AD-3FE5-8813-84EA-9E823530794B}"/>
                  </a:ext>
                </a:extLst>
              </p:cNvPr>
              <p:cNvSpPr txBox="1"/>
              <p:nvPr/>
            </p:nvSpPr>
            <p:spPr bwMode="auto">
              <a:xfrm>
                <a:off x="1017475" y="32548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3" name="TextBox 42">
                <a:extLst>
                  <a:ext uri="{FF2B5EF4-FFF2-40B4-BE49-F238E27FC236}">
                    <a16:creationId xmlns:a16="http://schemas.microsoft.com/office/drawing/2014/main" id="{403341A2-4D07-4BDB-5229-B4780441A56E}"/>
                  </a:ext>
                </a:extLst>
              </p:cNvPr>
              <p:cNvSpPr txBox="1"/>
              <p:nvPr/>
            </p:nvSpPr>
            <p:spPr bwMode="auto">
              <a:xfrm>
                <a:off x="1017475" y="38560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4" name="TextBox 43">
                <a:extLst>
                  <a:ext uri="{FF2B5EF4-FFF2-40B4-BE49-F238E27FC236}">
                    <a16:creationId xmlns:a16="http://schemas.microsoft.com/office/drawing/2014/main" id="{28AABCEC-44EF-B5EE-EA44-5AA544B5BD88}"/>
                  </a:ext>
                </a:extLst>
              </p:cNvPr>
              <p:cNvSpPr txBox="1"/>
              <p:nvPr/>
            </p:nvSpPr>
            <p:spPr bwMode="auto">
              <a:xfrm>
                <a:off x="1134494" y="4448420"/>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13" name="Group 12">
              <a:extLst>
                <a:ext uri="{FF2B5EF4-FFF2-40B4-BE49-F238E27FC236}">
                  <a16:creationId xmlns:a16="http://schemas.microsoft.com/office/drawing/2014/main" id="{75B995D3-0EDA-F4F5-68C5-602F8C23E00D}"/>
                </a:ext>
              </a:extLst>
            </p:cNvPr>
            <p:cNvGrpSpPr/>
            <p:nvPr/>
          </p:nvGrpSpPr>
          <p:grpSpPr>
            <a:xfrm>
              <a:off x="1303036" y="4638451"/>
              <a:ext cx="5181830" cy="369332"/>
              <a:chOff x="1303036" y="4638451"/>
              <a:chExt cx="5181830" cy="369332"/>
            </a:xfrm>
          </p:grpSpPr>
          <p:sp>
            <p:nvSpPr>
              <p:cNvPr id="31" name="TextBox 30">
                <a:extLst>
                  <a:ext uri="{FF2B5EF4-FFF2-40B4-BE49-F238E27FC236}">
                    <a16:creationId xmlns:a16="http://schemas.microsoft.com/office/drawing/2014/main" id="{A65C673A-E53D-B7E3-E1B7-2272D3510165}"/>
                  </a:ext>
                </a:extLst>
              </p:cNvPr>
              <p:cNvSpPr txBox="1"/>
              <p:nvPr/>
            </p:nvSpPr>
            <p:spPr bwMode="auto">
              <a:xfrm>
                <a:off x="1303036" y="463845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2" name="TextBox 31">
                <a:extLst>
                  <a:ext uri="{FF2B5EF4-FFF2-40B4-BE49-F238E27FC236}">
                    <a16:creationId xmlns:a16="http://schemas.microsoft.com/office/drawing/2014/main" id="{939A633B-EA2D-6F16-F26C-1D0123EF1208}"/>
                  </a:ext>
                </a:extLst>
              </p:cNvPr>
              <p:cNvSpPr txBox="1"/>
              <p:nvPr/>
            </p:nvSpPr>
            <p:spPr bwMode="auto">
              <a:xfrm>
                <a:off x="192866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3" name="TextBox 32">
                <a:extLst>
                  <a:ext uri="{FF2B5EF4-FFF2-40B4-BE49-F238E27FC236}">
                    <a16:creationId xmlns:a16="http://schemas.microsoft.com/office/drawing/2014/main" id="{E0C17729-4511-1D83-EE92-DEAFBC9EA7BC}"/>
                  </a:ext>
                </a:extLst>
              </p:cNvPr>
              <p:cNvSpPr txBox="1"/>
              <p:nvPr/>
            </p:nvSpPr>
            <p:spPr bwMode="auto">
              <a:xfrm>
                <a:off x="263050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4" name="TextBox 33">
                <a:extLst>
                  <a:ext uri="{FF2B5EF4-FFF2-40B4-BE49-F238E27FC236}">
                    <a16:creationId xmlns:a16="http://schemas.microsoft.com/office/drawing/2014/main" id="{7FBAA9C2-4435-5B3B-DCB5-D1E7F0C4FF3A}"/>
                  </a:ext>
                </a:extLst>
              </p:cNvPr>
              <p:cNvSpPr txBox="1"/>
              <p:nvPr/>
            </p:nvSpPr>
            <p:spPr bwMode="auto">
              <a:xfrm>
                <a:off x="331464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35" name="TextBox 34">
                <a:extLst>
                  <a:ext uri="{FF2B5EF4-FFF2-40B4-BE49-F238E27FC236}">
                    <a16:creationId xmlns:a16="http://schemas.microsoft.com/office/drawing/2014/main" id="{25B62531-2F9A-F132-CBA1-557CE70B5580}"/>
                  </a:ext>
                </a:extLst>
              </p:cNvPr>
              <p:cNvSpPr txBox="1"/>
              <p:nvPr/>
            </p:nvSpPr>
            <p:spPr bwMode="auto">
              <a:xfrm>
                <a:off x="399604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36" name="TextBox 35">
                <a:extLst>
                  <a:ext uri="{FF2B5EF4-FFF2-40B4-BE49-F238E27FC236}">
                    <a16:creationId xmlns:a16="http://schemas.microsoft.com/office/drawing/2014/main" id="{E3E20B97-A217-7F5D-69B3-C5877AEB1A03}"/>
                  </a:ext>
                </a:extLst>
              </p:cNvPr>
              <p:cNvSpPr txBox="1"/>
              <p:nvPr/>
            </p:nvSpPr>
            <p:spPr bwMode="auto">
              <a:xfrm>
                <a:off x="468018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7" name="TextBox 36">
                <a:extLst>
                  <a:ext uri="{FF2B5EF4-FFF2-40B4-BE49-F238E27FC236}">
                    <a16:creationId xmlns:a16="http://schemas.microsoft.com/office/drawing/2014/main" id="{9F2FB7E7-E413-A102-AF8E-171627A0AE0D}"/>
                  </a:ext>
                </a:extLst>
              </p:cNvPr>
              <p:cNvSpPr txBox="1"/>
              <p:nvPr/>
            </p:nvSpPr>
            <p:spPr bwMode="auto">
              <a:xfrm>
                <a:off x="538202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sp>
            <p:nvSpPr>
              <p:cNvPr id="38" name="TextBox 37">
                <a:extLst>
                  <a:ext uri="{FF2B5EF4-FFF2-40B4-BE49-F238E27FC236}">
                    <a16:creationId xmlns:a16="http://schemas.microsoft.com/office/drawing/2014/main" id="{CC5167C7-8DD2-49FF-A60E-56D313D43719}"/>
                  </a:ext>
                </a:extLst>
              </p:cNvPr>
              <p:cNvSpPr txBox="1"/>
              <p:nvPr/>
            </p:nvSpPr>
            <p:spPr bwMode="auto">
              <a:xfrm>
                <a:off x="606616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84</a:t>
                </a:r>
              </a:p>
            </p:txBody>
          </p:sp>
        </p:grpSp>
        <p:sp>
          <p:nvSpPr>
            <p:cNvPr id="14" name="TextBox 13">
              <a:extLst>
                <a:ext uri="{FF2B5EF4-FFF2-40B4-BE49-F238E27FC236}">
                  <a16:creationId xmlns:a16="http://schemas.microsoft.com/office/drawing/2014/main" id="{10E968EE-C62B-75B2-10ED-F495EFF42D1B}"/>
                </a:ext>
              </a:extLst>
            </p:cNvPr>
            <p:cNvSpPr txBox="1"/>
            <p:nvPr/>
          </p:nvSpPr>
          <p:spPr bwMode="auto">
            <a:xfrm>
              <a:off x="3259309" y="4882772"/>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5" name="Group 14">
              <a:extLst>
                <a:ext uri="{FF2B5EF4-FFF2-40B4-BE49-F238E27FC236}">
                  <a16:creationId xmlns:a16="http://schemas.microsoft.com/office/drawing/2014/main" id="{2087AA13-F196-AB78-CA54-5DBDAFEDD5AD}"/>
                </a:ext>
              </a:extLst>
            </p:cNvPr>
            <p:cNvGrpSpPr/>
            <p:nvPr/>
          </p:nvGrpSpPr>
          <p:grpSpPr>
            <a:xfrm>
              <a:off x="1371599" y="1655260"/>
              <a:ext cx="71719" cy="2960935"/>
              <a:chOff x="854981" y="1655260"/>
              <a:chExt cx="1071568" cy="2960935"/>
            </a:xfrm>
          </p:grpSpPr>
          <p:cxnSp>
            <p:nvCxnSpPr>
              <p:cNvPr id="25" name="Straight Connector 24">
                <a:extLst>
                  <a:ext uri="{FF2B5EF4-FFF2-40B4-BE49-F238E27FC236}">
                    <a16:creationId xmlns:a16="http://schemas.microsoft.com/office/drawing/2014/main" id="{239E412A-396C-D532-3201-8926B0140208}"/>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4A48CCB7-7F5A-CF9E-35D6-CFB59BFC87D0}"/>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93BF6952-306C-2AC6-F4BA-494F9353C55E}"/>
                  </a:ext>
                </a:extLst>
              </p:cNvPr>
              <p:cNvCxnSpPr/>
              <p:nvPr/>
            </p:nvCxnSpPr>
            <p:spPr bwMode="auto">
              <a:xfrm>
                <a:off x="854981" y="224867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412D98A7-0B85-057A-612B-6A4D7759E04B}"/>
                  </a:ext>
                </a:extLst>
              </p:cNvPr>
              <p:cNvCxnSpPr/>
              <p:nvPr/>
            </p:nvCxnSpPr>
            <p:spPr bwMode="auto">
              <a:xfrm>
                <a:off x="854981" y="284709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F89E1F2F-E345-823D-55E5-D785FD7505B7}"/>
                  </a:ext>
                </a:extLst>
              </p:cNvPr>
              <p:cNvCxnSpPr/>
              <p:nvPr/>
            </p:nvCxnSpPr>
            <p:spPr bwMode="auto">
              <a:xfrm>
                <a:off x="854981" y="4022778"/>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A1771290-5888-BAD1-345E-6423E7C1CE0B}"/>
                  </a:ext>
                </a:extLst>
              </p:cNvPr>
              <p:cNvCxnSpPr/>
              <p:nvPr/>
            </p:nvCxnSpPr>
            <p:spPr bwMode="auto">
              <a:xfrm>
                <a:off x="854981" y="4616195"/>
                <a:ext cx="1071568" cy="0"/>
              </a:xfrm>
              <a:prstGeom prst="line">
                <a:avLst/>
              </a:prstGeom>
              <a:noFill/>
              <a:ln w="28575" cap="flat" cmpd="sng" algn="ctr">
                <a:solidFill>
                  <a:schemeClr val="bg1"/>
                </a:solidFill>
                <a:prstDash val="solid"/>
                <a:round/>
                <a:headEnd type="none" w="med" len="med"/>
                <a:tailEnd type="none" w="med" len="med"/>
              </a:ln>
              <a:effectLst/>
            </p:spPr>
          </p:cxnSp>
        </p:grpSp>
        <p:grpSp>
          <p:nvGrpSpPr>
            <p:cNvPr id="16" name="Group 15">
              <a:extLst>
                <a:ext uri="{FF2B5EF4-FFF2-40B4-BE49-F238E27FC236}">
                  <a16:creationId xmlns:a16="http://schemas.microsoft.com/office/drawing/2014/main" id="{BFA98288-0879-E345-300D-55A51B0FEF9F}"/>
                </a:ext>
              </a:extLst>
            </p:cNvPr>
            <p:cNvGrpSpPr/>
            <p:nvPr/>
          </p:nvGrpSpPr>
          <p:grpSpPr>
            <a:xfrm rot="5400000">
              <a:off x="3805088" y="2254200"/>
              <a:ext cx="98611" cy="4823865"/>
              <a:chOff x="854981" y="489587"/>
              <a:chExt cx="1071568" cy="4126608"/>
            </a:xfrm>
          </p:grpSpPr>
          <p:cxnSp>
            <p:nvCxnSpPr>
              <p:cNvPr id="17" name="Straight Connector 16">
                <a:extLst>
                  <a:ext uri="{FF2B5EF4-FFF2-40B4-BE49-F238E27FC236}">
                    <a16:creationId xmlns:a16="http://schemas.microsoft.com/office/drawing/2014/main" id="{BC9E6E53-0558-CE96-D933-01DB46DDC8F2}"/>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FAF4CB19-8203-CBAD-DB5B-FED61B96C849}"/>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2ACFEDA-158E-C130-BB0E-C426E6DB8BDB}"/>
                  </a:ext>
                </a:extLst>
              </p:cNvPr>
              <p:cNvCxnSpPr/>
              <p:nvPr/>
            </p:nvCxnSpPr>
            <p:spPr bwMode="auto">
              <a:xfrm>
                <a:off x="854981" y="224867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99A8CA56-B020-212E-97D8-4825CBB07638}"/>
                  </a:ext>
                </a:extLst>
              </p:cNvPr>
              <p:cNvCxnSpPr/>
              <p:nvPr/>
            </p:nvCxnSpPr>
            <p:spPr bwMode="auto">
              <a:xfrm>
                <a:off x="854981" y="284709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529714D5-CDDE-1FBD-0068-83B8B996D7A9}"/>
                  </a:ext>
                </a:extLst>
              </p:cNvPr>
              <p:cNvCxnSpPr/>
              <p:nvPr/>
            </p:nvCxnSpPr>
            <p:spPr bwMode="auto">
              <a:xfrm>
                <a:off x="854981" y="4022778"/>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33A8771-4C6C-2C6E-656A-728FE51CF874}"/>
                  </a:ext>
                </a:extLst>
              </p:cNvPr>
              <p:cNvCxnSpPr/>
              <p:nvPr/>
            </p:nvCxnSpPr>
            <p:spPr bwMode="auto">
              <a:xfrm>
                <a:off x="854981" y="4616195"/>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6FBE38D9-D8A0-C936-D3A3-D3C1669F523F}"/>
                  </a:ext>
                </a:extLst>
              </p:cNvPr>
              <p:cNvCxnSpPr/>
              <p:nvPr/>
            </p:nvCxnSpPr>
            <p:spPr bwMode="auto">
              <a:xfrm>
                <a:off x="854982" y="489587"/>
                <a:ext cx="1071566"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745D2658-2FC6-499B-9260-71E46904837D}"/>
                  </a:ext>
                </a:extLst>
              </p:cNvPr>
              <p:cNvCxnSpPr/>
              <p:nvPr/>
            </p:nvCxnSpPr>
            <p:spPr bwMode="auto">
              <a:xfrm>
                <a:off x="854983" y="1083004"/>
                <a:ext cx="1071566" cy="0"/>
              </a:xfrm>
              <a:prstGeom prst="line">
                <a:avLst/>
              </a:prstGeom>
              <a:noFill/>
              <a:ln w="28575" cap="flat" cmpd="sng" algn="ctr">
                <a:solidFill>
                  <a:schemeClr val="bg1"/>
                </a:solidFill>
                <a:prstDash val="solid"/>
                <a:round/>
                <a:headEnd type="none" w="med" len="med"/>
                <a:tailEnd type="none" w="med" len="med"/>
              </a:ln>
              <a:effectLst/>
            </p:spPr>
          </p:cxnSp>
        </p:grpSp>
      </p:grpSp>
      <p:sp>
        <p:nvSpPr>
          <p:cNvPr id="49" name="TextBox 48">
            <a:extLst>
              <a:ext uri="{FF2B5EF4-FFF2-40B4-BE49-F238E27FC236}">
                <a16:creationId xmlns:a16="http://schemas.microsoft.com/office/drawing/2014/main" id="{F13639F5-BCE4-BD07-62CD-5BDBA7DB431D}"/>
              </a:ext>
            </a:extLst>
          </p:cNvPr>
          <p:cNvSpPr txBox="1"/>
          <p:nvPr/>
        </p:nvSpPr>
        <p:spPr bwMode="auto">
          <a:xfrm>
            <a:off x="103073" y="4768634"/>
            <a:ext cx="1157823" cy="1082348"/>
          </a:xfrm>
          <a:prstGeom prst="rect">
            <a:avLst/>
          </a:prstGeom>
          <a:solidFill>
            <a:schemeClr val="tx1"/>
          </a:solidFill>
          <a:ln>
            <a:noFill/>
          </a:ln>
        </p:spPr>
        <p:txBody>
          <a:bodyPr wrap="square" rtlCol="0">
            <a:spAutoFit/>
          </a:bodyPr>
          <a:lstStyle/>
          <a:p>
            <a:pPr algn="r">
              <a:lnSpc>
                <a:spcPct val="100000"/>
              </a:lnSpc>
              <a:spcBef>
                <a:spcPts val="500"/>
              </a:spcBef>
              <a:spcAft>
                <a:spcPct val="0"/>
              </a:spcAft>
              <a:buClrTx/>
              <a:buFontTx/>
              <a:buNone/>
            </a:pPr>
            <a:r>
              <a:rPr lang="en-US" sz="1400" dirty="0">
                <a:solidFill>
                  <a:schemeClr val="bg1"/>
                </a:solidFill>
                <a:latin typeface="Calibri" panose="020F0502020204030204" pitchFamily="34" charset="0"/>
              </a:rPr>
              <a:t>Patients at Risk, n</a:t>
            </a:r>
          </a:p>
          <a:p>
            <a:pPr algn="r">
              <a:lnSpc>
                <a:spcPct val="100000"/>
              </a:lnSpc>
              <a:spcBef>
                <a:spcPts val="500"/>
              </a:spcBef>
              <a:spcAft>
                <a:spcPct val="0"/>
              </a:spcAft>
              <a:buClrTx/>
              <a:buFontTx/>
              <a:buNone/>
            </a:pPr>
            <a:r>
              <a:rPr lang="en-US" sz="1400" dirty="0">
                <a:solidFill>
                  <a:schemeClr val="accent1"/>
                </a:solidFill>
                <a:latin typeface="Calibri" panose="020F0502020204030204" pitchFamily="34" charset="0"/>
              </a:rPr>
              <a:t>FOLFOX</a:t>
            </a:r>
          </a:p>
          <a:p>
            <a:pPr algn="r">
              <a:lnSpc>
                <a:spcPct val="100000"/>
              </a:lnSpc>
              <a:spcBef>
                <a:spcPts val="500"/>
              </a:spcBef>
              <a:spcAft>
                <a:spcPct val="0"/>
              </a:spcAft>
              <a:buClrTx/>
              <a:buFontTx/>
              <a:buNone/>
            </a:pPr>
            <a:r>
              <a:rPr lang="en-US" sz="1400" dirty="0">
                <a:solidFill>
                  <a:schemeClr val="accent3"/>
                </a:solidFill>
                <a:latin typeface="Calibri" panose="020F0502020204030204" pitchFamily="34" charset="0"/>
              </a:rPr>
              <a:t>CRT</a:t>
            </a:r>
          </a:p>
        </p:txBody>
      </p:sp>
      <p:grpSp>
        <p:nvGrpSpPr>
          <p:cNvPr id="50" name="Group 49">
            <a:extLst>
              <a:ext uri="{FF2B5EF4-FFF2-40B4-BE49-F238E27FC236}">
                <a16:creationId xmlns:a16="http://schemas.microsoft.com/office/drawing/2014/main" id="{5C209480-40B4-B4AA-EB57-25EF5740B3D3}"/>
              </a:ext>
            </a:extLst>
          </p:cNvPr>
          <p:cNvGrpSpPr/>
          <p:nvPr/>
        </p:nvGrpSpPr>
        <p:grpSpPr>
          <a:xfrm>
            <a:off x="1224489" y="5327762"/>
            <a:ext cx="5280414" cy="523220"/>
            <a:chOff x="1224489" y="4638451"/>
            <a:chExt cx="5280414" cy="523220"/>
          </a:xfrm>
        </p:grpSpPr>
        <p:sp>
          <p:nvSpPr>
            <p:cNvPr id="51" name="TextBox 50">
              <a:extLst>
                <a:ext uri="{FF2B5EF4-FFF2-40B4-BE49-F238E27FC236}">
                  <a16:creationId xmlns:a16="http://schemas.microsoft.com/office/drawing/2014/main" id="{44BD3D0C-3275-99B5-DCEA-E562DE54184A}"/>
                </a:ext>
              </a:extLst>
            </p:cNvPr>
            <p:cNvSpPr txBox="1"/>
            <p:nvPr/>
          </p:nvSpPr>
          <p:spPr bwMode="auto">
            <a:xfrm>
              <a:off x="1224489"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585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543</a:t>
              </a:r>
            </a:p>
          </p:txBody>
        </p:sp>
        <p:sp>
          <p:nvSpPr>
            <p:cNvPr id="52" name="TextBox 51">
              <a:extLst>
                <a:ext uri="{FF2B5EF4-FFF2-40B4-BE49-F238E27FC236}">
                  <a16:creationId xmlns:a16="http://schemas.microsoft.com/office/drawing/2014/main" id="{A6AD3C34-6C08-26AE-EFCD-6BE39FBEE080}"/>
                </a:ext>
              </a:extLst>
            </p:cNvPr>
            <p:cNvSpPr txBox="1"/>
            <p:nvPr/>
          </p:nvSpPr>
          <p:spPr bwMode="auto">
            <a:xfrm>
              <a:off x="1908628"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565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527</a:t>
              </a:r>
            </a:p>
          </p:txBody>
        </p:sp>
        <p:sp>
          <p:nvSpPr>
            <p:cNvPr id="53" name="TextBox 52">
              <a:extLst>
                <a:ext uri="{FF2B5EF4-FFF2-40B4-BE49-F238E27FC236}">
                  <a16:creationId xmlns:a16="http://schemas.microsoft.com/office/drawing/2014/main" id="{B65D3F01-4295-9DF3-37B1-F03A7AE734A6}"/>
                </a:ext>
              </a:extLst>
            </p:cNvPr>
            <p:cNvSpPr txBox="1"/>
            <p:nvPr/>
          </p:nvSpPr>
          <p:spPr bwMode="auto">
            <a:xfrm>
              <a:off x="2610468"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551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513</a:t>
              </a:r>
            </a:p>
          </p:txBody>
        </p:sp>
        <p:sp>
          <p:nvSpPr>
            <p:cNvPr id="54" name="TextBox 53">
              <a:extLst>
                <a:ext uri="{FF2B5EF4-FFF2-40B4-BE49-F238E27FC236}">
                  <a16:creationId xmlns:a16="http://schemas.microsoft.com/office/drawing/2014/main" id="{BCCB8D29-7D5F-DC91-4192-E7D86B5C20B8}"/>
                </a:ext>
              </a:extLst>
            </p:cNvPr>
            <p:cNvSpPr txBox="1"/>
            <p:nvPr/>
          </p:nvSpPr>
          <p:spPr bwMode="auto">
            <a:xfrm>
              <a:off x="3294608"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531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486</a:t>
              </a:r>
            </a:p>
          </p:txBody>
        </p:sp>
        <p:sp>
          <p:nvSpPr>
            <p:cNvPr id="55" name="TextBox 54">
              <a:extLst>
                <a:ext uri="{FF2B5EF4-FFF2-40B4-BE49-F238E27FC236}">
                  <a16:creationId xmlns:a16="http://schemas.microsoft.com/office/drawing/2014/main" id="{F614795A-0A2B-D167-180E-E9E391D7A757}"/>
                </a:ext>
              </a:extLst>
            </p:cNvPr>
            <p:cNvSpPr txBox="1"/>
            <p:nvPr/>
          </p:nvSpPr>
          <p:spPr bwMode="auto">
            <a:xfrm>
              <a:off x="3976002"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429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380</a:t>
              </a:r>
            </a:p>
          </p:txBody>
        </p:sp>
        <p:sp>
          <p:nvSpPr>
            <p:cNvPr id="56" name="TextBox 55">
              <a:extLst>
                <a:ext uri="{FF2B5EF4-FFF2-40B4-BE49-F238E27FC236}">
                  <a16:creationId xmlns:a16="http://schemas.microsoft.com/office/drawing/2014/main" id="{F886BD29-468B-1DD0-D645-48C70797DBF8}"/>
                </a:ext>
              </a:extLst>
            </p:cNvPr>
            <p:cNvSpPr txBox="1"/>
            <p:nvPr/>
          </p:nvSpPr>
          <p:spPr bwMode="auto">
            <a:xfrm>
              <a:off x="4660142"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287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273</a:t>
              </a:r>
            </a:p>
          </p:txBody>
        </p:sp>
        <p:sp>
          <p:nvSpPr>
            <p:cNvPr id="57" name="TextBox 56">
              <a:extLst>
                <a:ext uri="{FF2B5EF4-FFF2-40B4-BE49-F238E27FC236}">
                  <a16:creationId xmlns:a16="http://schemas.microsoft.com/office/drawing/2014/main" id="{1F918F98-E2D5-AEE0-A46E-811C31778E35}"/>
                </a:ext>
              </a:extLst>
            </p:cNvPr>
            <p:cNvSpPr txBox="1"/>
            <p:nvPr/>
          </p:nvSpPr>
          <p:spPr bwMode="auto">
            <a:xfrm>
              <a:off x="5361984"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212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182</a:t>
              </a:r>
            </a:p>
          </p:txBody>
        </p:sp>
        <p:sp>
          <p:nvSpPr>
            <p:cNvPr id="58" name="TextBox 57">
              <a:extLst>
                <a:ext uri="{FF2B5EF4-FFF2-40B4-BE49-F238E27FC236}">
                  <a16:creationId xmlns:a16="http://schemas.microsoft.com/office/drawing/2014/main" id="{E8FF5141-AE9B-11FD-4B47-CCB9AFB9B751}"/>
                </a:ext>
              </a:extLst>
            </p:cNvPr>
            <p:cNvSpPr txBox="1"/>
            <p:nvPr/>
          </p:nvSpPr>
          <p:spPr bwMode="auto">
            <a:xfrm>
              <a:off x="6046124" y="463845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120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107</a:t>
              </a:r>
            </a:p>
          </p:txBody>
        </p:sp>
      </p:grpSp>
      <p:grpSp>
        <p:nvGrpSpPr>
          <p:cNvPr id="9222" name="Group 9221">
            <a:extLst>
              <a:ext uri="{FF2B5EF4-FFF2-40B4-BE49-F238E27FC236}">
                <a16:creationId xmlns:a16="http://schemas.microsoft.com/office/drawing/2014/main" id="{177CB025-A643-EED7-C210-665E5F9B2777}"/>
              </a:ext>
            </a:extLst>
          </p:cNvPr>
          <p:cNvGrpSpPr/>
          <p:nvPr/>
        </p:nvGrpSpPr>
        <p:grpSpPr>
          <a:xfrm>
            <a:off x="2088775" y="4162659"/>
            <a:ext cx="3720353" cy="369332"/>
            <a:chOff x="1303036" y="4638451"/>
            <a:chExt cx="5181830" cy="369332"/>
          </a:xfrm>
        </p:grpSpPr>
        <p:sp>
          <p:nvSpPr>
            <p:cNvPr id="9223" name="TextBox 9222">
              <a:extLst>
                <a:ext uri="{FF2B5EF4-FFF2-40B4-BE49-F238E27FC236}">
                  <a16:creationId xmlns:a16="http://schemas.microsoft.com/office/drawing/2014/main" id="{715ECDB3-9B33-9AD4-9B8B-C8F26A9BADB0}"/>
                </a:ext>
              </a:extLst>
            </p:cNvPr>
            <p:cNvSpPr txBox="1"/>
            <p:nvPr/>
          </p:nvSpPr>
          <p:spPr bwMode="auto">
            <a:xfrm>
              <a:off x="1303036" y="463845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224" name="TextBox 9223">
              <a:extLst>
                <a:ext uri="{FF2B5EF4-FFF2-40B4-BE49-F238E27FC236}">
                  <a16:creationId xmlns:a16="http://schemas.microsoft.com/office/drawing/2014/main" id="{8773641D-A7E7-8221-3D86-87670DE9CC9B}"/>
                </a:ext>
              </a:extLst>
            </p:cNvPr>
            <p:cNvSpPr txBox="1"/>
            <p:nvPr/>
          </p:nvSpPr>
          <p:spPr bwMode="auto">
            <a:xfrm>
              <a:off x="192866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9225" name="TextBox 9224">
              <a:extLst>
                <a:ext uri="{FF2B5EF4-FFF2-40B4-BE49-F238E27FC236}">
                  <a16:creationId xmlns:a16="http://schemas.microsoft.com/office/drawing/2014/main" id="{00FBFAB2-3933-67BD-0A8A-319DE057CAC5}"/>
                </a:ext>
              </a:extLst>
            </p:cNvPr>
            <p:cNvSpPr txBox="1"/>
            <p:nvPr/>
          </p:nvSpPr>
          <p:spPr bwMode="auto">
            <a:xfrm>
              <a:off x="263050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9226" name="TextBox 9225">
              <a:extLst>
                <a:ext uri="{FF2B5EF4-FFF2-40B4-BE49-F238E27FC236}">
                  <a16:creationId xmlns:a16="http://schemas.microsoft.com/office/drawing/2014/main" id="{1614F148-17C8-ADF1-DBD9-173A3EB59D38}"/>
                </a:ext>
              </a:extLst>
            </p:cNvPr>
            <p:cNvSpPr txBox="1"/>
            <p:nvPr/>
          </p:nvSpPr>
          <p:spPr bwMode="auto">
            <a:xfrm>
              <a:off x="3314647"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9227" name="TextBox 9226">
              <a:extLst>
                <a:ext uri="{FF2B5EF4-FFF2-40B4-BE49-F238E27FC236}">
                  <a16:creationId xmlns:a16="http://schemas.microsoft.com/office/drawing/2014/main" id="{33C3B12E-D93A-F6D3-5774-837E5FC9DD91}"/>
                </a:ext>
              </a:extLst>
            </p:cNvPr>
            <p:cNvSpPr txBox="1"/>
            <p:nvPr/>
          </p:nvSpPr>
          <p:spPr bwMode="auto">
            <a:xfrm>
              <a:off x="399604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9228" name="TextBox 9227">
              <a:extLst>
                <a:ext uri="{FF2B5EF4-FFF2-40B4-BE49-F238E27FC236}">
                  <a16:creationId xmlns:a16="http://schemas.microsoft.com/office/drawing/2014/main" id="{CE33E9B0-738C-193F-D00E-30CEA4B4CB72}"/>
                </a:ext>
              </a:extLst>
            </p:cNvPr>
            <p:cNvSpPr txBox="1"/>
            <p:nvPr/>
          </p:nvSpPr>
          <p:spPr bwMode="auto">
            <a:xfrm>
              <a:off x="468018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9229" name="TextBox 9228">
              <a:extLst>
                <a:ext uri="{FF2B5EF4-FFF2-40B4-BE49-F238E27FC236}">
                  <a16:creationId xmlns:a16="http://schemas.microsoft.com/office/drawing/2014/main" id="{08E0EA5D-48F1-955A-BFE9-BD01E640FE3B}"/>
                </a:ext>
              </a:extLst>
            </p:cNvPr>
            <p:cNvSpPr txBox="1"/>
            <p:nvPr/>
          </p:nvSpPr>
          <p:spPr bwMode="auto">
            <a:xfrm>
              <a:off x="538202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sp>
          <p:nvSpPr>
            <p:cNvPr id="9230" name="TextBox 9229">
              <a:extLst>
                <a:ext uri="{FF2B5EF4-FFF2-40B4-BE49-F238E27FC236}">
                  <a16:creationId xmlns:a16="http://schemas.microsoft.com/office/drawing/2014/main" id="{F9CA30F3-FC9C-4E94-2B56-358D85C6AC01}"/>
                </a:ext>
              </a:extLst>
            </p:cNvPr>
            <p:cNvSpPr txBox="1"/>
            <p:nvPr/>
          </p:nvSpPr>
          <p:spPr bwMode="auto">
            <a:xfrm>
              <a:off x="6066162" y="463845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84</a:t>
              </a:r>
            </a:p>
          </p:txBody>
        </p:sp>
      </p:grpSp>
      <p:sp>
        <p:nvSpPr>
          <p:cNvPr id="9231" name="Freeform: Shape 9230">
            <a:extLst>
              <a:ext uri="{FF2B5EF4-FFF2-40B4-BE49-F238E27FC236}">
                <a16:creationId xmlns:a16="http://schemas.microsoft.com/office/drawing/2014/main" id="{8EED9CD0-844D-6809-2561-2317D96CACEE}"/>
              </a:ext>
            </a:extLst>
          </p:cNvPr>
          <p:cNvSpPr/>
          <p:nvPr/>
        </p:nvSpPr>
        <p:spPr bwMode="auto">
          <a:xfrm>
            <a:off x="2188314" y="1963271"/>
            <a:ext cx="3459452" cy="2188058"/>
          </a:xfrm>
          <a:custGeom>
            <a:avLst/>
            <a:gdLst>
              <a:gd name="connsiteX0" fmla="*/ 0 w 4814047"/>
              <a:gd name="connsiteY0" fmla="*/ 0 h 2967317"/>
              <a:gd name="connsiteX1" fmla="*/ 0 w 4814047"/>
              <a:gd name="connsiteY1" fmla="*/ 2967317 h 2967317"/>
              <a:gd name="connsiteX2" fmla="*/ 4814047 w 4814047"/>
              <a:gd name="connsiteY2" fmla="*/ 2967317 h 2967317"/>
            </a:gdLst>
            <a:ahLst/>
            <a:cxnLst>
              <a:cxn ang="0">
                <a:pos x="connsiteX0" y="connsiteY0"/>
              </a:cxn>
              <a:cxn ang="0">
                <a:pos x="connsiteX1" y="connsiteY1"/>
              </a:cxn>
              <a:cxn ang="0">
                <a:pos x="connsiteX2" y="connsiteY2"/>
              </a:cxn>
            </a:cxnLst>
            <a:rect l="l" t="t" r="r" b="b"/>
            <a:pathLst>
              <a:path w="4814047" h="2967317">
                <a:moveTo>
                  <a:pt x="0" y="0"/>
                </a:moveTo>
                <a:lnTo>
                  <a:pt x="0" y="2967317"/>
                </a:lnTo>
                <a:lnTo>
                  <a:pt x="4814047" y="2967317"/>
                </a:lnTo>
              </a:path>
            </a:pathLst>
          </a:custGeom>
          <a:noFill/>
          <a:ln w="28575">
            <a:solidFill>
              <a:schemeClr val="bg1"/>
            </a:solidFill>
            <a:miter lim="800000"/>
            <a:headEnd/>
            <a:tailEnd/>
          </a:ln>
        </p:spPr>
        <p:txBody>
          <a:bodyPr rtlCol="0" anchor="ctr"/>
          <a:lstStyle/>
          <a:p>
            <a:pPr algn="ctr"/>
            <a:endParaRPr lang="en-US"/>
          </a:p>
        </p:txBody>
      </p:sp>
      <p:grpSp>
        <p:nvGrpSpPr>
          <p:cNvPr id="9232" name="Group 9231">
            <a:extLst>
              <a:ext uri="{FF2B5EF4-FFF2-40B4-BE49-F238E27FC236}">
                <a16:creationId xmlns:a16="http://schemas.microsoft.com/office/drawing/2014/main" id="{92F040ED-C1CB-0EF4-CA4C-3D88B5E6E65C}"/>
              </a:ext>
            </a:extLst>
          </p:cNvPr>
          <p:cNvGrpSpPr/>
          <p:nvPr/>
        </p:nvGrpSpPr>
        <p:grpSpPr>
          <a:xfrm>
            <a:off x="2116595" y="1945341"/>
            <a:ext cx="84956" cy="2195105"/>
            <a:chOff x="854981" y="1655260"/>
            <a:chExt cx="1071568" cy="2164229"/>
          </a:xfrm>
        </p:grpSpPr>
        <p:cxnSp>
          <p:nvCxnSpPr>
            <p:cNvPr id="9233" name="Straight Connector 9232">
              <a:extLst>
                <a:ext uri="{FF2B5EF4-FFF2-40B4-BE49-F238E27FC236}">
                  <a16:creationId xmlns:a16="http://schemas.microsoft.com/office/drawing/2014/main" id="{E594B0A9-99D1-2FCB-F8AD-96E42DA81996}"/>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4" name="Straight Connector 9233">
              <a:extLst>
                <a:ext uri="{FF2B5EF4-FFF2-40B4-BE49-F238E27FC236}">
                  <a16:creationId xmlns:a16="http://schemas.microsoft.com/office/drawing/2014/main" id="{678A1AA4-BCBC-C071-3405-289AD196208E}"/>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7" name="Straight Connector 9236">
              <a:extLst>
                <a:ext uri="{FF2B5EF4-FFF2-40B4-BE49-F238E27FC236}">
                  <a16:creationId xmlns:a16="http://schemas.microsoft.com/office/drawing/2014/main" id="{F34E7643-777C-B743-2AC3-484C0750499C}"/>
                </a:ext>
              </a:extLst>
            </p:cNvPr>
            <p:cNvCxnSpPr/>
            <p:nvPr/>
          </p:nvCxnSpPr>
          <p:spPr bwMode="auto">
            <a:xfrm>
              <a:off x="854981" y="3819489"/>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4F4B1F30-A16B-31DC-349E-02E55C680FD8}"/>
                </a:ext>
              </a:extLst>
            </p:cNvPr>
            <p:cNvCxnSpPr/>
            <p:nvPr/>
          </p:nvCxnSpPr>
          <p:spPr bwMode="auto">
            <a:xfrm>
              <a:off x="854981" y="2557355"/>
              <a:ext cx="1071568"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40" name="Group 9239">
            <a:extLst>
              <a:ext uri="{FF2B5EF4-FFF2-40B4-BE49-F238E27FC236}">
                <a16:creationId xmlns:a16="http://schemas.microsoft.com/office/drawing/2014/main" id="{FCDB95EB-E2D1-B41D-0E30-8600D178FE8C}"/>
              </a:ext>
            </a:extLst>
          </p:cNvPr>
          <p:cNvGrpSpPr/>
          <p:nvPr/>
        </p:nvGrpSpPr>
        <p:grpSpPr>
          <a:xfrm rot="5400000">
            <a:off x="3872786" y="2474296"/>
            <a:ext cx="89649" cy="3460307"/>
            <a:chOff x="854981" y="542360"/>
            <a:chExt cx="1071574" cy="4073835"/>
          </a:xfrm>
        </p:grpSpPr>
        <p:cxnSp>
          <p:nvCxnSpPr>
            <p:cNvPr id="9241" name="Straight Connector 9240">
              <a:extLst>
                <a:ext uri="{FF2B5EF4-FFF2-40B4-BE49-F238E27FC236}">
                  <a16:creationId xmlns:a16="http://schemas.microsoft.com/office/drawing/2014/main" id="{276E421A-936B-C6BC-6D0C-95C970A41613}"/>
                </a:ext>
              </a:extLst>
            </p:cNvPr>
            <p:cNvCxnSpPr/>
            <p:nvPr/>
          </p:nvCxnSpPr>
          <p:spPr bwMode="auto">
            <a:xfrm>
              <a:off x="854981" y="344050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31BDB845-E94A-99DC-D1C8-C0D071389ED6}"/>
                </a:ext>
              </a:extLst>
            </p:cNvPr>
            <p:cNvCxnSpPr/>
            <p:nvPr/>
          </p:nvCxnSpPr>
          <p:spPr bwMode="auto">
            <a:xfrm>
              <a:off x="854981" y="165526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3" name="Straight Connector 9242">
              <a:extLst>
                <a:ext uri="{FF2B5EF4-FFF2-40B4-BE49-F238E27FC236}">
                  <a16:creationId xmlns:a16="http://schemas.microsoft.com/office/drawing/2014/main" id="{6EDC2DFC-A469-750F-FD7E-70E5476D9690}"/>
                </a:ext>
              </a:extLst>
            </p:cNvPr>
            <p:cNvCxnSpPr/>
            <p:nvPr/>
          </p:nvCxnSpPr>
          <p:spPr bwMode="auto">
            <a:xfrm>
              <a:off x="854981" y="2248677"/>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4" name="Straight Connector 9243">
              <a:extLst>
                <a:ext uri="{FF2B5EF4-FFF2-40B4-BE49-F238E27FC236}">
                  <a16:creationId xmlns:a16="http://schemas.microsoft.com/office/drawing/2014/main" id="{E7E557EC-F8A3-DA96-61F9-82A4534DE21E}"/>
                </a:ext>
              </a:extLst>
            </p:cNvPr>
            <p:cNvCxnSpPr/>
            <p:nvPr/>
          </p:nvCxnSpPr>
          <p:spPr bwMode="auto">
            <a:xfrm>
              <a:off x="854981" y="2847090"/>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5" name="Straight Connector 9244">
              <a:extLst>
                <a:ext uri="{FF2B5EF4-FFF2-40B4-BE49-F238E27FC236}">
                  <a16:creationId xmlns:a16="http://schemas.microsoft.com/office/drawing/2014/main" id="{E6451625-6B5C-F9D9-A060-7285BC5BF424}"/>
                </a:ext>
              </a:extLst>
            </p:cNvPr>
            <p:cNvCxnSpPr/>
            <p:nvPr/>
          </p:nvCxnSpPr>
          <p:spPr bwMode="auto">
            <a:xfrm>
              <a:off x="854981" y="4022778"/>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6" name="Straight Connector 9245">
              <a:extLst>
                <a:ext uri="{FF2B5EF4-FFF2-40B4-BE49-F238E27FC236}">
                  <a16:creationId xmlns:a16="http://schemas.microsoft.com/office/drawing/2014/main" id="{E05E8D07-5F3F-AFA3-8ABF-333F6451C916}"/>
                </a:ext>
              </a:extLst>
            </p:cNvPr>
            <p:cNvCxnSpPr/>
            <p:nvPr/>
          </p:nvCxnSpPr>
          <p:spPr bwMode="auto">
            <a:xfrm>
              <a:off x="854981" y="4616195"/>
              <a:ext cx="1071568" cy="0"/>
            </a:xfrm>
            <a:prstGeom prst="line">
              <a:avLst/>
            </a:prstGeom>
            <a:noFill/>
            <a:ln w="28575" cap="flat" cmpd="sng" algn="ctr">
              <a:solidFill>
                <a:schemeClr val="bg1"/>
              </a:solidFill>
              <a:prstDash val="solid"/>
              <a:round/>
              <a:headEnd type="none" w="med" len="med"/>
              <a:tailEnd type="none" w="med" len="med"/>
            </a:ln>
            <a:effectLst/>
          </p:spPr>
        </p:cxnSp>
        <p:cxnSp>
          <p:nvCxnSpPr>
            <p:cNvPr id="9247" name="Straight Connector 9246">
              <a:extLst>
                <a:ext uri="{FF2B5EF4-FFF2-40B4-BE49-F238E27FC236}">
                  <a16:creationId xmlns:a16="http://schemas.microsoft.com/office/drawing/2014/main" id="{881DA847-7027-1B6E-FF70-7537F573B357}"/>
                </a:ext>
              </a:extLst>
            </p:cNvPr>
            <p:cNvCxnSpPr/>
            <p:nvPr/>
          </p:nvCxnSpPr>
          <p:spPr bwMode="auto">
            <a:xfrm>
              <a:off x="854999" y="542360"/>
              <a:ext cx="1071556" cy="0"/>
            </a:xfrm>
            <a:prstGeom prst="line">
              <a:avLst/>
            </a:prstGeom>
            <a:noFill/>
            <a:ln w="28575" cap="flat" cmpd="sng" algn="ctr">
              <a:solidFill>
                <a:schemeClr val="bg1"/>
              </a:solidFill>
              <a:prstDash val="solid"/>
              <a:round/>
              <a:headEnd type="none" w="med" len="med"/>
              <a:tailEnd type="none" w="med" len="med"/>
            </a:ln>
            <a:effectLst/>
          </p:spPr>
        </p:cxnSp>
        <p:cxnSp>
          <p:nvCxnSpPr>
            <p:cNvPr id="9248" name="Straight Connector 9247">
              <a:extLst>
                <a:ext uri="{FF2B5EF4-FFF2-40B4-BE49-F238E27FC236}">
                  <a16:creationId xmlns:a16="http://schemas.microsoft.com/office/drawing/2014/main" id="{1EFEAF6D-2B4F-A154-4BC9-0C8DC073399A}"/>
                </a:ext>
              </a:extLst>
            </p:cNvPr>
            <p:cNvCxnSpPr/>
            <p:nvPr/>
          </p:nvCxnSpPr>
          <p:spPr bwMode="auto">
            <a:xfrm>
              <a:off x="854983" y="1083004"/>
              <a:ext cx="1071566"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49" name="Group 9248">
            <a:extLst>
              <a:ext uri="{FF2B5EF4-FFF2-40B4-BE49-F238E27FC236}">
                <a16:creationId xmlns:a16="http://schemas.microsoft.com/office/drawing/2014/main" id="{199BB228-D6EF-7E99-04EA-514D211A864E}"/>
              </a:ext>
            </a:extLst>
          </p:cNvPr>
          <p:cNvGrpSpPr/>
          <p:nvPr/>
        </p:nvGrpSpPr>
        <p:grpSpPr>
          <a:xfrm rot="2700000">
            <a:off x="2174908" y="3857667"/>
            <a:ext cx="56015" cy="233777"/>
            <a:chOff x="2838567" y="3254802"/>
            <a:chExt cx="45539" cy="382408"/>
          </a:xfrm>
        </p:grpSpPr>
        <p:cxnSp>
          <p:nvCxnSpPr>
            <p:cNvPr id="9250" name="Straight Connector 9249">
              <a:extLst>
                <a:ext uri="{FF2B5EF4-FFF2-40B4-BE49-F238E27FC236}">
                  <a16:creationId xmlns:a16="http://schemas.microsoft.com/office/drawing/2014/main" id="{E2182AA4-7981-2987-122A-85B464C4CECD}"/>
                </a:ext>
              </a:extLst>
            </p:cNvPr>
            <p:cNvCxnSpPr/>
            <p:nvPr/>
          </p:nvCxnSpPr>
          <p:spPr bwMode="auto">
            <a:xfrm>
              <a:off x="2884106" y="3254804"/>
              <a:ext cx="0" cy="369331"/>
            </a:xfrm>
            <a:prstGeom prst="line">
              <a:avLst/>
            </a:prstGeom>
            <a:noFill/>
            <a:ln w="28575" cap="flat" cmpd="sng" algn="ctr">
              <a:solidFill>
                <a:schemeClr val="bg1"/>
              </a:solidFill>
              <a:prstDash val="solid"/>
              <a:round/>
              <a:headEnd type="none" w="med" len="med"/>
              <a:tailEnd type="none" w="med" len="med"/>
            </a:ln>
            <a:effectLst/>
          </p:spPr>
        </p:cxnSp>
        <p:cxnSp>
          <p:nvCxnSpPr>
            <p:cNvPr id="9251" name="Straight Connector 9250">
              <a:extLst>
                <a:ext uri="{FF2B5EF4-FFF2-40B4-BE49-F238E27FC236}">
                  <a16:creationId xmlns:a16="http://schemas.microsoft.com/office/drawing/2014/main" id="{B383C1BC-0ABD-8E23-FA3A-949D169DDEF2}"/>
                </a:ext>
              </a:extLst>
            </p:cNvPr>
            <p:cNvCxnSpPr/>
            <p:nvPr/>
          </p:nvCxnSpPr>
          <p:spPr bwMode="auto">
            <a:xfrm>
              <a:off x="2838567" y="3254802"/>
              <a:ext cx="0" cy="369332"/>
            </a:xfrm>
            <a:prstGeom prst="line">
              <a:avLst/>
            </a:prstGeom>
            <a:noFill/>
            <a:ln w="28575" cap="flat" cmpd="sng" algn="ctr">
              <a:solidFill>
                <a:schemeClr val="bg1"/>
              </a:solidFill>
              <a:prstDash val="solid"/>
              <a:round/>
              <a:headEnd type="none" w="med" len="med"/>
              <a:tailEnd type="none" w="med" len="med"/>
            </a:ln>
            <a:effectLst/>
          </p:spPr>
        </p:cxnSp>
        <p:cxnSp>
          <p:nvCxnSpPr>
            <p:cNvPr id="9252" name="Straight Connector 9251">
              <a:extLst>
                <a:ext uri="{FF2B5EF4-FFF2-40B4-BE49-F238E27FC236}">
                  <a16:creationId xmlns:a16="http://schemas.microsoft.com/office/drawing/2014/main" id="{8EFE661E-B57E-C7FA-6745-F70C737312F7}"/>
                </a:ext>
              </a:extLst>
            </p:cNvPr>
            <p:cNvCxnSpPr/>
            <p:nvPr/>
          </p:nvCxnSpPr>
          <p:spPr bwMode="auto">
            <a:xfrm>
              <a:off x="2862486" y="3267878"/>
              <a:ext cx="0" cy="369332"/>
            </a:xfrm>
            <a:prstGeom prst="line">
              <a:avLst/>
            </a:prstGeom>
            <a:noFill/>
            <a:ln w="28575" cap="flat" cmpd="sng" algn="ctr">
              <a:solidFill>
                <a:schemeClr val="tx1"/>
              </a:solidFill>
              <a:prstDash val="solid"/>
              <a:round/>
              <a:headEnd type="none" w="med" len="med"/>
              <a:tailEnd type="none" w="med" len="med"/>
            </a:ln>
            <a:effectLst/>
          </p:spPr>
        </p:cxnSp>
      </p:grpSp>
      <p:grpSp>
        <p:nvGrpSpPr>
          <p:cNvPr id="9254" name="Group 9253">
            <a:extLst>
              <a:ext uri="{FF2B5EF4-FFF2-40B4-BE49-F238E27FC236}">
                <a16:creationId xmlns:a16="http://schemas.microsoft.com/office/drawing/2014/main" id="{7A098883-ACF2-E3C3-C2A5-414258851C17}"/>
              </a:ext>
            </a:extLst>
          </p:cNvPr>
          <p:cNvGrpSpPr/>
          <p:nvPr/>
        </p:nvGrpSpPr>
        <p:grpSpPr>
          <a:xfrm>
            <a:off x="2532599" y="3517118"/>
            <a:ext cx="1916956" cy="587340"/>
            <a:chOff x="2501855" y="3353986"/>
            <a:chExt cx="1916956" cy="587340"/>
          </a:xfrm>
        </p:grpSpPr>
        <p:sp>
          <p:nvSpPr>
            <p:cNvPr id="9255" name="TextBox 9254">
              <a:extLst>
                <a:ext uri="{FF2B5EF4-FFF2-40B4-BE49-F238E27FC236}">
                  <a16:creationId xmlns:a16="http://schemas.microsoft.com/office/drawing/2014/main" id="{58B5CFE1-092E-0F15-64A5-88BC9740727B}"/>
                </a:ext>
              </a:extLst>
            </p:cNvPr>
            <p:cNvSpPr txBox="1"/>
            <p:nvPr/>
          </p:nvSpPr>
          <p:spPr bwMode="auto">
            <a:xfrm>
              <a:off x="2875268" y="3353986"/>
              <a:ext cx="1543543" cy="587340"/>
            </a:xfrm>
            <a:prstGeom prst="rect">
              <a:avLst/>
            </a:prstGeom>
            <a:noFill/>
            <a:ln>
              <a:noFill/>
            </a:ln>
          </p:spPr>
          <p:txBody>
            <a:bodyPr wrap="square" rtlCol="0">
              <a:spAutoFit/>
            </a:bodyPr>
            <a:lstStyle/>
            <a:p>
              <a:pPr>
                <a:lnSpc>
                  <a:spcPct val="100000"/>
                </a:lnSpc>
                <a:spcBef>
                  <a:spcPts val="500"/>
                </a:spcBef>
                <a:spcAft>
                  <a:spcPct val="0"/>
                </a:spcAft>
                <a:buClrTx/>
                <a:buFontTx/>
                <a:buNone/>
              </a:pPr>
              <a:r>
                <a:rPr lang="en-US" sz="1400" b="0" dirty="0">
                  <a:solidFill>
                    <a:schemeClr val="bg1"/>
                  </a:solidFill>
                  <a:latin typeface="Calibri" panose="020F0502020204030204" pitchFamily="34" charset="0"/>
                </a:rPr>
                <a:t>FOLFOX</a:t>
              </a:r>
            </a:p>
            <a:p>
              <a:pPr>
                <a:lnSpc>
                  <a:spcPct val="100000"/>
                </a:lnSpc>
                <a:spcBef>
                  <a:spcPts val="500"/>
                </a:spcBef>
                <a:spcAft>
                  <a:spcPct val="0"/>
                </a:spcAft>
                <a:buClrTx/>
                <a:buFontTx/>
                <a:buNone/>
              </a:pPr>
              <a:r>
                <a:rPr lang="en-US" sz="1400" b="0" dirty="0">
                  <a:solidFill>
                    <a:schemeClr val="bg1"/>
                  </a:solidFill>
                  <a:latin typeface="Calibri" panose="020F0502020204030204" pitchFamily="34" charset="0"/>
                </a:rPr>
                <a:t>Chemoradiation</a:t>
              </a:r>
            </a:p>
          </p:txBody>
        </p:sp>
        <p:cxnSp>
          <p:nvCxnSpPr>
            <p:cNvPr id="9256" name="Straight Connector 9255">
              <a:extLst>
                <a:ext uri="{FF2B5EF4-FFF2-40B4-BE49-F238E27FC236}">
                  <a16:creationId xmlns:a16="http://schemas.microsoft.com/office/drawing/2014/main" id="{31CA99B9-0A9D-8427-0193-65474A4FF176}"/>
                </a:ext>
              </a:extLst>
            </p:cNvPr>
            <p:cNvCxnSpPr/>
            <p:nvPr/>
          </p:nvCxnSpPr>
          <p:spPr bwMode="auto">
            <a:xfrm>
              <a:off x="2501855" y="3508897"/>
              <a:ext cx="396273" cy="0"/>
            </a:xfrm>
            <a:prstGeom prst="line">
              <a:avLst/>
            </a:prstGeom>
            <a:noFill/>
            <a:ln w="28575" cap="flat" cmpd="sng" algn="ctr">
              <a:solidFill>
                <a:schemeClr val="accent1"/>
              </a:solidFill>
              <a:prstDash val="solid"/>
              <a:round/>
              <a:headEnd type="none" w="med" len="med"/>
              <a:tailEnd type="none" w="med" len="med"/>
            </a:ln>
            <a:effectLst/>
          </p:spPr>
        </p:cxnSp>
        <p:cxnSp>
          <p:nvCxnSpPr>
            <p:cNvPr id="9257" name="Straight Connector 9256">
              <a:extLst>
                <a:ext uri="{FF2B5EF4-FFF2-40B4-BE49-F238E27FC236}">
                  <a16:creationId xmlns:a16="http://schemas.microsoft.com/office/drawing/2014/main" id="{1F0AD057-CEE8-0468-6934-6730595DE16E}"/>
                </a:ext>
              </a:extLst>
            </p:cNvPr>
            <p:cNvCxnSpPr/>
            <p:nvPr/>
          </p:nvCxnSpPr>
          <p:spPr bwMode="auto">
            <a:xfrm>
              <a:off x="2501855" y="3774994"/>
              <a:ext cx="396273" cy="0"/>
            </a:xfrm>
            <a:prstGeom prst="line">
              <a:avLst/>
            </a:prstGeom>
            <a:noFill/>
            <a:ln w="28575" cap="flat" cmpd="sng" algn="ctr">
              <a:solidFill>
                <a:schemeClr val="accent3"/>
              </a:solidFill>
              <a:prstDash val="solid"/>
              <a:round/>
              <a:headEnd type="none" w="med" len="med"/>
              <a:tailEnd type="none" w="med" len="med"/>
            </a:ln>
            <a:effectLst/>
          </p:spPr>
        </p:cxnSp>
      </p:grpSp>
      <p:sp>
        <p:nvSpPr>
          <p:cNvPr id="9265" name="Freeform: Shape 9264">
            <a:extLst>
              <a:ext uri="{FF2B5EF4-FFF2-40B4-BE49-F238E27FC236}">
                <a16:creationId xmlns:a16="http://schemas.microsoft.com/office/drawing/2014/main" id="{9D37D298-5DEA-25F0-D0A7-873A16FC30A3}"/>
              </a:ext>
            </a:extLst>
          </p:cNvPr>
          <p:cNvSpPr/>
          <p:nvPr/>
        </p:nvSpPr>
        <p:spPr bwMode="auto">
          <a:xfrm>
            <a:off x="2206625" y="1933575"/>
            <a:ext cx="3502025" cy="1511300"/>
          </a:xfrm>
          <a:custGeom>
            <a:avLst/>
            <a:gdLst>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5575 w 3502025"/>
              <a:gd name="connsiteY77" fmla="*/ 412750 h 1511300"/>
              <a:gd name="connsiteX78" fmla="*/ 1425575 w 3502025"/>
              <a:gd name="connsiteY78" fmla="*/ 393700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19200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5575 w 3502025"/>
              <a:gd name="connsiteY77" fmla="*/ 412750 h 1511300"/>
              <a:gd name="connsiteX78" fmla="*/ 1425575 w 3502025"/>
              <a:gd name="connsiteY78" fmla="*/ 393700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23962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5575 w 3502025"/>
              <a:gd name="connsiteY77" fmla="*/ 412750 h 1511300"/>
              <a:gd name="connsiteX78" fmla="*/ 1425575 w 3502025"/>
              <a:gd name="connsiteY78" fmla="*/ 393700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5 w 3502025"/>
              <a:gd name="connsiteY78" fmla="*/ 393700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32718 w 3502025"/>
              <a:gd name="connsiteY78" fmla="*/ 386556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7956 w 3502025"/>
              <a:gd name="connsiteY78" fmla="*/ 391318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18431 w 3502025"/>
              <a:gd name="connsiteY78" fmla="*/ 391318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3193 w 3502025"/>
              <a:gd name="connsiteY78" fmla="*/ 388937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3193 w 3502025"/>
              <a:gd name="connsiteY78" fmla="*/ 388937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3193 w 3502025"/>
              <a:gd name="connsiteY78" fmla="*/ 393700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0812 w 3502025"/>
              <a:gd name="connsiteY78" fmla="*/ 386557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4 w 3502025"/>
              <a:gd name="connsiteY78" fmla="*/ 393701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4 w 3502025"/>
              <a:gd name="connsiteY78" fmla="*/ 393701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74625 w 3502025"/>
              <a:gd name="connsiteY115" fmla="*/ 57150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4 w 3502025"/>
              <a:gd name="connsiteY78" fmla="*/ 393701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06400 w 3502025"/>
              <a:gd name="connsiteY107" fmla="*/ 146050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86531 w 3502025"/>
              <a:gd name="connsiteY115" fmla="*/ 54768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4 w 3502025"/>
              <a:gd name="connsiteY78" fmla="*/ 393701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23069 w 3502025"/>
              <a:gd name="connsiteY107" fmla="*/ 148431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86531 w 3502025"/>
              <a:gd name="connsiteY115" fmla="*/ 54768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4 w 3502025"/>
              <a:gd name="connsiteY78" fmla="*/ 393701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15925 w 3502025"/>
              <a:gd name="connsiteY107" fmla="*/ 148431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86531 w 3502025"/>
              <a:gd name="connsiteY115" fmla="*/ 54768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4 w 3502025"/>
              <a:gd name="connsiteY78" fmla="*/ 393701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0400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15925 w 3502025"/>
              <a:gd name="connsiteY107" fmla="*/ 148431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86531 w 3502025"/>
              <a:gd name="connsiteY115" fmla="*/ 54768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4 w 3502025"/>
              <a:gd name="connsiteY78" fmla="*/ 393701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9925 w 3502025"/>
              <a:gd name="connsiteY93" fmla="*/ 282575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15925 w 3502025"/>
              <a:gd name="connsiteY107" fmla="*/ 148431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86531 w 3502025"/>
              <a:gd name="connsiteY115" fmla="*/ 54768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4 w 3502025"/>
              <a:gd name="connsiteY78" fmla="*/ 393701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73100 w 3502025"/>
              <a:gd name="connsiteY91" fmla="*/ 292100 h 1511300"/>
              <a:gd name="connsiteX92" fmla="*/ 682625 w 3502025"/>
              <a:gd name="connsiteY92" fmla="*/ 282575 h 1511300"/>
              <a:gd name="connsiteX93" fmla="*/ 665162 w 3502025"/>
              <a:gd name="connsiteY93" fmla="*/ 280193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15925 w 3502025"/>
              <a:gd name="connsiteY107" fmla="*/ 148431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86531 w 3502025"/>
              <a:gd name="connsiteY115" fmla="*/ 54768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49400 w 3502025"/>
              <a:gd name="connsiteY66" fmla="*/ 501650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4 w 3502025"/>
              <a:gd name="connsiteY78" fmla="*/ 393701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80244 w 3502025"/>
              <a:gd name="connsiteY91" fmla="*/ 292100 h 1511300"/>
              <a:gd name="connsiteX92" fmla="*/ 682625 w 3502025"/>
              <a:gd name="connsiteY92" fmla="*/ 282575 h 1511300"/>
              <a:gd name="connsiteX93" fmla="*/ 665162 w 3502025"/>
              <a:gd name="connsiteY93" fmla="*/ 280193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15925 w 3502025"/>
              <a:gd name="connsiteY107" fmla="*/ 148431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86531 w 3502025"/>
              <a:gd name="connsiteY115" fmla="*/ 54768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 name="connsiteX0" fmla="*/ 3502025 w 3502025"/>
              <a:gd name="connsiteY0" fmla="*/ 1511300 h 1511300"/>
              <a:gd name="connsiteX1" fmla="*/ 3451225 w 3502025"/>
              <a:gd name="connsiteY1" fmla="*/ 1511300 h 1511300"/>
              <a:gd name="connsiteX2" fmla="*/ 3451225 w 3502025"/>
              <a:gd name="connsiteY2" fmla="*/ 1441450 h 1511300"/>
              <a:gd name="connsiteX3" fmla="*/ 3371850 w 3502025"/>
              <a:gd name="connsiteY3" fmla="*/ 1441450 h 1511300"/>
              <a:gd name="connsiteX4" fmla="*/ 3371850 w 3502025"/>
              <a:gd name="connsiteY4" fmla="*/ 1374775 h 1511300"/>
              <a:gd name="connsiteX5" fmla="*/ 3286125 w 3502025"/>
              <a:gd name="connsiteY5" fmla="*/ 1374775 h 1511300"/>
              <a:gd name="connsiteX6" fmla="*/ 3286125 w 3502025"/>
              <a:gd name="connsiteY6" fmla="*/ 1330325 h 1511300"/>
              <a:gd name="connsiteX7" fmla="*/ 3143250 w 3502025"/>
              <a:gd name="connsiteY7" fmla="*/ 1330325 h 1511300"/>
              <a:gd name="connsiteX8" fmla="*/ 3143250 w 3502025"/>
              <a:gd name="connsiteY8" fmla="*/ 1276350 h 1511300"/>
              <a:gd name="connsiteX9" fmla="*/ 2952750 w 3502025"/>
              <a:gd name="connsiteY9" fmla="*/ 1276350 h 1511300"/>
              <a:gd name="connsiteX10" fmla="*/ 2952750 w 3502025"/>
              <a:gd name="connsiteY10" fmla="*/ 1235075 h 1511300"/>
              <a:gd name="connsiteX11" fmla="*/ 2901950 w 3502025"/>
              <a:gd name="connsiteY11" fmla="*/ 1235075 h 1511300"/>
              <a:gd name="connsiteX12" fmla="*/ 2901950 w 3502025"/>
              <a:gd name="connsiteY12" fmla="*/ 1190625 h 1511300"/>
              <a:gd name="connsiteX13" fmla="*/ 2879725 w 3502025"/>
              <a:gd name="connsiteY13" fmla="*/ 1190625 h 1511300"/>
              <a:gd name="connsiteX14" fmla="*/ 2879725 w 3502025"/>
              <a:gd name="connsiteY14" fmla="*/ 1158875 h 1511300"/>
              <a:gd name="connsiteX15" fmla="*/ 2867025 w 3502025"/>
              <a:gd name="connsiteY15" fmla="*/ 1158875 h 1511300"/>
              <a:gd name="connsiteX16" fmla="*/ 2867025 w 3502025"/>
              <a:gd name="connsiteY16" fmla="*/ 1123950 h 1511300"/>
              <a:gd name="connsiteX17" fmla="*/ 2851150 w 3502025"/>
              <a:gd name="connsiteY17" fmla="*/ 1123950 h 1511300"/>
              <a:gd name="connsiteX18" fmla="*/ 2851150 w 3502025"/>
              <a:gd name="connsiteY18" fmla="*/ 1082675 h 1511300"/>
              <a:gd name="connsiteX19" fmla="*/ 2797175 w 3502025"/>
              <a:gd name="connsiteY19" fmla="*/ 1082675 h 1511300"/>
              <a:gd name="connsiteX20" fmla="*/ 2797175 w 3502025"/>
              <a:gd name="connsiteY20" fmla="*/ 1054100 h 1511300"/>
              <a:gd name="connsiteX21" fmla="*/ 2679700 w 3502025"/>
              <a:gd name="connsiteY21" fmla="*/ 1054100 h 1511300"/>
              <a:gd name="connsiteX22" fmla="*/ 2679700 w 3502025"/>
              <a:gd name="connsiteY22" fmla="*/ 1016000 h 1511300"/>
              <a:gd name="connsiteX23" fmla="*/ 2581275 w 3502025"/>
              <a:gd name="connsiteY23" fmla="*/ 1016000 h 1511300"/>
              <a:gd name="connsiteX24" fmla="*/ 2581275 w 3502025"/>
              <a:gd name="connsiteY24" fmla="*/ 958850 h 1511300"/>
              <a:gd name="connsiteX25" fmla="*/ 2517775 w 3502025"/>
              <a:gd name="connsiteY25" fmla="*/ 958850 h 1511300"/>
              <a:gd name="connsiteX26" fmla="*/ 2517775 w 3502025"/>
              <a:gd name="connsiteY26" fmla="*/ 923925 h 1511300"/>
              <a:gd name="connsiteX27" fmla="*/ 2501900 w 3502025"/>
              <a:gd name="connsiteY27" fmla="*/ 923925 h 1511300"/>
              <a:gd name="connsiteX28" fmla="*/ 2501900 w 3502025"/>
              <a:gd name="connsiteY28" fmla="*/ 892175 h 1511300"/>
              <a:gd name="connsiteX29" fmla="*/ 2292350 w 3502025"/>
              <a:gd name="connsiteY29" fmla="*/ 892175 h 1511300"/>
              <a:gd name="connsiteX30" fmla="*/ 2292350 w 3502025"/>
              <a:gd name="connsiteY30" fmla="*/ 869950 h 1511300"/>
              <a:gd name="connsiteX31" fmla="*/ 2273300 w 3502025"/>
              <a:gd name="connsiteY31" fmla="*/ 869950 h 1511300"/>
              <a:gd name="connsiteX32" fmla="*/ 2273300 w 3502025"/>
              <a:gd name="connsiteY32" fmla="*/ 847725 h 1511300"/>
              <a:gd name="connsiteX33" fmla="*/ 2209800 w 3502025"/>
              <a:gd name="connsiteY33" fmla="*/ 847725 h 1511300"/>
              <a:gd name="connsiteX34" fmla="*/ 2209800 w 3502025"/>
              <a:gd name="connsiteY34" fmla="*/ 825500 h 1511300"/>
              <a:gd name="connsiteX35" fmla="*/ 2184400 w 3502025"/>
              <a:gd name="connsiteY35" fmla="*/ 825500 h 1511300"/>
              <a:gd name="connsiteX36" fmla="*/ 2184400 w 3502025"/>
              <a:gd name="connsiteY36" fmla="*/ 800100 h 1511300"/>
              <a:gd name="connsiteX37" fmla="*/ 2165350 w 3502025"/>
              <a:gd name="connsiteY37" fmla="*/ 800100 h 1511300"/>
              <a:gd name="connsiteX38" fmla="*/ 2165350 w 3502025"/>
              <a:gd name="connsiteY38" fmla="*/ 774700 h 1511300"/>
              <a:gd name="connsiteX39" fmla="*/ 2114550 w 3502025"/>
              <a:gd name="connsiteY39" fmla="*/ 774700 h 1511300"/>
              <a:gd name="connsiteX40" fmla="*/ 2114550 w 3502025"/>
              <a:gd name="connsiteY40" fmla="*/ 755650 h 1511300"/>
              <a:gd name="connsiteX41" fmla="*/ 2047875 w 3502025"/>
              <a:gd name="connsiteY41" fmla="*/ 755650 h 1511300"/>
              <a:gd name="connsiteX42" fmla="*/ 2047875 w 3502025"/>
              <a:gd name="connsiteY42" fmla="*/ 755650 h 1511300"/>
              <a:gd name="connsiteX43" fmla="*/ 2047875 w 3502025"/>
              <a:gd name="connsiteY43" fmla="*/ 733425 h 1511300"/>
              <a:gd name="connsiteX44" fmla="*/ 1997075 w 3502025"/>
              <a:gd name="connsiteY44" fmla="*/ 733425 h 1511300"/>
              <a:gd name="connsiteX45" fmla="*/ 1997075 w 3502025"/>
              <a:gd name="connsiteY45" fmla="*/ 714375 h 1511300"/>
              <a:gd name="connsiteX46" fmla="*/ 1984375 w 3502025"/>
              <a:gd name="connsiteY46" fmla="*/ 714375 h 1511300"/>
              <a:gd name="connsiteX47" fmla="*/ 1984375 w 3502025"/>
              <a:gd name="connsiteY47" fmla="*/ 688975 h 1511300"/>
              <a:gd name="connsiteX48" fmla="*/ 1924050 w 3502025"/>
              <a:gd name="connsiteY48" fmla="*/ 688975 h 1511300"/>
              <a:gd name="connsiteX49" fmla="*/ 1924050 w 3502025"/>
              <a:gd name="connsiteY49" fmla="*/ 669925 h 1511300"/>
              <a:gd name="connsiteX50" fmla="*/ 1876425 w 3502025"/>
              <a:gd name="connsiteY50" fmla="*/ 669925 h 1511300"/>
              <a:gd name="connsiteX51" fmla="*/ 1876425 w 3502025"/>
              <a:gd name="connsiteY51" fmla="*/ 644525 h 1511300"/>
              <a:gd name="connsiteX52" fmla="*/ 1838325 w 3502025"/>
              <a:gd name="connsiteY52" fmla="*/ 644525 h 1511300"/>
              <a:gd name="connsiteX53" fmla="*/ 1838325 w 3502025"/>
              <a:gd name="connsiteY53" fmla="*/ 631825 h 1511300"/>
              <a:gd name="connsiteX54" fmla="*/ 1781175 w 3502025"/>
              <a:gd name="connsiteY54" fmla="*/ 631825 h 1511300"/>
              <a:gd name="connsiteX55" fmla="*/ 1781175 w 3502025"/>
              <a:gd name="connsiteY55" fmla="*/ 609600 h 1511300"/>
              <a:gd name="connsiteX56" fmla="*/ 1695450 w 3502025"/>
              <a:gd name="connsiteY56" fmla="*/ 609600 h 1511300"/>
              <a:gd name="connsiteX57" fmla="*/ 1695450 w 3502025"/>
              <a:gd name="connsiteY57" fmla="*/ 590550 h 1511300"/>
              <a:gd name="connsiteX58" fmla="*/ 1641475 w 3502025"/>
              <a:gd name="connsiteY58" fmla="*/ 590550 h 1511300"/>
              <a:gd name="connsiteX59" fmla="*/ 1641475 w 3502025"/>
              <a:gd name="connsiteY59" fmla="*/ 574675 h 1511300"/>
              <a:gd name="connsiteX60" fmla="*/ 1628775 w 3502025"/>
              <a:gd name="connsiteY60" fmla="*/ 574675 h 1511300"/>
              <a:gd name="connsiteX61" fmla="*/ 1628775 w 3502025"/>
              <a:gd name="connsiteY61" fmla="*/ 558800 h 1511300"/>
              <a:gd name="connsiteX62" fmla="*/ 1606550 w 3502025"/>
              <a:gd name="connsiteY62" fmla="*/ 558800 h 1511300"/>
              <a:gd name="connsiteX63" fmla="*/ 1606550 w 3502025"/>
              <a:gd name="connsiteY63" fmla="*/ 533400 h 1511300"/>
              <a:gd name="connsiteX64" fmla="*/ 1577975 w 3502025"/>
              <a:gd name="connsiteY64" fmla="*/ 533400 h 1511300"/>
              <a:gd name="connsiteX65" fmla="*/ 1577975 w 3502025"/>
              <a:gd name="connsiteY65" fmla="*/ 501650 h 1511300"/>
              <a:gd name="connsiteX66" fmla="*/ 1558925 w 3502025"/>
              <a:gd name="connsiteY66" fmla="*/ 504032 h 1511300"/>
              <a:gd name="connsiteX67" fmla="*/ 1558925 w 3502025"/>
              <a:gd name="connsiteY67" fmla="*/ 492125 h 1511300"/>
              <a:gd name="connsiteX68" fmla="*/ 1524000 w 3502025"/>
              <a:gd name="connsiteY68" fmla="*/ 492125 h 1511300"/>
              <a:gd name="connsiteX69" fmla="*/ 1524000 w 3502025"/>
              <a:gd name="connsiteY69" fmla="*/ 469900 h 1511300"/>
              <a:gd name="connsiteX70" fmla="*/ 1508125 w 3502025"/>
              <a:gd name="connsiteY70" fmla="*/ 469900 h 1511300"/>
              <a:gd name="connsiteX71" fmla="*/ 1508125 w 3502025"/>
              <a:gd name="connsiteY71" fmla="*/ 450850 h 1511300"/>
              <a:gd name="connsiteX72" fmla="*/ 1447800 w 3502025"/>
              <a:gd name="connsiteY72" fmla="*/ 450850 h 1511300"/>
              <a:gd name="connsiteX73" fmla="*/ 1447800 w 3502025"/>
              <a:gd name="connsiteY73" fmla="*/ 431800 h 1511300"/>
              <a:gd name="connsiteX74" fmla="*/ 1447800 w 3502025"/>
              <a:gd name="connsiteY74" fmla="*/ 431800 h 1511300"/>
              <a:gd name="connsiteX75" fmla="*/ 1431925 w 3502025"/>
              <a:gd name="connsiteY75" fmla="*/ 431800 h 1511300"/>
              <a:gd name="connsiteX76" fmla="*/ 1431925 w 3502025"/>
              <a:gd name="connsiteY76" fmla="*/ 406400 h 1511300"/>
              <a:gd name="connsiteX77" fmla="*/ 1420813 w 3502025"/>
              <a:gd name="connsiteY77" fmla="*/ 407988 h 1511300"/>
              <a:gd name="connsiteX78" fmla="*/ 1425574 w 3502025"/>
              <a:gd name="connsiteY78" fmla="*/ 393701 h 1511300"/>
              <a:gd name="connsiteX79" fmla="*/ 1349375 w 3502025"/>
              <a:gd name="connsiteY79" fmla="*/ 393700 h 1511300"/>
              <a:gd name="connsiteX80" fmla="*/ 1349375 w 3502025"/>
              <a:gd name="connsiteY80" fmla="*/ 374650 h 1511300"/>
              <a:gd name="connsiteX81" fmla="*/ 1292225 w 3502025"/>
              <a:gd name="connsiteY81" fmla="*/ 374650 h 1511300"/>
              <a:gd name="connsiteX82" fmla="*/ 1292225 w 3502025"/>
              <a:gd name="connsiteY82" fmla="*/ 355600 h 1511300"/>
              <a:gd name="connsiteX83" fmla="*/ 1244600 w 3502025"/>
              <a:gd name="connsiteY83" fmla="*/ 355600 h 1511300"/>
              <a:gd name="connsiteX84" fmla="*/ 1244600 w 3502025"/>
              <a:gd name="connsiteY84" fmla="*/ 339725 h 1511300"/>
              <a:gd name="connsiteX85" fmla="*/ 1206500 w 3502025"/>
              <a:gd name="connsiteY85" fmla="*/ 339725 h 1511300"/>
              <a:gd name="connsiteX86" fmla="*/ 1209675 w 3502025"/>
              <a:gd name="connsiteY86" fmla="*/ 327025 h 1511300"/>
              <a:gd name="connsiteX87" fmla="*/ 1104900 w 3502025"/>
              <a:gd name="connsiteY87" fmla="*/ 327025 h 1511300"/>
              <a:gd name="connsiteX88" fmla="*/ 1104900 w 3502025"/>
              <a:gd name="connsiteY88" fmla="*/ 304800 h 1511300"/>
              <a:gd name="connsiteX89" fmla="*/ 777875 w 3502025"/>
              <a:gd name="connsiteY89" fmla="*/ 304800 h 1511300"/>
              <a:gd name="connsiteX90" fmla="*/ 777875 w 3502025"/>
              <a:gd name="connsiteY90" fmla="*/ 292100 h 1511300"/>
              <a:gd name="connsiteX91" fmla="*/ 680244 w 3502025"/>
              <a:gd name="connsiteY91" fmla="*/ 292100 h 1511300"/>
              <a:gd name="connsiteX92" fmla="*/ 682625 w 3502025"/>
              <a:gd name="connsiteY92" fmla="*/ 282575 h 1511300"/>
              <a:gd name="connsiteX93" fmla="*/ 665162 w 3502025"/>
              <a:gd name="connsiteY93" fmla="*/ 280193 h 1511300"/>
              <a:gd name="connsiteX94" fmla="*/ 660400 w 3502025"/>
              <a:gd name="connsiteY94" fmla="*/ 257175 h 1511300"/>
              <a:gd name="connsiteX95" fmla="*/ 625475 w 3502025"/>
              <a:gd name="connsiteY95" fmla="*/ 257175 h 1511300"/>
              <a:gd name="connsiteX96" fmla="*/ 625475 w 3502025"/>
              <a:gd name="connsiteY96" fmla="*/ 234950 h 1511300"/>
              <a:gd name="connsiteX97" fmla="*/ 590550 w 3502025"/>
              <a:gd name="connsiteY97" fmla="*/ 234950 h 1511300"/>
              <a:gd name="connsiteX98" fmla="*/ 590550 w 3502025"/>
              <a:gd name="connsiteY98" fmla="*/ 222250 h 1511300"/>
              <a:gd name="connsiteX99" fmla="*/ 558800 w 3502025"/>
              <a:gd name="connsiteY99" fmla="*/ 222250 h 1511300"/>
              <a:gd name="connsiteX100" fmla="*/ 558800 w 3502025"/>
              <a:gd name="connsiteY100" fmla="*/ 203200 h 1511300"/>
              <a:gd name="connsiteX101" fmla="*/ 492125 w 3502025"/>
              <a:gd name="connsiteY101" fmla="*/ 203200 h 1511300"/>
              <a:gd name="connsiteX102" fmla="*/ 492125 w 3502025"/>
              <a:gd name="connsiteY102" fmla="*/ 184150 h 1511300"/>
              <a:gd name="connsiteX103" fmla="*/ 485775 w 3502025"/>
              <a:gd name="connsiteY103" fmla="*/ 184150 h 1511300"/>
              <a:gd name="connsiteX104" fmla="*/ 485775 w 3502025"/>
              <a:gd name="connsiteY104" fmla="*/ 171450 h 1511300"/>
              <a:gd name="connsiteX105" fmla="*/ 450850 w 3502025"/>
              <a:gd name="connsiteY105" fmla="*/ 171450 h 1511300"/>
              <a:gd name="connsiteX106" fmla="*/ 450850 w 3502025"/>
              <a:gd name="connsiteY106" fmla="*/ 146050 h 1511300"/>
              <a:gd name="connsiteX107" fmla="*/ 415925 w 3502025"/>
              <a:gd name="connsiteY107" fmla="*/ 148431 h 1511300"/>
              <a:gd name="connsiteX108" fmla="*/ 419100 w 3502025"/>
              <a:gd name="connsiteY108" fmla="*/ 133350 h 1511300"/>
              <a:gd name="connsiteX109" fmla="*/ 390525 w 3502025"/>
              <a:gd name="connsiteY109" fmla="*/ 133350 h 1511300"/>
              <a:gd name="connsiteX110" fmla="*/ 390525 w 3502025"/>
              <a:gd name="connsiteY110" fmla="*/ 98425 h 1511300"/>
              <a:gd name="connsiteX111" fmla="*/ 260350 w 3502025"/>
              <a:gd name="connsiteY111" fmla="*/ 98425 h 1511300"/>
              <a:gd name="connsiteX112" fmla="*/ 260350 w 3502025"/>
              <a:gd name="connsiteY112" fmla="*/ 85725 h 1511300"/>
              <a:gd name="connsiteX113" fmla="*/ 222250 w 3502025"/>
              <a:gd name="connsiteY113" fmla="*/ 85725 h 1511300"/>
              <a:gd name="connsiteX114" fmla="*/ 222250 w 3502025"/>
              <a:gd name="connsiteY114" fmla="*/ 57150 h 1511300"/>
              <a:gd name="connsiteX115" fmla="*/ 186531 w 3502025"/>
              <a:gd name="connsiteY115" fmla="*/ 54768 h 1511300"/>
              <a:gd name="connsiteX116" fmla="*/ 190500 w 3502025"/>
              <a:gd name="connsiteY116" fmla="*/ 41275 h 1511300"/>
              <a:gd name="connsiteX117" fmla="*/ 174625 w 3502025"/>
              <a:gd name="connsiteY117" fmla="*/ 41275 h 1511300"/>
              <a:gd name="connsiteX118" fmla="*/ 174625 w 3502025"/>
              <a:gd name="connsiteY118" fmla="*/ 28575 h 1511300"/>
              <a:gd name="connsiteX119" fmla="*/ 139700 w 3502025"/>
              <a:gd name="connsiteY119" fmla="*/ 28575 h 1511300"/>
              <a:gd name="connsiteX120" fmla="*/ 139700 w 3502025"/>
              <a:gd name="connsiteY120" fmla="*/ 15875 h 1511300"/>
              <a:gd name="connsiteX121" fmla="*/ 50800 w 3502025"/>
              <a:gd name="connsiteY121" fmla="*/ 15875 h 1511300"/>
              <a:gd name="connsiteX122" fmla="*/ 50800 w 3502025"/>
              <a:gd name="connsiteY122" fmla="*/ 0 h 1511300"/>
              <a:gd name="connsiteX123" fmla="*/ 0 w 3502025"/>
              <a:gd name="connsiteY123"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3502025" h="1511300">
                <a:moveTo>
                  <a:pt x="3502025" y="1511300"/>
                </a:moveTo>
                <a:lnTo>
                  <a:pt x="3451225" y="1511300"/>
                </a:lnTo>
                <a:lnTo>
                  <a:pt x="3451225" y="1441450"/>
                </a:lnTo>
                <a:lnTo>
                  <a:pt x="3371850" y="1441450"/>
                </a:lnTo>
                <a:lnTo>
                  <a:pt x="3371850" y="1374775"/>
                </a:lnTo>
                <a:lnTo>
                  <a:pt x="3286125" y="1374775"/>
                </a:lnTo>
                <a:lnTo>
                  <a:pt x="3286125" y="1330325"/>
                </a:lnTo>
                <a:lnTo>
                  <a:pt x="3143250" y="1330325"/>
                </a:lnTo>
                <a:lnTo>
                  <a:pt x="3143250" y="1276350"/>
                </a:lnTo>
                <a:lnTo>
                  <a:pt x="2952750" y="1276350"/>
                </a:lnTo>
                <a:lnTo>
                  <a:pt x="2952750" y="1235075"/>
                </a:lnTo>
                <a:lnTo>
                  <a:pt x="2901950" y="1235075"/>
                </a:lnTo>
                <a:lnTo>
                  <a:pt x="2901950" y="1190625"/>
                </a:lnTo>
                <a:lnTo>
                  <a:pt x="2879725" y="1190625"/>
                </a:lnTo>
                <a:lnTo>
                  <a:pt x="2879725" y="1158875"/>
                </a:lnTo>
                <a:lnTo>
                  <a:pt x="2867025" y="1158875"/>
                </a:lnTo>
                <a:lnTo>
                  <a:pt x="2867025" y="1123950"/>
                </a:lnTo>
                <a:lnTo>
                  <a:pt x="2851150" y="1123950"/>
                </a:lnTo>
                <a:lnTo>
                  <a:pt x="2851150" y="1082675"/>
                </a:lnTo>
                <a:lnTo>
                  <a:pt x="2797175" y="1082675"/>
                </a:lnTo>
                <a:lnTo>
                  <a:pt x="2797175" y="1054100"/>
                </a:lnTo>
                <a:lnTo>
                  <a:pt x="2679700" y="1054100"/>
                </a:lnTo>
                <a:lnTo>
                  <a:pt x="2679700" y="1016000"/>
                </a:lnTo>
                <a:lnTo>
                  <a:pt x="2581275" y="1016000"/>
                </a:lnTo>
                <a:lnTo>
                  <a:pt x="2581275" y="958850"/>
                </a:lnTo>
                <a:lnTo>
                  <a:pt x="2517775" y="958850"/>
                </a:lnTo>
                <a:lnTo>
                  <a:pt x="2517775" y="923925"/>
                </a:lnTo>
                <a:lnTo>
                  <a:pt x="2501900" y="923925"/>
                </a:lnTo>
                <a:lnTo>
                  <a:pt x="2501900" y="892175"/>
                </a:lnTo>
                <a:lnTo>
                  <a:pt x="2292350" y="892175"/>
                </a:lnTo>
                <a:lnTo>
                  <a:pt x="2292350" y="869950"/>
                </a:lnTo>
                <a:lnTo>
                  <a:pt x="2273300" y="869950"/>
                </a:lnTo>
                <a:lnTo>
                  <a:pt x="2273300" y="847725"/>
                </a:lnTo>
                <a:lnTo>
                  <a:pt x="2209800" y="847725"/>
                </a:lnTo>
                <a:lnTo>
                  <a:pt x="2209800" y="825500"/>
                </a:lnTo>
                <a:lnTo>
                  <a:pt x="2184400" y="825500"/>
                </a:lnTo>
                <a:lnTo>
                  <a:pt x="2184400" y="800100"/>
                </a:lnTo>
                <a:lnTo>
                  <a:pt x="2165350" y="800100"/>
                </a:lnTo>
                <a:lnTo>
                  <a:pt x="2165350" y="774700"/>
                </a:lnTo>
                <a:lnTo>
                  <a:pt x="2114550" y="774700"/>
                </a:lnTo>
                <a:lnTo>
                  <a:pt x="2114550" y="755650"/>
                </a:lnTo>
                <a:lnTo>
                  <a:pt x="2047875" y="755650"/>
                </a:lnTo>
                <a:lnTo>
                  <a:pt x="2047875" y="755650"/>
                </a:lnTo>
                <a:lnTo>
                  <a:pt x="2047875" y="733425"/>
                </a:lnTo>
                <a:lnTo>
                  <a:pt x="1997075" y="733425"/>
                </a:lnTo>
                <a:lnTo>
                  <a:pt x="1997075" y="714375"/>
                </a:lnTo>
                <a:lnTo>
                  <a:pt x="1984375" y="714375"/>
                </a:lnTo>
                <a:lnTo>
                  <a:pt x="1984375" y="688975"/>
                </a:lnTo>
                <a:lnTo>
                  <a:pt x="1924050" y="688975"/>
                </a:lnTo>
                <a:lnTo>
                  <a:pt x="1924050" y="669925"/>
                </a:lnTo>
                <a:lnTo>
                  <a:pt x="1876425" y="669925"/>
                </a:lnTo>
                <a:lnTo>
                  <a:pt x="1876425" y="644525"/>
                </a:lnTo>
                <a:lnTo>
                  <a:pt x="1838325" y="644525"/>
                </a:lnTo>
                <a:lnTo>
                  <a:pt x="1838325" y="631825"/>
                </a:lnTo>
                <a:lnTo>
                  <a:pt x="1781175" y="631825"/>
                </a:lnTo>
                <a:lnTo>
                  <a:pt x="1781175" y="609600"/>
                </a:lnTo>
                <a:lnTo>
                  <a:pt x="1695450" y="609600"/>
                </a:lnTo>
                <a:lnTo>
                  <a:pt x="1695450" y="590550"/>
                </a:lnTo>
                <a:lnTo>
                  <a:pt x="1641475" y="590550"/>
                </a:lnTo>
                <a:lnTo>
                  <a:pt x="1641475" y="574675"/>
                </a:lnTo>
                <a:lnTo>
                  <a:pt x="1628775" y="574675"/>
                </a:lnTo>
                <a:lnTo>
                  <a:pt x="1628775" y="558800"/>
                </a:lnTo>
                <a:lnTo>
                  <a:pt x="1606550" y="558800"/>
                </a:lnTo>
                <a:lnTo>
                  <a:pt x="1606550" y="533400"/>
                </a:lnTo>
                <a:lnTo>
                  <a:pt x="1577975" y="533400"/>
                </a:lnTo>
                <a:lnTo>
                  <a:pt x="1577975" y="501650"/>
                </a:lnTo>
                <a:lnTo>
                  <a:pt x="1558925" y="504032"/>
                </a:lnTo>
                <a:lnTo>
                  <a:pt x="1558925" y="492125"/>
                </a:lnTo>
                <a:lnTo>
                  <a:pt x="1524000" y="492125"/>
                </a:lnTo>
                <a:lnTo>
                  <a:pt x="1524000" y="469900"/>
                </a:lnTo>
                <a:lnTo>
                  <a:pt x="1508125" y="469900"/>
                </a:lnTo>
                <a:lnTo>
                  <a:pt x="1508125" y="450850"/>
                </a:lnTo>
                <a:lnTo>
                  <a:pt x="1447800" y="450850"/>
                </a:lnTo>
                <a:lnTo>
                  <a:pt x="1447800" y="431800"/>
                </a:lnTo>
                <a:lnTo>
                  <a:pt x="1447800" y="431800"/>
                </a:lnTo>
                <a:lnTo>
                  <a:pt x="1431925" y="431800"/>
                </a:lnTo>
                <a:lnTo>
                  <a:pt x="1431925" y="406400"/>
                </a:lnTo>
                <a:lnTo>
                  <a:pt x="1420813" y="407988"/>
                </a:lnTo>
                <a:cubicBezTo>
                  <a:pt x="1420813" y="400844"/>
                  <a:pt x="1425574" y="400845"/>
                  <a:pt x="1425574" y="393701"/>
                </a:cubicBezTo>
                <a:lnTo>
                  <a:pt x="1349375" y="393700"/>
                </a:lnTo>
                <a:lnTo>
                  <a:pt x="1349375" y="374650"/>
                </a:lnTo>
                <a:lnTo>
                  <a:pt x="1292225" y="374650"/>
                </a:lnTo>
                <a:lnTo>
                  <a:pt x="1292225" y="355600"/>
                </a:lnTo>
                <a:lnTo>
                  <a:pt x="1244600" y="355600"/>
                </a:lnTo>
                <a:lnTo>
                  <a:pt x="1244600" y="339725"/>
                </a:lnTo>
                <a:lnTo>
                  <a:pt x="1206500" y="339725"/>
                </a:lnTo>
                <a:lnTo>
                  <a:pt x="1209675" y="327025"/>
                </a:lnTo>
                <a:lnTo>
                  <a:pt x="1104900" y="327025"/>
                </a:lnTo>
                <a:lnTo>
                  <a:pt x="1104900" y="304800"/>
                </a:lnTo>
                <a:lnTo>
                  <a:pt x="777875" y="304800"/>
                </a:lnTo>
                <a:lnTo>
                  <a:pt x="777875" y="292100"/>
                </a:lnTo>
                <a:lnTo>
                  <a:pt x="680244" y="292100"/>
                </a:lnTo>
                <a:lnTo>
                  <a:pt x="682625" y="282575"/>
                </a:lnTo>
                <a:lnTo>
                  <a:pt x="665162" y="280193"/>
                </a:lnTo>
                <a:lnTo>
                  <a:pt x="660400" y="257175"/>
                </a:lnTo>
                <a:lnTo>
                  <a:pt x="625475" y="257175"/>
                </a:lnTo>
                <a:lnTo>
                  <a:pt x="625475" y="234950"/>
                </a:lnTo>
                <a:lnTo>
                  <a:pt x="590550" y="234950"/>
                </a:lnTo>
                <a:lnTo>
                  <a:pt x="590550" y="222250"/>
                </a:lnTo>
                <a:lnTo>
                  <a:pt x="558800" y="222250"/>
                </a:lnTo>
                <a:lnTo>
                  <a:pt x="558800" y="203200"/>
                </a:lnTo>
                <a:lnTo>
                  <a:pt x="492125" y="203200"/>
                </a:lnTo>
                <a:lnTo>
                  <a:pt x="492125" y="184150"/>
                </a:lnTo>
                <a:lnTo>
                  <a:pt x="485775" y="184150"/>
                </a:lnTo>
                <a:lnTo>
                  <a:pt x="485775" y="171450"/>
                </a:lnTo>
                <a:lnTo>
                  <a:pt x="450850" y="171450"/>
                </a:lnTo>
                <a:lnTo>
                  <a:pt x="450850" y="146050"/>
                </a:lnTo>
                <a:lnTo>
                  <a:pt x="415925" y="148431"/>
                </a:lnTo>
                <a:lnTo>
                  <a:pt x="419100" y="133350"/>
                </a:lnTo>
                <a:lnTo>
                  <a:pt x="390525" y="133350"/>
                </a:lnTo>
                <a:lnTo>
                  <a:pt x="390525" y="98425"/>
                </a:lnTo>
                <a:lnTo>
                  <a:pt x="260350" y="98425"/>
                </a:lnTo>
                <a:lnTo>
                  <a:pt x="260350" y="85725"/>
                </a:lnTo>
                <a:lnTo>
                  <a:pt x="222250" y="85725"/>
                </a:lnTo>
                <a:lnTo>
                  <a:pt x="222250" y="57150"/>
                </a:lnTo>
                <a:lnTo>
                  <a:pt x="186531" y="54768"/>
                </a:lnTo>
                <a:lnTo>
                  <a:pt x="190500" y="41275"/>
                </a:lnTo>
                <a:lnTo>
                  <a:pt x="174625" y="41275"/>
                </a:lnTo>
                <a:lnTo>
                  <a:pt x="174625" y="28575"/>
                </a:lnTo>
                <a:lnTo>
                  <a:pt x="139700" y="28575"/>
                </a:lnTo>
                <a:lnTo>
                  <a:pt x="139700" y="15875"/>
                </a:lnTo>
                <a:lnTo>
                  <a:pt x="50800" y="15875"/>
                </a:lnTo>
                <a:lnTo>
                  <a:pt x="50800"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9266" name="Freeform: Shape 9265">
            <a:extLst>
              <a:ext uri="{FF2B5EF4-FFF2-40B4-BE49-F238E27FC236}">
                <a16:creationId xmlns:a16="http://schemas.microsoft.com/office/drawing/2014/main" id="{2CA62389-815A-E91A-ED24-057861AB9279}"/>
              </a:ext>
            </a:extLst>
          </p:cNvPr>
          <p:cNvSpPr/>
          <p:nvPr/>
        </p:nvSpPr>
        <p:spPr bwMode="auto">
          <a:xfrm>
            <a:off x="2212181" y="1935956"/>
            <a:ext cx="3479007" cy="1402557"/>
          </a:xfrm>
          <a:custGeom>
            <a:avLst/>
            <a:gdLst>
              <a:gd name="connsiteX0" fmla="*/ 3479007 w 3479007"/>
              <a:gd name="connsiteY0" fmla="*/ 1402557 h 1402557"/>
              <a:gd name="connsiteX1" fmla="*/ 3278982 w 3479007"/>
              <a:gd name="connsiteY1" fmla="*/ 1402557 h 1402557"/>
              <a:gd name="connsiteX2" fmla="*/ 3278982 w 3479007"/>
              <a:gd name="connsiteY2" fmla="*/ 1364457 h 1402557"/>
              <a:gd name="connsiteX3" fmla="*/ 3157538 w 3479007"/>
              <a:gd name="connsiteY3" fmla="*/ 1364457 h 1402557"/>
              <a:gd name="connsiteX4" fmla="*/ 3157538 w 3479007"/>
              <a:gd name="connsiteY4" fmla="*/ 1307307 h 1402557"/>
              <a:gd name="connsiteX5" fmla="*/ 3121819 w 3479007"/>
              <a:gd name="connsiteY5" fmla="*/ 1307307 h 1402557"/>
              <a:gd name="connsiteX6" fmla="*/ 3121819 w 3479007"/>
              <a:gd name="connsiteY6" fmla="*/ 1276350 h 1402557"/>
              <a:gd name="connsiteX7" fmla="*/ 3038475 w 3479007"/>
              <a:gd name="connsiteY7" fmla="*/ 1276350 h 1402557"/>
              <a:gd name="connsiteX8" fmla="*/ 3038475 w 3479007"/>
              <a:gd name="connsiteY8" fmla="*/ 1231107 h 1402557"/>
              <a:gd name="connsiteX9" fmla="*/ 2800350 w 3479007"/>
              <a:gd name="connsiteY9" fmla="*/ 1231107 h 1402557"/>
              <a:gd name="connsiteX10" fmla="*/ 2800350 w 3479007"/>
              <a:gd name="connsiteY10" fmla="*/ 1188244 h 1402557"/>
              <a:gd name="connsiteX11" fmla="*/ 2776538 w 3479007"/>
              <a:gd name="connsiteY11" fmla="*/ 1188244 h 1402557"/>
              <a:gd name="connsiteX12" fmla="*/ 2776538 w 3479007"/>
              <a:gd name="connsiteY12" fmla="*/ 1154907 h 1402557"/>
              <a:gd name="connsiteX13" fmla="*/ 2717007 w 3479007"/>
              <a:gd name="connsiteY13" fmla="*/ 1154907 h 1402557"/>
              <a:gd name="connsiteX14" fmla="*/ 2717007 w 3479007"/>
              <a:gd name="connsiteY14" fmla="*/ 1128713 h 1402557"/>
              <a:gd name="connsiteX15" fmla="*/ 2693194 w 3479007"/>
              <a:gd name="connsiteY15" fmla="*/ 1128713 h 1402557"/>
              <a:gd name="connsiteX16" fmla="*/ 2693194 w 3479007"/>
              <a:gd name="connsiteY16" fmla="*/ 1100138 h 1402557"/>
              <a:gd name="connsiteX17" fmla="*/ 2674144 w 3479007"/>
              <a:gd name="connsiteY17" fmla="*/ 1100138 h 1402557"/>
              <a:gd name="connsiteX18" fmla="*/ 2674144 w 3479007"/>
              <a:gd name="connsiteY18" fmla="*/ 1073944 h 1402557"/>
              <a:gd name="connsiteX19" fmla="*/ 2562225 w 3479007"/>
              <a:gd name="connsiteY19" fmla="*/ 1073944 h 1402557"/>
              <a:gd name="connsiteX20" fmla="*/ 2562225 w 3479007"/>
              <a:gd name="connsiteY20" fmla="*/ 1040607 h 1402557"/>
              <a:gd name="connsiteX21" fmla="*/ 2547938 w 3479007"/>
              <a:gd name="connsiteY21" fmla="*/ 1040607 h 1402557"/>
              <a:gd name="connsiteX22" fmla="*/ 2547938 w 3479007"/>
              <a:gd name="connsiteY22" fmla="*/ 1004888 h 1402557"/>
              <a:gd name="connsiteX23" fmla="*/ 2509838 w 3479007"/>
              <a:gd name="connsiteY23" fmla="*/ 1004888 h 1402557"/>
              <a:gd name="connsiteX24" fmla="*/ 2509838 w 3479007"/>
              <a:gd name="connsiteY24" fmla="*/ 983457 h 1402557"/>
              <a:gd name="connsiteX25" fmla="*/ 2495550 w 3479007"/>
              <a:gd name="connsiteY25" fmla="*/ 983457 h 1402557"/>
              <a:gd name="connsiteX26" fmla="*/ 2495550 w 3479007"/>
              <a:gd name="connsiteY26" fmla="*/ 959644 h 1402557"/>
              <a:gd name="connsiteX27" fmla="*/ 2433638 w 3479007"/>
              <a:gd name="connsiteY27" fmla="*/ 959644 h 1402557"/>
              <a:gd name="connsiteX28" fmla="*/ 2433638 w 3479007"/>
              <a:gd name="connsiteY28" fmla="*/ 933450 h 1402557"/>
              <a:gd name="connsiteX29" fmla="*/ 2288382 w 3479007"/>
              <a:gd name="connsiteY29" fmla="*/ 933450 h 1402557"/>
              <a:gd name="connsiteX30" fmla="*/ 2288382 w 3479007"/>
              <a:gd name="connsiteY30" fmla="*/ 912019 h 1402557"/>
              <a:gd name="connsiteX31" fmla="*/ 2176463 w 3479007"/>
              <a:gd name="connsiteY31" fmla="*/ 912019 h 1402557"/>
              <a:gd name="connsiteX32" fmla="*/ 2176463 w 3479007"/>
              <a:gd name="connsiteY32" fmla="*/ 888207 h 1402557"/>
              <a:gd name="connsiteX33" fmla="*/ 2155032 w 3479007"/>
              <a:gd name="connsiteY33" fmla="*/ 888207 h 1402557"/>
              <a:gd name="connsiteX34" fmla="*/ 2155032 w 3479007"/>
              <a:gd name="connsiteY34" fmla="*/ 864394 h 1402557"/>
              <a:gd name="connsiteX35" fmla="*/ 2112169 w 3479007"/>
              <a:gd name="connsiteY35" fmla="*/ 864394 h 1402557"/>
              <a:gd name="connsiteX36" fmla="*/ 2112169 w 3479007"/>
              <a:gd name="connsiteY36" fmla="*/ 826294 h 1402557"/>
              <a:gd name="connsiteX37" fmla="*/ 2016919 w 3479007"/>
              <a:gd name="connsiteY37" fmla="*/ 826294 h 1402557"/>
              <a:gd name="connsiteX38" fmla="*/ 2016919 w 3479007"/>
              <a:gd name="connsiteY38" fmla="*/ 800100 h 1402557"/>
              <a:gd name="connsiteX39" fmla="*/ 1945482 w 3479007"/>
              <a:gd name="connsiteY39" fmla="*/ 800100 h 1402557"/>
              <a:gd name="connsiteX40" fmla="*/ 1945482 w 3479007"/>
              <a:gd name="connsiteY40" fmla="*/ 783432 h 1402557"/>
              <a:gd name="connsiteX41" fmla="*/ 1907382 w 3479007"/>
              <a:gd name="connsiteY41" fmla="*/ 783432 h 1402557"/>
              <a:gd name="connsiteX42" fmla="*/ 1907382 w 3479007"/>
              <a:gd name="connsiteY42" fmla="*/ 738188 h 1402557"/>
              <a:gd name="connsiteX43" fmla="*/ 1888332 w 3479007"/>
              <a:gd name="connsiteY43" fmla="*/ 738188 h 1402557"/>
              <a:gd name="connsiteX44" fmla="*/ 1888332 w 3479007"/>
              <a:gd name="connsiteY44" fmla="*/ 716757 h 1402557"/>
              <a:gd name="connsiteX45" fmla="*/ 1876425 w 3479007"/>
              <a:gd name="connsiteY45" fmla="*/ 716757 h 1402557"/>
              <a:gd name="connsiteX46" fmla="*/ 1876425 w 3479007"/>
              <a:gd name="connsiteY46" fmla="*/ 695325 h 1402557"/>
              <a:gd name="connsiteX47" fmla="*/ 1835944 w 3479007"/>
              <a:gd name="connsiteY47" fmla="*/ 695325 h 1402557"/>
              <a:gd name="connsiteX48" fmla="*/ 1835944 w 3479007"/>
              <a:gd name="connsiteY48" fmla="*/ 673894 h 1402557"/>
              <a:gd name="connsiteX49" fmla="*/ 1733550 w 3479007"/>
              <a:gd name="connsiteY49" fmla="*/ 673894 h 1402557"/>
              <a:gd name="connsiteX50" fmla="*/ 1733550 w 3479007"/>
              <a:gd name="connsiteY50" fmla="*/ 657225 h 1402557"/>
              <a:gd name="connsiteX51" fmla="*/ 1652588 w 3479007"/>
              <a:gd name="connsiteY51" fmla="*/ 657225 h 1402557"/>
              <a:gd name="connsiteX52" fmla="*/ 1652588 w 3479007"/>
              <a:gd name="connsiteY52" fmla="*/ 621507 h 1402557"/>
              <a:gd name="connsiteX53" fmla="*/ 1578769 w 3479007"/>
              <a:gd name="connsiteY53" fmla="*/ 621507 h 1402557"/>
              <a:gd name="connsiteX54" fmla="*/ 1578769 w 3479007"/>
              <a:gd name="connsiteY54" fmla="*/ 621507 h 1402557"/>
              <a:gd name="connsiteX55" fmla="*/ 1578769 w 3479007"/>
              <a:gd name="connsiteY55" fmla="*/ 602457 h 1402557"/>
              <a:gd name="connsiteX56" fmla="*/ 1540669 w 3479007"/>
              <a:gd name="connsiteY56" fmla="*/ 602457 h 1402557"/>
              <a:gd name="connsiteX57" fmla="*/ 1540669 w 3479007"/>
              <a:gd name="connsiteY57" fmla="*/ 554832 h 1402557"/>
              <a:gd name="connsiteX58" fmla="*/ 1531144 w 3479007"/>
              <a:gd name="connsiteY58" fmla="*/ 554832 h 1402557"/>
              <a:gd name="connsiteX59" fmla="*/ 1531144 w 3479007"/>
              <a:gd name="connsiteY59" fmla="*/ 540544 h 1402557"/>
              <a:gd name="connsiteX60" fmla="*/ 1495425 w 3479007"/>
              <a:gd name="connsiteY60" fmla="*/ 540544 h 1402557"/>
              <a:gd name="connsiteX61" fmla="*/ 1495425 w 3479007"/>
              <a:gd name="connsiteY61" fmla="*/ 507207 h 1402557"/>
              <a:gd name="connsiteX62" fmla="*/ 1454944 w 3479007"/>
              <a:gd name="connsiteY62" fmla="*/ 507207 h 1402557"/>
              <a:gd name="connsiteX63" fmla="*/ 1454944 w 3479007"/>
              <a:gd name="connsiteY63" fmla="*/ 481013 h 1402557"/>
              <a:gd name="connsiteX64" fmla="*/ 1357313 w 3479007"/>
              <a:gd name="connsiteY64" fmla="*/ 481013 h 1402557"/>
              <a:gd name="connsiteX65" fmla="*/ 1357313 w 3479007"/>
              <a:gd name="connsiteY65" fmla="*/ 466725 h 1402557"/>
              <a:gd name="connsiteX66" fmla="*/ 1309688 w 3479007"/>
              <a:gd name="connsiteY66" fmla="*/ 466725 h 1402557"/>
              <a:gd name="connsiteX67" fmla="*/ 1309688 w 3479007"/>
              <a:gd name="connsiteY67" fmla="*/ 442913 h 1402557"/>
              <a:gd name="connsiteX68" fmla="*/ 1283494 w 3479007"/>
              <a:gd name="connsiteY68" fmla="*/ 442913 h 1402557"/>
              <a:gd name="connsiteX69" fmla="*/ 1283494 w 3479007"/>
              <a:gd name="connsiteY69" fmla="*/ 431007 h 1402557"/>
              <a:gd name="connsiteX70" fmla="*/ 1238250 w 3479007"/>
              <a:gd name="connsiteY70" fmla="*/ 431007 h 1402557"/>
              <a:gd name="connsiteX71" fmla="*/ 1238250 w 3479007"/>
              <a:gd name="connsiteY71" fmla="*/ 414338 h 1402557"/>
              <a:gd name="connsiteX72" fmla="*/ 1200150 w 3479007"/>
              <a:gd name="connsiteY72" fmla="*/ 414338 h 1402557"/>
              <a:gd name="connsiteX73" fmla="*/ 1200150 w 3479007"/>
              <a:gd name="connsiteY73" fmla="*/ 392907 h 1402557"/>
              <a:gd name="connsiteX74" fmla="*/ 1121569 w 3479007"/>
              <a:gd name="connsiteY74" fmla="*/ 392907 h 1402557"/>
              <a:gd name="connsiteX75" fmla="*/ 1121569 w 3479007"/>
              <a:gd name="connsiteY75" fmla="*/ 378619 h 1402557"/>
              <a:gd name="connsiteX76" fmla="*/ 1064419 w 3479007"/>
              <a:gd name="connsiteY76" fmla="*/ 378619 h 1402557"/>
              <a:gd name="connsiteX77" fmla="*/ 1064419 w 3479007"/>
              <a:gd name="connsiteY77" fmla="*/ 361950 h 1402557"/>
              <a:gd name="connsiteX78" fmla="*/ 1038225 w 3479007"/>
              <a:gd name="connsiteY78" fmla="*/ 361950 h 1402557"/>
              <a:gd name="connsiteX79" fmla="*/ 1038225 w 3479007"/>
              <a:gd name="connsiteY79" fmla="*/ 328613 h 1402557"/>
              <a:gd name="connsiteX80" fmla="*/ 990600 w 3479007"/>
              <a:gd name="connsiteY80" fmla="*/ 328613 h 1402557"/>
              <a:gd name="connsiteX81" fmla="*/ 990600 w 3479007"/>
              <a:gd name="connsiteY81" fmla="*/ 278607 h 1402557"/>
              <a:gd name="connsiteX82" fmla="*/ 947738 w 3479007"/>
              <a:gd name="connsiteY82" fmla="*/ 278607 h 1402557"/>
              <a:gd name="connsiteX83" fmla="*/ 947738 w 3479007"/>
              <a:gd name="connsiteY83" fmla="*/ 261938 h 1402557"/>
              <a:gd name="connsiteX84" fmla="*/ 914400 w 3479007"/>
              <a:gd name="connsiteY84" fmla="*/ 261938 h 1402557"/>
              <a:gd name="connsiteX85" fmla="*/ 914400 w 3479007"/>
              <a:gd name="connsiteY85" fmla="*/ 235744 h 1402557"/>
              <a:gd name="connsiteX86" fmla="*/ 812007 w 3479007"/>
              <a:gd name="connsiteY86" fmla="*/ 235744 h 1402557"/>
              <a:gd name="connsiteX87" fmla="*/ 812007 w 3479007"/>
              <a:gd name="connsiteY87" fmla="*/ 221457 h 1402557"/>
              <a:gd name="connsiteX88" fmla="*/ 802482 w 3479007"/>
              <a:gd name="connsiteY88" fmla="*/ 221457 h 1402557"/>
              <a:gd name="connsiteX89" fmla="*/ 802482 w 3479007"/>
              <a:gd name="connsiteY89" fmla="*/ 202407 h 1402557"/>
              <a:gd name="connsiteX90" fmla="*/ 671513 w 3479007"/>
              <a:gd name="connsiteY90" fmla="*/ 202407 h 1402557"/>
              <a:gd name="connsiteX91" fmla="*/ 671513 w 3479007"/>
              <a:gd name="connsiteY91" fmla="*/ 185738 h 1402557"/>
              <a:gd name="connsiteX92" fmla="*/ 645319 w 3479007"/>
              <a:gd name="connsiteY92" fmla="*/ 185738 h 1402557"/>
              <a:gd name="connsiteX93" fmla="*/ 645319 w 3479007"/>
              <a:gd name="connsiteY93" fmla="*/ 169069 h 1402557"/>
              <a:gd name="connsiteX94" fmla="*/ 521494 w 3479007"/>
              <a:gd name="connsiteY94" fmla="*/ 169069 h 1402557"/>
              <a:gd name="connsiteX95" fmla="*/ 528638 w 3479007"/>
              <a:gd name="connsiteY95" fmla="*/ 161925 h 1402557"/>
              <a:gd name="connsiteX96" fmla="*/ 454819 w 3479007"/>
              <a:gd name="connsiteY96" fmla="*/ 161925 h 1402557"/>
              <a:gd name="connsiteX97" fmla="*/ 454819 w 3479007"/>
              <a:gd name="connsiteY97" fmla="*/ 130969 h 1402557"/>
              <a:gd name="connsiteX98" fmla="*/ 392907 w 3479007"/>
              <a:gd name="connsiteY98" fmla="*/ 130969 h 1402557"/>
              <a:gd name="connsiteX99" fmla="*/ 392907 w 3479007"/>
              <a:gd name="connsiteY99" fmla="*/ 111919 h 1402557"/>
              <a:gd name="connsiteX100" fmla="*/ 304800 w 3479007"/>
              <a:gd name="connsiteY100" fmla="*/ 111919 h 1402557"/>
              <a:gd name="connsiteX101" fmla="*/ 304800 w 3479007"/>
              <a:gd name="connsiteY101" fmla="*/ 92869 h 1402557"/>
              <a:gd name="connsiteX102" fmla="*/ 254794 w 3479007"/>
              <a:gd name="connsiteY102" fmla="*/ 92869 h 1402557"/>
              <a:gd name="connsiteX103" fmla="*/ 254794 w 3479007"/>
              <a:gd name="connsiteY103" fmla="*/ 76200 h 1402557"/>
              <a:gd name="connsiteX104" fmla="*/ 171450 w 3479007"/>
              <a:gd name="connsiteY104" fmla="*/ 76200 h 1402557"/>
              <a:gd name="connsiteX105" fmla="*/ 171450 w 3479007"/>
              <a:gd name="connsiteY105" fmla="*/ 47625 h 1402557"/>
              <a:gd name="connsiteX106" fmla="*/ 152400 w 3479007"/>
              <a:gd name="connsiteY106" fmla="*/ 47625 h 1402557"/>
              <a:gd name="connsiteX107" fmla="*/ 152400 w 3479007"/>
              <a:gd name="connsiteY107" fmla="*/ 30957 h 1402557"/>
              <a:gd name="connsiteX108" fmla="*/ 0 w 3479007"/>
              <a:gd name="connsiteY108" fmla="*/ 30957 h 1402557"/>
              <a:gd name="connsiteX109" fmla="*/ 0 w 3479007"/>
              <a:gd name="connsiteY109" fmla="*/ 0 h 1402557"/>
              <a:gd name="connsiteX0" fmla="*/ 3479007 w 3479007"/>
              <a:gd name="connsiteY0" fmla="*/ 1402557 h 1402557"/>
              <a:gd name="connsiteX1" fmla="*/ 3278982 w 3479007"/>
              <a:gd name="connsiteY1" fmla="*/ 1402557 h 1402557"/>
              <a:gd name="connsiteX2" fmla="*/ 3278982 w 3479007"/>
              <a:gd name="connsiteY2" fmla="*/ 1364457 h 1402557"/>
              <a:gd name="connsiteX3" fmla="*/ 3157538 w 3479007"/>
              <a:gd name="connsiteY3" fmla="*/ 1357314 h 1402557"/>
              <a:gd name="connsiteX4" fmla="*/ 3157538 w 3479007"/>
              <a:gd name="connsiteY4" fmla="*/ 1307307 h 1402557"/>
              <a:gd name="connsiteX5" fmla="*/ 3121819 w 3479007"/>
              <a:gd name="connsiteY5" fmla="*/ 1307307 h 1402557"/>
              <a:gd name="connsiteX6" fmla="*/ 3121819 w 3479007"/>
              <a:gd name="connsiteY6" fmla="*/ 1276350 h 1402557"/>
              <a:gd name="connsiteX7" fmla="*/ 3038475 w 3479007"/>
              <a:gd name="connsiteY7" fmla="*/ 1276350 h 1402557"/>
              <a:gd name="connsiteX8" fmla="*/ 3038475 w 3479007"/>
              <a:gd name="connsiteY8" fmla="*/ 1231107 h 1402557"/>
              <a:gd name="connsiteX9" fmla="*/ 2800350 w 3479007"/>
              <a:gd name="connsiteY9" fmla="*/ 1231107 h 1402557"/>
              <a:gd name="connsiteX10" fmla="*/ 2800350 w 3479007"/>
              <a:gd name="connsiteY10" fmla="*/ 1188244 h 1402557"/>
              <a:gd name="connsiteX11" fmla="*/ 2776538 w 3479007"/>
              <a:gd name="connsiteY11" fmla="*/ 1188244 h 1402557"/>
              <a:gd name="connsiteX12" fmla="*/ 2776538 w 3479007"/>
              <a:gd name="connsiteY12" fmla="*/ 1154907 h 1402557"/>
              <a:gd name="connsiteX13" fmla="*/ 2717007 w 3479007"/>
              <a:gd name="connsiteY13" fmla="*/ 1154907 h 1402557"/>
              <a:gd name="connsiteX14" fmla="*/ 2717007 w 3479007"/>
              <a:gd name="connsiteY14" fmla="*/ 1128713 h 1402557"/>
              <a:gd name="connsiteX15" fmla="*/ 2693194 w 3479007"/>
              <a:gd name="connsiteY15" fmla="*/ 1128713 h 1402557"/>
              <a:gd name="connsiteX16" fmla="*/ 2693194 w 3479007"/>
              <a:gd name="connsiteY16" fmla="*/ 1100138 h 1402557"/>
              <a:gd name="connsiteX17" fmla="*/ 2674144 w 3479007"/>
              <a:gd name="connsiteY17" fmla="*/ 1100138 h 1402557"/>
              <a:gd name="connsiteX18" fmla="*/ 2674144 w 3479007"/>
              <a:gd name="connsiteY18" fmla="*/ 1073944 h 1402557"/>
              <a:gd name="connsiteX19" fmla="*/ 2562225 w 3479007"/>
              <a:gd name="connsiteY19" fmla="*/ 1073944 h 1402557"/>
              <a:gd name="connsiteX20" fmla="*/ 2562225 w 3479007"/>
              <a:gd name="connsiteY20" fmla="*/ 1040607 h 1402557"/>
              <a:gd name="connsiteX21" fmla="*/ 2547938 w 3479007"/>
              <a:gd name="connsiteY21" fmla="*/ 1040607 h 1402557"/>
              <a:gd name="connsiteX22" fmla="*/ 2547938 w 3479007"/>
              <a:gd name="connsiteY22" fmla="*/ 1004888 h 1402557"/>
              <a:gd name="connsiteX23" fmla="*/ 2509838 w 3479007"/>
              <a:gd name="connsiteY23" fmla="*/ 1004888 h 1402557"/>
              <a:gd name="connsiteX24" fmla="*/ 2509838 w 3479007"/>
              <a:gd name="connsiteY24" fmla="*/ 983457 h 1402557"/>
              <a:gd name="connsiteX25" fmla="*/ 2495550 w 3479007"/>
              <a:gd name="connsiteY25" fmla="*/ 983457 h 1402557"/>
              <a:gd name="connsiteX26" fmla="*/ 2495550 w 3479007"/>
              <a:gd name="connsiteY26" fmla="*/ 959644 h 1402557"/>
              <a:gd name="connsiteX27" fmla="*/ 2433638 w 3479007"/>
              <a:gd name="connsiteY27" fmla="*/ 959644 h 1402557"/>
              <a:gd name="connsiteX28" fmla="*/ 2433638 w 3479007"/>
              <a:gd name="connsiteY28" fmla="*/ 933450 h 1402557"/>
              <a:gd name="connsiteX29" fmla="*/ 2288382 w 3479007"/>
              <a:gd name="connsiteY29" fmla="*/ 933450 h 1402557"/>
              <a:gd name="connsiteX30" fmla="*/ 2288382 w 3479007"/>
              <a:gd name="connsiteY30" fmla="*/ 912019 h 1402557"/>
              <a:gd name="connsiteX31" fmla="*/ 2176463 w 3479007"/>
              <a:gd name="connsiteY31" fmla="*/ 912019 h 1402557"/>
              <a:gd name="connsiteX32" fmla="*/ 2176463 w 3479007"/>
              <a:gd name="connsiteY32" fmla="*/ 888207 h 1402557"/>
              <a:gd name="connsiteX33" fmla="*/ 2155032 w 3479007"/>
              <a:gd name="connsiteY33" fmla="*/ 888207 h 1402557"/>
              <a:gd name="connsiteX34" fmla="*/ 2155032 w 3479007"/>
              <a:gd name="connsiteY34" fmla="*/ 864394 h 1402557"/>
              <a:gd name="connsiteX35" fmla="*/ 2112169 w 3479007"/>
              <a:gd name="connsiteY35" fmla="*/ 864394 h 1402557"/>
              <a:gd name="connsiteX36" fmla="*/ 2112169 w 3479007"/>
              <a:gd name="connsiteY36" fmla="*/ 826294 h 1402557"/>
              <a:gd name="connsiteX37" fmla="*/ 2016919 w 3479007"/>
              <a:gd name="connsiteY37" fmla="*/ 826294 h 1402557"/>
              <a:gd name="connsiteX38" fmla="*/ 2016919 w 3479007"/>
              <a:gd name="connsiteY38" fmla="*/ 800100 h 1402557"/>
              <a:gd name="connsiteX39" fmla="*/ 1945482 w 3479007"/>
              <a:gd name="connsiteY39" fmla="*/ 800100 h 1402557"/>
              <a:gd name="connsiteX40" fmla="*/ 1945482 w 3479007"/>
              <a:gd name="connsiteY40" fmla="*/ 783432 h 1402557"/>
              <a:gd name="connsiteX41" fmla="*/ 1907382 w 3479007"/>
              <a:gd name="connsiteY41" fmla="*/ 783432 h 1402557"/>
              <a:gd name="connsiteX42" fmla="*/ 1907382 w 3479007"/>
              <a:gd name="connsiteY42" fmla="*/ 738188 h 1402557"/>
              <a:gd name="connsiteX43" fmla="*/ 1888332 w 3479007"/>
              <a:gd name="connsiteY43" fmla="*/ 738188 h 1402557"/>
              <a:gd name="connsiteX44" fmla="*/ 1888332 w 3479007"/>
              <a:gd name="connsiteY44" fmla="*/ 716757 h 1402557"/>
              <a:gd name="connsiteX45" fmla="*/ 1876425 w 3479007"/>
              <a:gd name="connsiteY45" fmla="*/ 716757 h 1402557"/>
              <a:gd name="connsiteX46" fmla="*/ 1876425 w 3479007"/>
              <a:gd name="connsiteY46" fmla="*/ 695325 h 1402557"/>
              <a:gd name="connsiteX47" fmla="*/ 1835944 w 3479007"/>
              <a:gd name="connsiteY47" fmla="*/ 695325 h 1402557"/>
              <a:gd name="connsiteX48" fmla="*/ 1835944 w 3479007"/>
              <a:gd name="connsiteY48" fmla="*/ 673894 h 1402557"/>
              <a:gd name="connsiteX49" fmla="*/ 1733550 w 3479007"/>
              <a:gd name="connsiteY49" fmla="*/ 673894 h 1402557"/>
              <a:gd name="connsiteX50" fmla="*/ 1733550 w 3479007"/>
              <a:gd name="connsiteY50" fmla="*/ 657225 h 1402557"/>
              <a:gd name="connsiteX51" fmla="*/ 1652588 w 3479007"/>
              <a:gd name="connsiteY51" fmla="*/ 657225 h 1402557"/>
              <a:gd name="connsiteX52" fmla="*/ 1652588 w 3479007"/>
              <a:gd name="connsiteY52" fmla="*/ 621507 h 1402557"/>
              <a:gd name="connsiteX53" fmla="*/ 1578769 w 3479007"/>
              <a:gd name="connsiteY53" fmla="*/ 621507 h 1402557"/>
              <a:gd name="connsiteX54" fmla="*/ 1578769 w 3479007"/>
              <a:gd name="connsiteY54" fmla="*/ 621507 h 1402557"/>
              <a:gd name="connsiteX55" fmla="*/ 1578769 w 3479007"/>
              <a:gd name="connsiteY55" fmla="*/ 602457 h 1402557"/>
              <a:gd name="connsiteX56" fmla="*/ 1540669 w 3479007"/>
              <a:gd name="connsiteY56" fmla="*/ 602457 h 1402557"/>
              <a:gd name="connsiteX57" fmla="*/ 1540669 w 3479007"/>
              <a:gd name="connsiteY57" fmla="*/ 554832 h 1402557"/>
              <a:gd name="connsiteX58" fmla="*/ 1531144 w 3479007"/>
              <a:gd name="connsiteY58" fmla="*/ 554832 h 1402557"/>
              <a:gd name="connsiteX59" fmla="*/ 1531144 w 3479007"/>
              <a:gd name="connsiteY59" fmla="*/ 540544 h 1402557"/>
              <a:gd name="connsiteX60" fmla="*/ 1495425 w 3479007"/>
              <a:gd name="connsiteY60" fmla="*/ 540544 h 1402557"/>
              <a:gd name="connsiteX61" fmla="*/ 1495425 w 3479007"/>
              <a:gd name="connsiteY61" fmla="*/ 507207 h 1402557"/>
              <a:gd name="connsiteX62" fmla="*/ 1454944 w 3479007"/>
              <a:gd name="connsiteY62" fmla="*/ 507207 h 1402557"/>
              <a:gd name="connsiteX63" fmla="*/ 1454944 w 3479007"/>
              <a:gd name="connsiteY63" fmla="*/ 481013 h 1402557"/>
              <a:gd name="connsiteX64" fmla="*/ 1357313 w 3479007"/>
              <a:gd name="connsiteY64" fmla="*/ 481013 h 1402557"/>
              <a:gd name="connsiteX65" fmla="*/ 1357313 w 3479007"/>
              <a:gd name="connsiteY65" fmla="*/ 466725 h 1402557"/>
              <a:gd name="connsiteX66" fmla="*/ 1309688 w 3479007"/>
              <a:gd name="connsiteY66" fmla="*/ 466725 h 1402557"/>
              <a:gd name="connsiteX67" fmla="*/ 1309688 w 3479007"/>
              <a:gd name="connsiteY67" fmla="*/ 442913 h 1402557"/>
              <a:gd name="connsiteX68" fmla="*/ 1283494 w 3479007"/>
              <a:gd name="connsiteY68" fmla="*/ 442913 h 1402557"/>
              <a:gd name="connsiteX69" fmla="*/ 1283494 w 3479007"/>
              <a:gd name="connsiteY69" fmla="*/ 431007 h 1402557"/>
              <a:gd name="connsiteX70" fmla="*/ 1238250 w 3479007"/>
              <a:gd name="connsiteY70" fmla="*/ 431007 h 1402557"/>
              <a:gd name="connsiteX71" fmla="*/ 1238250 w 3479007"/>
              <a:gd name="connsiteY71" fmla="*/ 414338 h 1402557"/>
              <a:gd name="connsiteX72" fmla="*/ 1200150 w 3479007"/>
              <a:gd name="connsiteY72" fmla="*/ 414338 h 1402557"/>
              <a:gd name="connsiteX73" fmla="*/ 1200150 w 3479007"/>
              <a:gd name="connsiteY73" fmla="*/ 392907 h 1402557"/>
              <a:gd name="connsiteX74" fmla="*/ 1121569 w 3479007"/>
              <a:gd name="connsiteY74" fmla="*/ 392907 h 1402557"/>
              <a:gd name="connsiteX75" fmla="*/ 1121569 w 3479007"/>
              <a:gd name="connsiteY75" fmla="*/ 378619 h 1402557"/>
              <a:gd name="connsiteX76" fmla="*/ 1064419 w 3479007"/>
              <a:gd name="connsiteY76" fmla="*/ 378619 h 1402557"/>
              <a:gd name="connsiteX77" fmla="*/ 1064419 w 3479007"/>
              <a:gd name="connsiteY77" fmla="*/ 361950 h 1402557"/>
              <a:gd name="connsiteX78" fmla="*/ 1038225 w 3479007"/>
              <a:gd name="connsiteY78" fmla="*/ 361950 h 1402557"/>
              <a:gd name="connsiteX79" fmla="*/ 1038225 w 3479007"/>
              <a:gd name="connsiteY79" fmla="*/ 328613 h 1402557"/>
              <a:gd name="connsiteX80" fmla="*/ 990600 w 3479007"/>
              <a:gd name="connsiteY80" fmla="*/ 328613 h 1402557"/>
              <a:gd name="connsiteX81" fmla="*/ 990600 w 3479007"/>
              <a:gd name="connsiteY81" fmla="*/ 278607 h 1402557"/>
              <a:gd name="connsiteX82" fmla="*/ 947738 w 3479007"/>
              <a:gd name="connsiteY82" fmla="*/ 278607 h 1402557"/>
              <a:gd name="connsiteX83" fmla="*/ 947738 w 3479007"/>
              <a:gd name="connsiteY83" fmla="*/ 261938 h 1402557"/>
              <a:gd name="connsiteX84" fmla="*/ 914400 w 3479007"/>
              <a:gd name="connsiteY84" fmla="*/ 261938 h 1402557"/>
              <a:gd name="connsiteX85" fmla="*/ 914400 w 3479007"/>
              <a:gd name="connsiteY85" fmla="*/ 235744 h 1402557"/>
              <a:gd name="connsiteX86" fmla="*/ 812007 w 3479007"/>
              <a:gd name="connsiteY86" fmla="*/ 235744 h 1402557"/>
              <a:gd name="connsiteX87" fmla="*/ 812007 w 3479007"/>
              <a:gd name="connsiteY87" fmla="*/ 221457 h 1402557"/>
              <a:gd name="connsiteX88" fmla="*/ 802482 w 3479007"/>
              <a:gd name="connsiteY88" fmla="*/ 221457 h 1402557"/>
              <a:gd name="connsiteX89" fmla="*/ 802482 w 3479007"/>
              <a:gd name="connsiteY89" fmla="*/ 202407 h 1402557"/>
              <a:gd name="connsiteX90" fmla="*/ 671513 w 3479007"/>
              <a:gd name="connsiteY90" fmla="*/ 202407 h 1402557"/>
              <a:gd name="connsiteX91" fmla="*/ 671513 w 3479007"/>
              <a:gd name="connsiteY91" fmla="*/ 185738 h 1402557"/>
              <a:gd name="connsiteX92" fmla="*/ 645319 w 3479007"/>
              <a:gd name="connsiteY92" fmla="*/ 185738 h 1402557"/>
              <a:gd name="connsiteX93" fmla="*/ 645319 w 3479007"/>
              <a:gd name="connsiteY93" fmla="*/ 169069 h 1402557"/>
              <a:gd name="connsiteX94" fmla="*/ 521494 w 3479007"/>
              <a:gd name="connsiteY94" fmla="*/ 169069 h 1402557"/>
              <a:gd name="connsiteX95" fmla="*/ 528638 w 3479007"/>
              <a:gd name="connsiteY95" fmla="*/ 161925 h 1402557"/>
              <a:gd name="connsiteX96" fmla="*/ 454819 w 3479007"/>
              <a:gd name="connsiteY96" fmla="*/ 161925 h 1402557"/>
              <a:gd name="connsiteX97" fmla="*/ 454819 w 3479007"/>
              <a:gd name="connsiteY97" fmla="*/ 130969 h 1402557"/>
              <a:gd name="connsiteX98" fmla="*/ 392907 w 3479007"/>
              <a:gd name="connsiteY98" fmla="*/ 130969 h 1402557"/>
              <a:gd name="connsiteX99" fmla="*/ 392907 w 3479007"/>
              <a:gd name="connsiteY99" fmla="*/ 111919 h 1402557"/>
              <a:gd name="connsiteX100" fmla="*/ 304800 w 3479007"/>
              <a:gd name="connsiteY100" fmla="*/ 111919 h 1402557"/>
              <a:gd name="connsiteX101" fmla="*/ 304800 w 3479007"/>
              <a:gd name="connsiteY101" fmla="*/ 92869 h 1402557"/>
              <a:gd name="connsiteX102" fmla="*/ 254794 w 3479007"/>
              <a:gd name="connsiteY102" fmla="*/ 92869 h 1402557"/>
              <a:gd name="connsiteX103" fmla="*/ 254794 w 3479007"/>
              <a:gd name="connsiteY103" fmla="*/ 76200 h 1402557"/>
              <a:gd name="connsiteX104" fmla="*/ 171450 w 3479007"/>
              <a:gd name="connsiteY104" fmla="*/ 76200 h 1402557"/>
              <a:gd name="connsiteX105" fmla="*/ 171450 w 3479007"/>
              <a:gd name="connsiteY105" fmla="*/ 47625 h 1402557"/>
              <a:gd name="connsiteX106" fmla="*/ 152400 w 3479007"/>
              <a:gd name="connsiteY106" fmla="*/ 47625 h 1402557"/>
              <a:gd name="connsiteX107" fmla="*/ 152400 w 3479007"/>
              <a:gd name="connsiteY107" fmla="*/ 30957 h 1402557"/>
              <a:gd name="connsiteX108" fmla="*/ 0 w 3479007"/>
              <a:gd name="connsiteY108" fmla="*/ 30957 h 1402557"/>
              <a:gd name="connsiteX109" fmla="*/ 0 w 3479007"/>
              <a:gd name="connsiteY109" fmla="*/ 0 h 1402557"/>
              <a:gd name="connsiteX0" fmla="*/ 3479007 w 3479007"/>
              <a:gd name="connsiteY0" fmla="*/ 1402557 h 1402557"/>
              <a:gd name="connsiteX1" fmla="*/ 3278982 w 3479007"/>
              <a:gd name="connsiteY1" fmla="*/ 1402557 h 1402557"/>
              <a:gd name="connsiteX2" fmla="*/ 3281364 w 3479007"/>
              <a:gd name="connsiteY2" fmla="*/ 1333501 h 1402557"/>
              <a:gd name="connsiteX3" fmla="*/ 3157538 w 3479007"/>
              <a:gd name="connsiteY3" fmla="*/ 1357314 h 1402557"/>
              <a:gd name="connsiteX4" fmla="*/ 3157538 w 3479007"/>
              <a:gd name="connsiteY4" fmla="*/ 1307307 h 1402557"/>
              <a:gd name="connsiteX5" fmla="*/ 3121819 w 3479007"/>
              <a:gd name="connsiteY5" fmla="*/ 1307307 h 1402557"/>
              <a:gd name="connsiteX6" fmla="*/ 3121819 w 3479007"/>
              <a:gd name="connsiteY6" fmla="*/ 1276350 h 1402557"/>
              <a:gd name="connsiteX7" fmla="*/ 3038475 w 3479007"/>
              <a:gd name="connsiteY7" fmla="*/ 1276350 h 1402557"/>
              <a:gd name="connsiteX8" fmla="*/ 3038475 w 3479007"/>
              <a:gd name="connsiteY8" fmla="*/ 1231107 h 1402557"/>
              <a:gd name="connsiteX9" fmla="*/ 2800350 w 3479007"/>
              <a:gd name="connsiteY9" fmla="*/ 1231107 h 1402557"/>
              <a:gd name="connsiteX10" fmla="*/ 2800350 w 3479007"/>
              <a:gd name="connsiteY10" fmla="*/ 1188244 h 1402557"/>
              <a:gd name="connsiteX11" fmla="*/ 2776538 w 3479007"/>
              <a:gd name="connsiteY11" fmla="*/ 1188244 h 1402557"/>
              <a:gd name="connsiteX12" fmla="*/ 2776538 w 3479007"/>
              <a:gd name="connsiteY12" fmla="*/ 1154907 h 1402557"/>
              <a:gd name="connsiteX13" fmla="*/ 2717007 w 3479007"/>
              <a:gd name="connsiteY13" fmla="*/ 1154907 h 1402557"/>
              <a:gd name="connsiteX14" fmla="*/ 2717007 w 3479007"/>
              <a:gd name="connsiteY14" fmla="*/ 1128713 h 1402557"/>
              <a:gd name="connsiteX15" fmla="*/ 2693194 w 3479007"/>
              <a:gd name="connsiteY15" fmla="*/ 1128713 h 1402557"/>
              <a:gd name="connsiteX16" fmla="*/ 2693194 w 3479007"/>
              <a:gd name="connsiteY16" fmla="*/ 1100138 h 1402557"/>
              <a:gd name="connsiteX17" fmla="*/ 2674144 w 3479007"/>
              <a:gd name="connsiteY17" fmla="*/ 1100138 h 1402557"/>
              <a:gd name="connsiteX18" fmla="*/ 2674144 w 3479007"/>
              <a:gd name="connsiteY18" fmla="*/ 1073944 h 1402557"/>
              <a:gd name="connsiteX19" fmla="*/ 2562225 w 3479007"/>
              <a:gd name="connsiteY19" fmla="*/ 1073944 h 1402557"/>
              <a:gd name="connsiteX20" fmla="*/ 2562225 w 3479007"/>
              <a:gd name="connsiteY20" fmla="*/ 1040607 h 1402557"/>
              <a:gd name="connsiteX21" fmla="*/ 2547938 w 3479007"/>
              <a:gd name="connsiteY21" fmla="*/ 1040607 h 1402557"/>
              <a:gd name="connsiteX22" fmla="*/ 2547938 w 3479007"/>
              <a:gd name="connsiteY22" fmla="*/ 1004888 h 1402557"/>
              <a:gd name="connsiteX23" fmla="*/ 2509838 w 3479007"/>
              <a:gd name="connsiteY23" fmla="*/ 1004888 h 1402557"/>
              <a:gd name="connsiteX24" fmla="*/ 2509838 w 3479007"/>
              <a:gd name="connsiteY24" fmla="*/ 983457 h 1402557"/>
              <a:gd name="connsiteX25" fmla="*/ 2495550 w 3479007"/>
              <a:gd name="connsiteY25" fmla="*/ 983457 h 1402557"/>
              <a:gd name="connsiteX26" fmla="*/ 2495550 w 3479007"/>
              <a:gd name="connsiteY26" fmla="*/ 959644 h 1402557"/>
              <a:gd name="connsiteX27" fmla="*/ 2433638 w 3479007"/>
              <a:gd name="connsiteY27" fmla="*/ 959644 h 1402557"/>
              <a:gd name="connsiteX28" fmla="*/ 2433638 w 3479007"/>
              <a:gd name="connsiteY28" fmla="*/ 933450 h 1402557"/>
              <a:gd name="connsiteX29" fmla="*/ 2288382 w 3479007"/>
              <a:gd name="connsiteY29" fmla="*/ 933450 h 1402557"/>
              <a:gd name="connsiteX30" fmla="*/ 2288382 w 3479007"/>
              <a:gd name="connsiteY30" fmla="*/ 912019 h 1402557"/>
              <a:gd name="connsiteX31" fmla="*/ 2176463 w 3479007"/>
              <a:gd name="connsiteY31" fmla="*/ 912019 h 1402557"/>
              <a:gd name="connsiteX32" fmla="*/ 2176463 w 3479007"/>
              <a:gd name="connsiteY32" fmla="*/ 888207 h 1402557"/>
              <a:gd name="connsiteX33" fmla="*/ 2155032 w 3479007"/>
              <a:gd name="connsiteY33" fmla="*/ 888207 h 1402557"/>
              <a:gd name="connsiteX34" fmla="*/ 2155032 w 3479007"/>
              <a:gd name="connsiteY34" fmla="*/ 864394 h 1402557"/>
              <a:gd name="connsiteX35" fmla="*/ 2112169 w 3479007"/>
              <a:gd name="connsiteY35" fmla="*/ 864394 h 1402557"/>
              <a:gd name="connsiteX36" fmla="*/ 2112169 w 3479007"/>
              <a:gd name="connsiteY36" fmla="*/ 826294 h 1402557"/>
              <a:gd name="connsiteX37" fmla="*/ 2016919 w 3479007"/>
              <a:gd name="connsiteY37" fmla="*/ 826294 h 1402557"/>
              <a:gd name="connsiteX38" fmla="*/ 2016919 w 3479007"/>
              <a:gd name="connsiteY38" fmla="*/ 800100 h 1402557"/>
              <a:gd name="connsiteX39" fmla="*/ 1945482 w 3479007"/>
              <a:gd name="connsiteY39" fmla="*/ 800100 h 1402557"/>
              <a:gd name="connsiteX40" fmla="*/ 1945482 w 3479007"/>
              <a:gd name="connsiteY40" fmla="*/ 783432 h 1402557"/>
              <a:gd name="connsiteX41" fmla="*/ 1907382 w 3479007"/>
              <a:gd name="connsiteY41" fmla="*/ 783432 h 1402557"/>
              <a:gd name="connsiteX42" fmla="*/ 1907382 w 3479007"/>
              <a:gd name="connsiteY42" fmla="*/ 738188 h 1402557"/>
              <a:gd name="connsiteX43" fmla="*/ 1888332 w 3479007"/>
              <a:gd name="connsiteY43" fmla="*/ 738188 h 1402557"/>
              <a:gd name="connsiteX44" fmla="*/ 1888332 w 3479007"/>
              <a:gd name="connsiteY44" fmla="*/ 716757 h 1402557"/>
              <a:gd name="connsiteX45" fmla="*/ 1876425 w 3479007"/>
              <a:gd name="connsiteY45" fmla="*/ 716757 h 1402557"/>
              <a:gd name="connsiteX46" fmla="*/ 1876425 w 3479007"/>
              <a:gd name="connsiteY46" fmla="*/ 695325 h 1402557"/>
              <a:gd name="connsiteX47" fmla="*/ 1835944 w 3479007"/>
              <a:gd name="connsiteY47" fmla="*/ 695325 h 1402557"/>
              <a:gd name="connsiteX48" fmla="*/ 1835944 w 3479007"/>
              <a:gd name="connsiteY48" fmla="*/ 673894 h 1402557"/>
              <a:gd name="connsiteX49" fmla="*/ 1733550 w 3479007"/>
              <a:gd name="connsiteY49" fmla="*/ 673894 h 1402557"/>
              <a:gd name="connsiteX50" fmla="*/ 1733550 w 3479007"/>
              <a:gd name="connsiteY50" fmla="*/ 657225 h 1402557"/>
              <a:gd name="connsiteX51" fmla="*/ 1652588 w 3479007"/>
              <a:gd name="connsiteY51" fmla="*/ 657225 h 1402557"/>
              <a:gd name="connsiteX52" fmla="*/ 1652588 w 3479007"/>
              <a:gd name="connsiteY52" fmla="*/ 621507 h 1402557"/>
              <a:gd name="connsiteX53" fmla="*/ 1578769 w 3479007"/>
              <a:gd name="connsiteY53" fmla="*/ 621507 h 1402557"/>
              <a:gd name="connsiteX54" fmla="*/ 1578769 w 3479007"/>
              <a:gd name="connsiteY54" fmla="*/ 621507 h 1402557"/>
              <a:gd name="connsiteX55" fmla="*/ 1578769 w 3479007"/>
              <a:gd name="connsiteY55" fmla="*/ 602457 h 1402557"/>
              <a:gd name="connsiteX56" fmla="*/ 1540669 w 3479007"/>
              <a:gd name="connsiteY56" fmla="*/ 602457 h 1402557"/>
              <a:gd name="connsiteX57" fmla="*/ 1540669 w 3479007"/>
              <a:gd name="connsiteY57" fmla="*/ 554832 h 1402557"/>
              <a:gd name="connsiteX58" fmla="*/ 1531144 w 3479007"/>
              <a:gd name="connsiteY58" fmla="*/ 554832 h 1402557"/>
              <a:gd name="connsiteX59" fmla="*/ 1531144 w 3479007"/>
              <a:gd name="connsiteY59" fmla="*/ 540544 h 1402557"/>
              <a:gd name="connsiteX60" fmla="*/ 1495425 w 3479007"/>
              <a:gd name="connsiteY60" fmla="*/ 540544 h 1402557"/>
              <a:gd name="connsiteX61" fmla="*/ 1495425 w 3479007"/>
              <a:gd name="connsiteY61" fmla="*/ 507207 h 1402557"/>
              <a:gd name="connsiteX62" fmla="*/ 1454944 w 3479007"/>
              <a:gd name="connsiteY62" fmla="*/ 507207 h 1402557"/>
              <a:gd name="connsiteX63" fmla="*/ 1454944 w 3479007"/>
              <a:gd name="connsiteY63" fmla="*/ 481013 h 1402557"/>
              <a:gd name="connsiteX64" fmla="*/ 1357313 w 3479007"/>
              <a:gd name="connsiteY64" fmla="*/ 481013 h 1402557"/>
              <a:gd name="connsiteX65" fmla="*/ 1357313 w 3479007"/>
              <a:gd name="connsiteY65" fmla="*/ 466725 h 1402557"/>
              <a:gd name="connsiteX66" fmla="*/ 1309688 w 3479007"/>
              <a:gd name="connsiteY66" fmla="*/ 466725 h 1402557"/>
              <a:gd name="connsiteX67" fmla="*/ 1309688 w 3479007"/>
              <a:gd name="connsiteY67" fmla="*/ 442913 h 1402557"/>
              <a:gd name="connsiteX68" fmla="*/ 1283494 w 3479007"/>
              <a:gd name="connsiteY68" fmla="*/ 442913 h 1402557"/>
              <a:gd name="connsiteX69" fmla="*/ 1283494 w 3479007"/>
              <a:gd name="connsiteY69" fmla="*/ 431007 h 1402557"/>
              <a:gd name="connsiteX70" fmla="*/ 1238250 w 3479007"/>
              <a:gd name="connsiteY70" fmla="*/ 431007 h 1402557"/>
              <a:gd name="connsiteX71" fmla="*/ 1238250 w 3479007"/>
              <a:gd name="connsiteY71" fmla="*/ 414338 h 1402557"/>
              <a:gd name="connsiteX72" fmla="*/ 1200150 w 3479007"/>
              <a:gd name="connsiteY72" fmla="*/ 414338 h 1402557"/>
              <a:gd name="connsiteX73" fmla="*/ 1200150 w 3479007"/>
              <a:gd name="connsiteY73" fmla="*/ 392907 h 1402557"/>
              <a:gd name="connsiteX74" fmla="*/ 1121569 w 3479007"/>
              <a:gd name="connsiteY74" fmla="*/ 392907 h 1402557"/>
              <a:gd name="connsiteX75" fmla="*/ 1121569 w 3479007"/>
              <a:gd name="connsiteY75" fmla="*/ 378619 h 1402557"/>
              <a:gd name="connsiteX76" fmla="*/ 1064419 w 3479007"/>
              <a:gd name="connsiteY76" fmla="*/ 378619 h 1402557"/>
              <a:gd name="connsiteX77" fmla="*/ 1064419 w 3479007"/>
              <a:gd name="connsiteY77" fmla="*/ 361950 h 1402557"/>
              <a:gd name="connsiteX78" fmla="*/ 1038225 w 3479007"/>
              <a:gd name="connsiteY78" fmla="*/ 361950 h 1402557"/>
              <a:gd name="connsiteX79" fmla="*/ 1038225 w 3479007"/>
              <a:gd name="connsiteY79" fmla="*/ 328613 h 1402557"/>
              <a:gd name="connsiteX80" fmla="*/ 990600 w 3479007"/>
              <a:gd name="connsiteY80" fmla="*/ 328613 h 1402557"/>
              <a:gd name="connsiteX81" fmla="*/ 990600 w 3479007"/>
              <a:gd name="connsiteY81" fmla="*/ 278607 h 1402557"/>
              <a:gd name="connsiteX82" fmla="*/ 947738 w 3479007"/>
              <a:gd name="connsiteY82" fmla="*/ 278607 h 1402557"/>
              <a:gd name="connsiteX83" fmla="*/ 947738 w 3479007"/>
              <a:gd name="connsiteY83" fmla="*/ 261938 h 1402557"/>
              <a:gd name="connsiteX84" fmla="*/ 914400 w 3479007"/>
              <a:gd name="connsiteY84" fmla="*/ 261938 h 1402557"/>
              <a:gd name="connsiteX85" fmla="*/ 914400 w 3479007"/>
              <a:gd name="connsiteY85" fmla="*/ 235744 h 1402557"/>
              <a:gd name="connsiteX86" fmla="*/ 812007 w 3479007"/>
              <a:gd name="connsiteY86" fmla="*/ 235744 h 1402557"/>
              <a:gd name="connsiteX87" fmla="*/ 812007 w 3479007"/>
              <a:gd name="connsiteY87" fmla="*/ 221457 h 1402557"/>
              <a:gd name="connsiteX88" fmla="*/ 802482 w 3479007"/>
              <a:gd name="connsiteY88" fmla="*/ 221457 h 1402557"/>
              <a:gd name="connsiteX89" fmla="*/ 802482 w 3479007"/>
              <a:gd name="connsiteY89" fmla="*/ 202407 h 1402557"/>
              <a:gd name="connsiteX90" fmla="*/ 671513 w 3479007"/>
              <a:gd name="connsiteY90" fmla="*/ 202407 h 1402557"/>
              <a:gd name="connsiteX91" fmla="*/ 671513 w 3479007"/>
              <a:gd name="connsiteY91" fmla="*/ 185738 h 1402557"/>
              <a:gd name="connsiteX92" fmla="*/ 645319 w 3479007"/>
              <a:gd name="connsiteY92" fmla="*/ 185738 h 1402557"/>
              <a:gd name="connsiteX93" fmla="*/ 645319 w 3479007"/>
              <a:gd name="connsiteY93" fmla="*/ 169069 h 1402557"/>
              <a:gd name="connsiteX94" fmla="*/ 521494 w 3479007"/>
              <a:gd name="connsiteY94" fmla="*/ 169069 h 1402557"/>
              <a:gd name="connsiteX95" fmla="*/ 528638 w 3479007"/>
              <a:gd name="connsiteY95" fmla="*/ 161925 h 1402557"/>
              <a:gd name="connsiteX96" fmla="*/ 454819 w 3479007"/>
              <a:gd name="connsiteY96" fmla="*/ 161925 h 1402557"/>
              <a:gd name="connsiteX97" fmla="*/ 454819 w 3479007"/>
              <a:gd name="connsiteY97" fmla="*/ 130969 h 1402557"/>
              <a:gd name="connsiteX98" fmla="*/ 392907 w 3479007"/>
              <a:gd name="connsiteY98" fmla="*/ 130969 h 1402557"/>
              <a:gd name="connsiteX99" fmla="*/ 392907 w 3479007"/>
              <a:gd name="connsiteY99" fmla="*/ 111919 h 1402557"/>
              <a:gd name="connsiteX100" fmla="*/ 304800 w 3479007"/>
              <a:gd name="connsiteY100" fmla="*/ 111919 h 1402557"/>
              <a:gd name="connsiteX101" fmla="*/ 304800 w 3479007"/>
              <a:gd name="connsiteY101" fmla="*/ 92869 h 1402557"/>
              <a:gd name="connsiteX102" fmla="*/ 254794 w 3479007"/>
              <a:gd name="connsiteY102" fmla="*/ 92869 h 1402557"/>
              <a:gd name="connsiteX103" fmla="*/ 254794 w 3479007"/>
              <a:gd name="connsiteY103" fmla="*/ 76200 h 1402557"/>
              <a:gd name="connsiteX104" fmla="*/ 171450 w 3479007"/>
              <a:gd name="connsiteY104" fmla="*/ 76200 h 1402557"/>
              <a:gd name="connsiteX105" fmla="*/ 171450 w 3479007"/>
              <a:gd name="connsiteY105" fmla="*/ 47625 h 1402557"/>
              <a:gd name="connsiteX106" fmla="*/ 152400 w 3479007"/>
              <a:gd name="connsiteY106" fmla="*/ 47625 h 1402557"/>
              <a:gd name="connsiteX107" fmla="*/ 152400 w 3479007"/>
              <a:gd name="connsiteY107" fmla="*/ 30957 h 1402557"/>
              <a:gd name="connsiteX108" fmla="*/ 0 w 3479007"/>
              <a:gd name="connsiteY108" fmla="*/ 30957 h 1402557"/>
              <a:gd name="connsiteX109" fmla="*/ 0 w 3479007"/>
              <a:gd name="connsiteY109" fmla="*/ 0 h 1402557"/>
              <a:gd name="connsiteX0" fmla="*/ 3479007 w 3479007"/>
              <a:gd name="connsiteY0" fmla="*/ 1402557 h 1402557"/>
              <a:gd name="connsiteX1" fmla="*/ 3278982 w 3479007"/>
              <a:gd name="connsiteY1" fmla="*/ 1402557 h 1402557"/>
              <a:gd name="connsiteX2" fmla="*/ 3281364 w 3479007"/>
              <a:gd name="connsiteY2" fmla="*/ 1357314 h 1402557"/>
              <a:gd name="connsiteX3" fmla="*/ 3157538 w 3479007"/>
              <a:gd name="connsiteY3" fmla="*/ 1357314 h 1402557"/>
              <a:gd name="connsiteX4" fmla="*/ 3157538 w 3479007"/>
              <a:gd name="connsiteY4" fmla="*/ 1307307 h 1402557"/>
              <a:gd name="connsiteX5" fmla="*/ 3121819 w 3479007"/>
              <a:gd name="connsiteY5" fmla="*/ 1307307 h 1402557"/>
              <a:gd name="connsiteX6" fmla="*/ 3121819 w 3479007"/>
              <a:gd name="connsiteY6" fmla="*/ 1276350 h 1402557"/>
              <a:gd name="connsiteX7" fmla="*/ 3038475 w 3479007"/>
              <a:gd name="connsiteY7" fmla="*/ 1276350 h 1402557"/>
              <a:gd name="connsiteX8" fmla="*/ 3038475 w 3479007"/>
              <a:gd name="connsiteY8" fmla="*/ 1231107 h 1402557"/>
              <a:gd name="connsiteX9" fmla="*/ 2800350 w 3479007"/>
              <a:gd name="connsiteY9" fmla="*/ 1231107 h 1402557"/>
              <a:gd name="connsiteX10" fmla="*/ 2800350 w 3479007"/>
              <a:gd name="connsiteY10" fmla="*/ 1188244 h 1402557"/>
              <a:gd name="connsiteX11" fmla="*/ 2776538 w 3479007"/>
              <a:gd name="connsiteY11" fmla="*/ 1188244 h 1402557"/>
              <a:gd name="connsiteX12" fmla="*/ 2776538 w 3479007"/>
              <a:gd name="connsiteY12" fmla="*/ 1154907 h 1402557"/>
              <a:gd name="connsiteX13" fmla="*/ 2717007 w 3479007"/>
              <a:gd name="connsiteY13" fmla="*/ 1154907 h 1402557"/>
              <a:gd name="connsiteX14" fmla="*/ 2717007 w 3479007"/>
              <a:gd name="connsiteY14" fmla="*/ 1128713 h 1402557"/>
              <a:gd name="connsiteX15" fmla="*/ 2693194 w 3479007"/>
              <a:gd name="connsiteY15" fmla="*/ 1128713 h 1402557"/>
              <a:gd name="connsiteX16" fmla="*/ 2693194 w 3479007"/>
              <a:gd name="connsiteY16" fmla="*/ 1100138 h 1402557"/>
              <a:gd name="connsiteX17" fmla="*/ 2674144 w 3479007"/>
              <a:gd name="connsiteY17" fmla="*/ 1100138 h 1402557"/>
              <a:gd name="connsiteX18" fmla="*/ 2674144 w 3479007"/>
              <a:gd name="connsiteY18" fmla="*/ 1073944 h 1402557"/>
              <a:gd name="connsiteX19" fmla="*/ 2562225 w 3479007"/>
              <a:gd name="connsiteY19" fmla="*/ 1073944 h 1402557"/>
              <a:gd name="connsiteX20" fmla="*/ 2562225 w 3479007"/>
              <a:gd name="connsiteY20" fmla="*/ 1040607 h 1402557"/>
              <a:gd name="connsiteX21" fmla="*/ 2547938 w 3479007"/>
              <a:gd name="connsiteY21" fmla="*/ 1040607 h 1402557"/>
              <a:gd name="connsiteX22" fmla="*/ 2547938 w 3479007"/>
              <a:gd name="connsiteY22" fmla="*/ 1004888 h 1402557"/>
              <a:gd name="connsiteX23" fmla="*/ 2509838 w 3479007"/>
              <a:gd name="connsiteY23" fmla="*/ 1004888 h 1402557"/>
              <a:gd name="connsiteX24" fmla="*/ 2509838 w 3479007"/>
              <a:gd name="connsiteY24" fmla="*/ 983457 h 1402557"/>
              <a:gd name="connsiteX25" fmla="*/ 2495550 w 3479007"/>
              <a:gd name="connsiteY25" fmla="*/ 983457 h 1402557"/>
              <a:gd name="connsiteX26" fmla="*/ 2495550 w 3479007"/>
              <a:gd name="connsiteY26" fmla="*/ 959644 h 1402557"/>
              <a:gd name="connsiteX27" fmla="*/ 2433638 w 3479007"/>
              <a:gd name="connsiteY27" fmla="*/ 959644 h 1402557"/>
              <a:gd name="connsiteX28" fmla="*/ 2433638 w 3479007"/>
              <a:gd name="connsiteY28" fmla="*/ 933450 h 1402557"/>
              <a:gd name="connsiteX29" fmla="*/ 2288382 w 3479007"/>
              <a:gd name="connsiteY29" fmla="*/ 933450 h 1402557"/>
              <a:gd name="connsiteX30" fmla="*/ 2288382 w 3479007"/>
              <a:gd name="connsiteY30" fmla="*/ 912019 h 1402557"/>
              <a:gd name="connsiteX31" fmla="*/ 2176463 w 3479007"/>
              <a:gd name="connsiteY31" fmla="*/ 912019 h 1402557"/>
              <a:gd name="connsiteX32" fmla="*/ 2176463 w 3479007"/>
              <a:gd name="connsiteY32" fmla="*/ 888207 h 1402557"/>
              <a:gd name="connsiteX33" fmla="*/ 2155032 w 3479007"/>
              <a:gd name="connsiteY33" fmla="*/ 888207 h 1402557"/>
              <a:gd name="connsiteX34" fmla="*/ 2155032 w 3479007"/>
              <a:gd name="connsiteY34" fmla="*/ 864394 h 1402557"/>
              <a:gd name="connsiteX35" fmla="*/ 2112169 w 3479007"/>
              <a:gd name="connsiteY35" fmla="*/ 864394 h 1402557"/>
              <a:gd name="connsiteX36" fmla="*/ 2112169 w 3479007"/>
              <a:gd name="connsiteY36" fmla="*/ 826294 h 1402557"/>
              <a:gd name="connsiteX37" fmla="*/ 2016919 w 3479007"/>
              <a:gd name="connsiteY37" fmla="*/ 826294 h 1402557"/>
              <a:gd name="connsiteX38" fmla="*/ 2016919 w 3479007"/>
              <a:gd name="connsiteY38" fmla="*/ 800100 h 1402557"/>
              <a:gd name="connsiteX39" fmla="*/ 1945482 w 3479007"/>
              <a:gd name="connsiteY39" fmla="*/ 800100 h 1402557"/>
              <a:gd name="connsiteX40" fmla="*/ 1945482 w 3479007"/>
              <a:gd name="connsiteY40" fmla="*/ 783432 h 1402557"/>
              <a:gd name="connsiteX41" fmla="*/ 1907382 w 3479007"/>
              <a:gd name="connsiteY41" fmla="*/ 783432 h 1402557"/>
              <a:gd name="connsiteX42" fmla="*/ 1907382 w 3479007"/>
              <a:gd name="connsiteY42" fmla="*/ 738188 h 1402557"/>
              <a:gd name="connsiteX43" fmla="*/ 1888332 w 3479007"/>
              <a:gd name="connsiteY43" fmla="*/ 738188 h 1402557"/>
              <a:gd name="connsiteX44" fmla="*/ 1888332 w 3479007"/>
              <a:gd name="connsiteY44" fmla="*/ 716757 h 1402557"/>
              <a:gd name="connsiteX45" fmla="*/ 1876425 w 3479007"/>
              <a:gd name="connsiteY45" fmla="*/ 716757 h 1402557"/>
              <a:gd name="connsiteX46" fmla="*/ 1876425 w 3479007"/>
              <a:gd name="connsiteY46" fmla="*/ 695325 h 1402557"/>
              <a:gd name="connsiteX47" fmla="*/ 1835944 w 3479007"/>
              <a:gd name="connsiteY47" fmla="*/ 695325 h 1402557"/>
              <a:gd name="connsiteX48" fmla="*/ 1835944 w 3479007"/>
              <a:gd name="connsiteY48" fmla="*/ 673894 h 1402557"/>
              <a:gd name="connsiteX49" fmla="*/ 1733550 w 3479007"/>
              <a:gd name="connsiteY49" fmla="*/ 673894 h 1402557"/>
              <a:gd name="connsiteX50" fmla="*/ 1733550 w 3479007"/>
              <a:gd name="connsiteY50" fmla="*/ 657225 h 1402557"/>
              <a:gd name="connsiteX51" fmla="*/ 1652588 w 3479007"/>
              <a:gd name="connsiteY51" fmla="*/ 657225 h 1402557"/>
              <a:gd name="connsiteX52" fmla="*/ 1652588 w 3479007"/>
              <a:gd name="connsiteY52" fmla="*/ 621507 h 1402557"/>
              <a:gd name="connsiteX53" fmla="*/ 1578769 w 3479007"/>
              <a:gd name="connsiteY53" fmla="*/ 621507 h 1402557"/>
              <a:gd name="connsiteX54" fmla="*/ 1578769 w 3479007"/>
              <a:gd name="connsiteY54" fmla="*/ 621507 h 1402557"/>
              <a:gd name="connsiteX55" fmla="*/ 1578769 w 3479007"/>
              <a:gd name="connsiteY55" fmla="*/ 602457 h 1402557"/>
              <a:gd name="connsiteX56" fmla="*/ 1540669 w 3479007"/>
              <a:gd name="connsiteY56" fmla="*/ 602457 h 1402557"/>
              <a:gd name="connsiteX57" fmla="*/ 1540669 w 3479007"/>
              <a:gd name="connsiteY57" fmla="*/ 554832 h 1402557"/>
              <a:gd name="connsiteX58" fmla="*/ 1531144 w 3479007"/>
              <a:gd name="connsiteY58" fmla="*/ 554832 h 1402557"/>
              <a:gd name="connsiteX59" fmla="*/ 1531144 w 3479007"/>
              <a:gd name="connsiteY59" fmla="*/ 540544 h 1402557"/>
              <a:gd name="connsiteX60" fmla="*/ 1495425 w 3479007"/>
              <a:gd name="connsiteY60" fmla="*/ 540544 h 1402557"/>
              <a:gd name="connsiteX61" fmla="*/ 1495425 w 3479007"/>
              <a:gd name="connsiteY61" fmla="*/ 507207 h 1402557"/>
              <a:gd name="connsiteX62" fmla="*/ 1454944 w 3479007"/>
              <a:gd name="connsiteY62" fmla="*/ 507207 h 1402557"/>
              <a:gd name="connsiteX63" fmla="*/ 1454944 w 3479007"/>
              <a:gd name="connsiteY63" fmla="*/ 481013 h 1402557"/>
              <a:gd name="connsiteX64" fmla="*/ 1357313 w 3479007"/>
              <a:gd name="connsiteY64" fmla="*/ 481013 h 1402557"/>
              <a:gd name="connsiteX65" fmla="*/ 1357313 w 3479007"/>
              <a:gd name="connsiteY65" fmla="*/ 466725 h 1402557"/>
              <a:gd name="connsiteX66" fmla="*/ 1309688 w 3479007"/>
              <a:gd name="connsiteY66" fmla="*/ 466725 h 1402557"/>
              <a:gd name="connsiteX67" fmla="*/ 1309688 w 3479007"/>
              <a:gd name="connsiteY67" fmla="*/ 442913 h 1402557"/>
              <a:gd name="connsiteX68" fmla="*/ 1283494 w 3479007"/>
              <a:gd name="connsiteY68" fmla="*/ 442913 h 1402557"/>
              <a:gd name="connsiteX69" fmla="*/ 1283494 w 3479007"/>
              <a:gd name="connsiteY69" fmla="*/ 431007 h 1402557"/>
              <a:gd name="connsiteX70" fmla="*/ 1238250 w 3479007"/>
              <a:gd name="connsiteY70" fmla="*/ 431007 h 1402557"/>
              <a:gd name="connsiteX71" fmla="*/ 1238250 w 3479007"/>
              <a:gd name="connsiteY71" fmla="*/ 414338 h 1402557"/>
              <a:gd name="connsiteX72" fmla="*/ 1200150 w 3479007"/>
              <a:gd name="connsiteY72" fmla="*/ 414338 h 1402557"/>
              <a:gd name="connsiteX73" fmla="*/ 1200150 w 3479007"/>
              <a:gd name="connsiteY73" fmla="*/ 392907 h 1402557"/>
              <a:gd name="connsiteX74" fmla="*/ 1121569 w 3479007"/>
              <a:gd name="connsiteY74" fmla="*/ 392907 h 1402557"/>
              <a:gd name="connsiteX75" fmla="*/ 1121569 w 3479007"/>
              <a:gd name="connsiteY75" fmla="*/ 378619 h 1402557"/>
              <a:gd name="connsiteX76" fmla="*/ 1064419 w 3479007"/>
              <a:gd name="connsiteY76" fmla="*/ 378619 h 1402557"/>
              <a:gd name="connsiteX77" fmla="*/ 1064419 w 3479007"/>
              <a:gd name="connsiteY77" fmla="*/ 361950 h 1402557"/>
              <a:gd name="connsiteX78" fmla="*/ 1038225 w 3479007"/>
              <a:gd name="connsiteY78" fmla="*/ 361950 h 1402557"/>
              <a:gd name="connsiteX79" fmla="*/ 1038225 w 3479007"/>
              <a:gd name="connsiteY79" fmla="*/ 328613 h 1402557"/>
              <a:gd name="connsiteX80" fmla="*/ 990600 w 3479007"/>
              <a:gd name="connsiteY80" fmla="*/ 328613 h 1402557"/>
              <a:gd name="connsiteX81" fmla="*/ 990600 w 3479007"/>
              <a:gd name="connsiteY81" fmla="*/ 278607 h 1402557"/>
              <a:gd name="connsiteX82" fmla="*/ 947738 w 3479007"/>
              <a:gd name="connsiteY82" fmla="*/ 278607 h 1402557"/>
              <a:gd name="connsiteX83" fmla="*/ 947738 w 3479007"/>
              <a:gd name="connsiteY83" fmla="*/ 261938 h 1402557"/>
              <a:gd name="connsiteX84" fmla="*/ 914400 w 3479007"/>
              <a:gd name="connsiteY84" fmla="*/ 261938 h 1402557"/>
              <a:gd name="connsiteX85" fmla="*/ 914400 w 3479007"/>
              <a:gd name="connsiteY85" fmla="*/ 235744 h 1402557"/>
              <a:gd name="connsiteX86" fmla="*/ 812007 w 3479007"/>
              <a:gd name="connsiteY86" fmla="*/ 235744 h 1402557"/>
              <a:gd name="connsiteX87" fmla="*/ 812007 w 3479007"/>
              <a:gd name="connsiteY87" fmla="*/ 221457 h 1402557"/>
              <a:gd name="connsiteX88" fmla="*/ 802482 w 3479007"/>
              <a:gd name="connsiteY88" fmla="*/ 221457 h 1402557"/>
              <a:gd name="connsiteX89" fmla="*/ 802482 w 3479007"/>
              <a:gd name="connsiteY89" fmla="*/ 202407 h 1402557"/>
              <a:gd name="connsiteX90" fmla="*/ 671513 w 3479007"/>
              <a:gd name="connsiteY90" fmla="*/ 202407 h 1402557"/>
              <a:gd name="connsiteX91" fmla="*/ 671513 w 3479007"/>
              <a:gd name="connsiteY91" fmla="*/ 185738 h 1402557"/>
              <a:gd name="connsiteX92" fmla="*/ 645319 w 3479007"/>
              <a:gd name="connsiteY92" fmla="*/ 185738 h 1402557"/>
              <a:gd name="connsiteX93" fmla="*/ 645319 w 3479007"/>
              <a:gd name="connsiteY93" fmla="*/ 169069 h 1402557"/>
              <a:gd name="connsiteX94" fmla="*/ 521494 w 3479007"/>
              <a:gd name="connsiteY94" fmla="*/ 169069 h 1402557"/>
              <a:gd name="connsiteX95" fmla="*/ 528638 w 3479007"/>
              <a:gd name="connsiteY95" fmla="*/ 161925 h 1402557"/>
              <a:gd name="connsiteX96" fmla="*/ 454819 w 3479007"/>
              <a:gd name="connsiteY96" fmla="*/ 161925 h 1402557"/>
              <a:gd name="connsiteX97" fmla="*/ 454819 w 3479007"/>
              <a:gd name="connsiteY97" fmla="*/ 130969 h 1402557"/>
              <a:gd name="connsiteX98" fmla="*/ 392907 w 3479007"/>
              <a:gd name="connsiteY98" fmla="*/ 130969 h 1402557"/>
              <a:gd name="connsiteX99" fmla="*/ 392907 w 3479007"/>
              <a:gd name="connsiteY99" fmla="*/ 111919 h 1402557"/>
              <a:gd name="connsiteX100" fmla="*/ 304800 w 3479007"/>
              <a:gd name="connsiteY100" fmla="*/ 111919 h 1402557"/>
              <a:gd name="connsiteX101" fmla="*/ 304800 w 3479007"/>
              <a:gd name="connsiteY101" fmla="*/ 92869 h 1402557"/>
              <a:gd name="connsiteX102" fmla="*/ 254794 w 3479007"/>
              <a:gd name="connsiteY102" fmla="*/ 92869 h 1402557"/>
              <a:gd name="connsiteX103" fmla="*/ 254794 w 3479007"/>
              <a:gd name="connsiteY103" fmla="*/ 76200 h 1402557"/>
              <a:gd name="connsiteX104" fmla="*/ 171450 w 3479007"/>
              <a:gd name="connsiteY104" fmla="*/ 76200 h 1402557"/>
              <a:gd name="connsiteX105" fmla="*/ 171450 w 3479007"/>
              <a:gd name="connsiteY105" fmla="*/ 47625 h 1402557"/>
              <a:gd name="connsiteX106" fmla="*/ 152400 w 3479007"/>
              <a:gd name="connsiteY106" fmla="*/ 47625 h 1402557"/>
              <a:gd name="connsiteX107" fmla="*/ 152400 w 3479007"/>
              <a:gd name="connsiteY107" fmla="*/ 30957 h 1402557"/>
              <a:gd name="connsiteX108" fmla="*/ 0 w 3479007"/>
              <a:gd name="connsiteY108" fmla="*/ 30957 h 1402557"/>
              <a:gd name="connsiteX109" fmla="*/ 0 w 3479007"/>
              <a:gd name="connsiteY109" fmla="*/ 0 h 1402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3479007" h="1402557">
                <a:moveTo>
                  <a:pt x="3479007" y="1402557"/>
                </a:moveTo>
                <a:lnTo>
                  <a:pt x="3278982" y="1402557"/>
                </a:lnTo>
                <a:lnTo>
                  <a:pt x="3281364" y="1357314"/>
                </a:lnTo>
                <a:lnTo>
                  <a:pt x="3157538" y="1357314"/>
                </a:lnTo>
                <a:lnTo>
                  <a:pt x="3157538" y="1307307"/>
                </a:lnTo>
                <a:lnTo>
                  <a:pt x="3121819" y="1307307"/>
                </a:lnTo>
                <a:lnTo>
                  <a:pt x="3121819" y="1276350"/>
                </a:lnTo>
                <a:lnTo>
                  <a:pt x="3038475" y="1276350"/>
                </a:lnTo>
                <a:lnTo>
                  <a:pt x="3038475" y="1231107"/>
                </a:lnTo>
                <a:lnTo>
                  <a:pt x="2800350" y="1231107"/>
                </a:lnTo>
                <a:lnTo>
                  <a:pt x="2800350" y="1188244"/>
                </a:lnTo>
                <a:lnTo>
                  <a:pt x="2776538" y="1188244"/>
                </a:lnTo>
                <a:lnTo>
                  <a:pt x="2776538" y="1154907"/>
                </a:lnTo>
                <a:lnTo>
                  <a:pt x="2717007" y="1154907"/>
                </a:lnTo>
                <a:lnTo>
                  <a:pt x="2717007" y="1128713"/>
                </a:lnTo>
                <a:lnTo>
                  <a:pt x="2693194" y="1128713"/>
                </a:lnTo>
                <a:lnTo>
                  <a:pt x="2693194" y="1100138"/>
                </a:lnTo>
                <a:lnTo>
                  <a:pt x="2674144" y="1100138"/>
                </a:lnTo>
                <a:lnTo>
                  <a:pt x="2674144" y="1073944"/>
                </a:lnTo>
                <a:lnTo>
                  <a:pt x="2562225" y="1073944"/>
                </a:lnTo>
                <a:lnTo>
                  <a:pt x="2562225" y="1040607"/>
                </a:lnTo>
                <a:lnTo>
                  <a:pt x="2547938" y="1040607"/>
                </a:lnTo>
                <a:lnTo>
                  <a:pt x="2547938" y="1004888"/>
                </a:lnTo>
                <a:lnTo>
                  <a:pt x="2509838" y="1004888"/>
                </a:lnTo>
                <a:lnTo>
                  <a:pt x="2509838" y="983457"/>
                </a:lnTo>
                <a:lnTo>
                  <a:pt x="2495550" y="983457"/>
                </a:lnTo>
                <a:lnTo>
                  <a:pt x="2495550" y="959644"/>
                </a:lnTo>
                <a:lnTo>
                  <a:pt x="2433638" y="959644"/>
                </a:lnTo>
                <a:lnTo>
                  <a:pt x="2433638" y="933450"/>
                </a:lnTo>
                <a:lnTo>
                  <a:pt x="2288382" y="933450"/>
                </a:lnTo>
                <a:lnTo>
                  <a:pt x="2288382" y="912019"/>
                </a:lnTo>
                <a:lnTo>
                  <a:pt x="2176463" y="912019"/>
                </a:lnTo>
                <a:lnTo>
                  <a:pt x="2176463" y="888207"/>
                </a:lnTo>
                <a:lnTo>
                  <a:pt x="2155032" y="888207"/>
                </a:lnTo>
                <a:lnTo>
                  <a:pt x="2155032" y="864394"/>
                </a:lnTo>
                <a:lnTo>
                  <a:pt x="2112169" y="864394"/>
                </a:lnTo>
                <a:lnTo>
                  <a:pt x="2112169" y="826294"/>
                </a:lnTo>
                <a:lnTo>
                  <a:pt x="2016919" y="826294"/>
                </a:lnTo>
                <a:lnTo>
                  <a:pt x="2016919" y="800100"/>
                </a:lnTo>
                <a:lnTo>
                  <a:pt x="1945482" y="800100"/>
                </a:lnTo>
                <a:lnTo>
                  <a:pt x="1945482" y="783432"/>
                </a:lnTo>
                <a:lnTo>
                  <a:pt x="1907382" y="783432"/>
                </a:lnTo>
                <a:lnTo>
                  <a:pt x="1907382" y="738188"/>
                </a:lnTo>
                <a:lnTo>
                  <a:pt x="1888332" y="738188"/>
                </a:lnTo>
                <a:lnTo>
                  <a:pt x="1888332" y="716757"/>
                </a:lnTo>
                <a:lnTo>
                  <a:pt x="1876425" y="716757"/>
                </a:lnTo>
                <a:lnTo>
                  <a:pt x="1876425" y="695325"/>
                </a:lnTo>
                <a:lnTo>
                  <a:pt x="1835944" y="695325"/>
                </a:lnTo>
                <a:lnTo>
                  <a:pt x="1835944" y="673894"/>
                </a:lnTo>
                <a:lnTo>
                  <a:pt x="1733550" y="673894"/>
                </a:lnTo>
                <a:lnTo>
                  <a:pt x="1733550" y="657225"/>
                </a:lnTo>
                <a:lnTo>
                  <a:pt x="1652588" y="657225"/>
                </a:lnTo>
                <a:lnTo>
                  <a:pt x="1652588" y="621507"/>
                </a:lnTo>
                <a:lnTo>
                  <a:pt x="1578769" y="621507"/>
                </a:lnTo>
                <a:lnTo>
                  <a:pt x="1578769" y="621507"/>
                </a:lnTo>
                <a:lnTo>
                  <a:pt x="1578769" y="602457"/>
                </a:lnTo>
                <a:lnTo>
                  <a:pt x="1540669" y="602457"/>
                </a:lnTo>
                <a:lnTo>
                  <a:pt x="1540669" y="554832"/>
                </a:lnTo>
                <a:lnTo>
                  <a:pt x="1531144" y="554832"/>
                </a:lnTo>
                <a:lnTo>
                  <a:pt x="1531144" y="540544"/>
                </a:lnTo>
                <a:lnTo>
                  <a:pt x="1495425" y="540544"/>
                </a:lnTo>
                <a:lnTo>
                  <a:pt x="1495425" y="507207"/>
                </a:lnTo>
                <a:lnTo>
                  <a:pt x="1454944" y="507207"/>
                </a:lnTo>
                <a:lnTo>
                  <a:pt x="1454944" y="481013"/>
                </a:lnTo>
                <a:lnTo>
                  <a:pt x="1357313" y="481013"/>
                </a:lnTo>
                <a:lnTo>
                  <a:pt x="1357313" y="466725"/>
                </a:lnTo>
                <a:lnTo>
                  <a:pt x="1309688" y="466725"/>
                </a:lnTo>
                <a:lnTo>
                  <a:pt x="1309688" y="442913"/>
                </a:lnTo>
                <a:lnTo>
                  <a:pt x="1283494" y="442913"/>
                </a:lnTo>
                <a:lnTo>
                  <a:pt x="1283494" y="431007"/>
                </a:lnTo>
                <a:lnTo>
                  <a:pt x="1238250" y="431007"/>
                </a:lnTo>
                <a:lnTo>
                  <a:pt x="1238250" y="414338"/>
                </a:lnTo>
                <a:lnTo>
                  <a:pt x="1200150" y="414338"/>
                </a:lnTo>
                <a:lnTo>
                  <a:pt x="1200150" y="392907"/>
                </a:lnTo>
                <a:lnTo>
                  <a:pt x="1121569" y="392907"/>
                </a:lnTo>
                <a:lnTo>
                  <a:pt x="1121569" y="378619"/>
                </a:lnTo>
                <a:lnTo>
                  <a:pt x="1064419" y="378619"/>
                </a:lnTo>
                <a:lnTo>
                  <a:pt x="1064419" y="361950"/>
                </a:lnTo>
                <a:lnTo>
                  <a:pt x="1038225" y="361950"/>
                </a:lnTo>
                <a:lnTo>
                  <a:pt x="1038225" y="328613"/>
                </a:lnTo>
                <a:lnTo>
                  <a:pt x="990600" y="328613"/>
                </a:lnTo>
                <a:lnTo>
                  <a:pt x="990600" y="278607"/>
                </a:lnTo>
                <a:lnTo>
                  <a:pt x="947738" y="278607"/>
                </a:lnTo>
                <a:lnTo>
                  <a:pt x="947738" y="261938"/>
                </a:lnTo>
                <a:lnTo>
                  <a:pt x="914400" y="261938"/>
                </a:lnTo>
                <a:lnTo>
                  <a:pt x="914400" y="235744"/>
                </a:lnTo>
                <a:lnTo>
                  <a:pt x="812007" y="235744"/>
                </a:lnTo>
                <a:lnTo>
                  <a:pt x="812007" y="221457"/>
                </a:lnTo>
                <a:lnTo>
                  <a:pt x="802482" y="221457"/>
                </a:lnTo>
                <a:lnTo>
                  <a:pt x="802482" y="202407"/>
                </a:lnTo>
                <a:lnTo>
                  <a:pt x="671513" y="202407"/>
                </a:lnTo>
                <a:lnTo>
                  <a:pt x="671513" y="185738"/>
                </a:lnTo>
                <a:lnTo>
                  <a:pt x="645319" y="185738"/>
                </a:lnTo>
                <a:lnTo>
                  <a:pt x="645319" y="169069"/>
                </a:lnTo>
                <a:lnTo>
                  <a:pt x="521494" y="169069"/>
                </a:lnTo>
                <a:lnTo>
                  <a:pt x="528638" y="161925"/>
                </a:lnTo>
                <a:lnTo>
                  <a:pt x="454819" y="161925"/>
                </a:lnTo>
                <a:lnTo>
                  <a:pt x="454819" y="130969"/>
                </a:lnTo>
                <a:lnTo>
                  <a:pt x="392907" y="130969"/>
                </a:lnTo>
                <a:lnTo>
                  <a:pt x="392907" y="111919"/>
                </a:lnTo>
                <a:lnTo>
                  <a:pt x="304800" y="111919"/>
                </a:lnTo>
                <a:lnTo>
                  <a:pt x="304800" y="92869"/>
                </a:lnTo>
                <a:lnTo>
                  <a:pt x="254794" y="92869"/>
                </a:lnTo>
                <a:lnTo>
                  <a:pt x="254794" y="76200"/>
                </a:lnTo>
                <a:lnTo>
                  <a:pt x="171450" y="76200"/>
                </a:lnTo>
                <a:lnTo>
                  <a:pt x="171450" y="47625"/>
                </a:lnTo>
                <a:lnTo>
                  <a:pt x="152400" y="47625"/>
                </a:lnTo>
                <a:lnTo>
                  <a:pt x="152400" y="30957"/>
                </a:lnTo>
                <a:lnTo>
                  <a:pt x="0" y="30957"/>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9269" name="Group 9268">
            <a:extLst>
              <a:ext uri="{FF2B5EF4-FFF2-40B4-BE49-F238E27FC236}">
                <a16:creationId xmlns:a16="http://schemas.microsoft.com/office/drawing/2014/main" id="{60B026BD-975A-B43F-3431-7AC7B8BCBFC3}"/>
              </a:ext>
            </a:extLst>
          </p:cNvPr>
          <p:cNvGrpSpPr/>
          <p:nvPr/>
        </p:nvGrpSpPr>
        <p:grpSpPr>
          <a:xfrm>
            <a:off x="1454944" y="1652588"/>
            <a:ext cx="4802981" cy="488156"/>
            <a:chOff x="1454944" y="1652588"/>
            <a:chExt cx="4802981" cy="488156"/>
          </a:xfrm>
        </p:grpSpPr>
        <p:sp>
          <p:nvSpPr>
            <p:cNvPr id="9267" name="Freeform: Shape 9266">
              <a:extLst>
                <a:ext uri="{FF2B5EF4-FFF2-40B4-BE49-F238E27FC236}">
                  <a16:creationId xmlns:a16="http://schemas.microsoft.com/office/drawing/2014/main" id="{F35A89BD-A664-05B8-FEC1-B7581341CCC4}"/>
                </a:ext>
              </a:extLst>
            </p:cNvPr>
            <p:cNvSpPr/>
            <p:nvPr/>
          </p:nvSpPr>
          <p:spPr bwMode="auto">
            <a:xfrm>
              <a:off x="2843213" y="1750219"/>
              <a:ext cx="3414712" cy="390525"/>
            </a:xfrm>
            <a:custGeom>
              <a:avLst/>
              <a:gdLst>
                <a:gd name="connsiteX0" fmla="*/ 3402806 w 3402806"/>
                <a:gd name="connsiteY0" fmla="*/ 390525 h 390525"/>
                <a:gd name="connsiteX1" fmla="*/ 3352800 w 3402806"/>
                <a:gd name="connsiteY1" fmla="*/ 390525 h 390525"/>
                <a:gd name="connsiteX2" fmla="*/ 3352800 w 3402806"/>
                <a:gd name="connsiteY2" fmla="*/ 369094 h 390525"/>
                <a:gd name="connsiteX3" fmla="*/ 3238500 w 3402806"/>
                <a:gd name="connsiteY3" fmla="*/ 369094 h 390525"/>
                <a:gd name="connsiteX4" fmla="*/ 3238500 w 3402806"/>
                <a:gd name="connsiteY4" fmla="*/ 350044 h 390525"/>
                <a:gd name="connsiteX5" fmla="*/ 3131344 w 3402806"/>
                <a:gd name="connsiteY5" fmla="*/ 350044 h 390525"/>
                <a:gd name="connsiteX6" fmla="*/ 3131344 w 3402806"/>
                <a:gd name="connsiteY6" fmla="*/ 338137 h 390525"/>
                <a:gd name="connsiteX7" fmla="*/ 2928937 w 3402806"/>
                <a:gd name="connsiteY7" fmla="*/ 338137 h 390525"/>
                <a:gd name="connsiteX8" fmla="*/ 2928937 w 3402806"/>
                <a:gd name="connsiteY8" fmla="*/ 316706 h 390525"/>
                <a:gd name="connsiteX9" fmla="*/ 2659856 w 3402806"/>
                <a:gd name="connsiteY9" fmla="*/ 316706 h 390525"/>
                <a:gd name="connsiteX10" fmla="*/ 2659856 w 3402806"/>
                <a:gd name="connsiteY10" fmla="*/ 300037 h 390525"/>
                <a:gd name="connsiteX11" fmla="*/ 2597944 w 3402806"/>
                <a:gd name="connsiteY11" fmla="*/ 300037 h 390525"/>
                <a:gd name="connsiteX12" fmla="*/ 2597944 w 3402806"/>
                <a:gd name="connsiteY12" fmla="*/ 288131 h 390525"/>
                <a:gd name="connsiteX13" fmla="*/ 2555081 w 3402806"/>
                <a:gd name="connsiteY13" fmla="*/ 288131 h 390525"/>
                <a:gd name="connsiteX14" fmla="*/ 2555081 w 3402806"/>
                <a:gd name="connsiteY14" fmla="*/ 266700 h 390525"/>
                <a:gd name="connsiteX15" fmla="*/ 2543175 w 3402806"/>
                <a:gd name="connsiteY15" fmla="*/ 266700 h 390525"/>
                <a:gd name="connsiteX16" fmla="*/ 2524125 w 3402806"/>
                <a:gd name="connsiteY16" fmla="*/ 266700 h 390525"/>
                <a:gd name="connsiteX17" fmla="*/ 2524125 w 3402806"/>
                <a:gd name="connsiteY17" fmla="*/ 252412 h 390525"/>
                <a:gd name="connsiteX18" fmla="*/ 2440781 w 3402806"/>
                <a:gd name="connsiteY18" fmla="*/ 252412 h 390525"/>
                <a:gd name="connsiteX19" fmla="*/ 2447924 w 3402806"/>
                <a:gd name="connsiteY19" fmla="*/ 245269 h 390525"/>
                <a:gd name="connsiteX20" fmla="*/ 2278856 w 3402806"/>
                <a:gd name="connsiteY20" fmla="*/ 245269 h 390525"/>
                <a:gd name="connsiteX21" fmla="*/ 2278856 w 3402806"/>
                <a:gd name="connsiteY21" fmla="*/ 230981 h 390525"/>
                <a:gd name="connsiteX22" fmla="*/ 2162175 w 3402806"/>
                <a:gd name="connsiteY22" fmla="*/ 230981 h 390525"/>
                <a:gd name="connsiteX23" fmla="*/ 2162175 w 3402806"/>
                <a:gd name="connsiteY23" fmla="*/ 211931 h 390525"/>
                <a:gd name="connsiteX24" fmla="*/ 2050256 w 3402806"/>
                <a:gd name="connsiteY24" fmla="*/ 211931 h 390525"/>
                <a:gd name="connsiteX25" fmla="*/ 2050256 w 3402806"/>
                <a:gd name="connsiteY25" fmla="*/ 197644 h 390525"/>
                <a:gd name="connsiteX26" fmla="*/ 1769269 w 3402806"/>
                <a:gd name="connsiteY26" fmla="*/ 197644 h 390525"/>
                <a:gd name="connsiteX27" fmla="*/ 1769269 w 3402806"/>
                <a:gd name="connsiteY27" fmla="*/ 180975 h 390525"/>
                <a:gd name="connsiteX28" fmla="*/ 1647825 w 3402806"/>
                <a:gd name="connsiteY28" fmla="*/ 180975 h 390525"/>
                <a:gd name="connsiteX29" fmla="*/ 1647825 w 3402806"/>
                <a:gd name="connsiteY29" fmla="*/ 180975 h 390525"/>
                <a:gd name="connsiteX30" fmla="*/ 1647825 w 3402806"/>
                <a:gd name="connsiteY30" fmla="*/ 166687 h 390525"/>
                <a:gd name="connsiteX31" fmla="*/ 1583531 w 3402806"/>
                <a:gd name="connsiteY31" fmla="*/ 166687 h 390525"/>
                <a:gd name="connsiteX32" fmla="*/ 1583531 w 3402806"/>
                <a:gd name="connsiteY32" fmla="*/ 166687 h 390525"/>
                <a:gd name="connsiteX33" fmla="*/ 1583531 w 3402806"/>
                <a:gd name="connsiteY33" fmla="*/ 154781 h 390525"/>
                <a:gd name="connsiteX34" fmla="*/ 1514475 w 3402806"/>
                <a:gd name="connsiteY34" fmla="*/ 154781 h 390525"/>
                <a:gd name="connsiteX35" fmla="*/ 1514475 w 3402806"/>
                <a:gd name="connsiteY35" fmla="*/ 140494 h 390525"/>
                <a:gd name="connsiteX36" fmla="*/ 1414462 w 3402806"/>
                <a:gd name="connsiteY36" fmla="*/ 140494 h 390525"/>
                <a:gd name="connsiteX37" fmla="*/ 1362075 w 3402806"/>
                <a:gd name="connsiteY37" fmla="*/ 140494 h 390525"/>
                <a:gd name="connsiteX38" fmla="*/ 1362075 w 3402806"/>
                <a:gd name="connsiteY38" fmla="*/ 128587 h 390525"/>
                <a:gd name="connsiteX39" fmla="*/ 1323975 w 3402806"/>
                <a:gd name="connsiteY39" fmla="*/ 128587 h 390525"/>
                <a:gd name="connsiteX40" fmla="*/ 1323975 w 3402806"/>
                <a:gd name="connsiteY40" fmla="*/ 119062 h 390525"/>
                <a:gd name="connsiteX41" fmla="*/ 1183481 w 3402806"/>
                <a:gd name="connsiteY41" fmla="*/ 119062 h 390525"/>
                <a:gd name="connsiteX42" fmla="*/ 1183481 w 3402806"/>
                <a:gd name="connsiteY42" fmla="*/ 107156 h 390525"/>
                <a:gd name="connsiteX43" fmla="*/ 1116806 w 3402806"/>
                <a:gd name="connsiteY43" fmla="*/ 107156 h 390525"/>
                <a:gd name="connsiteX44" fmla="*/ 1121569 w 3402806"/>
                <a:gd name="connsiteY44" fmla="*/ 102393 h 390525"/>
                <a:gd name="connsiteX45" fmla="*/ 942975 w 3402806"/>
                <a:gd name="connsiteY45" fmla="*/ 102393 h 390525"/>
                <a:gd name="connsiteX46" fmla="*/ 942975 w 3402806"/>
                <a:gd name="connsiteY46" fmla="*/ 90487 h 390525"/>
                <a:gd name="connsiteX47" fmla="*/ 866775 w 3402806"/>
                <a:gd name="connsiteY47" fmla="*/ 90487 h 390525"/>
                <a:gd name="connsiteX48" fmla="*/ 873919 w 3402806"/>
                <a:gd name="connsiteY48" fmla="*/ 83343 h 390525"/>
                <a:gd name="connsiteX49" fmla="*/ 814387 w 3402806"/>
                <a:gd name="connsiteY49" fmla="*/ 83343 h 390525"/>
                <a:gd name="connsiteX50" fmla="*/ 814387 w 3402806"/>
                <a:gd name="connsiteY50" fmla="*/ 71437 h 390525"/>
                <a:gd name="connsiteX51" fmla="*/ 764381 w 3402806"/>
                <a:gd name="connsiteY51" fmla="*/ 71437 h 390525"/>
                <a:gd name="connsiteX52" fmla="*/ 769144 w 3402806"/>
                <a:gd name="connsiteY52" fmla="*/ 66674 h 390525"/>
                <a:gd name="connsiteX53" fmla="*/ 690562 w 3402806"/>
                <a:gd name="connsiteY53" fmla="*/ 66674 h 390525"/>
                <a:gd name="connsiteX54" fmla="*/ 690562 w 3402806"/>
                <a:gd name="connsiteY54" fmla="*/ 47625 h 390525"/>
                <a:gd name="connsiteX55" fmla="*/ 595312 w 3402806"/>
                <a:gd name="connsiteY55" fmla="*/ 47625 h 390525"/>
                <a:gd name="connsiteX56" fmla="*/ 595312 w 3402806"/>
                <a:gd name="connsiteY56" fmla="*/ 38100 h 390525"/>
                <a:gd name="connsiteX57" fmla="*/ 550069 w 3402806"/>
                <a:gd name="connsiteY57" fmla="*/ 38100 h 390525"/>
                <a:gd name="connsiteX58" fmla="*/ 550069 w 3402806"/>
                <a:gd name="connsiteY58" fmla="*/ 23812 h 390525"/>
                <a:gd name="connsiteX59" fmla="*/ 459581 w 3402806"/>
                <a:gd name="connsiteY59" fmla="*/ 23812 h 390525"/>
                <a:gd name="connsiteX60" fmla="*/ 459581 w 3402806"/>
                <a:gd name="connsiteY60" fmla="*/ 21431 h 390525"/>
                <a:gd name="connsiteX61" fmla="*/ 381000 w 3402806"/>
                <a:gd name="connsiteY61" fmla="*/ 21431 h 390525"/>
                <a:gd name="connsiteX62" fmla="*/ 381000 w 3402806"/>
                <a:gd name="connsiteY62" fmla="*/ 9525 h 390525"/>
                <a:gd name="connsiteX63" fmla="*/ 280987 w 3402806"/>
                <a:gd name="connsiteY63" fmla="*/ 9525 h 390525"/>
                <a:gd name="connsiteX64" fmla="*/ 280987 w 3402806"/>
                <a:gd name="connsiteY64" fmla="*/ 0 h 390525"/>
                <a:gd name="connsiteX65" fmla="*/ 126206 w 3402806"/>
                <a:gd name="connsiteY65" fmla="*/ 0 h 390525"/>
                <a:gd name="connsiteX66" fmla="*/ 0 w 3402806"/>
                <a:gd name="connsiteY66" fmla="*/ 0 h 390525"/>
                <a:gd name="connsiteX67" fmla="*/ 0 w 3402806"/>
                <a:gd name="connsiteY67" fmla="*/ 19050 h 390525"/>
                <a:gd name="connsiteX68" fmla="*/ 0 w 3402806"/>
                <a:gd name="connsiteY68" fmla="*/ 19050 h 390525"/>
                <a:gd name="connsiteX0" fmla="*/ 3402806 w 3402806"/>
                <a:gd name="connsiteY0" fmla="*/ 390525 h 390525"/>
                <a:gd name="connsiteX1" fmla="*/ 3352800 w 3402806"/>
                <a:gd name="connsiteY1" fmla="*/ 390525 h 390525"/>
                <a:gd name="connsiteX2" fmla="*/ 3352800 w 3402806"/>
                <a:gd name="connsiteY2" fmla="*/ 369094 h 390525"/>
                <a:gd name="connsiteX3" fmla="*/ 3238500 w 3402806"/>
                <a:gd name="connsiteY3" fmla="*/ 369094 h 390525"/>
                <a:gd name="connsiteX4" fmla="*/ 3238500 w 3402806"/>
                <a:gd name="connsiteY4" fmla="*/ 350044 h 390525"/>
                <a:gd name="connsiteX5" fmla="*/ 3131344 w 3402806"/>
                <a:gd name="connsiteY5" fmla="*/ 350044 h 390525"/>
                <a:gd name="connsiteX6" fmla="*/ 3131344 w 3402806"/>
                <a:gd name="connsiteY6" fmla="*/ 338137 h 390525"/>
                <a:gd name="connsiteX7" fmla="*/ 2928937 w 3402806"/>
                <a:gd name="connsiteY7" fmla="*/ 338137 h 390525"/>
                <a:gd name="connsiteX8" fmla="*/ 2928937 w 3402806"/>
                <a:gd name="connsiteY8" fmla="*/ 316706 h 390525"/>
                <a:gd name="connsiteX9" fmla="*/ 2659856 w 3402806"/>
                <a:gd name="connsiteY9" fmla="*/ 316706 h 390525"/>
                <a:gd name="connsiteX10" fmla="*/ 2659856 w 3402806"/>
                <a:gd name="connsiteY10" fmla="*/ 300037 h 390525"/>
                <a:gd name="connsiteX11" fmla="*/ 2597944 w 3402806"/>
                <a:gd name="connsiteY11" fmla="*/ 300037 h 390525"/>
                <a:gd name="connsiteX12" fmla="*/ 2597944 w 3402806"/>
                <a:gd name="connsiteY12" fmla="*/ 288131 h 390525"/>
                <a:gd name="connsiteX13" fmla="*/ 2555081 w 3402806"/>
                <a:gd name="connsiteY13" fmla="*/ 288131 h 390525"/>
                <a:gd name="connsiteX14" fmla="*/ 2555081 w 3402806"/>
                <a:gd name="connsiteY14" fmla="*/ 266700 h 390525"/>
                <a:gd name="connsiteX15" fmla="*/ 2543175 w 3402806"/>
                <a:gd name="connsiteY15" fmla="*/ 266700 h 390525"/>
                <a:gd name="connsiteX16" fmla="*/ 2524125 w 3402806"/>
                <a:gd name="connsiteY16" fmla="*/ 266700 h 390525"/>
                <a:gd name="connsiteX17" fmla="*/ 2524125 w 3402806"/>
                <a:gd name="connsiteY17" fmla="*/ 252412 h 390525"/>
                <a:gd name="connsiteX18" fmla="*/ 2440781 w 3402806"/>
                <a:gd name="connsiteY18" fmla="*/ 252412 h 390525"/>
                <a:gd name="connsiteX19" fmla="*/ 2447924 w 3402806"/>
                <a:gd name="connsiteY19" fmla="*/ 245269 h 390525"/>
                <a:gd name="connsiteX20" fmla="*/ 2278856 w 3402806"/>
                <a:gd name="connsiteY20" fmla="*/ 245269 h 390525"/>
                <a:gd name="connsiteX21" fmla="*/ 2278856 w 3402806"/>
                <a:gd name="connsiteY21" fmla="*/ 230981 h 390525"/>
                <a:gd name="connsiteX22" fmla="*/ 2162175 w 3402806"/>
                <a:gd name="connsiteY22" fmla="*/ 230981 h 390525"/>
                <a:gd name="connsiteX23" fmla="*/ 2162175 w 3402806"/>
                <a:gd name="connsiteY23" fmla="*/ 211931 h 390525"/>
                <a:gd name="connsiteX24" fmla="*/ 2050256 w 3402806"/>
                <a:gd name="connsiteY24" fmla="*/ 211931 h 390525"/>
                <a:gd name="connsiteX25" fmla="*/ 2050256 w 3402806"/>
                <a:gd name="connsiteY25" fmla="*/ 197644 h 390525"/>
                <a:gd name="connsiteX26" fmla="*/ 1769269 w 3402806"/>
                <a:gd name="connsiteY26" fmla="*/ 197644 h 390525"/>
                <a:gd name="connsiteX27" fmla="*/ 1769269 w 3402806"/>
                <a:gd name="connsiteY27" fmla="*/ 180975 h 390525"/>
                <a:gd name="connsiteX28" fmla="*/ 1647825 w 3402806"/>
                <a:gd name="connsiteY28" fmla="*/ 180975 h 390525"/>
                <a:gd name="connsiteX29" fmla="*/ 1647825 w 3402806"/>
                <a:gd name="connsiteY29" fmla="*/ 180975 h 390525"/>
                <a:gd name="connsiteX30" fmla="*/ 1647825 w 3402806"/>
                <a:gd name="connsiteY30" fmla="*/ 166687 h 390525"/>
                <a:gd name="connsiteX31" fmla="*/ 1583531 w 3402806"/>
                <a:gd name="connsiteY31" fmla="*/ 166687 h 390525"/>
                <a:gd name="connsiteX32" fmla="*/ 1583531 w 3402806"/>
                <a:gd name="connsiteY32" fmla="*/ 166687 h 390525"/>
                <a:gd name="connsiteX33" fmla="*/ 1583531 w 3402806"/>
                <a:gd name="connsiteY33" fmla="*/ 154781 h 390525"/>
                <a:gd name="connsiteX34" fmla="*/ 1514475 w 3402806"/>
                <a:gd name="connsiteY34" fmla="*/ 154781 h 390525"/>
                <a:gd name="connsiteX35" fmla="*/ 1514475 w 3402806"/>
                <a:gd name="connsiteY35" fmla="*/ 140494 h 390525"/>
                <a:gd name="connsiteX36" fmla="*/ 1414462 w 3402806"/>
                <a:gd name="connsiteY36" fmla="*/ 140494 h 390525"/>
                <a:gd name="connsiteX37" fmla="*/ 1362075 w 3402806"/>
                <a:gd name="connsiteY37" fmla="*/ 140494 h 390525"/>
                <a:gd name="connsiteX38" fmla="*/ 1362075 w 3402806"/>
                <a:gd name="connsiteY38" fmla="*/ 128587 h 390525"/>
                <a:gd name="connsiteX39" fmla="*/ 1323975 w 3402806"/>
                <a:gd name="connsiteY39" fmla="*/ 128587 h 390525"/>
                <a:gd name="connsiteX40" fmla="*/ 1323975 w 3402806"/>
                <a:gd name="connsiteY40" fmla="*/ 119062 h 390525"/>
                <a:gd name="connsiteX41" fmla="*/ 1183481 w 3402806"/>
                <a:gd name="connsiteY41" fmla="*/ 119062 h 390525"/>
                <a:gd name="connsiteX42" fmla="*/ 1183481 w 3402806"/>
                <a:gd name="connsiteY42" fmla="*/ 107156 h 390525"/>
                <a:gd name="connsiteX43" fmla="*/ 1116806 w 3402806"/>
                <a:gd name="connsiteY43" fmla="*/ 107156 h 390525"/>
                <a:gd name="connsiteX44" fmla="*/ 1121569 w 3402806"/>
                <a:gd name="connsiteY44" fmla="*/ 102393 h 390525"/>
                <a:gd name="connsiteX45" fmla="*/ 942975 w 3402806"/>
                <a:gd name="connsiteY45" fmla="*/ 102393 h 390525"/>
                <a:gd name="connsiteX46" fmla="*/ 942975 w 3402806"/>
                <a:gd name="connsiteY46" fmla="*/ 90487 h 390525"/>
                <a:gd name="connsiteX47" fmla="*/ 866775 w 3402806"/>
                <a:gd name="connsiteY47" fmla="*/ 90487 h 390525"/>
                <a:gd name="connsiteX48" fmla="*/ 873919 w 3402806"/>
                <a:gd name="connsiteY48" fmla="*/ 83343 h 390525"/>
                <a:gd name="connsiteX49" fmla="*/ 814387 w 3402806"/>
                <a:gd name="connsiteY49" fmla="*/ 83343 h 390525"/>
                <a:gd name="connsiteX50" fmla="*/ 814387 w 3402806"/>
                <a:gd name="connsiteY50" fmla="*/ 71437 h 390525"/>
                <a:gd name="connsiteX51" fmla="*/ 764381 w 3402806"/>
                <a:gd name="connsiteY51" fmla="*/ 71437 h 390525"/>
                <a:gd name="connsiteX52" fmla="*/ 769144 w 3402806"/>
                <a:gd name="connsiteY52" fmla="*/ 66674 h 390525"/>
                <a:gd name="connsiteX53" fmla="*/ 690562 w 3402806"/>
                <a:gd name="connsiteY53" fmla="*/ 66674 h 390525"/>
                <a:gd name="connsiteX54" fmla="*/ 690562 w 3402806"/>
                <a:gd name="connsiteY54" fmla="*/ 47625 h 390525"/>
                <a:gd name="connsiteX55" fmla="*/ 595312 w 3402806"/>
                <a:gd name="connsiteY55" fmla="*/ 47625 h 390525"/>
                <a:gd name="connsiteX56" fmla="*/ 595312 w 3402806"/>
                <a:gd name="connsiteY56" fmla="*/ 38100 h 390525"/>
                <a:gd name="connsiteX57" fmla="*/ 550069 w 3402806"/>
                <a:gd name="connsiteY57" fmla="*/ 38100 h 390525"/>
                <a:gd name="connsiteX58" fmla="*/ 550069 w 3402806"/>
                <a:gd name="connsiteY58" fmla="*/ 23812 h 390525"/>
                <a:gd name="connsiteX59" fmla="*/ 459581 w 3402806"/>
                <a:gd name="connsiteY59" fmla="*/ 23812 h 390525"/>
                <a:gd name="connsiteX60" fmla="*/ 459581 w 3402806"/>
                <a:gd name="connsiteY60" fmla="*/ 21431 h 390525"/>
                <a:gd name="connsiteX61" fmla="*/ 381000 w 3402806"/>
                <a:gd name="connsiteY61" fmla="*/ 21431 h 390525"/>
                <a:gd name="connsiteX62" fmla="*/ 381000 w 3402806"/>
                <a:gd name="connsiteY62" fmla="*/ 9525 h 390525"/>
                <a:gd name="connsiteX63" fmla="*/ 280987 w 3402806"/>
                <a:gd name="connsiteY63" fmla="*/ 9525 h 390525"/>
                <a:gd name="connsiteX64" fmla="*/ 280987 w 3402806"/>
                <a:gd name="connsiteY64" fmla="*/ 0 h 390525"/>
                <a:gd name="connsiteX65" fmla="*/ 126206 w 3402806"/>
                <a:gd name="connsiteY65" fmla="*/ 0 h 390525"/>
                <a:gd name="connsiteX66" fmla="*/ 0 w 3402806"/>
                <a:gd name="connsiteY66" fmla="*/ 0 h 390525"/>
                <a:gd name="connsiteX67" fmla="*/ 0 w 3402806"/>
                <a:gd name="connsiteY67" fmla="*/ 19050 h 390525"/>
                <a:gd name="connsiteX0" fmla="*/ 3402806 w 3402806"/>
                <a:gd name="connsiteY0" fmla="*/ 390525 h 390525"/>
                <a:gd name="connsiteX1" fmla="*/ 3352800 w 3402806"/>
                <a:gd name="connsiteY1" fmla="*/ 390525 h 390525"/>
                <a:gd name="connsiteX2" fmla="*/ 3352800 w 3402806"/>
                <a:gd name="connsiteY2" fmla="*/ 369094 h 390525"/>
                <a:gd name="connsiteX3" fmla="*/ 3238500 w 3402806"/>
                <a:gd name="connsiteY3" fmla="*/ 369094 h 390525"/>
                <a:gd name="connsiteX4" fmla="*/ 3238500 w 3402806"/>
                <a:gd name="connsiteY4" fmla="*/ 350044 h 390525"/>
                <a:gd name="connsiteX5" fmla="*/ 3131344 w 3402806"/>
                <a:gd name="connsiteY5" fmla="*/ 350044 h 390525"/>
                <a:gd name="connsiteX6" fmla="*/ 3131344 w 3402806"/>
                <a:gd name="connsiteY6" fmla="*/ 338137 h 390525"/>
                <a:gd name="connsiteX7" fmla="*/ 2928937 w 3402806"/>
                <a:gd name="connsiteY7" fmla="*/ 338137 h 390525"/>
                <a:gd name="connsiteX8" fmla="*/ 2928937 w 3402806"/>
                <a:gd name="connsiteY8" fmla="*/ 316706 h 390525"/>
                <a:gd name="connsiteX9" fmla="*/ 2659856 w 3402806"/>
                <a:gd name="connsiteY9" fmla="*/ 316706 h 390525"/>
                <a:gd name="connsiteX10" fmla="*/ 2659856 w 3402806"/>
                <a:gd name="connsiteY10" fmla="*/ 300037 h 390525"/>
                <a:gd name="connsiteX11" fmla="*/ 2597944 w 3402806"/>
                <a:gd name="connsiteY11" fmla="*/ 300037 h 390525"/>
                <a:gd name="connsiteX12" fmla="*/ 2597944 w 3402806"/>
                <a:gd name="connsiteY12" fmla="*/ 288131 h 390525"/>
                <a:gd name="connsiteX13" fmla="*/ 2555081 w 3402806"/>
                <a:gd name="connsiteY13" fmla="*/ 288131 h 390525"/>
                <a:gd name="connsiteX14" fmla="*/ 2555081 w 3402806"/>
                <a:gd name="connsiteY14" fmla="*/ 266700 h 390525"/>
                <a:gd name="connsiteX15" fmla="*/ 2543175 w 3402806"/>
                <a:gd name="connsiteY15" fmla="*/ 266700 h 390525"/>
                <a:gd name="connsiteX16" fmla="*/ 2524125 w 3402806"/>
                <a:gd name="connsiteY16" fmla="*/ 266700 h 390525"/>
                <a:gd name="connsiteX17" fmla="*/ 2524125 w 3402806"/>
                <a:gd name="connsiteY17" fmla="*/ 252412 h 390525"/>
                <a:gd name="connsiteX18" fmla="*/ 2440781 w 3402806"/>
                <a:gd name="connsiteY18" fmla="*/ 252412 h 390525"/>
                <a:gd name="connsiteX19" fmla="*/ 2447924 w 3402806"/>
                <a:gd name="connsiteY19" fmla="*/ 245269 h 390525"/>
                <a:gd name="connsiteX20" fmla="*/ 2278856 w 3402806"/>
                <a:gd name="connsiteY20" fmla="*/ 245269 h 390525"/>
                <a:gd name="connsiteX21" fmla="*/ 2278856 w 3402806"/>
                <a:gd name="connsiteY21" fmla="*/ 230981 h 390525"/>
                <a:gd name="connsiteX22" fmla="*/ 2162175 w 3402806"/>
                <a:gd name="connsiteY22" fmla="*/ 230981 h 390525"/>
                <a:gd name="connsiteX23" fmla="*/ 2162175 w 3402806"/>
                <a:gd name="connsiteY23" fmla="*/ 211931 h 390525"/>
                <a:gd name="connsiteX24" fmla="*/ 2050256 w 3402806"/>
                <a:gd name="connsiteY24" fmla="*/ 211931 h 390525"/>
                <a:gd name="connsiteX25" fmla="*/ 2050256 w 3402806"/>
                <a:gd name="connsiteY25" fmla="*/ 197644 h 390525"/>
                <a:gd name="connsiteX26" fmla="*/ 1769269 w 3402806"/>
                <a:gd name="connsiteY26" fmla="*/ 197644 h 390525"/>
                <a:gd name="connsiteX27" fmla="*/ 1769269 w 3402806"/>
                <a:gd name="connsiteY27" fmla="*/ 180975 h 390525"/>
                <a:gd name="connsiteX28" fmla="*/ 1647825 w 3402806"/>
                <a:gd name="connsiteY28" fmla="*/ 180975 h 390525"/>
                <a:gd name="connsiteX29" fmla="*/ 1647825 w 3402806"/>
                <a:gd name="connsiteY29" fmla="*/ 180975 h 390525"/>
                <a:gd name="connsiteX30" fmla="*/ 1647825 w 3402806"/>
                <a:gd name="connsiteY30" fmla="*/ 166687 h 390525"/>
                <a:gd name="connsiteX31" fmla="*/ 1583531 w 3402806"/>
                <a:gd name="connsiteY31" fmla="*/ 166687 h 390525"/>
                <a:gd name="connsiteX32" fmla="*/ 1583531 w 3402806"/>
                <a:gd name="connsiteY32" fmla="*/ 166687 h 390525"/>
                <a:gd name="connsiteX33" fmla="*/ 1583531 w 3402806"/>
                <a:gd name="connsiteY33" fmla="*/ 154781 h 390525"/>
                <a:gd name="connsiteX34" fmla="*/ 1514475 w 3402806"/>
                <a:gd name="connsiteY34" fmla="*/ 154781 h 390525"/>
                <a:gd name="connsiteX35" fmla="*/ 1514475 w 3402806"/>
                <a:gd name="connsiteY35" fmla="*/ 140494 h 390525"/>
                <a:gd name="connsiteX36" fmla="*/ 1414462 w 3402806"/>
                <a:gd name="connsiteY36" fmla="*/ 140494 h 390525"/>
                <a:gd name="connsiteX37" fmla="*/ 1362075 w 3402806"/>
                <a:gd name="connsiteY37" fmla="*/ 140494 h 390525"/>
                <a:gd name="connsiteX38" fmla="*/ 1362075 w 3402806"/>
                <a:gd name="connsiteY38" fmla="*/ 128587 h 390525"/>
                <a:gd name="connsiteX39" fmla="*/ 1323975 w 3402806"/>
                <a:gd name="connsiteY39" fmla="*/ 128587 h 390525"/>
                <a:gd name="connsiteX40" fmla="*/ 1323975 w 3402806"/>
                <a:gd name="connsiteY40" fmla="*/ 119062 h 390525"/>
                <a:gd name="connsiteX41" fmla="*/ 1183481 w 3402806"/>
                <a:gd name="connsiteY41" fmla="*/ 119062 h 390525"/>
                <a:gd name="connsiteX42" fmla="*/ 1183481 w 3402806"/>
                <a:gd name="connsiteY42" fmla="*/ 107156 h 390525"/>
                <a:gd name="connsiteX43" fmla="*/ 1116806 w 3402806"/>
                <a:gd name="connsiteY43" fmla="*/ 107156 h 390525"/>
                <a:gd name="connsiteX44" fmla="*/ 1121569 w 3402806"/>
                <a:gd name="connsiteY44" fmla="*/ 102393 h 390525"/>
                <a:gd name="connsiteX45" fmla="*/ 942975 w 3402806"/>
                <a:gd name="connsiteY45" fmla="*/ 102393 h 390525"/>
                <a:gd name="connsiteX46" fmla="*/ 942975 w 3402806"/>
                <a:gd name="connsiteY46" fmla="*/ 90487 h 390525"/>
                <a:gd name="connsiteX47" fmla="*/ 866775 w 3402806"/>
                <a:gd name="connsiteY47" fmla="*/ 90487 h 390525"/>
                <a:gd name="connsiteX48" fmla="*/ 873919 w 3402806"/>
                <a:gd name="connsiteY48" fmla="*/ 83343 h 390525"/>
                <a:gd name="connsiteX49" fmla="*/ 814387 w 3402806"/>
                <a:gd name="connsiteY49" fmla="*/ 83343 h 390525"/>
                <a:gd name="connsiteX50" fmla="*/ 814387 w 3402806"/>
                <a:gd name="connsiteY50" fmla="*/ 71437 h 390525"/>
                <a:gd name="connsiteX51" fmla="*/ 764381 w 3402806"/>
                <a:gd name="connsiteY51" fmla="*/ 71437 h 390525"/>
                <a:gd name="connsiteX52" fmla="*/ 769144 w 3402806"/>
                <a:gd name="connsiteY52" fmla="*/ 66674 h 390525"/>
                <a:gd name="connsiteX53" fmla="*/ 690562 w 3402806"/>
                <a:gd name="connsiteY53" fmla="*/ 66674 h 390525"/>
                <a:gd name="connsiteX54" fmla="*/ 690562 w 3402806"/>
                <a:gd name="connsiteY54" fmla="*/ 47625 h 390525"/>
                <a:gd name="connsiteX55" fmla="*/ 595312 w 3402806"/>
                <a:gd name="connsiteY55" fmla="*/ 47625 h 390525"/>
                <a:gd name="connsiteX56" fmla="*/ 595312 w 3402806"/>
                <a:gd name="connsiteY56" fmla="*/ 38100 h 390525"/>
                <a:gd name="connsiteX57" fmla="*/ 550069 w 3402806"/>
                <a:gd name="connsiteY57" fmla="*/ 38100 h 390525"/>
                <a:gd name="connsiteX58" fmla="*/ 550069 w 3402806"/>
                <a:gd name="connsiteY58" fmla="*/ 23812 h 390525"/>
                <a:gd name="connsiteX59" fmla="*/ 459581 w 3402806"/>
                <a:gd name="connsiteY59" fmla="*/ 23812 h 390525"/>
                <a:gd name="connsiteX60" fmla="*/ 459581 w 3402806"/>
                <a:gd name="connsiteY60" fmla="*/ 21431 h 390525"/>
                <a:gd name="connsiteX61" fmla="*/ 381000 w 3402806"/>
                <a:gd name="connsiteY61" fmla="*/ 21431 h 390525"/>
                <a:gd name="connsiteX62" fmla="*/ 381000 w 3402806"/>
                <a:gd name="connsiteY62" fmla="*/ 9525 h 390525"/>
                <a:gd name="connsiteX63" fmla="*/ 280987 w 3402806"/>
                <a:gd name="connsiteY63" fmla="*/ 9525 h 390525"/>
                <a:gd name="connsiteX64" fmla="*/ 280987 w 3402806"/>
                <a:gd name="connsiteY64" fmla="*/ 0 h 390525"/>
                <a:gd name="connsiteX65" fmla="*/ 126206 w 3402806"/>
                <a:gd name="connsiteY65" fmla="*/ 0 h 390525"/>
                <a:gd name="connsiteX66" fmla="*/ 0 w 3402806"/>
                <a:gd name="connsiteY66" fmla="*/ 0 h 390525"/>
                <a:gd name="connsiteX0" fmla="*/ 3414712 w 3414712"/>
                <a:gd name="connsiteY0" fmla="*/ 390525 h 390525"/>
                <a:gd name="connsiteX1" fmla="*/ 3364706 w 3414712"/>
                <a:gd name="connsiteY1" fmla="*/ 390525 h 390525"/>
                <a:gd name="connsiteX2" fmla="*/ 3364706 w 3414712"/>
                <a:gd name="connsiteY2" fmla="*/ 369094 h 390525"/>
                <a:gd name="connsiteX3" fmla="*/ 3250406 w 3414712"/>
                <a:gd name="connsiteY3" fmla="*/ 369094 h 390525"/>
                <a:gd name="connsiteX4" fmla="*/ 3250406 w 3414712"/>
                <a:gd name="connsiteY4" fmla="*/ 350044 h 390525"/>
                <a:gd name="connsiteX5" fmla="*/ 3143250 w 3414712"/>
                <a:gd name="connsiteY5" fmla="*/ 350044 h 390525"/>
                <a:gd name="connsiteX6" fmla="*/ 3143250 w 3414712"/>
                <a:gd name="connsiteY6" fmla="*/ 338137 h 390525"/>
                <a:gd name="connsiteX7" fmla="*/ 2940843 w 3414712"/>
                <a:gd name="connsiteY7" fmla="*/ 338137 h 390525"/>
                <a:gd name="connsiteX8" fmla="*/ 2940843 w 3414712"/>
                <a:gd name="connsiteY8" fmla="*/ 316706 h 390525"/>
                <a:gd name="connsiteX9" fmla="*/ 2671762 w 3414712"/>
                <a:gd name="connsiteY9" fmla="*/ 316706 h 390525"/>
                <a:gd name="connsiteX10" fmla="*/ 2671762 w 3414712"/>
                <a:gd name="connsiteY10" fmla="*/ 300037 h 390525"/>
                <a:gd name="connsiteX11" fmla="*/ 2609850 w 3414712"/>
                <a:gd name="connsiteY11" fmla="*/ 300037 h 390525"/>
                <a:gd name="connsiteX12" fmla="*/ 2609850 w 3414712"/>
                <a:gd name="connsiteY12" fmla="*/ 288131 h 390525"/>
                <a:gd name="connsiteX13" fmla="*/ 2566987 w 3414712"/>
                <a:gd name="connsiteY13" fmla="*/ 288131 h 390525"/>
                <a:gd name="connsiteX14" fmla="*/ 2566987 w 3414712"/>
                <a:gd name="connsiteY14" fmla="*/ 266700 h 390525"/>
                <a:gd name="connsiteX15" fmla="*/ 2555081 w 3414712"/>
                <a:gd name="connsiteY15" fmla="*/ 266700 h 390525"/>
                <a:gd name="connsiteX16" fmla="*/ 2536031 w 3414712"/>
                <a:gd name="connsiteY16" fmla="*/ 266700 h 390525"/>
                <a:gd name="connsiteX17" fmla="*/ 2536031 w 3414712"/>
                <a:gd name="connsiteY17" fmla="*/ 252412 h 390525"/>
                <a:gd name="connsiteX18" fmla="*/ 2452687 w 3414712"/>
                <a:gd name="connsiteY18" fmla="*/ 252412 h 390525"/>
                <a:gd name="connsiteX19" fmla="*/ 2459830 w 3414712"/>
                <a:gd name="connsiteY19" fmla="*/ 245269 h 390525"/>
                <a:gd name="connsiteX20" fmla="*/ 2290762 w 3414712"/>
                <a:gd name="connsiteY20" fmla="*/ 245269 h 390525"/>
                <a:gd name="connsiteX21" fmla="*/ 2290762 w 3414712"/>
                <a:gd name="connsiteY21" fmla="*/ 230981 h 390525"/>
                <a:gd name="connsiteX22" fmla="*/ 2174081 w 3414712"/>
                <a:gd name="connsiteY22" fmla="*/ 230981 h 390525"/>
                <a:gd name="connsiteX23" fmla="*/ 2174081 w 3414712"/>
                <a:gd name="connsiteY23" fmla="*/ 211931 h 390525"/>
                <a:gd name="connsiteX24" fmla="*/ 2062162 w 3414712"/>
                <a:gd name="connsiteY24" fmla="*/ 211931 h 390525"/>
                <a:gd name="connsiteX25" fmla="*/ 2062162 w 3414712"/>
                <a:gd name="connsiteY25" fmla="*/ 197644 h 390525"/>
                <a:gd name="connsiteX26" fmla="*/ 1781175 w 3414712"/>
                <a:gd name="connsiteY26" fmla="*/ 197644 h 390525"/>
                <a:gd name="connsiteX27" fmla="*/ 1781175 w 3414712"/>
                <a:gd name="connsiteY27" fmla="*/ 180975 h 390525"/>
                <a:gd name="connsiteX28" fmla="*/ 1659731 w 3414712"/>
                <a:gd name="connsiteY28" fmla="*/ 180975 h 390525"/>
                <a:gd name="connsiteX29" fmla="*/ 1659731 w 3414712"/>
                <a:gd name="connsiteY29" fmla="*/ 180975 h 390525"/>
                <a:gd name="connsiteX30" fmla="*/ 1659731 w 3414712"/>
                <a:gd name="connsiteY30" fmla="*/ 166687 h 390525"/>
                <a:gd name="connsiteX31" fmla="*/ 1595437 w 3414712"/>
                <a:gd name="connsiteY31" fmla="*/ 166687 h 390525"/>
                <a:gd name="connsiteX32" fmla="*/ 1595437 w 3414712"/>
                <a:gd name="connsiteY32" fmla="*/ 166687 h 390525"/>
                <a:gd name="connsiteX33" fmla="*/ 1595437 w 3414712"/>
                <a:gd name="connsiteY33" fmla="*/ 154781 h 390525"/>
                <a:gd name="connsiteX34" fmla="*/ 1526381 w 3414712"/>
                <a:gd name="connsiteY34" fmla="*/ 154781 h 390525"/>
                <a:gd name="connsiteX35" fmla="*/ 1526381 w 3414712"/>
                <a:gd name="connsiteY35" fmla="*/ 140494 h 390525"/>
                <a:gd name="connsiteX36" fmla="*/ 1426368 w 3414712"/>
                <a:gd name="connsiteY36" fmla="*/ 140494 h 390525"/>
                <a:gd name="connsiteX37" fmla="*/ 1373981 w 3414712"/>
                <a:gd name="connsiteY37" fmla="*/ 140494 h 390525"/>
                <a:gd name="connsiteX38" fmla="*/ 1373981 w 3414712"/>
                <a:gd name="connsiteY38" fmla="*/ 128587 h 390525"/>
                <a:gd name="connsiteX39" fmla="*/ 1335881 w 3414712"/>
                <a:gd name="connsiteY39" fmla="*/ 128587 h 390525"/>
                <a:gd name="connsiteX40" fmla="*/ 1335881 w 3414712"/>
                <a:gd name="connsiteY40" fmla="*/ 119062 h 390525"/>
                <a:gd name="connsiteX41" fmla="*/ 1195387 w 3414712"/>
                <a:gd name="connsiteY41" fmla="*/ 119062 h 390525"/>
                <a:gd name="connsiteX42" fmla="*/ 1195387 w 3414712"/>
                <a:gd name="connsiteY42" fmla="*/ 107156 h 390525"/>
                <a:gd name="connsiteX43" fmla="*/ 1128712 w 3414712"/>
                <a:gd name="connsiteY43" fmla="*/ 107156 h 390525"/>
                <a:gd name="connsiteX44" fmla="*/ 1133475 w 3414712"/>
                <a:gd name="connsiteY44" fmla="*/ 102393 h 390525"/>
                <a:gd name="connsiteX45" fmla="*/ 954881 w 3414712"/>
                <a:gd name="connsiteY45" fmla="*/ 102393 h 390525"/>
                <a:gd name="connsiteX46" fmla="*/ 954881 w 3414712"/>
                <a:gd name="connsiteY46" fmla="*/ 90487 h 390525"/>
                <a:gd name="connsiteX47" fmla="*/ 878681 w 3414712"/>
                <a:gd name="connsiteY47" fmla="*/ 90487 h 390525"/>
                <a:gd name="connsiteX48" fmla="*/ 885825 w 3414712"/>
                <a:gd name="connsiteY48" fmla="*/ 83343 h 390525"/>
                <a:gd name="connsiteX49" fmla="*/ 826293 w 3414712"/>
                <a:gd name="connsiteY49" fmla="*/ 83343 h 390525"/>
                <a:gd name="connsiteX50" fmla="*/ 826293 w 3414712"/>
                <a:gd name="connsiteY50" fmla="*/ 71437 h 390525"/>
                <a:gd name="connsiteX51" fmla="*/ 776287 w 3414712"/>
                <a:gd name="connsiteY51" fmla="*/ 71437 h 390525"/>
                <a:gd name="connsiteX52" fmla="*/ 781050 w 3414712"/>
                <a:gd name="connsiteY52" fmla="*/ 66674 h 390525"/>
                <a:gd name="connsiteX53" fmla="*/ 702468 w 3414712"/>
                <a:gd name="connsiteY53" fmla="*/ 66674 h 390525"/>
                <a:gd name="connsiteX54" fmla="*/ 702468 w 3414712"/>
                <a:gd name="connsiteY54" fmla="*/ 47625 h 390525"/>
                <a:gd name="connsiteX55" fmla="*/ 607218 w 3414712"/>
                <a:gd name="connsiteY55" fmla="*/ 47625 h 390525"/>
                <a:gd name="connsiteX56" fmla="*/ 607218 w 3414712"/>
                <a:gd name="connsiteY56" fmla="*/ 38100 h 390525"/>
                <a:gd name="connsiteX57" fmla="*/ 561975 w 3414712"/>
                <a:gd name="connsiteY57" fmla="*/ 38100 h 390525"/>
                <a:gd name="connsiteX58" fmla="*/ 561975 w 3414712"/>
                <a:gd name="connsiteY58" fmla="*/ 23812 h 390525"/>
                <a:gd name="connsiteX59" fmla="*/ 471487 w 3414712"/>
                <a:gd name="connsiteY59" fmla="*/ 23812 h 390525"/>
                <a:gd name="connsiteX60" fmla="*/ 471487 w 3414712"/>
                <a:gd name="connsiteY60" fmla="*/ 21431 h 390525"/>
                <a:gd name="connsiteX61" fmla="*/ 392906 w 3414712"/>
                <a:gd name="connsiteY61" fmla="*/ 21431 h 390525"/>
                <a:gd name="connsiteX62" fmla="*/ 392906 w 3414712"/>
                <a:gd name="connsiteY62" fmla="*/ 9525 h 390525"/>
                <a:gd name="connsiteX63" fmla="*/ 292893 w 3414712"/>
                <a:gd name="connsiteY63" fmla="*/ 9525 h 390525"/>
                <a:gd name="connsiteX64" fmla="*/ 292893 w 3414712"/>
                <a:gd name="connsiteY64" fmla="*/ 0 h 390525"/>
                <a:gd name="connsiteX65" fmla="*/ 138112 w 3414712"/>
                <a:gd name="connsiteY65" fmla="*/ 0 h 390525"/>
                <a:gd name="connsiteX66" fmla="*/ 0 w 3414712"/>
                <a:gd name="connsiteY66" fmla="*/ 0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414712" h="390525">
                  <a:moveTo>
                    <a:pt x="3414712" y="390525"/>
                  </a:moveTo>
                  <a:lnTo>
                    <a:pt x="3364706" y="390525"/>
                  </a:lnTo>
                  <a:lnTo>
                    <a:pt x="3364706" y="369094"/>
                  </a:lnTo>
                  <a:lnTo>
                    <a:pt x="3250406" y="369094"/>
                  </a:lnTo>
                  <a:lnTo>
                    <a:pt x="3250406" y="350044"/>
                  </a:lnTo>
                  <a:lnTo>
                    <a:pt x="3143250" y="350044"/>
                  </a:lnTo>
                  <a:lnTo>
                    <a:pt x="3143250" y="338137"/>
                  </a:lnTo>
                  <a:lnTo>
                    <a:pt x="2940843" y="338137"/>
                  </a:lnTo>
                  <a:lnTo>
                    <a:pt x="2940843" y="316706"/>
                  </a:lnTo>
                  <a:lnTo>
                    <a:pt x="2671762" y="316706"/>
                  </a:lnTo>
                  <a:lnTo>
                    <a:pt x="2671762" y="300037"/>
                  </a:lnTo>
                  <a:lnTo>
                    <a:pt x="2609850" y="300037"/>
                  </a:lnTo>
                  <a:lnTo>
                    <a:pt x="2609850" y="288131"/>
                  </a:lnTo>
                  <a:lnTo>
                    <a:pt x="2566987" y="288131"/>
                  </a:lnTo>
                  <a:lnTo>
                    <a:pt x="2566987" y="266700"/>
                  </a:lnTo>
                  <a:lnTo>
                    <a:pt x="2555081" y="266700"/>
                  </a:lnTo>
                  <a:lnTo>
                    <a:pt x="2536031" y="266700"/>
                  </a:lnTo>
                  <a:lnTo>
                    <a:pt x="2536031" y="252412"/>
                  </a:lnTo>
                  <a:lnTo>
                    <a:pt x="2452687" y="252412"/>
                  </a:lnTo>
                  <a:lnTo>
                    <a:pt x="2459830" y="245269"/>
                  </a:lnTo>
                  <a:lnTo>
                    <a:pt x="2290762" y="245269"/>
                  </a:lnTo>
                  <a:lnTo>
                    <a:pt x="2290762" y="230981"/>
                  </a:lnTo>
                  <a:lnTo>
                    <a:pt x="2174081" y="230981"/>
                  </a:lnTo>
                  <a:lnTo>
                    <a:pt x="2174081" y="211931"/>
                  </a:lnTo>
                  <a:lnTo>
                    <a:pt x="2062162" y="211931"/>
                  </a:lnTo>
                  <a:lnTo>
                    <a:pt x="2062162" y="197644"/>
                  </a:lnTo>
                  <a:lnTo>
                    <a:pt x="1781175" y="197644"/>
                  </a:lnTo>
                  <a:lnTo>
                    <a:pt x="1781175" y="180975"/>
                  </a:lnTo>
                  <a:lnTo>
                    <a:pt x="1659731" y="180975"/>
                  </a:lnTo>
                  <a:lnTo>
                    <a:pt x="1659731" y="180975"/>
                  </a:lnTo>
                  <a:lnTo>
                    <a:pt x="1659731" y="166687"/>
                  </a:lnTo>
                  <a:lnTo>
                    <a:pt x="1595437" y="166687"/>
                  </a:lnTo>
                  <a:lnTo>
                    <a:pt x="1595437" y="166687"/>
                  </a:lnTo>
                  <a:lnTo>
                    <a:pt x="1595437" y="154781"/>
                  </a:lnTo>
                  <a:lnTo>
                    <a:pt x="1526381" y="154781"/>
                  </a:lnTo>
                  <a:lnTo>
                    <a:pt x="1526381" y="140494"/>
                  </a:lnTo>
                  <a:lnTo>
                    <a:pt x="1426368" y="140494"/>
                  </a:lnTo>
                  <a:lnTo>
                    <a:pt x="1373981" y="140494"/>
                  </a:lnTo>
                  <a:lnTo>
                    <a:pt x="1373981" y="128587"/>
                  </a:lnTo>
                  <a:lnTo>
                    <a:pt x="1335881" y="128587"/>
                  </a:lnTo>
                  <a:lnTo>
                    <a:pt x="1335881" y="119062"/>
                  </a:lnTo>
                  <a:lnTo>
                    <a:pt x="1195387" y="119062"/>
                  </a:lnTo>
                  <a:lnTo>
                    <a:pt x="1195387" y="107156"/>
                  </a:lnTo>
                  <a:lnTo>
                    <a:pt x="1128712" y="107156"/>
                  </a:lnTo>
                  <a:lnTo>
                    <a:pt x="1133475" y="102393"/>
                  </a:lnTo>
                  <a:lnTo>
                    <a:pt x="954881" y="102393"/>
                  </a:lnTo>
                  <a:lnTo>
                    <a:pt x="954881" y="90487"/>
                  </a:lnTo>
                  <a:lnTo>
                    <a:pt x="878681" y="90487"/>
                  </a:lnTo>
                  <a:lnTo>
                    <a:pt x="885825" y="83343"/>
                  </a:lnTo>
                  <a:lnTo>
                    <a:pt x="826293" y="83343"/>
                  </a:lnTo>
                  <a:lnTo>
                    <a:pt x="826293" y="71437"/>
                  </a:lnTo>
                  <a:lnTo>
                    <a:pt x="776287" y="71437"/>
                  </a:lnTo>
                  <a:lnTo>
                    <a:pt x="781050" y="66674"/>
                  </a:lnTo>
                  <a:lnTo>
                    <a:pt x="702468" y="66674"/>
                  </a:lnTo>
                  <a:lnTo>
                    <a:pt x="702468" y="47625"/>
                  </a:lnTo>
                  <a:lnTo>
                    <a:pt x="607218" y="47625"/>
                  </a:lnTo>
                  <a:lnTo>
                    <a:pt x="607218" y="38100"/>
                  </a:lnTo>
                  <a:lnTo>
                    <a:pt x="561975" y="38100"/>
                  </a:lnTo>
                  <a:lnTo>
                    <a:pt x="561975" y="23812"/>
                  </a:lnTo>
                  <a:lnTo>
                    <a:pt x="471487" y="23812"/>
                  </a:lnTo>
                  <a:lnTo>
                    <a:pt x="471487" y="21431"/>
                  </a:lnTo>
                  <a:lnTo>
                    <a:pt x="392906" y="21431"/>
                  </a:lnTo>
                  <a:lnTo>
                    <a:pt x="392906" y="9525"/>
                  </a:lnTo>
                  <a:lnTo>
                    <a:pt x="292893" y="9525"/>
                  </a:lnTo>
                  <a:lnTo>
                    <a:pt x="292893" y="0"/>
                  </a:lnTo>
                  <a:lnTo>
                    <a:pt x="138112"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9268" name="Freeform: Shape 9267">
              <a:extLst>
                <a:ext uri="{FF2B5EF4-FFF2-40B4-BE49-F238E27FC236}">
                  <a16:creationId xmlns:a16="http://schemas.microsoft.com/office/drawing/2014/main" id="{2DDEA7C1-F585-2B20-A54D-912C80B2203E}"/>
                </a:ext>
              </a:extLst>
            </p:cNvPr>
            <p:cNvSpPr/>
            <p:nvPr/>
          </p:nvSpPr>
          <p:spPr bwMode="auto">
            <a:xfrm>
              <a:off x="1454944" y="1652588"/>
              <a:ext cx="1388269" cy="97631"/>
            </a:xfrm>
            <a:custGeom>
              <a:avLst/>
              <a:gdLst>
                <a:gd name="connsiteX0" fmla="*/ 0 w 1388269"/>
                <a:gd name="connsiteY0" fmla="*/ 0 h 97631"/>
                <a:gd name="connsiteX1" fmla="*/ 200025 w 1388269"/>
                <a:gd name="connsiteY1" fmla="*/ 0 h 97631"/>
                <a:gd name="connsiteX2" fmla="*/ 200025 w 1388269"/>
                <a:gd name="connsiteY2" fmla="*/ 11906 h 97631"/>
                <a:gd name="connsiteX3" fmla="*/ 261937 w 1388269"/>
                <a:gd name="connsiteY3" fmla="*/ 11906 h 97631"/>
                <a:gd name="connsiteX4" fmla="*/ 261937 w 1388269"/>
                <a:gd name="connsiteY4" fmla="*/ 16668 h 97631"/>
                <a:gd name="connsiteX5" fmla="*/ 369094 w 1388269"/>
                <a:gd name="connsiteY5" fmla="*/ 16668 h 97631"/>
                <a:gd name="connsiteX6" fmla="*/ 369094 w 1388269"/>
                <a:gd name="connsiteY6" fmla="*/ 33337 h 97631"/>
                <a:gd name="connsiteX7" fmla="*/ 531019 w 1388269"/>
                <a:gd name="connsiteY7" fmla="*/ 33337 h 97631"/>
                <a:gd name="connsiteX8" fmla="*/ 531019 w 1388269"/>
                <a:gd name="connsiteY8" fmla="*/ 40481 h 97631"/>
                <a:gd name="connsiteX9" fmla="*/ 566737 w 1388269"/>
                <a:gd name="connsiteY9" fmla="*/ 40481 h 97631"/>
                <a:gd name="connsiteX10" fmla="*/ 566737 w 1388269"/>
                <a:gd name="connsiteY10" fmla="*/ 54768 h 97631"/>
                <a:gd name="connsiteX11" fmla="*/ 650081 w 1388269"/>
                <a:gd name="connsiteY11" fmla="*/ 54768 h 97631"/>
                <a:gd name="connsiteX12" fmla="*/ 692944 w 1388269"/>
                <a:gd name="connsiteY12" fmla="*/ 54768 h 97631"/>
                <a:gd name="connsiteX13" fmla="*/ 692944 w 1388269"/>
                <a:gd name="connsiteY13" fmla="*/ 61912 h 97631"/>
                <a:gd name="connsiteX14" fmla="*/ 785812 w 1388269"/>
                <a:gd name="connsiteY14" fmla="*/ 61912 h 97631"/>
                <a:gd name="connsiteX15" fmla="*/ 785812 w 1388269"/>
                <a:gd name="connsiteY15" fmla="*/ 69056 h 97631"/>
                <a:gd name="connsiteX16" fmla="*/ 845344 w 1388269"/>
                <a:gd name="connsiteY16" fmla="*/ 69056 h 97631"/>
                <a:gd name="connsiteX17" fmla="*/ 845344 w 1388269"/>
                <a:gd name="connsiteY17" fmla="*/ 78581 h 97631"/>
                <a:gd name="connsiteX18" fmla="*/ 921544 w 1388269"/>
                <a:gd name="connsiteY18" fmla="*/ 78581 h 97631"/>
                <a:gd name="connsiteX19" fmla="*/ 921544 w 1388269"/>
                <a:gd name="connsiteY19" fmla="*/ 90487 h 97631"/>
                <a:gd name="connsiteX20" fmla="*/ 1073944 w 1388269"/>
                <a:gd name="connsiteY20" fmla="*/ 90487 h 97631"/>
                <a:gd name="connsiteX21" fmla="*/ 1073944 w 1388269"/>
                <a:gd name="connsiteY21" fmla="*/ 97631 h 97631"/>
                <a:gd name="connsiteX22" fmla="*/ 1388269 w 1388269"/>
                <a:gd name="connsiteY22" fmla="*/ 97631 h 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88269" h="97631">
                  <a:moveTo>
                    <a:pt x="0" y="0"/>
                  </a:moveTo>
                  <a:lnTo>
                    <a:pt x="200025" y="0"/>
                  </a:lnTo>
                  <a:lnTo>
                    <a:pt x="200025" y="11906"/>
                  </a:lnTo>
                  <a:lnTo>
                    <a:pt x="261937" y="11906"/>
                  </a:lnTo>
                  <a:lnTo>
                    <a:pt x="261937" y="16668"/>
                  </a:lnTo>
                  <a:lnTo>
                    <a:pt x="369094" y="16668"/>
                  </a:lnTo>
                  <a:lnTo>
                    <a:pt x="369094" y="33337"/>
                  </a:lnTo>
                  <a:lnTo>
                    <a:pt x="531019" y="33337"/>
                  </a:lnTo>
                  <a:lnTo>
                    <a:pt x="531019" y="40481"/>
                  </a:lnTo>
                  <a:lnTo>
                    <a:pt x="566737" y="40481"/>
                  </a:lnTo>
                  <a:lnTo>
                    <a:pt x="566737" y="54768"/>
                  </a:lnTo>
                  <a:lnTo>
                    <a:pt x="650081" y="54768"/>
                  </a:lnTo>
                  <a:lnTo>
                    <a:pt x="692944" y="54768"/>
                  </a:lnTo>
                  <a:lnTo>
                    <a:pt x="692944" y="61912"/>
                  </a:lnTo>
                  <a:lnTo>
                    <a:pt x="785812" y="61912"/>
                  </a:lnTo>
                  <a:lnTo>
                    <a:pt x="785812" y="69056"/>
                  </a:lnTo>
                  <a:lnTo>
                    <a:pt x="845344" y="69056"/>
                  </a:lnTo>
                  <a:lnTo>
                    <a:pt x="845344" y="78581"/>
                  </a:lnTo>
                  <a:lnTo>
                    <a:pt x="921544" y="78581"/>
                  </a:lnTo>
                  <a:lnTo>
                    <a:pt x="921544" y="90487"/>
                  </a:lnTo>
                  <a:lnTo>
                    <a:pt x="1073944" y="90487"/>
                  </a:lnTo>
                  <a:lnTo>
                    <a:pt x="1073944" y="97631"/>
                  </a:lnTo>
                  <a:lnTo>
                    <a:pt x="1388269" y="97631"/>
                  </a:lnTo>
                </a:path>
              </a:pathLst>
            </a:custGeom>
            <a:noFill/>
            <a:ln w="28575">
              <a:solidFill>
                <a:schemeClr val="accent3"/>
              </a:solidFill>
              <a:miter lim="800000"/>
              <a:headEnd/>
              <a:tailEnd/>
            </a:ln>
          </p:spPr>
          <p:txBody>
            <a:bodyPr rtlCol="0" anchor="ctr"/>
            <a:lstStyle/>
            <a:p>
              <a:pPr algn="ctr"/>
              <a:endParaRPr lang="en-US"/>
            </a:p>
          </p:txBody>
        </p:sp>
      </p:grpSp>
      <p:grpSp>
        <p:nvGrpSpPr>
          <p:cNvPr id="9273" name="Group 9272">
            <a:extLst>
              <a:ext uri="{FF2B5EF4-FFF2-40B4-BE49-F238E27FC236}">
                <a16:creationId xmlns:a16="http://schemas.microsoft.com/office/drawing/2014/main" id="{548F1B69-B511-B605-3805-4053EC39968A}"/>
              </a:ext>
            </a:extLst>
          </p:cNvPr>
          <p:cNvGrpSpPr/>
          <p:nvPr/>
        </p:nvGrpSpPr>
        <p:grpSpPr>
          <a:xfrm>
            <a:off x="1454944" y="1647825"/>
            <a:ext cx="4798219" cy="457200"/>
            <a:chOff x="1454944" y="1647825"/>
            <a:chExt cx="4798219" cy="457200"/>
          </a:xfrm>
        </p:grpSpPr>
        <p:sp>
          <p:nvSpPr>
            <p:cNvPr id="9270" name="Freeform: Shape 9269">
              <a:extLst>
                <a:ext uri="{FF2B5EF4-FFF2-40B4-BE49-F238E27FC236}">
                  <a16:creationId xmlns:a16="http://schemas.microsoft.com/office/drawing/2014/main" id="{382BD862-6B39-A6F1-67A0-8A84C9B9410B}"/>
                </a:ext>
              </a:extLst>
            </p:cNvPr>
            <p:cNvSpPr/>
            <p:nvPr/>
          </p:nvSpPr>
          <p:spPr bwMode="auto">
            <a:xfrm>
              <a:off x="1454944" y="1647825"/>
              <a:ext cx="2066925" cy="183356"/>
            </a:xfrm>
            <a:custGeom>
              <a:avLst/>
              <a:gdLst>
                <a:gd name="connsiteX0" fmla="*/ 0 w 2066925"/>
                <a:gd name="connsiteY0" fmla="*/ 0 h 183356"/>
                <a:gd name="connsiteX1" fmla="*/ 197644 w 2066925"/>
                <a:gd name="connsiteY1" fmla="*/ 0 h 183356"/>
                <a:gd name="connsiteX2" fmla="*/ 197644 w 2066925"/>
                <a:gd name="connsiteY2" fmla="*/ 19050 h 183356"/>
                <a:gd name="connsiteX3" fmla="*/ 257175 w 2066925"/>
                <a:gd name="connsiteY3" fmla="*/ 19050 h 183356"/>
                <a:gd name="connsiteX4" fmla="*/ 257175 w 2066925"/>
                <a:gd name="connsiteY4" fmla="*/ 30956 h 183356"/>
                <a:gd name="connsiteX5" fmla="*/ 542925 w 2066925"/>
                <a:gd name="connsiteY5" fmla="*/ 30956 h 183356"/>
                <a:gd name="connsiteX6" fmla="*/ 542925 w 2066925"/>
                <a:gd name="connsiteY6" fmla="*/ 52388 h 183356"/>
                <a:gd name="connsiteX7" fmla="*/ 604837 w 2066925"/>
                <a:gd name="connsiteY7" fmla="*/ 52388 h 183356"/>
                <a:gd name="connsiteX8" fmla="*/ 604837 w 2066925"/>
                <a:gd name="connsiteY8" fmla="*/ 61913 h 183356"/>
                <a:gd name="connsiteX9" fmla="*/ 902494 w 2066925"/>
                <a:gd name="connsiteY9" fmla="*/ 61913 h 183356"/>
                <a:gd name="connsiteX10" fmla="*/ 902494 w 2066925"/>
                <a:gd name="connsiteY10" fmla="*/ 71438 h 183356"/>
                <a:gd name="connsiteX11" fmla="*/ 1119187 w 2066925"/>
                <a:gd name="connsiteY11" fmla="*/ 71438 h 183356"/>
                <a:gd name="connsiteX12" fmla="*/ 1123950 w 2066925"/>
                <a:gd name="connsiteY12" fmla="*/ 76201 h 183356"/>
                <a:gd name="connsiteX13" fmla="*/ 1323975 w 2066925"/>
                <a:gd name="connsiteY13" fmla="*/ 76201 h 183356"/>
                <a:gd name="connsiteX14" fmla="*/ 1323975 w 2066925"/>
                <a:gd name="connsiteY14" fmla="*/ 102394 h 183356"/>
                <a:gd name="connsiteX15" fmla="*/ 1407319 w 2066925"/>
                <a:gd name="connsiteY15" fmla="*/ 102394 h 183356"/>
                <a:gd name="connsiteX16" fmla="*/ 1407319 w 2066925"/>
                <a:gd name="connsiteY16" fmla="*/ 109538 h 183356"/>
                <a:gd name="connsiteX17" fmla="*/ 1443037 w 2066925"/>
                <a:gd name="connsiteY17" fmla="*/ 109538 h 183356"/>
                <a:gd name="connsiteX18" fmla="*/ 1443037 w 2066925"/>
                <a:gd name="connsiteY18" fmla="*/ 123825 h 183356"/>
                <a:gd name="connsiteX19" fmla="*/ 1554956 w 2066925"/>
                <a:gd name="connsiteY19" fmla="*/ 123825 h 183356"/>
                <a:gd name="connsiteX20" fmla="*/ 1554956 w 2066925"/>
                <a:gd name="connsiteY20" fmla="*/ 140494 h 183356"/>
                <a:gd name="connsiteX21" fmla="*/ 1695450 w 2066925"/>
                <a:gd name="connsiteY21" fmla="*/ 140494 h 183356"/>
                <a:gd name="connsiteX22" fmla="*/ 1702594 w 2066925"/>
                <a:gd name="connsiteY22" fmla="*/ 147638 h 183356"/>
                <a:gd name="connsiteX23" fmla="*/ 1812131 w 2066925"/>
                <a:gd name="connsiteY23" fmla="*/ 147638 h 183356"/>
                <a:gd name="connsiteX24" fmla="*/ 1812131 w 2066925"/>
                <a:gd name="connsiteY24" fmla="*/ 161925 h 183356"/>
                <a:gd name="connsiteX25" fmla="*/ 1876425 w 2066925"/>
                <a:gd name="connsiteY25" fmla="*/ 161925 h 183356"/>
                <a:gd name="connsiteX26" fmla="*/ 1876425 w 2066925"/>
                <a:gd name="connsiteY26" fmla="*/ 169069 h 183356"/>
                <a:gd name="connsiteX27" fmla="*/ 2014537 w 2066925"/>
                <a:gd name="connsiteY27" fmla="*/ 169069 h 183356"/>
                <a:gd name="connsiteX28" fmla="*/ 2014537 w 2066925"/>
                <a:gd name="connsiteY28" fmla="*/ 173831 h 183356"/>
                <a:gd name="connsiteX29" fmla="*/ 2066925 w 2066925"/>
                <a:gd name="connsiteY29" fmla="*/ 173831 h 183356"/>
                <a:gd name="connsiteX30" fmla="*/ 2066925 w 2066925"/>
                <a:gd name="connsiteY30" fmla="*/ 183356 h 183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066925" h="183356">
                  <a:moveTo>
                    <a:pt x="0" y="0"/>
                  </a:moveTo>
                  <a:lnTo>
                    <a:pt x="197644" y="0"/>
                  </a:lnTo>
                  <a:lnTo>
                    <a:pt x="197644" y="19050"/>
                  </a:lnTo>
                  <a:lnTo>
                    <a:pt x="257175" y="19050"/>
                  </a:lnTo>
                  <a:lnTo>
                    <a:pt x="257175" y="30956"/>
                  </a:lnTo>
                  <a:lnTo>
                    <a:pt x="542925" y="30956"/>
                  </a:lnTo>
                  <a:lnTo>
                    <a:pt x="542925" y="52388"/>
                  </a:lnTo>
                  <a:lnTo>
                    <a:pt x="604837" y="52388"/>
                  </a:lnTo>
                  <a:lnTo>
                    <a:pt x="604837" y="61913"/>
                  </a:lnTo>
                  <a:lnTo>
                    <a:pt x="902494" y="61913"/>
                  </a:lnTo>
                  <a:lnTo>
                    <a:pt x="902494" y="71438"/>
                  </a:lnTo>
                  <a:lnTo>
                    <a:pt x="1119187" y="71438"/>
                  </a:lnTo>
                  <a:lnTo>
                    <a:pt x="1123950" y="76201"/>
                  </a:lnTo>
                  <a:lnTo>
                    <a:pt x="1323975" y="76201"/>
                  </a:lnTo>
                  <a:lnTo>
                    <a:pt x="1323975" y="102394"/>
                  </a:lnTo>
                  <a:lnTo>
                    <a:pt x="1407319" y="102394"/>
                  </a:lnTo>
                  <a:lnTo>
                    <a:pt x="1407319" y="109538"/>
                  </a:lnTo>
                  <a:lnTo>
                    <a:pt x="1443037" y="109538"/>
                  </a:lnTo>
                  <a:lnTo>
                    <a:pt x="1443037" y="123825"/>
                  </a:lnTo>
                  <a:lnTo>
                    <a:pt x="1554956" y="123825"/>
                  </a:lnTo>
                  <a:lnTo>
                    <a:pt x="1554956" y="140494"/>
                  </a:lnTo>
                  <a:lnTo>
                    <a:pt x="1695450" y="140494"/>
                  </a:lnTo>
                  <a:lnTo>
                    <a:pt x="1702594" y="147638"/>
                  </a:lnTo>
                  <a:lnTo>
                    <a:pt x="1812131" y="147638"/>
                  </a:lnTo>
                  <a:lnTo>
                    <a:pt x="1812131" y="161925"/>
                  </a:lnTo>
                  <a:lnTo>
                    <a:pt x="1876425" y="161925"/>
                  </a:lnTo>
                  <a:lnTo>
                    <a:pt x="1876425" y="169069"/>
                  </a:lnTo>
                  <a:lnTo>
                    <a:pt x="2014537" y="169069"/>
                  </a:lnTo>
                  <a:lnTo>
                    <a:pt x="2014537" y="173831"/>
                  </a:lnTo>
                  <a:lnTo>
                    <a:pt x="2066925" y="173831"/>
                  </a:lnTo>
                  <a:lnTo>
                    <a:pt x="2066925" y="183356"/>
                  </a:lnTo>
                </a:path>
              </a:pathLst>
            </a:custGeom>
            <a:noFill/>
            <a:ln w="28575">
              <a:solidFill>
                <a:schemeClr val="accent1"/>
              </a:solidFill>
              <a:miter lim="800000"/>
              <a:headEnd/>
              <a:tailEnd/>
            </a:ln>
          </p:spPr>
          <p:txBody>
            <a:bodyPr rtlCol="0" anchor="ctr"/>
            <a:lstStyle/>
            <a:p>
              <a:pPr algn="ctr"/>
              <a:endParaRPr lang="en-US"/>
            </a:p>
          </p:txBody>
        </p:sp>
        <p:sp>
          <p:nvSpPr>
            <p:cNvPr id="9272" name="Freeform: Shape 9271">
              <a:extLst>
                <a:ext uri="{FF2B5EF4-FFF2-40B4-BE49-F238E27FC236}">
                  <a16:creationId xmlns:a16="http://schemas.microsoft.com/office/drawing/2014/main" id="{07FC6857-33A2-1B7C-E8BD-EDC1322A470A}"/>
                </a:ext>
              </a:extLst>
            </p:cNvPr>
            <p:cNvSpPr/>
            <p:nvPr/>
          </p:nvSpPr>
          <p:spPr bwMode="auto">
            <a:xfrm>
              <a:off x="3521869" y="1828800"/>
              <a:ext cx="2731294" cy="276225"/>
            </a:xfrm>
            <a:custGeom>
              <a:avLst/>
              <a:gdLst>
                <a:gd name="connsiteX0" fmla="*/ 2731294 w 2731294"/>
                <a:gd name="connsiteY0" fmla="*/ 276225 h 276225"/>
                <a:gd name="connsiteX1" fmla="*/ 2469356 w 2731294"/>
                <a:gd name="connsiteY1" fmla="*/ 276225 h 276225"/>
                <a:gd name="connsiteX2" fmla="*/ 2469356 w 2731294"/>
                <a:gd name="connsiteY2" fmla="*/ 259556 h 276225"/>
                <a:gd name="connsiteX3" fmla="*/ 2276475 w 2731294"/>
                <a:gd name="connsiteY3" fmla="*/ 259556 h 276225"/>
                <a:gd name="connsiteX4" fmla="*/ 2276475 w 2731294"/>
                <a:gd name="connsiteY4" fmla="*/ 247650 h 276225"/>
                <a:gd name="connsiteX5" fmla="*/ 2233612 w 2731294"/>
                <a:gd name="connsiteY5" fmla="*/ 247650 h 276225"/>
                <a:gd name="connsiteX6" fmla="*/ 2238375 w 2731294"/>
                <a:gd name="connsiteY6" fmla="*/ 242887 h 276225"/>
                <a:gd name="connsiteX7" fmla="*/ 2124075 w 2731294"/>
                <a:gd name="connsiteY7" fmla="*/ 242887 h 276225"/>
                <a:gd name="connsiteX8" fmla="*/ 2124075 w 2731294"/>
                <a:gd name="connsiteY8" fmla="*/ 221456 h 276225"/>
                <a:gd name="connsiteX9" fmla="*/ 1809750 w 2731294"/>
                <a:gd name="connsiteY9" fmla="*/ 221456 h 276225"/>
                <a:gd name="connsiteX10" fmla="*/ 1809750 w 2731294"/>
                <a:gd name="connsiteY10" fmla="*/ 214313 h 276225"/>
                <a:gd name="connsiteX11" fmla="*/ 1769269 w 2731294"/>
                <a:gd name="connsiteY11" fmla="*/ 214313 h 276225"/>
                <a:gd name="connsiteX12" fmla="*/ 1769269 w 2731294"/>
                <a:gd name="connsiteY12" fmla="*/ 197644 h 276225"/>
                <a:gd name="connsiteX13" fmla="*/ 1674019 w 2731294"/>
                <a:gd name="connsiteY13" fmla="*/ 197644 h 276225"/>
                <a:gd name="connsiteX14" fmla="*/ 1674019 w 2731294"/>
                <a:gd name="connsiteY14" fmla="*/ 180975 h 276225"/>
                <a:gd name="connsiteX15" fmla="*/ 1614487 w 2731294"/>
                <a:gd name="connsiteY15" fmla="*/ 180975 h 276225"/>
                <a:gd name="connsiteX16" fmla="*/ 1621631 w 2731294"/>
                <a:gd name="connsiteY16" fmla="*/ 173831 h 276225"/>
                <a:gd name="connsiteX17" fmla="*/ 1464469 w 2731294"/>
                <a:gd name="connsiteY17" fmla="*/ 173831 h 276225"/>
                <a:gd name="connsiteX18" fmla="*/ 1464469 w 2731294"/>
                <a:gd name="connsiteY18" fmla="*/ 154781 h 276225"/>
                <a:gd name="connsiteX19" fmla="*/ 1404937 w 2731294"/>
                <a:gd name="connsiteY19" fmla="*/ 154781 h 276225"/>
                <a:gd name="connsiteX20" fmla="*/ 1404937 w 2731294"/>
                <a:gd name="connsiteY20" fmla="*/ 130969 h 276225"/>
                <a:gd name="connsiteX21" fmla="*/ 1276350 w 2731294"/>
                <a:gd name="connsiteY21" fmla="*/ 130969 h 276225"/>
                <a:gd name="connsiteX22" fmla="*/ 1276350 w 2731294"/>
                <a:gd name="connsiteY22" fmla="*/ 121444 h 276225"/>
                <a:gd name="connsiteX23" fmla="*/ 1092994 w 2731294"/>
                <a:gd name="connsiteY23" fmla="*/ 121444 h 276225"/>
                <a:gd name="connsiteX24" fmla="*/ 1088231 w 2731294"/>
                <a:gd name="connsiteY24" fmla="*/ 121444 h 276225"/>
                <a:gd name="connsiteX25" fmla="*/ 926306 w 2731294"/>
                <a:gd name="connsiteY25" fmla="*/ 121444 h 276225"/>
                <a:gd name="connsiteX26" fmla="*/ 926306 w 2731294"/>
                <a:gd name="connsiteY26" fmla="*/ 107156 h 276225"/>
                <a:gd name="connsiteX27" fmla="*/ 900112 w 2731294"/>
                <a:gd name="connsiteY27" fmla="*/ 107156 h 276225"/>
                <a:gd name="connsiteX28" fmla="*/ 900112 w 2731294"/>
                <a:gd name="connsiteY28" fmla="*/ 102394 h 276225"/>
                <a:gd name="connsiteX29" fmla="*/ 833437 w 2731294"/>
                <a:gd name="connsiteY29" fmla="*/ 102394 h 276225"/>
                <a:gd name="connsiteX30" fmla="*/ 833437 w 2731294"/>
                <a:gd name="connsiteY30" fmla="*/ 92869 h 276225"/>
                <a:gd name="connsiteX31" fmla="*/ 707231 w 2731294"/>
                <a:gd name="connsiteY31" fmla="*/ 92869 h 276225"/>
                <a:gd name="connsiteX32" fmla="*/ 711994 w 2731294"/>
                <a:gd name="connsiteY32" fmla="*/ 88106 h 276225"/>
                <a:gd name="connsiteX33" fmla="*/ 609600 w 2731294"/>
                <a:gd name="connsiteY33" fmla="*/ 88106 h 276225"/>
                <a:gd name="connsiteX34" fmla="*/ 609600 w 2731294"/>
                <a:gd name="connsiteY34" fmla="*/ 71438 h 276225"/>
                <a:gd name="connsiteX35" fmla="*/ 559594 w 2731294"/>
                <a:gd name="connsiteY35" fmla="*/ 71438 h 276225"/>
                <a:gd name="connsiteX36" fmla="*/ 559594 w 2731294"/>
                <a:gd name="connsiteY36" fmla="*/ 64294 h 276225"/>
                <a:gd name="connsiteX37" fmla="*/ 526256 w 2731294"/>
                <a:gd name="connsiteY37" fmla="*/ 64294 h 276225"/>
                <a:gd name="connsiteX38" fmla="*/ 526256 w 2731294"/>
                <a:gd name="connsiteY38" fmla="*/ 50006 h 276225"/>
                <a:gd name="connsiteX39" fmla="*/ 447675 w 2731294"/>
                <a:gd name="connsiteY39" fmla="*/ 50006 h 276225"/>
                <a:gd name="connsiteX40" fmla="*/ 447675 w 2731294"/>
                <a:gd name="connsiteY40" fmla="*/ 40481 h 276225"/>
                <a:gd name="connsiteX41" fmla="*/ 216694 w 2731294"/>
                <a:gd name="connsiteY41" fmla="*/ 40481 h 276225"/>
                <a:gd name="connsiteX42" fmla="*/ 216694 w 2731294"/>
                <a:gd name="connsiteY42" fmla="*/ 26194 h 276225"/>
                <a:gd name="connsiteX43" fmla="*/ 102394 w 2731294"/>
                <a:gd name="connsiteY43" fmla="*/ 26194 h 276225"/>
                <a:gd name="connsiteX44" fmla="*/ 102394 w 2731294"/>
                <a:gd name="connsiteY44" fmla="*/ 14288 h 276225"/>
                <a:gd name="connsiteX45" fmla="*/ 54769 w 2731294"/>
                <a:gd name="connsiteY45" fmla="*/ 14288 h 276225"/>
                <a:gd name="connsiteX46" fmla="*/ 54769 w 2731294"/>
                <a:gd name="connsiteY46" fmla="*/ 0 h 276225"/>
                <a:gd name="connsiteX47" fmla="*/ 0 w 2731294"/>
                <a:gd name="connsiteY47" fmla="*/ 0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731294" h="276225">
                  <a:moveTo>
                    <a:pt x="2731294" y="276225"/>
                  </a:moveTo>
                  <a:lnTo>
                    <a:pt x="2469356" y="276225"/>
                  </a:lnTo>
                  <a:lnTo>
                    <a:pt x="2469356" y="259556"/>
                  </a:lnTo>
                  <a:lnTo>
                    <a:pt x="2276475" y="259556"/>
                  </a:lnTo>
                  <a:lnTo>
                    <a:pt x="2276475" y="247650"/>
                  </a:lnTo>
                  <a:lnTo>
                    <a:pt x="2233612" y="247650"/>
                  </a:lnTo>
                  <a:lnTo>
                    <a:pt x="2238375" y="242887"/>
                  </a:lnTo>
                  <a:lnTo>
                    <a:pt x="2124075" y="242887"/>
                  </a:lnTo>
                  <a:lnTo>
                    <a:pt x="2124075" y="221456"/>
                  </a:lnTo>
                  <a:lnTo>
                    <a:pt x="1809750" y="221456"/>
                  </a:lnTo>
                  <a:lnTo>
                    <a:pt x="1809750" y="214313"/>
                  </a:lnTo>
                  <a:lnTo>
                    <a:pt x="1769269" y="214313"/>
                  </a:lnTo>
                  <a:lnTo>
                    <a:pt x="1769269" y="197644"/>
                  </a:lnTo>
                  <a:lnTo>
                    <a:pt x="1674019" y="197644"/>
                  </a:lnTo>
                  <a:lnTo>
                    <a:pt x="1674019" y="180975"/>
                  </a:lnTo>
                  <a:lnTo>
                    <a:pt x="1614487" y="180975"/>
                  </a:lnTo>
                  <a:lnTo>
                    <a:pt x="1621631" y="173831"/>
                  </a:lnTo>
                  <a:lnTo>
                    <a:pt x="1464469" y="173831"/>
                  </a:lnTo>
                  <a:lnTo>
                    <a:pt x="1464469" y="154781"/>
                  </a:lnTo>
                  <a:lnTo>
                    <a:pt x="1404937" y="154781"/>
                  </a:lnTo>
                  <a:lnTo>
                    <a:pt x="1404937" y="130969"/>
                  </a:lnTo>
                  <a:lnTo>
                    <a:pt x="1276350" y="130969"/>
                  </a:lnTo>
                  <a:lnTo>
                    <a:pt x="1276350" y="121444"/>
                  </a:lnTo>
                  <a:lnTo>
                    <a:pt x="1092994" y="121444"/>
                  </a:lnTo>
                  <a:lnTo>
                    <a:pt x="1088231" y="121444"/>
                  </a:lnTo>
                  <a:lnTo>
                    <a:pt x="926306" y="121444"/>
                  </a:lnTo>
                  <a:lnTo>
                    <a:pt x="926306" y="107156"/>
                  </a:lnTo>
                  <a:lnTo>
                    <a:pt x="900112" y="107156"/>
                  </a:lnTo>
                  <a:lnTo>
                    <a:pt x="900112" y="102394"/>
                  </a:lnTo>
                  <a:lnTo>
                    <a:pt x="833437" y="102394"/>
                  </a:lnTo>
                  <a:lnTo>
                    <a:pt x="833437" y="92869"/>
                  </a:lnTo>
                  <a:lnTo>
                    <a:pt x="707231" y="92869"/>
                  </a:lnTo>
                  <a:lnTo>
                    <a:pt x="711994" y="88106"/>
                  </a:lnTo>
                  <a:lnTo>
                    <a:pt x="609600" y="88106"/>
                  </a:lnTo>
                  <a:lnTo>
                    <a:pt x="609600" y="71438"/>
                  </a:lnTo>
                  <a:lnTo>
                    <a:pt x="559594" y="71438"/>
                  </a:lnTo>
                  <a:lnTo>
                    <a:pt x="559594" y="64294"/>
                  </a:lnTo>
                  <a:lnTo>
                    <a:pt x="526256" y="64294"/>
                  </a:lnTo>
                  <a:lnTo>
                    <a:pt x="526256" y="50006"/>
                  </a:lnTo>
                  <a:lnTo>
                    <a:pt x="447675" y="50006"/>
                  </a:lnTo>
                  <a:lnTo>
                    <a:pt x="447675" y="40481"/>
                  </a:lnTo>
                  <a:lnTo>
                    <a:pt x="216694" y="40481"/>
                  </a:lnTo>
                  <a:lnTo>
                    <a:pt x="216694" y="26194"/>
                  </a:lnTo>
                  <a:lnTo>
                    <a:pt x="102394" y="26194"/>
                  </a:lnTo>
                  <a:lnTo>
                    <a:pt x="102394" y="14288"/>
                  </a:lnTo>
                  <a:lnTo>
                    <a:pt x="54769" y="14288"/>
                  </a:lnTo>
                  <a:lnTo>
                    <a:pt x="54769" y="0"/>
                  </a:lnTo>
                  <a:lnTo>
                    <a:pt x="0" y="0"/>
                  </a:lnTo>
                </a:path>
              </a:pathLst>
            </a:custGeom>
            <a:noFill/>
            <a:ln w="28575">
              <a:solidFill>
                <a:schemeClr val="accent1"/>
              </a:solidFill>
              <a:miter lim="800000"/>
              <a:headEnd/>
              <a:tailEnd/>
            </a:ln>
          </p:spPr>
          <p:txBody>
            <a:bodyPr rtlCol="0" anchor="ctr"/>
            <a:lstStyle/>
            <a:p>
              <a:pPr algn="ctr"/>
              <a:endParaRPr lang="en-US"/>
            </a:p>
          </p:txBody>
        </p:sp>
      </p:grpSp>
    </p:spTree>
    <p:extLst>
      <p:ext uri="{BB962C8B-B14F-4D97-AF65-F5344CB8AC3E}">
        <p14:creationId xmlns:p14="http://schemas.microsoft.com/office/powerpoint/2010/main" val="3577119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Secondary Endpoints</a:t>
            </a:r>
            <a:endParaRPr lang="en-US" altLang="en-US" dirty="0"/>
          </a:p>
        </p:txBody>
      </p:sp>
      <p:sp>
        <p:nvSpPr>
          <p:cNvPr id="2" name="Text Box 11">
            <a:extLst>
              <a:ext uri="{FF2B5EF4-FFF2-40B4-BE49-F238E27FC236}">
                <a16:creationId xmlns:a16="http://schemas.microsoft.com/office/drawing/2014/main" id="{88375A7B-3F46-1F3E-8D25-0B0ADB78CB1A}"/>
              </a:ext>
            </a:extLst>
          </p:cNvPr>
          <p:cNvSpPr txBox="1">
            <a:spLocks noChangeArrowheads="1"/>
          </p:cNvSpPr>
          <p:nvPr/>
        </p:nvSpPr>
        <p:spPr bwMode="auto">
          <a:xfrm>
            <a:off x="414339" y="6385740"/>
            <a:ext cx="87171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Schrag. ASCO 2023. Abstr LBA2. Schrag. NEJM. 2023;[Epub].</a:t>
            </a:r>
          </a:p>
        </p:txBody>
      </p:sp>
      <p:graphicFrame>
        <p:nvGraphicFramePr>
          <p:cNvPr id="3" name="Group 32">
            <a:extLst>
              <a:ext uri="{FF2B5EF4-FFF2-40B4-BE49-F238E27FC236}">
                <a16:creationId xmlns:a16="http://schemas.microsoft.com/office/drawing/2014/main" id="{09CCB2F4-14EA-9172-4360-2EE42D9B7411}"/>
              </a:ext>
            </a:extLst>
          </p:cNvPr>
          <p:cNvGraphicFramePr>
            <a:graphicFrameLocks noGrp="1"/>
          </p:cNvGraphicFramePr>
          <p:nvPr>
            <p:extLst>
              <p:ext uri="{D42A27DB-BD31-4B8C-83A1-F6EECF244321}">
                <p14:modId xmlns:p14="http://schemas.microsoft.com/office/powerpoint/2010/main" val="3605079774"/>
              </p:ext>
            </p:extLst>
          </p:nvPr>
        </p:nvGraphicFramePr>
        <p:xfrm>
          <a:off x="719137" y="1600200"/>
          <a:ext cx="10787063" cy="3749168"/>
        </p:xfrm>
        <a:graphic>
          <a:graphicData uri="http://schemas.openxmlformats.org/drawingml/2006/table">
            <a:tbl>
              <a:tblPr/>
              <a:tblGrid>
                <a:gridCol w="5566861">
                  <a:extLst>
                    <a:ext uri="{9D8B030D-6E8A-4147-A177-3AD203B41FA5}">
                      <a16:colId xmlns:a16="http://schemas.microsoft.com/office/drawing/2014/main" val="20000"/>
                    </a:ext>
                  </a:extLst>
                </a:gridCol>
                <a:gridCol w="2746577">
                  <a:extLst>
                    <a:ext uri="{9D8B030D-6E8A-4147-A177-3AD203B41FA5}">
                      <a16:colId xmlns:a16="http://schemas.microsoft.com/office/drawing/2014/main" val="20001"/>
                    </a:ext>
                  </a:extLst>
                </a:gridCol>
                <a:gridCol w="2473625">
                  <a:extLst>
                    <a:ext uri="{9D8B030D-6E8A-4147-A177-3AD203B41FA5}">
                      <a16:colId xmlns:a16="http://schemas.microsoft.com/office/drawing/2014/main" val="20002"/>
                    </a:ext>
                  </a:extLst>
                </a:gridCol>
              </a:tblGrid>
              <a:tr h="71509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Endpoint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FOLFOX/Selective Chemoradiation</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535)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Chemoradiation</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510)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8604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Complete (R0) rectal resection,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8604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Low anterior resection rate,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8604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Pathologic complete response,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8604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Positive radial margin,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8604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Received any adjuvant chemotherapy,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49728479"/>
                  </a:ext>
                </a:extLst>
              </a:tr>
              <a:tr h="5005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duration from randomization to last dose of postoperative therapy, wk (IQR)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36 (33-39)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37 (34-40)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33212615"/>
                  </a:ext>
                </a:extLst>
              </a:tr>
              <a:tr h="3592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Received neoadjuvant chemoradiation,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69328511"/>
                  </a:ext>
                </a:extLst>
              </a:tr>
            </a:tbl>
          </a:graphicData>
        </a:graphic>
      </p:graphicFrame>
    </p:spTree>
    <p:extLst>
      <p:ext uri="{BB962C8B-B14F-4D97-AF65-F5344CB8AC3E}">
        <p14:creationId xmlns:p14="http://schemas.microsoft.com/office/powerpoint/2010/main" val="3006500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HCP-Reported Toxicity</a:t>
            </a:r>
            <a:endParaRPr lang="en-US" altLang="en-US" dirty="0"/>
          </a:p>
        </p:txBody>
      </p:sp>
      <p:sp>
        <p:nvSpPr>
          <p:cNvPr id="2" name="Text Box 11">
            <a:extLst>
              <a:ext uri="{FF2B5EF4-FFF2-40B4-BE49-F238E27FC236}">
                <a16:creationId xmlns:a16="http://schemas.microsoft.com/office/drawing/2014/main" id="{88375A7B-3F46-1F3E-8D25-0B0ADB78CB1A}"/>
              </a:ext>
            </a:extLst>
          </p:cNvPr>
          <p:cNvSpPr txBox="1">
            <a:spLocks noChangeArrowheads="1"/>
          </p:cNvSpPr>
          <p:nvPr/>
        </p:nvSpPr>
        <p:spPr bwMode="auto">
          <a:xfrm>
            <a:off x="414339" y="6385740"/>
            <a:ext cx="87171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Schrag. ASCO 2023. Abstr LBA2. Schrag. NEJM. 2023;[Epub].</a:t>
            </a:r>
          </a:p>
        </p:txBody>
      </p:sp>
      <p:graphicFrame>
        <p:nvGraphicFramePr>
          <p:cNvPr id="3" name="Group 32">
            <a:extLst>
              <a:ext uri="{FF2B5EF4-FFF2-40B4-BE49-F238E27FC236}">
                <a16:creationId xmlns:a16="http://schemas.microsoft.com/office/drawing/2014/main" id="{09CCB2F4-14EA-9172-4360-2EE42D9B7411}"/>
              </a:ext>
            </a:extLst>
          </p:cNvPr>
          <p:cNvGraphicFramePr>
            <a:graphicFrameLocks noGrp="1"/>
          </p:cNvGraphicFramePr>
          <p:nvPr>
            <p:extLst>
              <p:ext uri="{D42A27DB-BD31-4B8C-83A1-F6EECF244321}">
                <p14:modId xmlns:p14="http://schemas.microsoft.com/office/powerpoint/2010/main" val="2712094028"/>
              </p:ext>
            </p:extLst>
          </p:nvPr>
        </p:nvGraphicFramePr>
        <p:xfrm>
          <a:off x="719138" y="1618498"/>
          <a:ext cx="10787062" cy="1798368"/>
        </p:xfrm>
        <a:graphic>
          <a:graphicData uri="http://schemas.openxmlformats.org/drawingml/2006/table">
            <a:tbl>
              <a:tblPr/>
              <a:tblGrid>
                <a:gridCol w="5566860">
                  <a:extLst>
                    <a:ext uri="{9D8B030D-6E8A-4147-A177-3AD203B41FA5}">
                      <a16:colId xmlns:a16="http://schemas.microsoft.com/office/drawing/2014/main" val="20000"/>
                    </a:ext>
                  </a:extLst>
                </a:gridCol>
                <a:gridCol w="2746577">
                  <a:extLst>
                    <a:ext uri="{9D8B030D-6E8A-4147-A177-3AD203B41FA5}">
                      <a16:colId xmlns:a16="http://schemas.microsoft.com/office/drawing/2014/main" val="20001"/>
                    </a:ext>
                  </a:extLst>
                </a:gridCol>
                <a:gridCol w="2473625">
                  <a:extLst>
                    <a:ext uri="{9D8B030D-6E8A-4147-A177-3AD203B41FA5}">
                      <a16:colId xmlns:a16="http://schemas.microsoft.com/office/drawing/2014/main" val="20002"/>
                    </a:ext>
                  </a:extLst>
                </a:gridCol>
              </a:tblGrid>
              <a:tr h="71509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Most Severe Toxicity During Observation Period Based on CTCAE v4.0,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FOLFOX/Selective Chemoradiation*</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535)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Chemoradiation</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510)</a:t>
                      </a:r>
                      <a:r>
                        <a:rPr kumimoji="0" lang="en-US" sz="2000" b="1" i="0" u="none" strike="noStrike" cap="none" normalizeH="0" baseline="30000" dirty="0">
                          <a:ln>
                            <a:noFill/>
                          </a:ln>
                          <a:solidFill>
                            <a:schemeClr val="tx1"/>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8604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Neoadjuvant grade ≥3 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8604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Adjuvant grade ≥3 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
        <p:nvSpPr>
          <p:cNvPr id="4" name="TextBox 3">
            <a:extLst>
              <a:ext uri="{FF2B5EF4-FFF2-40B4-BE49-F238E27FC236}">
                <a16:creationId xmlns:a16="http://schemas.microsoft.com/office/drawing/2014/main" id="{E9C10082-177F-C5A5-D4F6-E90A24D1E782}"/>
              </a:ext>
            </a:extLst>
          </p:cNvPr>
          <p:cNvSpPr txBox="1"/>
          <p:nvPr/>
        </p:nvSpPr>
        <p:spPr bwMode="auto">
          <a:xfrm>
            <a:off x="744450" y="3429000"/>
            <a:ext cx="42131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12 wk (22 wk if also treated with chemoradiation).</a:t>
            </a:r>
            <a:br>
              <a:rPr lang="en-US" sz="1400" b="0" dirty="0">
                <a:solidFill>
                  <a:schemeClr val="bg1"/>
                </a:solidFill>
                <a:latin typeface="Calibri" panose="020F0502020204030204" pitchFamily="34" charset="0"/>
              </a:rPr>
            </a:b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At 6 wk.</a:t>
            </a:r>
          </a:p>
        </p:txBody>
      </p:sp>
      <p:sp>
        <p:nvSpPr>
          <p:cNvPr id="5" name="Rectangle 3">
            <a:extLst>
              <a:ext uri="{FF2B5EF4-FFF2-40B4-BE49-F238E27FC236}">
                <a16:creationId xmlns:a16="http://schemas.microsoft.com/office/drawing/2014/main" id="{8AB0BC3F-84B1-1EBD-5E3B-B5898BA09400}"/>
              </a:ext>
            </a:extLst>
          </p:cNvPr>
          <p:cNvSpPr txBox="1">
            <a:spLocks noChangeArrowheads="1"/>
          </p:cNvSpPr>
          <p:nvPr/>
        </p:nvSpPr>
        <p:spPr bwMode="auto">
          <a:xfrm>
            <a:off x="652477" y="4070704"/>
            <a:ext cx="5491326" cy="2008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400" b="0" kern="0" dirty="0"/>
              <a:t>During neoadjuvant treatment</a:t>
            </a:r>
          </a:p>
          <a:p>
            <a:pPr lvl="1"/>
            <a:r>
              <a:rPr lang="en-US" altLang="en-US" sz="2200" b="0" kern="0" dirty="0"/>
              <a:t>More diarrhea in chemoradiation group</a:t>
            </a:r>
          </a:p>
          <a:p>
            <a:pPr lvl="1"/>
            <a:r>
              <a:rPr lang="en-US" altLang="en-US" sz="2200" b="0" kern="0" dirty="0"/>
              <a:t>More neuropathy in FOLFOX group</a:t>
            </a:r>
          </a:p>
        </p:txBody>
      </p:sp>
      <p:sp>
        <p:nvSpPr>
          <p:cNvPr id="6" name="Rectangle 3">
            <a:extLst>
              <a:ext uri="{FF2B5EF4-FFF2-40B4-BE49-F238E27FC236}">
                <a16:creationId xmlns:a16="http://schemas.microsoft.com/office/drawing/2014/main" id="{01BEA9A0-97D4-8AC3-80B0-B08ECE0878E1}"/>
              </a:ext>
            </a:extLst>
          </p:cNvPr>
          <p:cNvSpPr txBox="1">
            <a:spLocks noChangeArrowheads="1"/>
          </p:cNvSpPr>
          <p:nvPr/>
        </p:nvSpPr>
        <p:spPr bwMode="auto">
          <a:xfrm>
            <a:off x="6385811" y="4070704"/>
            <a:ext cx="5491326" cy="2008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400" b="0" kern="0" dirty="0"/>
              <a:t>During adjuvant treatment</a:t>
            </a:r>
          </a:p>
          <a:p>
            <a:pPr lvl="1"/>
            <a:r>
              <a:rPr lang="en-US" altLang="en-US" sz="2200" b="0" kern="0" dirty="0"/>
              <a:t>More diarrhea and neuropathy in chemoradiation group</a:t>
            </a:r>
            <a:endParaRPr lang="en-US" altLang="en-US" sz="2400" b="0" kern="0" dirty="0"/>
          </a:p>
        </p:txBody>
      </p:sp>
    </p:spTree>
    <p:extLst>
      <p:ext uri="{BB962C8B-B14F-4D97-AF65-F5344CB8AC3E}">
        <p14:creationId xmlns:p14="http://schemas.microsoft.com/office/powerpoint/2010/main" val="2586714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Patient-Reported Toxicity</a:t>
            </a:r>
            <a:endParaRPr lang="en-US" altLang="en-US" dirty="0"/>
          </a:p>
        </p:txBody>
      </p:sp>
      <p:sp>
        <p:nvSpPr>
          <p:cNvPr id="2" name="Text Box 11">
            <a:extLst>
              <a:ext uri="{FF2B5EF4-FFF2-40B4-BE49-F238E27FC236}">
                <a16:creationId xmlns:a16="http://schemas.microsoft.com/office/drawing/2014/main" id="{88375A7B-3F46-1F3E-8D25-0B0ADB78CB1A}"/>
              </a:ext>
            </a:extLst>
          </p:cNvPr>
          <p:cNvSpPr txBox="1">
            <a:spLocks noChangeArrowheads="1"/>
          </p:cNvSpPr>
          <p:nvPr/>
        </p:nvSpPr>
        <p:spPr bwMode="auto">
          <a:xfrm>
            <a:off x="414339" y="6385740"/>
            <a:ext cx="87171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Schrag. ASCO 2023. Abstr LBA2. </a:t>
            </a:r>
          </a:p>
        </p:txBody>
      </p:sp>
      <p:graphicFrame>
        <p:nvGraphicFramePr>
          <p:cNvPr id="3" name="Group 32">
            <a:extLst>
              <a:ext uri="{FF2B5EF4-FFF2-40B4-BE49-F238E27FC236}">
                <a16:creationId xmlns:a16="http://schemas.microsoft.com/office/drawing/2014/main" id="{09CCB2F4-14EA-9172-4360-2EE42D9B7411}"/>
              </a:ext>
            </a:extLst>
          </p:cNvPr>
          <p:cNvGraphicFramePr>
            <a:graphicFrameLocks noGrp="1"/>
          </p:cNvGraphicFramePr>
          <p:nvPr>
            <p:extLst>
              <p:ext uri="{D42A27DB-BD31-4B8C-83A1-F6EECF244321}">
                <p14:modId xmlns:p14="http://schemas.microsoft.com/office/powerpoint/2010/main" val="1218539669"/>
              </p:ext>
            </p:extLst>
          </p:nvPr>
        </p:nvGraphicFramePr>
        <p:xfrm>
          <a:off x="714881" y="1415915"/>
          <a:ext cx="10791319" cy="4535680"/>
        </p:xfrm>
        <a:graphic>
          <a:graphicData uri="http://schemas.openxmlformats.org/drawingml/2006/table">
            <a:tbl>
              <a:tblPr/>
              <a:tblGrid>
                <a:gridCol w="2452888">
                  <a:extLst>
                    <a:ext uri="{9D8B030D-6E8A-4147-A177-3AD203B41FA5}">
                      <a16:colId xmlns:a16="http://schemas.microsoft.com/office/drawing/2014/main" val="20000"/>
                    </a:ext>
                  </a:extLst>
                </a:gridCol>
                <a:gridCol w="2203182">
                  <a:extLst>
                    <a:ext uri="{9D8B030D-6E8A-4147-A177-3AD203B41FA5}">
                      <a16:colId xmlns:a16="http://schemas.microsoft.com/office/drawing/2014/main" val="20001"/>
                    </a:ext>
                  </a:extLst>
                </a:gridCol>
                <a:gridCol w="2045083">
                  <a:extLst>
                    <a:ext uri="{9D8B030D-6E8A-4147-A177-3AD203B41FA5}">
                      <a16:colId xmlns:a16="http://schemas.microsoft.com/office/drawing/2014/main" val="20002"/>
                    </a:ext>
                  </a:extLst>
                </a:gridCol>
                <a:gridCol w="2045083">
                  <a:extLst>
                    <a:ext uri="{9D8B030D-6E8A-4147-A177-3AD203B41FA5}">
                      <a16:colId xmlns:a16="http://schemas.microsoft.com/office/drawing/2014/main" val="3565039765"/>
                    </a:ext>
                  </a:extLst>
                </a:gridCol>
                <a:gridCol w="2045083">
                  <a:extLst>
                    <a:ext uri="{9D8B030D-6E8A-4147-A177-3AD203B41FA5}">
                      <a16:colId xmlns:a16="http://schemas.microsoft.com/office/drawing/2014/main" val="3478228"/>
                    </a:ext>
                  </a:extLst>
                </a:gridCol>
              </a:tblGrid>
              <a:tr h="207963">
                <a:tc rowSpan="2">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AEs,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During Neoadjuvant Treatment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9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At 12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1400" b="1" i="0" u="none" strike="noStrike" cap="none" normalizeH="0" baseline="3000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891805999"/>
                  </a:ext>
                </a:extLst>
              </a:tr>
              <a:tr h="207963">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AEs,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FOLFOX/Selective CRT*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CRT</a:t>
                      </a:r>
                      <a:r>
                        <a:rPr kumimoji="0" lang="en-US" sz="1400" b="1" i="0" u="none" strike="noStrike" cap="none" normalizeH="0" baseline="30000" dirty="0">
                          <a:ln>
                            <a:noFill/>
                          </a:ln>
                          <a:solidFill>
                            <a:schemeClr val="tx1"/>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FOLFOX/Selective CRT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9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CRT</a:t>
                      </a:r>
                      <a:endParaRPr kumimoji="0" lang="en-US" sz="1400" b="1" i="0" u="none" strike="noStrike" cap="none" normalizeH="0" baseline="3000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Anxiety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Appetite loss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Constipation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40216921"/>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Depression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164659312"/>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0958773"/>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Dysphagia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90822760"/>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Dyspnea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50882511"/>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Edema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60959323"/>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7349386"/>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Mucositis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27190182"/>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84316507"/>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Neuropathy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7381384"/>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Pain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60006908"/>
                  </a:ext>
                </a:extLst>
              </a:tr>
              <a:tr h="2079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5687034"/>
                  </a:ext>
                </a:extLst>
              </a:tr>
            </a:tbl>
          </a:graphicData>
        </a:graphic>
      </p:graphicFrame>
      <p:sp>
        <p:nvSpPr>
          <p:cNvPr id="7" name="TextBox 6">
            <a:extLst>
              <a:ext uri="{FF2B5EF4-FFF2-40B4-BE49-F238E27FC236}">
                <a16:creationId xmlns:a16="http://schemas.microsoft.com/office/drawing/2014/main" id="{11E76881-E4F4-8807-A298-C1D59DE11020}"/>
              </a:ext>
            </a:extLst>
          </p:cNvPr>
          <p:cNvSpPr txBox="1"/>
          <p:nvPr/>
        </p:nvSpPr>
        <p:spPr bwMode="auto">
          <a:xfrm>
            <a:off x="604675" y="6020419"/>
            <a:ext cx="55923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12 wk (22 if also treated with chemoradiation). </a:t>
            </a: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At 6 wk.</a:t>
            </a:r>
          </a:p>
        </p:txBody>
      </p:sp>
    </p:spTree>
    <p:extLst>
      <p:ext uri="{BB962C8B-B14F-4D97-AF65-F5344CB8AC3E}">
        <p14:creationId xmlns:p14="http://schemas.microsoft.com/office/powerpoint/2010/main" val="3481735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Quality of Life</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dirty="0"/>
              <a:t>Trend toward improved QoL with FOLFOX and selective chemoradiation vs c</a:t>
            </a:r>
            <a:r>
              <a:rPr kumimoji="0" lang="en-US" sz="2800" i="0" u="none" strike="noStrike" cap="none" normalizeH="0" baseline="0" dirty="0">
                <a:ln>
                  <a:noFill/>
                </a:ln>
                <a:effectLst/>
                <a:latin typeface="Calibri" panose="020F0502020204030204" pitchFamily="34" charset="0"/>
              </a:rPr>
              <a:t>hemoradiation alone,</a:t>
            </a:r>
            <a:r>
              <a:rPr lang="en-US" altLang="en-US" dirty="0"/>
              <a:t> but differences not significant</a:t>
            </a:r>
          </a:p>
          <a:p>
            <a:r>
              <a:rPr lang="en-US" altLang="en-US" dirty="0"/>
              <a:t>Bowel function and sexual function favor FOLFOX and selective chemoradiation group</a:t>
            </a:r>
          </a:p>
        </p:txBody>
      </p:sp>
      <p:sp>
        <p:nvSpPr>
          <p:cNvPr id="3" name="Text Box 11">
            <a:extLst>
              <a:ext uri="{FF2B5EF4-FFF2-40B4-BE49-F238E27FC236}">
                <a16:creationId xmlns:a16="http://schemas.microsoft.com/office/drawing/2014/main" id="{A5EA6230-9391-5EFB-6782-E09BCFA0B077}"/>
              </a:ext>
            </a:extLst>
          </p:cNvPr>
          <p:cNvSpPr txBox="1">
            <a:spLocks noChangeArrowheads="1"/>
          </p:cNvSpPr>
          <p:nvPr/>
        </p:nvSpPr>
        <p:spPr bwMode="auto">
          <a:xfrm>
            <a:off x="414339" y="6385740"/>
            <a:ext cx="87171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Schrag. ASCO 2023. Abstr LBA2. </a:t>
            </a:r>
          </a:p>
        </p:txBody>
      </p:sp>
    </p:spTree>
    <p:extLst>
      <p:ext uri="{BB962C8B-B14F-4D97-AF65-F5344CB8AC3E}">
        <p14:creationId xmlns:p14="http://schemas.microsoft.com/office/powerpoint/2010/main" val="3179325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PROSPECT: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In the phase III PROSPECT trial, FOLFOX chemotherapy with selective use of </a:t>
            </a:r>
            <a:br>
              <a:rPr lang="en-US" altLang="en-US" sz="2400" dirty="0"/>
            </a:br>
            <a:r>
              <a:rPr lang="en-US" altLang="en-US" sz="2400" dirty="0"/>
              <a:t>pelvic chemoradiation is safe and noninferior for DFS compared with pelvic chemoradiation alone for neoadjuvant treatment of locally advanced rectal cancer (stage cT2, node positive; cT3, node negative or positive)</a:t>
            </a:r>
          </a:p>
          <a:p>
            <a:pPr lvl="1"/>
            <a:r>
              <a:rPr lang="en-US" altLang="en-US" sz="2400" dirty="0"/>
              <a:t>Similar 5-yr DFS, RFS, and OS</a:t>
            </a:r>
          </a:p>
          <a:p>
            <a:r>
              <a:rPr lang="en-US" altLang="en-US" sz="2400" dirty="0"/>
              <a:t>Investigators noted the caveat that novel treatment approaches emerged for this population of patients during this trial, including shorter courses of adjuvant FOLFOX, short-course radiation, total neoadjuvant therapy, nonoperative management, and immunoablative therapy for those with MSI-H disease</a:t>
            </a:r>
            <a:endParaRPr kumimoji="0" lang="en-US" sz="2400" b="0" i="0" u="none" strike="noStrike" cap="none" normalizeH="0" baseline="0" dirty="0">
              <a:ln>
                <a:noFill/>
              </a:ln>
              <a:solidFill>
                <a:schemeClr val="bg2">
                  <a:lumMod val="10000"/>
                </a:schemeClr>
              </a:solidFill>
              <a:effectLst/>
            </a:endParaRPr>
          </a:p>
        </p:txBody>
      </p:sp>
      <p:sp>
        <p:nvSpPr>
          <p:cNvPr id="3" name="Text Box 11">
            <a:extLst>
              <a:ext uri="{FF2B5EF4-FFF2-40B4-BE49-F238E27FC236}">
                <a16:creationId xmlns:a16="http://schemas.microsoft.com/office/drawing/2014/main" id="{A5EA6230-9391-5EFB-6782-E09BCFA0B077}"/>
              </a:ext>
            </a:extLst>
          </p:cNvPr>
          <p:cNvSpPr txBox="1">
            <a:spLocks noChangeArrowheads="1"/>
          </p:cNvSpPr>
          <p:nvPr/>
        </p:nvSpPr>
        <p:spPr bwMode="auto">
          <a:xfrm>
            <a:off x="414339" y="6385740"/>
            <a:ext cx="87171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Schrag. ASCO 2023. Abstr LBA2. </a:t>
            </a:r>
          </a:p>
        </p:txBody>
      </p:sp>
    </p:spTree>
    <p:extLst>
      <p:ext uri="{BB962C8B-B14F-4D97-AF65-F5344CB8AC3E}">
        <p14:creationId xmlns:p14="http://schemas.microsoft.com/office/powerpoint/2010/main" val="26278684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20980FB4CCB3BC4FAA7E13A4F1AD293A" ma:contentTypeVersion="1" ma:contentTypeDescription="Create a new document." ma:contentTypeScope="" ma:versionID="5350cab8f1e6fca3b9ba7cc42ae0051b">
  <xsd:schema xmlns:xsd="http://www.w3.org/2001/XMLSchema" xmlns:xs="http://www.w3.org/2001/XMLSchema" xmlns:p="http://schemas.microsoft.com/office/2006/metadata/properties" xmlns:ns2="d54cbe69-32bd-412a-b004-9152f949605e" xmlns:ns3="34f2e8e4-4673-4be7-a790-55014d0b6007" targetNamespace="http://schemas.microsoft.com/office/2006/metadata/properties" ma:root="true" ma:fieldsID="51f3ac2e873aed24472ce7b1b36a215b" ns2:_="" ns3:_="">
    <xsd:import namespace="d54cbe69-32bd-412a-b004-9152f949605e"/>
    <xsd:import namespace="34f2e8e4-4673-4be7-a790-55014d0b6007"/>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4f2e8e4-4673-4be7-a790-55014d0b6007"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LongProperties xmlns="http://schemas.microsoft.com/office/2006/metadata/longProperties"/>
</file>

<file path=customXml/item5.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56M7VY3CDVN5-1838159891-2</_dlc_DocId>
    <_dlc_DocIdUrl xmlns="d54cbe69-32bd-412a-b004-9152f949605e">
      <Url>https://intranet.clinicaloptions.com/mews/oncology/ONC_2023_ASCO_CF_(PRP6243)/GI_LBA2_Schrag/_layouts/15/DocIdRedir.aspx?ID=56M7VY3CDVN5-1838159891-2</Url>
      <Description>56M7VY3CDVN5-1838159891-2</Description>
    </_dlc_DocIdUrl>
    <Document_x0020_Category xmlns="34f2e8e4-4673-4be7-a790-55014d0b6007">Conference Capsule Slides</Document_x0020_Category>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3.xml><?xml version="1.0" encoding="utf-8"?>
<ds:datastoreItem xmlns:ds="http://schemas.openxmlformats.org/officeDocument/2006/customXml" ds:itemID="{E1525372-4104-45DF-B8F0-09D4152542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34f2e8e4-4673-4be7-a790-55014d0b60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5.xml><?xml version="1.0" encoding="utf-8"?>
<ds:datastoreItem xmlns:ds="http://schemas.openxmlformats.org/officeDocument/2006/customXml" ds:itemID="{5BA55BC3-5A03-47C2-8EC3-D964C3B5E779}">
  <ds:schemaRefs>
    <ds:schemaRef ds:uri="d54cbe69-32bd-412a-b004-9152f949605e"/>
    <ds:schemaRef ds:uri="http://schemas.microsoft.com/office/2006/documentManagement/types"/>
    <ds:schemaRef ds:uri="34f2e8e4-4673-4be7-a790-55014d0b6007"/>
    <ds:schemaRef ds:uri="http://schemas.microsoft.com/office/infopath/2007/PartnerControls"/>
    <ds:schemaRef ds:uri="http://purl.org/dc/terms/"/>
    <ds:schemaRef ds:uri="http://www.w3.org/XML/1998/namespace"/>
    <ds:schemaRef ds:uri="http://purl.org/dc/dcmitype/"/>
    <ds:schemaRef ds:uri="http://schemas.openxmlformats.org/package/2006/metadata/core-properties"/>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1812</TotalTime>
  <Words>1879</Words>
  <Application>Microsoft Office PowerPoint</Application>
  <PresentationFormat>Widescreen</PresentationFormat>
  <Paragraphs>411</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Times</vt:lpstr>
      <vt:lpstr>Wingdings</vt:lpstr>
      <vt:lpstr>2022_CCO_Template</vt:lpstr>
      <vt:lpstr>PROSPECT: Neoadjuvant Chemoradiation vs FOLFOX With Selective Chemoradiation for  Locally Advanced Rectal Cancer </vt:lpstr>
      <vt:lpstr>About These Slides</vt:lpstr>
      <vt:lpstr>PROSPECT: Background</vt:lpstr>
      <vt:lpstr>PROSPECT: Study Design</vt:lpstr>
      <vt:lpstr>PROSPECT: Baseline Characteristics</vt:lpstr>
      <vt:lpstr>PROSPECT: DFS (Primary Endpoint)</vt:lpstr>
      <vt:lpstr>PROSPECT: Freedom From Local Recurrence</vt:lpstr>
      <vt:lpstr>PROSPECT: OS</vt:lpstr>
      <vt:lpstr>PROSPECT: Secondary Endpoints</vt:lpstr>
      <vt:lpstr>PROSPECT: HCP-Reported Toxicity</vt:lpstr>
      <vt:lpstr>PROSPECT: Patient-Reported Toxicity</vt:lpstr>
      <vt:lpstr>PROSPECT: Quality of Life</vt:lpstr>
      <vt:lpstr>PROSPECT: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PROSPECT: Neoadjuvant Chemoradiation vs FOLFOX With Selective Chemoradiation for Locally Advanced Rectal Cancer </dc:title>
  <dc:creator>Preferred User</dc:creator>
  <cp:lastModifiedBy>jbuckley@clinicaloptions.com</cp:lastModifiedBy>
  <cp:revision>90</cp:revision>
  <cp:lastPrinted>2016-09-26T20:21:49Z</cp:lastPrinted>
  <dcterms:created xsi:type="dcterms:W3CDTF">2005-05-27T15:08:01Z</dcterms:created>
  <dcterms:modified xsi:type="dcterms:W3CDTF">2023-06-09T18:12:18Z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0084ef43-75c3-466a-8698-09561bbb6b42</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0x01010020980FB4CCB3BC4FAA7E13A4F1AD293A</vt:lpwstr>
  </property>
  <property fmtid="{D5CDD505-2E9C-101B-9397-08002B2CF9AE}" pid="9" name="MediaServiceImageTags">
    <vt:lpwstr/>
  </property>
</Properties>
</file>