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321" r:id="rId6"/>
    <p:sldId id="308" r:id="rId7"/>
    <p:sldId id="543" r:id="rId8"/>
    <p:sldId id="544" r:id="rId9"/>
    <p:sldId id="551" r:id="rId10"/>
    <p:sldId id="545" r:id="rId11"/>
    <p:sldId id="550" r:id="rId12"/>
    <p:sldId id="546" r:id="rId13"/>
    <p:sldId id="547" r:id="rId14"/>
    <p:sldId id="548" r:id="rId15"/>
    <p:sldId id="31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Anna Poppa" initials="AP" lastIdx="2" clrIdx="7">
    <p:extLst>
      <p:ext uri="{19B8F6BF-5375-455C-9EA6-DF929625EA0E}">
        <p15:presenceInfo xmlns:p15="http://schemas.microsoft.com/office/powerpoint/2012/main" userId="c33764466cc77507" providerId="Windows Live"/>
      </p:ext>
    </p:extLst>
  </p:cmAuthor>
  <p:cmAuthor id="2" name=" " initials="MAC" lastIdx="11" clrIdx="1"/>
  <p:cmAuthor id="9" name="Gordon Kelley" initials="GK" lastIdx="9" clrIdx="8">
    <p:extLst>
      <p:ext uri="{19B8F6BF-5375-455C-9EA6-DF929625EA0E}">
        <p15:presenceInfo xmlns:p15="http://schemas.microsoft.com/office/powerpoint/2012/main" userId="S::gkelley@clinicaloptions.com::7e3d11cf-7436-4611-80d7-51121a63678e" providerId="AD"/>
      </p:ext>
    </p:extLst>
  </p:cmAuthor>
  <p:cmAuthor id="3" name="Andrew Bowser" initials="AB" lastIdx="1" clrIdx="2"/>
  <p:cmAuthor id="10" name="CLINICALOPTIONS\mbecker" initials="C" lastIdx="8" clrIdx="9">
    <p:extLst>
      <p:ext uri="{19B8F6BF-5375-455C-9EA6-DF929625EA0E}">
        <p15:presenceInfo xmlns:p15="http://schemas.microsoft.com/office/powerpoint/2012/main" userId="CLINICALOPTIONS\mbecker" providerId="None"/>
      </p:ext>
    </p:extLst>
  </p:cmAuthor>
  <p:cmAuthor id="4" name="Melanie Couton" initials="MAC" lastIdx="1" clrIdx="3"/>
  <p:cmAuthor id="11" name="CLINICALOPTIONS\tquill" initials="C" lastIdx="1" clrIdx="10">
    <p:extLst>
      <p:ext uri="{19B8F6BF-5375-455C-9EA6-DF929625EA0E}">
        <p15:presenceInfo xmlns:p15="http://schemas.microsoft.com/office/powerpoint/2012/main" userId="CLINICALOPTIONS\tquill" providerId="None"/>
      </p:ext>
    </p:extLst>
  </p:cmAuthor>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12" name="Christy Seals" initials="CS" lastIdx="1" clrIdx="11">
    <p:extLst>
      <p:ext uri="{19B8F6BF-5375-455C-9EA6-DF929625EA0E}">
        <p15:presenceInfo xmlns:p15="http://schemas.microsoft.com/office/powerpoint/2012/main" userId="S::cseals@clinicaloptions.com::0852e532-1f9e-4bbf-9b56-be19a9543a31"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D907BA-948D-4F7E-90F6-DD9C0739A7E1}" v="271" dt="2022-06-09T16:07:21.6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11" autoAdjust="0"/>
    <p:restoredTop sz="81107" autoAdjust="0"/>
  </p:normalViewPr>
  <p:slideViewPr>
    <p:cSldViewPr snapToGrid="0">
      <p:cViewPr varScale="1">
        <p:scale>
          <a:sx n="54" d="100"/>
          <a:sy n="54" d="100"/>
        </p:scale>
        <p:origin x="1312" y="48"/>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25" d="100"/>
        <a:sy n="125"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6/9/2022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CDK4/6i, CDK4/6 inhibitor; ET, endocrine therapy; HR, hormone receptor.</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197083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HR, hormone receptor; OS, overall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787128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AI, aromatase inhibitor; CBR, clinical benefit rate; CT, chemotherapy; ECOG; Eastern Cooperative Oncology Group; ER, estrogen receptor; ET, endocrine therapy; GnRH, gonadotropin releasing hormone; MBC, metastatic breast cancer; ORR, objective response rate; PFS, progression-free survival; PR, progesterone receptor; PS, performance status; </a:t>
            </a:r>
            <a:r>
              <a:rPr lang="en-US" sz="1200" b="0" i="1" kern="1200" dirty="0">
                <a:solidFill>
                  <a:schemeClr val="tx1"/>
                </a:solidFill>
                <a:latin typeface="Arial" charset="0"/>
                <a:ea typeface="+mn-ea"/>
                <a:cs typeface="+mn-cs"/>
              </a:rPr>
              <a:t>RECIST; Response Evaluation Criteria in Solid Tumors.</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287558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CDK4/6i, CDK4/6 inhibitor; CT, chemotherapy; ECOG, Eastern Cooperative Oncology Group; ET, endocrine therapy; IQR, interquartile range; MBC, metastatic breast cancer;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4238456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mPFS, median progression-free survival; PFS, progression-free survival; ribo, ribociclib. </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41772196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ET, endocrine therapy; mets, metastases;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240673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CR, complete response; DoR, duration of response; IQR, interquartile range; PR, partial response; SD, stable disease.</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34117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4164624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endocrine therapy; HR, hormone receptor;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7969244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MAINTAIN: Phase II Study of Switching </a:t>
            </a:r>
            <a:br>
              <a:rPr lang="en-US" altLang="en-US" sz="4000" dirty="0"/>
            </a:br>
            <a:r>
              <a:rPr lang="en-US" altLang="en-US" sz="4000" dirty="0"/>
              <a:t>ET ± Ribociclib for HR+/HER2- Metastatic Breast Cancer After Failure of Previous ET + CDK4/6i </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10300"/>
            <a:ext cx="5952222"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ET + CDK4/6 inhibitor is preferred treatment for HR+/HER2- recurrent unresectable or metastatic breast cancer</a:t>
            </a:r>
            <a:r>
              <a:rPr lang="en-US" altLang="en-US" baseline="30000" dirty="0"/>
              <a:t>1</a:t>
            </a:r>
          </a:p>
          <a:p>
            <a:r>
              <a:rPr lang="en-US" altLang="en-US" dirty="0"/>
              <a:t>Ribociclib + ET shown to extend PFS and OS in HR+/HER2- advanced breast cancer in phase III trials</a:t>
            </a:r>
            <a:r>
              <a:rPr lang="en-US" altLang="en-US" baseline="30000" dirty="0"/>
              <a:t>2-4</a:t>
            </a:r>
          </a:p>
          <a:p>
            <a:r>
              <a:rPr lang="en-US" altLang="en-US" dirty="0"/>
              <a:t>Observational data suggest some patients with HR+ metastatic breast cancer retain clinical benefit from CDK4/6 inhibitors after progression on prior CDK4/6 inhibitor therapy</a:t>
            </a:r>
            <a:r>
              <a:rPr lang="en-US" altLang="en-US" baseline="30000" dirty="0"/>
              <a:t>5</a:t>
            </a:r>
          </a:p>
          <a:p>
            <a:r>
              <a:rPr lang="en-US" altLang="en-US" dirty="0"/>
              <a:t>Current analysis assessed efficacy of continuing ribociclib and </a:t>
            </a:r>
            <a:br>
              <a:rPr lang="en-US" altLang="en-US" dirty="0"/>
            </a:br>
            <a:r>
              <a:rPr lang="en-US" altLang="en-US" dirty="0"/>
              <a:t>switching ET in patients with unresectable or metastatic HR+/HER2- breast cancer</a:t>
            </a:r>
            <a:r>
              <a:rPr lang="en-US" altLang="en-US" baseline="30000" dirty="0"/>
              <a: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204249"/>
            <a:ext cx="880482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NCCN. Clinical guidelines in oncology: breast cancer. v.3.2022. nccn.org. 2. Slamon. Ann Oncol. 2021;32:1015. 3. Hortobagyi. Ann Oncol. 2018;29:1541. 4. Lu. Clin Cancer Res. 2022;28:851. 5. Wander. J Natl Compr Canc Netw. 2021;1. 6. Kalinsky. ASCO 2022. Abstr LBA1004.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a:t>
            </a:r>
            <a:endParaRPr lang="en-US" altLang="en-US" sz="1200" b="0" dirty="0">
              <a:solidFill>
                <a:schemeClr val="bg2"/>
              </a:solidFill>
              <a:latin typeface="Calibri" panose="020F0502020204030204" pitchFamily="34" charset="0"/>
            </a:endParaRPr>
          </a:p>
        </p:txBody>
      </p:sp>
      <p:sp>
        <p:nvSpPr>
          <p:cNvPr id="5" name="Content Placeholder 1">
            <a:extLst>
              <a:ext uri="{FF2B5EF4-FFF2-40B4-BE49-F238E27FC236}">
                <a16:creationId xmlns:a16="http://schemas.microsoft.com/office/drawing/2014/main" id="{545B3265-FC5B-D424-1426-727D32298B64}"/>
              </a:ext>
            </a:extLst>
          </p:cNvPr>
          <p:cNvSpPr>
            <a:spLocks noGrp="1"/>
          </p:cNvSpPr>
          <p:nvPr>
            <p:ph idx="1"/>
          </p:nvPr>
        </p:nvSpPr>
        <p:spPr>
          <a:xfrm>
            <a:off x="604675" y="1496718"/>
            <a:ext cx="10877529" cy="410083"/>
          </a:xfrm>
        </p:spPr>
        <p:txBody>
          <a:bodyPr/>
          <a:lstStyle/>
          <a:p>
            <a:r>
              <a:rPr lang="en-US" sz="2400" dirty="0"/>
              <a:t>Multicenter, randomized, placebo-controlled phase II trial</a:t>
            </a:r>
          </a:p>
        </p:txBody>
      </p:sp>
      <p:sp>
        <p:nvSpPr>
          <p:cNvPr id="6" name="Text Box 45">
            <a:extLst>
              <a:ext uri="{FF2B5EF4-FFF2-40B4-BE49-F238E27FC236}">
                <a16:creationId xmlns:a16="http://schemas.microsoft.com/office/drawing/2014/main" id="{9D890572-23D4-91F1-6C76-9A182E9FD109}"/>
              </a:ext>
            </a:extLst>
          </p:cNvPr>
          <p:cNvSpPr txBox="1">
            <a:spLocks noChangeArrowheads="1"/>
          </p:cNvSpPr>
          <p:nvPr/>
        </p:nvSpPr>
        <p:spPr bwMode="auto">
          <a:xfrm>
            <a:off x="1088301" y="2372597"/>
            <a:ext cx="283064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ER and/or </a:t>
            </a:r>
            <a:r>
              <a:rPr lang="en-GB" altLang="en-US" sz="1600" dirty="0">
                <a:solidFill>
                  <a:srgbClr val="000000"/>
                </a:solidFill>
                <a:latin typeface="Calibri" panose="020F0502020204030204" pitchFamily="34" charset="0"/>
                <a:cs typeface="Arial" panose="020B0604020202020204" pitchFamily="34" charset="0"/>
              </a:rPr>
              <a:t>PR ≥1%; HER2- MBC and progression on ET and CDK4/6i; ≤1 CT line for MBC; ECOG PS 0 or 1; postmenopausal (or premenopausal with </a:t>
            </a:r>
            <a:br>
              <a:rPr lang="en-GB" altLang="en-US" sz="1600" dirty="0">
                <a:solidFill>
                  <a:srgbClr val="000000"/>
                </a:solidFill>
                <a:latin typeface="Calibri" panose="020F0502020204030204" pitchFamily="34" charset="0"/>
                <a:cs typeface="Arial" panose="020B0604020202020204" pitchFamily="34" charset="0"/>
              </a:rPr>
            </a:br>
            <a:r>
              <a:rPr lang="en-GB" altLang="en-US" sz="1600" dirty="0">
                <a:solidFill>
                  <a:srgbClr val="000000"/>
                </a:solidFill>
                <a:latin typeface="Calibri" panose="020F0502020204030204" pitchFamily="34" charset="0"/>
                <a:cs typeface="Arial" panose="020B0604020202020204" pitchFamily="34" charset="0"/>
              </a:rPr>
              <a:t>GnRH agonist); stable brain metastases allowed</a:t>
            </a: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120)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Rectangle 49">
            <a:extLst>
              <a:ext uri="{FF2B5EF4-FFF2-40B4-BE49-F238E27FC236}">
                <a16:creationId xmlns:a16="http://schemas.microsoft.com/office/drawing/2014/main" id="{D73CECA5-A5EC-78F3-5F22-986B9DED3EC5}"/>
              </a:ext>
            </a:extLst>
          </p:cNvPr>
          <p:cNvSpPr>
            <a:spLocks noChangeArrowheads="1"/>
          </p:cNvSpPr>
          <p:nvPr/>
        </p:nvSpPr>
        <p:spPr bwMode="auto">
          <a:xfrm>
            <a:off x="4608512" y="2298572"/>
            <a:ext cx="4535487" cy="10058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Ribociclib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600 mg QD 3 wk on, 1 wk off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Switch ET*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60)</a:t>
            </a:r>
          </a:p>
        </p:txBody>
      </p:sp>
      <p:sp>
        <p:nvSpPr>
          <p:cNvPr id="8" name="Rectangle 50">
            <a:extLst>
              <a:ext uri="{FF2B5EF4-FFF2-40B4-BE49-F238E27FC236}">
                <a16:creationId xmlns:a16="http://schemas.microsoft.com/office/drawing/2014/main" id="{733F3935-0931-681E-AD4B-271C2DA79888}"/>
              </a:ext>
            </a:extLst>
          </p:cNvPr>
          <p:cNvSpPr>
            <a:spLocks noChangeArrowheads="1"/>
          </p:cNvSpPr>
          <p:nvPr/>
        </p:nvSpPr>
        <p:spPr bwMode="auto">
          <a:xfrm>
            <a:off x="4608512" y="3429000"/>
            <a:ext cx="4535487" cy="10058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lang="en-US" altLang="en-US" sz="1800" b="1" dirty="0">
                <a:solidFill>
                  <a:srgbClr val="FFFFFF"/>
                </a:solidFill>
                <a:latin typeface="Calibri" panose="020F0502020204030204" pitchFamily="34" charset="0"/>
                <a:cs typeface="Arial" panose="020B0604020202020204" pitchFamily="34" charset="0"/>
              </a:rPr>
              <a:t>Placebo + Switch ET* </a:t>
            </a:r>
          </a:p>
          <a:p>
            <a:pPr lvl="0"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(n = 59)</a:t>
            </a:r>
          </a:p>
        </p:txBody>
      </p:sp>
      <p:sp>
        <p:nvSpPr>
          <p:cNvPr id="9" name="Line 53">
            <a:extLst>
              <a:ext uri="{FF2B5EF4-FFF2-40B4-BE49-F238E27FC236}">
                <a16:creationId xmlns:a16="http://schemas.microsoft.com/office/drawing/2014/main" id="{4AFAEEF0-515C-A36B-08F9-A4C156361F9B}"/>
              </a:ext>
            </a:extLst>
          </p:cNvPr>
          <p:cNvSpPr>
            <a:spLocks noChangeShapeType="1"/>
          </p:cNvSpPr>
          <p:nvPr/>
        </p:nvSpPr>
        <p:spPr bwMode="auto">
          <a:xfrm>
            <a:off x="3868738" y="3520441"/>
            <a:ext cx="622294" cy="41147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8FD690C2-4A90-E7E5-919A-C04ECF45AA36}"/>
              </a:ext>
            </a:extLst>
          </p:cNvPr>
          <p:cNvSpPr>
            <a:spLocks noChangeShapeType="1"/>
          </p:cNvSpPr>
          <p:nvPr/>
        </p:nvSpPr>
        <p:spPr bwMode="auto">
          <a:xfrm flipV="1">
            <a:off x="3868738" y="2801491"/>
            <a:ext cx="622294" cy="35744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50FB89FC-EC8F-43E5-89BB-263F13C06044}"/>
              </a:ext>
            </a:extLst>
          </p:cNvPr>
          <p:cNvSpPr txBox="1"/>
          <p:nvPr/>
        </p:nvSpPr>
        <p:spPr bwMode="auto">
          <a:xfrm>
            <a:off x="4608513" y="4476359"/>
            <a:ext cx="70933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progression on AI for MBC and no prior fulvestrant received fulvestrant.</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400" dirty="0">
                <a:solidFill>
                  <a:srgbClr val="000000"/>
                </a:solidFill>
                <a:latin typeface="Calibri" panose="020F0502020204030204" pitchFamily="34" charset="0"/>
                <a:cs typeface="Arial" panose="020B0604020202020204" pitchFamily="34" charset="0"/>
              </a:rPr>
              <a:t>After protocol amendment, patients who progressed on prior fulvestrant received exemestane.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t>
            </a:r>
          </a:p>
        </p:txBody>
      </p:sp>
      <p:sp>
        <p:nvSpPr>
          <p:cNvPr id="15" name="Content Placeholder 1">
            <a:extLst>
              <a:ext uri="{FF2B5EF4-FFF2-40B4-BE49-F238E27FC236}">
                <a16:creationId xmlns:a16="http://schemas.microsoft.com/office/drawing/2014/main" id="{ECBDE195-8F08-34D7-E1F8-22BCB6A86EC3}"/>
              </a:ext>
            </a:extLst>
          </p:cNvPr>
          <p:cNvSpPr txBox="1">
            <a:spLocks/>
          </p:cNvSpPr>
          <p:nvPr/>
        </p:nvSpPr>
        <p:spPr bwMode="auto">
          <a:xfrm>
            <a:off x="604675" y="5113446"/>
            <a:ext cx="10711970" cy="106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dirty="0"/>
              <a:t>Primary endpoint: </a:t>
            </a:r>
            <a:r>
              <a:rPr lang="en-US" sz="2400" kern="0" dirty="0"/>
              <a:t>PFS (locally assessed per RECIST v1.1)</a:t>
            </a:r>
          </a:p>
          <a:p>
            <a:r>
              <a:rPr lang="en-US" sz="2400" b="1" kern="0" dirty="0"/>
              <a:t>Key secondary endpoints: </a:t>
            </a:r>
            <a:r>
              <a:rPr lang="en-US" sz="2400" kern="0" dirty="0"/>
              <a:t>ORR, CBR, safety, tumor response</a:t>
            </a:r>
          </a:p>
          <a:p>
            <a:endParaRPr lang="en-US" sz="2400" kern="0" dirty="0"/>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oup 3">
            <a:extLst>
              <a:ext uri="{FF2B5EF4-FFF2-40B4-BE49-F238E27FC236}">
                <a16:creationId xmlns:a16="http://schemas.microsoft.com/office/drawing/2014/main" id="{B7F02E10-F0A0-3D00-6485-332F962D7541}"/>
              </a:ext>
            </a:extLst>
          </p:cNvPr>
          <p:cNvGraphicFramePr>
            <a:graphicFrameLocks/>
          </p:cNvGraphicFramePr>
          <p:nvPr>
            <p:extLst>
              <p:ext uri="{D42A27DB-BD31-4B8C-83A1-F6EECF244321}">
                <p14:modId xmlns:p14="http://schemas.microsoft.com/office/powerpoint/2010/main" val="520249912"/>
              </p:ext>
            </p:extLst>
          </p:nvPr>
        </p:nvGraphicFramePr>
        <p:xfrm>
          <a:off x="723900" y="1601370"/>
          <a:ext cx="5220551" cy="4755040"/>
        </p:xfrm>
        <a:graphic>
          <a:graphicData uri="http://schemas.openxmlformats.org/drawingml/2006/table">
            <a:tbl>
              <a:tblPr/>
              <a:tblGrid>
                <a:gridCol w="2153231">
                  <a:extLst>
                    <a:ext uri="{9D8B030D-6E8A-4147-A177-3AD203B41FA5}">
                      <a16:colId xmlns:a16="http://schemas.microsoft.com/office/drawing/2014/main" val="20000"/>
                    </a:ext>
                  </a:extLst>
                </a:gridCol>
                <a:gridCol w="1533660">
                  <a:extLst>
                    <a:ext uri="{9D8B030D-6E8A-4147-A177-3AD203B41FA5}">
                      <a16:colId xmlns:a16="http://schemas.microsoft.com/office/drawing/2014/main" val="20001"/>
                    </a:ext>
                  </a:extLst>
                </a:gridCol>
                <a:gridCol w="1533660">
                  <a:extLst>
                    <a:ext uri="{9D8B030D-6E8A-4147-A177-3AD203B41FA5}">
                      <a16:colId xmlns:a16="http://schemas.microsoft.com/office/drawing/2014/main" val="20002"/>
                    </a:ext>
                  </a:extLst>
                </a:gridCol>
              </a:tblGrid>
              <a:tr h="460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(48-67)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(52-65)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0286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Race/ethnicity,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6496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2515055"/>
                  </a:ext>
                </a:extLst>
              </a:tr>
              <a:tr h="4601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 novo metastasis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6121020"/>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Visceral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8685339"/>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Bone disease only,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5223308"/>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GB" altLang="en-US" sz="1400" dirty="0">
                          <a:solidFill>
                            <a:srgbClr val="000000"/>
                          </a:solidFill>
                          <a:latin typeface="Calibri" panose="020F0502020204030204" pitchFamily="34" charset="0"/>
                          <a:cs typeface="Arial" panose="020B0604020202020204" pitchFamily="34" charset="0"/>
                        </a:rPr>
                        <a:t>≥2 prior ET for MBC, 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3042641"/>
                  </a:ext>
                </a:extLst>
              </a:tr>
              <a:tr h="27069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CT for MBC,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5506375"/>
                  </a:ext>
                </a:extLst>
              </a:tr>
            </a:tbl>
          </a:graphicData>
        </a:graphic>
      </p:graphicFrame>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a:t>
            </a:r>
            <a:endParaRPr lang="en-US" altLang="en-US" sz="1200" b="0" dirty="0">
              <a:solidFill>
                <a:schemeClr val="bg2"/>
              </a:solidFill>
              <a:latin typeface="Calibri" panose="020F0502020204030204" pitchFamily="34" charset="0"/>
            </a:endParaRPr>
          </a:p>
        </p:txBody>
      </p:sp>
      <p:graphicFrame>
        <p:nvGraphicFramePr>
          <p:cNvPr id="8" name="Group 3">
            <a:extLst>
              <a:ext uri="{FF2B5EF4-FFF2-40B4-BE49-F238E27FC236}">
                <a16:creationId xmlns:a16="http://schemas.microsoft.com/office/drawing/2014/main" id="{5B0B2A5C-7227-60E2-8EEC-68531D86730C}"/>
              </a:ext>
            </a:extLst>
          </p:cNvPr>
          <p:cNvGraphicFramePr>
            <a:graphicFrameLocks/>
          </p:cNvGraphicFramePr>
          <p:nvPr>
            <p:extLst>
              <p:ext uri="{D42A27DB-BD31-4B8C-83A1-F6EECF244321}">
                <p14:modId xmlns:p14="http://schemas.microsoft.com/office/powerpoint/2010/main" val="3188516262"/>
              </p:ext>
            </p:extLst>
          </p:nvPr>
        </p:nvGraphicFramePr>
        <p:xfrm>
          <a:off x="6247549" y="1594500"/>
          <a:ext cx="5234655" cy="3749136"/>
        </p:xfrm>
        <a:graphic>
          <a:graphicData uri="http://schemas.openxmlformats.org/drawingml/2006/table">
            <a:tbl>
              <a:tblPr/>
              <a:tblGrid>
                <a:gridCol w="2466261">
                  <a:extLst>
                    <a:ext uri="{9D8B030D-6E8A-4147-A177-3AD203B41FA5}">
                      <a16:colId xmlns:a16="http://schemas.microsoft.com/office/drawing/2014/main" val="20000"/>
                    </a:ext>
                  </a:extLst>
                </a:gridCol>
                <a:gridCol w="1384197">
                  <a:extLst>
                    <a:ext uri="{9D8B030D-6E8A-4147-A177-3AD203B41FA5}">
                      <a16:colId xmlns:a16="http://schemas.microsoft.com/office/drawing/2014/main" val="20001"/>
                    </a:ext>
                  </a:extLst>
                </a:gridCol>
                <a:gridCol w="1384197">
                  <a:extLst>
                    <a:ext uri="{9D8B030D-6E8A-4147-A177-3AD203B41FA5}">
                      <a16:colId xmlns:a16="http://schemas.microsoft.com/office/drawing/2014/main" val="20002"/>
                    </a:ext>
                  </a:extLst>
                </a:gridCol>
              </a:tblGrid>
              <a:tr h="2606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752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CDK4/6i,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Palbociclib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Ribociclib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Abemaciclib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606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duration of prior CDK4/6i, mo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15.5 (12-21)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(11-23.5)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5173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CDK4/6i duration,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GB" altLang="en-US" sz="1400" dirty="0">
                          <a:solidFill>
                            <a:srgbClr val="000000"/>
                          </a:solidFill>
                          <a:latin typeface="Calibri" panose="020F0502020204030204" pitchFamily="34" charset="0"/>
                          <a:cs typeface="Arial" panose="020B0604020202020204" pitchFamily="34" charset="0"/>
                        </a:rPr>
                        <a:t>≤12 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&gt;12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CDK4/6i in metastatic setting,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8685339"/>
                  </a:ext>
                </a:extLst>
              </a:tr>
              <a:tr h="1533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Subsequent therapy after progression on CDK4/6i,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5223308"/>
                  </a:ext>
                </a:extLst>
              </a:tr>
            </a:tbl>
          </a:graphicData>
        </a:graphic>
      </p:graphicFrame>
      <p:sp>
        <p:nvSpPr>
          <p:cNvPr id="6" name="TextBox 5">
            <a:extLst>
              <a:ext uri="{FF2B5EF4-FFF2-40B4-BE49-F238E27FC236}">
                <a16:creationId xmlns:a16="http://schemas.microsoft.com/office/drawing/2014/main" id="{2F2719B4-0FEC-AC02-378B-3F263243F816}"/>
              </a:ext>
            </a:extLst>
          </p:cNvPr>
          <p:cNvSpPr txBox="1"/>
          <p:nvPr/>
        </p:nvSpPr>
        <p:spPr bwMode="auto">
          <a:xfrm>
            <a:off x="6247548" y="5343636"/>
            <a:ext cx="27024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.035.</a:t>
            </a:r>
          </a:p>
        </p:txBody>
      </p:sp>
    </p:spTree>
    <p:extLst>
      <p:ext uri="{BB962C8B-B14F-4D97-AF65-F5344CB8AC3E}">
        <p14:creationId xmlns:p14="http://schemas.microsoft.com/office/powerpoint/2010/main" val="1924761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7AE081F0-C664-52B9-2531-D069FF2002ED}"/>
              </a:ext>
            </a:extLst>
          </p:cNvPr>
          <p:cNvGrpSpPr/>
          <p:nvPr/>
        </p:nvGrpSpPr>
        <p:grpSpPr>
          <a:xfrm>
            <a:off x="2660861" y="1967477"/>
            <a:ext cx="6906472" cy="2574890"/>
            <a:chOff x="2660861" y="1967477"/>
            <a:chExt cx="6906472" cy="2574890"/>
          </a:xfrm>
        </p:grpSpPr>
        <p:sp>
          <p:nvSpPr>
            <p:cNvPr id="28" name="Freeform: Shape 27">
              <a:extLst>
                <a:ext uri="{FF2B5EF4-FFF2-40B4-BE49-F238E27FC236}">
                  <a16:creationId xmlns:a16="http://schemas.microsoft.com/office/drawing/2014/main" id="{ABA52A3B-91BB-940F-52A2-6AA658FAF6C8}"/>
                </a:ext>
              </a:extLst>
            </p:cNvPr>
            <p:cNvSpPr/>
            <p:nvPr/>
          </p:nvSpPr>
          <p:spPr bwMode="auto">
            <a:xfrm>
              <a:off x="2660861" y="1967477"/>
              <a:ext cx="771389" cy="1031408"/>
            </a:xfrm>
            <a:custGeom>
              <a:avLst/>
              <a:gdLst>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07037 w 771389"/>
                <a:gd name="connsiteY6" fmla="*/ 199348 h 1031408"/>
                <a:gd name="connsiteX7" fmla="*/ 524372 w 771389"/>
                <a:gd name="connsiteY7" fmla="*/ 182013 h 1031408"/>
                <a:gd name="connsiteX8" fmla="*/ 524372 w 771389"/>
                <a:gd name="connsiteY8" fmla="*/ 234017 h 1031408"/>
                <a:gd name="connsiteX9" fmla="*/ 550374 w 771389"/>
                <a:gd name="connsiteY9" fmla="*/ 260019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02199 w 771389"/>
                <a:gd name="connsiteY6" fmla="*/ 172738 h 1031408"/>
                <a:gd name="connsiteX7" fmla="*/ 524372 w 771389"/>
                <a:gd name="connsiteY7" fmla="*/ 182013 h 1031408"/>
                <a:gd name="connsiteX8" fmla="*/ 524372 w 771389"/>
                <a:gd name="connsiteY8" fmla="*/ 234017 h 1031408"/>
                <a:gd name="connsiteX9" fmla="*/ 550374 w 771389"/>
                <a:gd name="connsiteY9" fmla="*/ 260019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02199 w 771389"/>
                <a:gd name="connsiteY6" fmla="*/ 177576 h 1031408"/>
                <a:gd name="connsiteX7" fmla="*/ 524372 w 771389"/>
                <a:gd name="connsiteY7" fmla="*/ 182013 h 1031408"/>
                <a:gd name="connsiteX8" fmla="*/ 524372 w 771389"/>
                <a:gd name="connsiteY8" fmla="*/ 234017 h 1031408"/>
                <a:gd name="connsiteX9" fmla="*/ 550374 w 771389"/>
                <a:gd name="connsiteY9" fmla="*/ 260019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04618 w 771389"/>
                <a:gd name="connsiteY6" fmla="*/ 175157 h 1031408"/>
                <a:gd name="connsiteX7" fmla="*/ 524372 w 771389"/>
                <a:gd name="connsiteY7" fmla="*/ 182013 h 1031408"/>
                <a:gd name="connsiteX8" fmla="*/ 524372 w 771389"/>
                <a:gd name="connsiteY8" fmla="*/ 234017 h 1031408"/>
                <a:gd name="connsiteX9" fmla="*/ 550374 w 771389"/>
                <a:gd name="connsiteY9" fmla="*/ 260019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11875 w 771389"/>
                <a:gd name="connsiteY6" fmla="*/ 179995 h 1031408"/>
                <a:gd name="connsiteX7" fmla="*/ 524372 w 771389"/>
                <a:gd name="connsiteY7" fmla="*/ 182013 h 1031408"/>
                <a:gd name="connsiteX8" fmla="*/ 524372 w 771389"/>
                <a:gd name="connsiteY8" fmla="*/ 234017 h 1031408"/>
                <a:gd name="connsiteX9" fmla="*/ 550374 w 771389"/>
                <a:gd name="connsiteY9" fmla="*/ 260019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11875 w 771389"/>
                <a:gd name="connsiteY6" fmla="*/ 179995 h 1031408"/>
                <a:gd name="connsiteX7" fmla="*/ 524372 w 771389"/>
                <a:gd name="connsiteY7" fmla="*/ 182013 h 1031408"/>
                <a:gd name="connsiteX8" fmla="*/ 524372 w 771389"/>
                <a:gd name="connsiteY8" fmla="*/ 234017 h 1031408"/>
                <a:gd name="connsiteX9" fmla="*/ 547955 w 771389"/>
                <a:gd name="connsiteY9" fmla="*/ 243085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11875 w 771389"/>
                <a:gd name="connsiteY6" fmla="*/ 179995 h 1031408"/>
                <a:gd name="connsiteX7" fmla="*/ 524372 w 771389"/>
                <a:gd name="connsiteY7" fmla="*/ 182013 h 1031408"/>
                <a:gd name="connsiteX8" fmla="*/ 524372 w 771389"/>
                <a:gd name="connsiteY8" fmla="*/ 234017 h 1031408"/>
                <a:gd name="connsiteX9" fmla="*/ 555212 w 771389"/>
                <a:gd name="connsiteY9" fmla="*/ 235827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11875 w 771389"/>
                <a:gd name="connsiteY6" fmla="*/ 179995 h 1031408"/>
                <a:gd name="connsiteX7" fmla="*/ 524372 w 771389"/>
                <a:gd name="connsiteY7" fmla="*/ 182013 h 1031408"/>
                <a:gd name="connsiteX8" fmla="*/ 524372 w 771389"/>
                <a:gd name="connsiteY8" fmla="*/ 234017 h 1031408"/>
                <a:gd name="connsiteX9" fmla="*/ 552793 w 771389"/>
                <a:gd name="connsiteY9" fmla="*/ 235827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 name="connsiteX0" fmla="*/ 0 w 771389"/>
                <a:gd name="connsiteY0" fmla="*/ 0 h 1031408"/>
                <a:gd name="connsiteX1" fmla="*/ 255685 w 771389"/>
                <a:gd name="connsiteY1" fmla="*/ 0 h 1031408"/>
                <a:gd name="connsiteX2" fmla="*/ 255685 w 771389"/>
                <a:gd name="connsiteY2" fmla="*/ 99674 h 1031408"/>
                <a:gd name="connsiteX3" fmla="*/ 316356 w 771389"/>
                <a:gd name="connsiteY3" fmla="*/ 99674 h 1031408"/>
                <a:gd name="connsiteX4" fmla="*/ 316356 w 771389"/>
                <a:gd name="connsiteY4" fmla="*/ 138677 h 1031408"/>
                <a:gd name="connsiteX5" fmla="*/ 507037 w 771389"/>
                <a:gd name="connsiteY5" fmla="*/ 138677 h 1031408"/>
                <a:gd name="connsiteX6" fmla="*/ 511875 w 771389"/>
                <a:gd name="connsiteY6" fmla="*/ 179995 h 1031408"/>
                <a:gd name="connsiteX7" fmla="*/ 524372 w 771389"/>
                <a:gd name="connsiteY7" fmla="*/ 182013 h 1031408"/>
                <a:gd name="connsiteX8" fmla="*/ 524372 w 771389"/>
                <a:gd name="connsiteY8" fmla="*/ 234017 h 1031408"/>
                <a:gd name="connsiteX9" fmla="*/ 547955 w 771389"/>
                <a:gd name="connsiteY9" fmla="*/ 233408 h 1031408"/>
                <a:gd name="connsiteX10" fmla="*/ 550374 w 771389"/>
                <a:gd name="connsiteY10" fmla="*/ 394362 h 1031408"/>
                <a:gd name="connsiteX11" fmla="*/ 598043 w 771389"/>
                <a:gd name="connsiteY11" fmla="*/ 394362 h 1031408"/>
                <a:gd name="connsiteX12" fmla="*/ 598043 w 771389"/>
                <a:gd name="connsiteY12" fmla="*/ 780057 h 1031408"/>
                <a:gd name="connsiteX13" fmla="*/ 624045 w 771389"/>
                <a:gd name="connsiteY13" fmla="*/ 780057 h 1031408"/>
                <a:gd name="connsiteX14" fmla="*/ 624045 w 771389"/>
                <a:gd name="connsiteY14" fmla="*/ 836394 h 1031408"/>
                <a:gd name="connsiteX15" fmla="*/ 658714 w 771389"/>
                <a:gd name="connsiteY15" fmla="*/ 836394 h 1031408"/>
                <a:gd name="connsiteX16" fmla="*/ 658714 w 771389"/>
                <a:gd name="connsiteY16" fmla="*/ 1001073 h 1031408"/>
                <a:gd name="connsiteX17" fmla="*/ 723719 w 771389"/>
                <a:gd name="connsiteY17" fmla="*/ 1001073 h 1031408"/>
                <a:gd name="connsiteX18" fmla="*/ 723719 w 771389"/>
                <a:gd name="connsiteY18" fmla="*/ 1031408 h 1031408"/>
                <a:gd name="connsiteX19" fmla="*/ 771389 w 771389"/>
                <a:gd name="connsiteY19" fmla="*/ 1031408 h 1031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71389" h="1031408">
                  <a:moveTo>
                    <a:pt x="0" y="0"/>
                  </a:moveTo>
                  <a:lnTo>
                    <a:pt x="255685" y="0"/>
                  </a:lnTo>
                  <a:lnTo>
                    <a:pt x="255685" y="99674"/>
                  </a:lnTo>
                  <a:lnTo>
                    <a:pt x="316356" y="99674"/>
                  </a:lnTo>
                  <a:lnTo>
                    <a:pt x="316356" y="138677"/>
                  </a:lnTo>
                  <a:lnTo>
                    <a:pt x="507037" y="138677"/>
                  </a:lnTo>
                  <a:lnTo>
                    <a:pt x="511875" y="179995"/>
                  </a:lnTo>
                  <a:lnTo>
                    <a:pt x="524372" y="182013"/>
                  </a:lnTo>
                  <a:lnTo>
                    <a:pt x="524372" y="234017"/>
                  </a:lnTo>
                  <a:lnTo>
                    <a:pt x="547955" y="233408"/>
                  </a:lnTo>
                  <a:cubicBezTo>
                    <a:pt x="548761" y="283834"/>
                    <a:pt x="549568" y="343936"/>
                    <a:pt x="550374" y="394362"/>
                  </a:cubicBezTo>
                  <a:lnTo>
                    <a:pt x="598043" y="394362"/>
                  </a:lnTo>
                  <a:lnTo>
                    <a:pt x="598043" y="780057"/>
                  </a:lnTo>
                  <a:lnTo>
                    <a:pt x="624045" y="780057"/>
                  </a:lnTo>
                  <a:lnTo>
                    <a:pt x="624045" y="836394"/>
                  </a:lnTo>
                  <a:lnTo>
                    <a:pt x="658714" y="836394"/>
                  </a:lnTo>
                  <a:lnTo>
                    <a:pt x="658714" y="1001073"/>
                  </a:lnTo>
                  <a:lnTo>
                    <a:pt x="723719" y="1001073"/>
                  </a:lnTo>
                  <a:lnTo>
                    <a:pt x="723719" y="1031408"/>
                  </a:lnTo>
                  <a:lnTo>
                    <a:pt x="771389" y="1031408"/>
                  </a:lnTo>
                </a:path>
              </a:pathLst>
            </a:custGeom>
            <a:noFill/>
            <a:ln w="28575">
              <a:solidFill>
                <a:schemeClr val="accent1"/>
              </a:solidFill>
              <a:miter lim="800000"/>
              <a:headEnd/>
              <a:tailEnd/>
            </a:ln>
          </p:spPr>
          <p:txBody>
            <a:bodyPr rtlCol="0" anchor="ctr"/>
            <a:lstStyle/>
            <a:p>
              <a:pPr algn="ctr"/>
              <a:endParaRPr lang="en-US"/>
            </a:p>
          </p:txBody>
        </p:sp>
        <p:sp>
          <p:nvSpPr>
            <p:cNvPr id="30" name="Freeform: Shape 29">
              <a:extLst>
                <a:ext uri="{FF2B5EF4-FFF2-40B4-BE49-F238E27FC236}">
                  <a16:creationId xmlns:a16="http://schemas.microsoft.com/office/drawing/2014/main" id="{F13A4472-E214-BF12-E62C-AD84FAEBB513}"/>
                </a:ext>
              </a:extLst>
            </p:cNvPr>
            <p:cNvSpPr/>
            <p:nvPr/>
          </p:nvSpPr>
          <p:spPr bwMode="auto">
            <a:xfrm>
              <a:off x="3424767" y="2992967"/>
              <a:ext cx="6142566" cy="1549400"/>
            </a:xfrm>
            <a:custGeom>
              <a:avLst/>
              <a:gdLst>
                <a:gd name="connsiteX0" fmla="*/ 0 w 6142566"/>
                <a:gd name="connsiteY0" fmla="*/ 0 h 1549400"/>
                <a:gd name="connsiteX1" fmla="*/ 0 w 6142566"/>
                <a:gd name="connsiteY1" fmla="*/ 67733 h 1549400"/>
                <a:gd name="connsiteX2" fmla="*/ 46566 w 6142566"/>
                <a:gd name="connsiteY2" fmla="*/ 67733 h 1549400"/>
                <a:gd name="connsiteX3" fmla="*/ 46566 w 6142566"/>
                <a:gd name="connsiteY3" fmla="*/ 114300 h 1549400"/>
                <a:gd name="connsiteX4" fmla="*/ 101600 w 6142566"/>
                <a:gd name="connsiteY4" fmla="*/ 114300 h 1549400"/>
                <a:gd name="connsiteX5" fmla="*/ 101600 w 6142566"/>
                <a:gd name="connsiteY5" fmla="*/ 169333 h 1549400"/>
                <a:gd name="connsiteX6" fmla="*/ 165100 w 6142566"/>
                <a:gd name="connsiteY6" fmla="*/ 169333 h 1549400"/>
                <a:gd name="connsiteX7" fmla="*/ 165100 w 6142566"/>
                <a:gd name="connsiteY7" fmla="*/ 220133 h 1549400"/>
                <a:gd name="connsiteX8" fmla="*/ 389466 w 6142566"/>
                <a:gd name="connsiteY8" fmla="*/ 220133 h 1549400"/>
                <a:gd name="connsiteX9" fmla="*/ 389466 w 6142566"/>
                <a:gd name="connsiteY9" fmla="*/ 325966 h 1549400"/>
                <a:gd name="connsiteX10" fmla="*/ 419100 w 6142566"/>
                <a:gd name="connsiteY10" fmla="*/ 325966 h 1549400"/>
                <a:gd name="connsiteX11" fmla="*/ 419100 w 6142566"/>
                <a:gd name="connsiteY11" fmla="*/ 478366 h 1549400"/>
                <a:gd name="connsiteX12" fmla="*/ 474133 w 6142566"/>
                <a:gd name="connsiteY12" fmla="*/ 478366 h 1549400"/>
                <a:gd name="connsiteX13" fmla="*/ 474133 w 6142566"/>
                <a:gd name="connsiteY13" fmla="*/ 529166 h 1549400"/>
                <a:gd name="connsiteX14" fmla="*/ 550333 w 6142566"/>
                <a:gd name="connsiteY14" fmla="*/ 529166 h 1549400"/>
                <a:gd name="connsiteX15" fmla="*/ 550333 w 6142566"/>
                <a:gd name="connsiteY15" fmla="*/ 588433 h 1549400"/>
                <a:gd name="connsiteX16" fmla="*/ 867833 w 6142566"/>
                <a:gd name="connsiteY16" fmla="*/ 588433 h 1549400"/>
                <a:gd name="connsiteX17" fmla="*/ 867833 w 6142566"/>
                <a:gd name="connsiteY17" fmla="*/ 643466 h 1549400"/>
                <a:gd name="connsiteX18" fmla="*/ 1016000 w 6142566"/>
                <a:gd name="connsiteY18" fmla="*/ 643466 h 1549400"/>
                <a:gd name="connsiteX19" fmla="*/ 1016000 w 6142566"/>
                <a:gd name="connsiteY19" fmla="*/ 706966 h 1549400"/>
                <a:gd name="connsiteX20" fmla="*/ 1037167 w 6142566"/>
                <a:gd name="connsiteY20" fmla="*/ 728133 h 1549400"/>
                <a:gd name="connsiteX21" fmla="*/ 1037167 w 6142566"/>
                <a:gd name="connsiteY21" fmla="*/ 804333 h 1549400"/>
                <a:gd name="connsiteX22" fmla="*/ 1117600 w 6142566"/>
                <a:gd name="connsiteY22" fmla="*/ 804333 h 1549400"/>
                <a:gd name="connsiteX23" fmla="*/ 1117600 w 6142566"/>
                <a:gd name="connsiteY23" fmla="*/ 863600 h 1549400"/>
                <a:gd name="connsiteX24" fmla="*/ 1231900 w 6142566"/>
                <a:gd name="connsiteY24" fmla="*/ 863600 h 1549400"/>
                <a:gd name="connsiteX25" fmla="*/ 1231900 w 6142566"/>
                <a:gd name="connsiteY25" fmla="*/ 922866 h 1549400"/>
                <a:gd name="connsiteX26" fmla="*/ 1621366 w 6142566"/>
                <a:gd name="connsiteY26" fmla="*/ 922866 h 1549400"/>
                <a:gd name="connsiteX27" fmla="*/ 1621366 w 6142566"/>
                <a:gd name="connsiteY27" fmla="*/ 982133 h 1549400"/>
                <a:gd name="connsiteX28" fmla="*/ 2230966 w 6142566"/>
                <a:gd name="connsiteY28" fmla="*/ 982133 h 1549400"/>
                <a:gd name="connsiteX29" fmla="*/ 2230966 w 6142566"/>
                <a:gd name="connsiteY29" fmla="*/ 1032933 h 1549400"/>
                <a:gd name="connsiteX30" fmla="*/ 2421466 w 6142566"/>
                <a:gd name="connsiteY30" fmla="*/ 1032933 h 1549400"/>
                <a:gd name="connsiteX31" fmla="*/ 2421466 w 6142566"/>
                <a:gd name="connsiteY31" fmla="*/ 1100666 h 1549400"/>
                <a:gd name="connsiteX32" fmla="*/ 2882900 w 6142566"/>
                <a:gd name="connsiteY32" fmla="*/ 1100666 h 1549400"/>
                <a:gd name="connsiteX33" fmla="*/ 2882900 w 6142566"/>
                <a:gd name="connsiteY33" fmla="*/ 1159933 h 1549400"/>
                <a:gd name="connsiteX34" fmla="*/ 2980266 w 6142566"/>
                <a:gd name="connsiteY34" fmla="*/ 1159933 h 1549400"/>
                <a:gd name="connsiteX35" fmla="*/ 2980266 w 6142566"/>
                <a:gd name="connsiteY35" fmla="*/ 1227666 h 1549400"/>
                <a:gd name="connsiteX36" fmla="*/ 3018366 w 6142566"/>
                <a:gd name="connsiteY36" fmla="*/ 1227666 h 1549400"/>
                <a:gd name="connsiteX37" fmla="*/ 3018366 w 6142566"/>
                <a:gd name="connsiteY37" fmla="*/ 1299633 h 1549400"/>
                <a:gd name="connsiteX38" fmla="*/ 4326466 w 6142566"/>
                <a:gd name="connsiteY38" fmla="*/ 1299633 h 1549400"/>
                <a:gd name="connsiteX39" fmla="*/ 4326466 w 6142566"/>
                <a:gd name="connsiteY39" fmla="*/ 1375833 h 1549400"/>
                <a:gd name="connsiteX40" fmla="*/ 4694766 w 6142566"/>
                <a:gd name="connsiteY40" fmla="*/ 1375833 h 1549400"/>
                <a:gd name="connsiteX41" fmla="*/ 4694766 w 6142566"/>
                <a:gd name="connsiteY41" fmla="*/ 1460500 h 1549400"/>
                <a:gd name="connsiteX42" fmla="*/ 6096000 w 6142566"/>
                <a:gd name="connsiteY42" fmla="*/ 1460500 h 1549400"/>
                <a:gd name="connsiteX43" fmla="*/ 6096000 w 6142566"/>
                <a:gd name="connsiteY43" fmla="*/ 1549400 h 1549400"/>
                <a:gd name="connsiteX44" fmla="*/ 6142566 w 6142566"/>
                <a:gd name="connsiteY44" fmla="*/ 1549400 h 1549400"/>
                <a:gd name="connsiteX0" fmla="*/ 0 w 6142566"/>
                <a:gd name="connsiteY0" fmla="*/ 0 h 1549400"/>
                <a:gd name="connsiteX1" fmla="*/ 0 w 6142566"/>
                <a:gd name="connsiteY1" fmla="*/ 67733 h 1549400"/>
                <a:gd name="connsiteX2" fmla="*/ 46566 w 6142566"/>
                <a:gd name="connsiteY2" fmla="*/ 67733 h 1549400"/>
                <a:gd name="connsiteX3" fmla="*/ 46566 w 6142566"/>
                <a:gd name="connsiteY3" fmla="*/ 114300 h 1549400"/>
                <a:gd name="connsiteX4" fmla="*/ 101600 w 6142566"/>
                <a:gd name="connsiteY4" fmla="*/ 114300 h 1549400"/>
                <a:gd name="connsiteX5" fmla="*/ 101600 w 6142566"/>
                <a:gd name="connsiteY5" fmla="*/ 169333 h 1549400"/>
                <a:gd name="connsiteX6" fmla="*/ 165100 w 6142566"/>
                <a:gd name="connsiteY6" fmla="*/ 169333 h 1549400"/>
                <a:gd name="connsiteX7" fmla="*/ 165100 w 6142566"/>
                <a:gd name="connsiteY7" fmla="*/ 220133 h 1549400"/>
                <a:gd name="connsiteX8" fmla="*/ 389466 w 6142566"/>
                <a:gd name="connsiteY8" fmla="*/ 220133 h 1549400"/>
                <a:gd name="connsiteX9" fmla="*/ 389466 w 6142566"/>
                <a:gd name="connsiteY9" fmla="*/ 325966 h 1549400"/>
                <a:gd name="connsiteX10" fmla="*/ 419100 w 6142566"/>
                <a:gd name="connsiteY10" fmla="*/ 325966 h 1549400"/>
                <a:gd name="connsiteX11" fmla="*/ 419100 w 6142566"/>
                <a:gd name="connsiteY11" fmla="*/ 478366 h 1549400"/>
                <a:gd name="connsiteX12" fmla="*/ 474133 w 6142566"/>
                <a:gd name="connsiteY12" fmla="*/ 478366 h 1549400"/>
                <a:gd name="connsiteX13" fmla="*/ 474133 w 6142566"/>
                <a:gd name="connsiteY13" fmla="*/ 529166 h 1549400"/>
                <a:gd name="connsiteX14" fmla="*/ 550333 w 6142566"/>
                <a:gd name="connsiteY14" fmla="*/ 529166 h 1549400"/>
                <a:gd name="connsiteX15" fmla="*/ 550333 w 6142566"/>
                <a:gd name="connsiteY15" fmla="*/ 588433 h 1549400"/>
                <a:gd name="connsiteX16" fmla="*/ 867833 w 6142566"/>
                <a:gd name="connsiteY16" fmla="*/ 588433 h 1549400"/>
                <a:gd name="connsiteX17" fmla="*/ 867833 w 6142566"/>
                <a:gd name="connsiteY17" fmla="*/ 643466 h 1549400"/>
                <a:gd name="connsiteX18" fmla="*/ 1016000 w 6142566"/>
                <a:gd name="connsiteY18" fmla="*/ 643466 h 1549400"/>
                <a:gd name="connsiteX19" fmla="*/ 1016000 w 6142566"/>
                <a:gd name="connsiteY19" fmla="*/ 706966 h 1549400"/>
                <a:gd name="connsiteX20" fmla="*/ 1037167 w 6142566"/>
                <a:gd name="connsiteY20" fmla="*/ 702733 h 1549400"/>
                <a:gd name="connsiteX21" fmla="*/ 1037167 w 6142566"/>
                <a:gd name="connsiteY21" fmla="*/ 804333 h 1549400"/>
                <a:gd name="connsiteX22" fmla="*/ 1117600 w 6142566"/>
                <a:gd name="connsiteY22" fmla="*/ 804333 h 1549400"/>
                <a:gd name="connsiteX23" fmla="*/ 1117600 w 6142566"/>
                <a:gd name="connsiteY23" fmla="*/ 863600 h 1549400"/>
                <a:gd name="connsiteX24" fmla="*/ 1231900 w 6142566"/>
                <a:gd name="connsiteY24" fmla="*/ 863600 h 1549400"/>
                <a:gd name="connsiteX25" fmla="*/ 1231900 w 6142566"/>
                <a:gd name="connsiteY25" fmla="*/ 922866 h 1549400"/>
                <a:gd name="connsiteX26" fmla="*/ 1621366 w 6142566"/>
                <a:gd name="connsiteY26" fmla="*/ 922866 h 1549400"/>
                <a:gd name="connsiteX27" fmla="*/ 1621366 w 6142566"/>
                <a:gd name="connsiteY27" fmla="*/ 982133 h 1549400"/>
                <a:gd name="connsiteX28" fmla="*/ 2230966 w 6142566"/>
                <a:gd name="connsiteY28" fmla="*/ 982133 h 1549400"/>
                <a:gd name="connsiteX29" fmla="*/ 2230966 w 6142566"/>
                <a:gd name="connsiteY29" fmla="*/ 1032933 h 1549400"/>
                <a:gd name="connsiteX30" fmla="*/ 2421466 w 6142566"/>
                <a:gd name="connsiteY30" fmla="*/ 1032933 h 1549400"/>
                <a:gd name="connsiteX31" fmla="*/ 2421466 w 6142566"/>
                <a:gd name="connsiteY31" fmla="*/ 1100666 h 1549400"/>
                <a:gd name="connsiteX32" fmla="*/ 2882900 w 6142566"/>
                <a:gd name="connsiteY32" fmla="*/ 1100666 h 1549400"/>
                <a:gd name="connsiteX33" fmla="*/ 2882900 w 6142566"/>
                <a:gd name="connsiteY33" fmla="*/ 1159933 h 1549400"/>
                <a:gd name="connsiteX34" fmla="*/ 2980266 w 6142566"/>
                <a:gd name="connsiteY34" fmla="*/ 1159933 h 1549400"/>
                <a:gd name="connsiteX35" fmla="*/ 2980266 w 6142566"/>
                <a:gd name="connsiteY35" fmla="*/ 1227666 h 1549400"/>
                <a:gd name="connsiteX36" fmla="*/ 3018366 w 6142566"/>
                <a:gd name="connsiteY36" fmla="*/ 1227666 h 1549400"/>
                <a:gd name="connsiteX37" fmla="*/ 3018366 w 6142566"/>
                <a:gd name="connsiteY37" fmla="*/ 1299633 h 1549400"/>
                <a:gd name="connsiteX38" fmla="*/ 4326466 w 6142566"/>
                <a:gd name="connsiteY38" fmla="*/ 1299633 h 1549400"/>
                <a:gd name="connsiteX39" fmla="*/ 4326466 w 6142566"/>
                <a:gd name="connsiteY39" fmla="*/ 1375833 h 1549400"/>
                <a:gd name="connsiteX40" fmla="*/ 4694766 w 6142566"/>
                <a:gd name="connsiteY40" fmla="*/ 1375833 h 1549400"/>
                <a:gd name="connsiteX41" fmla="*/ 4694766 w 6142566"/>
                <a:gd name="connsiteY41" fmla="*/ 1460500 h 1549400"/>
                <a:gd name="connsiteX42" fmla="*/ 6096000 w 6142566"/>
                <a:gd name="connsiteY42" fmla="*/ 1460500 h 1549400"/>
                <a:gd name="connsiteX43" fmla="*/ 6096000 w 6142566"/>
                <a:gd name="connsiteY43" fmla="*/ 1549400 h 1549400"/>
                <a:gd name="connsiteX44" fmla="*/ 6142566 w 6142566"/>
                <a:gd name="connsiteY44" fmla="*/ 1549400 h 154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42566" h="1549400">
                  <a:moveTo>
                    <a:pt x="0" y="0"/>
                  </a:moveTo>
                  <a:lnTo>
                    <a:pt x="0" y="67733"/>
                  </a:lnTo>
                  <a:lnTo>
                    <a:pt x="46566" y="67733"/>
                  </a:lnTo>
                  <a:lnTo>
                    <a:pt x="46566" y="114300"/>
                  </a:lnTo>
                  <a:lnTo>
                    <a:pt x="101600" y="114300"/>
                  </a:lnTo>
                  <a:lnTo>
                    <a:pt x="101600" y="169333"/>
                  </a:lnTo>
                  <a:lnTo>
                    <a:pt x="165100" y="169333"/>
                  </a:lnTo>
                  <a:lnTo>
                    <a:pt x="165100" y="220133"/>
                  </a:lnTo>
                  <a:lnTo>
                    <a:pt x="389466" y="220133"/>
                  </a:lnTo>
                  <a:lnTo>
                    <a:pt x="389466" y="325966"/>
                  </a:lnTo>
                  <a:lnTo>
                    <a:pt x="419100" y="325966"/>
                  </a:lnTo>
                  <a:lnTo>
                    <a:pt x="419100" y="478366"/>
                  </a:lnTo>
                  <a:lnTo>
                    <a:pt x="474133" y="478366"/>
                  </a:lnTo>
                  <a:lnTo>
                    <a:pt x="474133" y="529166"/>
                  </a:lnTo>
                  <a:lnTo>
                    <a:pt x="550333" y="529166"/>
                  </a:lnTo>
                  <a:lnTo>
                    <a:pt x="550333" y="588433"/>
                  </a:lnTo>
                  <a:lnTo>
                    <a:pt x="867833" y="588433"/>
                  </a:lnTo>
                  <a:lnTo>
                    <a:pt x="867833" y="643466"/>
                  </a:lnTo>
                  <a:lnTo>
                    <a:pt x="1016000" y="643466"/>
                  </a:lnTo>
                  <a:lnTo>
                    <a:pt x="1016000" y="706966"/>
                  </a:lnTo>
                  <a:lnTo>
                    <a:pt x="1037167" y="702733"/>
                  </a:lnTo>
                  <a:lnTo>
                    <a:pt x="1037167" y="804333"/>
                  </a:lnTo>
                  <a:lnTo>
                    <a:pt x="1117600" y="804333"/>
                  </a:lnTo>
                  <a:lnTo>
                    <a:pt x="1117600" y="863600"/>
                  </a:lnTo>
                  <a:lnTo>
                    <a:pt x="1231900" y="863600"/>
                  </a:lnTo>
                  <a:lnTo>
                    <a:pt x="1231900" y="922866"/>
                  </a:lnTo>
                  <a:lnTo>
                    <a:pt x="1621366" y="922866"/>
                  </a:lnTo>
                  <a:lnTo>
                    <a:pt x="1621366" y="982133"/>
                  </a:lnTo>
                  <a:lnTo>
                    <a:pt x="2230966" y="982133"/>
                  </a:lnTo>
                  <a:lnTo>
                    <a:pt x="2230966" y="1032933"/>
                  </a:lnTo>
                  <a:lnTo>
                    <a:pt x="2421466" y="1032933"/>
                  </a:lnTo>
                  <a:lnTo>
                    <a:pt x="2421466" y="1100666"/>
                  </a:lnTo>
                  <a:lnTo>
                    <a:pt x="2882900" y="1100666"/>
                  </a:lnTo>
                  <a:lnTo>
                    <a:pt x="2882900" y="1159933"/>
                  </a:lnTo>
                  <a:lnTo>
                    <a:pt x="2980266" y="1159933"/>
                  </a:lnTo>
                  <a:lnTo>
                    <a:pt x="2980266" y="1227666"/>
                  </a:lnTo>
                  <a:lnTo>
                    <a:pt x="3018366" y="1227666"/>
                  </a:lnTo>
                  <a:lnTo>
                    <a:pt x="3018366" y="1299633"/>
                  </a:lnTo>
                  <a:lnTo>
                    <a:pt x="4326466" y="1299633"/>
                  </a:lnTo>
                  <a:lnTo>
                    <a:pt x="4326466" y="1375833"/>
                  </a:lnTo>
                  <a:lnTo>
                    <a:pt x="4694766" y="1375833"/>
                  </a:lnTo>
                  <a:lnTo>
                    <a:pt x="4694766" y="1460500"/>
                  </a:lnTo>
                  <a:lnTo>
                    <a:pt x="6096000" y="1460500"/>
                  </a:lnTo>
                  <a:lnTo>
                    <a:pt x="6096000" y="1549400"/>
                  </a:lnTo>
                  <a:lnTo>
                    <a:pt x="6142566" y="1549400"/>
                  </a:lnTo>
                </a:path>
              </a:pathLst>
            </a:custGeom>
            <a:noFill/>
            <a:ln w="28575">
              <a:solidFill>
                <a:schemeClr val="accent1"/>
              </a:solidFill>
              <a:miter lim="800000"/>
              <a:headEnd/>
              <a:tailEnd/>
            </a:ln>
          </p:spPr>
          <p:txBody>
            <a:bodyPr rtlCol="0" anchor="ctr"/>
            <a:lstStyle/>
            <a:p>
              <a:pPr algn="ctr"/>
              <a:endParaRPr lang="en-US"/>
            </a:p>
          </p:txBody>
        </p:sp>
      </p:grpSp>
      <p:sp>
        <p:nvSpPr>
          <p:cNvPr id="47" name="Freeform: Shape 46">
            <a:extLst>
              <a:ext uri="{FF2B5EF4-FFF2-40B4-BE49-F238E27FC236}">
                <a16:creationId xmlns:a16="http://schemas.microsoft.com/office/drawing/2014/main" id="{D8035472-45AE-1426-CE04-B6642151BF07}"/>
              </a:ext>
            </a:extLst>
          </p:cNvPr>
          <p:cNvSpPr/>
          <p:nvPr/>
        </p:nvSpPr>
        <p:spPr bwMode="auto">
          <a:xfrm>
            <a:off x="2671233" y="1972733"/>
            <a:ext cx="6870700" cy="2586567"/>
          </a:xfrm>
          <a:custGeom>
            <a:avLst/>
            <a:gdLst>
              <a:gd name="connsiteX0" fmla="*/ 0 w 6870700"/>
              <a:gd name="connsiteY0" fmla="*/ 0 h 2586567"/>
              <a:gd name="connsiteX1" fmla="*/ 143934 w 6870700"/>
              <a:gd name="connsiteY1" fmla="*/ 0 h 2586567"/>
              <a:gd name="connsiteX2" fmla="*/ 143934 w 6870700"/>
              <a:gd name="connsiteY2" fmla="*/ 50800 h 2586567"/>
              <a:gd name="connsiteX3" fmla="*/ 249767 w 6870700"/>
              <a:gd name="connsiteY3" fmla="*/ 50800 h 2586567"/>
              <a:gd name="connsiteX4" fmla="*/ 249767 w 6870700"/>
              <a:gd name="connsiteY4" fmla="*/ 97367 h 2586567"/>
              <a:gd name="connsiteX5" fmla="*/ 258234 w 6870700"/>
              <a:gd name="connsiteY5" fmla="*/ 97367 h 2586567"/>
              <a:gd name="connsiteX6" fmla="*/ 258234 w 6870700"/>
              <a:gd name="connsiteY6" fmla="*/ 143934 h 2586567"/>
              <a:gd name="connsiteX7" fmla="*/ 338667 w 6870700"/>
              <a:gd name="connsiteY7" fmla="*/ 143934 h 2586567"/>
              <a:gd name="connsiteX8" fmla="*/ 338667 w 6870700"/>
              <a:gd name="connsiteY8" fmla="*/ 177800 h 2586567"/>
              <a:gd name="connsiteX9" fmla="*/ 381000 w 6870700"/>
              <a:gd name="connsiteY9" fmla="*/ 177800 h 2586567"/>
              <a:gd name="connsiteX10" fmla="*/ 381000 w 6870700"/>
              <a:gd name="connsiteY10" fmla="*/ 292100 h 2586567"/>
              <a:gd name="connsiteX11" fmla="*/ 393700 w 6870700"/>
              <a:gd name="connsiteY11" fmla="*/ 304800 h 2586567"/>
              <a:gd name="connsiteX12" fmla="*/ 393700 w 6870700"/>
              <a:gd name="connsiteY12" fmla="*/ 448734 h 2586567"/>
              <a:gd name="connsiteX13" fmla="*/ 444500 w 6870700"/>
              <a:gd name="connsiteY13" fmla="*/ 448734 h 2586567"/>
              <a:gd name="connsiteX14" fmla="*/ 444500 w 6870700"/>
              <a:gd name="connsiteY14" fmla="*/ 491067 h 2586567"/>
              <a:gd name="connsiteX15" fmla="*/ 474134 w 6870700"/>
              <a:gd name="connsiteY15" fmla="*/ 491067 h 2586567"/>
              <a:gd name="connsiteX16" fmla="*/ 474134 w 6870700"/>
              <a:gd name="connsiteY16" fmla="*/ 546100 h 2586567"/>
              <a:gd name="connsiteX17" fmla="*/ 503767 w 6870700"/>
              <a:gd name="connsiteY17" fmla="*/ 546100 h 2586567"/>
              <a:gd name="connsiteX18" fmla="*/ 503767 w 6870700"/>
              <a:gd name="connsiteY18" fmla="*/ 592667 h 2586567"/>
              <a:gd name="connsiteX19" fmla="*/ 550334 w 6870700"/>
              <a:gd name="connsiteY19" fmla="*/ 592667 h 2586567"/>
              <a:gd name="connsiteX20" fmla="*/ 550334 w 6870700"/>
              <a:gd name="connsiteY20" fmla="*/ 795867 h 2586567"/>
              <a:gd name="connsiteX21" fmla="*/ 567267 w 6870700"/>
              <a:gd name="connsiteY21" fmla="*/ 795867 h 2586567"/>
              <a:gd name="connsiteX22" fmla="*/ 567267 w 6870700"/>
              <a:gd name="connsiteY22" fmla="*/ 910167 h 2586567"/>
              <a:gd name="connsiteX23" fmla="*/ 575734 w 6870700"/>
              <a:gd name="connsiteY23" fmla="*/ 918634 h 2586567"/>
              <a:gd name="connsiteX24" fmla="*/ 575734 w 6870700"/>
              <a:gd name="connsiteY24" fmla="*/ 1032934 h 2586567"/>
              <a:gd name="connsiteX25" fmla="*/ 605367 w 6870700"/>
              <a:gd name="connsiteY25" fmla="*/ 1032934 h 2586567"/>
              <a:gd name="connsiteX26" fmla="*/ 605367 w 6870700"/>
              <a:gd name="connsiteY26" fmla="*/ 1380067 h 2586567"/>
              <a:gd name="connsiteX27" fmla="*/ 630767 w 6870700"/>
              <a:gd name="connsiteY27" fmla="*/ 1380067 h 2586567"/>
              <a:gd name="connsiteX28" fmla="*/ 630767 w 6870700"/>
              <a:gd name="connsiteY28" fmla="*/ 1435100 h 2586567"/>
              <a:gd name="connsiteX29" fmla="*/ 651934 w 6870700"/>
              <a:gd name="connsiteY29" fmla="*/ 1456267 h 2586567"/>
              <a:gd name="connsiteX30" fmla="*/ 651934 w 6870700"/>
              <a:gd name="connsiteY30" fmla="*/ 1498600 h 2586567"/>
              <a:gd name="connsiteX31" fmla="*/ 681567 w 6870700"/>
              <a:gd name="connsiteY31" fmla="*/ 1498600 h 2586567"/>
              <a:gd name="connsiteX32" fmla="*/ 681567 w 6870700"/>
              <a:gd name="connsiteY32" fmla="*/ 1587500 h 2586567"/>
              <a:gd name="connsiteX33" fmla="*/ 694267 w 6870700"/>
              <a:gd name="connsiteY33" fmla="*/ 1587500 h 2586567"/>
              <a:gd name="connsiteX34" fmla="*/ 694267 w 6870700"/>
              <a:gd name="connsiteY34" fmla="*/ 1642534 h 2586567"/>
              <a:gd name="connsiteX35" fmla="*/ 711200 w 6870700"/>
              <a:gd name="connsiteY35" fmla="*/ 1642534 h 2586567"/>
              <a:gd name="connsiteX36" fmla="*/ 711200 w 6870700"/>
              <a:gd name="connsiteY36" fmla="*/ 1672167 h 2586567"/>
              <a:gd name="connsiteX37" fmla="*/ 1054100 w 6870700"/>
              <a:gd name="connsiteY37" fmla="*/ 1672167 h 2586567"/>
              <a:gd name="connsiteX38" fmla="*/ 1054100 w 6870700"/>
              <a:gd name="connsiteY38" fmla="*/ 1731434 h 2586567"/>
              <a:gd name="connsiteX39" fmla="*/ 1198034 w 6870700"/>
              <a:gd name="connsiteY39" fmla="*/ 1731434 h 2586567"/>
              <a:gd name="connsiteX40" fmla="*/ 1198034 w 6870700"/>
              <a:gd name="connsiteY40" fmla="*/ 1761067 h 2586567"/>
              <a:gd name="connsiteX41" fmla="*/ 1210734 w 6870700"/>
              <a:gd name="connsiteY41" fmla="*/ 1761067 h 2586567"/>
              <a:gd name="connsiteX42" fmla="*/ 1210734 w 6870700"/>
              <a:gd name="connsiteY42" fmla="*/ 1854200 h 2586567"/>
              <a:gd name="connsiteX43" fmla="*/ 1236134 w 6870700"/>
              <a:gd name="connsiteY43" fmla="*/ 1854200 h 2586567"/>
              <a:gd name="connsiteX44" fmla="*/ 1236134 w 6870700"/>
              <a:gd name="connsiteY44" fmla="*/ 1913467 h 2586567"/>
              <a:gd name="connsiteX45" fmla="*/ 1261534 w 6870700"/>
              <a:gd name="connsiteY45" fmla="*/ 1913467 h 2586567"/>
              <a:gd name="connsiteX46" fmla="*/ 1261534 w 6870700"/>
              <a:gd name="connsiteY46" fmla="*/ 1972734 h 2586567"/>
              <a:gd name="connsiteX47" fmla="*/ 1303867 w 6870700"/>
              <a:gd name="connsiteY47" fmla="*/ 1972734 h 2586567"/>
              <a:gd name="connsiteX48" fmla="*/ 1303867 w 6870700"/>
              <a:gd name="connsiteY48" fmla="*/ 2015067 h 2586567"/>
              <a:gd name="connsiteX49" fmla="*/ 1481667 w 6870700"/>
              <a:gd name="connsiteY49" fmla="*/ 2015067 h 2586567"/>
              <a:gd name="connsiteX50" fmla="*/ 1481667 w 6870700"/>
              <a:gd name="connsiteY50" fmla="*/ 2048934 h 2586567"/>
              <a:gd name="connsiteX51" fmla="*/ 1786467 w 6870700"/>
              <a:gd name="connsiteY51" fmla="*/ 2048934 h 2586567"/>
              <a:gd name="connsiteX52" fmla="*/ 1794934 w 6870700"/>
              <a:gd name="connsiteY52" fmla="*/ 2087034 h 2586567"/>
              <a:gd name="connsiteX53" fmla="*/ 1794934 w 6870700"/>
              <a:gd name="connsiteY53" fmla="*/ 2087034 h 2586567"/>
              <a:gd name="connsiteX54" fmla="*/ 1820334 w 6870700"/>
              <a:gd name="connsiteY54" fmla="*/ 2112434 h 2586567"/>
              <a:gd name="connsiteX55" fmla="*/ 1820334 w 6870700"/>
              <a:gd name="connsiteY55" fmla="*/ 2180167 h 2586567"/>
              <a:gd name="connsiteX56" fmla="*/ 1820334 w 6870700"/>
              <a:gd name="connsiteY56" fmla="*/ 2180167 h 2586567"/>
              <a:gd name="connsiteX57" fmla="*/ 1841500 w 6870700"/>
              <a:gd name="connsiteY57" fmla="*/ 2201333 h 2586567"/>
              <a:gd name="connsiteX58" fmla="*/ 1875367 w 6870700"/>
              <a:gd name="connsiteY58" fmla="*/ 2201333 h 2586567"/>
              <a:gd name="connsiteX59" fmla="*/ 1875367 w 6870700"/>
              <a:gd name="connsiteY59" fmla="*/ 2256367 h 2586567"/>
              <a:gd name="connsiteX60" fmla="*/ 2370667 w 6870700"/>
              <a:gd name="connsiteY60" fmla="*/ 2256367 h 2586567"/>
              <a:gd name="connsiteX61" fmla="*/ 2370667 w 6870700"/>
              <a:gd name="connsiteY61" fmla="*/ 2307167 h 2586567"/>
              <a:gd name="connsiteX62" fmla="*/ 2442634 w 6870700"/>
              <a:gd name="connsiteY62" fmla="*/ 2307167 h 2586567"/>
              <a:gd name="connsiteX63" fmla="*/ 2442634 w 6870700"/>
              <a:gd name="connsiteY63" fmla="*/ 2357967 h 2586567"/>
              <a:gd name="connsiteX64" fmla="*/ 2455334 w 6870700"/>
              <a:gd name="connsiteY64" fmla="*/ 2357967 h 2586567"/>
              <a:gd name="connsiteX65" fmla="*/ 2455334 w 6870700"/>
              <a:gd name="connsiteY65" fmla="*/ 2396067 h 2586567"/>
              <a:gd name="connsiteX66" fmla="*/ 2506134 w 6870700"/>
              <a:gd name="connsiteY66" fmla="*/ 2396067 h 2586567"/>
              <a:gd name="connsiteX67" fmla="*/ 2506134 w 6870700"/>
              <a:gd name="connsiteY67" fmla="*/ 2463800 h 2586567"/>
              <a:gd name="connsiteX68" fmla="*/ 2671234 w 6870700"/>
              <a:gd name="connsiteY68" fmla="*/ 2463800 h 2586567"/>
              <a:gd name="connsiteX69" fmla="*/ 2671234 w 6870700"/>
              <a:gd name="connsiteY69" fmla="*/ 2501900 h 2586567"/>
              <a:gd name="connsiteX70" fmla="*/ 2722034 w 6870700"/>
              <a:gd name="connsiteY70" fmla="*/ 2501900 h 2586567"/>
              <a:gd name="connsiteX71" fmla="*/ 2722034 w 6870700"/>
              <a:gd name="connsiteY71" fmla="*/ 2548467 h 2586567"/>
              <a:gd name="connsiteX72" fmla="*/ 2967567 w 6870700"/>
              <a:gd name="connsiteY72" fmla="*/ 2548467 h 2586567"/>
              <a:gd name="connsiteX73" fmla="*/ 2967567 w 6870700"/>
              <a:gd name="connsiteY73" fmla="*/ 2586567 h 2586567"/>
              <a:gd name="connsiteX74" fmla="*/ 6870700 w 6870700"/>
              <a:gd name="connsiteY74" fmla="*/ 2586567 h 2586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870700" h="2586567">
                <a:moveTo>
                  <a:pt x="0" y="0"/>
                </a:moveTo>
                <a:lnTo>
                  <a:pt x="143934" y="0"/>
                </a:lnTo>
                <a:lnTo>
                  <a:pt x="143934" y="50800"/>
                </a:lnTo>
                <a:lnTo>
                  <a:pt x="249767" y="50800"/>
                </a:lnTo>
                <a:lnTo>
                  <a:pt x="249767" y="97367"/>
                </a:lnTo>
                <a:lnTo>
                  <a:pt x="258234" y="97367"/>
                </a:lnTo>
                <a:lnTo>
                  <a:pt x="258234" y="143934"/>
                </a:lnTo>
                <a:lnTo>
                  <a:pt x="338667" y="143934"/>
                </a:lnTo>
                <a:lnTo>
                  <a:pt x="338667" y="177800"/>
                </a:lnTo>
                <a:lnTo>
                  <a:pt x="381000" y="177800"/>
                </a:lnTo>
                <a:lnTo>
                  <a:pt x="381000" y="292100"/>
                </a:lnTo>
                <a:lnTo>
                  <a:pt x="393700" y="304800"/>
                </a:lnTo>
                <a:lnTo>
                  <a:pt x="393700" y="448734"/>
                </a:lnTo>
                <a:lnTo>
                  <a:pt x="444500" y="448734"/>
                </a:lnTo>
                <a:lnTo>
                  <a:pt x="444500" y="491067"/>
                </a:lnTo>
                <a:lnTo>
                  <a:pt x="474134" y="491067"/>
                </a:lnTo>
                <a:lnTo>
                  <a:pt x="474134" y="546100"/>
                </a:lnTo>
                <a:lnTo>
                  <a:pt x="503767" y="546100"/>
                </a:lnTo>
                <a:lnTo>
                  <a:pt x="503767" y="592667"/>
                </a:lnTo>
                <a:lnTo>
                  <a:pt x="550334" y="592667"/>
                </a:lnTo>
                <a:lnTo>
                  <a:pt x="550334" y="795867"/>
                </a:lnTo>
                <a:lnTo>
                  <a:pt x="567267" y="795867"/>
                </a:lnTo>
                <a:lnTo>
                  <a:pt x="567267" y="910167"/>
                </a:lnTo>
                <a:lnTo>
                  <a:pt x="575734" y="918634"/>
                </a:lnTo>
                <a:lnTo>
                  <a:pt x="575734" y="1032934"/>
                </a:lnTo>
                <a:lnTo>
                  <a:pt x="605367" y="1032934"/>
                </a:lnTo>
                <a:lnTo>
                  <a:pt x="605367" y="1380067"/>
                </a:lnTo>
                <a:lnTo>
                  <a:pt x="630767" y="1380067"/>
                </a:lnTo>
                <a:lnTo>
                  <a:pt x="630767" y="1435100"/>
                </a:lnTo>
                <a:lnTo>
                  <a:pt x="651934" y="1456267"/>
                </a:lnTo>
                <a:lnTo>
                  <a:pt x="651934" y="1498600"/>
                </a:lnTo>
                <a:lnTo>
                  <a:pt x="681567" y="1498600"/>
                </a:lnTo>
                <a:lnTo>
                  <a:pt x="681567" y="1587500"/>
                </a:lnTo>
                <a:lnTo>
                  <a:pt x="694267" y="1587500"/>
                </a:lnTo>
                <a:lnTo>
                  <a:pt x="694267" y="1642534"/>
                </a:lnTo>
                <a:lnTo>
                  <a:pt x="711200" y="1642534"/>
                </a:lnTo>
                <a:lnTo>
                  <a:pt x="711200" y="1672167"/>
                </a:lnTo>
                <a:lnTo>
                  <a:pt x="1054100" y="1672167"/>
                </a:lnTo>
                <a:lnTo>
                  <a:pt x="1054100" y="1731434"/>
                </a:lnTo>
                <a:lnTo>
                  <a:pt x="1198034" y="1731434"/>
                </a:lnTo>
                <a:lnTo>
                  <a:pt x="1198034" y="1761067"/>
                </a:lnTo>
                <a:lnTo>
                  <a:pt x="1210734" y="1761067"/>
                </a:lnTo>
                <a:lnTo>
                  <a:pt x="1210734" y="1854200"/>
                </a:lnTo>
                <a:lnTo>
                  <a:pt x="1236134" y="1854200"/>
                </a:lnTo>
                <a:lnTo>
                  <a:pt x="1236134" y="1913467"/>
                </a:lnTo>
                <a:lnTo>
                  <a:pt x="1261534" y="1913467"/>
                </a:lnTo>
                <a:lnTo>
                  <a:pt x="1261534" y="1972734"/>
                </a:lnTo>
                <a:lnTo>
                  <a:pt x="1303867" y="1972734"/>
                </a:lnTo>
                <a:lnTo>
                  <a:pt x="1303867" y="2015067"/>
                </a:lnTo>
                <a:lnTo>
                  <a:pt x="1481667" y="2015067"/>
                </a:lnTo>
                <a:lnTo>
                  <a:pt x="1481667" y="2048934"/>
                </a:lnTo>
                <a:lnTo>
                  <a:pt x="1786467" y="2048934"/>
                </a:lnTo>
                <a:lnTo>
                  <a:pt x="1794934" y="2087034"/>
                </a:lnTo>
                <a:lnTo>
                  <a:pt x="1794934" y="2087034"/>
                </a:lnTo>
                <a:lnTo>
                  <a:pt x="1820334" y="2112434"/>
                </a:lnTo>
                <a:lnTo>
                  <a:pt x="1820334" y="2180167"/>
                </a:lnTo>
                <a:lnTo>
                  <a:pt x="1820334" y="2180167"/>
                </a:lnTo>
                <a:lnTo>
                  <a:pt x="1841500" y="2201333"/>
                </a:lnTo>
                <a:lnTo>
                  <a:pt x="1875367" y="2201333"/>
                </a:lnTo>
                <a:lnTo>
                  <a:pt x="1875367" y="2256367"/>
                </a:lnTo>
                <a:lnTo>
                  <a:pt x="2370667" y="2256367"/>
                </a:lnTo>
                <a:lnTo>
                  <a:pt x="2370667" y="2307167"/>
                </a:lnTo>
                <a:lnTo>
                  <a:pt x="2442634" y="2307167"/>
                </a:lnTo>
                <a:lnTo>
                  <a:pt x="2442634" y="2357967"/>
                </a:lnTo>
                <a:lnTo>
                  <a:pt x="2455334" y="2357967"/>
                </a:lnTo>
                <a:lnTo>
                  <a:pt x="2455334" y="2396067"/>
                </a:lnTo>
                <a:lnTo>
                  <a:pt x="2506134" y="2396067"/>
                </a:lnTo>
                <a:lnTo>
                  <a:pt x="2506134" y="2463800"/>
                </a:lnTo>
                <a:lnTo>
                  <a:pt x="2671234" y="2463800"/>
                </a:lnTo>
                <a:lnTo>
                  <a:pt x="2671234" y="2501900"/>
                </a:lnTo>
                <a:lnTo>
                  <a:pt x="2722034" y="2501900"/>
                </a:lnTo>
                <a:lnTo>
                  <a:pt x="2722034" y="2548467"/>
                </a:lnTo>
                <a:lnTo>
                  <a:pt x="2967567" y="2548467"/>
                </a:lnTo>
                <a:lnTo>
                  <a:pt x="2967567" y="2586567"/>
                </a:lnTo>
                <a:lnTo>
                  <a:pt x="6870700" y="2586567"/>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PFS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 Reproduced with permission.</a:t>
            </a:r>
            <a:endParaRPr lang="en-US" altLang="en-US" sz="1200" b="0" dirty="0">
              <a:solidFill>
                <a:schemeClr val="bg2"/>
              </a:solidFill>
              <a:latin typeface="Calibri" panose="020F0502020204030204" pitchFamily="34" charset="0"/>
            </a:endParaRPr>
          </a:p>
        </p:txBody>
      </p:sp>
      <p:sp>
        <p:nvSpPr>
          <p:cNvPr id="11" name="Rectangle 10">
            <a:extLst>
              <a:ext uri="{FF2B5EF4-FFF2-40B4-BE49-F238E27FC236}">
                <a16:creationId xmlns:a16="http://schemas.microsoft.com/office/drawing/2014/main" id="{9E604C18-29B0-3464-C56F-BC0CC03BB7EC}"/>
              </a:ext>
            </a:extLst>
          </p:cNvPr>
          <p:cNvSpPr/>
          <p:nvPr/>
        </p:nvSpPr>
        <p:spPr bwMode="auto">
          <a:xfrm>
            <a:off x="4501275" y="1786266"/>
            <a:ext cx="2381727" cy="489101"/>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Box 11">
            <a:extLst>
              <a:ext uri="{FF2B5EF4-FFF2-40B4-BE49-F238E27FC236}">
                <a16:creationId xmlns:a16="http://schemas.microsoft.com/office/drawing/2014/main" id="{921C631D-4913-2C21-89CF-DB2620FE0CDE}"/>
              </a:ext>
            </a:extLst>
          </p:cNvPr>
          <p:cNvSpPr txBox="1"/>
          <p:nvPr/>
        </p:nvSpPr>
        <p:spPr bwMode="auto">
          <a:xfrm>
            <a:off x="517939" y="4896057"/>
            <a:ext cx="1881028" cy="923330"/>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at Risk, n</a:t>
            </a:r>
            <a:br>
              <a:rPr lang="en-US" b="1" dirty="0">
                <a:solidFill>
                  <a:schemeClr val="bg1"/>
                </a:solidFill>
                <a:latin typeface="Calibri" panose="020F0502020204030204" pitchFamily="34" charset="0"/>
              </a:rPr>
            </a:br>
            <a:r>
              <a:rPr lang="en-US" b="0" dirty="0">
                <a:solidFill>
                  <a:schemeClr val="accent3"/>
                </a:solidFill>
                <a:latin typeface="Calibri" panose="020F0502020204030204" pitchFamily="34" charset="0"/>
              </a:rPr>
              <a:t>Placebo</a:t>
            </a:r>
            <a:br>
              <a:rPr lang="en-US" b="0" dirty="0">
                <a:solidFill>
                  <a:schemeClr val="bg1"/>
                </a:solidFill>
                <a:latin typeface="Calibri" panose="020F0502020204030204" pitchFamily="34" charset="0"/>
              </a:rPr>
            </a:br>
            <a:r>
              <a:rPr lang="en-US" b="0" dirty="0">
                <a:solidFill>
                  <a:schemeClr val="accent1"/>
                </a:solidFill>
                <a:latin typeface="Calibri" panose="020F0502020204030204" pitchFamily="34" charset="0"/>
              </a:rPr>
              <a:t>Ribociclib</a:t>
            </a:r>
          </a:p>
        </p:txBody>
      </p:sp>
      <p:sp>
        <p:nvSpPr>
          <p:cNvPr id="13" name="Rectangle 12">
            <a:extLst>
              <a:ext uri="{FF2B5EF4-FFF2-40B4-BE49-F238E27FC236}">
                <a16:creationId xmlns:a16="http://schemas.microsoft.com/office/drawing/2014/main" id="{89C5256D-9D34-9FFA-EBA2-B705AF9451FF}"/>
              </a:ext>
            </a:extLst>
          </p:cNvPr>
          <p:cNvSpPr/>
          <p:nvPr/>
        </p:nvSpPr>
        <p:spPr bwMode="auto">
          <a:xfrm>
            <a:off x="2257805" y="5815548"/>
            <a:ext cx="7559749" cy="638414"/>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B7DA9D96-39FA-D28D-8CFC-5C1B9965E8A9}"/>
              </a:ext>
            </a:extLst>
          </p:cNvPr>
          <p:cNvSpPr txBox="1"/>
          <p:nvPr/>
        </p:nvSpPr>
        <p:spPr bwMode="auto">
          <a:xfrm>
            <a:off x="5187075" y="4941172"/>
            <a:ext cx="15892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graphicFrame>
        <p:nvGraphicFramePr>
          <p:cNvPr id="6" name="Table 9">
            <a:extLst>
              <a:ext uri="{FF2B5EF4-FFF2-40B4-BE49-F238E27FC236}">
                <a16:creationId xmlns:a16="http://schemas.microsoft.com/office/drawing/2014/main" id="{C10A23D7-538A-80C5-700D-1942A1BEA0DC}"/>
              </a:ext>
            </a:extLst>
          </p:cNvPr>
          <p:cNvGraphicFramePr>
            <a:graphicFrameLocks noGrp="1"/>
          </p:cNvGraphicFramePr>
          <p:nvPr>
            <p:extLst>
              <p:ext uri="{D42A27DB-BD31-4B8C-83A1-F6EECF244321}">
                <p14:modId xmlns:p14="http://schemas.microsoft.com/office/powerpoint/2010/main" val="2177109899"/>
              </p:ext>
            </p:extLst>
          </p:nvPr>
        </p:nvGraphicFramePr>
        <p:xfrm>
          <a:off x="5981695" y="1604451"/>
          <a:ext cx="5159857" cy="1737360"/>
        </p:xfrm>
        <a:graphic>
          <a:graphicData uri="http://schemas.openxmlformats.org/drawingml/2006/table">
            <a:tbl>
              <a:tblPr firstRow="1" bandRow="1">
                <a:tableStyleId>{5C22544A-7EE6-4342-B048-85BDC9FD1C3A}</a:tableStyleId>
              </a:tblPr>
              <a:tblGrid>
                <a:gridCol w="2159127">
                  <a:extLst>
                    <a:ext uri="{9D8B030D-6E8A-4147-A177-3AD203B41FA5}">
                      <a16:colId xmlns:a16="http://schemas.microsoft.com/office/drawing/2014/main" val="3877624471"/>
                    </a:ext>
                  </a:extLst>
                </a:gridCol>
                <a:gridCol w="1500365">
                  <a:extLst>
                    <a:ext uri="{9D8B030D-6E8A-4147-A177-3AD203B41FA5}">
                      <a16:colId xmlns:a16="http://schemas.microsoft.com/office/drawing/2014/main" val="3280322473"/>
                    </a:ext>
                  </a:extLst>
                </a:gridCol>
                <a:gridCol w="1500365">
                  <a:extLst>
                    <a:ext uri="{9D8B030D-6E8A-4147-A177-3AD203B41FA5}">
                      <a16:colId xmlns:a16="http://schemas.microsoft.com/office/drawing/2014/main" val="216705039"/>
                    </a:ext>
                  </a:extLst>
                </a:gridCol>
              </a:tblGrid>
              <a:tr h="0">
                <a:tc>
                  <a:txBody>
                    <a:bodyPr/>
                    <a:lstStyle/>
                    <a:p>
                      <a:endParaRPr lang="en-US" sz="14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1"/>
                          </a:solidFill>
                        </a:rPr>
                        <a:t>Ribo + ET </a:t>
                      </a:r>
                      <a:br>
                        <a:rPr lang="en-US" sz="1400" dirty="0">
                          <a:solidFill>
                            <a:schemeClr val="accent1"/>
                          </a:solidFill>
                        </a:rPr>
                      </a:br>
                      <a:r>
                        <a:rPr lang="en-US" sz="1400" dirty="0">
                          <a:solidFill>
                            <a:schemeClr val="accent1"/>
                          </a:solidFill>
                        </a:rPr>
                        <a:t>(n = 60)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accent3"/>
                          </a:solidFill>
                        </a:rPr>
                        <a:t>Placebo + ET </a:t>
                      </a:r>
                      <a:br>
                        <a:rPr lang="en-US" sz="1400" dirty="0">
                          <a:solidFill>
                            <a:schemeClr val="accent3"/>
                          </a:solidFill>
                        </a:rPr>
                      </a:br>
                      <a:r>
                        <a:rPr lang="en-US" sz="1400" dirty="0">
                          <a:solidFill>
                            <a:schemeClr val="accent3"/>
                          </a:solidFill>
                        </a:rPr>
                        <a:t>(n = 59)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29038465"/>
                  </a:ext>
                </a:extLst>
              </a:tr>
              <a:tr h="0">
                <a:tc>
                  <a:txBody>
                    <a:bodyPr/>
                    <a:lstStyle/>
                    <a:p>
                      <a:r>
                        <a:rPr lang="en-US" sz="1400" dirty="0">
                          <a:solidFill>
                            <a:schemeClr val="bg1"/>
                          </a:solidFill>
                        </a:rPr>
                        <a:t>mPFS, mo (95% CI)</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kumimoji="0" lang="en-US" sz="1400" b="0" i="0" u="none" strike="noStrike" kern="0" cap="none" spc="0" normalizeH="0" baseline="0" noProof="0" dirty="0">
                          <a:ln>
                            <a:noFill/>
                          </a:ln>
                          <a:solidFill>
                            <a:schemeClr val="bg1"/>
                          </a:solidFill>
                          <a:effectLst/>
                          <a:uLnTx/>
                          <a:uFillTx/>
                          <a:cs typeface="Arial" panose="020B0604020202020204" pitchFamily="34" charset="0"/>
                        </a:rPr>
                        <a:t>5.29 (3.02-8.12) </a:t>
                      </a:r>
                      <a:endParaRPr lang="en-US" sz="1400"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chemeClr val="bg1"/>
                          </a:solidFill>
                          <a:effectLst/>
                          <a:uLnTx/>
                          <a:uFillTx/>
                          <a:cs typeface="Arial" panose="020B0604020202020204" pitchFamily="34" charset="0"/>
                        </a:rPr>
                        <a:t>2.76 (1.66-3.25)</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05622274"/>
                  </a:ext>
                </a:extLst>
              </a:tr>
              <a:tr h="0">
                <a:tc>
                  <a:txBody>
                    <a:bodyPr/>
                    <a:lstStyle/>
                    <a:p>
                      <a:r>
                        <a:rPr lang="en-US" sz="1400" dirty="0">
                          <a:solidFill>
                            <a:schemeClr val="bg1"/>
                          </a:solidFill>
                        </a:rPr>
                        <a:t>Hazard ratio (95% CI)</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gridSpan="2">
                  <a:txBody>
                    <a:bodyPr/>
                    <a:lstStyle/>
                    <a:p>
                      <a:pPr algn="ctr"/>
                      <a:r>
                        <a:rPr kumimoji="0" lang="en-US" sz="1400" b="0" i="0" u="none" strike="noStrike" kern="0" cap="none" spc="0" normalizeH="0" baseline="0" noProof="0" dirty="0">
                          <a:ln>
                            <a:noFill/>
                          </a:ln>
                          <a:solidFill>
                            <a:schemeClr val="bg1"/>
                          </a:solidFill>
                          <a:effectLst/>
                          <a:uLnTx/>
                          <a:uFillTx/>
                          <a:cs typeface="Calibri" panose="020F0502020204030204" pitchFamily="34" charset="0"/>
                        </a:rPr>
                        <a:t>0.57 (0.39-0.95); </a:t>
                      </a:r>
                      <a:r>
                        <a:rPr kumimoji="0" lang="en-US" sz="1400" b="0" i="1" u="none" strike="noStrike" kern="0" cap="none" spc="0" normalizeH="0" baseline="0" noProof="0" dirty="0">
                          <a:ln>
                            <a:noFill/>
                          </a:ln>
                          <a:solidFill>
                            <a:schemeClr val="bg1"/>
                          </a:solidFill>
                          <a:effectLst/>
                          <a:uLnTx/>
                          <a:uFillTx/>
                          <a:cs typeface="Calibri" panose="020F0502020204030204" pitchFamily="34" charset="0"/>
                        </a:rPr>
                        <a:t>P</a:t>
                      </a:r>
                      <a:r>
                        <a:rPr kumimoji="0" lang="en-US" sz="1400" b="0" u="none" strike="noStrike" kern="0" cap="none" spc="0" normalizeH="0" baseline="0" noProof="0" dirty="0">
                          <a:ln>
                            <a:noFill/>
                          </a:ln>
                          <a:solidFill>
                            <a:schemeClr val="bg1"/>
                          </a:solidFill>
                          <a:effectLst/>
                          <a:uLnTx/>
                          <a:uFillTx/>
                          <a:cs typeface="Calibri" panose="020F0502020204030204" pitchFamily="34" charset="0"/>
                        </a:rPr>
                        <a:t> = .006</a:t>
                      </a:r>
                      <a:endParaRPr lang="en-US" sz="14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hMerge="1">
                  <a:txBody>
                    <a:bodyPr/>
                    <a:lstStyle/>
                    <a:p>
                      <a:endParaRPr lang="en-US" dirty="0"/>
                    </a:p>
                  </a:txBody>
                  <a:tcPr/>
                </a:tc>
                <a:extLst>
                  <a:ext uri="{0D108BD9-81ED-4DB2-BD59-A6C34878D82A}">
                    <a16:rowId xmlns:a16="http://schemas.microsoft.com/office/drawing/2014/main" val="2532019729"/>
                  </a:ext>
                </a:extLst>
              </a:tr>
              <a:tr h="0">
                <a:tc>
                  <a:txBody>
                    <a:bodyPr/>
                    <a:lstStyle/>
                    <a:p>
                      <a:r>
                        <a:rPr lang="en-US" sz="1400" dirty="0">
                          <a:solidFill>
                            <a:schemeClr val="bg1"/>
                          </a:solidFill>
                        </a:rPr>
                        <a:t>6-mo PFS rate, % (95% CI)</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41.2 (27.8-54.6)</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23.9 (12.8-35)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470740893"/>
                  </a:ext>
                </a:extLst>
              </a:tr>
              <a:tr h="0">
                <a:tc>
                  <a:txBody>
                    <a:bodyPr/>
                    <a:lstStyle/>
                    <a:p>
                      <a:r>
                        <a:rPr lang="en-US" sz="1400" dirty="0">
                          <a:solidFill>
                            <a:schemeClr val="bg1"/>
                          </a:solidFill>
                        </a:rPr>
                        <a:t>12-mo PFS rate, % (95% CI)</a:t>
                      </a: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24.6 (12.5-36.7)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tc>
                  <a:txBody>
                    <a:bodyPr/>
                    <a:lstStyle/>
                    <a:p>
                      <a:pPr algn="ctr"/>
                      <a:r>
                        <a:rPr lang="en-US" sz="1400" dirty="0">
                          <a:solidFill>
                            <a:schemeClr val="bg1"/>
                          </a:solidFill>
                        </a:rPr>
                        <a:t>7.4 (0.4-14.3)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780390443"/>
                  </a:ext>
                </a:extLst>
              </a:tr>
            </a:tbl>
          </a:graphicData>
        </a:graphic>
      </p:graphicFrame>
      <p:sp>
        <p:nvSpPr>
          <p:cNvPr id="2" name="Freeform: Shape 1">
            <a:extLst>
              <a:ext uri="{FF2B5EF4-FFF2-40B4-BE49-F238E27FC236}">
                <a16:creationId xmlns:a16="http://schemas.microsoft.com/office/drawing/2014/main" id="{25188CF9-F885-AD4C-C4E5-7C31800720A4}"/>
              </a:ext>
            </a:extLst>
          </p:cNvPr>
          <p:cNvSpPr/>
          <p:nvPr/>
        </p:nvSpPr>
        <p:spPr bwMode="auto">
          <a:xfrm>
            <a:off x="2672179" y="1961965"/>
            <a:ext cx="6880194" cy="2654423"/>
          </a:xfrm>
          <a:custGeom>
            <a:avLst/>
            <a:gdLst>
              <a:gd name="connsiteX0" fmla="*/ 0 w 7208668"/>
              <a:gd name="connsiteY0" fmla="*/ 0 h 2654423"/>
              <a:gd name="connsiteX1" fmla="*/ 0 w 7208668"/>
              <a:gd name="connsiteY1" fmla="*/ 2654423 h 2654423"/>
              <a:gd name="connsiteX2" fmla="*/ 7208668 w 7208668"/>
              <a:gd name="connsiteY2" fmla="*/ 2654423 h 2654423"/>
            </a:gdLst>
            <a:ahLst/>
            <a:cxnLst>
              <a:cxn ang="0">
                <a:pos x="connsiteX0" y="connsiteY0"/>
              </a:cxn>
              <a:cxn ang="0">
                <a:pos x="connsiteX1" y="connsiteY1"/>
              </a:cxn>
              <a:cxn ang="0">
                <a:pos x="connsiteX2" y="connsiteY2"/>
              </a:cxn>
            </a:cxnLst>
            <a:rect l="l" t="t" r="r" b="b"/>
            <a:pathLst>
              <a:path w="7208668" h="2654423">
                <a:moveTo>
                  <a:pt x="0" y="0"/>
                </a:moveTo>
                <a:lnTo>
                  <a:pt x="0" y="2654423"/>
                </a:lnTo>
                <a:lnTo>
                  <a:pt x="7208668" y="2654423"/>
                </a:lnTo>
              </a:path>
            </a:pathLst>
          </a:custGeom>
          <a:noFill/>
          <a:ln w="28575">
            <a:solidFill>
              <a:schemeClr val="bg1"/>
            </a:solidFill>
            <a:miter lim="800000"/>
            <a:headEnd/>
            <a:tailEnd/>
          </a:ln>
        </p:spPr>
        <p:txBody>
          <a:bodyPr rtlCol="0" anchor="ctr"/>
          <a:lstStyle/>
          <a:p>
            <a:pPr algn="ctr"/>
            <a:endParaRPr lang="en-US"/>
          </a:p>
        </p:txBody>
      </p:sp>
      <p:grpSp>
        <p:nvGrpSpPr>
          <p:cNvPr id="9" name="Group 8">
            <a:extLst>
              <a:ext uri="{FF2B5EF4-FFF2-40B4-BE49-F238E27FC236}">
                <a16:creationId xmlns:a16="http://schemas.microsoft.com/office/drawing/2014/main" id="{5FD1F021-DC3D-EACE-45BE-7299673C7B4D}"/>
              </a:ext>
            </a:extLst>
          </p:cNvPr>
          <p:cNvGrpSpPr/>
          <p:nvPr/>
        </p:nvGrpSpPr>
        <p:grpSpPr>
          <a:xfrm>
            <a:off x="2565646" y="1970843"/>
            <a:ext cx="115410" cy="2645545"/>
            <a:chOff x="2565646" y="1970843"/>
            <a:chExt cx="115410" cy="2645545"/>
          </a:xfrm>
        </p:grpSpPr>
        <p:cxnSp>
          <p:nvCxnSpPr>
            <p:cNvPr id="7" name="Straight Connector 6">
              <a:extLst>
                <a:ext uri="{FF2B5EF4-FFF2-40B4-BE49-F238E27FC236}">
                  <a16:creationId xmlns:a16="http://schemas.microsoft.com/office/drawing/2014/main" id="{FEF5F08E-C8D3-F2F3-C31E-B9955E2A7760}"/>
                </a:ext>
              </a:extLst>
            </p:cNvPr>
            <p:cNvCxnSpPr>
              <a:cxnSpLocks/>
            </p:cNvCxnSpPr>
            <p:nvPr/>
          </p:nvCxnSpPr>
          <p:spPr bwMode="auto">
            <a:xfrm>
              <a:off x="2565646" y="1970843"/>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0B17B91-C9E3-6E49-B50F-092F0C13BD36}"/>
                </a:ext>
              </a:extLst>
            </p:cNvPr>
            <p:cNvCxnSpPr>
              <a:cxnSpLocks/>
            </p:cNvCxnSpPr>
            <p:nvPr/>
          </p:nvCxnSpPr>
          <p:spPr bwMode="auto">
            <a:xfrm>
              <a:off x="2565646" y="2632229"/>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656B23A-8DBD-A076-B39E-66D8649A1D4F}"/>
                </a:ext>
              </a:extLst>
            </p:cNvPr>
            <p:cNvCxnSpPr>
              <a:cxnSpLocks/>
            </p:cNvCxnSpPr>
            <p:nvPr/>
          </p:nvCxnSpPr>
          <p:spPr bwMode="auto">
            <a:xfrm>
              <a:off x="2565646" y="3293615"/>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9A488E5-D68B-A1B7-EC12-50B63377CEE7}"/>
                </a:ext>
              </a:extLst>
            </p:cNvPr>
            <p:cNvCxnSpPr>
              <a:cxnSpLocks/>
            </p:cNvCxnSpPr>
            <p:nvPr/>
          </p:nvCxnSpPr>
          <p:spPr bwMode="auto">
            <a:xfrm>
              <a:off x="2565646" y="3955001"/>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E670AC7-7A00-BD04-CE31-99FC015BC747}"/>
                </a:ext>
              </a:extLst>
            </p:cNvPr>
            <p:cNvCxnSpPr>
              <a:cxnSpLocks/>
            </p:cNvCxnSpPr>
            <p:nvPr/>
          </p:nvCxnSpPr>
          <p:spPr bwMode="auto">
            <a:xfrm>
              <a:off x="2565646" y="4616388"/>
              <a:ext cx="11541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91A0C09D-233D-E844-D8F9-5F8AE89496B7}"/>
              </a:ext>
            </a:extLst>
          </p:cNvPr>
          <p:cNvGrpSpPr/>
          <p:nvPr/>
        </p:nvGrpSpPr>
        <p:grpSpPr>
          <a:xfrm>
            <a:off x="2675138" y="4613690"/>
            <a:ext cx="6567995" cy="116511"/>
            <a:chOff x="2675138" y="4613690"/>
            <a:chExt cx="6567995" cy="116511"/>
          </a:xfrm>
        </p:grpSpPr>
        <p:grpSp>
          <p:nvGrpSpPr>
            <p:cNvPr id="20" name="Group 19">
              <a:extLst>
                <a:ext uri="{FF2B5EF4-FFF2-40B4-BE49-F238E27FC236}">
                  <a16:creationId xmlns:a16="http://schemas.microsoft.com/office/drawing/2014/main" id="{CA04911A-006F-2885-C35D-D2D64623BF4E}"/>
                </a:ext>
              </a:extLst>
            </p:cNvPr>
            <p:cNvGrpSpPr/>
            <p:nvPr/>
          </p:nvGrpSpPr>
          <p:grpSpPr>
            <a:xfrm rot="5400000">
              <a:off x="5244541" y="2046985"/>
              <a:ext cx="113813" cy="5252620"/>
              <a:chOff x="2565646" y="1970843"/>
              <a:chExt cx="115410" cy="2645545"/>
            </a:xfrm>
          </p:grpSpPr>
          <p:cxnSp>
            <p:nvCxnSpPr>
              <p:cNvPr id="21" name="Straight Connector 20">
                <a:extLst>
                  <a:ext uri="{FF2B5EF4-FFF2-40B4-BE49-F238E27FC236}">
                    <a16:creationId xmlns:a16="http://schemas.microsoft.com/office/drawing/2014/main" id="{8FB9065F-D636-E1F9-9510-4047D03CB7D3}"/>
                  </a:ext>
                </a:extLst>
              </p:cNvPr>
              <p:cNvCxnSpPr>
                <a:cxnSpLocks/>
              </p:cNvCxnSpPr>
              <p:nvPr/>
            </p:nvCxnSpPr>
            <p:spPr bwMode="auto">
              <a:xfrm>
                <a:off x="2565646" y="1970843"/>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0499777-ADDA-6B2D-E4B6-D3E32CECAFE1}"/>
                  </a:ext>
                </a:extLst>
              </p:cNvPr>
              <p:cNvCxnSpPr>
                <a:cxnSpLocks/>
              </p:cNvCxnSpPr>
              <p:nvPr/>
            </p:nvCxnSpPr>
            <p:spPr bwMode="auto">
              <a:xfrm>
                <a:off x="2565646" y="2632229"/>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22DB4C9-ED0A-3DA6-2F3E-7F33B7DD2C3F}"/>
                  </a:ext>
                </a:extLst>
              </p:cNvPr>
              <p:cNvCxnSpPr>
                <a:cxnSpLocks/>
              </p:cNvCxnSpPr>
              <p:nvPr/>
            </p:nvCxnSpPr>
            <p:spPr bwMode="auto">
              <a:xfrm>
                <a:off x="2565646" y="3293615"/>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8BCC6EF-802C-2652-815E-B31EDE3FE7E9}"/>
                  </a:ext>
                </a:extLst>
              </p:cNvPr>
              <p:cNvCxnSpPr>
                <a:cxnSpLocks/>
              </p:cNvCxnSpPr>
              <p:nvPr/>
            </p:nvCxnSpPr>
            <p:spPr bwMode="auto">
              <a:xfrm>
                <a:off x="2565646" y="3955001"/>
                <a:ext cx="11541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56F131D-408D-7C25-8F55-AB328EF732EC}"/>
                  </a:ext>
                </a:extLst>
              </p:cNvPr>
              <p:cNvCxnSpPr>
                <a:cxnSpLocks/>
              </p:cNvCxnSpPr>
              <p:nvPr/>
            </p:nvCxnSpPr>
            <p:spPr bwMode="auto">
              <a:xfrm>
                <a:off x="2565646" y="4616388"/>
                <a:ext cx="115410" cy="0"/>
              </a:xfrm>
              <a:prstGeom prst="line">
                <a:avLst/>
              </a:prstGeom>
              <a:noFill/>
              <a:ln w="28575" cap="flat" cmpd="sng" algn="ctr">
                <a:solidFill>
                  <a:schemeClr val="bg1"/>
                </a:solidFill>
                <a:prstDash val="solid"/>
                <a:round/>
                <a:headEnd type="none" w="med" len="med"/>
                <a:tailEnd type="none" w="med" len="med"/>
              </a:ln>
              <a:effectLst/>
            </p:spPr>
          </p:cxnSp>
        </p:grpSp>
        <p:cxnSp>
          <p:nvCxnSpPr>
            <p:cNvPr id="26" name="Straight Connector 25">
              <a:extLst>
                <a:ext uri="{FF2B5EF4-FFF2-40B4-BE49-F238E27FC236}">
                  <a16:creationId xmlns:a16="http://schemas.microsoft.com/office/drawing/2014/main" id="{C674AEF1-F2B8-D61D-A3E9-CB5F9C6C92F6}"/>
                </a:ext>
              </a:extLst>
            </p:cNvPr>
            <p:cNvCxnSpPr>
              <a:cxnSpLocks/>
            </p:cNvCxnSpPr>
            <p:nvPr/>
          </p:nvCxnSpPr>
          <p:spPr bwMode="auto">
            <a:xfrm rot="5400000">
              <a:off x="9186226" y="4670597"/>
              <a:ext cx="113813"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94FDF154-7151-6B96-5D0D-1CD628C79E52}"/>
              </a:ext>
            </a:extLst>
          </p:cNvPr>
          <p:cNvSpPr txBox="1"/>
          <p:nvPr/>
        </p:nvSpPr>
        <p:spPr bwMode="auto">
          <a:xfrm>
            <a:off x="1972214" y="178626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9" name="TextBox 28">
            <a:extLst>
              <a:ext uri="{FF2B5EF4-FFF2-40B4-BE49-F238E27FC236}">
                <a16:creationId xmlns:a16="http://schemas.microsoft.com/office/drawing/2014/main" id="{8A2D564F-FA13-30FA-2869-9E7910FD0EE9}"/>
              </a:ext>
            </a:extLst>
          </p:cNvPr>
          <p:cNvSpPr txBox="1"/>
          <p:nvPr/>
        </p:nvSpPr>
        <p:spPr bwMode="auto">
          <a:xfrm>
            <a:off x="1974124" y="243797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0.75</a:t>
            </a:r>
          </a:p>
        </p:txBody>
      </p:sp>
      <p:sp>
        <p:nvSpPr>
          <p:cNvPr id="31" name="TextBox 30">
            <a:extLst>
              <a:ext uri="{FF2B5EF4-FFF2-40B4-BE49-F238E27FC236}">
                <a16:creationId xmlns:a16="http://schemas.microsoft.com/office/drawing/2014/main" id="{261EF95F-C053-9A9B-D8FE-37263D052F4D}"/>
              </a:ext>
            </a:extLst>
          </p:cNvPr>
          <p:cNvSpPr txBox="1"/>
          <p:nvPr/>
        </p:nvSpPr>
        <p:spPr bwMode="auto">
          <a:xfrm>
            <a:off x="1982156" y="3106346"/>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1.50</a:t>
            </a:r>
          </a:p>
        </p:txBody>
      </p:sp>
      <p:sp>
        <p:nvSpPr>
          <p:cNvPr id="32" name="TextBox 31">
            <a:extLst>
              <a:ext uri="{FF2B5EF4-FFF2-40B4-BE49-F238E27FC236}">
                <a16:creationId xmlns:a16="http://schemas.microsoft.com/office/drawing/2014/main" id="{C8E7851B-38BC-E4B0-2917-C568A25856AC}"/>
              </a:ext>
            </a:extLst>
          </p:cNvPr>
          <p:cNvSpPr txBox="1"/>
          <p:nvPr/>
        </p:nvSpPr>
        <p:spPr bwMode="auto">
          <a:xfrm>
            <a:off x="1984066" y="375805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0.25</a:t>
            </a:r>
          </a:p>
        </p:txBody>
      </p:sp>
      <p:sp>
        <p:nvSpPr>
          <p:cNvPr id="33" name="TextBox 32">
            <a:extLst>
              <a:ext uri="{FF2B5EF4-FFF2-40B4-BE49-F238E27FC236}">
                <a16:creationId xmlns:a16="http://schemas.microsoft.com/office/drawing/2014/main" id="{C39DF946-57D1-DEA8-7EA3-B1709A81FFCD}"/>
              </a:ext>
            </a:extLst>
          </p:cNvPr>
          <p:cNvSpPr txBox="1"/>
          <p:nvPr/>
        </p:nvSpPr>
        <p:spPr bwMode="auto">
          <a:xfrm>
            <a:off x="2273903" y="443612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2268E923-7C1E-DDBB-153B-5037047F08A6}"/>
              </a:ext>
            </a:extLst>
          </p:cNvPr>
          <p:cNvSpPr txBox="1"/>
          <p:nvPr/>
        </p:nvSpPr>
        <p:spPr bwMode="auto">
          <a:xfrm>
            <a:off x="2530213" y="470671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5" name="TextBox 34">
            <a:extLst>
              <a:ext uri="{FF2B5EF4-FFF2-40B4-BE49-F238E27FC236}">
                <a16:creationId xmlns:a16="http://schemas.microsoft.com/office/drawing/2014/main" id="{0A89C6F8-DE53-6E0A-D522-9F34884720BE}"/>
              </a:ext>
            </a:extLst>
          </p:cNvPr>
          <p:cNvSpPr txBox="1"/>
          <p:nvPr/>
        </p:nvSpPr>
        <p:spPr bwMode="auto">
          <a:xfrm>
            <a:off x="3846276" y="470671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6" name="TextBox 35">
            <a:extLst>
              <a:ext uri="{FF2B5EF4-FFF2-40B4-BE49-F238E27FC236}">
                <a16:creationId xmlns:a16="http://schemas.microsoft.com/office/drawing/2014/main" id="{22DD9446-CBB3-29F6-E10D-67A2F768BCE6}"/>
              </a:ext>
            </a:extLst>
          </p:cNvPr>
          <p:cNvSpPr txBox="1"/>
          <p:nvPr/>
        </p:nvSpPr>
        <p:spPr bwMode="auto">
          <a:xfrm>
            <a:off x="5077103" y="47067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7" name="TextBox 36">
            <a:extLst>
              <a:ext uri="{FF2B5EF4-FFF2-40B4-BE49-F238E27FC236}">
                <a16:creationId xmlns:a16="http://schemas.microsoft.com/office/drawing/2014/main" id="{4BAB11D4-8595-EF14-8EFE-F7335E927A9B}"/>
              </a:ext>
            </a:extLst>
          </p:cNvPr>
          <p:cNvSpPr txBox="1"/>
          <p:nvPr/>
        </p:nvSpPr>
        <p:spPr bwMode="auto">
          <a:xfrm>
            <a:off x="6393166" y="47067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8" name="TextBox 37">
            <a:extLst>
              <a:ext uri="{FF2B5EF4-FFF2-40B4-BE49-F238E27FC236}">
                <a16:creationId xmlns:a16="http://schemas.microsoft.com/office/drawing/2014/main" id="{B5CEF4FA-5435-77AD-F9AC-819CD31B9E8D}"/>
              </a:ext>
            </a:extLst>
          </p:cNvPr>
          <p:cNvSpPr txBox="1"/>
          <p:nvPr/>
        </p:nvSpPr>
        <p:spPr bwMode="auto">
          <a:xfrm>
            <a:off x="7717717" y="47067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9" name="TextBox 38">
            <a:extLst>
              <a:ext uri="{FF2B5EF4-FFF2-40B4-BE49-F238E27FC236}">
                <a16:creationId xmlns:a16="http://schemas.microsoft.com/office/drawing/2014/main" id="{746ACAA7-777E-55E6-AEF5-64EF54D16FED}"/>
              </a:ext>
            </a:extLst>
          </p:cNvPr>
          <p:cNvSpPr txBox="1"/>
          <p:nvPr/>
        </p:nvSpPr>
        <p:spPr bwMode="auto">
          <a:xfrm>
            <a:off x="9033780" y="47067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0" name="TextBox 39">
            <a:extLst>
              <a:ext uri="{FF2B5EF4-FFF2-40B4-BE49-F238E27FC236}">
                <a16:creationId xmlns:a16="http://schemas.microsoft.com/office/drawing/2014/main" id="{8DC0892B-22B5-75E1-BA43-DABAD31A567A}"/>
              </a:ext>
            </a:extLst>
          </p:cNvPr>
          <p:cNvSpPr txBox="1"/>
          <p:nvPr/>
        </p:nvSpPr>
        <p:spPr bwMode="auto">
          <a:xfrm>
            <a:off x="2471704" y="518975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59</a:t>
            </a:r>
          </a:p>
          <a:p>
            <a:pPr algn="ctr">
              <a:lnSpc>
                <a:spcPct val="100000"/>
              </a:lnSpc>
              <a:spcAft>
                <a:spcPct val="0"/>
              </a:spcAft>
              <a:buClrTx/>
              <a:buFontTx/>
              <a:buNone/>
            </a:pPr>
            <a:r>
              <a:rPr lang="en-US" dirty="0">
                <a:solidFill>
                  <a:schemeClr val="bg1"/>
                </a:solidFill>
                <a:latin typeface="Calibri" panose="020F0502020204030204" pitchFamily="34" charset="0"/>
              </a:rPr>
              <a:t>60</a:t>
            </a:r>
            <a:endParaRPr lang="en-US" b="0" dirty="0">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0C989EC9-3E4B-6EB7-05BA-DD6F91E24B10}"/>
              </a:ext>
            </a:extLst>
          </p:cNvPr>
          <p:cNvSpPr txBox="1"/>
          <p:nvPr/>
        </p:nvSpPr>
        <p:spPr bwMode="auto">
          <a:xfrm>
            <a:off x="3787767" y="518975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13</a:t>
            </a:r>
          </a:p>
          <a:p>
            <a:pPr algn="ctr">
              <a:lnSpc>
                <a:spcPct val="100000"/>
              </a:lnSpc>
              <a:spcAft>
                <a:spcPct val="0"/>
              </a:spcAft>
              <a:buClrTx/>
              <a:buFontTx/>
              <a:buNone/>
            </a:pPr>
            <a:r>
              <a:rPr lang="en-US" dirty="0">
                <a:solidFill>
                  <a:schemeClr val="bg1"/>
                </a:solidFill>
                <a:latin typeface="Calibri" panose="020F0502020204030204" pitchFamily="34" charset="0"/>
              </a:rPr>
              <a:t>21</a:t>
            </a:r>
            <a:endParaRPr lang="en-US" b="0"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5767D6D7-1463-0D12-267D-DDF1338034EF}"/>
              </a:ext>
            </a:extLst>
          </p:cNvPr>
          <p:cNvSpPr txBox="1"/>
          <p:nvPr/>
        </p:nvSpPr>
        <p:spPr bwMode="auto">
          <a:xfrm>
            <a:off x="5077103" y="5189755"/>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4</a:t>
            </a:r>
          </a:p>
          <a:p>
            <a:pPr algn="ctr">
              <a:lnSpc>
                <a:spcPct val="100000"/>
              </a:lnSpc>
              <a:spcAft>
                <a:spcPct val="0"/>
              </a:spcAft>
              <a:buClrTx/>
              <a:buFontTx/>
              <a:buNone/>
            </a:pPr>
            <a:r>
              <a:rPr lang="en-US" dirty="0">
                <a:solidFill>
                  <a:schemeClr val="bg1"/>
                </a:solidFill>
                <a:latin typeface="Calibri" panose="020F0502020204030204" pitchFamily="34" charset="0"/>
              </a:rPr>
              <a:t>11</a:t>
            </a:r>
            <a:endParaRPr lang="en-US"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C18CD792-D1D0-EF33-2164-B4BD4E011947}"/>
              </a:ext>
            </a:extLst>
          </p:cNvPr>
          <p:cNvSpPr txBox="1"/>
          <p:nvPr/>
        </p:nvSpPr>
        <p:spPr bwMode="auto">
          <a:xfrm>
            <a:off x="6451675" y="5189755"/>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a:t>
            </a:r>
          </a:p>
          <a:p>
            <a:pPr algn="ctr">
              <a:lnSpc>
                <a:spcPct val="100000"/>
              </a:lnSpc>
              <a:spcAft>
                <a:spcPct val="0"/>
              </a:spcAft>
              <a:buClrTx/>
              <a:buFontTx/>
              <a:buNone/>
            </a:pPr>
            <a:r>
              <a:rPr lang="en-US" dirty="0">
                <a:solidFill>
                  <a:schemeClr val="bg1"/>
                </a:solidFill>
                <a:latin typeface="Calibri" panose="020F0502020204030204" pitchFamily="34" charset="0"/>
              </a:rPr>
              <a:t>5</a:t>
            </a:r>
            <a:endParaRPr lang="en-US" b="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F7D6BAAB-F8D7-0ADF-7626-EF96FF903A5E}"/>
              </a:ext>
            </a:extLst>
          </p:cNvPr>
          <p:cNvSpPr txBox="1"/>
          <p:nvPr/>
        </p:nvSpPr>
        <p:spPr bwMode="auto">
          <a:xfrm>
            <a:off x="7776226" y="5189755"/>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a:t>
            </a:r>
          </a:p>
          <a:p>
            <a:pPr algn="ctr">
              <a:lnSpc>
                <a:spcPct val="100000"/>
              </a:lnSpc>
              <a:spcAft>
                <a:spcPct val="0"/>
              </a:spcAft>
              <a:buClrTx/>
              <a:buFontTx/>
              <a:buNone/>
            </a:pPr>
            <a:r>
              <a:rPr lang="en-US" dirty="0">
                <a:solidFill>
                  <a:schemeClr val="bg1"/>
                </a:solidFill>
                <a:latin typeface="Calibri" panose="020F0502020204030204" pitchFamily="34" charset="0"/>
              </a:rPr>
              <a:t>3</a:t>
            </a:r>
            <a:endParaRPr lang="en-US"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77DB238C-FF98-E996-BFDA-AEC4A8EF115D}"/>
              </a:ext>
            </a:extLst>
          </p:cNvPr>
          <p:cNvSpPr txBox="1"/>
          <p:nvPr/>
        </p:nvSpPr>
        <p:spPr bwMode="auto">
          <a:xfrm>
            <a:off x="9092289" y="5189755"/>
            <a:ext cx="3016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1</a:t>
            </a:r>
          </a:p>
          <a:p>
            <a:pPr algn="ctr">
              <a:lnSpc>
                <a:spcPct val="100000"/>
              </a:lnSpc>
              <a:spcAft>
                <a:spcPct val="0"/>
              </a:spcAft>
              <a:buClrTx/>
              <a:buFontTx/>
              <a:buNone/>
            </a:pPr>
            <a:r>
              <a:rPr lang="en-US" dirty="0">
                <a:solidFill>
                  <a:schemeClr val="bg1"/>
                </a:solidFill>
                <a:latin typeface="Calibri" panose="020F0502020204030204" pitchFamily="34" charset="0"/>
              </a:rPr>
              <a:t>2</a:t>
            </a:r>
            <a:endParaRPr lang="en-US" b="0" dirty="0">
              <a:solidFill>
                <a:schemeClr val="bg1"/>
              </a:solidFill>
              <a:latin typeface="Calibri" panose="020F0502020204030204" pitchFamily="34" charset="0"/>
            </a:endParaRPr>
          </a:p>
        </p:txBody>
      </p:sp>
      <p:grpSp>
        <p:nvGrpSpPr>
          <p:cNvPr id="59" name="Group 58">
            <a:extLst>
              <a:ext uri="{FF2B5EF4-FFF2-40B4-BE49-F238E27FC236}">
                <a16:creationId xmlns:a16="http://schemas.microsoft.com/office/drawing/2014/main" id="{E6D9DDEC-3A0F-AB61-03AA-7B7D2606463B}"/>
              </a:ext>
            </a:extLst>
          </p:cNvPr>
          <p:cNvGrpSpPr/>
          <p:nvPr/>
        </p:nvGrpSpPr>
        <p:grpSpPr>
          <a:xfrm>
            <a:off x="3204633" y="3106346"/>
            <a:ext cx="512234" cy="646945"/>
            <a:chOff x="3204633" y="3106346"/>
            <a:chExt cx="512234" cy="646945"/>
          </a:xfrm>
        </p:grpSpPr>
        <p:cxnSp>
          <p:nvCxnSpPr>
            <p:cNvPr id="49" name="Straight Connector 48">
              <a:extLst>
                <a:ext uri="{FF2B5EF4-FFF2-40B4-BE49-F238E27FC236}">
                  <a16:creationId xmlns:a16="http://schemas.microsoft.com/office/drawing/2014/main" id="{C0A07CF9-F556-C850-EFD7-CE7C148EDCEC}"/>
                </a:ext>
              </a:extLst>
            </p:cNvPr>
            <p:cNvCxnSpPr>
              <a:cxnSpLocks/>
            </p:cNvCxnSpPr>
            <p:nvPr/>
          </p:nvCxnSpPr>
          <p:spPr bwMode="auto">
            <a:xfrm flipH="1">
              <a:off x="3204633" y="3106346"/>
              <a:ext cx="114300" cy="0"/>
            </a:xfrm>
            <a:prstGeom prst="line">
              <a:avLst/>
            </a:prstGeom>
            <a:noFill/>
            <a:ln w="28575"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A5BA1EE-830D-074E-8E3F-988D5D55D636}"/>
                </a:ext>
              </a:extLst>
            </p:cNvPr>
            <p:cNvCxnSpPr>
              <a:cxnSpLocks/>
            </p:cNvCxnSpPr>
            <p:nvPr/>
          </p:nvCxnSpPr>
          <p:spPr bwMode="auto">
            <a:xfrm flipV="1">
              <a:off x="3716867" y="3625370"/>
              <a:ext cx="0" cy="127921"/>
            </a:xfrm>
            <a:prstGeom prst="line">
              <a:avLst/>
            </a:prstGeom>
            <a:noFill/>
            <a:ln w="28575" cap="flat" cmpd="sng" algn="ctr">
              <a:solidFill>
                <a:schemeClr val="accent3"/>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03CC0A3D-3FBF-D250-52C3-16D70363FB8D}"/>
              </a:ext>
            </a:extLst>
          </p:cNvPr>
          <p:cNvGrpSpPr/>
          <p:nvPr/>
        </p:nvGrpSpPr>
        <p:grpSpPr>
          <a:xfrm>
            <a:off x="2823432" y="1911115"/>
            <a:ext cx="4764616" cy="2440370"/>
            <a:chOff x="2823432" y="1911115"/>
            <a:chExt cx="4764616" cy="2440370"/>
          </a:xfrm>
        </p:grpSpPr>
        <p:cxnSp>
          <p:nvCxnSpPr>
            <p:cNvPr id="61" name="Straight Connector 60">
              <a:extLst>
                <a:ext uri="{FF2B5EF4-FFF2-40B4-BE49-F238E27FC236}">
                  <a16:creationId xmlns:a16="http://schemas.microsoft.com/office/drawing/2014/main" id="{5FE85E66-5BE6-AC4D-C721-4B9FBE383AB4}"/>
                </a:ext>
              </a:extLst>
            </p:cNvPr>
            <p:cNvCxnSpPr>
              <a:cxnSpLocks/>
            </p:cNvCxnSpPr>
            <p:nvPr/>
          </p:nvCxnSpPr>
          <p:spPr bwMode="auto">
            <a:xfrm flipV="1">
              <a:off x="2823432" y="1911115"/>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332D55B-CBA8-2642-BE55-5E82D5B67000}"/>
                </a:ext>
              </a:extLst>
            </p:cNvPr>
            <p:cNvCxnSpPr>
              <a:cxnSpLocks/>
            </p:cNvCxnSpPr>
            <p:nvPr/>
          </p:nvCxnSpPr>
          <p:spPr bwMode="auto">
            <a:xfrm flipV="1">
              <a:off x="2925032" y="1994351"/>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587BE84-7E70-1379-A946-C0E48DFB26C8}"/>
                </a:ext>
              </a:extLst>
            </p:cNvPr>
            <p:cNvCxnSpPr>
              <a:cxnSpLocks/>
            </p:cNvCxnSpPr>
            <p:nvPr/>
          </p:nvCxnSpPr>
          <p:spPr bwMode="auto">
            <a:xfrm flipV="1">
              <a:off x="2988531" y="2043515"/>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BD018D5F-912B-11EC-9A34-27708ABC7F4D}"/>
                </a:ext>
              </a:extLst>
            </p:cNvPr>
            <p:cNvCxnSpPr>
              <a:cxnSpLocks/>
            </p:cNvCxnSpPr>
            <p:nvPr/>
          </p:nvCxnSpPr>
          <p:spPr bwMode="auto">
            <a:xfrm flipV="1">
              <a:off x="3067720" y="2047748"/>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2ADCDC2-89FD-E62C-BE77-59B71C2201C2}"/>
                </a:ext>
              </a:extLst>
            </p:cNvPr>
            <p:cNvCxnSpPr>
              <a:cxnSpLocks/>
            </p:cNvCxnSpPr>
            <p:nvPr/>
          </p:nvCxnSpPr>
          <p:spPr bwMode="auto">
            <a:xfrm flipV="1">
              <a:off x="3157865" y="2046319"/>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F3C791F-D348-98F8-4808-A52EE2EC21A6}"/>
                </a:ext>
              </a:extLst>
            </p:cNvPr>
            <p:cNvCxnSpPr>
              <a:cxnSpLocks/>
            </p:cNvCxnSpPr>
            <p:nvPr/>
          </p:nvCxnSpPr>
          <p:spPr bwMode="auto">
            <a:xfrm flipV="1">
              <a:off x="3286980" y="2675280"/>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3CD5E4F-96C1-F22E-620C-1405053F7067}"/>
                </a:ext>
              </a:extLst>
            </p:cNvPr>
            <p:cNvCxnSpPr>
              <a:cxnSpLocks/>
            </p:cNvCxnSpPr>
            <p:nvPr/>
          </p:nvCxnSpPr>
          <p:spPr bwMode="auto">
            <a:xfrm flipV="1">
              <a:off x="4408813" y="3561409"/>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329BABE-8E48-6E5F-2E16-6AB0F85FDA41}"/>
                </a:ext>
              </a:extLst>
            </p:cNvPr>
            <p:cNvCxnSpPr>
              <a:cxnSpLocks/>
            </p:cNvCxnSpPr>
            <p:nvPr/>
          </p:nvCxnSpPr>
          <p:spPr bwMode="auto">
            <a:xfrm flipV="1">
              <a:off x="4612014" y="3784599"/>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D91C403-E3B2-48A1-8A09-1750ED26938D}"/>
                </a:ext>
              </a:extLst>
            </p:cNvPr>
            <p:cNvCxnSpPr>
              <a:cxnSpLocks/>
            </p:cNvCxnSpPr>
            <p:nvPr/>
          </p:nvCxnSpPr>
          <p:spPr bwMode="auto">
            <a:xfrm flipV="1">
              <a:off x="6309582" y="4016131"/>
              <a:ext cx="0" cy="127921"/>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7C1B1EE-3985-1674-10F4-6A0664B5AF1E}"/>
                </a:ext>
              </a:extLst>
            </p:cNvPr>
            <p:cNvCxnSpPr>
              <a:cxnSpLocks/>
            </p:cNvCxnSpPr>
            <p:nvPr/>
          </p:nvCxnSpPr>
          <p:spPr bwMode="auto">
            <a:xfrm flipV="1">
              <a:off x="7588048" y="4223564"/>
              <a:ext cx="0" cy="127921"/>
            </a:xfrm>
            <a:prstGeom prst="line">
              <a:avLst/>
            </a:prstGeom>
            <a:noFill/>
            <a:ln w="28575" cap="flat" cmpd="sng" algn="ctr">
              <a:solidFill>
                <a:schemeClr val="accent1"/>
              </a:solidFill>
              <a:prstDash val="solid"/>
              <a:round/>
              <a:headEnd type="none" w="med" len="med"/>
              <a:tailEnd type="none" w="med" len="med"/>
            </a:ln>
            <a:effectLst/>
          </p:spPr>
        </p:cxnSp>
      </p:grpSp>
      <p:sp>
        <p:nvSpPr>
          <p:cNvPr id="72" name="TextBox 71">
            <a:extLst>
              <a:ext uri="{FF2B5EF4-FFF2-40B4-BE49-F238E27FC236}">
                <a16:creationId xmlns:a16="http://schemas.microsoft.com/office/drawing/2014/main" id="{4CCA5B04-AABD-2207-01C6-E41E3C5B8398}"/>
              </a:ext>
            </a:extLst>
          </p:cNvPr>
          <p:cNvSpPr txBox="1"/>
          <p:nvPr/>
        </p:nvSpPr>
        <p:spPr bwMode="auto">
          <a:xfrm rot="16200000">
            <a:off x="1445518" y="3104509"/>
            <a:ext cx="5198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1" dirty="0">
                <a:solidFill>
                  <a:schemeClr val="bg1"/>
                </a:solidFill>
                <a:latin typeface="Calibri" panose="020F0502020204030204" pitchFamily="34" charset="0"/>
              </a:rPr>
              <a:t>PFS</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PFS by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 Reproduced with permission.</a:t>
            </a:r>
            <a:endParaRPr lang="en-US" altLang="en-US" sz="1200" b="0" dirty="0">
              <a:solidFill>
                <a:schemeClr val="bg2"/>
              </a:solidFill>
              <a:latin typeface="Calibri" panose="020F0502020204030204" pitchFamily="34" charset="0"/>
            </a:endParaRPr>
          </a:p>
        </p:txBody>
      </p:sp>
      <p:grpSp>
        <p:nvGrpSpPr>
          <p:cNvPr id="83" name="Group 82">
            <a:extLst>
              <a:ext uri="{FF2B5EF4-FFF2-40B4-BE49-F238E27FC236}">
                <a16:creationId xmlns:a16="http://schemas.microsoft.com/office/drawing/2014/main" id="{935880F0-B088-0029-CA35-E043C77DCD56}"/>
              </a:ext>
            </a:extLst>
          </p:cNvPr>
          <p:cNvGrpSpPr/>
          <p:nvPr/>
        </p:nvGrpSpPr>
        <p:grpSpPr>
          <a:xfrm>
            <a:off x="1453658" y="1388514"/>
            <a:ext cx="8773110" cy="5114303"/>
            <a:chOff x="1453658" y="1388514"/>
            <a:chExt cx="8773110" cy="5114303"/>
          </a:xfrm>
        </p:grpSpPr>
        <p:sp>
          <p:nvSpPr>
            <p:cNvPr id="2" name="TextBox 1">
              <a:extLst>
                <a:ext uri="{FF2B5EF4-FFF2-40B4-BE49-F238E27FC236}">
                  <a16:creationId xmlns:a16="http://schemas.microsoft.com/office/drawing/2014/main" id="{E4AE86F0-5FF1-FF84-1801-C1BFC5157B4E}"/>
                </a:ext>
              </a:extLst>
            </p:cNvPr>
            <p:cNvSpPr txBox="1"/>
            <p:nvPr/>
          </p:nvSpPr>
          <p:spPr bwMode="auto">
            <a:xfrm>
              <a:off x="1453658" y="1388514"/>
              <a:ext cx="3710696" cy="4330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Aft>
                  <a:spcPct val="0"/>
                </a:spcAft>
                <a:buClrTx/>
                <a:buFontTx/>
                <a:buNone/>
              </a:pPr>
              <a:r>
                <a:rPr lang="en-US" b="1" dirty="0">
                  <a:solidFill>
                    <a:schemeClr val="bg1"/>
                  </a:solidFill>
                  <a:latin typeface="Calibri" panose="020F0502020204030204" pitchFamily="34" charset="0"/>
                </a:rPr>
                <a:t>Subgroup</a:t>
              </a:r>
            </a:p>
            <a:p>
              <a:pPr algn="l">
                <a:lnSpc>
                  <a:spcPct val="90000"/>
                </a:lnSpc>
                <a:spcAft>
                  <a:spcPct val="0"/>
                </a:spcAft>
                <a:buClrTx/>
                <a:buFontTx/>
                <a:buNone/>
              </a:pPr>
              <a:r>
                <a:rPr lang="en-US" dirty="0">
                  <a:solidFill>
                    <a:schemeClr val="bg1"/>
                  </a:solidFill>
                  <a:latin typeface="Calibri" panose="020F0502020204030204" pitchFamily="34" charset="0"/>
                </a:rPr>
                <a:t>Age ≤65</a:t>
              </a:r>
            </a:p>
            <a:p>
              <a:pPr algn="l">
                <a:lnSpc>
                  <a:spcPct val="90000"/>
                </a:lnSpc>
                <a:spcAft>
                  <a:spcPct val="0"/>
                </a:spcAft>
                <a:buClrTx/>
                <a:buFontTx/>
                <a:buNone/>
              </a:pPr>
              <a:r>
                <a:rPr lang="en-US" b="0" dirty="0">
                  <a:solidFill>
                    <a:schemeClr val="bg1"/>
                  </a:solidFill>
                  <a:latin typeface="Calibri" panose="020F0502020204030204" pitchFamily="34" charset="0"/>
                </a:rPr>
                <a:t>Age &gt;65</a:t>
              </a:r>
            </a:p>
            <a:p>
              <a:pPr algn="l">
                <a:lnSpc>
                  <a:spcPct val="90000"/>
                </a:lnSpc>
                <a:spcAft>
                  <a:spcPct val="0"/>
                </a:spcAft>
                <a:buClrTx/>
                <a:buFontTx/>
                <a:buNone/>
              </a:pPr>
              <a:r>
                <a:rPr lang="en-US" dirty="0">
                  <a:solidFill>
                    <a:schemeClr val="bg1"/>
                  </a:solidFill>
                  <a:latin typeface="Calibri" panose="020F0502020204030204" pitchFamily="34" charset="0"/>
                </a:rPr>
                <a:t>Race White</a:t>
              </a:r>
            </a:p>
            <a:p>
              <a:pPr algn="l">
                <a:lnSpc>
                  <a:spcPct val="90000"/>
                </a:lnSpc>
                <a:spcAft>
                  <a:spcPct val="0"/>
                </a:spcAft>
                <a:buClrTx/>
                <a:buFontTx/>
                <a:buNone/>
              </a:pPr>
              <a:r>
                <a:rPr lang="en-US" b="0" dirty="0">
                  <a:solidFill>
                    <a:schemeClr val="bg1"/>
                  </a:solidFill>
                  <a:latin typeface="Calibri" panose="020F0502020204030204" pitchFamily="34" charset="0"/>
                </a:rPr>
                <a:t>Race Non-white</a:t>
              </a:r>
            </a:p>
            <a:p>
              <a:pPr algn="l">
                <a:lnSpc>
                  <a:spcPct val="90000"/>
                </a:lnSpc>
                <a:spcAft>
                  <a:spcPct val="0"/>
                </a:spcAft>
                <a:buClrTx/>
                <a:buFontTx/>
                <a:buNone/>
              </a:pPr>
              <a:r>
                <a:rPr lang="en-US" dirty="0">
                  <a:solidFill>
                    <a:schemeClr val="bg1"/>
                  </a:solidFill>
                  <a:latin typeface="Calibri" panose="020F0502020204030204" pitchFamily="34" charset="0"/>
                </a:rPr>
                <a:t>ECOG 0</a:t>
              </a:r>
            </a:p>
            <a:p>
              <a:pPr algn="l">
                <a:lnSpc>
                  <a:spcPct val="90000"/>
                </a:lnSpc>
                <a:spcAft>
                  <a:spcPct val="0"/>
                </a:spcAft>
                <a:buClrTx/>
                <a:buFontTx/>
                <a:buNone/>
              </a:pPr>
              <a:r>
                <a:rPr lang="en-US" b="0" dirty="0">
                  <a:solidFill>
                    <a:schemeClr val="bg1"/>
                  </a:solidFill>
                  <a:latin typeface="Calibri" panose="020F0502020204030204" pitchFamily="34" charset="0"/>
                </a:rPr>
                <a:t>ECOG 1</a:t>
              </a:r>
            </a:p>
            <a:p>
              <a:pPr algn="l">
                <a:lnSpc>
                  <a:spcPct val="90000"/>
                </a:lnSpc>
                <a:spcAft>
                  <a:spcPct val="0"/>
                </a:spcAft>
                <a:buClrTx/>
                <a:buFontTx/>
                <a:buNone/>
              </a:pPr>
              <a:r>
                <a:rPr lang="en-US" dirty="0">
                  <a:solidFill>
                    <a:schemeClr val="bg1"/>
                  </a:solidFill>
                  <a:latin typeface="Calibri" panose="020F0502020204030204" pitchFamily="34" charset="0"/>
                </a:rPr>
                <a:t>Prior Palbociclib</a:t>
              </a:r>
            </a:p>
            <a:p>
              <a:pPr>
                <a:lnSpc>
                  <a:spcPct val="90000"/>
                </a:lnSpc>
                <a:spcAft>
                  <a:spcPct val="0"/>
                </a:spcAft>
              </a:pPr>
              <a:r>
                <a:rPr lang="en-US" dirty="0">
                  <a:solidFill>
                    <a:schemeClr val="bg1"/>
                  </a:solidFill>
                  <a:latin typeface="Calibri" panose="020F0502020204030204" pitchFamily="34" charset="0"/>
                </a:rPr>
                <a:t>Prior </a:t>
              </a:r>
              <a:r>
                <a:rPr lang="en-US" dirty="0" err="1">
                  <a:solidFill>
                    <a:schemeClr val="bg1"/>
                  </a:solidFill>
                  <a:latin typeface="Calibri" panose="020F0502020204030204" pitchFamily="34" charset="0"/>
                </a:rPr>
                <a:t>Ribociclib</a:t>
              </a:r>
              <a:endParaRPr lang="en-US" b="0" dirty="0">
                <a:solidFill>
                  <a:schemeClr val="bg1"/>
                </a:solidFill>
                <a:latin typeface="Calibri" panose="020F0502020204030204" pitchFamily="34" charset="0"/>
              </a:endParaRPr>
            </a:p>
            <a:p>
              <a:pPr algn="l">
                <a:lnSpc>
                  <a:spcPct val="90000"/>
                </a:lnSpc>
                <a:spcAft>
                  <a:spcPct val="0"/>
                </a:spcAft>
                <a:buClrTx/>
                <a:buFontTx/>
                <a:buNone/>
              </a:pPr>
              <a:r>
                <a:rPr lang="en-US" b="0" dirty="0">
                  <a:solidFill>
                    <a:schemeClr val="bg1"/>
                  </a:solidFill>
                  <a:latin typeface="Calibri" panose="020F0502020204030204" pitchFamily="34" charset="0"/>
                </a:rPr>
                <a:t>Duration Prior CDK 4/6 </a:t>
              </a:r>
              <a:r>
                <a:rPr lang="en-US" dirty="0">
                  <a:solidFill>
                    <a:schemeClr val="bg1"/>
                  </a:solidFill>
                  <a:latin typeface="Calibri" panose="020F0502020204030204" pitchFamily="34" charset="0"/>
                </a:rPr>
                <a:t>≤12</a:t>
              </a:r>
            </a:p>
            <a:p>
              <a:pPr>
                <a:lnSpc>
                  <a:spcPct val="90000"/>
                </a:lnSpc>
                <a:spcAft>
                  <a:spcPct val="0"/>
                </a:spcAft>
              </a:pPr>
              <a:r>
                <a:rPr lang="en-US" b="0" dirty="0">
                  <a:solidFill>
                    <a:schemeClr val="bg1"/>
                  </a:solidFill>
                  <a:latin typeface="Calibri" panose="020F0502020204030204" pitchFamily="34" charset="0"/>
                </a:rPr>
                <a:t>Duration Prior CDK 4/6 </a:t>
              </a:r>
              <a:r>
                <a:rPr lang="en-US" dirty="0">
                  <a:solidFill>
                    <a:schemeClr val="bg1"/>
                  </a:solidFill>
                  <a:latin typeface="Calibri" panose="020F0502020204030204" pitchFamily="34" charset="0"/>
                </a:rPr>
                <a:t>&gt;12</a:t>
              </a:r>
              <a:endParaRPr lang="en-US" b="0" dirty="0">
                <a:solidFill>
                  <a:schemeClr val="bg1"/>
                </a:solidFill>
                <a:latin typeface="Calibri" panose="020F0502020204030204" pitchFamily="34" charset="0"/>
              </a:endParaRPr>
            </a:p>
            <a:p>
              <a:pPr algn="l">
                <a:lnSpc>
                  <a:spcPct val="90000"/>
                </a:lnSpc>
                <a:spcAft>
                  <a:spcPct val="0"/>
                </a:spcAft>
                <a:buClrTx/>
                <a:buFontTx/>
                <a:buNone/>
              </a:pPr>
              <a:r>
                <a:rPr lang="en-US" b="0" dirty="0">
                  <a:solidFill>
                    <a:schemeClr val="bg1"/>
                  </a:solidFill>
                  <a:latin typeface="Calibri" panose="020F0502020204030204" pitchFamily="34" charset="0"/>
                </a:rPr>
                <a:t>Visceral Disease Yes</a:t>
              </a:r>
            </a:p>
            <a:p>
              <a:pPr algn="l">
                <a:lnSpc>
                  <a:spcPct val="90000"/>
                </a:lnSpc>
                <a:spcAft>
                  <a:spcPct val="0"/>
                </a:spcAft>
                <a:buClrTx/>
                <a:buFontTx/>
                <a:buNone/>
              </a:pPr>
              <a:r>
                <a:rPr lang="en-US" dirty="0">
                  <a:solidFill>
                    <a:schemeClr val="bg1"/>
                  </a:solidFill>
                  <a:latin typeface="Calibri" panose="020F0502020204030204" pitchFamily="34" charset="0"/>
                </a:rPr>
                <a:t>Visceral Disease No</a:t>
              </a:r>
            </a:p>
            <a:p>
              <a:pPr algn="l">
                <a:lnSpc>
                  <a:spcPct val="90000"/>
                </a:lnSpc>
                <a:spcAft>
                  <a:spcPct val="0"/>
                </a:spcAft>
                <a:buClrTx/>
                <a:buFontTx/>
                <a:buNone/>
              </a:pPr>
              <a:r>
                <a:rPr lang="en-US" b="0" dirty="0">
                  <a:solidFill>
                    <a:schemeClr val="bg1"/>
                  </a:solidFill>
                  <a:latin typeface="Calibri" panose="020F0502020204030204" pitchFamily="34" charset="0"/>
                </a:rPr>
                <a:t>Bone Disease Yes</a:t>
              </a:r>
            </a:p>
            <a:p>
              <a:pPr algn="l">
                <a:lnSpc>
                  <a:spcPct val="90000"/>
                </a:lnSpc>
                <a:spcAft>
                  <a:spcPct val="0"/>
                </a:spcAft>
                <a:buClrTx/>
                <a:buFontTx/>
                <a:buNone/>
              </a:pPr>
              <a:r>
                <a:rPr lang="en-US" b="0" dirty="0">
                  <a:solidFill>
                    <a:schemeClr val="bg1"/>
                  </a:solidFill>
                  <a:latin typeface="Calibri" panose="020F0502020204030204" pitchFamily="34" charset="0"/>
                </a:rPr>
                <a:t>Bone Disease No</a:t>
              </a:r>
            </a:p>
            <a:p>
              <a:pPr algn="l">
                <a:lnSpc>
                  <a:spcPct val="90000"/>
                </a:lnSpc>
                <a:spcAft>
                  <a:spcPct val="0"/>
                </a:spcAft>
                <a:buClrTx/>
                <a:buFontTx/>
                <a:buNone/>
              </a:pPr>
              <a:r>
                <a:rPr lang="en-US" dirty="0">
                  <a:solidFill>
                    <a:schemeClr val="bg1"/>
                  </a:solidFill>
                  <a:latin typeface="Calibri" panose="020F0502020204030204" pitchFamily="34" charset="0"/>
                </a:rPr>
                <a:t>Prior Endocrines Mets Setting &lt;2</a:t>
              </a:r>
            </a:p>
            <a:p>
              <a:pPr>
                <a:lnSpc>
                  <a:spcPct val="90000"/>
                </a:lnSpc>
                <a:spcAft>
                  <a:spcPct val="0"/>
                </a:spcAft>
              </a:pPr>
              <a:r>
                <a:rPr lang="en-US" dirty="0">
                  <a:solidFill>
                    <a:schemeClr val="bg1"/>
                  </a:solidFill>
                  <a:latin typeface="Calibri" panose="020F0502020204030204" pitchFamily="34" charset="0"/>
                </a:rPr>
                <a:t>Prior Endocrines Mets Setting ≥2</a:t>
              </a:r>
            </a:p>
          </p:txBody>
        </p:sp>
        <p:sp>
          <p:nvSpPr>
            <p:cNvPr id="6" name="TextBox 5">
              <a:extLst>
                <a:ext uri="{FF2B5EF4-FFF2-40B4-BE49-F238E27FC236}">
                  <a16:creationId xmlns:a16="http://schemas.microsoft.com/office/drawing/2014/main" id="{9E3B8C2C-A61E-CC92-41EB-8075CB5EBB2C}"/>
                </a:ext>
              </a:extLst>
            </p:cNvPr>
            <p:cNvSpPr txBox="1"/>
            <p:nvPr/>
          </p:nvSpPr>
          <p:spPr bwMode="auto">
            <a:xfrm>
              <a:off x="5000256" y="1388515"/>
              <a:ext cx="535724" cy="4330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1" dirty="0">
                  <a:solidFill>
                    <a:schemeClr val="bg1"/>
                  </a:solidFill>
                  <a:latin typeface="Calibri" panose="020F0502020204030204" pitchFamily="34" charset="0"/>
                </a:rPr>
                <a:t>N</a:t>
              </a:r>
            </a:p>
            <a:p>
              <a:pPr algn="ctr">
                <a:lnSpc>
                  <a:spcPct val="90000"/>
                </a:lnSpc>
                <a:spcAft>
                  <a:spcPct val="0"/>
                </a:spcAft>
                <a:buClrTx/>
                <a:buFontTx/>
                <a:buNone/>
              </a:pPr>
              <a:r>
                <a:rPr lang="en-US" dirty="0">
                  <a:solidFill>
                    <a:schemeClr val="bg1"/>
                  </a:solidFill>
                  <a:latin typeface="Calibri" panose="020F0502020204030204" pitchFamily="34" charset="0"/>
                </a:rPr>
                <a:t>87</a:t>
              </a:r>
            </a:p>
            <a:p>
              <a:pPr algn="ctr">
                <a:lnSpc>
                  <a:spcPct val="90000"/>
                </a:lnSpc>
                <a:spcAft>
                  <a:spcPct val="0"/>
                </a:spcAft>
                <a:buClrTx/>
                <a:buFontTx/>
                <a:buNone/>
              </a:pPr>
              <a:r>
                <a:rPr lang="en-US" dirty="0">
                  <a:solidFill>
                    <a:schemeClr val="bg1"/>
                  </a:solidFill>
                  <a:latin typeface="Calibri" panose="020F0502020204030204" pitchFamily="34" charset="0"/>
                </a:rPr>
                <a:t>32</a:t>
              </a:r>
            </a:p>
            <a:p>
              <a:pPr algn="ctr">
                <a:lnSpc>
                  <a:spcPct val="90000"/>
                </a:lnSpc>
                <a:spcAft>
                  <a:spcPct val="0"/>
                </a:spcAft>
                <a:buClrTx/>
                <a:buFontTx/>
                <a:buNone/>
              </a:pPr>
              <a:r>
                <a:rPr lang="en-US" dirty="0">
                  <a:solidFill>
                    <a:schemeClr val="bg1"/>
                  </a:solidFill>
                  <a:latin typeface="Calibri" panose="020F0502020204030204" pitchFamily="34" charset="0"/>
                </a:rPr>
                <a:t>88</a:t>
              </a:r>
            </a:p>
            <a:p>
              <a:pPr algn="ctr">
                <a:lnSpc>
                  <a:spcPct val="90000"/>
                </a:lnSpc>
                <a:spcAft>
                  <a:spcPct val="0"/>
                </a:spcAft>
                <a:buClrTx/>
                <a:buFontTx/>
                <a:buNone/>
              </a:pPr>
              <a:r>
                <a:rPr lang="en-US" dirty="0">
                  <a:solidFill>
                    <a:schemeClr val="bg1"/>
                  </a:solidFill>
                  <a:latin typeface="Calibri" panose="020F0502020204030204" pitchFamily="34" charset="0"/>
                </a:rPr>
                <a:t>31</a:t>
              </a:r>
            </a:p>
            <a:p>
              <a:pPr algn="ctr">
                <a:lnSpc>
                  <a:spcPct val="90000"/>
                </a:lnSpc>
                <a:spcAft>
                  <a:spcPct val="0"/>
                </a:spcAft>
                <a:buClrTx/>
                <a:buFontTx/>
                <a:buNone/>
              </a:pPr>
              <a:r>
                <a:rPr lang="en-US" dirty="0">
                  <a:solidFill>
                    <a:schemeClr val="bg1"/>
                  </a:solidFill>
                  <a:latin typeface="Calibri" panose="020F0502020204030204" pitchFamily="34" charset="0"/>
                </a:rPr>
                <a:t>78</a:t>
              </a:r>
            </a:p>
            <a:p>
              <a:pPr algn="ctr">
                <a:lnSpc>
                  <a:spcPct val="90000"/>
                </a:lnSpc>
                <a:spcAft>
                  <a:spcPct val="0"/>
                </a:spcAft>
                <a:buClrTx/>
                <a:buFontTx/>
                <a:buNone/>
              </a:pPr>
              <a:r>
                <a:rPr lang="en-US" dirty="0">
                  <a:solidFill>
                    <a:schemeClr val="bg1"/>
                  </a:solidFill>
                  <a:latin typeface="Calibri" panose="020F0502020204030204" pitchFamily="34" charset="0"/>
                </a:rPr>
                <a:t>41</a:t>
              </a:r>
            </a:p>
            <a:p>
              <a:pPr algn="ctr">
                <a:lnSpc>
                  <a:spcPct val="90000"/>
                </a:lnSpc>
                <a:spcAft>
                  <a:spcPct val="0"/>
                </a:spcAft>
                <a:buClrTx/>
                <a:buFontTx/>
                <a:buNone/>
              </a:pPr>
              <a:r>
                <a:rPr lang="en-US" dirty="0">
                  <a:solidFill>
                    <a:schemeClr val="bg1"/>
                  </a:solidFill>
                  <a:latin typeface="Calibri" panose="020F0502020204030204" pitchFamily="34" charset="0"/>
                </a:rPr>
                <a:t>103</a:t>
              </a:r>
            </a:p>
            <a:p>
              <a:pPr algn="ctr">
                <a:lnSpc>
                  <a:spcPct val="90000"/>
                </a:lnSpc>
                <a:spcAft>
                  <a:spcPct val="0"/>
                </a:spcAft>
                <a:buClrTx/>
                <a:buFontTx/>
                <a:buNone/>
              </a:pPr>
              <a:r>
                <a:rPr lang="en-US" dirty="0">
                  <a:solidFill>
                    <a:schemeClr val="bg1"/>
                  </a:solidFill>
                  <a:latin typeface="Calibri" panose="020F0502020204030204" pitchFamily="34" charset="0"/>
                </a:rPr>
                <a:t>14</a:t>
              </a:r>
            </a:p>
            <a:p>
              <a:pPr algn="ctr">
                <a:lnSpc>
                  <a:spcPct val="90000"/>
                </a:lnSpc>
                <a:spcAft>
                  <a:spcPct val="0"/>
                </a:spcAft>
                <a:buClrTx/>
                <a:buFontTx/>
                <a:buNone/>
              </a:pPr>
              <a:r>
                <a:rPr lang="en-US" dirty="0">
                  <a:solidFill>
                    <a:schemeClr val="bg1"/>
                  </a:solidFill>
                  <a:latin typeface="Calibri" panose="020F0502020204030204" pitchFamily="34" charset="0"/>
                </a:rPr>
                <a:t>39</a:t>
              </a:r>
            </a:p>
            <a:p>
              <a:pPr algn="ctr">
                <a:lnSpc>
                  <a:spcPct val="90000"/>
                </a:lnSpc>
                <a:spcAft>
                  <a:spcPct val="0"/>
                </a:spcAft>
                <a:buClrTx/>
                <a:buFontTx/>
                <a:buNone/>
              </a:pPr>
              <a:r>
                <a:rPr lang="en-US" dirty="0">
                  <a:solidFill>
                    <a:schemeClr val="bg1"/>
                  </a:solidFill>
                  <a:latin typeface="Calibri" panose="020F0502020204030204" pitchFamily="34" charset="0"/>
                </a:rPr>
                <a:t>80</a:t>
              </a:r>
            </a:p>
            <a:p>
              <a:pPr algn="ctr">
                <a:lnSpc>
                  <a:spcPct val="90000"/>
                </a:lnSpc>
                <a:spcAft>
                  <a:spcPct val="0"/>
                </a:spcAft>
                <a:buClrTx/>
                <a:buFontTx/>
                <a:buNone/>
              </a:pPr>
              <a:r>
                <a:rPr lang="en-US" dirty="0">
                  <a:solidFill>
                    <a:schemeClr val="bg1"/>
                  </a:solidFill>
                  <a:latin typeface="Calibri" panose="020F0502020204030204" pitchFamily="34" charset="0"/>
                </a:rPr>
                <a:t>71</a:t>
              </a:r>
            </a:p>
            <a:p>
              <a:pPr algn="ctr">
                <a:lnSpc>
                  <a:spcPct val="90000"/>
                </a:lnSpc>
                <a:spcAft>
                  <a:spcPct val="0"/>
                </a:spcAft>
                <a:buClrTx/>
                <a:buFontTx/>
                <a:buNone/>
              </a:pPr>
              <a:r>
                <a:rPr lang="en-US" dirty="0">
                  <a:solidFill>
                    <a:schemeClr val="bg1"/>
                  </a:solidFill>
                  <a:latin typeface="Calibri" panose="020F0502020204030204" pitchFamily="34" charset="0"/>
                </a:rPr>
                <a:t>48</a:t>
              </a:r>
            </a:p>
            <a:p>
              <a:pPr algn="ctr">
                <a:lnSpc>
                  <a:spcPct val="90000"/>
                </a:lnSpc>
                <a:spcAft>
                  <a:spcPct val="0"/>
                </a:spcAft>
                <a:buClrTx/>
                <a:buFontTx/>
                <a:buNone/>
              </a:pPr>
              <a:r>
                <a:rPr lang="en-US" dirty="0">
                  <a:solidFill>
                    <a:schemeClr val="bg1"/>
                  </a:solidFill>
                  <a:latin typeface="Calibri" panose="020F0502020204030204" pitchFamily="34" charset="0"/>
                </a:rPr>
                <a:t>22</a:t>
              </a:r>
            </a:p>
            <a:p>
              <a:pPr algn="ctr">
                <a:lnSpc>
                  <a:spcPct val="90000"/>
                </a:lnSpc>
                <a:spcAft>
                  <a:spcPct val="0"/>
                </a:spcAft>
                <a:buClrTx/>
                <a:buFontTx/>
                <a:buNone/>
              </a:pPr>
              <a:r>
                <a:rPr lang="en-US" dirty="0">
                  <a:solidFill>
                    <a:schemeClr val="bg1"/>
                  </a:solidFill>
                  <a:latin typeface="Calibri" panose="020F0502020204030204" pitchFamily="34" charset="0"/>
                </a:rPr>
                <a:t>97</a:t>
              </a:r>
            </a:p>
            <a:p>
              <a:pPr algn="ctr">
                <a:lnSpc>
                  <a:spcPct val="90000"/>
                </a:lnSpc>
                <a:spcAft>
                  <a:spcPct val="0"/>
                </a:spcAft>
                <a:buClrTx/>
                <a:buFontTx/>
                <a:buNone/>
              </a:pPr>
              <a:r>
                <a:rPr lang="en-US" dirty="0">
                  <a:solidFill>
                    <a:schemeClr val="bg1"/>
                  </a:solidFill>
                  <a:latin typeface="Calibri" panose="020F0502020204030204" pitchFamily="34" charset="0"/>
                </a:rPr>
                <a:t>97</a:t>
              </a:r>
            </a:p>
            <a:p>
              <a:pPr algn="ctr">
                <a:lnSpc>
                  <a:spcPct val="90000"/>
                </a:lnSpc>
                <a:spcAft>
                  <a:spcPct val="0"/>
                </a:spcAft>
                <a:buClrTx/>
                <a:buFontTx/>
                <a:buNone/>
              </a:pPr>
              <a:r>
                <a:rPr lang="en-US" dirty="0">
                  <a:solidFill>
                    <a:schemeClr val="bg1"/>
                  </a:solidFill>
                  <a:latin typeface="Calibri" panose="020F0502020204030204" pitchFamily="34" charset="0"/>
                </a:rPr>
                <a:t>22</a:t>
              </a:r>
            </a:p>
          </p:txBody>
        </p:sp>
        <p:sp>
          <p:nvSpPr>
            <p:cNvPr id="8" name="TextBox 7">
              <a:extLst>
                <a:ext uri="{FF2B5EF4-FFF2-40B4-BE49-F238E27FC236}">
                  <a16:creationId xmlns:a16="http://schemas.microsoft.com/office/drawing/2014/main" id="{8E85C394-5559-C484-58DB-CA8BD967595B}"/>
                </a:ext>
              </a:extLst>
            </p:cNvPr>
            <p:cNvSpPr txBox="1"/>
            <p:nvPr/>
          </p:nvSpPr>
          <p:spPr bwMode="auto">
            <a:xfrm>
              <a:off x="8511234" y="1398176"/>
              <a:ext cx="1715534" cy="4330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b="1" dirty="0">
                  <a:solidFill>
                    <a:schemeClr val="bg1"/>
                  </a:solidFill>
                  <a:latin typeface="Calibri" panose="020F0502020204030204" pitchFamily="34" charset="0"/>
                </a:rPr>
                <a:t>HR (95% CI)</a:t>
              </a:r>
            </a:p>
            <a:p>
              <a:pPr algn="ctr">
                <a:lnSpc>
                  <a:spcPct val="90000"/>
                </a:lnSpc>
                <a:spcAft>
                  <a:spcPct val="0"/>
                </a:spcAft>
                <a:buClrTx/>
                <a:buFontTx/>
                <a:buNone/>
              </a:pPr>
              <a:r>
                <a:rPr lang="en-US" dirty="0">
                  <a:solidFill>
                    <a:schemeClr val="bg1"/>
                  </a:solidFill>
                  <a:latin typeface="Calibri" panose="020F0502020204030204" pitchFamily="34" charset="0"/>
                </a:rPr>
                <a:t>0.68 (0.43-1.06)</a:t>
              </a:r>
            </a:p>
            <a:p>
              <a:pPr algn="ctr">
                <a:lnSpc>
                  <a:spcPct val="90000"/>
                </a:lnSpc>
                <a:spcAft>
                  <a:spcPct val="0"/>
                </a:spcAft>
              </a:pPr>
              <a:r>
                <a:rPr lang="en-US" dirty="0">
                  <a:solidFill>
                    <a:schemeClr val="bg1"/>
                  </a:solidFill>
                  <a:latin typeface="Calibri" panose="020F0502020204030204" pitchFamily="34" charset="0"/>
                </a:rPr>
                <a:t>0.31 (0.12-0.80)</a:t>
              </a:r>
            </a:p>
            <a:p>
              <a:pPr algn="ctr">
                <a:lnSpc>
                  <a:spcPct val="90000"/>
                </a:lnSpc>
                <a:spcAft>
                  <a:spcPct val="0"/>
                </a:spcAft>
              </a:pPr>
              <a:r>
                <a:rPr lang="en-US" dirty="0">
                  <a:solidFill>
                    <a:schemeClr val="bg1"/>
                  </a:solidFill>
                  <a:latin typeface="Calibri" panose="020F0502020204030204" pitchFamily="34" charset="0"/>
                </a:rPr>
                <a:t>0.58 (0.36-0.92)</a:t>
              </a:r>
            </a:p>
            <a:p>
              <a:pPr algn="ctr">
                <a:lnSpc>
                  <a:spcPct val="90000"/>
                </a:lnSpc>
                <a:spcAft>
                  <a:spcPct val="0"/>
                </a:spcAft>
              </a:pPr>
              <a:r>
                <a:rPr lang="en-US" dirty="0">
                  <a:solidFill>
                    <a:schemeClr val="bg1"/>
                  </a:solidFill>
                  <a:latin typeface="Calibri" panose="020F0502020204030204" pitchFamily="34" charset="0"/>
                </a:rPr>
                <a:t>0.63 (0.30-1.33)</a:t>
              </a:r>
            </a:p>
            <a:p>
              <a:pPr algn="ctr">
                <a:lnSpc>
                  <a:spcPct val="90000"/>
                </a:lnSpc>
                <a:spcAft>
                  <a:spcPct val="0"/>
                </a:spcAft>
              </a:pPr>
              <a:r>
                <a:rPr lang="en-US" dirty="0">
                  <a:solidFill>
                    <a:schemeClr val="bg1"/>
                  </a:solidFill>
                  <a:latin typeface="Calibri" panose="020F0502020204030204" pitchFamily="34" charset="0"/>
                </a:rPr>
                <a:t>0.66 (0.40-1.07)</a:t>
              </a:r>
            </a:p>
            <a:p>
              <a:pPr algn="ctr">
                <a:lnSpc>
                  <a:spcPct val="90000"/>
                </a:lnSpc>
                <a:spcAft>
                  <a:spcPct val="0"/>
                </a:spcAft>
              </a:pPr>
              <a:r>
                <a:rPr lang="en-US" dirty="0">
                  <a:solidFill>
                    <a:schemeClr val="bg1"/>
                  </a:solidFill>
                  <a:latin typeface="Calibri" panose="020F0502020204030204" pitchFamily="34" charset="0"/>
                </a:rPr>
                <a:t>0.43 (0.21-0.87)</a:t>
              </a:r>
            </a:p>
            <a:p>
              <a:pPr algn="ctr">
                <a:lnSpc>
                  <a:spcPct val="90000"/>
                </a:lnSpc>
                <a:spcAft>
                  <a:spcPct val="0"/>
                </a:spcAft>
              </a:pPr>
              <a:r>
                <a:rPr lang="en-US" dirty="0">
                  <a:solidFill>
                    <a:schemeClr val="bg1"/>
                  </a:solidFill>
                  <a:latin typeface="Calibri" panose="020F0502020204030204" pitchFamily="34" charset="0"/>
                </a:rPr>
                <a:t>0.58 (0.38-0.90)</a:t>
              </a:r>
            </a:p>
            <a:p>
              <a:pPr algn="ctr">
                <a:lnSpc>
                  <a:spcPct val="90000"/>
                </a:lnSpc>
                <a:spcAft>
                  <a:spcPct val="0"/>
                </a:spcAft>
              </a:pPr>
              <a:r>
                <a:rPr lang="en-US" dirty="0">
                  <a:solidFill>
                    <a:schemeClr val="bg1"/>
                  </a:solidFill>
                  <a:latin typeface="Calibri" panose="020F0502020204030204" pitchFamily="34" charset="0"/>
                </a:rPr>
                <a:t>0.50 (0.15-1.70)</a:t>
              </a:r>
            </a:p>
            <a:p>
              <a:pPr algn="ctr">
                <a:lnSpc>
                  <a:spcPct val="90000"/>
                </a:lnSpc>
                <a:spcAft>
                  <a:spcPct val="0"/>
                </a:spcAft>
              </a:pPr>
              <a:r>
                <a:rPr lang="en-US" dirty="0">
                  <a:solidFill>
                    <a:schemeClr val="bg1"/>
                  </a:solidFill>
                  <a:latin typeface="Calibri" panose="020F0502020204030204" pitchFamily="34" charset="0"/>
                </a:rPr>
                <a:t>0.36 (0.17-0.74)</a:t>
              </a:r>
            </a:p>
            <a:p>
              <a:pPr algn="ctr">
                <a:lnSpc>
                  <a:spcPct val="90000"/>
                </a:lnSpc>
                <a:spcAft>
                  <a:spcPct val="0"/>
                </a:spcAft>
              </a:pPr>
              <a:r>
                <a:rPr lang="en-US" dirty="0">
                  <a:solidFill>
                    <a:schemeClr val="bg1"/>
                  </a:solidFill>
                  <a:latin typeface="Calibri" panose="020F0502020204030204" pitchFamily="34" charset="0"/>
                </a:rPr>
                <a:t>0.76 (0.47-1.24)</a:t>
              </a:r>
            </a:p>
            <a:p>
              <a:pPr algn="ctr">
                <a:lnSpc>
                  <a:spcPct val="90000"/>
                </a:lnSpc>
                <a:spcAft>
                  <a:spcPct val="0"/>
                </a:spcAft>
              </a:pPr>
              <a:r>
                <a:rPr lang="en-US" dirty="0">
                  <a:solidFill>
                    <a:schemeClr val="bg1"/>
                  </a:solidFill>
                  <a:latin typeface="Calibri" panose="020F0502020204030204" pitchFamily="34" charset="0"/>
                </a:rPr>
                <a:t>0.49 (0.29-0.83)</a:t>
              </a:r>
            </a:p>
            <a:p>
              <a:pPr algn="ctr">
                <a:lnSpc>
                  <a:spcPct val="90000"/>
                </a:lnSpc>
                <a:spcAft>
                  <a:spcPct val="0"/>
                </a:spcAft>
              </a:pPr>
              <a:r>
                <a:rPr lang="en-US" dirty="0">
                  <a:solidFill>
                    <a:schemeClr val="bg1"/>
                  </a:solidFill>
                  <a:latin typeface="Calibri" panose="020F0502020204030204" pitchFamily="34" charset="0"/>
                </a:rPr>
                <a:t>0.69 (0.37-1.29)</a:t>
              </a:r>
            </a:p>
            <a:p>
              <a:pPr algn="ctr">
                <a:lnSpc>
                  <a:spcPct val="90000"/>
                </a:lnSpc>
                <a:spcAft>
                  <a:spcPct val="0"/>
                </a:spcAft>
              </a:pPr>
              <a:r>
                <a:rPr lang="en-US" dirty="0">
                  <a:solidFill>
                    <a:schemeClr val="bg1"/>
                  </a:solidFill>
                  <a:latin typeface="Calibri" panose="020F0502020204030204" pitchFamily="34" charset="0"/>
                </a:rPr>
                <a:t>0.54 (0.20-1.49)</a:t>
              </a:r>
            </a:p>
            <a:p>
              <a:pPr algn="ctr">
                <a:lnSpc>
                  <a:spcPct val="90000"/>
                </a:lnSpc>
                <a:spcAft>
                  <a:spcPct val="0"/>
                </a:spcAft>
              </a:pPr>
              <a:r>
                <a:rPr lang="en-US" dirty="0">
                  <a:solidFill>
                    <a:schemeClr val="bg1"/>
                  </a:solidFill>
                  <a:latin typeface="Calibri" panose="020F0502020204030204" pitchFamily="34" charset="0"/>
                </a:rPr>
                <a:t>0.58 (0.38-0.90)</a:t>
              </a:r>
            </a:p>
            <a:p>
              <a:pPr algn="ctr">
                <a:lnSpc>
                  <a:spcPct val="90000"/>
                </a:lnSpc>
                <a:spcAft>
                  <a:spcPct val="0"/>
                </a:spcAft>
              </a:pPr>
              <a:r>
                <a:rPr lang="en-US" dirty="0">
                  <a:solidFill>
                    <a:schemeClr val="bg1"/>
                  </a:solidFill>
                  <a:latin typeface="Calibri" panose="020F0502020204030204" pitchFamily="34" charset="0"/>
                </a:rPr>
                <a:t>0.62 (0.40-0.96)</a:t>
              </a:r>
            </a:p>
            <a:p>
              <a:pPr algn="ctr">
                <a:lnSpc>
                  <a:spcPct val="90000"/>
                </a:lnSpc>
                <a:spcAft>
                  <a:spcPct val="0"/>
                </a:spcAft>
              </a:pPr>
              <a:r>
                <a:rPr lang="en-US" dirty="0">
                  <a:solidFill>
                    <a:schemeClr val="bg1"/>
                  </a:solidFill>
                  <a:latin typeface="Calibri" panose="020F0502020204030204" pitchFamily="34" charset="0"/>
                </a:rPr>
                <a:t>0.39 (0.14-1.12)</a:t>
              </a:r>
            </a:p>
          </p:txBody>
        </p:sp>
        <p:cxnSp>
          <p:nvCxnSpPr>
            <p:cNvPr id="24" name="Straight Connector 23">
              <a:extLst>
                <a:ext uri="{FF2B5EF4-FFF2-40B4-BE49-F238E27FC236}">
                  <a16:creationId xmlns:a16="http://schemas.microsoft.com/office/drawing/2014/main" id="{894D2D45-EF99-33E9-432A-E4AE2985FB59}"/>
                </a:ext>
              </a:extLst>
            </p:cNvPr>
            <p:cNvCxnSpPr>
              <a:cxnSpLocks/>
            </p:cNvCxnSpPr>
            <p:nvPr/>
          </p:nvCxnSpPr>
          <p:spPr bwMode="auto">
            <a:xfrm>
              <a:off x="1517528" y="1675781"/>
              <a:ext cx="8614444" cy="0"/>
            </a:xfrm>
            <a:prstGeom prst="line">
              <a:avLst/>
            </a:prstGeom>
            <a:noFill/>
            <a:ln w="19050" cap="flat" cmpd="sng" algn="ctr">
              <a:solidFill>
                <a:schemeClr val="bg1"/>
              </a:solidFill>
              <a:prstDash val="solid"/>
              <a:round/>
              <a:headEnd type="none" w="med" len="med"/>
              <a:tailEnd type="none" w="med" len="med"/>
            </a:ln>
            <a:effectLst/>
          </p:spPr>
        </p:cxnSp>
        <p:grpSp>
          <p:nvGrpSpPr>
            <p:cNvPr id="59" name="Group 58">
              <a:extLst>
                <a:ext uri="{FF2B5EF4-FFF2-40B4-BE49-F238E27FC236}">
                  <a16:creationId xmlns:a16="http://schemas.microsoft.com/office/drawing/2014/main" id="{2D7A1084-A280-85C1-E386-9DBC9BF03A80}"/>
                </a:ext>
              </a:extLst>
            </p:cNvPr>
            <p:cNvGrpSpPr/>
            <p:nvPr/>
          </p:nvGrpSpPr>
          <p:grpSpPr>
            <a:xfrm>
              <a:off x="5721805" y="1657675"/>
              <a:ext cx="2549835" cy="4535853"/>
              <a:chOff x="5637724" y="1835765"/>
              <a:chExt cx="2244830" cy="3993285"/>
            </a:xfrm>
          </p:grpSpPr>
          <p:cxnSp>
            <p:nvCxnSpPr>
              <p:cNvPr id="7" name="Straight Connector 6">
                <a:extLst>
                  <a:ext uri="{FF2B5EF4-FFF2-40B4-BE49-F238E27FC236}">
                    <a16:creationId xmlns:a16="http://schemas.microsoft.com/office/drawing/2014/main" id="{D195F587-DB9E-6BE7-42FE-67BCADCA355C}"/>
                  </a:ext>
                </a:extLst>
              </p:cNvPr>
              <p:cNvCxnSpPr/>
              <p:nvPr/>
            </p:nvCxnSpPr>
            <p:spPr bwMode="auto">
              <a:xfrm>
                <a:off x="6756290" y="1835765"/>
                <a:ext cx="0" cy="3625376"/>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3EE97D4B-84F4-4A86-7217-914103322836}"/>
                  </a:ext>
                </a:extLst>
              </p:cNvPr>
              <p:cNvCxnSpPr/>
              <p:nvPr/>
            </p:nvCxnSpPr>
            <p:spPr bwMode="auto">
              <a:xfrm>
                <a:off x="5772421" y="5459718"/>
                <a:ext cx="1970393" cy="0"/>
              </a:xfrm>
              <a:prstGeom prst="line">
                <a:avLst/>
              </a:prstGeom>
              <a:noFill/>
              <a:ln w="28575" cap="flat" cmpd="sng" algn="ctr">
                <a:solidFill>
                  <a:schemeClr val="bg1"/>
                </a:solidFill>
                <a:prstDash val="solid"/>
                <a:round/>
                <a:headEnd type="none" w="med" len="med"/>
                <a:tailEnd type="none" w="med" len="med"/>
              </a:ln>
              <a:effectLst/>
            </p:spPr>
          </p:cxnSp>
          <p:grpSp>
            <p:nvGrpSpPr>
              <p:cNvPr id="13" name="Group 12">
                <a:extLst>
                  <a:ext uri="{FF2B5EF4-FFF2-40B4-BE49-F238E27FC236}">
                    <a16:creationId xmlns:a16="http://schemas.microsoft.com/office/drawing/2014/main" id="{E4EDD221-BA1B-0851-6810-3C61F856BD83}"/>
                  </a:ext>
                </a:extLst>
              </p:cNvPr>
              <p:cNvGrpSpPr/>
              <p:nvPr/>
            </p:nvGrpSpPr>
            <p:grpSpPr>
              <a:xfrm>
                <a:off x="5783505" y="5450057"/>
                <a:ext cx="1945116" cy="77586"/>
                <a:chOff x="5089822" y="5459718"/>
                <a:chExt cx="1945116" cy="77586"/>
              </a:xfrm>
            </p:grpSpPr>
            <p:cxnSp>
              <p:nvCxnSpPr>
                <p:cNvPr id="12" name="Straight Connector 11">
                  <a:extLst>
                    <a:ext uri="{FF2B5EF4-FFF2-40B4-BE49-F238E27FC236}">
                      <a16:creationId xmlns:a16="http://schemas.microsoft.com/office/drawing/2014/main" id="{75E2FFF7-E714-B816-91A1-DF77343AA185}"/>
                    </a:ext>
                  </a:extLst>
                </p:cNvPr>
                <p:cNvCxnSpPr>
                  <a:cxnSpLocks/>
                </p:cNvCxnSpPr>
                <p:nvPr/>
              </p:nvCxnSpPr>
              <p:spPr bwMode="auto">
                <a:xfrm>
                  <a:off x="5089822" y="5459718"/>
                  <a:ext cx="0" cy="77586"/>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6E0CC2BC-0D79-3FE4-9C7E-851DAD4AF3E3}"/>
                    </a:ext>
                  </a:extLst>
                </p:cNvPr>
                <p:cNvCxnSpPr>
                  <a:cxnSpLocks/>
                </p:cNvCxnSpPr>
                <p:nvPr/>
              </p:nvCxnSpPr>
              <p:spPr bwMode="auto">
                <a:xfrm>
                  <a:off x="5574393" y="5459718"/>
                  <a:ext cx="0" cy="77586"/>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B58F6079-CD77-49C2-E253-1BBBFF07E14B}"/>
                    </a:ext>
                  </a:extLst>
                </p:cNvPr>
                <p:cNvCxnSpPr>
                  <a:cxnSpLocks/>
                </p:cNvCxnSpPr>
                <p:nvPr/>
              </p:nvCxnSpPr>
              <p:spPr bwMode="auto">
                <a:xfrm>
                  <a:off x="6065039" y="5459718"/>
                  <a:ext cx="0" cy="77586"/>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2556CD79-7875-2BC6-AAF0-D864D03FCDC9}"/>
                    </a:ext>
                  </a:extLst>
                </p:cNvPr>
                <p:cNvCxnSpPr>
                  <a:cxnSpLocks/>
                </p:cNvCxnSpPr>
                <p:nvPr/>
              </p:nvCxnSpPr>
              <p:spPr bwMode="auto">
                <a:xfrm>
                  <a:off x="6544549" y="5459718"/>
                  <a:ext cx="0" cy="77586"/>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7F71807-234A-CECC-E3AF-7EA5CDA339C1}"/>
                    </a:ext>
                  </a:extLst>
                </p:cNvPr>
                <p:cNvCxnSpPr>
                  <a:cxnSpLocks/>
                </p:cNvCxnSpPr>
                <p:nvPr/>
              </p:nvCxnSpPr>
              <p:spPr bwMode="auto">
                <a:xfrm>
                  <a:off x="7034938" y="5459718"/>
                  <a:ext cx="0" cy="77586"/>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AE11A57B-921E-41DF-7420-440529FAB323}"/>
                  </a:ext>
                </a:extLst>
              </p:cNvPr>
              <p:cNvSpPr txBox="1"/>
              <p:nvPr/>
            </p:nvSpPr>
            <p:spPr bwMode="auto">
              <a:xfrm>
                <a:off x="5637724" y="54597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A08444B6-1BCA-354D-8D14-B9E844C1F65A}"/>
                  </a:ext>
                </a:extLst>
              </p:cNvPr>
              <p:cNvSpPr txBox="1"/>
              <p:nvPr/>
            </p:nvSpPr>
            <p:spPr bwMode="auto">
              <a:xfrm>
                <a:off x="6024808" y="545971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0.5</a:t>
                </a:r>
              </a:p>
            </p:txBody>
          </p:sp>
          <p:sp>
            <p:nvSpPr>
              <p:cNvPr id="21" name="TextBox 20">
                <a:extLst>
                  <a:ext uri="{FF2B5EF4-FFF2-40B4-BE49-F238E27FC236}">
                    <a16:creationId xmlns:a16="http://schemas.microsoft.com/office/drawing/2014/main" id="{B7F4D903-8C7E-AB03-3284-FB067724DD2E}"/>
                  </a:ext>
                </a:extLst>
              </p:cNvPr>
              <p:cNvSpPr txBox="1"/>
              <p:nvPr/>
            </p:nvSpPr>
            <p:spPr bwMode="auto">
              <a:xfrm>
                <a:off x="6604249" y="54597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2" name="TextBox 21">
                <a:extLst>
                  <a:ext uri="{FF2B5EF4-FFF2-40B4-BE49-F238E27FC236}">
                    <a16:creationId xmlns:a16="http://schemas.microsoft.com/office/drawing/2014/main" id="{21C3F0E4-B5E3-69E8-1FAD-A90B7095DC2E}"/>
                  </a:ext>
                </a:extLst>
              </p:cNvPr>
              <p:cNvSpPr txBox="1"/>
              <p:nvPr/>
            </p:nvSpPr>
            <p:spPr bwMode="auto">
              <a:xfrm>
                <a:off x="7007959" y="5459718"/>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23" name="TextBox 22">
                <a:extLst>
                  <a:ext uri="{FF2B5EF4-FFF2-40B4-BE49-F238E27FC236}">
                    <a16:creationId xmlns:a16="http://schemas.microsoft.com/office/drawing/2014/main" id="{16D785FF-264F-D1CB-E09E-4804C1AC9F5F}"/>
                  </a:ext>
                </a:extLst>
              </p:cNvPr>
              <p:cNvSpPr txBox="1"/>
              <p:nvPr/>
            </p:nvSpPr>
            <p:spPr bwMode="auto">
              <a:xfrm>
                <a:off x="7580868" y="545971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cxnSp>
            <p:nvCxnSpPr>
              <p:cNvPr id="26" name="Straight Connector 25">
                <a:extLst>
                  <a:ext uri="{FF2B5EF4-FFF2-40B4-BE49-F238E27FC236}">
                    <a16:creationId xmlns:a16="http://schemas.microsoft.com/office/drawing/2014/main" id="{24C448F0-7A3E-66AF-6314-F08C31210F38}"/>
                  </a:ext>
                </a:extLst>
              </p:cNvPr>
              <p:cNvCxnSpPr/>
              <p:nvPr/>
            </p:nvCxnSpPr>
            <p:spPr bwMode="auto">
              <a:xfrm>
                <a:off x="6213334" y="1957684"/>
                <a:ext cx="62622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F23B6E5-62A3-EC94-5CA5-1B51CD0D4078}"/>
                  </a:ext>
                </a:extLst>
              </p:cNvPr>
              <p:cNvCxnSpPr>
                <a:cxnSpLocks/>
              </p:cNvCxnSpPr>
              <p:nvPr/>
            </p:nvCxnSpPr>
            <p:spPr bwMode="auto">
              <a:xfrm>
                <a:off x="5900304" y="2171044"/>
                <a:ext cx="665685"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19D7A43B-D103-5E7F-DADF-C1C25F0CE6DB}"/>
                  </a:ext>
                </a:extLst>
              </p:cNvPr>
              <p:cNvCxnSpPr>
                <a:cxnSpLocks/>
              </p:cNvCxnSpPr>
              <p:nvPr/>
            </p:nvCxnSpPr>
            <p:spPr bwMode="auto">
              <a:xfrm>
                <a:off x="6134947" y="2398507"/>
                <a:ext cx="54669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32F032A6-F9A3-2323-CA9D-F0CE6BA47D38}"/>
                  </a:ext>
                </a:extLst>
              </p:cNvPr>
              <p:cNvCxnSpPr>
                <a:cxnSpLocks/>
              </p:cNvCxnSpPr>
              <p:nvPr/>
            </p:nvCxnSpPr>
            <p:spPr bwMode="auto">
              <a:xfrm>
                <a:off x="6082240" y="2615734"/>
                <a:ext cx="998595"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288CCA0-8345-7329-FCE8-D7EA3F54DF84}"/>
                  </a:ext>
                </a:extLst>
              </p:cNvPr>
              <p:cNvCxnSpPr>
                <a:cxnSpLocks/>
              </p:cNvCxnSpPr>
              <p:nvPr/>
            </p:nvCxnSpPr>
            <p:spPr bwMode="auto">
              <a:xfrm>
                <a:off x="6175838" y="2837509"/>
                <a:ext cx="663721"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2EF7F0B-56B4-D9EF-8CFA-660F130E8EEF}"/>
                  </a:ext>
                </a:extLst>
              </p:cNvPr>
              <p:cNvCxnSpPr>
                <a:cxnSpLocks/>
              </p:cNvCxnSpPr>
              <p:nvPr/>
            </p:nvCxnSpPr>
            <p:spPr bwMode="auto">
              <a:xfrm>
                <a:off x="5997280" y="3047913"/>
                <a:ext cx="64341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AC43E0C-4331-231F-0C8B-11A35AC7243E}"/>
                  </a:ext>
                </a:extLst>
              </p:cNvPr>
              <p:cNvCxnSpPr>
                <a:cxnSpLocks/>
              </p:cNvCxnSpPr>
              <p:nvPr/>
            </p:nvCxnSpPr>
            <p:spPr bwMode="auto">
              <a:xfrm>
                <a:off x="6147353" y="3268552"/>
                <a:ext cx="53428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E7B67657-8C73-4315-0187-99480888322D}"/>
                  </a:ext>
                </a:extLst>
              </p:cNvPr>
              <p:cNvCxnSpPr>
                <a:cxnSpLocks/>
              </p:cNvCxnSpPr>
              <p:nvPr/>
            </p:nvCxnSpPr>
            <p:spPr bwMode="auto">
              <a:xfrm>
                <a:off x="5924234" y="3486178"/>
                <a:ext cx="151826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3C77B44-8A95-68AE-21A3-A3AE3D0EF567}"/>
                  </a:ext>
                </a:extLst>
              </p:cNvPr>
              <p:cNvCxnSpPr>
                <a:cxnSpLocks/>
              </p:cNvCxnSpPr>
              <p:nvPr/>
            </p:nvCxnSpPr>
            <p:spPr bwMode="auto">
              <a:xfrm>
                <a:off x="5947337" y="3707555"/>
                <a:ext cx="572285"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9DD870E-4A2A-1EFD-B2B0-EB90895D3BB6}"/>
                  </a:ext>
                </a:extLst>
              </p:cNvPr>
              <p:cNvCxnSpPr>
                <a:cxnSpLocks/>
              </p:cNvCxnSpPr>
              <p:nvPr/>
            </p:nvCxnSpPr>
            <p:spPr bwMode="auto">
              <a:xfrm>
                <a:off x="6236891" y="3928194"/>
                <a:ext cx="764244"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4FC9E8F-F265-1CB2-5200-29BE91C4021E}"/>
                  </a:ext>
                </a:extLst>
              </p:cNvPr>
              <p:cNvCxnSpPr>
                <a:cxnSpLocks/>
              </p:cNvCxnSpPr>
              <p:nvPr/>
            </p:nvCxnSpPr>
            <p:spPr bwMode="auto">
              <a:xfrm>
                <a:off x="6072004" y="4146558"/>
                <a:ext cx="532245"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22EC207-B320-23C4-C990-533E5B6983FF}"/>
                  </a:ext>
                </a:extLst>
              </p:cNvPr>
              <p:cNvCxnSpPr>
                <a:cxnSpLocks/>
              </p:cNvCxnSpPr>
              <p:nvPr/>
            </p:nvCxnSpPr>
            <p:spPr bwMode="auto">
              <a:xfrm>
                <a:off x="6147353" y="4370609"/>
                <a:ext cx="902775"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13A5E9F-BA67-5B7B-9D20-AB7F3301D30F}"/>
                  </a:ext>
                </a:extLst>
              </p:cNvPr>
              <p:cNvCxnSpPr>
                <a:cxnSpLocks/>
              </p:cNvCxnSpPr>
              <p:nvPr/>
            </p:nvCxnSpPr>
            <p:spPr bwMode="auto">
              <a:xfrm>
                <a:off x="5986270" y="4584424"/>
                <a:ext cx="125196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0B357F7A-92A8-8B57-2DC9-FA4CA82D2984}"/>
                  </a:ext>
                </a:extLst>
              </p:cNvPr>
              <p:cNvCxnSpPr>
                <a:cxnSpLocks/>
              </p:cNvCxnSpPr>
              <p:nvPr/>
            </p:nvCxnSpPr>
            <p:spPr bwMode="auto">
              <a:xfrm>
                <a:off x="6151098" y="4797102"/>
                <a:ext cx="52371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D8624DA-EF52-FC21-D29E-6B9E033AA90E}"/>
                  </a:ext>
                </a:extLst>
              </p:cNvPr>
              <p:cNvCxnSpPr>
                <a:cxnSpLocks/>
              </p:cNvCxnSpPr>
              <p:nvPr/>
            </p:nvCxnSpPr>
            <p:spPr bwMode="auto">
              <a:xfrm>
                <a:off x="6175838" y="5021153"/>
                <a:ext cx="56382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CA6F6A4-311B-8A96-82D8-15EEB41CCE41}"/>
                  </a:ext>
                </a:extLst>
              </p:cNvPr>
              <p:cNvCxnSpPr>
                <a:cxnSpLocks/>
              </p:cNvCxnSpPr>
              <p:nvPr/>
            </p:nvCxnSpPr>
            <p:spPr bwMode="auto">
              <a:xfrm>
                <a:off x="5924234" y="5234968"/>
                <a:ext cx="948473" cy="0"/>
              </a:xfrm>
              <a:prstGeom prst="line">
                <a:avLst/>
              </a:prstGeom>
              <a:noFill/>
              <a:ln w="28575" cap="flat" cmpd="sng" algn="ctr">
                <a:solidFill>
                  <a:schemeClr val="bg1"/>
                </a:solidFill>
                <a:prstDash val="solid"/>
                <a:round/>
                <a:headEnd type="none" w="med" len="med"/>
                <a:tailEnd type="none" w="med" len="med"/>
              </a:ln>
              <a:effectLst/>
            </p:spPr>
          </p:cxnSp>
          <p:sp>
            <p:nvSpPr>
              <p:cNvPr id="58" name="Oval 57">
                <a:extLst>
                  <a:ext uri="{FF2B5EF4-FFF2-40B4-BE49-F238E27FC236}">
                    <a16:creationId xmlns:a16="http://schemas.microsoft.com/office/drawing/2014/main" id="{8BF988FB-66FA-212E-B318-650E5C0FCA2D}"/>
                  </a:ext>
                </a:extLst>
              </p:cNvPr>
              <p:cNvSpPr/>
              <p:nvPr/>
            </p:nvSpPr>
            <p:spPr bwMode="auto">
              <a:xfrm>
                <a:off x="6395847" y="1907971"/>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33AA9A96-761E-957A-7F3B-2D582E759159}"/>
                  </a:ext>
                </a:extLst>
              </p:cNvPr>
              <p:cNvSpPr/>
              <p:nvPr/>
            </p:nvSpPr>
            <p:spPr bwMode="auto">
              <a:xfrm>
                <a:off x="6036142" y="2129485"/>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96755813-6D3C-1D8E-5634-FD4DB681DC1F}"/>
                  </a:ext>
                </a:extLst>
              </p:cNvPr>
              <p:cNvSpPr/>
              <p:nvPr/>
            </p:nvSpPr>
            <p:spPr bwMode="auto">
              <a:xfrm>
                <a:off x="6307638" y="2346856"/>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9F0D8C05-5B39-F337-6703-97916B497ED0}"/>
                  </a:ext>
                </a:extLst>
              </p:cNvPr>
              <p:cNvSpPr/>
              <p:nvPr/>
            </p:nvSpPr>
            <p:spPr bwMode="auto">
              <a:xfrm>
                <a:off x="6350777" y="2574355"/>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4B9CD609-F3A6-2D31-80CD-EF0B827F1924}"/>
                  </a:ext>
                </a:extLst>
              </p:cNvPr>
              <p:cNvSpPr/>
              <p:nvPr/>
            </p:nvSpPr>
            <p:spPr bwMode="auto">
              <a:xfrm>
                <a:off x="6372681" y="2785914"/>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7026ADC8-76E3-3463-C1E2-BB266BFA84CE}"/>
                  </a:ext>
                </a:extLst>
              </p:cNvPr>
              <p:cNvSpPr/>
              <p:nvPr/>
            </p:nvSpPr>
            <p:spPr bwMode="auto">
              <a:xfrm>
                <a:off x="6159522" y="3002972"/>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83F1CD8F-ECE5-559D-140D-3DA49A0224FE}"/>
                  </a:ext>
                </a:extLst>
              </p:cNvPr>
              <p:cNvSpPr/>
              <p:nvPr/>
            </p:nvSpPr>
            <p:spPr bwMode="auto">
              <a:xfrm>
                <a:off x="6304461" y="3220528"/>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453D6F60-B5DB-E5A6-D1E8-8C0C5D32FF7E}"/>
                  </a:ext>
                </a:extLst>
              </p:cNvPr>
              <p:cNvSpPr/>
              <p:nvPr/>
            </p:nvSpPr>
            <p:spPr bwMode="auto">
              <a:xfrm>
                <a:off x="6216701" y="3439817"/>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B17113E0-5369-4B7F-6181-549FC9AB7DF0}"/>
                  </a:ext>
                </a:extLst>
              </p:cNvPr>
              <p:cNvSpPr/>
              <p:nvPr/>
            </p:nvSpPr>
            <p:spPr bwMode="auto">
              <a:xfrm>
                <a:off x="6085652" y="3658689"/>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057CAF99-26C0-6680-181C-B6880BB362E6}"/>
                  </a:ext>
                </a:extLst>
              </p:cNvPr>
              <p:cNvSpPr/>
              <p:nvPr/>
            </p:nvSpPr>
            <p:spPr bwMode="auto">
              <a:xfrm>
                <a:off x="6478461" y="3877367"/>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C51CAC3F-C765-F3E5-60D4-6A37A5654F8C}"/>
                  </a:ext>
                </a:extLst>
              </p:cNvPr>
              <p:cNvSpPr/>
              <p:nvPr/>
            </p:nvSpPr>
            <p:spPr bwMode="auto">
              <a:xfrm>
                <a:off x="6213679" y="4094024"/>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3C073995-BD47-7FD5-1B53-FEDDE94D9D7B}"/>
                  </a:ext>
                </a:extLst>
              </p:cNvPr>
              <p:cNvSpPr/>
              <p:nvPr/>
            </p:nvSpPr>
            <p:spPr bwMode="auto">
              <a:xfrm>
                <a:off x="6403842" y="4315040"/>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DB99CBA6-2FC4-1D61-C5ED-7DF0BE6C0968}"/>
                  </a:ext>
                </a:extLst>
              </p:cNvPr>
              <p:cNvSpPr/>
              <p:nvPr/>
            </p:nvSpPr>
            <p:spPr bwMode="auto">
              <a:xfrm>
                <a:off x="6270263" y="4532584"/>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541C8223-5897-721F-B8D0-10C1AC738958}"/>
                  </a:ext>
                </a:extLst>
              </p:cNvPr>
              <p:cNvSpPr/>
              <p:nvPr/>
            </p:nvSpPr>
            <p:spPr bwMode="auto">
              <a:xfrm>
                <a:off x="6302501" y="4749337"/>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C630994-07E8-F656-6A12-49CCF058E333}"/>
                  </a:ext>
                </a:extLst>
              </p:cNvPr>
              <p:cNvSpPr/>
              <p:nvPr/>
            </p:nvSpPr>
            <p:spPr bwMode="auto">
              <a:xfrm>
                <a:off x="6332999" y="4968051"/>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2897FBC1-7F62-2475-5D5D-6359E5165171}"/>
                  </a:ext>
                </a:extLst>
              </p:cNvPr>
              <p:cNvSpPr/>
              <p:nvPr/>
            </p:nvSpPr>
            <p:spPr bwMode="auto">
              <a:xfrm>
                <a:off x="6117320" y="5189258"/>
                <a:ext cx="95969" cy="95969"/>
              </a:xfrm>
              <a:prstGeom prst="ellipse">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78" name="Straight Arrow Connector 77">
              <a:extLst>
                <a:ext uri="{FF2B5EF4-FFF2-40B4-BE49-F238E27FC236}">
                  <a16:creationId xmlns:a16="http://schemas.microsoft.com/office/drawing/2014/main" id="{41446FAD-DF2D-91D2-2FE1-B65CB67CB534}"/>
                </a:ext>
              </a:extLst>
            </p:cNvPr>
            <p:cNvCxnSpPr/>
            <p:nvPr/>
          </p:nvCxnSpPr>
          <p:spPr bwMode="auto">
            <a:xfrm flipH="1">
              <a:off x="5767317" y="6157316"/>
              <a:ext cx="1173085" cy="0"/>
            </a:xfrm>
            <a:prstGeom prst="straightConnector1">
              <a:avLst/>
            </a:prstGeom>
            <a:noFill/>
            <a:ln w="28575" cap="flat" cmpd="sng" algn="ctr">
              <a:solidFill>
                <a:schemeClr val="bg1"/>
              </a:solidFill>
              <a:prstDash val="solid"/>
              <a:round/>
              <a:headEnd type="none" w="med" len="med"/>
              <a:tailEnd type="triangle"/>
            </a:ln>
            <a:effectLst/>
          </p:spPr>
        </p:cxnSp>
        <p:cxnSp>
          <p:nvCxnSpPr>
            <p:cNvPr id="80" name="Straight Arrow Connector 79">
              <a:extLst>
                <a:ext uri="{FF2B5EF4-FFF2-40B4-BE49-F238E27FC236}">
                  <a16:creationId xmlns:a16="http://schemas.microsoft.com/office/drawing/2014/main" id="{E91C352B-3C3A-1A84-0087-D0234B980119}"/>
                </a:ext>
              </a:extLst>
            </p:cNvPr>
            <p:cNvCxnSpPr>
              <a:cxnSpLocks/>
            </p:cNvCxnSpPr>
            <p:nvPr/>
          </p:nvCxnSpPr>
          <p:spPr bwMode="auto">
            <a:xfrm>
              <a:off x="7092802" y="6157316"/>
              <a:ext cx="1173311" cy="0"/>
            </a:xfrm>
            <a:prstGeom prst="straightConnector1">
              <a:avLst/>
            </a:prstGeom>
            <a:noFill/>
            <a:ln w="28575" cap="flat" cmpd="sng" algn="ctr">
              <a:solidFill>
                <a:schemeClr val="bg1"/>
              </a:solidFill>
              <a:prstDash val="solid"/>
              <a:round/>
              <a:headEnd type="none" w="med" len="med"/>
              <a:tailEnd type="triangle"/>
            </a:ln>
            <a:effectLst/>
          </p:spPr>
        </p:cxnSp>
        <p:sp>
          <p:nvSpPr>
            <p:cNvPr id="84" name="TextBox 83">
              <a:extLst>
                <a:ext uri="{FF2B5EF4-FFF2-40B4-BE49-F238E27FC236}">
                  <a16:creationId xmlns:a16="http://schemas.microsoft.com/office/drawing/2014/main" id="{2749F43A-9A1F-0A67-5C4B-D229C9A0C304}"/>
                </a:ext>
              </a:extLst>
            </p:cNvPr>
            <p:cNvSpPr txBox="1"/>
            <p:nvPr/>
          </p:nvSpPr>
          <p:spPr bwMode="auto">
            <a:xfrm>
              <a:off x="4801003" y="6133485"/>
              <a:ext cx="2177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accent1"/>
                  </a:solidFill>
                  <a:latin typeface="Calibri" panose="020F0502020204030204" pitchFamily="34" charset="0"/>
                </a:rPr>
                <a:t>Favors </a:t>
              </a:r>
              <a:r>
                <a:rPr lang="en-US" b="0" dirty="0" err="1">
                  <a:solidFill>
                    <a:schemeClr val="accent1"/>
                  </a:solidFill>
                  <a:latin typeface="Calibri" panose="020F0502020204030204" pitchFamily="34" charset="0"/>
                </a:rPr>
                <a:t>Ribociclib</a:t>
              </a:r>
              <a:r>
                <a:rPr lang="en-US" b="0" dirty="0">
                  <a:solidFill>
                    <a:schemeClr val="accent1"/>
                  </a:solidFill>
                  <a:latin typeface="Calibri" panose="020F0502020204030204" pitchFamily="34" charset="0"/>
                </a:rPr>
                <a:t> + ET</a:t>
              </a:r>
            </a:p>
          </p:txBody>
        </p:sp>
        <p:sp>
          <p:nvSpPr>
            <p:cNvPr id="85" name="TextBox 84">
              <a:extLst>
                <a:ext uri="{FF2B5EF4-FFF2-40B4-BE49-F238E27FC236}">
                  <a16:creationId xmlns:a16="http://schemas.microsoft.com/office/drawing/2014/main" id="{CB569A48-6C70-B799-1864-227FA7BB23C0}"/>
                </a:ext>
              </a:extLst>
            </p:cNvPr>
            <p:cNvSpPr txBox="1"/>
            <p:nvPr/>
          </p:nvSpPr>
          <p:spPr bwMode="auto">
            <a:xfrm>
              <a:off x="7024651" y="6132642"/>
              <a:ext cx="20183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b="0" dirty="0">
                  <a:solidFill>
                    <a:schemeClr val="accent3"/>
                  </a:solidFill>
                  <a:latin typeface="Calibri" panose="020F0502020204030204" pitchFamily="34" charset="0"/>
                </a:rPr>
                <a:t>Favors Placebo + ET</a:t>
              </a:r>
            </a:p>
          </p:txBody>
        </p:sp>
      </p:grpSp>
    </p:spTree>
    <p:extLst>
      <p:ext uri="{BB962C8B-B14F-4D97-AF65-F5344CB8AC3E}">
        <p14:creationId xmlns:p14="http://schemas.microsoft.com/office/powerpoint/2010/main" val="670094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Responses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 Reproduced with permission.</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CCCFCEDA-FD22-F2DA-4EF0-2D442A4B88D2}"/>
              </a:ext>
            </a:extLst>
          </p:cNvPr>
          <p:cNvGraphicFramePr>
            <a:graphicFrameLocks/>
          </p:cNvGraphicFramePr>
          <p:nvPr>
            <p:extLst>
              <p:ext uri="{D42A27DB-BD31-4B8C-83A1-F6EECF244321}">
                <p14:modId xmlns:p14="http://schemas.microsoft.com/office/powerpoint/2010/main" val="3658086974"/>
              </p:ext>
            </p:extLst>
          </p:nvPr>
        </p:nvGraphicFramePr>
        <p:xfrm>
          <a:off x="495300" y="4749639"/>
          <a:ext cx="5285299" cy="1432624"/>
        </p:xfrm>
        <a:graphic>
          <a:graphicData uri="http://schemas.openxmlformats.org/drawingml/2006/table">
            <a:tbl>
              <a:tblPr/>
              <a:tblGrid>
                <a:gridCol w="1949103">
                  <a:extLst>
                    <a:ext uri="{9D8B030D-6E8A-4147-A177-3AD203B41FA5}">
                      <a16:colId xmlns:a16="http://schemas.microsoft.com/office/drawing/2014/main" val="20000"/>
                    </a:ext>
                  </a:extLst>
                </a:gridCol>
                <a:gridCol w="1393071">
                  <a:extLst>
                    <a:ext uri="{9D8B030D-6E8A-4147-A177-3AD203B41FA5}">
                      <a16:colId xmlns:a16="http://schemas.microsoft.com/office/drawing/2014/main" val="20001"/>
                    </a:ext>
                  </a:extLst>
                </a:gridCol>
                <a:gridCol w="1943125">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FFFFF">
                        <a:lumMod val="95000"/>
                      </a:srgbClr>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(IQR)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14.8 (6.7-21.3)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(11.4-50.2)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FB24C690-565A-BFB3-A287-4E789ED002AF}"/>
              </a:ext>
            </a:extLst>
          </p:cNvPr>
          <p:cNvGraphicFramePr>
            <a:graphicFrameLocks/>
          </p:cNvGraphicFramePr>
          <p:nvPr>
            <p:extLst>
              <p:ext uri="{D42A27DB-BD31-4B8C-83A1-F6EECF244321}">
                <p14:modId xmlns:p14="http://schemas.microsoft.com/office/powerpoint/2010/main" val="359826920"/>
              </p:ext>
            </p:extLst>
          </p:nvPr>
        </p:nvGraphicFramePr>
        <p:xfrm>
          <a:off x="6411401" y="4751436"/>
          <a:ext cx="5334693" cy="822992"/>
        </p:xfrm>
        <a:graphic>
          <a:graphicData uri="http://schemas.openxmlformats.org/drawingml/2006/table">
            <a:tbl>
              <a:tblPr/>
              <a:tblGrid>
                <a:gridCol w="2513393">
                  <a:extLst>
                    <a:ext uri="{9D8B030D-6E8A-4147-A177-3AD203B41FA5}">
                      <a16:colId xmlns:a16="http://schemas.microsoft.com/office/drawing/2014/main" val="20000"/>
                    </a:ext>
                  </a:extLst>
                </a:gridCol>
                <a:gridCol w="1410650">
                  <a:extLst>
                    <a:ext uri="{9D8B030D-6E8A-4147-A177-3AD203B41FA5}">
                      <a16:colId xmlns:a16="http://schemas.microsoft.com/office/drawing/2014/main" val="20001"/>
                    </a:ext>
                  </a:extLst>
                </a:gridCol>
                <a:gridCol w="1410650">
                  <a:extLst>
                    <a:ext uri="{9D8B030D-6E8A-4147-A177-3AD203B41FA5}">
                      <a16:colId xmlns:a16="http://schemas.microsoft.com/office/drawing/2014/main" val="20002"/>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CR/PR/SD ≥24 wk,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bl>
          </a:graphicData>
        </a:graphic>
      </p:graphicFrame>
      <p:sp>
        <p:nvSpPr>
          <p:cNvPr id="2" name="TextBox 1">
            <a:extLst>
              <a:ext uri="{FF2B5EF4-FFF2-40B4-BE49-F238E27FC236}">
                <a16:creationId xmlns:a16="http://schemas.microsoft.com/office/drawing/2014/main" id="{7E39B0CA-B8E6-4BEF-A3CA-F49E1627E56C}"/>
              </a:ext>
            </a:extLst>
          </p:cNvPr>
          <p:cNvSpPr txBox="1"/>
          <p:nvPr/>
        </p:nvSpPr>
        <p:spPr bwMode="auto">
          <a:xfrm>
            <a:off x="2199079" y="1490695"/>
            <a:ext cx="3091424"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Overall Response Rate (n = 70)</a:t>
            </a:r>
          </a:p>
        </p:txBody>
      </p:sp>
      <p:sp>
        <p:nvSpPr>
          <p:cNvPr id="8" name="TextBox 7">
            <a:extLst>
              <a:ext uri="{FF2B5EF4-FFF2-40B4-BE49-F238E27FC236}">
                <a16:creationId xmlns:a16="http://schemas.microsoft.com/office/drawing/2014/main" id="{40687F59-0CF1-33D8-44DC-C7ECFABA436F}"/>
              </a:ext>
            </a:extLst>
          </p:cNvPr>
          <p:cNvSpPr txBox="1"/>
          <p:nvPr/>
        </p:nvSpPr>
        <p:spPr bwMode="auto">
          <a:xfrm>
            <a:off x="7540168" y="1494824"/>
            <a:ext cx="2988382"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Clinical Benefit Rate (n = 105)</a:t>
            </a:r>
          </a:p>
        </p:txBody>
      </p:sp>
      <p:sp>
        <p:nvSpPr>
          <p:cNvPr id="7" name="TextBox 6">
            <a:extLst>
              <a:ext uri="{FF2B5EF4-FFF2-40B4-BE49-F238E27FC236}">
                <a16:creationId xmlns:a16="http://schemas.microsoft.com/office/drawing/2014/main" id="{C4939520-6E53-0D4C-2B79-CEA2AA07A7A4}"/>
              </a:ext>
            </a:extLst>
          </p:cNvPr>
          <p:cNvSpPr txBox="1"/>
          <p:nvPr/>
        </p:nvSpPr>
        <p:spPr bwMode="auto">
          <a:xfrm>
            <a:off x="3336666" y="1897648"/>
            <a:ext cx="81624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.51</a:t>
            </a:r>
          </a:p>
        </p:txBody>
      </p:sp>
      <p:sp>
        <p:nvSpPr>
          <p:cNvPr id="10" name="TextBox 9">
            <a:extLst>
              <a:ext uri="{FF2B5EF4-FFF2-40B4-BE49-F238E27FC236}">
                <a16:creationId xmlns:a16="http://schemas.microsoft.com/office/drawing/2014/main" id="{4BD55C9B-77E7-12D9-D22E-C8C35557AB91}"/>
              </a:ext>
            </a:extLst>
          </p:cNvPr>
          <p:cNvSpPr txBox="1"/>
          <p:nvPr/>
        </p:nvSpPr>
        <p:spPr bwMode="auto">
          <a:xfrm>
            <a:off x="8430927" y="1974438"/>
            <a:ext cx="81624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 .06</a:t>
            </a:r>
          </a:p>
        </p:txBody>
      </p:sp>
      <p:sp>
        <p:nvSpPr>
          <p:cNvPr id="9" name="Freeform: Shape 8">
            <a:extLst>
              <a:ext uri="{FF2B5EF4-FFF2-40B4-BE49-F238E27FC236}">
                <a16:creationId xmlns:a16="http://schemas.microsoft.com/office/drawing/2014/main" id="{8D7168E0-9D00-3CAD-AE99-FE0A13B4DFCB}"/>
              </a:ext>
            </a:extLst>
          </p:cNvPr>
          <p:cNvSpPr/>
          <p:nvPr/>
        </p:nvSpPr>
        <p:spPr bwMode="auto">
          <a:xfrm>
            <a:off x="1410511" y="2023353"/>
            <a:ext cx="4552544" cy="2305456"/>
          </a:xfrm>
          <a:custGeom>
            <a:avLst/>
            <a:gdLst>
              <a:gd name="connsiteX0" fmla="*/ 0 w 4552544"/>
              <a:gd name="connsiteY0" fmla="*/ 0 h 2305456"/>
              <a:gd name="connsiteX1" fmla="*/ 0 w 4552544"/>
              <a:gd name="connsiteY1" fmla="*/ 2305456 h 2305456"/>
              <a:gd name="connsiteX2" fmla="*/ 4552544 w 4552544"/>
              <a:gd name="connsiteY2" fmla="*/ 2305456 h 2305456"/>
            </a:gdLst>
            <a:ahLst/>
            <a:cxnLst>
              <a:cxn ang="0">
                <a:pos x="connsiteX0" y="connsiteY0"/>
              </a:cxn>
              <a:cxn ang="0">
                <a:pos x="connsiteX1" y="connsiteY1"/>
              </a:cxn>
              <a:cxn ang="0">
                <a:pos x="connsiteX2" y="connsiteY2"/>
              </a:cxn>
            </a:cxnLst>
            <a:rect l="l" t="t" r="r" b="b"/>
            <a:pathLst>
              <a:path w="4552544" h="2305456">
                <a:moveTo>
                  <a:pt x="0" y="0"/>
                </a:moveTo>
                <a:lnTo>
                  <a:pt x="0" y="2305456"/>
                </a:lnTo>
                <a:lnTo>
                  <a:pt x="4552544" y="2305456"/>
                </a:lnTo>
              </a:path>
            </a:pathLst>
          </a:custGeom>
          <a:noFill/>
          <a:ln w="28575">
            <a:solidFill>
              <a:schemeClr val="bg1"/>
            </a:solidFill>
            <a:miter lim="800000"/>
            <a:headEnd/>
            <a:tailEnd/>
          </a:ln>
        </p:spPr>
        <p:txBody>
          <a:bodyPr rtlCol="0" anchor="ctr"/>
          <a:lstStyle/>
          <a:p>
            <a:pPr algn="ctr"/>
            <a:endParaRPr lang="en-US"/>
          </a:p>
        </p:txBody>
      </p:sp>
      <p:grpSp>
        <p:nvGrpSpPr>
          <p:cNvPr id="13" name="Group 12">
            <a:extLst>
              <a:ext uri="{FF2B5EF4-FFF2-40B4-BE49-F238E27FC236}">
                <a16:creationId xmlns:a16="http://schemas.microsoft.com/office/drawing/2014/main" id="{337E59BA-E8D2-DC2C-8344-45C2753ACB83}"/>
              </a:ext>
            </a:extLst>
          </p:cNvPr>
          <p:cNvGrpSpPr/>
          <p:nvPr/>
        </p:nvGrpSpPr>
        <p:grpSpPr>
          <a:xfrm>
            <a:off x="1335748" y="2023353"/>
            <a:ext cx="74763" cy="2304477"/>
            <a:chOff x="1335748" y="2023353"/>
            <a:chExt cx="74763" cy="2304477"/>
          </a:xfrm>
        </p:grpSpPr>
        <p:cxnSp>
          <p:nvCxnSpPr>
            <p:cNvPr id="12" name="Straight Connector 11">
              <a:extLst>
                <a:ext uri="{FF2B5EF4-FFF2-40B4-BE49-F238E27FC236}">
                  <a16:creationId xmlns:a16="http://schemas.microsoft.com/office/drawing/2014/main" id="{C2EE8F5E-768A-B147-AE09-B133E90872C5}"/>
                </a:ext>
              </a:extLst>
            </p:cNvPr>
            <p:cNvCxnSpPr/>
            <p:nvPr/>
          </p:nvCxnSpPr>
          <p:spPr bwMode="auto">
            <a:xfrm>
              <a:off x="1341499" y="2023353"/>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ABA12BF-7817-7218-5DEB-98F89808C400}"/>
                </a:ext>
              </a:extLst>
            </p:cNvPr>
            <p:cNvCxnSpPr/>
            <p:nvPr/>
          </p:nvCxnSpPr>
          <p:spPr bwMode="auto">
            <a:xfrm>
              <a:off x="1341499" y="3164915"/>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C7FCDDF-E3AE-02A4-7C1C-EB4CEAC36E89}"/>
                </a:ext>
              </a:extLst>
            </p:cNvPr>
            <p:cNvCxnSpPr/>
            <p:nvPr/>
          </p:nvCxnSpPr>
          <p:spPr bwMode="auto">
            <a:xfrm>
              <a:off x="1335748" y="4327830"/>
              <a:ext cx="69012" cy="0"/>
            </a:xfrm>
            <a:prstGeom prst="line">
              <a:avLst/>
            </a:prstGeom>
            <a:noFill/>
            <a:ln w="28575" cap="flat" cmpd="sng" algn="ctr">
              <a:solidFill>
                <a:schemeClr val="bg1"/>
              </a:solidFill>
              <a:prstDash val="solid"/>
              <a:round/>
              <a:headEnd type="none" w="med" len="med"/>
              <a:tailEnd type="none" w="med" len="med"/>
            </a:ln>
            <a:effectLst/>
          </p:spPr>
        </p:cxnSp>
      </p:grpSp>
      <p:sp>
        <p:nvSpPr>
          <p:cNvPr id="17" name="TextBox 16">
            <a:extLst>
              <a:ext uri="{FF2B5EF4-FFF2-40B4-BE49-F238E27FC236}">
                <a16:creationId xmlns:a16="http://schemas.microsoft.com/office/drawing/2014/main" id="{2F26D7C9-D98E-023C-4B0F-81F782725158}"/>
              </a:ext>
            </a:extLst>
          </p:cNvPr>
          <p:cNvSpPr txBox="1"/>
          <p:nvPr/>
        </p:nvSpPr>
        <p:spPr bwMode="auto">
          <a:xfrm>
            <a:off x="986056" y="18386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8" name="TextBox 17">
            <a:extLst>
              <a:ext uri="{FF2B5EF4-FFF2-40B4-BE49-F238E27FC236}">
                <a16:creationId xmlns:a16="http://schemas.microsoft.com/office/drawing/2014/main" id="{8FFC1FB9-28C0-3A65-5827-34D554832E48}"/>
              </a:ext>
            </a:extLst>
          </p:cNvPr>
          <p:cNvSpPr txBox="1"/>
          <p:nvPr/>
        </p:nvSpPr>
        <p:spPr bwMode="auto">
          <a:xfrm>
            <a:off x="987966" y="29802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9" name="TextBox 18">
            <a:extLst>
              <a:ext uri="{FF2B5EF4-FFF2-40B4-BE49-F238E27FC236}">
                <a16:creationId xmlns:a16="http://schemas.microsoft.com/office/drawing/2014/main" id="{42D3D0E1-DC40-0018-D4E9-A0DAFA365BCF}"/>
              </a:ext>
            </a:extLst>
          </p:cNvPr>
          <p:cNvSpPr txBox="1"/>
          <p:nvPr/>
        </p:nvSpPr>
        <p:spPr bwMode="auto">
          <a:xfrm>
            <a:off x="1113017" y="4143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0" name="TextBox 19">
            <a:extLst>
              <a:ext uri="{FF2B5EF4-FFF2-40B4-BE49-F238E27FC236}">
                <a16:creationId xmlns:a16="http://schemas.microsoft.com/office/drawing/2014/main" id="{4D9E3EEF-5A9E-8D93-DDD1-5FF38BFCAC37}"/>
              </a:ext>
            </a:extLst>
          </p:cNvPr>
          <p:cNvSpPr txBox="1"/>
          <p:nvPr/>
        </p:nvSpPr>
        <p:spPr bwMode="auto">
          <a:xfrm>
            <a:off x="2393780" y="3420323"/>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
        <p:nvSpPr>
          <p:cNvPr id="21" name="TextBox 20">
            <a:extLst>
              <a:ext uri="{FF2B5EF4-FFF2-40B4-BE49-F238E27FC236}">
                <a16:creationId xmlns:a16="http://schemas.microsoft.com/office/drawing/2014/main" id="{A366D86E-AE3F-4573-37E8-5D35AFA45C6A}"/>
              </a:ext>
            </a:extLst>
          </p:cNvPr>
          <p:cNvSpPr txBox="1"/>
          <p:nvPr/>
        </p:nvSpPr>
        <p:spPr bwMode="auto">
          <a:xfrm>
            <a:off x="4443992" y="3022689"/>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16" name="Rectangle 15">
            <a:extLst>
              <a:ext uri="{FF2B5EF4-FFF2-40B4-BE49-F238E27FC236}">
                <a16:creationId xmlns:a16="http://schemas.microsoft.com/office/drawing/2014/main" id="{726CBDFE-D98C-3968-082C-44D2E550E1B3}"/>
              </a:ext>
            </a:extLst>
          </p:cNvPr>
          <p:cNvSpPr/>
          <p:nvPr/>
        </p:nvSpPr>
        <p:spPr bwMode="auto">
          <a:xfrm>
            <a:off x="1708355" y="3782418"/>
            <a:ext cx="1895927" cy="5337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65EF6EA5-2EC5-6179-15F8-D9BBE0487DAA}"/>
              </a:ext>
            </a:extLst>
          </p:cNvPr>
          <p:cNvSpPr/>
          <p:nvPr/>
        </p:nvSpPr>
        <p:spPr bwMode="auto">
          <a:xfrm>
            <a:off x="3810939" y="3384221"/>
            <a:ext cx="1895927" cy="9319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 name="Group 23">
            <a:extLst>
              <a:ext uri="{FF2B5EF4-FFF2-40B4-BE49-F238E27FC236}">
                <a16:creationId xmlns:a16="http://schemas.microsoft.com/office/drawing/2014/main" id="{537392F9-07BA-8C2F-93D8-205841B3E25F}"/>
              </a:ext>
            </a:extLst>
          </p:cNvPr>
          <p:cNvGrpSpPr/>
          <p:nvPr/>
        </p:nvGrpSpPr>
        <p:grpSpPr>
          <a:xfrm rot="5400000">
            <a:off x="3640905" y="2093944"/>
            <a:ext cx="95946" cy="4548353"/>
            <a:chOff x="1335748" y="2023353"/>
            <a:chExt cx="74763" cy="2304477"/>
          </a:xfrm>
        </p:grpSpPr>
        <p:cxnSp>
          <p:nvCxnSpPr>
            <p:cNvPr id="25" name="Straight Connector 24">
              <a:extLst>
                <a:ext uri="{FF2B5EF4-FFF2-40B4-BE49-F238E27FC236}">
                  <a16:creationId xmlns:a16="http://schemas.microsoft.com/office/drawing/2014/main" id="{82F4759B-F77D-19B5-B768-E6DF4691E41B}"/>
                </a:ext>
              </a:extLst>
            </p:cNvPr>
            <p:cNvCxnSpPr/>
            <p:nvPr/>
          </p:nvCxnSpPr>
          <p:spPr bwMode="auto">
            <a:xfrm>
              <a:off x="1341499" y="2023353"/>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950E2241-D5EB-95BD-630B-427873CCF740}"/>
                </a:ext>
              </a:extLst>
            </p:cNvPr>
            <p:cNvCxnSpPr/>
            <p:nvPr/>
          </p:nvCxnSpPr>
          <p:spPr bwMode="auto">
            <a:xfrm>
              <a:off x="1341499" y="3164915"/>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532C20E-9DDB-3E07-8A16-CBFD496F8DDC}"/>
                </a:ext>
              </a:extLst>
            </p:cNvPr>
            <p:cNvCxnSpPr/>
            <p:nvPr/>
          </p:nvCxnSpPr>
          <p:spPr bwMode="auto">
            <a:xfrm>
              <a:off x="1335748" y="4327830"/>
              <a:ext cx="69012"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E0973775-FA6B-D5DD-A98A-D33E07A8EFEB}"/>
              </a:ext>
            </a:extLst>
          </p:cNvPr>
          <p:cNvSpPr txBox="1"/>
          <p:nvPr/>
        </p:nvSpPr>
        <p:spPr bwMode="auto">
          <a:xfrm>
            <a:off x="2150478" y="4341378"/>
            <a:ext cx="923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a:t>
            </a:r>
          </a:p>
        </p:txBody>
      </p:sp>
      <p:sp>
        <p:nvSpPr>
          <p:cNvPr id="29" name="TextBox 28">
            <a:extLst>
              <a:ext uri="{FF2B5EF4-FFF2-40B4-BE49-F238E27FC236}">
                <a16:creationId xmlns:a16="http://schemas.microsoft.com/office/drawing/2014/main" id="{BB5426C2-21AE-A3DF-BC75-99A88E99E9D6}"/>
              </a:ext>
            </a:extLst>
          </p:cNvPr>
          <p:cNvSpPr txBox="1"/>
          <p:nvPr/>
        </p:nvSpPr>
        <p:spPr bwMode="auto">
          <a:xfrm>
            <a:off x="4217728" y="4350881"/>
            <a:ext cx="108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err="1">
                <a:solidFill>
                  <a:schemeClr val="bg1"/>
                </a:solidFill>
                <a:latin typeface="Calibri" panose="020F0502020204030204" pitchFamily="34" charset="0"/>
              </a:rPr>
              <a:t>Ribociclib</a:t>
            </a:r>
            <a:endParaRPr lang="en-US" b="0" dirty="0">
              <a:solidFill>
                <a:schemeClr val="bg1"/>
              </a:solidFill>
              <a:latin typeface="Calibri" panose="020F0502020204030204" pitchFamily="34" charset="0"/>
            </a:endParaRPr>
          </a:p>
        </p:txBody>
      </p:sp>
      <p:sp>
        <p:nvSpPr>
          <p:cNvPr id="30" name="Freeform: Shape 29">
            <a:extLst>
              <a:ext uri="{FF2B5EF4-FFF2-40B4-BE49-F238E27FC236}">
                <a16:creationId xmlns:a16="http://schemas.microsoft.com/office/drawing/2014/main" id="{0400A542-9C69-D50B-6F47-80C6C7D8C283}"/>
              </a:ext>
            </a:extLst>
          </p:cNvPr>
          <p:cNvSpPr/>
          <p:nvPr/>
        </p:nvSpPr>
        <p:spPr bwMode="auto">
          <a:xfrm>
            <a:off x="6779428" y="2023353"/>
            <a:ext cx="4552544" cy="2305456"/>
          </a:xfrm>
          <a:custGeom>
            <a:avLst/>
            <a:gdLst>
              <a:gd name="connsiteX0" fmla="*/ 0 w 4552544"/>
              <a:gd name="connsiteY0" fmla="*/ 0 h 2305456"/>
              <a:gd name="connsiteX1" fmla="*/ 0 w 4552544"/>
              <a:gd name="connsiteY1" fmla="*/ 2305456 h 2305456"/>
              <a:gd name="connsiteX2" fmla="*/ 4552544 w 4552544"/>
              <a:gd name="connsiteY2" fmla="*/ 2305456 h 2305456"/>
            </a:gdLst>
            <a:ahLst/>
            <a:cxnLst>
              <a:cxn ang="0">
                <a:pos x="connsiteX0" y="connsiteY0"/>
              </a:cxn>
              <a:cxn ang="0">
                <a:pos x="connsiteX1" y="connsiteY1"/>
              </a:cxn>
              <a:cxn ang="0">
                <a:pos x="connsiteX2" y="connsiteY2"/>
              </a:cxn>
            </a:cxnLst>
            <a:rect l="l" t="t" r="r" b="b"/>
            <a:pathLst>
              <a:path w="4552544" h="2305456">
                <a:moveTo>
                  <a:pt x="0" y="0"/>
                </a:moveTo>
                <a:lnTo>
                  <a:pt x="0" y="2305456"/>
                </a:lnTo>
                <a:lnTo>
                  <a:pt x="4552544" y="2305456"/>
                </a:lnTo>
              </a:path>
            </a:pathLst>
          </a:custGeom>
          <a:noFill/>
          <a:ln w="28575">
            <a:solidFill>
              <a:schemeClr val="bg1"/>
            </a:solidFill>
            <a:miter lim="800000"/>
            <a:headEnd/>
            <a:tailEnd/>
          </a:ln>
        </p:spPr>
        <p:txBody>
          <a:bodyPr rtlCol="0" anchor="ctr"/>
          <a:lstStyle/>
          <a:p>
            <a:pPr algn="ctr"/>
            <a:endParaRPr lang="en-US"/>
          </a:p>
        </p:txBody>
      </p:sp>
      <p:grpSp>
        <p:nvGrpSpPr>
          <p:cNvPr id="31" name="Group 30">
            <a:extLst>
              <a:ext uri="{FF2B5EF4-FFF2-40B4-BE49-F238E27FC236}">
                <a16:creationId xmlns:a16="http://schemas.microsoft.com/office/drawing/2014/main" id="{CF2F00C0-8163-87BA-2FE6-D19C0104B9D7}"/>
              </a:ext>
            </a:extLst>
          </p:cNvPr>
          <p:cNvGrpSpPr/>
          <p:nvPr/>
        </p:nvGrpSpPr>
        <p:grpSpPr>
          <a:xfrm>
            <a:off x="6704665" y="2023353"/>
            <a:ext cx="74763" cy="2304477"/>
            <a:chOff x="1335748" y="2023353"/>
            <a:chExt cx="74763" cy="2304477"/>
          </a:xfrm>
        </p:grpSpPr>
        <p:cxnSp>
          <p:nvCxnSpPr>
            <p:cNvPr id="32" name="Straight Connector 31">
              <a:extLst>
                <a:ext uri="{FF2B5EF4-FFF2-40B4-BE49-F238E27FC236}">
                  <a16:creationId xmlns:a16="http://schemas.microsoft.com/office/drawing/2014/main" id="{58F05B1A-29FA-0E61-641E-89F818454588}"/>
                </a:ext>
              </a:extLst>
            </p:cNvPr>
            <p:cNvCxnSpPr/>
            <p:nvPr/>
          </p:nvCxnSpPr>
          <p:spPr bwMode="auto">
            <a:xfrm>
              <a:off x="1341499" y="2023353"/>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C75970A-0FF7-3BDE-F90B-C33F694C5042}"/>
                </a:ext>
              </a:extLst>
            </p:cNvPr>
            <p:cNvCxnSpPr/>
            <p:nvPr/>
          </p:nvCxnSpPr>
          <p:spPr bwMode="auto">
            <a:xfrm>
              <a:off x="1341499" y="3164915"/>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4B800AE-DE27-3D2B-EE1E-5108F1C08686}"/>
                </a:ext>
              </a:extLst>
            </p:cNvPr>
            <p:cNvCxnSpPr/>
            <p:nvPr/>
          </p:nvCxnSpPr>
          <p:spPr bwMode="auto">
            <a:xfrm>
              <a:off x="1335748" y="4327830"/>
              <a:ext cx="69012" cy="0"/>
            </a:xfrm>
            <a:prstGeom prst="line">
              <a:avLst/>
            </a:prstGeom>
            <a:noFill/>
            <a:ln w="28575" cap="flat" cmpd="sng" algn="ctr">
              <a:solidFill>
                <a:schemeClr val="bg1"/>
              </a:solidFill>
              <a:prstDash val="solid"/>
              <a:round/>
              <a:headEnd type="none" w="med" len="med"/>
              <a:tailEnd type="none" w="med" len="med"/>
            </a:ln>
            <a:effectLst/>
          </p:spPr>
        </p:cxnSp>
      </p:grpSp>
      <p:sp>
        <p:nvSpPr>
          <p:cNvPr id="35" name="TextBox 34">
            <a:extLst>
              <a:ext uri="{FF2B5EF4-FFF2-40B4-BE49-F238E27FC236}">
                <a16:creationId xmlns:a16="http://schemas.microsoft.com/office/drawing/2014/main" id="{E20FEE59-04A3-A898-2D76-B445612DF1C8}"/>
              </a:ext>
            </a:extLst>
          </p:cNvPr>
          <p:cNvSpPr txBox="1"/>
          <p:nvPr/>
        </p:nvSpPr>
        <p:spPr bwMode="auto">
          <a:xfrm>
            <a:off x="6354973" y="183868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6" name="TextBox 35">
            <a:extLst>
              <a:ext uri="{FF2B5EF4-FFF2-40B4-BE49-F238E27FC236}">
                <a16:creationId xmlns:a16="http://schemas.microsoft.com/office/drawing/2014/main" id="{7BA54B99-D3A0-1ACD-5121-F4CCA95B9A60}"/>
              </a:ext>
            </a:extLst>
          </p:cNvPr>
          <p:cNvSpPr txBox="1"/>
          <p:nvPr/>
        </p:nvSpPr>
        <p:spPr bwMode="auto">
          <a:xfrm>
            <a:off x="6356883" y="29802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7" name="TextBox 36">
            <a:extLst>
              <a:ext uri="{FF2B5EF4-FFF2-40B4-BE49-F238E27FC236}">
                <a16:creationId xmlns:a16="http://schemas.microsoft.com/office/drawing/2014/main" id="{31BA86E9-D62D-78F3-E0A8-E0AD4EB7D73A}"/>
              </a:ext>
            </a:extLst>
          </p:cNvPr>
          <p:cNvSpPr txBox="1"/>
          <p:nvPr/>
        </p:nvSpPr>
        <p:spPr bwMode="auto">
          <a:xfrm>
            <a:off x="6481934" y="414316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E58DFB72-80F8-7D57-52F1-6FDEECE40E23}"/>
              </a:ext>
            </a:extLst>
          </p:cNvPr>
          <p:cNvSpPr txBox="1"/>
          <p:nvPr/>
        </p:nvSpPr>
        <p:spPr bwMode="auto">
          <a:xfrm>
            <a:off x="7762697" y="2837821"/>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9" name="TextBox 38">
            <a:extLst>
              <a:ext uri="{FF2B5EF4-FFF2-40B4-BE49-F238E27FC236}">
                <a16:creationId xmlns:a16="http://schemas.microsoft.com/office/drawing/2014/main" id="{00A66138-C259-E433-4825-7BA8EFA53D30}"/>
              </a:ext>
            </a:extLst>
          </p:cNvPr>
          <p:cNvSpPr txBox="1"/>
          <p:nvPr/>
        </p:nvSpPr>
        <p:spPr bwMode="auto">
          <a:xfrm>
            <a:off x="9812909" y="1994488"/>
            <a:ext cx="5838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43%</a:t>
            </a:r>
          </a:p>
        </p:txBody>
      </p:sp>
      <p:sp>
        <p:nvSpPr>
          <p:cNvPr id="40" name="Rectangle 39">
            <a:extLst>
              <a:ext uri="{FF2B5EF4-FFF2-40B4-BE49-F238E27FC236}">
                <a16:creationId xmlns:a16="http://schemas.microsoft.com/office/drawing/2014/main" id="{B992259F-F1C2-D9A1-CD79-DF06B80521A5}"/>
              </a:ext>
            </a:extLst>
          </p:cNvPr>
          <p:cNvSpPr/>
          <p:nvPr/>
        </p:nvSpPr>
        <p:spPr bwMode="auto">
          <a:xfrm>
            <a:off x="7077272" y="3181290"/>
            <a:ext cx="1895927" cy="113488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040A75D-6161-C313-54F4-B1494B4476A5}"/>
              </a:ext>
            </a:extLst>
          </p:cNvPr>
          <p:cNvSpPr/>
          <p:nvPr/>
        </p:nvSpPr>
        <p:spPr bwMode="auto">
          <a:xfrm>
            <a:off x="9179856" y="2343770"/>
            <a:ext cx="1895927" cy="197240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5DF0938A-E84E-0C42-9CC6-2DC332D6B6E1}"/>
              </a:ext>
            </a:extLst>
          </p:cNvPr>
          <p:cNvGrpSpPr/>
          <p:nvPr/>
        </p:nvGrpSpPr>
        <p:grpSpPr>
          <a:xfrm rot="5400000">
            <a:off x="9009822" y="2093944"/>
            <a:ext cx="95946" cy="4548353"/>
            <a:chOff x="1335748" y="2023353"/>
            <a:chExt cx="74763" cy="2304477"/>
          </a:xfrm>
        </p:grpSpPr>
        <p:cxnSp>
          <p:nvCxnSpPr>
            <p:cNvPr id="43" name="Straight Connector 42">
              <a:extLst>
                <a:ext uri="{FF2B5EF4-FFF2-40B4-BE49-F238E27FC236}">
                  <a16:creationId xmlns:a16="http://schemas.microsoft.com/office/drawing/2014/main" id="{EC4CA37A-721F-F39E-D2DB-99FA716B677D}"/>
                </a:ext>
              </a:extLst>
            </p:cNvPr>
            <p:cNvCxnSpPr/>
            <p:nvPr/>
          </p:nvCxnSpPr>
          <p:spPr bwMode="auto">
            <a:xfrm>
              <a:off x="1341499" y="2023353"/>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E8D3482-9F7B-CF3F-DF38-0C2DEA22C4AF}"/>
                </a:ext>
              </a:extLst>
            </p:cNvPr>
            <p:cNvCxnSpPr/>
            <p:nvPr/>
          </p:nvCxnSpPr>
          <p:spPr bwMode="auto">
            <a:xfrm>
              <a:off x="1341499" y="3164915"/>
              <a:ext cx="6901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AA729B9-88B9-6507-7A8E-A97449124141}"/>
                </a:ext>
              </a:extLst>
            </p:cNvPr>
            <p:cNvCxnSpPr/>
            <p:nvPr/>
          </p:nvCxnSpPr>
          <p:spPr bwMode="auto">
            <a:xfrm>
              <a:off x="1335748" y="4327830"/>
              <a:ext cx="69012"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13FD5ABC-E73B-4822-5BB3-486472B89F78}"/>
              </a:ext>
            </a:extLst>
          </p:cNvPr>
          <p:cNvSpPr txBox="1"/>
          <p:nvPr/>
        </p:nvSpPr>
        <p:spPr bwMode="auto">
          <a:xfrm>
            <a:off x="7519395" y="4341378"/>
            <a:ext cx="9236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Placebo</a:t>
            </a:r>
          </a:p>
        </p:txBody>
      </p:sp>
      <p:sp>
        <p:nvSpPr>
          <p:cNvPr id="47" name="TextBox 46">
            <a:extLst>
              <a:ext uri="{FF2B5EF4-FFF2-40B4-BE49-F238E27FC236}">
                <a16:creationId xmlns:a16="http://schemas.microsoft.com/office/drawing/2014/main" id="{2D8FEC76-815E-EDD8-9F47-F720A34B56BA}"/>
              </a:ext>
            </a:extLst>
          </p:cNvPr>
          <p:cNvSpPr txBox="1"/>
          <p:nvPr/>
        </p:nvSpPr>
        <p:spPr bwMode="auto">
          <a:xfrm>
            <a:off x="9586645" y="4350881"/>
            <a:ext cx="1082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err="1">
                <a:solidFill>
                  <a:schemeClr val="bg1"/>
                </a:solidFill>
                <a:latin typeface="Calibri" panose="020F0502020204030204" pitchFamily="34" charset="0"/>
              </a:rPr>
              <a:t>Ribociclib</a:t>
            </a:r>
            <a:endParaRPr lang="en-US"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TRAEs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B5272CB-D366-DE01-9BA6-5A01030FF9A2}"/>
              </a:ext>
            </a:extLst>
          </p:cNvPr>
          <p:cNvGraphicFramePr>
            <a:graphicFrameLocks/>
          </p:cNvGraphicFramePr>
          <p:nvPr>
            <p:extLst>
              <p:ext uri="{D42A27DB-BD31-4B8C-83A1-F6EECF244321}">
                <p14:modId xmlns:p14="http://schemas.microsoft.com/office/powerpoint/2010/main" val="3542331651"/>
              </p:ext>
            </p:extLst>
          </p:nvPr>
        </p:nvGraphicFramePr>
        <p:xfrm>
          <a:off x="723900" y="1593688"/>
          <a:ext cx="10753220" cy="4267264"/>
        </p:xfrm>
        <a:graphic>
          <a:graphicData uri="http://schemas.openxmlformats.org/drawingml/2006/table">
            <a:tbl>
              <a:tblPr/>
              <a:tblGrid>
                <a:gridCol w="2890250">
                  <a:extLst>
                    <a:ext uri="{9D8B030D-6E8A-4147-A177-3AD203B41FA5}">
                      <a16:colId xmlns:a16="http://schemas.microsoft.com/office/drawing/2014/main" val="20000"/>
                    </a:ext>
                  </a:extLst>
                </a:gridCol>
                <a:gridCol w="1310495">
                  <a:extLst>
                    <a:ext uri="{9D8B030D-6E8A-4147-A177-3AD203B41FA5}">
                      <a16:colId xmlns:a16="http://schemas.microsoft.com/office/drawing/2014/main" val="20001"/>
                    </a:ext>
                  </a:extLst>
                </a:gridCol>
                <a:gridCol w="1310495">
                  <a:extLst>
                    <a:ext uri="{9D8B030D-6E8A-4147-A177-3AD203B41FA5}">
                      <a16:colId xmlns:a16="http://schemas.microsoft.com/office/drawing/2014/main" val="1846790099"/>
                    </a:ext>
                  </a:extLst>
                </a:gridCol>
                <a:gridCol w="1310495">
                  <a:extLst>
                    <a:ext uri="{9D8B030D-6E8A-4147-A177-3AD203B41FA5}">
                      <a16:colId xmlns:a16="http://schemas.microsoft.com/office/drawing/2014/main" val="1026760104"/>
                    </a:ext>
                  </a:extLst>
                </a:gridCol>
                <a:gridCol w="1310495">
                  <a:extLst>
                    <a:ext uri="{9D8B030D-6E8A-4147-A177-3AD203B41FA5}">
                      <a16:colId xmlns:a16="http://schemas.microsoft.com/office/drawing/2014/main" val="20002"/>
                    </a:ext>
                  </a:extLst>
                </a:gridCol>
                <a:gridCol w="1310495">
                  <a:extLst>
                    <a:ext uri="{9D8B030D-6E8A-4147-A177-3AD203B41FA5}">
                      <a16:colId xmlns:a16="http://schemas.microsoft.com/office/drawing/2014/main" val="488435542"/>
                    </a:ext>
                  </a:extLst>
                </a:gridCol>
                <a:gridCol w="1310495">
                  <a:extLst>
                    <a:ext uri="{9D8B030D-6E8A-4147-A177-3AD203B41FA5}">
                      <a16:colId xmlns:a16="http://schemas.microsoft.com/office/drawing/2014/main" val="28365041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Ribociclib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189439519"/>
                  </a:ext>
                </a:extLst>
              </a:tr>
              <a:tr h="1922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119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Nonhematologic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Headache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Infection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0DA73D61-7850-72A0-35EC-0A138A766F6D}"/>
              </a:ext>
            </a:extLst>
          </p:cNvPr>
          <p:cNvSpPr txBox="1"/>
          <p:nvPr/>
        </p:nvSpPr>
        <p:spPr bwMode="auto">
          <a:xfrm>
            <a:off x="618637" y="5858670"/>
            <a:ext cx="950550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a:spcBef>
                <a:spcPts val="0"/>
              </a:spcBef>
              <a:spcAft>
                <a:spcPts val="300"/>
              </a:spcAft>
              <a:buFont typeface="Wingdings" panose="05000000000000000000" pitchFamily="2" charset="2"/>
              <a:buChar char="§"/>
            </a:pPr>
            <a:r>
              <a:rPr lang="en-US" sz="1600" dirty="0">
                <a:solidFill>
                  <a:schemeClr val="bg1"/>
                </a:solidFill>
              </a:rPr>
              <a:t>Treatment-related deaths (n = 3)</a:t>
            </a:r>
            <a:r>
              <a:rPr lang="en-US" sz="1600" dirty="0">
                <a:solidFill>
                  <a:schemeClr val="bg1"/>
                </a:solidFill>
                <a:cs typeface="Arial" panose="020B0604020202020204" pitchFamily="34" charset="0"/>
              </a:rPr>
              <a:t>—r</a:t>
            </a:r>
            <a:r>
              <a:rPr lang="en-US" sz="1600" dirty="0">
                <a:solidFill>
                  <a:schemeClr val="bg1"/>
                </a:solidFill>
              </a:rPr>
              <a:t>ibociclib arm: 1 sepsis, neutropenia, and disease progression and 1 with pneumonia without fever or neutropenia; placebo: 1 with pneumonia without fever or neutropenia</a:t>
            </a:r>
          </a:p>
        </p:txBody>
      </p:sp>
    </p:spTree>
    <p:extLst>
      <p:ext uri="{BB962C8B-B14F-4D97-AF65-F5344CB8AC3E}">
        <p14:creationId xmlns:p14="http://schemas.microsoft.com/office/powerpoint/2010/main" val="289810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MAINTAIN: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Ribociclib and switching ET improved PFS vs placebo + switching ET in patients with unresectable or metastatic HR+/HER2- breast cancer who progressed </a:t>
            </a:r>
            <a:r>
              <a:rPr lang="en-GB" altLang="en-US" dirty="0">
                <a:solidFill>
                  <a:srgbClr val="000000"/>
                </a:solidFill>
                <a:cs typeface="Arial" panose="020B0604020202020204" pitchFamily="34" charset="0"/>
              </a:rPr>
              <a:t>on ET with a previous CDK4/6 inhibitor</a:t>
            </a:r>
          </a:p>
          <a:p>
            <a:pPr lvl="1"/>
            <a:r>
              <a:rPr lang="en-US" altLang="en-US" dirty="0"/>
              <a:t>Median PFS: 5.29 vs 2.76 mo (HR: 0.57; 95% CI: 0.39-0.95; </a:t>
            </a:r>
            <a:r>
              <a:rPr lang="en-US" altLang="en-US" i="1" dirty="0"/>
              <a:t>P</a:t>
            </a:r>
            <a:r>
              <a:rPr lang="en-US" altLang="en-US" dirty="0"/>
              <a:t> = .006)</a:t>
            </a:r>
          </a:p>
          <a:p>
            <a:r>
              <a:rPr lang="en-US" altLang="en-US" dirty="0"/>
              <a:t>Clinical benefit rate improved with ribociclib</a:t>
            </a:r>
          </a:p>
          <a:p>
            <a:pPr lvl="1"/>
            <a:r>
              <a:rPr lang="en-US" altLang="en-US" dirty="0"/>
              <a:t>43% vs 25% (</a:t>
            </a:r>
            <a:r>
              <a:rPr lang="en-US" altLang="en-US" i="1" dirty="0"/>
              <a:t>P</a:t>
            </a:r>
            <a:r>
              <a:rPr lang="en-US" altLang="en-US" dirty="0"/>
              <a:t> = .06)</a:t>
            </a:r>
          </a:p>
          <a:p>
            <a:r>
              <a:rPr lang="en-US" altLang="en-US" dirty="0"/>
              <a:t>Investigators conclude that ribociclib + ET improved outcomes after progression on a CDK4/6 inhibitor with a manageable toxicity profile</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Kalinsky. ASCO 2022. Abstr LBA1004.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57113E8C356F4B9007E2CC074AB6B9" ma:contentTypeVersion="1" ma:contentTypeDescription="Create a new document." ma:contentTypeScope="" ma:versionID="10e21caa019d65461e92b7e7e816c5e7">
  <xsd:schema xmlns:xsd="http://www.w3.org/2001/XMLSchema" xmlns:xs="http://www.w3.org/2001/XMLSchema" xmlns:p="http://schemas.microsoft.com/office/2006/metadata/properties" xmlns:ns2="d54cbe69-32bd-412a-b004-9152f949605e" xmlns:ns3="ad08bb2b-eec0-44eb-b6b5-940451ad1ec1" targetNamespace="http://schemas.microsoft.com/office/2006/metadata/properties" ma:root="true" ma:fieldsID="f0dbb5e8ffe7d4992616ba88f0f1de87" ns2:_="" ns3:_="">
    <xsd:import namespace="d54cbe69-32bd-412a-b004-9152f949605e"/>
    <xsd:import namespace="ad08bb2b-eec0-44eb-b6b5-940451ad1ec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d08bb2b-eec0-44eb-b6b5-940451ad1ec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ad08bb2b-eec0-44eb-b6b5-940451ad1ec1">Conference Capsule Slides</Document_x0020_Category>
    <_dlc_DocId xmlns="d54cbe69-32bd-412a-b004-9152f949605e">56M7VY3CDVN5-346363386-2</_dlc_DocId>
    <_dlc_DocIdUrl xmlns="d54cbe69-32bd-412a-b004-9152f949605e">
      <Url>https://intranet.clinicaloptions.com/mews/oncology/ONC_2022_ASCO_CF_(PRP5083)/BREAST_LBA1004_Kalinksy/_layouts/15/DocIdRedir.aspx?ID=56M7VY3CDVN5-346363386-2</Url>
      <Description>56M7VY3CDVN5-346363386-2</Description>
    </_dlc_DocIdUrl>
  </documentManagement>
</p:properties>
</file>

<file path=customXml/itemProps1.xml><?xml version="1.0" encoding="utf-8"?>
<ds:datastoreItem xmlns:ds="http://schemas.openxmlformats.org/officeDocument/2006/customXml" ds:itemID="{9079366B-D03F-46AA-89EE-AE3019E78B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d08bb2b-eec0-44eb-b6b5-940451ad1e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02D308-08C9-4C09-86E6-6F66C87D8CEB}">
  <ds:schemaRefs>
    <ds:schemaRef ds:uri="http://schemas.microsoft.com/sharepoint/events"/>
  </ds:schemaRefs>
</ds:datastoreItem>
</file>

<file path=customXml/itemProps3.xml><?xml version="1.0" encoding="utf-8"?>
<ds:datastoreItem xmlns:ds="http://schemas.openxmlformats.org/officeDocument/2006/customXml" ds:itemID="{83AD163C-7302-407F-B03A-A62A62AE2ECA}">
  <ds:schemaRefs>
    <ds:schemaRef ds:uri="http://schemas.microsoft.com/sharepoint/v3/contenttype/forms"/>
  </ds:schemaRefs>
</ds:datastoreItem>
</file>

<file path=customXml/itemProps4.xml><?xml version="1.0" encoding="utf-8"?>
<ds:datastoreItem xmlns:ds="http://schemas.openxmlformats.org/officeDocument/2006/customXml" ds:itemID="{2230A2D9-CF26-45C5-B327-BA03E6DA8FF4}">
  <ds:schemaRefs>
    <ds:schemaRef ds:uri="http://schemas.microsoft.com/office/2006/documentManagement/types"/>
    <ds:schemaRef ds:uri="http://purl.org/dc/dcmitype/"/>
    <ds:schemaRef ds:uri="http://schemas.openxmlformats.org/package/2006/metadata/core-properties"/>
    <ds:schemaRef ds:uri="http://schemas.microsoft.com/office/2006/metadata/properties"/>
    <ds:schemaRef ds:uri="http://www.w3.org/XML/1998/namespace"/>
    <ds:schemaRef ds:uri="http://purl.org/dc/elements/1.1/"/>
    <ds:schemaRef ds:uri="http://schemas.microsoft.com/office/infopath/2007/PartnerControls"/>
    <ds:schemaRef ds:uri="ad08bb2b-eec0-44eb-b6b5-940451ad1ec1"/>
    <ds:schemaRef ds:uri="d54cbe69-32bd-412a-b004-9152f949605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714</TotalTime>
  <Words>2099</Words>
  <Application>Microsoft Office PowerPoint</Application>
  <PresentationFormat>Widescreen</PresentationFormat>
  <Paragraphs>404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MAINTAIN: Phase II Study of Switching  ET ± Ribociclib for HR+/HER2- Metastatic Breast Cancer After Failure of Previous ET + CDK4/6i </vt:lpstr>
      <vt:lpstr>About These Slides</vt:lpstr>
      <vt:lpstr>MAINTAIN: Background</vt:lpstr>
      <vt:lpstr>MAINTAIN: Study Design</vt:lpstr>
      <vt:lpstr>MAINTAIN: Baseline Characteristics</vt:lpstr>
      <vt:lpstr>MAINTAIN: PFS</vt:lpstr>
      <vt:lpstr>MAINTAIN: PFS by Subgroup</vt:lpstr>
      <vt:lpstr>MAINTAIN: Responses</vt:lpstr>
      <vt:lpstr>MAINTAIN: TRAEs</vt:lpstr>
      <vt:lpstr>MAINTAIN: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MAINTAIN: Phase II Study of Switching ET ± Ribociclib for HR+/HER2- Metastatic Breast Cancer</dc:title>
  <dc:creator>Timothy Quill</dc:creator>
  <cp:lastModifiedBy>vwenzel@clinicaloptions.com</cp:lastModifiedBy>
  <cp:revision>32</cp:revision>
  <dcterms:created xsi:type="dcterms:W3CDTF">2022-06-02T23:20:10Z</dcterms:created>
  <dcterms:modified xsi:type="dcterms:W3CDTF">2022-06-09T18:40:04Z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0x0101002D57113E8C356F4B9007E2CC074AB6B9</vt:lpwstr>
  </property>
  <property fmtid="{D5CDD505-2E9C-101B-9397-08002B2CF9AE}" pid="3" name="_dlc_DocIdItemGuid">
    <vt:lpwstr>37ecd123-ac27-4afe-9b5d-3d44c598f3f5</vt:lpwstr>
  </property>
</Properties>
</file>