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92" r:id="rId8"/>
  </p:sldMasterIdLst>
  <p:notesMasterIdLst>
    <p:notesMasterId r:id="rId80"/>
  </p:notesMasterIdLst>
  <p:handoutMasterIdLst>
    <p:handoutMasterId r:id="rId81"/>
  </p:handoutMasterIdLst>
  <p:sldIdLst>
    <p:sldId id="2147473803" r:id="rId9"/>
    <p:sldId id="308" r:id="rId10"/>
    <p:sldId id="294" r:id="rId11"/>
    <p:sldId id="2145706472" r:id="rId12"/>
    <p:sldId id="2147471237" r:id="rId13"/>
    <p:sldId id="2147471236" r:id="rId14"/>
    <p:sldId id="2147471235" r:id="rId15"/>
    <p:sldId id="8513" r:id="rId16"/>
    <p:sldId id="2147471060" r:id="rId17"/>
    <p:sldId id="2135245069" r:id="rId18"/>
    <p:sldId id="8518" r:id="rId19"/>
    <p:sldId id="2135245068" r:id="rId20"/>
    <p:sldId id="2141411860" r:id="rId21"/>
    <p:sldId id="558" r:id="rId22"/>
    <p:sldId id="1747256519" r:id="rId23"/>
    <p:sldId id="2147473708" r:id="rId24"/>
    <p:sldId id="2147473710" r:id="rId25"/>
    <p:sldId id="2147472135" r:id="rId26"/>
    <p:sldId id="2147472136" r:id="rId27"/>
    <p:sldId id="2147472137" r:id="rId28"/>
    <p:sldId id="2147472138" r:id="rId29"/>
    <p:sldId id="2147473716" r:id="rId30"/>
    <p:sldId id="2147473717" r:id="rId31"/>
    <p:sldId id="2141411848" r:id="rId32"/>
    <p:sldId id="2147473705" r:id="rId33"/>
    <p:sldId id="2147473706" r:id="rId34"/>
    <p:sldId id="559" r:id="rId35"/>
    <p:sldId id="2145706491" r:id="rId36"/>
    <p:sldId id="257" r:id="rId37"/>
    <p:sldId id="2147473783" r:id="rId38"/>
    <p:sldId id="2147473784" r:id="rId39"/>
    <p:sldId id="550" r:id="rId40"/>
    <p:sldId id="2147473821" r:id="rId41"/>
    <p:sldId id="547" r:id="rId42"/>
    <p:sldId id="2147473696" r:id="rId43"/>
    <p:sldId id="2147471098" r:id="rId44"/>
    <p:sldId id="2141411842" r:id="rId45"/>
    <p:sldId id="2141411849" r:id="rId46"/>
    <p:sldId id="2147473818" r:id="rId47"/>
    <p:sldId id="2141411850" r:id="rId48"/>
    <p:sldId id="2147473822" r:id="rId49"/>
    <p:sldId id="6862" r:id="rId50"/>
    <p:sldId id="2147471082" r:id="rId51"/>
    <p:sldId id="661" r:id="rId52"/>
    <p:sldId id="2147473804" r:id="rId53"/>
    <p:sldId id="2141411831" r:id="rId54"/>
    <p:sldId id="2145706485" r:id="rId55"/>
    <p:sldId id="2147471108" r:id="rId56"/>
    <p:sldId id="2141411861" r:id="rId57"/>
    <p:sldId id="2145706425" r:id="rId58"/>
    <p:sldId id="2145706455" r:id="rId59"/>
    <p:sldId id="2147473819" r:id="rId60"/>
    <p:sldId id="2147473820" r:id="rId61"/>
    <p:sldId id="2145706468" r:id="rId62"/>
    <p:sldId id="2147473805" r:id="rId63"/>
    <p:sldId id="2147473741" r:id="rId64"/>
    <p:sldId id="2147473813" r:id="rId65"/>
    <p:sldId id="2147473806" r:id="rId66"/>
    <p:sldId id="262" r:id="rId67"/>
    <p:sldId id="322" r:id="rId68"/>
    <p:sldId id="332" r:id="rId69"/>
    <p:sldId id="2147473816" r:id="rId70"/>
    <p:sldId id="2147473743" r:id="rId71"/>
    <p:sldId id="2141411865" r:id="rId72"/>
    <p:sldId id="2147473815" r:id="rId73"/>
    <p:sldId id="2145706484" r:id="rId74"/>
    <p:sldId id="2147473807" r:id="rId75"/>
    <p:sldId id="2147473811" r:id="rId76"/>
    <p:sldId id="2147473801" r:id="rId77"/>
    <p:sldId id="2147473814" r:id="rId78"/>
    <p:sldId id="318" r:id="rId79"/>
  </p:sldIdLst>
  <p:sldSz cx="12192000" cy="6858000"/>
  <p:notesSz cx="7315200" cy="9601200"/>
  <p:custDataLst>
    <p:tags r:id="rId8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Intro" id="{8AEF92B5-8147-47F1-9FEB-F51D30EFCF59}">
          <p14:sldIdLst>
            <p14:sldId id="2147473803"/>
            <p14:sldId id="308"/>
            <p14:sldId id="294"/>
          </p14:sldIdLst>
        </p14:section>
        <p14:section name="Risk Assessment/Biomarkers" id="{11AE3CC7-24DC-47BA-A0C1-26338201E46E}">
          <p14:sldIdLst>
            <p14:sldId id="2145706472"/>
            <p14:sldId id="2147471237"/>
            <p14:sldId id="2147471236"/>
            <p14:sldId id="2147471235"/>
            <p14:sldId id="8513"/>
            <p14:sldId id="2147471060"/>
            <p14:sldId id="2135245069"/>
            <p14:sldId id="8518"/>
            <p14:sldId id="2135245068"/>
          </p14:sldIdLst>
        </p14:section>
        <p14:section name="gBRCA Positive" id="{AF355BE3-AAFD-4CC6-9115-03983748476C}">
          <p14:sldIdLst>
            <p14:sldId id="2141411860"/>
            <p14:sldId id="558"/>
            <p14:sldId id="1747256519"/>
            <p14:sldId id="2147473708"/>
            <p14:sldId id="2147473710"/>
            <p14:sldId id="2147472135"/>
            <p14:sldId id="2147472136"/>
            <p14:sldId id="2147472137"/>
            <p14:sldId id="2147472138"/>
            <p14:sldId id="2147473716"/>
            <p14:sldId id="2147473717"/>
            <p14:sldId id="2141411848"/>
            <p14:sldId id="2147473705"/>
            <p14:sldId id="2147473706"/>
            <p14:sldId id="559"/>
          </p14:sldIdLst>
        </p14:section>
        <p14:section name="CDK4/6 Inhibition" id="{41FE5138-D524-4F2C-99FE-6040935F06FE}">
          <p14:sldIdLst>
            <p14:sldId id="2145706491"/>
            <p14:sldId id="257"/>
            <p14:sldId id="2147473783"/>
            <p14:sldId id="2147473784"/>
            <p14:sldId id="550"/>
            <p14:sldId id="2147473821"/>
            <p14:sldId id="547"/>
            <p14:sldId id="2147473696"/>
            <p14:sldId id="2147471098"/>
            <p14:sldId id="2141411842"/>
            <p14:sldId id="2141411849"/>
            <p14:sldId id="2147473818"/>
            <p14:sldId id="2141411850"/>
            <p14:sldId id="2147473822"/>
            <p14:sldId id="6862"/>
            <p14:sldId id="2147471082"/>
            <p14:sldId id="661"/>
            <p14:sldId id="2147473804"/>
            <p14:sldId id="2141411831"/>
            <p14:sldId id="2145706485"/>
            <p14:sldId id="2147471108"/>
          </p14:sldIdLst>
        </p14:section>
        <p14:section name="Immune Chckpt TNBC" id="{7B9DD856-5027-4EC4-AD66-B80D0C671A92}">
          <p14:sldIdLst>
            <p14:sldId id="2141411861"/>
            <p14:sldId id="2145706425"/>
            <p14:sldId id="2145706455"/>
            <p14:sldId id="2147473819"/>
            <p14:sldId id="2147473820"/>
            <p14:sldId id="2145706468"/>
            <p14:sldId id="2147473805"/>
            <p14:sldId id="2147473741"/>
            <p14:sldId id="2147473813"/>
            <p14:sldId id="2147473806"/>
            <p14:sldId id="262"/>
            <p14:sldId id="322"/>
            <p14:sldId id="332"/>
            <p14:sldId id="2147473816"/>
            <p14:sldId id="2147473743"/>
            <p14:sldId id="2141411865"/>
            <p14:sldId id="2147473815"/>
            <p14:sldId id="2145706484"/>
            <p14:sldId id="2147473807"/>
            <p14:sldId id="2147473811"/>
            <p14:sldId id="2147473801"/>
          </p14:sldIdLst>
        </p14:section>
        <p14:section name="Key Takeaways" id="{E978637E-552F-4FE6-B34A-C22A294BE3C1}">
          <p14:sldIdLst>
            <p14:sldId id="2147473814"/>
            <p14:sldId id="318"/>
          </p14:sldIdLst>
        </p14:section>
      </p14:sectionLst>
    </p:ex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44"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9" name="Kelly Brandt" initials="KB" lastIdx="20" clrIdx="28">
    <p:extLst>
      <p:ext uri="{19B8F6BF-5375-455C-9EA6-DF929625EA0E}">
        <p15:presenceInfo xmlns:p15="http://schemas.microsoft.com/office/powerpoint/2012/main" userId="S::kbrandt@clinicaloptions.com::c2ce0454-3868-4af6-8edb-27f1a98afcf2" providerId="AD"/>
      </p:ext>
    </p:extLst>
  </p:cmAuthor>
  <p:cmAuthor id="1" name="Taryn Gross" initials="TG" lastIdx="6" clrIdx="6"/>
  <p:cmAuthor id="30" name="Jennifer Eimers" initials="JE" lastIdx="6" clrIdx="29">
    <p:extLst>
      <p:ext uri="{19B8F6BF-5375-455C-9EA6-DF929625EA0E}">
        <p15:presenceInfo xmlns:p15="http://schemas.microsoft.com/office/powerpoint/2012/main" userId="S::jeimers@clinicaloptions.com::e496f3f7-6a48-4339-9b0c-9f426a43f948" providerId="AD"/>
      </p:ext>
    </p:extLst>
  </p:cmAuthor>
  <p:cmAuthor id="2" name="Melanie Couton" initials="MAC" lastIdx="4" clrIdx="3"/>
  <p:cmAuthor id="3" name="ralfieri" initials="ra" lastIdx="2" clrIdx="8"/>
  <p:cmAuthor id="4" name="Megan Capel" initials="MC" lastIdx="20"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5"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9" clrIdx="12">
    <p:extLst>
      <p:ext uri="{19B8F6BF-5375-455C-9EA6-DF929625EA0E}">
        <p15:presenceInfo xmlns:p15="http://schemas.microsoft.com/office/powerpoint/2012/main" userId="S::lfowler@practicingclinicians.com::bdc4c4d6-9ded-467c-b80c-330a0ea8ffe4" providerId="AD"/>
      </p:ext>
    </p:extLst>
  </p:cmAuthor>
  <p:cmAuthor id="14" name="Kemi Obajimi" initials="KO" lastIdx="5" clrIdx="13">
    <p:extLst>
      <p:ext uri="{19B8F6BF-5375-455C-9EA6-DF929625EA0E}">
        <p15:presenceInfo xmlns:p15="http://schemas.microsoft.com/office/powerpoint/2012/main" userId="S::kobajimi@clinicaloptions.com::81894e25-3cbc-45b7-be28-dda6fb8d19a9" providerId="AD"/>
      </p:ext>
    </p:extLst>
  </p:cmAuthor>
  <p:cmAuthor id="15" name="Marie Becker" initials="MB" lastIdx="28" clrIdx="14">
    <p:extLst>
      <p:ext uri="{19B8F6BF-5375-455C-9EA6-DF929625EA0E}">
        <p15:presenceInfo xmlns:p15="http://schemas.microsoft.com/office/powerpoint/2012/main" userId="S::mbecker@clinicaloptions.com::a16991b8-7bb5-4da5-98af-c360d036dd20" providerId="AD"/>
      </p:ext>
    </p:extLst>
  </p:cmAuthor>
  <p:cmAuthor id="16" name="Abdou, Yara George" initials="AYG" lastIdx="15" clrIdx="15">
    <p:extLst>
      <p:ext uri="{19B8F6BF-5375-455C-9EA6-DF929625EA0E}">
        <p15:presenceInfo xmlns:p15="http://schemas.microsoft.com/office/powerpoint/2012/main" userId="S::yabdou@ad.unc.edu::df4bdc39-2555-47ee-b42c-2604b0ff13c8" providerId="AD"/>
      </p:ext>
    </p:extLst>
  </p:cmAuthor>
  <p:cmAuthor id="17" name="CLINICALOPTIONS\mbecker" initials="C" lastIdx="25" clrIdx="16">
    <p:extLst>
      <p:ext uri="{19B8F6BF-5375-455C-9EA6-DF929625EA0E}">
        <p15:presenceInfo xmlns:p15="http://schemas.microsoft.com/office/powerpoint/2012/main" userId="CLINICALOPTIONS\mbecker" providerId="None"/>
      </p:ext>
    </p:extLst>
  </p:cmAuthor>
  <p:cmAuthor id="18" name="CLINICALOPTIONS\tquill" initials="C" lastIdx="31" clrIdx="17">
    <p:extLst>
      <p:ext uri="{19B8F6BF-5375-455C-9EA6-DF929625EA0E}">
        <p15:presenceInfo xmlns:p15="http://schemas.microsoft.com/office/powerpoint/2012/main" userId="CLINICALOPTIONS\tquill" providerId="None"/>
      </p:ext>
    </p:extLst>
  </p:cmAuthor>
  <p:cmAuthor id="19" name="Melanie Couton" initials="MC" lastIdx="4" clrIdx="18">
    <p:extLst>
      <p:ext uri="{19B8F6BF-5375-455C-9EA6-DF929625EA0E}">
        <p15:presenceInfo xmlns:p15="http://schemas.microsoft.com/office/powerpoint/2012/main" userId="ef8730672ba86646" providerId="Windows Live"/>
      </p:ext>
    </p:extLst>
  </p:cmAuthor>
  <p:cmAuthor id="20" name="Christy Seals" initials="CS" lastIdx="6" clrIdx="19">
    <p:extLst>
      <p:ext uri="{19B8F6BF-5375-455C-9EA6-DF929625EA0E}">
        <p15:presenceInfo xmlns:p15="http://schemas.microsoft.com/office/powerpoint/2012/main" userId="S::cseals@clinicaloptions.com::0852e532-1f9e-4bbf-9b56-be19a9543a31" providerId="AD"/>
      </p:ext>
    </p:extLst>
  </p:cmAuthor>
  <p:cmAuthor id="21" name="Liz OConnell" initials="LO" lastIdx="29" clrIdx="20">
    <p:extLst>
      <p:ext uri="{19B8F6BF-5375-455C-9EA6-DF929625EA0E}">
        <p15:presenceInfo xmlns:p15="http://schemas.microsoft.com/office/powerpoint/2012/main" userId="42744cf53d8d7e1d" providerId="Windows Live"/>
      </p:ext>
    </p:extLst>
  </p:cmAuthor>
  <p:cmAuthor id="22" name="Jennifer Blanchette" initials="JB" lastIdx="132" clrIdx="21">
    <p:extLst>
      <p:ext uri="{19B8F6BF-5375-455C-9EA6-DF929625EA0E}">
        <p15:presenceInfo xmlns:p15="http://schemas.microsoft.com/office/powerpoint/2012/main" userId="S::jblanchette@clinicaloptions.com::ffc12744-7917-4d20-83be-446b79fdc927" providerId="AD"/>
      </p:ext>
    </p:extLst>
  </p:cmAuthor>
  <p:cmAuthor id="23" name="Microsoft Office User" initials="MOU" lastIdx="8" clrIdx="22">
    <p:extLst>
      <p:ext uri="{19B8F6BF-5375-455C-9EA6-DF929625EA0E}">
        <p15:presenceInfo xmlns:p15="http://schemas.microsoft.com/office/powerpoint/2012/main" userId="Microsoft Office User" providerId="None"/>
      </p:ext>
    </p:extLst>
  </p:cmAuthor>
  <p:cmAuthor id="24" name="kbrandt@clinicaloptions.com" initials="k" lastIdx="55" clrIdx="23">
    <p:extLst>
      <p:ext uri="{19B8F6BF-5375-455C-9EA6-DF929625EA0E}">
        <p15:presenceInfo xmlns:p15="http://schemas.microsoft.com/office/powerpoint/2012/main" userId="kbrandt@clinicaloptions.com" providerId="None"/>
      </p:ext>
    </p:extLst>
  </p:cmAuthor>
  <p:cmAuthor id="25" name="Brian Robinson" initials="BR" lastIdx="41" clrIdx="24">
    <p:extLst>
      <p:ext uri="{19B8F6BF-5375-455C-9EA6-DF929625EA0E}">
        <p15:presenceInfo xmlns:p15="http://schemas.microsoft.com/office/powerpoint/2012/main" userId="S::brobinson@clinicaloptions.com::593be292-0603-4c70-b8fa-4421f1cfbc5e" providerId="AD"/>
      </p:ext>
    </p:extLst>
  </p:cmAuthor>
  <p:cmAuthor id="26" name="CLINICALOPTIONS\jeimers" initials="C" lastIdx="2" clrIdx="25">
    <p:extLst>
      <p:ext uri="{19B8F6BF-5375-455C-9EA6-DF929625EA0E}">
        <p15:presenceInfo xmlns:p15="http://schemas.microsoft.com/office/powerpoint/2012/main" userId="CLINICALOPTIONS\jeimers" providerId="None"/>
      </p:ext>
    </p:extLst>
  </p:cmAuthor>
  <p:cmAuthor id="27" name="clinicaloptions\ldonohue" initials="c" lastIdx="4" clrIdx="26">
    <p:extLst>
      <p:ext uri="{19B8F6BF-5375-455C-9EA6-DF929625EA0E}">
        <p15:presenceInfo xmlns:p15="http://schemas.microsoft.com/office/powerpoint/2012/main" userId="clinicaloptions\ldonohue" providerId="None"/>
      </p:ext>
    </p:extLst>
  </p:cmAuthor>
  <p:cmAuthor id="28" name="nhanson" initials="n" lastIdx="7" clrIdx="27">
    <p:extLst>
      <p:ext uri="{19B8F6BF-5375-455C-9EA6-DF929625EA0E}">
        <p15:presenceInfo xmlns:p15="http://schemas.microsoft.com/office/powerpoint/2012/main" userId="nhan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F0F3"/>
    <a:srgbClr val="E1471D"/>
    <a:srgbClr val="00823B"/>
    <a:srgbClr val="015873"/>
    <a:srgbClr val="046376"/>
    <a:srgbClr val="013763"/>
    <a:srgbClr val="033453"/>
    <a:srgbClr val="006264"/>
    <a:srgbClr val="FDB338"/>
    <a:srgbClr val="682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19978E-9269-44B9-A931-C686EE10B7C5}" v="710" dt="2024-01-18T16:56:49.736"/>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184" autoAdjust="0"/>
  </p:normalViewPr>
  <p:slideViewPr>
    <p:cSldViewPr snapToGrid="0" showGuides="1">
      <p:cViewPr varScale="1">
        <p:scale>
          <a:sx n="103" d="100"/>
          <a:sy n="103" d="100"/>
        </p:scale>
        <p:origin x="114" y="102"/>
      </p:cViewPr>
      <p:guideLst>
        <p:guide orient="horz" pos="4128"/>
        <p:guide orient="horz" pos="1008"/>
        <p:guide orient="horz" pos="4032"/>
        <p:guide orient="horz" pos="144"/>
        <p:guide orient="horz" pos="264"/>
        <p:guide orient="horz" pos="3912"/>
        <p:guide orient="horz"/>
        <p:guide pos="312"/>
        <p:guide pos="7407"/>
        <p:guide pos="3843"/>
        <p:guide pos="453"/>
        <p:guide pos="7248"/>
      </p:guideLst>
    </p:cSldViewPr>
  </p:slideViewPr>
  <p:outlineViewPr>
    <p:cViewPr>
      <p:scale>
        <a:sx n="33" d="100"/>
        <a:sy n="33" d="100"/>
      </p:scale>
      <p:origin x="0" y="-42954"/>
    </p:cViewPr>
  </p:outlineViewPr>
  <p:notesTextViewPr>
    <p:cViewPr>
      <p:scale>
        <a:sx n="125" d="100"/>
        <a:sy n="125" d="100"/>
      </p:scale>
      <p:origin x="0" y="0"/>
    </p:cViewPr>
  </p:notesTextViewPr>
  <p:sorterViewPr>
    <p:cViewPr varScale="1">
      <p:scale>
        <a:sx n="1" d="1"/>
        <a:sy n="1" d="1"/>
      </p:scale>
      <p:origin x="0" y="-28732"/>
    </p:cViewPr>
  </p:sorterViewPr>
  <p:notesViewPr>
    <p:cSldViewPr snapToGrid="0" showGuides="1">
      <p:cViewPr varScale="1">
        <p:scale>
          <a:sx n="80" d="100"/>
          <a:sy n="80" d="100"/>
        </p:scale>
        <p:origin x="3804"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presProps" Target="presProps.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customXml" Target="../customXml/item5.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3.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notesMaster" Target="notesMasters/notesMaster1.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commentAuthors" Target="commentAuthors.xml"/><Relationship Id="rId88"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handoutMaster" Target="handoutMasters/handoutMaster1.xml"/><Relationship Id="rId86"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2.xml"/><Relationship Id="rId71" Type="http://schemas.openxmlformats.org/officeDocument/2006/relationships/slide" Target="slides/slide63.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tableStyles" Target="tableStyles.xml"/><Relationship Id="rId61" Type="http://schemas.openxmlformats.org/officeDocument/2006/relationships/slide" Target="slides/slide53.xml"/><Relationship Id="rId82"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latin typeface="Calibri" panose="020F0502020204030204" pitchFamily="34" charset="0"/>
                <a:cs typeface="Calibri" panose="020F0502020204030204" pitchFamily="34" charset="0"/>
              </a:rPr>
              <a:pPr>
                <a:defRPr/>
              </a:pPr>
              <a:t>‹#›</a:t>
            </a:fld>
            <a:endParaRPr lang="en-US"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Calibri" panose="020F0502020204030204" pitchFamily="34"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Calibri" panose="020F0502020204030204" pitchFamily="34"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Calibri" panose="020F0502020204030204" pitchFamily="34"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atin typeface="Calibri" panose="020F0502020204030204" pitchFamily="34" charset="0"/>
                <a:cs typeface="Calibri" panose="020F0502020204030204" pitchFamily="34" charset="0"/>
              </a:defRPr>
            </a:lvl1pPr>
          </a:lstStyle>
          <a:p>
            <a:pPr>
              <a:defRPr/>
            </a:pPr>
            <a:fld id="{2FB72F01-6714-4A31-8C22-8E0F1B091B56}" type="slidenum">
              <a:rPr lang="en-US" altLang="en-US" smtClean="0"/>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This slide lists the faculty who were involved in the production of these slides.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ASCO, American Society of Clinical Oncology; BC, breast cancer; CAP, College of American Pathologists; ER, estrogen receptor; IHC, immunohistochemistry; ISH, in situ hybridization; PR, progesterone receptor; TNBC, triple-negative breast cancer.</a:t>
            </a:r>
          </a:p>
          <a:p>
            <a:endParaRPr lang="en-US" i="1"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823312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406828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CT, chemotherapy; EBC, early breast cancer</a:t>
            </a:r>
            <a:r>
              <a:rPr lang="en-US" b="0" i="1" dirty="0"/>
              <a:t>; </a:t>
            </a:r>
            <a:r>
              <a:rPr lang="en-US" i="1" dirty="0"/>
              <a:t>ET, endocrine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050824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EBC, early breast cancer; HR, hormone receptor; RS, recurrence score.</a:t>
            </a:r>
          </a:p>
          <a:p>
            <a:endParaRPr lang="en-US" i="1" dirty="0"/>
          </a:p>
        </p:txBody>
      </p:sp>
      <p:sp>
        <p:nvSpPr>
          <p:cNvPr id="4" name="Slide Number Placeholder 3"/>
          <p:cNvSpPr>
            <a:spLocks noGrp="1"/>
          </p:cNvSpPr>
          <p:nvPr>
            <p:ph type="sldNum" sz="quarter" idx="5"/>
          </p:nvPr>
        </p:nvSpPr>
        <p:spPr/>
        <p:txBody>
          <a:bodyPr/>
          <a:lstStyle/>
          <a:p>
            <a:fld id="{6D186F27-C694-3846-84B5-918A82363F03}" type="slidenum">
              <a:rPr lang="en-US" smtClean="0"/>
              <a:t>8</a:t>
            </a:fld>
            <a:endParaRPr lang="en-US" dirty="0"/>
          </a:p>
        </p:txBody>
      </p:sp>
    </p:spTree>
    <p:extLst>
      <p:ext uri="{BB962C8B-B14F-4D97-AF65-F5344CB8AC3E}">
        <p14:creationId xmlns:p14="http://schemas.microsoft.com/office/powerpoint/2010/main" val="8017714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EBC, early breast cancer; ET, endocrine therapy; LN, lymph node; LNN, lymph node negative.</a:t>
            </a:r>
          </a:p>
          <a:p>
            <a:endParaRPr lang="en-US" i="1" dirty="0"/>
          </a:p>
        </p:txBody>
      </p:sp>
      <p:sp>
        <p:nvSpPr>
          <p:cNvPr id="4" name="Slide Number Placeholder 3"/>
          <p:cNvSpPr>
            <a:spLocks noGrp="1"/>
          </p:cNvSpPr>
          <p:nvPr>
            <p:ph type="sldNum" sz="quarter" idx="5"/>
          </p:nvPr>
        </p:nvSpPr>
        <p:spPr/>
        <p:txBody>
          <a:bodyPr/>
          <a:lstStyle/>
          <a:p>
            <a:fld id="{CA14C7FD-B05E-1241-87D1-8C24CE7FEDBC}" type="slidenum">
              <a:rPr lang="en-US" smtClean="0"/>
              <a:t>9</a:t>
            </a:fld>
            <a:endParaRPr lang="en-US" dirty="0"/>
          </a:p>
        </p:txBody>
      </p:sp>
    </p:spTree>
    <p:extLst>
      <p:ext uri="{BB962C8B-B14F-4D97-AF65-F5344CB8AC3E}">
        <p14:creationId xmlns:p14="http://schemas.microsoft.com/office/powerpoint/2010/main" val="20025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latin typeface="Arial" panose="020B0604020202020204" pitchFamily="34" charset="0"/>
                <a:cs typeface="Arial" panose="020B0604020202020204" pitchFamily="34" charset="0"/>
              </a:rPr>
              <a:t>AC, doxorubicin/cyclophosphamide; AC/T, </a:t>
            </a:r>
            <a:r>
              <a:rPr lang="en-US" b="0" i="1" dirty="0">
                <a:effectLst/>
                <a:latin typeface="Arial" panose="020B0604020202020204" pitchFamily="34" charset="0"/>
                <a:cs typeface="Arial" panose="020B0604020202020204" pitchFamily="34" charset="0"/>
              </a:rPr>
              <a:t>doxorubicin/cyclophosphamide and paclitaxel; </a:t>
            </a:r>
            <a:r>
              <a:rPr lang="en-US" b="0" i="1" dirty="0">
                <a:latin typeface="Arial" panose="020B0604020202020204" pitchFamily="34" charset="0"/>
                <a:cs typeface="Arial" panose="020B0604020202020204" pitchFamily="34" charset="0"/>
              </a:rPr>
              <a:t>ALND; axillary lymph node dissection; CMF, </a:t>
            </a:r>
            <a:r>
              <a:rPr lang="en-US" b="0" i="1" dirty="0">
                <a:effectLst/>
                <a:latin typeface="Arial" panose="020B0604020202020204" pitchFamily="34" charset="0"/>
                <a:cs typeface="Arial" panose="020B0604020202020204" pitchFamily="34" charset="0"/>
              </a:rPr>
              <a:t>cyclophosphamide/methotrexate/5-fluorouracil; </a:t>
            </a:r>
            <a:r>
              <a:rPr lang="en-US" b="0" i="1" dirty="0">
                <a:latin typeface="Arial" panose="020B0604020202020204" pitchFamily="34" charset="0"/>
                <a:cs typeface="Arial" panose="020B0604020202020204" pitchFamily="34" charset="0"/>
              </a:rPr>
              <a:t>CT, chemotherapy; DFI, disease-free interval; DFS, disease-free survival; EBC, early breast cancer; EC/T, </a:t>
            </a:r>
            <a:r>
              <a:rPr lang="en-US" b="0" i="1" dirty="0">
                <a:effectLst/>
                <a:latin typeface="Arial" panose="020B0604020202020204" pitchFamily="34" charset="0"/>
                <a:cs typeface="Arial" panose="020B0604020202020204" pitchFamily="34" charset="0"/>
              </a:rPr>
              <a:t>epirubicin/cyclophosphamide and paclitaxel; </a:t>
            </a:r>
            <a:r>
              <a:rPr lang="en-US" b="0" i="1" dirty="0">
                <a:latin typeface="Arial" panose="020B0604020202020204" pitchFamily="34" charset="0"/>
                <a:cs typeface="Arial" panose="020B0604020202020204" pitchFamily="34" charset="0"/>
              </a:rPr>
              <a:t>ET, endocrine therapy; FAC, 5-</a:t>
            </a:r>
            <a:r>
              <a:rPr lang="en-US" b="0" i="1" dirty="0">
                <a:effectLst/>
                <a:latin typeface="Arial" panose="020B0604020202020204" pitchFamily="34" charset="0"/>
                <a:cs typeface="Arial" panose="020B0604020202020204" pitchFamily="34" charset="0"/>
              </a:rPr>
              <a:t>fluorouracil/doxorubicin/cyclophosphamide; </a:t>
            </a:r>
            <a:r>
              <a:rPr lang="en-US" b="0" i="1" dirty="0">
                <a:latin typeface="Arial" panose="020B0604020202020204" pitchFamily="34" charset="0"/>
                <a:cs typeface="Arial" panose="020B0604020202020204" pitchFamily="34" charset="0"/>
              </a:rPr>
              <a:t>FAC/T, 5-</a:t>
            </a:r>
            <a:r>
              <a:rPr lang="en-US" b="0" i="1" dirty="0">
                <a:effectLst/>
                <a:latin typeface="Arial" panose="020B0604020202020204" pitchFamily="34" charset="0"/>
                <a:cs typeface="Arial" panose="020B0604020202020204" pitchFamily="34" charset="0"/>
              </a:rPr>
              <a:t>fluorouracil/doxorubicin/cyclophosphamide and paclitaxel; FEC, 5-fluorouracil/epirubicin/cyclophosphamide; FEC/T, 5-fluorouracil/epirubicin/cyclophosphamide and docetaxel; </a:t>
            </a:r>
            <a:r>
              <a:rPr lang="en-US" b="0" i="1" dirty="0">
                <a:latin typeface="Arial" panose="020B0604020202020204" pitchFamily="34" charset="0"/>
                <a:cs typeface="Arial" panose="020B0604020202020204" pitchFamily="34" charset="0"/>
              </a:rPr>
              <a:t>HR, hormone receptor; iDFS, invasive disease–free survival; LN, lymph node; </a:t>
            </a:r>
            <a:r>
              <a:rPr lang="en-US" b="0" i="1" dirty="0" err="1">
                <a:latin typeface="Arial" panose="020B0604020202020204" pitchFamily="34" charset="0"/>
                <a:cs typeface="Arial" panose="020B0604020202020204" pitchFamily="34" charset="0"/>
              </a:rPr>
              <a:t>mets</a:t>
            </a:r>
            <a:r>
              <a:rPr lang="en-US" b="0" i="1" dirty="0">
                <a:latin typeface="Arial" panose="020B0604020202020204" pitchFamily="34" charset="0"/>
                <a:cs typeface="Arial" panose="020B0604020202020204" pitchFamily="34" charset="0"/>
              </a:rPr>
              <a:t>, metastases; OS, overall survival; QoL, quality of life; RS, recurrence score; SLNB, sentinel lymph node biopsy; TC, docetaxel/cyclophosphamide.</a:t>
            </a:r>
          </a:p>
          <a:p>
            <a:endParaRPr lang="en-US"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6D186F27-C694-3846-84B5-918A82363F03}" type="slidenum">
              <a:rPr lang="en-US" smtClean="0"/>
              <a:t>10</a:t>
            </a:fld>
            <a:endParaRPr lang="en-US" dirty="0"/>
          </a:p>
        </p:txBody>
      </p:sp>
    </p:spTree>
    <p:extLst>
      <p:ext uri="{BB962C8B-B14F-4D97-AF65-F5344CB8AC3E}">
        <p14:creationId xmlns:p14="http://schemas.microsoft.com/office/powerpoint/2010/main" val="3980523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b="0" i="1" dirty="0"/>
              <a:t>CT, chemotherapy; ET, endocrine therapy; iDFS, invasive disease–free survival.</a:t>
            </a:r>
            <a:endParaRPr lang="en-US" dirty="0"/>
          </a:p>
        </p:txBody>
      </p:sp>
      <p:sp>
        <p:nvSpPr>
          <p:cNvPr id="4" name="Slide Number Placeholder 3"/>
          <p:cNvSpPr>
            <a:spLocks noGrp="1"/>
          </p:cNvSpPr>
          <p:nvPr>
            <p:ph type="sldNum" sz="quarter" idx="5"/>
          </p:nvPr>
        </p:nvSpPr>
        <p:spPr/>
        <p:txBody>
          <a:bodyPr/>
          <a:lstStyle/>
          <a:p>
            <a:fld id="{6D186F27-C694-3846-84B5-918A82363F03}" type="slidenum">
              <a:rPr lang="en-US" smtClean="0"/>
              <a:t>11</a:t>
            </a:fld>
            <a:endParaRPr lang="en-US" dirty="0"/>
          </a:p>
        </p:txBody>
      </p:sp>
    </p:spTree>
    <p:extLst>
      <p:ext uri="{BB962C8B-B14F-4D97-AF65-F5344CB8AC3E}">
        <p14:creationId xmlns:p14="http://schemas.microsoft.com/office/powerpoint/2010/main" val="108537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EBC, early breast cancer; RS, recurrence score.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69371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solidFill>
                  <a:srgbClr val="1B3051"/>
                </a:solidFill>
                <a:effectLst/>
              </a:rPr>
              <a:t>EBC, early breast cancer; HR, hormone receptor; TNBC, triple-negative breast cancer.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4081272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CA"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BER, base excision repair; NAD, nicotinamide adenine dinucleotide.</a:t>
            </a:r>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C5D0BD-4F7C-4612-9DE0-8073D0E0C3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9314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BC, breast cancer; CPS, clinical and pathologic stage; CT, chemotherapy; DFS, disease-free survival; ECOG PS, Eastern Cooperative Oncology Group performance status; EG, estrogen-receptor status and histologic grade; ER, estrogen receptor; HR, hormone receptor; </a:t>
            </a:r>
            <a:r>
              <a:rPr lang="en-US" i="1" dirty="0" err="1"/>
              <a:t>iDFS</a:t>
            </a:r>
            <a:r>
              <a:rPr lang="en-US" i="1" dirty="0"/>
              <a:t>, invasive disease–free survival; LN, lymph node; OS, overall survival; pCR, pathologic complete response; TNBC, triple-negative breast cancer; tx, treatment.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87095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AJCC, </a:t>
            </a:r>
            <a:r>
              <a:rPr lang="en-US" b="0" i="1" dirty="0">
                <a:solidFill>
                  <a:srgbClr val="5F6368"/>
                </a:solidFill>
                <a:effectLst/>
              </a:rPr>
              <a:t>American Joint Committee on Cancer; </a:t>
            </a:r>
            <a:r>
              <a:rPr lang="en-US" b="0" i="1" dirty="0"/>
              <a:t>BC, breast cancer; CPS, clinical and pathologic stage; CT, chemotherapy; EG, endocrine receptor status and histologic grade; ET, endocrine therapy; HR, hormone receptor; IQR, interquartile range; olap, olaparib; pbo, placebo; TNBC, triple-negative breast cancer.</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36806174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iDFS</a:t>
            </a:r>
            <a:r>
              <a:rPr lang="en-US" i="1" dirty="0"/>
              <a:t>, invasive disease–free survival; ITT, intention-to-treat.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3661460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iDFS</a:t>
            </a:r>
            <a:r>
              <a:rPr lang="en-US" i="1" dirty="0"/>
              <a:t>, invasive disease–free survival; NC, not calculated; </a:t>
            </a:r>
            <a:r>
              <a:rPr lang="en-US" b="0" i="1" dirty="0"/>
              <a:t>TNBC, triple-negative breast cancer.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1909352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HR, hazard ratio; ITT, intention-to-treat; OS, overall survival.</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577726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iDFS</a:t>
            </a:r>
            <a:r>
              <a:rPr lang="en-US" i="1" dirty="0"/>
              <a:t>, invasive disease–free survival; NC, not calculated; OS, overall survival; </a:t>
            </a:r>
            <a:r>
              <a:rPr lang="en-US" b="0" i="1" dirty="0"/>
              <a:t>TNBC, triple-negative breast cancer.</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33225754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AML, acute myeloid leukemia; d/c, discontinuation; MDS, myelodysplastic syndromes.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2306402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AML, acute myeloid leukemia; ANC, absolute neutrophil count; GI, gastrointestinal; HCP, health care provider; Hgb, hemoglobin; MDS, myelodysplastic syndrome.</a:t>
            </a:r>
          </a:p>
        </p:txBody>
      </p:sp>
      <p:sp>
        <p:nvSpPr>
          <p:cNvPr id="4" name="Slide Number Placeholder 3"/>
          <p:cNvSpPr>
            <a:spLocks noGrp="1"/>
          </p:cNvSpPr>
          <p:nvPr>
            <p:ph type="sldNum" sz="quarter" idx="10"/>
          </p:nvPr>
        </p:nvSpPr>
        <p:spPr/>
        <p:txBody>
          <a:bodyPr/>
          <a:lstStyle/>
          <a:p>
            <a:fld id="{5C5A650E-E16E-44A3-BDFA-0271D9137309}" type="slidenum">
              <a:rPr lang="en-US" smtClean="0"/>
              <a:pPr/>
              <a:t>23</a:t>
            </a:fld>
            <a:endParaRPr lang="en-US" dirty="0"/>
          </a:p>
        </p:txBody>
      </p:sp>
    </p:spTree>
    <p:extLst>
      <p:ext uri="{BB962C8B-B14F-4D97-AF65-F5344CB8AC3E}">
        <p14:creationId xmlns:p14="http://schemas.microsoft.com/office/powerpoint/2010/main" val="214403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81261" rtl="0" eaLnBrk="0" fontAlgn="base" latinLnBrk="0" hangingPunct="0">
              <a:lnSpc>
                <a:spcPct val="100000"/>
              </a:lnSpc>
              <a:spcBef>
                <a:spcPct val="30000"/>
              </a:spcBef>
              <a:spcAft>
                <a:spcPct val="0"/>
              </a:spcAft>
              <a:buClrTx/>
              <a:buSzTx/>
              <a:buFontTx/>
              <a:buNone/>
              <a:tabLst/>
              <a:defRPr/>
            </a:pPr>
            <a:r>
              <a:rPr lang="en-US" i="1" dirty="0">
                <a:ea typeface="Calibri" panose="020F0502020204030204" pitchFamily="34" charset="0"/>
                <a:cs typeface="Calibri" panose="020F0502020204030204" pitchFamily="34" charset="0"/>
              </a:rPr>
              <a:t>EBC, early breast cancer.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59447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EBC, early breast cancer; TNBC, triple-negative breast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311456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EBC, early breast cancer; HCP, healthcare provider; VUS, </a:t>
            </a:r>
            <a:r>
              <a:rPr lang="en-US" b="0" i="1" dirty="0">
                <a:solidFill>
                  <a:srgbClr val="111111"/>
                </a:solidFill>
                <a:effectLst/>
                <a:latin typeface="Roboto" panose="02000000000000000000" pitchFamily="2" charset="0"/>
              </a:rPr>
              <a:t>variant of unknown significance.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971547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22511878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CPR, clinical pathological risk; HR, hormone receptor.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32382953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CDKi, CDK inhibitor; CPS-EG, clinical-pathologic stage—estrogen/grade; DDFS, distant disease-free survival; DRFS, distant recurrence-free survival; iDFS, invasive disease–free survival; NR, not reported.</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38453063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defRPr/>
            </a:pPr>
            <a:r>
              <a:rPr lang="en-US" b="0" i="1" dirty="0"/>
              <a:t>ALN, axillary lymph node; CT, chemotherapy; DRFS, distant relapse–free survival; EBC, early breast cancer; ET, endocrine therapy; HR, hormone receptor; iDFS, invasive disease–free survival; ITT, intention-to-treat; OS, overall survival; PK, pharmacokinetics; PRO, patient-reported outcome.</a:t>
            </a:r>
          </a:p>
          <a:p>
            <a:pPr defTabSz="881390">
              <a:defRPr/>
            </a:pPr>
            <a:endParaRPr lang="en-US" i="1" dirty="0"/>
          </a:p>
          <a:p>
            <a:pPr defTabSz="881390">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574656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defRPr/>
            </a:pPr>
            <a:r>
              <a:rPr lang="en-US" i="1" dirty="0"/>
              <a:t>CT, chemotherapy; ER, estrogen receptor; ET, endocrine therapy; LN, lymph node; PgR, progesterone receptor; RT, radiotherapy.</a:t>
            </a:r>
          </a:p>
          <a:p>
            <a:pPr defTabSz="881390">
              <a:defRPr/>
            </a:pPr>
            <a:endParaRPr lang="en-US" i="1" dirty="0"/>
          </a:p>
          <a:p>
            <a:pPr defTabSz="881390">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ea typeface="+mn-ea"/>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dirty="0">
              <a:ln>
                <a:noFill/>
              </a:ln>
              <a:solidFill>
                <a:srgbClr val="000000"/>
              </a:solidFill>
              <a:effectLst/>
              <a:uLnTx/>
              <a:uFillTx/>
              <a:ea typeface="+mn-ea"/>
            </a:endParaRPr>
          </a:p>
        </p:txBody>
      </p:sp>
    </p:spTree>
    <p:extLst>
      <p:ext uri="{BB962C8B-B14F-4D97-AF65-F5344CB8AC3E}">
        <p14:creationId xmlns:p14="http://schemas.microsoft.com/office/powerpoint/2010/main" val="210485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ET, endocrine therapy; IA, interim analysis; </a:t>
            </a:r>
            <a:r>
              <a:rPr lang="en-US" b="0" i="1" dirty="0" err="1"/>
              <a:t>iDFS</a:t>
            </a:r>
            <a:r>
              <a:rPr lang="en-US" b="0" i="1" dirty="0"/>
              <a:t>, invasive disease-free survival; ITT, intention-to-treat; LN, lymph node.</a:t>
            </a:r>
          </a:p>
          <a:p>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763842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DRFS, distant relapse-free survival; ET, endocrine therapy; </a:t>
            </a:r>
            <a:r>
              <a:rPr lang="en-US" b="0" i="1" dirty="0"/>
              <a:t>iDFS, invasive disease–free survival; </a:t>
            </a:r>
            <a:r>
              <a:rPr lang="en-US" i="1" dirty="0"/>
              <a:t>OS, overall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81230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ET, endocrine therapy; ILD, interstitial lung disease; PE, pulmonary embolism; VTE, venous thromboembolism.</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941753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ET, endocrine therapy; NA, not applicable.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ea typeface="+mn-ea"/>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dirty="0">
              <a:ln>
                <a:noFill/>
              </a:ln>
              <a:solidFill>
                <a:srgbClr val="000000"/>
              </a:solidFill>
              <a:effectLst/>
              <a:uLnTx/>
              <a:uFillTx/>
              <a:ea typeface="+mn-ea"/>
            </a:endParaRPr>
          </a:p>
        </p:txBody>
      </p:sp>
    </p:spTree>
    <p:extLst>
      <p:ext uri="{BB962C8B-B14F-4D97-AF65-F5344CB8AC3E}">
        <p14:creationId xmlns:p14="http://schemas.microsoft.com/office/powerpoint/2010/main" val="33633171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defRPr/>
            </a:pPr>
            <a:r>
              <a:rPr lang="en-US" b="0" i="1" dirty="0"/>
              <a:t>CT, chemotherapy; DDFS, distant disease‒free survival; EBC, early breast cancer; ET, endocrine therapy; HR, hormone receptor; iDFS, invasive disease‒free survival; NSAI, nonsteroidal aromatase inhibitor; OS, overall survival; PK, pharmacokinetics; PRO, patient-reported outcome; RS, recurrence score; STEEP, </a:t>
            </a:r>
            <a:r>
              <a:rPr lang="en-US" b="0" i="1" dirty="0">
                <a:solidFill>
                  <a:srgbClr val="000000"/>
                </a:solidFill>
                <a:effectLst/>
                <a:latin typeface="Noto Sans"/>
              </a:rPr>
              <a:t>Standardized Definitions for Efficacy End Points.</a:t>
            </a:r>
            <a:endParaRPr lang="en-US" b="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1211870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err="1"/>
              <a:t>iDFS</a:t>
            </a:r>
            <a:r>
              <a:rPr lang="en-US" b="0" i="1" dirty="0"/>
              <a:t>, invasive disease–free survival; NSAI, nonsteroidal aromatase inhibitor.</a:t>
            </a:r>
            <a:endParaRPr lang="en-US" dirty="0"/>
          </a:p>
        </p:txBody>
      </p:sp>
      <p:sp>
        <p:nvSpPr>
          <p:cNvPr id="4" name="Slide Number Placeholder 3"/>
          <p:cNvSpPr>
            <a:spLocks noGrp="1"/>
          </p:cNvSpPr>
          <p:nvPr>
            <p:ph type="sldNum" sz="quarter" idx="5"/>
          </p:nvPr>
        </p:nvSpPr>
        <p:spPr/>
        <p:txBody>
          <a:bodyPr/>
          <a:lstStyle/>
          <a:p>
            <a:fld id="{CA14C7FD-B05E-1241-87D1-8C24CE7FEDBC}" type="slidenum">
              <a:rPr lang="en-US" smtClean="0"/>
              <a:t>39</a:t>
            </a:fld>
            <a:endParaRPr lang="en-US" dirty="0"/>
          </a:p>
        </p:txBody>
      </p:sp>
    </p:spTree>
    <p:extLst>
      <p:ext uri="{BB962C8B-B14F-4D97-AF65-F5344CB8AC3E}">
        <p14:creationId xmlns:p14="http://schemas.microsoft.com/office/powerpoint/2010/main" val="17027519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DDFS, distant disease‒free survival; </a:t>
            </a:r>
            <a:r>
              <a:rPr lang="en-US" i="1" dirty="0"/>
              <a:t>NSAI, nonsteroidal aromatase inhibitor; OS, overall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22623701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ILD, interstitial lung disease; NSAI, nonsteroidal aromatase inhibitor; VTE, venous thromboembolism.</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3406570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CBC, complete blood count; HCP, healthcare professional; ILD, </a:t>
            </a:r>
            <a:r>
              <a:rPr lang="en-US" b="0" i="1" dirty="0">
                <a:solidFill>
                  <a:srgbClr val="202124"/>
                </a:solidFill>
                <a:effectLst/>
                <a:latin typeface="Roboto" panose="02000000000000000000" pitchFamily="2" charset="0"/>
              </a:rPr>
              <a:t>interstitial lung disease;</a:t>
            </a:r>
            <a:r>
              <a:rPr lang="en-US" i="1" dirty="0"/>
              <a:t> LFT, liver function test; tx, treatment; VTE, venous thromboembolism</a:t>
            </a:r>
          </a:p>
          <a:p>
            <a:endParaRPr lang="en-US" dirty="0"/>
          </a:p>
        </p:txBody>
      </p:sp>
      <p:sp>
        <p:nvSpPr>
          <p:cNvPr id="4" name="Slide Number Placeholder 3"/>
          <p:cNvSpPr>
            <a:spLocks noGrp="1"/>
          </p:cNvSpPr>
          <p:nvPr>
            <p:ph type="sldNum" sz="quarter" idx="5"/>
          </p:nvPr>
        </p:nvSpPr>
        <p:spPr/>
        <p:txBody>
          <a:bodyPr/>
          <a:lstStyle/>
          <a:p>
            <a:pPr marL="0" marR="0" lvl="0" indent="0" algn="r" defTabSz="509352" rtl="0" eaLnBrk="1" fontAlgn="auto" latinLnBrk="0" hangingPunct="1">
              <a:lnSpc>
                <a:spcPct val="100000"/>
              </a:lnSpc>
              <a:spcBef>
                <a:spcPts val="0"/>
              </a:spcBef>
              <a:spcAft>
                <a:spcPts val="0"/>
              </a:spcAft>
              <a:buClrTx/>
              <a:buSzTx/>
              <a:buFontTx/>
              <a:buNone/>
              <a:tabLst/>
              <a:defRPr/>
            </a:pPr>
            <a:fld id="{5A6330BE-D91A-D240-B266-E5D5F99B4CC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509352"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61457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GI, gastrointestinal; HCP, health care provider.</a:t>
            </a:r>
          </a:p>
        </p:txBody>
      </p:sp>
      <p:sp>
        <p:nvSpPr>
          <p:cNvPr id="4" name="Slide Number Placeholder 3"/>
          <p:cNvSpPr>
            <a:spLocks noGrp="1"/>
          </p:cNvSpPr>
          <p:nvPr>
            <p:ph type="sldNum" sz="quarter" idx="10"/>
          </p:nvPr>
        </p:nvSpPr>
        <p:spPr/>
        <p:txBody>
          <a:bodyPr/>
          <a:lstStyle/>
          <a:p>
            <a:fld id="{5C5A650E-E16E-44A3-BDFA-0271D9137309}" type="slidenum">
              <a:rPr lang="en-US" smtClean="0"/>
              <a:pPr/>
              <a:t>43</a:t>
            </a:fld>
            <a:endParaRPr lang="en-US" dirty="0"/>
          </a:p>
        </p:txBody>
      </p:sp>
    </p:spTree>
    <p:extLst>
      <p:ext uri="{BB962C8B-B14F-4D97-AF65-F5344CB8AC3E}">
        <p14:creationId xmlns:p14="http://schemas.microsoft.com/office/powerpoint/2010/main" val="37502712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700" i="1" dirty="0"/>
              <a:t>AI, aromatase inhibitor.</a:t>
            </a:r>
          </a:p>
        </p:txBody>
      </p:sp>
      <p:sp>
        <p:nvSpPr>
          <p:cNvPr id="4" name="Slide Number Placeholder 3"/>
          <p:cNvSpPr>
            <a:spLocks noGrp="1"/>
          </p:cNvSpPr>
          <p:nvPr>
            <p:ph type="sldNum" sz="quarter" idx="5"/>
          </p:nvPr>
        </p:nvSpPr>
        <p:spPr/>
        <p:txBody>
          <a:bodyPr/>
          <a:lstStyle/>
          <a:p>
            <a:pPr defTabSz="881261">
              <a:defRPr/>
            </a:pPr>
            <a:fld id="{2FB72F01-6714-4A31-8C22-8E0F1B091B56}" type="slidenum">
              <a:rPr lang="en-US" altLang="en-US">
                <a:solidFill>
                  <a:srgbClr val="000000"/>
                </a:solidFill>
              </a:rPr>
              <a:pPr defTabSz="881261">
                <a:defRPr/>
              </a:pPr>
              <a:t>44</a:t>
            </a:fld>
            <a:endParaRPr lang="en-US" altLang="en-US" dirty="0">
              <a:solidFill>
                <a:srgbClr val="000000"/>
              </a:solidFill>
            </a:endParaRPr>
          </a:p>
        </p:txBody>
      </p:sp>
    </p:spTree>
    <p:extLst>
      <p:ext uri="{BB962C8B-B14F-4D97-AF65-F5344CB8AC3E}">
        <p14:creationId xmlns:p14="http://schemas.microsoft.com/office/powerpoint/2010/main" val="41898107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latin typeface="Arial" panose="020B0604020202020204" pitchFamily="34" charset="0"/>
                <a:cs typeface="Arial" panose="020B0604020202020204" pitchFamily="34" charset="0"/>
              </a:rPr>
              <a:t>AI, </a:t>
            </a:r>
            <a:r>
              <a:rPr lang="en-US" i="1" dirty="0"/>
              <a:t>aromatase inhibitor; </a:t>
            </a:r>
            <a:r>
              <a:rPr lang="en-US" i="1" dirty="0">
                <a:latin typeface="Arial" panose="020B0604020202020204" pitchFamily="34" charset="0"/>
                <a:cs typeface="Arial" panose="020B0604020202020204" pitchFamily="34" charset="0"/>
              </a:rPr>
              <a:t>CPS, clinical and pathologic stage; </a:t>
            </a:r>
            <a:r>
              <a:rPr lang="en-US" b="0" i="1" dirty="0">
                <a:effectLst/>
                <a:latin typeface="Arial" panose="020B0604020202020204" pitchFamily="34" charset="0"/>
                <a:cs typeface="Arial" panose="020B0604020202020204" pitchFamily="34" charset="0"/>
              </a:rPr>
              <a:t>EBC, early breast cancer; </a:t>
            </a:r>
            <a:r>
              <a:rPr lang="en-US" i="1" dirty="0">
                <a:latin typeface="Arial" panose="020B0604020202020204" pitchFamily="34" charset="0"/>
                <a:cs typeface="Arial" panose="020B0604020202020204" pitchFamily="34" charset="0"/>
              </a:rPr>
              <a:t>EG, estrogen receptor status and histologic grade; </a:t>
            </a:r>
            <a:r>
              <a:rPr lang="en-US" b="0" i="1" dirty="0">
                <a:effectLst/>
                <a:latin typeface="Arial" panose="020B0604020202020204" pitchFamily="34" charset="0"/>
                <a:cs typeface="Arial" panose="020B0604020202020204" pitchFamily="34" charset="0"/>
              </a:rPr>
              <a:t>HR, hormone receptor; </a:t>
            </a:r>
            <a:r>
              <a:rPr lang="en-US" b="0" i="1" dirty="0" err="1">
                <a:effectLst/>
                <a:latin typeface="Arial" panose="020B0604020202020204" pitchFamily="34" charset="0"/>
                <a:cs typeface="Arial" panose="020B0604020202020204" pitchFamily="34" charset="0"/>
              </a:rPr>
              <a:t>pCR</a:t>
            </a:r>
            <a:r>
              <a:rPr lang="en-US" b="0" i="1" dirty="0">
                <a:effectLst/>
                <a:latin typeface="Arial" panose="020B0604020202020204" pitchFamily="34" charset="0"/>
                <a:cs typeface="Arial" panose="020B0604020202020204" pitchFamily="34" charset="0"/>
              </a:rPr>
              <a:t>, pathologic complete response; TNBC, triple-negative breast cancer.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45</a:t>
            </a:fld>
            <a:endParaRPr lang="en-US" altLang="en-US" dirty="0"/>
          </a:p>
        </p:txBody>
      </p:sp>
    </p:spTree>
    <p:extLst>
      <p:ext uri="{BB962C8B-B14F-4D97-AF65-F5344CB8AC3E}">
        <p14:creationId xmlns:p14="http://schemas.microsoft.com/office/powerpoint/2010/main" val="10060012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371892" y="900542"/>
            <a:ext cx="3971626" cy="3085138"/>
          </a:xfrm>
          <a:prstGeom prst="rect">
            <a:avLst/>
          </a:prstGeom>
          <a:solidFill>
            <a:srgbClr val="FFFFFF"/>
          </a:solidFill>
          <a:ln w="9525">
            <a:solidFill>
              <a:srgbClr val="000000"/>
            </a:solidFill>
            <a:miter lim="800000"/>
            <a:headEnd/>
            <a:tailEnd/>
          </a:ln>
          <a:effectLst/>
        </p:spPr>
        <p:txBody>
          <a:bodyPr wrap="none" lIns="80586" tIns="40293" rIns="80586" bIns="40293" anchor="ctr"/>
          <a:lstStyle/>
          <a:p>
            <a:endParaRPr lang="en-US" dirty="0"/>
          </a:p>
        </p:txBody>
      </p:sp>
      <p:sp>
        <p:nvSpPr>
          <p:cNvPr id="4098" name="Text Box 2"/>
          <p:cNvSpPr txBox="1">
            <a:spLocks noGrp="1" noChangeArrowheads="1"/>
          </p:cNvSpPr>
          <p:nvPr>
            <p:ph type="body"/>
          </p:nvPr>
        </p:nvSpPr>
        <p:spPr bwMode="auto">
          <a:xfrm>
            <a:off x="1024803" y="4283968"/>
            <a:ext cx="4672661" cy="3423196"/>
          </a:xfrm>
          <a:prstGeom prst="rect">
            <a:avLst/>
          </a:prstGeom>
          <a:noFill/>
          <a:ln>
            <a:round/>
            <a:headEnd/>
            <a:tailEnd/>
          </a:ln>
        </p:spPr>
        <p:txBody>
          <a:bodyPr lIns="0" tIns="0" rIns="0" bIns="0"/>
          <a:lstStyle/>
          <a:p>
            <a:pPr marL="75549" indent="-75549" eaLnBrk="1">
              <a:lnSpc>
                <a:spcPct val="93000"/>
              </a:lnSpc>
              <a:spcBef>
                <a:spcPct val="0"/>
              </a:spcBef>
              <a:buSzPct val="45000"/>
              <a:tabLst>
                <a:tab pos="637969" algn="l"/>
                <a:tab pos="1275938" algn="l"/>
                <a:tab pos="1913905" algn="l"/>
                <a:tab pos="2551874" algn="l"/>
                <a:tab pos="3189843" algn="l"/>
                <a:tab pos="3827812" algn="l"/>
                <a:tab pos="4465780" algn="l"/>
              </a:tabLst>
            </a:pPr>
            <a:r>
              <a:rPr lang="en-GB" i="1" dirty="0">
                <a:latin typeface="Arial" charset="0"/>
                <a:ea typeface="msgothic" charset="0"/>
                <a:cs typeface="msgothic" charset="0"/>
              </a:rPr>
              <a:t>BC, breast cancer; ER, estrogen receptor; MBC, metastatic breast cancer.</a:t>
            </a:r>
          </a:p>
        </p:txBody>
      </p:sp>
    </p:spTree>
    <p:extLst>
      <p:ext uri="{BB962C8B-B14F-4D97-AF65-F5344CB8AC3E}">
        <p14:creationId xmlns:p14="http://schemas.microsoft.com/office/powerpoint/2010/main" val="15053988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eaLnBrk="1" fontAlgn="auto" hangingPunct="1">
              <a:spcBef>
                <a:spcPts val="0"/>
              </a:spcBef>
              <a:spcAft>
                <a:spcPts val="0"/>
              </a:spcAft>
              <a:defRPr/>
            </a:pPr>
            <a:r>
              <a:rPr lang="en-US" i="1" dirty="0"/>
              <a:t>AI, aromatase inhibitor; BC, breast cancer; ER, estrogen receptor; MoA, mechanism of action; PFS, progression-free survival; SERD, selective estrogen receptor degrader; SERM, selective estrogen receptor modulator; tx, treatment; WT, wild type</a:t>
            </a:r>
          </a:p>
        </p:txBody>
      </p:sp>
      <p:sp>
        <p:nvSpPr>
          <p:cNvPr id="4" name="Slide Number Placeholder 3"/>
          <p:cNvSpPr>
            <a:spLocks noGrp="1"/>
          </p:cNvSpPr>
          <p:nvPr>
            <p:ph type="sldNum" sz="quarter" idx="10"/>
          </p:nvPr>
        </p:nvSpPr>
        <p:spPr/>
        <p:txBody>
          <a:bodyPr/>
          <a:lstStyle/>
          <a:p>
            <a:pPr defTabSz="881390">
              <a:defRPr/>
            </a:pPr>
            <a:fld id="{EF8CFF3E-E7C3-694B-AD35-104F920A59BE}" type="slidenum">
              <a:rPr lang="en-US">
                <a:solidFill>
                  <a:srgbClr val="000000"/>
                </a:solidFill>
              </a:rPr>
              <a:pPr defTabSz="881390">
                <a:defRPr/>
              </a:pPr>
              <a:t>47</a:t>
            </a:fld>
            <a:endParaRPr lang="en-US" dirty="0">
              <a:solidFill>
                <a:srgbClr val="000000"/>
              </a:solidFill>
            </a:endParaRPr>
          </a:p>
        </p:txBody>
      </p:sp>
    </p:spTree>
    <p:extLst>
      <p:ext uri="{BB962C8B-B14F-4D97-AF65-F5344CB8AC3E}">
        <p14:creationId xmlns:p14="http://schemas.microsoft.com/office/powerpoint/2010/main" val="2668812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NAC, neoadjuvant chemotherapy; </a:t>
            </a:r>
            <a:r>
              <a:rPr lang="en-US" sz="1200" i="1" dirty="0" err="1"/>
              <a:t>pCR</a:t>
            </a:r>
            <a:r>
              <a:rPr lang="en-US" sz="1200" i="1" dirty="0"/>
              <a:t>, pathologic complete response; RD, residual disease; TNBC, triple-negative breast cancer. </a:t>
            </a:r>
          </a:p>
        </p:txBody>
      </p:sp>
      <p:sp>
        <p:nvSpPr>
          <p:cNvPr id="4" name="Slide Number Placeholder 3"/>
          <p:cNvSpPr>
            <a:spLocks noGrp="1"/>
          </p:cNvSpPr>
          <p:nvPr>
            <p:ph type="sldNum" sz="quarter" idx="5"/>
          </p:nvPr>
        </p:nvSpPr>
        <p:spPr/>
        <p:txBody>
          <a:bodyPr/>
          <a:lstStyle/>
          <a:p>
            <a:fld id="{8C7D0484-0A60-524F-8303-18CD9E7B73B9}" type="slidenum">
              <a:rPr lang="en-US" smtClean="0"/>
              <a:t>50</a:t>
            </a:fld>
            <a:endParaRPr lang="en-US"/>
          </a:p>
        </p:txBody>
      </p:sp>
    </p:spTree>
    <p:extLst>
      <p:ext uri="{BB962C8B-B14F-4D97-AF65-F5344CB8AC3E}">
        <p14:creationId xmlns:p14="http://schemas.microsoft.com/office/powerpoint/2010/main" val="12552647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i="1" dirty="0"/>
              <a:t>AE, adverse event; AUC, area under the curve; CT, chemotherapy; </a:t>
            </a:r>
            <a:r>
              <a:rPr lang="en-US" sz="1400" i="1" dirty="0" err="1"/>
              <a:t>Doxo</a:t>
            </a:r>
            <a:r>
              <a:rPr lang="en-US" sz="1400" i="1" dirty="0"/>
              <a:t>, doxorubicin; DPFS, distant progression-free survival; DRFS, distant relapse-free survival; ECOG, Eastern Cooperative Oncology Group; EFS, event-free survival; OS, overall survival;  </a:t>
            </a:r>
            <a:r>
              <a:rPr lang="en-US" sz="1400" i="1" dirty="0" err="1"/>
              <a:t>pCR</a:t>
            </a:r>
            <a:r>
              <a:rPr lang="en-US" sz="1400" i="1" dirty="0"/>
              <a:t>, pathologic CR; PS, performance status;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51</a:t>
            </a:fld>
            <a:endParaRPr lang="en-US" altLang="en-US" dirty="0"/>
          </a:p>
        </p:txBody>
      </p:sp>
    </p:spTree>
    <p:extLst>
      <p:ext uri="{BB962C8B-B14F-4D97-AF65-F5344CB8AC3E}">
        <p14:creationId xmlns:p14="http://schemas.microsoft.com/office/powerpoint/2010/main" val="10584411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Chemo, chemotherapy; DRFS, distant recurrence-free survival; EFS, event-free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C7D0484-0A60-524F-8303-18CD9E7B73B9}"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52</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96336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6" name="Slide Number Placeholder 5"/>
          <p:cNvSpPr>
            <a:spLocks noGrp="1"/>
          </p:cNvSpPr>
          <p:nvPr>
            <p:ph type="sldNum" sz="quarter" idx="12"/>
          </p:nvPr>
        </p:nvSpPr>
        <p:spPr/>
        <p:txBody>
          <a:bodyPr/>
          <a:lstStyle/>
          <a:p>
            <a:pPr marL="0" marR="0" lvl="0" indent="0" algn="r" defTabSz="364130" rtl="0" eaLnBrk="1" fontAlgn="auto" latinLnBrk="0" hangingPunct="1">
              <a:lnSpc>
                <a:spcPct val="100000"/>
              </a:lnSpc>
              <a:spcBef>
                <a:spcPts val="0"/>
              </a:spcBef>
              <a:spcAft>
                <a:spcPts val="0"/>
              </a:spcAft>
              <a:buClrTx/>
              <a:buSzTx/>
              <a:buFontTx/>
              <a:buNone/>
              <a:tabLst/>
              <a:defRPr/>
            </a:pPr>
            <a:fld id="{1428D681-7867-E949-A3D2-41DDE609BEDB}" type="slidenum">
              <a:rPr kumimoji="0" lang="en-US"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pPr marL="0" marR="0" lvl="0" indent="0" algn="r" defTabSz="36413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8" name="Notes Placeholder 7">
            <a:extLst>
              <a:ext uri="{FF2B5EF4-FFF2-40B4-BE49-F238E27FC236}">
                <a16:creationId xmlns:a16="http://schemas.microsoft.com/office/drawing/2014/main" id="{CA667AE2-283C-4A04-8B2A-67F22C75DF0E}"/>
              </a:ext>
            </a:extLst>
          </p:cNvPr>
          <p:cNvSpPr>
            <a:spLocks noGrp="1"/>
          </p:cNvSpPr>
          <p:nvPr>
            <p:ph type="body" sz="quarter" idx="3"/>
          </p:nvPr>
        </p:nvSpPr>
        <p:spPr/>
        <p:txBody>
          <a:bodyPr/>
          <a:lstStyle/>
          <a:p>
            <a:r>
              <a:rPr lang="en-US" i="1" dirty="0"/>
              <a:t>EFS, event-free survival; </a:t>
            </a:r>
            <a:r>
              <a:rPr lang="en-US" sz="1200" i="1" dirty="0" err="1"/>
              <a:t>pCR</a:t>
            </a:r>
            <a:r>
              <a:rPr lang="en-US" sz="1200" i="1" dirty="0"/>
              <a:t>, pathologic complete response.</a:t>
            </a:r>
            <a:endParaRPr lang="en-US" i="1" dirty="0"/>
          </a:p>
        </p:txBody>
      </p:sp>
    </p:spTree>
    <p:extLst>
      <p:ext uri="{BB962C8B-B14F-4D97-AF65-F5344CB8AC3E}">
        <p14:creationId xmlns:p14="http://schemas.microsoft.com/office/powerpoint/2010/main" val="367275041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AEs, adverse events; CT, chemotherapy; Pembro, pembrolizumab; </a:t>
            </a:r>
            <a:r>
              <a:rPr lang="en-US" i="1" dirty="0" err="1"/>
              <a:t>Pbo</a:t>
            </a:r>
            <a:r>
              <a:rPr lang="en-US" i="1" dirty="0"/>
              <a:t>, placebo; TRAEs, treatment-related adverse events.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C7D0484-0A60-524F-8303-18CD9E7B73B9}"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54</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194182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Atezo</a:t>
            </a:r>
            <a:r>
              <a:rPr lang="en-US" i="1" dirty="0"/>
              <a:t>, </a:t>
            </a:r>
            <a:r>
              <a:rPr lang="en-US" sz="1200" b="0" i="1" u="none" strike="noStrike" kern="1200" dirty="0">
                <a:solidFill>
                  <a:schemeClr val="tx1"/>
                </a:solidFill>
                <a:effectLst/>
                <a:latin typeface="Arial" charset="0"/>
                <a:ea typeface="+mn-ea"/>
                <a:cs typeface="+mn-cs"/>
              </a:rPr>
              <a:t>atezolizumab; </a:t>
            </a:r>
            <a:r>
              <a:rPr lang="en-US" i="1" dirty="0"/>
              <a:t>CT, chemotherapy;</a:t>
            </a:r>
            <a:r>
              <a:rPr lang="en-US" sz="1200" b="0" i="1" u="none" strike="noStrike" kern="1200" dirty="0">
                <a:solidFill>
                  <a:schemeClr val="tx1"/>
                </a:solidFill>
                <a:effectLst/>
                <a:latin typeface="Arial" charset="0"/>
                <a:ea typeface="+mn-ea"/>
                <a:cs typeface="+mn-cs"/>
              </a:rPr>
              <a:t> Durva, durvalumab; </a:t>
            </a:r>
            <a:r>
              <a:rPr lang="en-US" i="1" dirty="0"/>
              <a:t>ICI, immune checkpoint inhibitor; NR, not reported; </a:t>
            </a:r>
            <a:r>
              <a:rPr lang="en-US" i="1" dirty="0" err="1"/>
              <a:t>pCR</a:t>
            </a:r>
            <a:r>
              <a:rPr lang="en-US" i="1" dirty="0"/>
              <a:t>, pathologic complete response; </a:t>
            </a:r>
            <a:r>
              <a:rPr lang="en-US" i="1" dirty="0" err="1"/>
              <a:t>Pembro</a:t>
            </a:r>
            <a:r>
              <a:rPr lang="en-US" i="1" dirty="0"/>
              <a:t>, pembrolizumab; TNBC, triple-negative breast cancer;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55</a:t>
            </a:fld>
            <a:endParaRPr lang="en-US" altLang="en-US" dirty="0"/>
          </a:p>
        </p:txBody>
      </p:sp>
    </p:spTree>
    <p:extLst>
      <p:ext uri="{BB962C8B-B14F-4D97-AF65-F5344CB8AC3E}">
        <p14:creationId xmlns:p14="http://schemas.microsoft.com/office/powerpoint/2010/main" val="15173918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ER, estrogen receptor; </a:t>
            </a:r>
            <a:r>
              <a:rPr lang="en-US" sz="1200" i="1" dirty="0" err="1"/>
              <a:t>pCR</a:t>
            </a:r>
            <a:r>
              <a:rPr lang="en-US" sz="1200" i="1" dirty="0"/>
              <a:t>, pathologic complete response; PR, progesterone receptor; TNBC, triple-negative breast cancer; </a:t>
            </a:r>
            <a:r>
              <a:rPr lang="en-US" sz="1200" i="1" dirty="0" err="1"/>
              <a:t>tx</a:t>
            </a:r>
            <a:r>
              <a:rPr lang="en-US" sz="1200" i="1" dirty="0"/>
              <a:t>, treatment.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56</a:t>
            </a:fld>
            <a:endParaRPr lang="en-US" altLang="en-US" dirty="0"/>
          </a:p>
        </p:txBody>
      </p:sp>
    </p:spTree>
    <p:extLst>
      <p:ext uri="{BB962C8B-B14F-4D97-AF65-F5344CB8AC3E}">
        <p14:creationId xmlns:p14="http://schemas.microsoft.com/office/powerpoint/2010/main" val="143901826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cCR</a:t>
            </a:r>
            <a:r>
              <a:rPr lang="en-US" i="1" dirty="0"/>
              <a:t>, clinical complete response; CT, chemotherapy; EFS, event-free survival; ER, estrogen receptor; ET, endocrine therapy; </a:t>
            </a:r>
            <a:r>
              <a:rPr lang="en-US" i="1" dirty="0" err="1"/>
              <a:t>pCR</a:t>
            </a:r>
            <a:r>
              <a:rPr lang="en-US" i="1" dirty="0"/>
              <a:t>, pathological complete response; RFS, recurrence-free survival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57</a:t>
            </a:fld>
            <a:endParaRPr lang="en-US" altLang="en-US" dirty="0"/>
          </a:p>
        </p:txBody>
      </p:sp>
    </p:spTree>
    <p:extLst>
      <p:ext uri="{BB962C8B-B14F-4D97-AF65-F5344CB8AC3E}">
        <p14:creationId xmlns:p14="http://schemas.microsoft.com/office/powerpoint/2010/main" val="346257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GI, gastrointestinal; ICI, immune checkpoint inhibitor; </a:t>
            </a:r>
            <a:r>
              <a:rPr lang="en-US" i="1" dirty="0" err="1"/>
              <a:t>irAE</a:t>
            </a:r>
            <a:r>
              <a:rPr lang="en-US" i="1" dirty="0"/>
              <a:t>, immune-related adverse event.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58</a:t>
            </a:fld>
            <a:endParaRPr lang="en-US" altLang="en-US" dirty="0"/>
          </a:p>
        </p:txBody>
      </p:sp>
    </p:spTree>
    <p:extLst>
      <p:ext uri="{BB962C8B-B14F-4D97-AF65-F5344CB8AC3E}">
        <p14:creationId xmlns:p14="http://schemas.microsoft.com/office/powerpoint/2010/main" val="34714829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C3627DD-11BE-4A31-85FC-F2CF7BFF1A6B}"/>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34C4F92A-7012-48B1-9E14-E936259CFF7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Calibri" panose="020F0502020204030204" pitchFamily="34" charset="0"/>
              </a:rPr>
              <a:t>5-FU, 5-fluorouracil; BC, breast cancer; ECOG, Eastern Cooperative Oncology Group; ER, estrogen receptor; IDMC, Independent Data Monitoring Committee; N+, positive lymph nodes; </a:t>
            </a:r>
            <a:r>
              <a:rPr lang="en-US" altLang="en-US" i="1" dirty="0" err="1">
                <a:latin typeface="Calibri" panose="020F0502020204030204" pitchFamily="34" charset="0"/>
              </a:rPr>
              <a:t>pCR</a:t>
            </a:r>
            <a:r>
              <a:rPr lang="en-US" altLang="en-US" i="1" dirty="0">
                <a:latin typeface="Calibri" panose="020F0502020204030204" pitchFamily="34" charset="0"/>
              </a:rPr>
              <a:t>, pathologic complete response; </a:t>
            </a:r>
            <a:r>
              <a:rPr lang="en-US" altLang="en-US" i="1" dirty="0" err="1">
                <a:latin typeface="Calibri" panose="020F0502020204030204" pitchFamily="34" charset="0"/>
              </a:rPr>
              <a:t>PgR</a:t>
            </a:r>
            <a:r>
              <a:rPr lang="en-US" altLang="en-US" i="1" dirty="0">
                <a:latin typeface="Calibri" panose="020F0502020204030204" pitchFamily="34" charset="0"/>
              </a:rPr>
              <a:t>, progesterone receptor; PS, performance status.</a:t>
            </a:r>
          </a:p>
        </p:txBody>
      </p:sp>
      <p:sp>
        <p:nvSpPr>
          <p:cNvPr id="18436" name="Slide Number Placeholder 3">
            <a:extLst>
              <a:ext uri="{FF2B5EF4-FFF2-40B4-BE49-F238E27FC236}">
                <a16:creationId xmlns:a16="http://schemas.microsoft.com/office/drawing/2014/main" id="{A18A1E28-FA95-42F7-BD5F-DA96B17522C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C9760E30-60B7-4B7D-92CA-972A28A5D1DF}" type="slidenum">
              <a:rPr lang="en-US" altLang="en-US" b="0">
                <a:latin typeface="Calibri" panose="020F0502020204030204" pitchFamily="34" charset="0"/>
              </a:rPr>
              <a:pPr/>
              <a:t>59</a:t>
            </a:fld>
            <a:endParaRPr lang="en-US" altLang="en-US" b="0" dirty="0">
              <a:latin typeface="Calibri" panose="020F0502020204030204" pitchFamily="34" charset="0"/>
            </a:endParaRPr>
          </a:p>
        </p:txBody>
      </p:sp>
    </p:spTree>
    <p:extLst>
      <p:ext uri="{BB962C8B-B14F-4D97-AF65-F5344CB8AC3E}">
        <p14:creationId xmlns:p14="http://schemas.microsoft.com/office/powerpoint/2010/main" val="8573213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DF23656E-B065-4BF8-B474-1F608F4C1D8E}"/>
              </a:ext>
            </a:extLst>
          </p:cNvPr>
          <p:cNvSpPr>
            <a:spLocks noGrp="1" noRot="1" noChangeAspect="1" noTextEdit="1"/>
          </p:cNvSpPr>
          <p:nvPr>
            <p:ph type="sldImg"/>
          </p:nvPr>
        </p:nvSpPr>
        <p:spPr>
          <a:ln/>
        </p:spPr>
      </p:sp>
      <p:sp>
        <p:nvSpPr>
          <p:cNvPr id="21507" name="Notes Placeholder 2">
            <a:extLst>
              <a:ext uri="{FF2B5EF4-FFF2-40B4-BE49-F238E27FC236}">
                <a16:creationId xmlns:a16="http://schemas.microsoft.com/office/drawing/2014/main" id="{9E105E01-F119-4250-94F1-12578CAAE49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Calibri" panose="020F0502020204030204" pitchFamily="34" charset="0"/>
              </a:rPr>
              <a:t>BC, breast cancer; DFS, disease-free survival; OS, overall survival; SoC, standard of care.</a:t>
            </a:r>
          </a:p>
        </p:txBody>
      </p:sp>
      <p:sp>
        <p:nvSpPr>
          <p:cNvPr id="21508" name="Slide Number Placeholder 3">
            <a:extLst>
              <a:ext uri="{FF2B5EF4-FFF2-40B4-BE49-F238E27FC236}">
                <a16:creationId xmlns:a16="http://schemas.microsoft.com/office/drawing/2014/main" id="{EC61B4CA-E023-4FE9-B5E2-2AD79B9D5C8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B80BB32E-D428-4D7A-BA01-4CB8D9B5468D}" type="slidenum">
              <a:rPr lang="en-US" altLang="en-US" b="0">
                <a:solidFill>
                  <a:srgbClr val="000000"/>
                </a:solidFill>
                <a:latin typeface="Calibri" panose="020F0502020204030204" pitchFamily="34" charset="0"/>
              </a:rPr>
              <a:pPr/>
              <a:t>60</a:t>
            </a:fld>
            <a:endParaRPr lang="en-US" altLang="en-US" b="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16244742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5BDEB04-19B9-4281-A39E-CCE1D7F5C422}"/>
              </a:ext>
            </a:extLst>
          </p:cNvPr>
          <p:cNvSpPr>
            <a:spLocks noGrp="1" noRot="1" noChangeAspect="1" noTextEdit="1"/>
          </p:cNvSpPr>
          <p:nvPr>
            <p:ph type="sldImg"/>
          </p:nvPr>
        </p:nvSpPr>
        <p:spPr>
          <a:ln/>
        </p:spPr>
      </p:sp>
      <p:sp>
        <p:nvSpPr>
          <p:cNvPr id="22531" name="Notes Placeholder 2">
            <a:extLst>
              <a:ext uri="{FF2B5EF4-FFF2-40B4-BE49-F238E27FC236}">
                <a16:creationId xmlns:a16="http://schemas.microsoft.com/office/drawing/2014/main" id="{F7ED32DC-5D08-4338-BEA2-E8C94AAEE4D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800" i="1" dirty="0">
                <a:latin typeface="Calibri" panose="020F0502020204030204" pitchFamily="34" charset="0"/>
              </a:rPr>
              <a:t>5-FU, 5-fluorouracil; </a:t>
            </a:r>
            <a:r>
              <a:rPr lang="en-US" altLang="en-US" sz="1800" i="1" dirty="0" err="1">
                <a:latin typeface="Calibri" panose="020F0502020204030204" pitchFamily="34" charset="0"/>
              </a:rPr>
              <a:t>ypN</a:t>
            </a:r>
            <a:r>
              <a:rPr lang="en-US" altLang="en-US" sz="1800" i="1" dirty="0">
                <a:latin typeface="Calibri" panose="020F0502020204030204" pitchFamily="34" charset="0"/>
              </a:rPr>
              <a:t>, posttreatment pathologic node stage; DFS, disease-free survival; LN, lymph node.</a:t>
            </a:r>
          </a:p>
        </p:txBody>
      </p:sp>
      <p:sp>
        <p:nvSpPr>
          <p:cNvPr id="22532" name="Slide Number Placeholder 3">
            <a:extLst>
              <a:ext uri="{FF2B5EF4-FFF2-40B4-BE49-F238E27FC236}">
                <a16:creationId xmlns:a16="http://schemas.microsoft.com/office/drawing/2014/main" id="{43153156-FBF5-4483-BCA6-C9720D3B25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3D8CBE4B-5CFB-470E-BBA8-1866AECC53E5}" type="slidenum">
              <a:rPr lang="en-US" altLang="en-US" b="0">
                <a:solidFill>
                  <a:srgbClr val="000000"/>
                </a:solidFill>
                <a:latin typeface="Calibri" panose="020F0502020204030204" pitchFamily="34" charset="0"/>
              </a:rPr>
              <a:pPr/>
              <a:t>61</a:t>
            </a:fld>
            <a:endParaRPr lang="en-US" altLang="en-US" b="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49139710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chemeClr val="bg1"/>
                </a:solidFill>
                <a:latin typeface="Calibri" panose="020F0502020204030204" pitchFamily="34" charset="0"/>
              </a:rPr>
              <a:t>AC, anthracycline/cyclophosphamide; ADCs, antibody-drug conjugates; Ca, carboplatin; </a:t>
            </a:r>
            <a:r>
              <a:rPr lang="en-US" sz="1200" i="1" dirty="0" err="1">
                <a:solidFill>
                  <a:schemeClr val="bg1"/>
                </a:solidFill>
                <a:latin typeface="Calibri" panose="020F0502020204030204" pitchFamily="34" charset="0"/>
              </a:rPr>
              <a:t>pCR</a:t>
            </a:r>
            <a:r>
              <a:rPr lang="en-US" sz="1200" i="1" dirty="0">
                <a:solidFill>
                  <a:schemeClr val="bg1"/>
                </a:solidFill>
                <a:latin typeface="Calibri" panose="020F0502020204030204" pitchFamily="34" charset="0"/>
              </a:rPr>
              <a:t>, pathologic complete response; T/AC, docetaxel, </a:t>
            </a:r>
            <a:r>
              <a:rPr lang="en-US" sz="1200" i="1" dirty="0" err="1">
                <a:solidFill>
                  <a:schemeClr val="bg1"/>
                </a:solidFill>
                <a:latin typeface="Calibri" panose="020F0502020204030204" pitchFamily="34" charset="0"/>
              </a:rPr>
              <a:t>docorubicin</a:t>
            </a:r>
            <a:r>
              <a:rPr lang="en-US" sz="1200" i="1" dirty="0">
                <a:solidFill>
                  <a:schemeClr val="bg1"/>
                </a:solidFill>
                <a:latin typeface="Calibri" panose="020F0502020204030204" pitchFamily="34" charset="0"/>
              </a:rPr>
              <a:t>, cyclophosphamide;  TNBC, triple-negative breast cancer; </a:t>
            </a:r>
            <a:endParaRPr lang="en-US" sz="3200" i="1" baseline="0" dirty="0"/>
          </a:p>
        </p:txBody>
      </p:sp>
      <p:sp>
        <p:nvSpPr>
          <p:cNvPr id="4" name="Slide Number Placeholder 3"/>
          <p:cNvSpPr>
            <a:spLocks noGrp="1"/>
          </p:cNvSpPr>
          <p:nvPr>
            <p:ph type="sldNum" sz="quarter" idx="5"/>
          </p:nvPr>
        </p:nvSpPr>
        <p:spPr/>
        <p:txBody>
          <a:bodyPr/>
          <a:lstStyle/>
          <a:p>
            <a:fld id="{8C7D0484-0A60-524F-8303-18CD9E7B73B9}" type="slidenum">
              <a:rPr lang="en-US" smtClean="0"/>
              <a:t>62</a:t>
            </a:fld>
            <a:endParaRPr lang="en-US"/>
          </a:p>
        </p:txBody>
      </p:sp>
    </p:spTree>
    <p:extLst>
      <p:ext uri="{BB962C8B-B14F-4D97-AF65-F5344CB8AC3E}">
        <p14:creationId xmlns:p14="http://schemas.microsoft.com/office/powerpoint/2010/main" val="27464536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 CT, chemotherapy; OS, overall survival; pCR, pathologic complete response; TNBC, triple-negative breast cancer</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693023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5B12E7C3-CCE1-4CDA-8FF3-80E59A80E892}"/>
              </a:ext>
            </a:extLst>
          </p:cNvPr>
          <p:cNvSpPr>
            <a:spLocks noGrp="1" noRot="1" noChangeAspect="1" noChangeArrowheads="1" noTextEdit="1"/>
          </p:cNvSpPr>
          <p:nvPr>
            <p:ph type="sldImg"/>
          </p:nvPr>
        </p:nvSpPr>
        <p:spPr/>
      </p:sp>
      <p:sp>
        <p:nvSpPr>
          <p:cNvPr id="74755" name="Notes Placeholder 2">
            <a:extLst>
              <a:ext uri="{FF2B5EF4-FFF2-40B4-BE49-F238E27FC236}">
                <a16:creationId xmlns:a16="http://schemas.microsoft.com/office/drawing/2014/main" id="{D56DD30C-1580-4381-9898-B848CFD4B2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Arial" panose="020B0604020202020204" pitchFamily="34" charset="0"/>
              </a:rPr>
              <a:t>mTNBC, metastatic triple-negative breast cancer.</a:t>
            </a:r>
          </a:p>
        </p:txBody>
      </p:sp>
    </p:spTree>
    <p:extLst>
      <p:ext uri="{BB962C8B-B14F-4D97-AF65-F5344CB8AC3E}">
        <p14:creationId xmlns:p14="http://schemas.microsoft.com/office/powerpoint/2010/main" val="129217924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cCR</a:t>
            </a:r>
            <a:r>
              <a:rPr lang="en-US" i="1" dirty="0"/>
              <a:t>, clinical complete response; CT, chemotherapy; </a:t>
            </a:r>
            <a:r>
              <a:rPr lang="en-US" i="1" dirty="0" err="1"/>
              <a:t>dato-DXd</a:t>
            </a:r>
            <a:r>
              <a:rPr lang="en-US" i="1" dirty="0"/>
              <a:t>, </a:t>
            </a:r>
            <a:r>
              <a:rPr lang="en-US" i="1" dirty="0" err="1"/>
              <a:t>datopotamab</a:t>
            </a:r>
            <a:r>
              <a:rPr lang="en-US" i="1" dirty="0"/>
              <a:t> </a:t>
            </a:r>
            <a:r>
              <a:rPr lang="en-US" i="1" dirty="0" err="1"/>
              <a:t>deruxtecan</a:t>
            </a:r>
            <a:r>
              <a:rPr lang="en-US" i="1" dirty="0"/>
              <a:t>; EFS, event-free survival; ER, estrogen receptor; ET, endocrine therapy; </a:t>
            </a:r>
            <a:r>
              <a:rPr lang="en-US" i="1" dirty="0" err="1"/>
              <a:t>iDFS</a:t>
            </a:r>
            <a:r>
              <a:rPr lang="en-US" i="1" dirty="0"/>
              <a:t>, invasive disease-free survival; NAC, neoadjuvant chemotherapy; </a:t>
            </a:r>
            <a:r>
              <a:rPr lang="en-US" i="1" dirty="0" err="1"/>
              <a:t>pCR</a:t>
            </a:r>
            <a:r>
              <a:rPr lang="en-US" i="1" dirty="0"/>
              <a:t>, pathological complete response; RFS, recurrence-free survival; TPC; treatment of physician’s choice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65</a:t>
            </a:fld>
            <a:endParaRPr lang="en-US" altLang="en-US" dirty="0"/>
          </a:p>
        </p:txBody>
      </p:sp>
    </p:spTree>
    <p:extLst>
      <p:ext uri="{BB962C8B-B14F-4D97-AF65-F5344CB8AC3E}">
        <p14:creationId xmlns:p14="http://schemas.microsoft.com/office/powerpoint/2010/main" val="171616472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68</a:t>
            </a:fld>
            <a:endParaRPr lang="en-US" altLang="en-US" dirty="0"/>
          </a:p>
        </p:txBody>
      </p:sp>
    </p:spTree>
    <p:extLst>
      <p:ext uri="{BB962C8B-B14F-4D97-AF65-F5344CB8AC3E}">
        <p14:creationId xmlns:p14="http://schemas.microsoft.com/office/powerpoint/2010/main" val="21019388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EBC, early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69</a:t>
            </a:fld>
            <a:endParaRPr lang="en-US" altLang="en-US" dirty="0"/>
          </a:p>
        </p:txBody>
      </p:sp>
    </p:spTree>
    <p:extLst>
      <p:ext uri="{BB962C8B-B14F-4D97-AF65-F5344CB8AC3E}">
        <p14:creationId xmlns:p14="http://schemas.microsoft.com/office/powerpoint/2010/main" val="75982926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conjugates; EBC, early breast cancer; HR, hormone receptor; ICI, immune checkpoint inhibitor; SERD, selective estrogen receptor degrader.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70</a:t>
            </a:fld>
            <a:endParaRPr lang="en-US" altLang="en-US" dirty="0"/>
          </a:p>
        </p:txBody>
      </p:sp>
    </p:spTree>
    <p:extLst>
      <p:ext uri="{BB962C8B-B14F-4D97-AF65-F5344CB8AC3E}">
        <p14:creationId xmlns:p14="http://schemas.microsoft.com/office/powerpoint/2010/main" val="6700891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latin typeface="Calibri" panose="020F0502020204030204" pitchFamily="34" charset="0"/>
            </a:endParaRPr>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latin typeface="Calibri" panose="020F0502020204030204" pitchFamily="34" charset="0"/>
            </a:endParaRPr>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latin typeface="Calibri" panose="020F0502020204030204" pitchFamily="34" charset="0"/>
            </a:endParaRPr>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latin typeface="Calibri" panose="020F0502020204030204" pitchFamily="34" charset="0"/>
            </a:endParaRPr>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pic>
        <p:nvPicPr>
          <p:cNvPr id="2" name="Picture 1">
            <a:extLst>
              <a:ext uri="{FF2B5EF4-FFF2-40B4-BE49-F238E27FC236}">
                <a16:creationId xmlns:a16="http://schemas.microsoft.com/office/drawing/2014/main" id="{A8D1A341-1EBF-27C4-67C6-6F442BD75AA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5395715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pic>
        <p:nvPicPr>
          <p:cNvPr id="2" name="Picture 1">
            <a:extLst>
              <a:ext uri="{FF2B5EF4-FFF2-40B4-BE49-F238E27FC236}">
                <a16:creationId xmlns:a16="http://schemas.microsoft.com/office/drawing/2014/main" id="{A8D1A341-1EBF-27C4-67C6-6F442BD75AA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9125636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34423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a:extLst>
              <a:ext uri="{FF2B5EF4-FFF2-40B4-BE49-F238E27FC236}">
                <a16:creationId xmlns:a16="http://schemas.microsoft.com/office/drawing/2014/main" id="{9802D130-0E5C-5C90-B544-87B6A61453A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E669FE61-D4D2-0A98-8945-6EC11ADDCE9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FA5CA8A6-DCA2-1D9A-0D1F-DA98A1F4500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262732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26A4752-A240-5A4A-A624-49DEF854D7D2}"/>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0449826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4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BA4F0245-FD3B-281A-0F7E-CFF1285B1A01}"/>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FF43F8F9-CDC4-8C3F-C7DA-9C39815813A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3D6916C4-D514-F309-E46F-AFEC69D6304E}"/>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809726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2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190DB168-50AE-003D-E3A5-21168E1AA2C7}"/>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2E5E744B-919D-26AD-3A96-0EB64621CDE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5D931CDC-4A77-54CA-A5CE-5D3BA170AD2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748725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CD37B57C-78AB-BEAE-BC0F-A2E98DD0ED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9180125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3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8A4E074B-0B71-0EC2-F32D-5981359F5D51}"/>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85F5737E-8686-B3BB-F03B-985BCE2A66E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D5DE8673-2EB1-407F-EEBE-16F3D7C0D5C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599533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5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a:extLst>
              <a:ext uri="{FF2B5EF4-FFF2-40B4-BE49-F238E27FC236}">
                <a16:creationId xmlns:a16="http://schemas.microsoft.com/office/drawing/2014/main" id="{16CF2DDF-2430-8569-A5B1-B148581E514C}"/>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9142B2ED-880F-39C1-FB4D-F71681F7772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670219AD-29CA-E3AA-D640-0E94A3C909B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2446348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26A4752-A240-5A4A-A624-49DEF854D7D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0382406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97424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D7D855B1-BD65-2381-8895-E15BD2A510AD}"/>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5B9AB975-86E4-5317-6202-529F3CE6EA5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62C22A96-1D53-FF9C-0011-8D7154631E1E}"/>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22170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2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DFFC4B6F-FA7A-D231-2999-A83E60672344}"/>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C3007A43-9568-CA6D-54CC-EC8746B95CD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F66FD0B5-181C-1DB0-461E-20E27F60979F}"/>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177022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3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860E87FC-187B-F8C6-EB1E-7AA82355B85C}"/>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95C74F07-D695-8E97-C153-B92B90B8FFA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ACBE5621-F736-BB97-7D12-537014ABA12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668389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056110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88750354-08BC-8869-D18A-73F4DE73A240}"/>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2858591E-B0C6-0760-19C0-EFC89D32D37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98C52188-6314-43C0-6D0E-C0C492C082E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959488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2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B292E2DD-C974-6285-7047-492472517925}"/>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5684A624-3FE1-326C-EB36-667E8671490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6446E613-6523-5027-56DE-47B777AE922D}"/>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90890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F50309FE-8265-9CD4-F627-FAF6FB7BE3C3}"/>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72DFECB0-F782-9ABB-7192-C4D69FE3A9D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C0451820-FC8A-4CDF-45CB-C138B0C1952C}"/>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356152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709428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75AC00AA-6D56-6D88-B776-D93D4AC95228}"/>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310DBC63-044B-89A5-C088-E1CC30B50AE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6D818B7C-9575-A6E2-F7D2-817E6865653E}"/>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81699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2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CCB4DB8D-0534-4EC5-6E75-1D93648B22DF}"/>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B76067C1-B121-56D6-B6EB-41A97B1B26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70CAA7E6-2ABB-307D-A96F-9FE8F44103E9}"/>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04384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3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52701F3C-9A03-4E76-EFCB-CD5CB111819D}"/>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DD8D9162-92CD-946D-6AB1-72065C14955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C7BF9D92-A008-F867-E71B-7E5A4CF94FFC}"/>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977108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14001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40CE7C6-13F3-CFB0-530E-EFB31863EBF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65BB1568-AE41-40FF-B63D-1C16CB3C398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1F5CEAB7-07D3-FEF0-48BF-FA00AFCF7E7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547523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DF6721F-8C85-C659-899B-385FEE040132}"/>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688389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2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49C4C4A-A6D9-B096-B9B2-72E6837F7E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4C129282-7D74-250E-DB53-7ACA62E1B43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42B01791-1444-992B-B3C1-B1F1C096D003}"/>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51951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DF6721F-8C85-C659-899B-385FEE04013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8373226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05CFDA6E-B779-CF59-6AF8-77CD3A3FDD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15108556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003873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AAA942B0-8E96-D04E-36CD-704490DCE196}"/>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1CC8B62D-F91F-FD37-CA51-8F9318E233C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B99F91C6-8E31-6DBC-2965-8CC51703B713}"/>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046834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E8AA3BC3-918E-2BB8-A2AB-1ED40E83C8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7170936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456760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BC1AE95A-AB85-B310-B8A7-848824EF080C}"/>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2952A908-2DA6-F4CE-F1EA-D9B305ACFCA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F342C90A-7E4B-1FC8-FF07-55E00E0C367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754517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160979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C3164A5-81E2-CACE-D628-55766E012390}"/>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4808476F-8B6F-2C37-4D4D-1E03D5C5C99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7D56BC55-C626-C694-B9A8-B1001912CB7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318460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60087625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016B4473-676A-4419-6862-84CF67D03531}"/>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83CC623B-A7EB-E337-FF6A-43384012CD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EB730F05-F523-D16F-6776-B3FED98555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884920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975107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4EBAD77-96E4-2EEE-81C1-9BAF56CFA8B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45B29D16-24A9-4898-7153-1DF0392165A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4F1D1F70-2827-2859-EB25-5EAD4EFF846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0097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E52CF34-9296-6729-9218-D60A5AF4F2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50668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slideLayout" Target="../slideLayouts/slideLayout26.xml"/><Relationship Id="rId26" Type="http://schemas.openxmlformats.org/officeDocument/2006/relationships/slideLayout" Target="../slideLayouts/slideLayout34.xml"/><Relationship Id="rId3" Type="http://schemas.openxmlformats.org/officeDocument/2006/relationships/slideLayout" Target="../slideLayouts/slideLayout11.xml"/><Relationship Id="rId21" Type="http://schemas.openxmlformats.org/officeDocument/2006/relationships/slideLayout" Target="../slideLayouts/slideLayout29.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5" Type="http://schemas.openxmlformats.org/officeDocument/2006/relationships/slideLayout" Target="../slideLayouts/slideLayout33.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slideLayout" Target="../slideLayouts/slideLayout28.xml"/><Relationship Id="rId29" Type="http://schemas.openxmlformats.org/officeDocument/2006/relationships/theme" Target="../theme/theme2.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24" Type="http://schemas.openxmlformats.org/officeDocument/2006/relationships/slideLayout" Target="../slideLayouts/slideLayout32.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23" Type="http://schemas.openxmlformats.org/officeDocument/2006/relationships/slideLayout" Target="../slideLayouts/slideLayout31.xml"/><Relationship Id="rId28" Type="http://schemas.openxmlformats.org/officeDocument/2006/relationships/slideLayout" Target="../slideLayouts/slideLayout36.xml"/><Relationship Id="rId10" Type="http://schemas.openxmlformats.org/officeDocument/2006/relationships/slideLayout" Target="../slideLayouts/slideLayout18.xml"/><Relationship Id="rId19" Type="http://schemas.openxmlformats.org/officeDocument/2006/relationships/slideLayout" Target="../slideLayouts/slideLayout27.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slideLayout" Target="../slideLayouts/slideLayout30.xml"/><Relationship Id="rId27"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latin typeface="Calibri" panose="020F0502020204030204" pitchFamily="34" charset="0"/>
            </a:endParaRPr>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latin typeface="Calibri" panose="020F0502020204030204" pitchFamily="34" charset="0"/>
            </a:endParaRPr>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1829212"/>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 id="2147484673" r:id="rId10"/>
    <p:sldLayoutId id="2147484674" r:id="rId11"/>
    <p:sldLayoutId id="2147484675" r:id="rId12"/>
    <p:sldLayoutId id="2147484676" r:id="rId13"/>
    <p:sldLayoutId id="2147484677" r:id="rId14"/>
    <p:sldLayoutId id="2147484678" r:id="rId15"/>
    <p:sldLayoutId id="2147484679" r:id="rId16"/>
    <p:sldLayoutId id="2147484680" r:id="rId17"/>
    <p:sldLayoutId id="2147484681" r:id="rId18"/>
    <p:sldLayoutId id="2147484682" r:id="rId19"/>
    <p:sldLayoutId id="2147484683" r:id="rId20"/>
    <p:sldLayoutId id="2147484684" r:id="rId21"/>
    <p:sldLayoutId id="2147484685" r:id="rId22"/>
    <p:sldLayoutId id="2147484686" r:id="rId23"/>
    <p:sldLayoutId id="2147484687" r:id="rId24"/>
    <p:sldLayoutId id="2147484688" r:id="rId25"/>
    <p:sldLayoutId id="2147484689" r:id="rId26"/>
    <p:sldLayoutId id="2147484690" r:id="rId27"/>
    <p:sldLayoutId id="2147484691" r:id="rId2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937137"/>
      </p:ext>
    </p:extLst>
  </p:cSld>
  <p:clrMap bg1="dk2" tx1="lt1" bg2="dk1" tx2="lt2" accent1="accent1" accent2="accent2" accent3="accent3" accent4="accent4" accent5="accent5" accent6="accent6" hlink="hlink" folHlink="folHlink"/>
  <p:sldLayoutIdLst>
    <p:sldLayoutId id="2147484693" r:id="rId1"/>
    <p:sldLayoutId id="2147484694" r:id="rId2"/>
    <p:sldLayoutId id="2147484695" r:id="rId3"/>
    <p:sldLayoutId id="2147484696" r:id="rId4"/>
    <p:sldLayoutId id="2147484697" r:id="rId5"/>
    <p:sldLayoutId id="2147484698" r:id="rId6"/>
    <p:sldLayoutId id="2147484699" r:id="rId7"/>
    <p:sldLayoutId id="2147484700" r:id="rId8"/>
    <p:sldLayoutId id="2147484701" r:id="rId9"/>
    <p:sldLayoutId id="2147484702" r:id="rId10"/>
    <p:sldLayoutId id="2147484703" r:id="rId11"/>
    <p:sldLayoutId id="2147484704" r:id="rId12"/>
    <p:sldLayoutId id="2147484705"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7.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38.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1.xml"/></Relationships>
</file>

<file path=ppt/slides/_rels/slide6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0.xml"/><Relationship Id="rId1" Type="http://schemas.openxmlformats.org/officeDocument/2006/relationships/slideLayout" Target="../slideLayouts/slideLayout12.xml"/><Relationship Id="rId5" Type="http://schemas.openxmlformats.org/officeDocument/2006/relationships/hyperlink" Target="http://www.clinicaloptions.com/EBCOnlineSST2023Program" TargetMode="External"/><Relationship Id="rId4" Type="http://schemas.openxmlformats.org/officeDocument/2006/relationships/image" Target="../media/image13.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62.xml"/><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4">
            <a:extLst>
              <a:ext uri="{FF2B5EF4-FFF2-40B4-BE49-F238E27FC236}">
                <a16:creationId xmlns:a16="http://schemas.microsoft.com/office/drawing/2014/main" id="{F731E6A0-BEB7-4094-9E1F-132F80E12DDB}"/>
              </a:ext>
            </a:extLst>
          </p:cNvPr>
          <p:cNvSpPr>
            <a:spLocks noGrp="1" noChangeArrowheads="1"/>
          </p:cNvSpPr>
          <p:nvPr>
            <p:ph type="subTitle" idx="1"/>
          </p:nvPr>
        </p:nvSpPr>
        <p:spPr/>
        <p:txBody>
          <a:bodyPr/>
          <a:lstStyle/>
          <a:p>
            <a:pPr eaLnBrk="1" hangingPunct="1">
              <a:spcBef>
                <a:spcPct val="0"/>
              </a:spcBef>
              <a:spcAft>
                <a:spcPct val="0"/>
              </a:spcAft>
            </a:pPr>
            <a:r>
              <a:rPr lang="en-US" altLang="en-US" dirty="0"/>
              <a:t>Kevin Kalinsky, MD, MS</a:t>
            </a:r>
          </a:p>
          <a:p>
            <a:pPr eaLnBrk="1" hangingPunct="1">
              <a:spcBef>
                <a:spcPct val="0"/>
              </a:spcBef>
              <a:spcAft>
                <a:spcPct val="0"/>
              </a:spcAft>
            </a:pPr>
            <a:r>
              <a:rPr lang="en-US" altLang="en-US" sz="1600" b="0" dirty="0"/>
              <a:t>Director</a:t>
            </a:r>
            <a:r>
              <a:rPr lang="en-US" altLang="en-US" sz="1600" b="0" i="1" dirty="0"/>
              <a:t>, </a:t>
            </a:r>
            <a:r>
              <a:rPr lang="en-US" altLang="en-US" sz="1600" b="0" dirty="0"/>
              <a:t>Glenn Family Breast Center</a:t>
            </a:r>
          </a:p>
          <a:p>
            <a:pPr eaLnBrk="1" hangingPunct="1">
              <a:spcBef>
                <a:spcPct val="0"/>
              </a:spcBef>
              <a:spcAft>
                <a:spcPct val="0"/>
              </a:spcAft>
            </a:pPr>
            <a:r>
              <a:rPr lang="en-US" altLang="en-US" sz="1600" b="0" dirty="0"/>
              <a:t>Hematology and Medical Oncology</a:t>
            </a:r>
          </a:p>
          <a:p>
            <a:pPr eaLnBrk="1" hangingPunct="1">
              <a:spcBef>
                <a:spcPct val="0"/>
              </a:spcBef>
              <a:spcAft>
                <a:spcPct val="0"/>
              </a:spcAft>
            </a:pPr>
            <a:r>
              <a:rPr lang="en-US" altLang="en-US" sz="1600" b="0" dirty="0"/>
              <a:t>Winship Cancer Institute</a:t>
            </a:r>
          </a:p>
          <a:p>
            <a:pPr eaLnBrk="1" hangingPunct="1">
              <a:spcBef>
                <a:spcPct val="0"/>
              </a:spcBef>
              <a:spcAft>
                <a:spcPct val="0"/>
              </a:spcAft>
            </a:pPr>
            <a:r>
              <a:rPr lang="en-US" altLang="en-US" sz="1600" b="0" dirty="0"/>
              <a:t>Emory University</a:t>
            </a:r>
          </a:p>
          <a:p>
            <a:pPr eaLnBrk="1" hangingPunct="1">
              <a:spcBef>
                <a:spcPct val="0"/>
              </a:spcBef>
              <a:spcAft>
                <a:spcPct val="0"/>
              </a:spcAft>
            </a:pPr>
            <a:r>
              <a:rPr lang="en-US" altLang="en-US" sz="1600" b="0" dirty="0"/>
              <a:t>Atlanta, Georgia</a:t>
            </a:r>
          </a:p>
        </p:txBody>
      </p:sp>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Expert Review of Treatment for HER2-Negative Early Breast Cancer </a:t>
            </a:r>
          </a:p>
        </p:txBody>
      </p:sp>
      <p:sp>
        <p:nvSpPr>
          <p:cNvPr id="3" name="Text Box 21">
            <a:extLst>
              <a:ext uri="{FF2B5EF4-FFF2-40B4-BE49-F238E27FC236}">
                <a16:creationId xmlns:a16="http://schemas.microsoft.com/office/drawing/2014/main" id="{C1D150D4-9587-4D8F-A8DD-FE89DE4AB07B}"/>
              </a:ext>
            </a:extLst>
          </p:cNvPr>
          <p:cNvSpPr txBox="1">
            <a:spLocks noChangeArrowheads="1"/>
          </p:cNvSpPr>
          <p:nvPr/>
        </p:nvSpPr>
        <p:spPr bwMode="auto">
          <a:xfrm>
            <a:off x="423864" y="6376737"/>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AstraZeneca and Merck Sharp &amp; Dohme LLC.</a:t>
            </a:r>
          </a:p>
        </p:txBody>
      </p:sp>
      <p:pic>
        <p:nvPicPr>
          <p:cNvPr id="4" name="Picture 3" descr="Text, logo&#10;&#10;Description automatically generated">
            <a:extLst>
              <a:ext uri="{FF2B5EF4-FFF2-40B4-BE49-F238E27FC236}">
                <a16:creationId xmlns:a16="http://schemas.microsoft.com/office/drawing/2014/main" id="{3A9ACF21-5176-4B1C-E8FD-40FBF613FF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1783" y="403057"/>
            <a:ext cx="3341338" cy="542455"/>
          </a:xfrm>
          <a:prstGeom prst="rect">
            <a:avLst/>
          </a:prstGeom>
        </p:spPr>
      </p:pic>
      <p:sp>
        <p:nvSpPr>
          <p:cNvPr id="2" name="Text Box 19">
            <a:extLst>
              <a:ext uri="{FF2B5EF4-FFF2-40B4-BE49-F238E27FC236}">
                <a16:creationId xmlns:a16="http://schemas.microsoft.com/office/drawing/2014/main" id="{5A98325C-01AB-5662-9CA6-F1ED7DEA15D3}"/>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 in partnership with Smart Patients.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4156075"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eaLnBrk="1" hangingPunct="1">
              <a:spcBef>
                <a:spcPct val="0"/>
              </a:spcBef>
              <a:spcAft>
                <a:spcPct val="0"/>
              </a:spcAft>
              <a:buNone/>
            </a:pPr>
            <a:r>
              <a:rPr lang="en-US" altLang="en-US" b="1" dirty="0">
                <a:solidFill>
                  <a:srgbClr val="E1471D"/>
                </a:solidFill>
              </a:rPr>
              <a:t>Kevin Kalinsky, MD, MS</a:t>
            </a:r>
            <a:br>
              <a:rPr lang="en-US" altLang="en-US" b="1" dirty="0">
                <a:solidFill>
                  <a:schemeClr val="accent3"/>
                </a:solidFill>
              </a:rPr>
            </a:br>
            <a:r>
              <a:rPr lang="en-US" altLang="en-US" sz="2400" b="0" dirty="0"/>
              <a:t>Director</a:t>
            </a:r>
            <a:r>
              <a:rPr lang="en-US" altLang="en-US" sz="2400" b="0" i="1" dirty="0"/>
              <a:t>, </a:t>
            </a:r>
            <a:r>
              <a:rPr lang="en-US" altLang="en-US" sz="2400" b="0" dirty="0"/>
              <a:t>Glenn Family Breast Center</a:t>
            </a:r>
          </a:p>
          <a:p>
            <a:pPr marL="0" indent="0" eaLnBrk="1" hangingPunct="1">
              <a:spcBef>
                <a:spcPct val="0"/>
              </a:spcBef>
              <a:spcAft>
                <a:spcPct val="0"/>
              </a:spcAft>
              <a:buNone/>
            </a:pPr>
            <a:r>
              <a:rPr lang="en-US" altLang="en-US" sz="2400" b="0" dirty="0"/>
              <a:t>Hematology and Medical Oncology</a:t>
            </a:r>
          </a:p>
          <a:p>
            <a:pPr marL="0" indent="0" eaLnBrk="1" hangingPunct="1">
              <a:spcBef>
                <a:spcPct val="0"/>
              </a:spcBef>
              <a:spcAft>
                <a:spcPct val="0"/>
              </a:spcAft>
              <a:buNone/>
            </a:pPr>
            <a:r>
              <a:rPr lang="en-US" altLang="en-US" sz="2400" b="0" dirty="0"/>
              <a:t>Winship Cancer Institute</a:t>
            </a:r>
          </a:p>
          <a:p>
            <a:pPr marL="0" indent="0" eaLnBrk="1" hangingPunct="1">
              <a:spcBef>
                <a:spcPct val="0"/>
              </a:spcBef>
              <a:spcAft>
                <a:spcPct val="0"/>
              </a:spcAft>
              <a:buNone/>
            </a:pPr>
            <a:r>
              <a:rPr lang="en-US" altLang="en-US" sz="2400" b="0" dirty="0"/>
              <a:t>Emory University</a:t>
            </a:r>
          </a:p>
          <a:p>
            <a:pPr marL="0" indent="0" eaLnBrk="1" hangingPunct="1">
              <a:spcBef>
                <a:spcPct val="0"/>
              </a:spcBef>
              <a:spcAft>
                <a:spcPct val="0"/>
              </a:spcAft>
              <a:buNone/>
            </a:pPr>
            <a:r>
              <a:rPr lang="en-US" altLang="en-US" sz="2400" b="0" dirty="0"/>
              <a:t>Atlanta, Georgia </a:t>
            </a:r>
            <a:r>
              <a:rPr lang="en-US" altLang="en-US" sz="2400" dirty="0"/>
              <a:t>Affiliation</a:t>
            </a:r>
          </a:p>
          <a:p>
            <a:pPr marL="0" indent="0" eaLnBrk="1" hangingPunct="1">
              <a:spcBef>
                <a:spcPct val="0"/>
              </a:spcBef>
              <a:spcAft>
                <a:spcPct val="0"/>
              </a:spcAft>
              <a:buNone/>
            </a:pPr>
            <a:endParaRPr lang="en-US" altLang="en-US" sz="2400" dirty="0"/>
          </a:p>
          <a:p>
            <a:pPr marL="0" indent="0" eaLnBrk="1" hangingPunct="1">
              <a:spcBef>
                <a:spcPct val="0"/>
              </a:spcBef>
              <a:spcAft>
                <a:spcPct val="0"/>
              </a:spcAft>
              <a:buNone/>
            </a:pPr>
            <a:r>
              <a:rPr lang="en-US" altLang="en-US" sz="2400" b="1" dirty="0">
                <a:solidFill>
                  <a:srgbClr val="E1471D"/>
                </a:solidFill>
              </a:rPr>
              <a:t>Kevin Kalinsky, MD, MS: </a:t>
            </a:r>
            <a:r>
              <a:rPr lang="en-US" sz="2400" i="1" dirty="0">
                <a:effectLst/>
                <a:latin typeface="+mn-lt"/>
                <a:ea typeface="Times New Roman" panose="02020603050405020304" pitchFamily="18" charset="0"/>
                <a:cs typeface="Times New Roman" panose="02020603050405020304" pitchFamily="18" charset="0"/>
              </a:rPr>
              <a:t>consultant/advisor/speaker:</a:t>
            </a:r>
            <a:r>
              <a:rPr lang="en-US" sz="2400" dirty="0">
                <a:effectLst/>
                <a:latin typeface="+mn-lt"/>
                <a:ea typeface="Times New Roman" panose="02020603050405020304" pitchFamily="18" charset="0"/>
                <a:cs typeface="Times New Roman" panose="02020603050405020304" pitchFamily="18" charset="0"/>
              </a:rPr>
              <a:t> Genentech/Roche, </a:t>
            </a:r>
            <a:r>
              <a:rPr lang="en-US" sz="2400" dirty="0" err="1">
                <a:effectLst/>
                <a:latin typeface="+mn-lt"/>
                <a:ea typeface="Times New Roman" panose="02020603050405020304" pitchFamily="18" charset="0"/>
                <a:cs typeface="Times New Roman" panose="02020603050405020304" pitchFamily="18" charset="0"/>
              </a:rPr>
              <a:t>Immunomedics</a:t>
            </a:r>
            <a:r>
              <a:rPr lang="en-US" sz="2400" dirty="0">
                <a:effectLst/>
                <a:latin typeface="+mn-lt"/>
                <a:ea typeface="Times New Roman" panose="02020603050405020304" pitchFamily="18" charset="0"/>
                <a:cs typeface="Times New Roman" panose="02020603050405020304" pitchFamily="18" charset="0"/>
              </a:rPr>
              <a:t>, Seattle Genetics; </a:t>
            </a:r>
            <a:r>
              <a:rPr lang="en-US" sz="2400" i="1" dirty="0">
                <a:effectLst/>
                <a:latin typeface="+mn-lt"/>
                <a:ea typeface="Times New Roman" panose="02020603050405020304" pitchFamily="18" charset="0"/>
                <a:cs typeface="Times New Roman" panose="02020603050405020304" pitchFamily="18" charset="0"/>
              </a:rPr>
              <a:t>individual publicly traded stocks and stock options: </a:t>
            </a:r>
            <a:r>
              <a:rPr lang="en-US" sz="2400" dirty="0" err="1">
                <a:effectLst/>
                <a:latin typeface="+mn-lt"/>
                <a:ea typeface="Times New Roman" panose="02020603050405020304" pitchFamily="18" charset="0"/>
                <a:cs typeface="Times New Roman" panose="02020603050405020304" pitchFamily="18" charset="0"/>
              </a:rPr>
              <a:t>EQRx</a:t>
            </a:r>
            <a:r>
              <a:rPr lang="en-US" sz="2400" dirty="0">
                <a:effectLst/>
                <a:latin typeface="+mn-lt"/>
                <a:ea typeface="Times New Roman" panose="02020603050405020304" pitchFamily="18" charset="0"/>
                <a:cs typeface="Times New Roman" panose="02020603050405020304" pitchFamily="18" charset="0"/>
              </a:rPr>
              <a:t>.</a:t>
            </a:r>
            <a:endParaRPr lang="en-US" altLang="en-US" sz="2400" dirty="0">
              <a:latin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66DCF-D38A-2DD7-1046-B0F20A393C92}"/>
              </a:ext>
            </a:extLst>
          </p:cNvPr>
          <p:cNvSpPr>
            <a:spLocks noGrp="1"/>
          </p:cNvSpPr>
          <p:nvPr>
            <p:ph type="title"/>
          </p:nvPr>
        </p:nvSpPr>
        <p:spPr/>
        <p:txBody>
          <a:bodyPr/>
          <a:lstStyle/>
          <a:p>
            <a:r>
              <a:rPr lang="en-US" sz="4000" b="1" dirty="0">
                <a:effectLst/>
                <a:latin typeface="Calibri" panose="020F0502020204030204" pitchFamily="34" charset="0"/>
              </a:rPr>
              <a:t>EBC in the Era of Precision Medicine:</a:t>
            </a:r>
            <a:br>
              <a:rPr lang="en-US" sz="4000" dirty="0">
                <a:effectLst/>
                <a:latin typeface="Calibri" panose="020F0502020204030204" pitchFamily="34" charset="0"/>
              </a:rPr>
            </a:br>
            <a:r>
              <a:rPr lang="en-US" dirty="0">
                <a:effectLst/>
                <a:latin typeface="Calibri" panose="020F0502020204030204" pitchFamily="34" charset="0"/>
                <a:ea typeface="Calibri" panose="020F0502020204030204" pitchFamily="34" charset="0"/>
                <a:cs typeface="Times New Roman" panose="02020603050405020304" pitchFamily="18" charset="0"/>
              </a:rPr>
              <a:t>Risk Assessment and Biomarker Testing</a:t>
            </a:r>
            <a:endParaRPr lang="en-US" dirty="0"/>
          </a:p>
        </p:txBody>
      </p:sp>
    </p:spTree>
    <p:extLst>
      <p:ext uri="{BB962C8B-B14F-4D97-AF65-F5344CB8AC3E}">
        <p14:creationId xmlns:p14="http://schemas.microsoft.com/office/powerpoint/2010/main" val="2428988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718B7-4E5B-4390-9030-D1A8EDB59936}"/>
              </a:ext>
            </a:extLst>
          </p:cNvPr>
          <p:cNvSpPr>
            <a:spLocks noGrp="1"/>
          </p:cNvSpPr>
          <p:nvPr>
            <p:ph type="title"/>
          </p:nvPr>
        </p:nvSpPr>
        <p:spPr/>
        <p:txBody>
          <a:bodyPr/>
          <a:lstStyle/>
          <a:p>
            <a:r>
              <a:rPr lang="en-US" dirty="0"/>
              <a:t>Guideline-Recommended </a:t>
            </a:r>
            <a:br>
              <a:rPr lang="en-US" dirty="0"/>
            </a:br>
            <a:r>
              <a:rPr lang="en-US" dirty="0"/>
              <a:t>Biomarker Testing for Breast Cancer</a:t>
            </a:r>
          </a:p>
        </p:txBody>
      </p:sp>
      <p:sp>
        <p:nvSpPr>
          <p:cNvPr id="8" name="TextBox 7">
            <a:extLst>
              <a:ext uri="{FF2B5EF4-FFF2-40B4-BE49-F238E27FC236}">
                <a16:creationId xmlns:a16="http://schemas.microsoft.com/office/drawing/2014/main" id="{AAD1E92D-DE94-4B68-9EC1-E8B4AFCBA583}"/>
              </a:ext>
            </a:extLst>
          </p:cNvPr>
          <p:cNvSpPr txBox="1"/>
          <p:nvPr/>
        </p:nvSpPr>
        <p:spPr bwMode="auto">
          <a:xfrm>
            <a:off x="433137" y="6023425"/>
            <a:ext cx="70878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dirty="0">
                <a:solidFill>
                  <a:schemeClr val="bg2"/>
                </a:solidFill>
                <a:latin typeface="Calibri" panose="020F0502020204030204" pitchFamily="34" charset="0"/>
                <a:cs typeface="Calibri" panose="020F0502020204030204" pitchFamily="34" charset="0"/>
              </a:rPr>
              <a:t>1. Wolff. JCO. 2018;36:2105. 2. NCCN. Clinical practice guidelines in oncology: breast cancer. v.4.2023. nccn.org. 3. Allison. JCO. 2020;38:1346. 4. NCCN. Clinical practice guidelines in oncology: genetic/familial high-risk assessment: breast, ovarian, and pancreatic. v.3.2023. nccn.org. </a:t>
            </a:r>
          </a:p>
        </p:txBody>
      </p:sp>
      <p:sp>
        <p:nvSpPr>
          <p:cNvPr id="4" name="Rectangle: Rounded Corners 3">
            <a:extLst>
              <a:ext uri="{FF2B5EF4-FFF2-40B4-BE49-F238E27FC236}">
                <a16:creationId xmlns:a16="http://schemas.microsoft.com/office/drawing/2014/main" id="{3E807448-9693-FE5D-5C15-6707EA772661}"/>
              </a:ext>
            </a:extLst>
          </p:cNvPr>
          <p:cNvSpPr/>
          <p:nvPr/>
        </p:nvSpPr>
        <p:spPr bwMode="auto">
          <a:xfrm>
            <a:off x="477394" y="1611689"/>
            <a:ext cx="5508074" cy="1951451"/>
          </a:xfrm>
          <a:prstGeom prst="roundRect">
            <a:avLst/>
          </a:prstGeom>
          <a:solidFill>
            <a:schemeClr val="accent1"/>
          </a:solidFill>
          <a:ln w="0">
            <a:noFill/>
            <a:miter lim="800000"/>
            <a:headEnd/>
            <a:tailEnd/>
          </a:ln>
        </p:spPr>
        <p:txBody>
          <a:bodyPr rtlCol="0" anchor="ctr"/>
          <a:lstStyle/>
          <a:p>
            <a:pPr algn="ctr"/>
            <a:r>
              <a:rPr lang="en-US" sz="2800" dirty="0">
                <a:latin typeface="Calibri" panose="020F0502020204030204" pitchFamily="34" charset="0"/>
                <a:ea typeface="Calibri" panose="020F0502020204030204" pitchFamily="34" charset="0"/>
                <a:cs typeface="Calibri" panose="020F0502020204030204" pitchFamily="34" charset="0"/>
              </a:rPr>
              <a:t>HER2 per ASCO/CAP guidelines</a:t>
            </a:r>
            <a:r>
              <a:rPr lang="en-US" sz="2800" baseline="30000" dirty="0">
                <a:latin typeface="Calibri" panose="020F0502020204030204" pitchFamily="34" charset="0"/>
                <a:ea typeface="Calibri" panose="020F0502020204030204" pitchFamily="34" charset="0"/>
                <a:cs typeface="Calibri" panose="020F0502020204030204" pitchFamily="34" charset="0"/>
              </a:rPr>
              <a:t>1,2</a:t>
            </a:r>
            <a:r>
              <a:rPr lang="en-US" sz="2800" dirty="0">
                <a:latin typeface="Calibri" panose="020F0502020204030204" pitchFamily="34" charset="0"/>
                <a:ea typeface="Calibri" panose="020F0502020204030204" pitchFamily="34" charset="0"/>
                <a:cs typeface="Calibri" panose="020F0502020204030204" pitchFamily="34" charset="0"/>
              </a:rPr>
              <a:t> </a:t>
            </a:r>
          </a:p>
          <a:p>
            <a:pPr algn="ctr"/>
            <a:endParaRPr lang="en-US" i="1" dirty="0">
              <a:latin typeface="Calibri" panose="020F0502020204030204" pitchFamily="34" charset="0"/>
              <a:ea typeface="Calibri" panose="020F0502020204030204" pitchFamily="34" charset="0"/>
              <a:cs typeface="Calibri" panose="020F0502020204030204" pitchFamily="34" charset="0"/>
            </a:endParaRPr>
          </a:p>
          <a:p>
            <a:pPr algn="ctr"/>
            <a:r>
              <a:rPr lang="en-US" i="1" dirty="0">
                <a:latin typeface="Calibri" panose="020F0502020204030204" pitchFamily="34" charset="0"/>
                <a:ea typeface="Calibri" panose="020F0502020204030204" pitchFamily="34" charset="0"/>
                <a:cs typeface="Calibri" panose="020F0502020204030204" pitchFamily="34" charset="0"/>
              </a:rPr>
              <a:t>IHC ± dual-probe ISH assay</a:t>
            </a:r>
            <a:endParaRPr lang="en-US" i="1" baseline="30000" dirty="0">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5AE00721-D41E-4DC0-99C8-2D4D8DC8DC56}"/>
              </a:ext>
            </a:extLst>
          </p:cNvPr>
          <p:cNvSpPr/>
          <p:nvPr/>
        </p:nvSpPr>
        <p:spPr bwMode="auto">
          <a:xfrm>
            <a:off x="6266820" y="1606880"/>
            <a:ext cx="5508074" cy="1951451"/>
          </a:xfrm>
          <a:prstGeom prst="roundRect">
            <a:avLst/>
          </a:prstGeom>
          <a:solidFill>
            <a:schemeClr val="accent3"/>
          </a:solidFill>
          <a:ln w="0">
            <a:noFill/>
            <a:miter lim="800000"/>
            <a:headEnd/>
            <a:tailEnd/>
          </a:ln>
        </p:spPr>
        <p:txBody>
          <a:bodyPr rtlCol="0" anchor="ctr"/>
          <a:lstStyle/>
          <a:p>
            <a:pPr algn="ctr"/>
            <a:r>
              <a:rPr lang="en-US" sz="2800" dirty="0">
                <a:latin typeface="Calibri" panose="020F0502020204030204" pitchFamily="34" charset="0"/>
                <a:ea typeface="Calibri" panose="020F0502020204030204" pitchFamily="34" charset="0"/>
                <a:cs typeface="Calibri" panose="020F0502020204030204" pitchFamily="34" charset="0"/>
              </a:rPr>
              <a:t>ER and PR</a:t>
            </a:r>
            <a:r>
              <a:rPr lang="en-US" sz="2800" baseline="30000" dirty="0">
                <a:latin typeface="Calibri" panose="020F0502020204030204" pitchFamily="34" charset="0"/>
                <a:ea typeface="Calibri" panose="020F0502020204030204" pitchFamily="34" charset="0"/>
                <a:cs typeface="Calibri" panose="020F0502020204030204" pitchFamily="34" charset="0"/>
              </a:rPr>
              <a:t>2,3</a:t>
            </a:r>
            <a:endParaRPr lang="en-US" sz="2800" dirty="0">
              <a:latin typeface="Calibri" panose="020F0502020204030204" pitchFamily="34" charset="0"/>
              <a:ea typeface="Calibri" panose="020F0502020204030204" pitchFamily="34" charset="0"/>
              <a:cs typeface="Calibri" panose="020F0502020204030204" pitchFamily="34" charset="0"/>
            </a:endParaRPr>
          </a:p>
          <a:p>
            <a:pPr algn="ctr"/>
            <a:endParaRPr lang="en-US" i="1" dirty="0">
              <a:latin typeface="Calibri" panose="020F0502020204030204" pitchFamily="34" charset="0"/>
              <a:ea typeface="Calibri" panose="020F0502020204030204" pitchFamily="34" charset="0"/>
              <a:cs typeface="Calibri" panose="020F0502020204030204" pitchFamily="34" charset="0"/>
            </a:endParaRPr>
          </a:p>
          <a:p>
            <a:pPr algn="ctr"/>
            <a:r>
              <a:rPr lang="en-US" i="1" dirty="0">
                <a:latin typeface="Calibri" panose="020F0502020204030204" pitchFamily="34" charset="0"/>
                <a:ea typeface="Calibri" panose="020F0502020204030204" pitchFamily="34" charset="0"/>
                <a:cs typeface="Calibri" panose="020F0502020204030204" pitchFamily="34" charset="0"/>
              </a:rPr>
              <a:t>IHC assay</a:t>
            </a:r>
            <a:endParaRPr lang="en-US" i="1" baseline="30000" dirty="0">
              <a:latin typeface="Calibri" panose="020F0502020204030204" pitchFamily="34" charset="0"/>
              <a:ea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89B4D40F-3C45-B6BF-FE22-F73F318D084C}"/>
              </a:ext>
            </a:extLst>
          </p:cNvPr>
          <p:cNvSpPr/>
          <p:nvPr/>
        </p:nvSpPr>
        <p:spPr bwMode="auto">
          <a:xfrm>
            <a:off x="477394" y="3723567"/>
            <a:ext cx="5508074" cy="2134622"/>
          </a:xfrm>
          <a:prstGeom prst="roundRect">
            <a:avLst/>
          </a:prstGeom>
          <a:solidFill>
            <a:schemeClr val="accent4"/>
          </a:solidFill>
          <a:ln w="0">
            <a:noFill/>
            <a:miter lim="800000"/>
            <a:headEnd/>
            <a:tailEnd/>
          </a:ln>
        </p:spPr>
        <p:txBody>
          <a:bodyPr rtlCol="0" anchor="ctr"/>
          <a:lstStyle/>
          <a:p>
            <a:pPr algn="ctr"/>
            <a:r>
              <a:rPr lang="en-US" sz="2800" dirty="0">
                <a:latin typeface="Calibri" panose="020F0502020204030204" pitchFamily="34" charset="0"/>
                <a:ea typeface="Calibri" panose="020F0502020204030204" pitchFamily="34" charset="0"/>
                <a:cs typeface="Calibri" panose="020F0502020204030204" pitchFamily="34" charset="0"/>
              </a:rPr>
              <a:t>Gene expression assays </a:t>
            </a:r>
          </a:p>
          <a:p>
            <a:pPr algn="ctr"/>
            <a:endParaRPr lang="en-US" i="1" dirty="0">
              <a:latin typeface="Calibri" panose="020F0502020204030204" pitchFamily="34" charset="0"/>
              <a:ea typeface="Calibri" panose="020F0502020204030204" pitchFamily="34" charset="0"/>
              <a:cs typeface="Calibri" panose="020F0502020204030204" pitchFamily="34" charset="0"/>
            </a:endParaRPr>
          </a:p>
          <a:p>
            <a:pPr algn="ctr"/>
            <a:r>
              <a:rPr lang="en-US" i="1" dirty="0">
                <a:latin typeface="Calibri" panose="020F0502020204030204" pitchFamily="34" charset="0"/>
                <a:ea typeface="Calibri" panose="020F0502020204030204" pitchFamily="34" charset="0"/>
                <a:cs typeface="Calibri" panose="020F0502020204030204" pitchFamily="34" charset="0"/>
              </a:rPr>
              <a:t>To guide adjuvant chemotherapy</a:t>
            </a:r>
          </a:p>
        </p:txBody>
      </p:sp>
      <p:sp>
        <p:nvSpPr>
          <p:cNvPr id="7" name="Rectangle: Rounded Corners 6">
            <a:extLst>
              <a:ext uri="{FF2B5EF4-FFF2-40B4-BE49-F238E27FC236}">
                <a16:creationId xmlns:a16="http://schemas.microsoft.com/office/drawing/2014/main" id="{36A157F6-69A2-9E53-B23E-A73C1EDD2DB4}"/>
              </a:ext>
            </a:extLst>
          </p:cNvPr>
          <p:cNvSpPr/>
          <p:nvPr/>
        </p:nvSpPr>
        <p:spPr bwMode="auto">
          <a:xfrm>
            <a:off x="6260119" y="3723567"/>
            <a:ext cx="5508074" cy="2134622"/>
          </a:xfrm>
          <a:prstGeom prst="roundRect">
            <a:avLst/>
          </a:prstGeom>
          <a:solidFill>
            <a:schemeClr val="accent6"/>
          </a:solidFill>
          <a:ln w="0">
            <a:noFill/>
            <a:miter lim="800000"/>
            <a:headEnd/>
            <a:tailEnd/>
          </a:ln>
        </p:spPr>
        <p:txBody>
          <a:bodyPr rtlCol="0" anchor="ctr"/>
          <a:lstStyle/>
          <a:p>
            <a:pPr algn="ctr"/>
            <a:r>
              <a:rPr lang="en-US" sz="2800" dirty="0">
                <a:latin typeface="Calibri" panose="020F0502020204030204" pitchFamily="34" charset="0"/>
                <a:ea typeface="Calibri" panose="020F0502020204030204" pitchFamily="34" charset="0"/>
                <a:cs typeface="Calibri" panose="020F0502020204030204" pitchFamily="34" charset="0"/>
              </a:rPr>
              <a:t>BRCA</a:t>
            </a:r>
            <a:r>
              <a:rPr lang="en-US" sz="2800" baseline="30000" dirty="0">
                <a:latin typeface="Calibri" panose="020F0502020204030204" pitchFamily="34" charset="0"/>
                <a:ea typeface="Calibri" panose="020F0502020204030204" pitchFamily="34" charset="0"/>
                <a:cs typeface="Calibri" panose="020F0502020204030204" pitchFamily="34" charset="0"/>
              </a:rPr>
              <a:t>4</a:t>
            </a:r>
          </a:p>
          <a:p>
            <a:pPr algn="ctr"/>
            <a:endParaRPr lang="en-US" i="1" dirty="0">
              <a:latin typeface="Calibri" panose="020F0502020204030204" pitchFamily="34" charset="0"/>
              <a:ea typeface="Calibri" panose="020F0502020204030204" pitchFamily="34" charset="0"/>
              <a:cs typeface="Calibri" panose="020F0502020204030204" pitchFamily="34" charset="0"/>
            </a:endParaRPr>
          </a:p>
          <a:p>
            <a:pPr algn="ctr"/>
            <a:r>
              <a:rPr lang="en-US" i="1" dirty="0">
                <a:latin typeface="Calibri" panose="020F0502020204030204" pitchFamily="34" charset="0"/>
                <a:ea typeface="Calibri" panose="020F0502020204030204" pitchFamily="34" charset="0"/>
                <a:cs typeface="Calibri" panose="020F0502020204030204" pitchFamily="34" charset="0"/>
              </a:rPr>
              <a:t>For: </a:t>
            </a:r>
          </a:p>
          <a:p>
            <a:pPr marL="285750" indent="-285750">
              <a:buFont typeface="Arial" panose="020B0604020202020204" pitchFamily="34" charset="0"/>
              <a:buChar char="•"/>
            </a:pPr>
            <a:r>
              <a:rPr lang="en-US" i="1" dirty="0">
                <a:latin typeface="Calibri" panose="020F0502020204030204" pitchFamily="34" charset="0"/>
                <a:ea typeface="Calibri" panose="020F0502020204030204" pitchFamily="34" charset="0"/>
                <a:cs typeface="Calibri" panose="020F0502020204030204" pitchFamily="34" charset="0"/>
              </a:rPr>
              <a:t>TNBC (at any age)</a:t>
            </a:r>
          </a:p>
          <a:p>
            <a:pPr marL="285750" indent="-285750">
              <a:buFont typeface="Arial" panose="020B0604020202020204" pitchFamily="34" charset="0"/>
              <a:buChar char="•"/>
            </a:pPr>
            <a:r>
              <a:rPr lang="en-US" i="1" dirty="0">
                <a:latin typeface="Calibri" panose="020F0502020204030204" pitchFamily="34" charset="0"/>
                <a:ea typeface="Calibri" panose="020F0502020204030204" pitchFamily="34" charset="0"/>
                <a:cs typeface="Calibri" panose="020F0502020204030204" pitchFamily="34" charset="0"/>
              </a:rPr>
              <a:t>Male patients</a:t>
            </a:r>
          </a:p>
          <a:p>
            <a:pPr marL="285750" indent="-285750">
              <a:buFont typeface="Arial" panose="020B0604020202020204" pitchFamily="34" charset="0"/>
              <a:buChar char="•"/>
            </a:pPr>
            <a:r>
              <a:rPr lang="en-US" i="1" dirty="0">
                <a:latin typeface="Calibri" panose="020F0502020204030204" pitchFamily="34" charset="0"/>
                <a:ea typeface="Calibri" panose="020F0502020204030204" pitchFamily="34" charset="0"/>
                <a:cs typeface="Calibri" panose="020F0502020204030204" pitchFamily="34" charset="0"/>
              </a:rPr>
              <a:t>Meet criteria for personal or family history</a:t>
            </a:r>
          </a:p>
          <a:p>
            <a:pPr marL="285750" indent="-285750">
              <a:buFont typeface="Arial" panose="020B0604020202020204" pitchFamily="34" charset="0"/>
              <a:buChar char="•"/>
            </a:pPr>
            <a:r>
              <a:rPr lang="en-US" i="1" dirty="0">
                <a:latin typeface="Calibri" panose="020F0502020204030204" pitchFamily="34" charset="0"/>
                <a:ea typeface="Calibri" panose="020F0502020204030204" pitchFamily="34" charset="0"/>
                <a:cs typeface="Calibri" panose="020F0502020204030204" pitchFamily="34" charset="0"/>
              </a:rPr>
              <a:t>When considering </a:t>
            </a:r>
            <a:r>
              <a:rPr lang="en-US" i="1" dirty="0" err="1">
                <a:latin typeface="Calibri" panose="020F0502020204030204" pitchFamily="34" charset="0"/>
                <a:ea typeface="Calibri" panose="020F0502020204030204" pitchFamily="34" charset="0"/>
                <a:cs typeface="Calibri" panose="020F0502020204030204" pitchFamily="34" charset="0"/>
              </a:rPr>
              <a:t>olaparib</a:t>
            </a:r>
            <a:r>
              <a:rPr lang="en-US" i="1" dirty="0">
                <a:latin typeface="Calibri" panose="020F0502020204030204" pitchFamily="34" charset="0"/>
                <a:ea typeface="Calibri" panose="020F0502020204030204" pitchFamily="34" charset="0"/>
                <a:cs typeface="Calibri" panose="020F0502020204030204" pitchFamily="34" charset="0"/>
              </a:rPr>
              <a:t> as adjuvant therapy</a:t>
            </a:r>
          </a:p>
        </p:txBody>
      </p:sp>
    </p:spTree>
    <p:extLst>
      <p:ext uri="{BB962C8B-B14F-4D97-AF65-F5344CB8AC3E}">
        <p14:creationId xmlns:p14="http://schemas.microsoft.com/office/powerpoint/2010/main" val="2905014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66637-CC3C-4A5B-9A4D-EFDA28F85A49}"/>
              </a:ext>
            </a:extLst>
          </p:cNvPr>
          <p:cNvSpPr>
            <a:spLocks noGrp="1"/>
          </p:cNvSpPr>
          <p:nvPr>
            <p:ph type="title"/>
          </p:nvPr>
        </p:nvSpPr>
        <p:spPr/>
        <p:txBody>
          <a:bodyPr/>
          <a:lstStyle/>
          <a:p>
            <a:r>
              <a:rPr lang="en-US" dirty="0"/>
              <a:t>Genomic Assays for Early-Stage Breast Cancer</a:t>
            </a:r>
          </a:p>
        </p:txBody>
      </p:sp>
      <p:sp>
        <p:nvSpPr>
          <p:cNvPr id="3" name="Content Placeholder 2">
            <a:extLst>
              <a:ext uri="{FF2B5EF4-FFF2-40B4-BE49-F238E27FC236}">
                <a16:creationId xmlns:a16="http://schemas.microsoft.com/office/drawing/2014/main" id="{F6F81F7F-6C58-4374-99BB-B8386D5E0EF8}"/>
              </a:ext>
            </a:extLst>
          </p:cNvPr>
          <p:cNvSpPr>
            <a:spLocks noGrp="1"/>
          </p:cNvSpPr>
          <p:nvPr>
            <p:ph idx="1"/>
          </p:nvPr>
        </p:nvSpPr>
        <p:spPr/>
        <p:txBody>
          <a:bodyPr/>
          <a:lstStyle/>
          <a:p>
            <a:r>
              <a:rPr lang="en-US" sz="2600" dirty="0"/>
              <a:t>Genomic assays for risk assessment and systemic therapy guidance</a:t>
            </a:r>
          </a:p>
          <a:p>
            <a:pPr lvl="1"/>
            <a:r>
              <a:rPr lang="en-US" sz="2400" dirty="0"/>
              <a:t>Can be predictive and/or prognostic</a:t>
            </a:r>
          </a:p>
          <a:p>
            <a:pPr lvl="1"/>
            <a:r>
              <a:rPr lang="en-US" sz="2400" dirty="0"/>
              <a:t>21-gene assay is both predictive and prognostic</a:t>
            </a:r>
          </a:p>
        </p:txBody>
      </p:sp>
      <p:sp>
        <p:nvSpPr>
          <p:cNvPr id="6" name="Rectangle: Rounded Corners 5">
            <a:extLst>
              <a:ext uri="{FF2B5EF4-FFF2-40B4-BE49-F238E27FC236}">
                <a16:creationId xmlns:a16="http://schemas.microsoft.com/office/drawing/2014/main" id="{15230829-86DB-4DC4-9140-C3042832C501}"/>
              </a:ext>
            </a:extLst>
          </p:cNvPr>
          <p:cNvSpPr/>
          <p:nvPr/>
        </p:nvSpPr>
        <p:spPr bwMode="auto">
          <a:xfrm>
            <a:off x="1792391" y="4267842"/>
            <a:ext cx="1962364" cy="914400"/>
          </a:xfrm>
          <a:prstGeom prst="round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Genomic test</a:t>
            </a:r>
          </a:p>
        </p:txBody>
      </p:sp>
      <p:cxnSp>
        <p:nvCxnSpPr>
          <p:cNvPr id="8" name="Straight Arrow Connector 7">
            <a:extLst>
              <a:ext uri="{FF2B5EF4-FFF2-40B4-BE49-F238E27FC236}">
                <a16:creationId xmlns:a16="http://schemas.microsoft.com/office/drawing/2014/main" id="{13EF8A29-A4AA-4FB6-8D53-9AB12FB82517}"/>
              </a:ext>
            </a:extLst>
          </p:cNvPr>
          <p:cNvCxnSpPr>
            <a:cxnSpLocks/>
          </p:cNvCxnSpPr>
          <p:nvPr/>
        </p:nvCxnSpPr>
        <p:spPr bwMode="auto">
          <a:xfrm flipV="1">
            <a:off x="3945930" y="4097154"/>
            <a:ext cx="548626" cy="243560"/>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BE87DA99-FE18-47BF-BBE5-648FE4F99E4A}"/>
              </a:ext>
            </a:extLst>
          </p:cNvPr>
          <p:cNvCxnSpPr>
            <a:cxnSpLocks/>
          </p:cNvCxnSpPr>
          <p:nvPr/>
        </p:nvCxnSpPr>
        <p:spPr bwMode="auto">
          <a:xfrm>
            <a:off x="3951300" y="5128897"/>
            <a:ext cx="556660" cy="241957"/>
          </a:xfrm>
          <a:prstGeom prst="straightConnector1">
            <a:avLst/>
          </a:prstGeom>
          <a:noFill/>
          <a:ln w="28575" cap="flat" cmpd="sng" algn="ctr">
            <a:solidFill>
              <a:schemeClr val="bg1"/>
            </a:solidFill>
            <a:prstDash val="solid"/>
            <a:round/>
            <a:headEnd type="none" w="med" len="med"/>
            <a:tailEnd type="triangle"/>
          </a:ln>
          <a:effectLst/>
        </p:spPr>
      </p:cxnSp>
      <p:sp>
        <p:nvSpPr>
          <p:cNvPr id="12" name="TextBox 11">
            <a:extLst>
              <a:ext uri="{FF2B5EF4-FFF2-40B4-BE49-F238E27FC236}">
                <a16:creationId xmlns:a16="http://schemas.microsoft.com/office/drawing/2014/main" id="{1BD6FA5E-F43F-49C4-937F-FC93A64F2334}"/>
              </a:ext>
            </a:extLst>
          </p:cNvPr>
          <p:cNvSpPr txBox="1"/>
          <p:nvPr/>
        </p:nvSpPr>
        <p:spPr bwMode="auto">
          <a:xfrm>
            <a:off x="4545900" y="3691353"/>
            <a:ext cx="1136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Predictive</a:t>
            </a:r>
          </a:p>
        </p:txBody>
      </p:sp>
      <p:sp>
        <p:nvSpPr>
          <p:cNvPr id="13" name="TextBox 12">
            <a:extLst>
              <a:ext uri="{FF2B5EF4-FFF2-40B4-BE49-F238E27FC236}">
                <a16:creationId xmlns:a16="http://schemas.microsoft.com/office/drawing/2014/main" id="{B982C7C4-BD97-40E2-BB84-6D06A785D5BF}"/>
              </a:ext>
            </a:extLst>
          </p:cNvPr>
          <p:cNvSpPr txBox="1"/>
          <p:nvPr/>
        </p:nvSpPr>
        <p:spPr bwMode="auto">
          <a:xfrm>
            <a:off x="4545900" y="5452348"/>
            <a:ext cx="11875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Prognostic</a:t>
            </a:r>
          </a:p>
        </p:txBody>
      </p:sp>
      <p:cxnSp>
        <p:nvCxnSpPr>
          <p:cNvPr id="14" name="Straight Arrow Connector 13">
            <a:extLst>
              <a:ext uri="{FF2B5EF4-FFF2-40B4-BE49-F238E27FC236}">
                <a16:creationId xmlns:a16="http://schemas.microsoft.com/office/drawing/2014/main" id="{21C590FD-C7D6-40B5-8478-C59AFC4139E9}"/>
              </a:ext>
            </a:extLst>
          </p:cNvPr>
          <p:cNvCxnSpPr>
            <a:cxnSpLocks/>
          </p:cNvCxnSpPr>
          <p:nvPr/>
        </p:nvCxnSpPr>
        <p:spPr bwMode="auto">
          <a:xfrm flipV="1">
            <a:off x="5876542" y="3578295"/>
            <a:ext cx="548640" cy="186113"/>
          </a:xfrm>
          <a:prstGeom prst="straightConnector1">
            <a:avLst/>
          </a:prstGeom>
          <a:noFill/>
          <a:ln w="28575" cap="flat" cmpd="sng" algn="ctr">
            <a:solidFill>
              <a:schemeClr val="bg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0AC3BC60-C0F9-4458-A1F8-CCFDC6C77825}"/>
              </a:ext>
            </a:extLst>
          </p:cNvPr>
          <p:cNvCxnSpPr>
            <a:cxnSpLocks/>
          </p:cNvCxnSpPr>
          <p:nvPr/>
        </p:nvCxnSpPr>
        <p:spPr bwMode="auto">
          <a:xfrm>
            <a:off x="5876542" y="4040098"/>
            <a:ext cx="548640" cy="227744"/>
          </a:xfrm>
          <a:prstGeom prst="straightConnector1">
            <a:avLst/>
          </a:prstGeom>
          <a:noFill/>
          <a:ln w="28575" cap="flat" cmpd="sng" algn="ctr">
            <a:solidFill>
              <a:schemeClr val="bg1"/>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8D08C0D9-9F9C-416D-A7F5-8AC6A19A9704}"/>
              </a:ext>
            </a:extLst>
          </p:cNvPr>
          <p:cNvCxnSpPr>
            <a:cxnSpLocks/>
          </p:cNvCxnSpPr>
          <p:nvPr/>
        </p:nvCxnSpPr>
        <p:spPr bwMode="auto">
          <a:xfrm flipV="1">
            <a:off x="5825350" y="5324263"/>
            <a:ext cx="548640" cy="186113"/>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D967C1B0-3E88-4D4E-9AD3-87F3E14083E4}"/>
              </a:ext>
            </a:extLst>
          </p:cNvPr>
          <p:cNvCxnSpPr>
            <a:cxnSpLocks/>
          </p:cNvCxnSpPr>
          <p:nvPr/>
        </p:nvCxnSpPr>
        <p:spPr bwMode="auto">
          <a:xfrm>
            <a:off x="5825350" y="5786066"/>
            <a:ext cx="548640" cy="227744"/>
          </a:xfrm>
          <a:prstGeom prst="straightConnector1">
            <a:avLst/>
          </a:prstGeom>
          <a:noFill/>
          <a:ln w="28575" cap="flat" cmpd="sng" algn="ctr">
            <a:solidFill>
              <a:schemeClr val="bg1"/>
            </a:solidFill>
            <a:prstDash val="solid"/>
            <a:round/>
            <a:headEnd type="none" w="med" len="med"/>
            <a:tailEnd type="triangle"/>
          </a:ln>
          <a:effectLst/>
        </p:spPr>
      </p:cxnSp>
      <p:sp>
        <p:nvSpPr>
          <p:cNvPr id="20" name="Rectangle 19">
            <a:extLst>
              <a:ext uri="{FF2B5EF4-FFF2-40B4-BE49-F238E27FC236}">
                <a16:creationId xmlns:a16="http://schemas.microsoft.com/office/drawing/2014/main" id="{C7B750E3-B441-4795-AEF3-99F3E7A03F27}"/>
              </a:ext>
            </a:extLst>
          </p:cNvPr>
          <p:cNvSpPr/>
          <p:nvPr/>
        </p:nvSpPr>
        <p:spPr bwMode="auto">
          <a:xfrm>
            <a:off x="6509675" y="3927786"/>
            <a:ext cx="2194560" cy="731520"/>
          </a:xfrm>
          <a:prstGeom prst="rect">
            <a:avLst/>
          </a:prstGeom>
          <a:solidFill>
            <a:schemeClr val="accent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Likely CT benefit</a:t>
            </a:r>
          </a:p>
        </p:txBody>
      </p:sp>
      <p:sp>
        <p:nvSpPr>
          <p:cNvPr id="21" name="Rectangle 20">
            <a:extLst>
              <a:ext uri="{FF2B5EF4-FFF2-40B4-BE49-F238E27FC236}">
                <a16:creationId xmlns:a16="http://schemas.microsoft.com/office/drawing/2014/main" id="{5591E794-532A-4A1F-9A3F-5B837617525B}"/>
              </a:ext>
            </a:extLst>
          </p:cNvPr>
          <p:cNvSpPr/>
          <p:nvPr/>
        </p:nvSpPr>
        <p:spPr bwMode="auto">
          <a:xfrm>
            <a:off x="6509675" y="3110463"/>
            <a:ext cx="2194560" cy="73152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Unl</a:t>
            </a:r>
            <a:r>
              <a:rPr lang="en-US" sz="1800" b="0" dirty="0">
                <a:solidFill>
                  <a:schemeClr val="tx1"/>
                </a:solidFill>
                <a:latin typeface="Calibri" panose="020F0502020204030204" pitchFamily="34" charset="0"/>
              </a:rPr>
              <a:t>ikely CT benefit</a:t>
            </a:r>
          </a:p>
        </p:txBody>
      </p:sp>
      <p:sp>
        <p:nvSpPr>
          <p:cNvPr id="22" name="Rectangle 21">
            <a:extLst>
              <a:ext uri="{FF2B5EF4-FFF2-40B4-BE49-F238E27FC236}">
                <a16:creationId xmlns:a16="http://schemas.microsoft.com/office/drawing/2014/main" id="{E7A6A128-4048-4EAE-A94F-35E867205A20}"/>
              </a:ext>
            </a:extLst>
          </p:cNvPr>
          <p:cNvSpPr/>
          <p:nvPr/>
        </p:nvSpPr>
        <p:spPr bwMode="auto">
          <a:xfrm>
            <a:off x="6479101" y="4983093"/>
            <a:ext cx="2194560" cy="73152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High risk of disease recurrence</a:t>
            </a: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8991B3BD-021C-4841-AD4C-E1506BA6FC34}"/>
              </a:ext>
            </a:extLst>
          </p:cNvPr>
          <p:cNvSpPr/>
          <p:nvPr/>
        </p:nvSpPr>
        <p:spPr bwMode="auto">
          <a:xfrm>
            <a:off x="6479101" y="5821680"/>
            <a:ext cx="2194560" cy="731520"/>
          </a:xfrm>
          <a:prstGeom prst="rect">
            <a:avLst/>
          </a:prstGeom>
          <a:solidFill>
            <a:schemeClr val="accent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0" dirty="0">
                <a:latin typeface="Calibri" panose="020F0502020204030204" pitchFamily="34" charset="0"/>
              </a:rPr>
              <a:t>Low risk of disease recurrence</a:t>
            </a:r>
            <a:endParaRPr lang="en-US" sz="1800" b="0" dirty="0">
              <a:solidFill>
                <a:schemeClr val="tx1"/>
              </a:solidFill>
              <a:latin typeface="Calibri" panose="020F0502020204030204" pitchFamily="34" charset="0"/>
            </a:endParaRPr>
          </a:p>
        </p:txBody>
      </p:sp>
      <p:sp>
        <p:nvSpPr>
          <p:cNvPr id="5" name="TextBox 4">
            <a:extLst>
              <a:ext uri="{FF2B5EF4-FFF2-40B4-BE49-F238E27FC236}">
                <a16:creationId xmlns:a16="http://schemas.microsoft.com/office/drawing/2014/main" id="{A1858705-C78F-43CB-B4E6-7AC7DFAAAE3C}"/>
              </a:ext>
            </a:extLst>
          </p:cNvPr>
          <p:cNvSpPr txBox="1"/>
          <p:nvPr/>
        </p:nvSpPr>
        <p:spPr bwMode="auto">
          <a:xfrm>
            <a:off x="427939" y="6357556"/>
            <a:ext cx="32798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Morganti. Breast Cancer Res Treat. 2022;192:465.</a:t>
            </a:r>
          </a:p>
        </p:txBody>
      </p:sp>
    </p:spTree>
    <p:extLst>
      <p:ext uri="{BB962C8B-B14F-4D97-AF65-F5344CB8AC3E}">
        <p14:creationId xmlns:p14="http://schemas.microsoft.com/office/powerpoint/2010/main" val="2659226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a:extLst>
              <a:ext uri="{FF2B5EF4-FFF2-40B4-BE49-F238E27FC236}">
                <a16:creationId xmlns:a16="http://schemas.microsoft.com/office/drawing/2014/main" id="{98138E3A-F8B3-DF8F-E054-6606258F182F}"/>
              </a:ext>
            </a:extLst>
          </p:cNvPr>
          <p:cNvGrpSpPr/>
          <p:nvPr/>
        </p:nvGrpSpPr>
        <p:grpSpPr>
          <a:xfrm>
            <a:off x="5930981" y="1921845"/>
            <a:ext cx="3015656" cy="1752687"/>
            <a:chOff x="1828800" y="1921845"/>
            <a:chExt cx="2175933" cy="1752687"/>
          </a:xfrm>
        </p:grpSpPr>
        <p:sp>
          <p:nvSpPr>
            <p:cNvPr id="57" name="Freeform: Shape 56">
              <a:extLst>
                <a:ext uri="{FF2B5EF4-FFF2-40B4-BE49-F238E27FC236}">
                  <a16:creationId xmlns:a16="http://schemas.microsoft.com/office/drawing/2014/main" id="{4F3BBC6C-4CE7-9DB4-ADB0-87F46200E91C}"/>
                </a:ext>
              </a:extLst>
            </p:cNvPr>
            <p:cNvSpPr/>
            <p:nvPr/>
          </p:nvSpPr>
          <p:spPr bwMode="auto">
            <a:xfrm>
              <a:off x="1828800" y="2209799"/>
              <a:ext cx="2175933" cy="1464733"/>
            </a:xfrm>
            <a:custGeom>
              <a:avLst/>
              <a:gdLst>
                <a:gd name="connsiteX0" fmla="*/ 0 w 2175933"/>
                <a:gd name="connsiteY0" fmla="*/ 1464733 h 1498600"/>
                <a:gd name="connsiteX1" fmla="*/ 0 w 2175933"/>
                <a:gd name="connsiteY1" fmla="*/ 0 h 1498600"/>
                <a:gd name="connsiteX2" fmla="*/ 2175933 w 2175933"/>
                <a:gd name="connsiteY2" fmla="*/ 0 h 1498600"/>
                <a:gd name="connsiteX3" fmla="*/ 2175933 w 2175933"/>
                <a:gd name="connsiteY3" fmla="*/ 1498600 h 1498600"/>
                <a:gd name="connsiteX0" fmla="*/ 0 w 2175933"/>
                <a:gd name="connsiteY0" fmla="*/ 1464733 h 1464733"/>
                <a:gd name="connsiteX1" fmla="*/ 0 w 2175933"/>
                <a:gd name="connsiteY1" fmla="*/ 0 h 1464733"/>
                <a:gd name="connsiteX2" fmla="*/ 2175933 w 2175933"/>
                <a:gd name="connsiteY2" fmla="*/ 0 h 1464733"/>
                <a:gd name="connsiteX3" fmla="*/ 2175933 w 2175933"/>
                <a:gd name="connsiteY3" fmla="*/ 757455 h 1464733"/>
              </a:gdLst>
              <a:ahLst/>
              <a:cxnLst>
                <a:cxn ang="0">
                  <a:pos x="connsiteX0" y="connsiteY0"/>
                </a:cxn>
                <a:cxn ang="0">
                  <a:pos x="connsiteX1" y="connsiteY1"/>
                </a:cxn>
                <a:cxn ang="0">
                  <a:pos x="connsiteX2" y="connsiteY2"/>
                </a:cxn>
                <a:cxn ang="0">
                  <a:pos x="connsiteX3" y="connsiteY3"/>
                </a:cxn>
              </a:cxnLst>
              <a:rect l="l" t="t" r="r" b="b"/>
              <a:pathLst>
                <a:path w="2175933" h="1464733">
                  <a:moveTo>
                    <a:pt x="0" y="1464733"/>
                  </a:moveTo>
                  <a:lnTo>
                    <a:pt x="0" y="0"/>
                  </a:lnTo>
                  <a:lnTo>
                    <a:pt x="2175933" y="0"/>
                  </a:lnTo>
                  <a:lnTo>
                    <a:pt x="2175933" y="757455"/>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58" name="Straight Connector 57">
              <a:extLst>
                <a:ext uri="{FF2B5EF4-FFF2-40B4-BE49-F238E27FC236}">
                  <a16:creationId xmlns:a16="http://schemas.microsoft.com/office/drawing/2014/main" id="{A95FA3E6-2AFE-E67A-4E0D-79A1A991FD94}"/>
                </a:ext>
              </a:extLst>
            </p:cNvPr>
            <p:cNvCxnSpPr>
              <a:cxnSpLocks/>
            </p:cNvCxnSpPr>
            <p:nvPr/>
          </p:nvCxnSpPr>
          <p:spPr bwMode="auto">
            <a:xfrm>
              <a:off x="2916766" y="1921845"/>
              <a:ext cx="0" cy="287955"/>
            </a:xfrm>
            <a:prstGeom prst="line">
              <a:avLst/>
            </a:prstGeom>
            <a:noFill/>
            <a:ln w="28575" cap="flat" cmpd="sng" algn="ctr">
              <a:solidFill>
                <a:schemeClr val="bg1"/>
              </a:solidFill>
              <a:prstDash val="solid"/>
              <a:round/>
              <a:headEnd type="none" w="med" len="med"/>
              <a:tailEnd type="none" w="med" len="med"/>
            </a:ln>
            <a:effectLst/>
          </p:spPr>
        </p:cxnSp>
      </p:grpSp>
      <p:grpSp>
        <p:nvGrpSpPr>
          <p:cNvPr id="59" name="Group 58">
            <a:extLst>
              <a:ext uri="{FF2B5EF4-FFF2-40B4-BE49-F238E27FC236}">
                <a16:creationId xmlns:a16="http://schemas.microsoft.com/office/drawing/2014/main" id="{9E3FEDA3-3158-DFCF-FDD5-00FC17265017}"/>
              </a:ext>
            </a:extLst>
          </p:cNvPr>
          <p:cNvGrpSpPr/>
          <p:nvPr/>
        </p:nvGrpSpPr>
        <p:grpSpPr>
          <a:xfrm>
            <a:off x="7851734" y="3012925"/>
            <a:ext cx="2175933" cy="1786555"/>
            <a:chOff x="1828800" y="1921845"/>
            <a:chExt cx="2175933" cy="1786555"/>
          </a:xfrm>
        </p:grpSpPr>
        <p:sp>
          <p:nvSpPr>
            <p:cNvPr id="60" name="Freeform: Shape 59">
              <a:extLst>
                <a:ext uri="{FF2B5EF4-FFF2-40B4-BE49-F238E27FC236}">
                  <a16:creationId xmlns:a16="http://schemas.microsoft.com/office/drawing/2014/main" id="{C0D418B3-B5F3-8C36-B1BD-01B536B94718}"/>
                </a:ext>
              </a:extLst>
            </p:cNvPr>
            <p:cNvSpPr/>
            <p:nvPr/>
          </p:nvSpPr>
          <p:spPr bwMode="auto">
            <a:xfrm>
              <a:off x="1828800" y="2209800"/>
              <a:ext cx="2175933" cy="1498600"/>
            </a:xfrm>
            <a:custGeom>
              <a:avLst/>
              <a:gdLst>
                <a:gd name="connsiteX0" fmla="*/ 0 w 2175933"/>
                <a:gd name="connsiteY0" fmla="*/ 1464733 h 1498600"/>
                <a:gd name="connsiteX1" fmla="*/ 0 w 2175933"/>
                <a:gd name="connsiteY1" fmla="*/ 0 h 1498600"/>
                <a:gd name="connsiteX2" fmla="*/ 2175933 w 2175933"/>
                <a:gd name="connsiteY2" fmla="*/ 0 h 1498600"/>
                <a:gd name="connsiteX3" fmla="*/ 2175933 w 2175933"/>
                <a:gd name="connsiteY3" fmla="*/ 1498600 h 1498600"/>
              </a:gdLst>
              <a:ahLst/>
              <a:cxnLst>
                <a:cxn ang="0">
                  <a:pos x="connsiteX0" y="connsiteY0"/>
                </a:cxn>
                <a:cxn ang="0">
                  <a:pos x="connsiteX1" y="connsiteY1"/>
                </a:cxn>
                <a:cxn ang="0">
                  <a:pos x="connsiteX2" y="connsiteY2"/>
                </a:cxn>
                <a:cxn ang="0">
                  <a:pos x="connsiteX3" y="connsiteY3"/>
                </a:cxn>
              </a:cxnLst>
              <a:rect l="l" t="t" r="r" b="b"/>
              <a:pathLst>
                <a:path w="2175933" h="1498600">
                  <a:moveTo>
                    <a:pt x="0" y="1464733"/>
                  </a:moveTo>
                  <a:lnTo>
                    <a:pt x="0" y="0"/>
                  </a:lnTo>
                  <a:lnTo>
                    <a:pt x="2175933" y="0"/>
                  </a:lnTo>
                  <a:lnTo>
                    <a:pt x="2175933" y="14986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61" name="Straight Connector 60">
              <a:extLst>
                <a:ext uri="{FF2B5EF4-FFF2-40B4-BE49-F238E27FC236}">
                  <a16:creationId xmlns:a16="http://schemas.microsoft.com/office/drawing/2014/main" id="{4BED95C3-13E8-D607-F0D9-81C53F10C9E5}"/>
                </a:ext>
              </a:extLst>
            </p:cNvPr>
            <p:cNvCxnSpPr>
              <a:cxnSpLocks/>
            </p:cNvCxnSpPr>
            <p:nvPr/>
          </p:nvCxnSpPr>
          <p:spPr bwMode="auto">
            <a:xfrm>
              <a:off x="2916766" y="1921845"/>
              <a:ext cx="0" cy="287955"/>
            </a:xfrm>
            <a:prstGeom prst="line">
              <a:avLst/>
            </a:prstGeom>
            <a:noFill/>
            <a:ln w="28575" cap="flat" cmpd="sng" algn="ctr">
              <a:solidFill>
                <a:schemeClr val="bg1"/>
              </a:solidFill>
              <a:prstDash val="solid"/>
              <a:round/>
              <a:headEnd type="none" w="med" len="med"/>
              <a:tailEnd type="none" w="med" len="med"/>
            </a:ln>
            <a:effectLst/>
          </p:spPr>
        </p:cxnSp>
      </p:grpSp>
      <p:grpSp>
        <p:nvGrpSpPr>
          <p:cNvPr id="55" name="Group 54">
            <a:extLst>
              <a:ext uri="{FF2B5EF4-FFF2-40B4-BE49-F238E27FC236}">
                <a16:creationId xmlns:a16="http://schemas.microsoft.com/office/drawing/2014/main" id="{B0BA7396-081D-4B25-3A92-ECE985B651C7}"/>
              </a:ext>
            </a:extLst>
          </p:cNvPr>
          <p:cNvGrpSpPr/>
          <p:nvPr/>
        </p:nvGrpSpPr>
        <p:grpSpPr>
          <a:xfrm>
            <a:off x="1828800" y="1921845"/>
            <a:ext cx="2175933" cy="1786555"/>
            <a:chOff x="1828800" y="1921845"/>
            <a:chExt cx="2175933" cy="1786555"/>
          </a:xfrm>
        </p:grpSpPr>
        <p:sp>
          <p:nvSpPr>
            <p:cNvPr id="49" name="Freeform: Shape 48">
              <a:extLst>
                <a:ext uri="{FF2B5EF4-FFF2-40B4-BE49-F238E27FC236}">
                  <a16:creationId xmlns:a16="http://schemas.microsoft.com/office/drawing/2014/main" id="{CB32CFCB-A911-DA42-7ACA-F9B41F7CBD31}"/>
                </a:ext>
              </a:extLst>
            </p:cNvPr>
            <p:cNvSpPr/>
            <p:nvPr/>
          </p:nvSpPr>
          <p:spPr bwMode="auto">
            <a:xfrm>
              <a:off x="1828800" y="2209800"/>
              <a:ext cx="2175933" cy="1498600"/>
            </a:xfrm>
            <a:custGeom>
              <a:avLst/>
              <a:gdLst>
                <a:gd name="connsiteX0" fmla="*/ 0 w 2175933"/>
                <a:gd name="connsiteY0" fmla="*/ 1464733 h 1498600"/>
                <a:gd name="connsiteX1" fmla="*/ 0 w 2175933"/>
                <a:gd name="connsiteY1" fmla="*/ 0 h 1498600"/>
                <a:gd name="connsiteX2" fmla="*/ 2175933 w 2175933"/>
                <a:gd name="connsiteY2" fmla="*/ 0 h 1498600"/>
                <a:gd name="connsiteX3" fmla="*/ 2175933 w 2175933"/>
                <a:gd name="connsiteY3" fmla="*/ 1498600 h 1498600"/>
              </a:gdLst>
              <a:ahLst/>
              <a:cxnLst>
                <a:cxn ang="0">
                  <a:pos x="connsiteX0" y="connsiteY0"/>
                </a:cxn>
                <a:cxn ang="0">
                  <a:pos x="connsiteX1" y="connsiteY1"/>
                </a:cxn>
                <a:cxn ang="0">
                  <a:pos x="connsiteX2" y="connsiteY2"/>
                </a:cxn>
                <a:cxn ang="0">
                  <a:pos x="connsiteX3" y="connsiteY3"/>
                </a:cxn>
              </a:cxnLst>
              <a:rect l="l" t="t" r="r" b="b"/>
              <a:pathLst>
                <a:path w="2175933" h="1498600">
                  <a:moveTo>
                    <a:pt x="0" y="1464733"/>
                  </a:moveTo>
                  <a:lnTo>
                    <a:pt x="0" y="0"/>
                  </a:lnTo>
                  <a:lnTo>
                    <a:pt x="2175933" y="0"/>
                  </a:lnTo>
                  <a:lnTo>
                    <a:pt x="2175933" y="14986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53" name="Straight Connector 52">
              <a:extLst>
                <a:ext uri="{FF2B5EF4-FFF2-40B4-BE49-F238E27FC236}">
                  <a16:creationId xmlns:a16="http://schemas.microsoft.com/office/drawing/2014/main" id="{959B941E-7A25-63F3-D27F-55D9BA8E380F}"/>
                </a:ext>
              </a:extLst>
            </p:cNvPr>
            <p:cNvCxnSpPr>
              <a:cxnSpLocks/>
            </p:cNvCxnSpPr>
            <p:nvPr/>
          </p:nvCxnSpPr>
          <p:spPr bwMode="auto">
            <a:xfrm>
              <a:off x="2916766" y="1921845"/>
              <a:ext cx="0" cy="287955"/>
            </a:xfrm>
            <a:prstGeom prst="line">
              <a:avLst/>
            </a:prstGeom>
            <a:noFill/>
            <a:ln w="28575" cap="flat" cmpd="sng" algn="ctr">
              <a:solidFill>
                <a:schemeClr val="bg1"/>
              </a:solidFill>
              <a:prstDash val="solid"/>
              <a:round/>
              <a:headEnd type="none" w="med" len="med"/>
              <a:tailEnd type="none" w="med" len="med"/>
            </a:ln>
            <a:effectLst/>
          </p:spPr>
        </p:cxnSp>
      </p:grpSp>
      <p:sp>
        <p:nvSpPr>
          <p:cNvPr id="12" name="Title 11">
            <a:extLst>
              <a:ext uri="{FF2B5EF4-FFF2-40B4-BE49-F238E27FC236}">
                <a16:creationId xmlns:a16="http://schemas.microsoft.com/office/drawing/2014/main" id="{31B3FDCF-7F53-F209-662D-A237E2426204}"/>
              </a:ext>
            </a:extLst>
          </p:cNvPr>
          <p:cNvSpPr>
            <a:spLocks noGrp="1"/>
          </p:cNvSpPr>
          <p:nvPr>
            <p:ph type="title"/>
          </p:nvPr>
        </p:nvSpPr>
        <p:spPr/>
        <p:txBody>
          <a:bodyPr/>
          <a:lstStyle/>
          <a:p>
            <a:r>
              <a:rPr lang="en-US" dirty="0"/>
              <a:t>2022 ASCO Guidelines: Biomarkers for Adjuvant ET and CT for HR+/HER2- EBC</a:t>
            </a:r>
          </a:p>
        </p:txBody>
      </p:sp>
      <p:sp>
        <p:nvSpPr>
          <p:cNvPr id="27" name="Text Box 15">
            <a:extLst>
              <a:ext uri="{FF2B5EF4-FFF2-40B4-BE49-F238E27FC236}">
                <a16:creationId xmlns:a16="http://schemas.microsoft.com/office/drawing/2014/main" id="{F1E1ABCA-3516-F0A8-4EBC-157189B3863E}"/>
              </a:ext>
            </a:extLst>
          </p:cNvPr>
          <p:cNvSpPr txBox="1">
            <a:spLocks noChangeArrowheads="1"/>
          </p:cNvSpPr>
          <p:nvPr/>
        </p:nvSpPr>
        <p:spPr bwMode="auto">
          <a:xfrm>
            <a:off x="420702" y="637456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Andre. JCO. 2022;40:1816.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28" name="Text Box 30">
            <a:extLst>
              <a:ext uri="{FF2B5EF4-FFF2-40B4-BE49-F238E27FC236}">
                <a16:creationId xmlns:a16="http://schemas.microsoft.com/office/drawing/2014/main" id="{781033BA-7A11-DC7B-B865-D707947212AE}"/>
              </a:ext>
            </a:extLst>
          </p:cNvPr>
          <p:cNvSpPr txBox="1">
            <a:spLocks noChangeArrowheads="1"/>
          </p:cNvSpPr>
          <p:nvPr/>
        </p:nvSpPr>
        <p:spPr bwMode="auto">
          <a:xfrm>
            <a:off x="650081" y="5964466"/>
            <a:ext cx="11069637"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*Only if high clinical risk per MINDACT.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Only if locally validated and with other parameters in those without access to genomic testing.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May also be offered if received 5 yr of ET without evidence of recurrence.</a:t>
            </a:r>
          </a:p>
        </p:txBody>
      </p:sp>
      <p:sp>
        <p:nvSpPr>
          <p:cNvPr id="23" name="TextBox 22">
            <a:extLst>
              <a:ext uri="{FF2B5EF4-FFF2-40B4-BE49-F238E27FC236}">
                <a16:creationId xmlns:a16="http://schemas.microsoft.com/office/drawing/2014/main" id="{EA8CE847-AF73-E55C-16C6-2AB505CCD177}"/>
              </a:ext>
            </a:extLst>
          </p:cNvPr>
          <p:cNvSpPr txBox="1"/>
          <p:nvPr/>
        </p:nvSpPr>
        <p:spPr bwMode="auto">
          <a:xfrm>
            <a:off x="1069949" y="3451043"/>
            <a:ext cx="1535997" cy="830997"/>
          </a:xfrm>
          <a:prstGeom prst="rect">
            <a:avLst/>
          </a:prstGeom>
          <a:solidFill>
            <a:schemeClr val="tx1">
              <a:lumMod val="95000"/>
            </a:schemeClr>
          </a:solidFill>
          <a:ln w="28575">
            <a:solidFill>
              <a:schemeClr val="bg1"/>
            </a:solid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Oncotype DX</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t>uPA and PAI-1</a:t>
            </a:r>
            <a:b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br>
            <a: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t>(no longer used)</a:t>
            </a:r>
          </a:p>
        </p:txBody>
      </p:sp>
      <p:sp>
        <p:nvSpPr>
          <p:cNvPr id="24" name="TextBox 23">
            <a:extLst>
              <a:ext uri="{FF2B5EF4-FFF2-40B4-BE49-F238E27FC236}">
                <a16:creationId xmlns:a16="http://schemas.microsoft.com/office/drawing/2014/main" id="{93F33B93-01FE-79E3-10DC-17424C1453E3}"/>
              </a:ext>
            </a:extLst>
          </p:cNvPr>
          <p:cNvSpPr txBox="1"/>
          <p:nvPr/>
        </p:nvSpPr>
        <p:spPr bwMode="auto">
          <a:xfrm>
            <a:off x="5086475" y="3492012"/>
            <a:ext cx="1666502" cy="2308324"/>
          </a:xfrm>
          <a:prstGeom prst="rect">
            <a:avLst/>
          </a:prstGeom>
          <a:solidFill>
            <a:schemeClr val="accent5">
              <a:lumMod val="20000"/>
              <a:lumOff val="80000"/>
            </a:schemeClr>
          </a:solidFill>
          <a:ln w="28575">
            <a:solidFill>
              <a:schemeClr val="bg1"/>
            </a:solid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Oncotype DX</a:t>
            </a:r>
            <a:b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MammaPrint*</a:t>
            </a:r>
            <a:b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EndoPredict</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Prosigna</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Ki-67</a:t>
            </a:r>
            <a: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t>†</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IHC4</a:t>
            </a:r>
            <a: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t>†</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BCI</a:t>
            </a:r>
            <a: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t>‡</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t>uPA and PAI-1</a:t>
            </a:r>
            <a:b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br>
            <a:r>
              <a:rPr kumimoji="0" lang="en-US" sz="1600" b="0" i="1" u="none" strike="noStrike" kern="1200" cap="none" spc="0" normalizeH="0" baseline="0" noProof="0" dirty="0">
                <a:ln>
                  <a:noFill/>
                </a:ln>
                <a:solidFill>
                  <a:srgbClr val="000000">
                    <a:lumMod val="75000"/>
                    <a:lumOff val="25000"/>
                  </a:srgbClr>
                </a:solidFill>
                <a:effectLst/>
                <a:uLnTx/>
                <a:uFillTx/>
                <a:latin typeface="Calibri" panose="020F0502020204030204" pitchFamily="34" charset="0"/>
                <a:ea typeface="+mn-ea"/>
                <a:cs typeface="+mn-cs"/>
              </a:rPr>
              <a:t>(no longer used)</a:t>
            </a:r>
          </a:p>
        </p:txBody>
      </p:sp>
      <p:sp>
        <p:nvSpPr>
          <p:cNvPr id="25" name="TextBox 24">
            <a:extLst>
              <a:ext uri="{FF2B5EF4-FFF2-40B4-BE49-F238E27FC236}">
                <a16:creationId xmlns:a16="http://schemas.microsoft.com/office/drawing/2014/main" id="{E50AA2BD-9D07-7B63-C41E-7B1BA8C92D0C}"/>
              </a:ext>
            </a:extLst>
          </p:cNvPr>
          <p:cNvSpPr txBox="1"/>
          <p:nvPr/>
        </p:nvSpPr>
        <p:spPr bwMode="auto">
          <a:xfrm>
            <a:off x="7160117" y="4393018"/>
            <a:ext cx="1666502" cy="1569660"/>
          </a:xfrm>
          <a:prstGeom prst="rect">
            <a:avLst/>
          </a:prstGeom>
          <a:solidFill>
            <a:schemeClr val="accent5">
              <a:lumMod val="20000"/>
              <a:lumOff val="80000"/>
            </a:schemeClr>
          </a:solidFill>
          <a:ln w="28575">
            <a:solidFill>
              <a:schemeClr val="bg1"/>
            </a:solid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Oncotype DX</a:t>
            </a:r>
            <a:b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MammaPrint*</a:t>
            </a:r>
            <a:b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Ki-67</a:t>
            </a:r>
            <a:r>
              <a:rPr kumimoji="0" lang="en-US" sz="1600" b="1" i="0" u="none" strike="noStrike" kern="1200" cap="none" spc="0" normalizeH="0" baseline="30000" noProof="0" dirty="0">
                <a:ln>
                  <a:noFill/>
                </a:ln>
                <a:solidFill>
                  <a:srgbClr val="E1471D"/>
                </a:solidFill>
                <a:effectLst/>
                <a:uLnTx/>
                <a:uFillTx/>
                <a:latin typeface="Calibri" panose="020F0502020204030204" pitchFamily="34" charset="0"/>
                <a:ea typeface="+mn-ea"/>
                <a:cs typeface="+mn-cs"/>
              </a:rPr>
              <a:t>† </a:t>
            </a:r>
            <a:b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EndoPredict</a:t>
            </a:r>
            <a:b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IHC4</a:t>
            </a:r>
            <a: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t>†</a:t>
            </a:r>
            <a:b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b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mn-cs"/>
              </a:rPr>
              <a:t>BCI</a:t>
            </a:r>
            <a:r>
              <a:rPr kumimoji="0" lang="en-US" sz="1600" b="1" i="0" u="none" strike="noStrike" kern="1200" cap="none" spc="0" normalizeH="0" baseline="30000" noProof="0" dirty="0">
                <a:ln>
                  <a:noFill/>
                </a:ln>
                <a:solidFill>
                  <a:srgbClr val="00823B"/>
                </a:solidFill>
                <a:effectLst/>
                <a:uLnTx/>
                <a:uFillTx/>
                <a:latin typeface="Calibri" panose="020F0502020204030204" pitchFamily="34" charset="0"/>
                <a:ea typeface="+mn-ea"/>
                <a:cs typeface="+mn-cs"/>
              </a:rPr>
              <a:t>‡</a:t>
            </a:r>
            <a:endParaRPr kumimoji="0" lang="en-US" sz="1600" b="1" i="1" u="none" strike="noStrike" kern="1200" cap="none" spc="0" normalizeH="0" baseline="0" noProof="0" dirty="0">
              <a:ln>
                <a:noFill/>
              </a:ln>
              <a:solidFill>
                <a:srgbClr val="000000">
                  <a:lumMod val="50000"/>
                  <a:lumOff val="50000"/>
                </a:srgbClr>
              </a:solidFill>
              <a:effectLst/>
              <a:uLnTx/>
              <a:uFillTx/>
              <a:latin typeface="Calibri" panose="020F0502020204030204" pitchFamily="34" charset="0"/>
              <a:ea typeface="+mn-ea"/>
              <a:cs typeface="+mn-cs"/>
            </a:endParaRPr>
          </a:p>
        </p:txBody>
      </p:sp>
      <p:sp>
        <p:nvSpPr>
          <p:cNvPr id="32" name="Rectangle: Rounded Corners 31">
            <a:extLst>
              <a:ext uri="{FF2B5EF4-FFF2-40B4-BE49-F238E27FC236}">
                <a16:creationId xmlns:a16="http://schemas.microsoft.com/office/drawing/2014/main" id="{D544C100-45C8-74BB-BF22-413FEC243FEB}"/>
              </a:ext>
            </a:extLst>
          </p:cNvPr>
          <p:cNvSpPr/>
          <p:nvPr/>
        </p:nvSpPr>
        <p:spPr bwMode="auto">
          <a:xfrm>
            <a:off x="2048175" y="1454958"/>
            <a:ext cx="1828800"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Premenopausal</a:t>
            </a:r>
          </a:p>
        </p:txBody>
      </p:sp>
      <p:sp>
        <p:nvSpPr>
          <p:cNvPr id="33" name="Rectangle: Rounded Corners 32">
            <a:extLst>
              <a:ext uri="{FF2B5EF4-FFF2-40B4-BE49-F238E27FC236}">
                <a16:creationId xmlns:a16="http://schemas.microsoft.com/office/drawing/2014/main" id="{9B39CFEA-E58A-0970-4408-93CCDE3422DB}"/>
              </a:ext>
            </a:extLst>
          </p:cNvPr>
          <p:cNvSpPr/>
          <p:nvPr/>
        </p:nvSpPr>
        <p:spPr bwMode="auto">
          <a:xfrm>
            <a:off x="6524409" y="1454958"/>
            <a:ext cx="1828800"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Postmenopausal</a:t>
            </a:r>
          </a:p>
        </p:txBody>
      </p:sp>
      <p:sp>
        <p:nvSpPr>
          <p:cNvPr id="34" name="Rectangle: Rounded Corners 33">
            <a:extLst>
              <a:ext uri="{FF2B5EF4-FFF2-40B4-BE49-F238E27FC236}">
                <a16:creationId xmlns:a16="http://schemas.microsoft.com/office/drawing/2014/main" id="{A5CE4F12-280B-A5E5-9091-AC23FB371CC1}"/>
              </a:ext>
            </a:extLst>
          </p:cNvPr>
          <p:cNvSpPr/>
          <p:nvPr/>
        </p:nvSpPr>
        <p:spPr bwMode="auto">
          <a:xfrm>
            <a:off x="1150701" y="2617809"/>
            <a:ext cx="1357558"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Node NEG</a:t>
            </a:r>
          </a:p>
        </p:txBody>
      </p:sp>
      <p:sp>
        <p:nvSpPr>
          <p:cNvPr id="35" name="Rectangle: Rounded Corners 34">
            <a:extLst>
              <a:ext uri="{FF2B5EF4-FFF2-40B4-BE49-F238E27FC236}">
                <a16:creationId xmlns:a16="http://schemas.microsoft.com/office/drawing/2014/main" id="{DADD2754-52A3-BF2D-0FF6-0181C8DC2A90}"/>
              </a:ext>
            </a:extLst>
          </p:cNvPr>
          <p:cNvSpPr/>
          <p:nvPr/>
        </p:nvSpPr>
        <p:spPr bwMode="auto">
          <a:xfrm>
            <a:off x="3349876" y="2617809"/>
            <a:ext cx="1357558"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Node POS</a:t>
            </a:r>
          </a:p>
        </p:txBody>
      </p:sp>
      <p:sp>
        <p:nvSpPr>
          <p:cNvPr id="36" name="Rectangle: Rounded Corners 35">
            <a:extLst>
              <a:ext uri="{FF2B5EF4-FFF2-40B4-BE49-F238E27FC236}">
                <a16:creationId xmlns:a16="http://schemas.microsoft.com/office/drawing/2014/main" id="{CC87B548-26EE-CCC9-2D36-8103C406EFBC}"/>
              </a:ext>
            </a:extLst>
          </p:cNvPr>
          <p:cNvSpPr/>
          <p:nvPr/>
        </p:nvSpPr>
        <p:spPr bwMode="auto">
          <a:xfrm>
            <a:off x="8266113" y="2617809"/>
            <a:ext cx="1357558"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Node POS</a:t>
            </a:r>
          </a:p>
        </p:txBody>
      </p:sp>
      <p:sp>
        <p:nvSpPr>
          <p:cNvPr id="37" name="Rectangle: Rounded Corners 36">
            <a:extLst>
              <a:ext uri="{FF2B5EF4-FFF2-40B4-BE49-F238E27FC236}">
                <a16:creationId xmlns:a16="http://schemas.microsoft.com/office/drawing/2014/main" id="{28224618-D117-CA45-9149-37B6206F2049}"/>
              </a:ext>
            </a:extLst>
          </p:cNvPr>
          <p:cNvSpPr/>
          <p:nvPr/>
        </p:nvSpPr>
        <p:spPr bwMode="auto">
          <a:xfrm>
            <a:off x="5233595" y="2617809"/>
            <a:ext cx="1357558"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Node NEG</a:t>
            </a:r>
          </a:p>
        </p:txBody>
      </p:sp>
      <p:sp>
        <p:nvSpPr>
          <p:cNvPr id="38" name="Rectangle: Rounded Corners 37">
            <a:extLst>
              <a:ext uri="{FF2B5EF4-FFF2-40B4-BE49-F238E27FC236}">
                <a16:creationId xmlns:a16="http://schemas.microsoft.com/office/drawing/2014/main" id="{B11B217E-0A24-DF9D-7E2B-FF0E1F8424A6}"/>
              </a:ext>
            </a:extLst>
          </p:cNvPr>
          <p:cNvSpPr/>
          <p:nvPr/>
        </p:nvSpPr>
        <p:spPr bwMode="auto">
          <a:xfrm>
            <a:off x="7235903" y="3693434"/>
            <a:ext cx="1535997"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1-3 node POS</a:t>
            </a:r>
          </a:p>
        </p:txBody>
      </p:sp>
      <p:sp>
        <p:nvSpPr>
          <p:cNvPr id="39" name="Rectangle: Rounded Corners 38">
            <a:extLst>
              <a:ext uri="{FF2B5EF4-FFF2-40B4-BE49-F238E27FC236}">
                <a16:creationId xmlns:a16="http://schemas.microsoft.com/office/drawing/2014/main" id="{2729D3D2-F7C0-6711-7171-A379B4EEA292}"/>
              </a:ext>
            </a:extLst>
          </p:cNvPr>
          <p:cNvSpPr/>
          <p:nvPr/>
        </p:nvSpPr>
        <p:spPr bwMode="auto">
          <a:xfrm>
            <a:off x="9306813" y="3693434"/>
            <a:ext cx="1535997" cy="467913"/>
          </a:xfrm>
          <a:prstGeom prst="roundRect">
            <a:avLst>
              <a:gd name="adj" fmla="val 27524"/>
            </a:avLst>
          </a:prstGeom>
          <a:solidFill>
            <a:schemeClr val="tx1">
              <a:lumMod val="95000"/>
            </a:schemeClr>
          </a:solid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 node POS</a:t>
            </a:r>
          </a:p>
        </p:txBody>
      </p:sp>
      <p:sp>
        <p:nvSpPr>
          <p:cNvPr id="40" name="TextBox 39">
            <a:extLst>
              <a:ext uri="{FF2B5EF4-FFF2-40B4-BE49-F238E27FC236}">
                <a16:creationId xmlns:a16="http://schemas.microsoft.com/office/drawing/2014/main" id="{405B47D2-CC3E-0E7E-136C-1AA85008947F}"/>
              </a:ext>
            </a:extLst>
          </p:cNvPr>
          <p:cNvSpPr txBox="1"/>
          <p:nvPr/>
        </p:nvSpPr>
        <p:spPr bwMode="auto">
          <a:xfrm>
            <a:off x="3225108" y="3492012"/>
            <a:ext cx="1600844" cy="1323439"/>
          </a:xfrm>
          <a:prstGeom prst="rect">
            <a:avLst/>
          </a:prstGeom>
          <a:solidFill>
            <a:schemeClr val="accent5">
              <a:lumMod val="20000"/>
              <a:lumOff val="80000"/>
            </a:schemeClr>
          </a:solidFill>
          <a:ln w="28575">
            <a:solidFill>
              <a:schemeClr val="bg1"/>
            </a:solid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Insufficient evidence to recommend a biomarker for use</a:t>
            </a:r>
            <a:endPar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1" name="TextBox 40">
            <a:extLst>
              <a:ext uri="{FF2B5EF4-FFF2-40B4-BE49-F238E27FC236}">
                <a16:creationId xmlns:a16="http://schemas.microsoft.com/office/drawing/2014/main" id="{626CD7EA-E417-ADF8-8A60-816825FFC2E0}"/>
              </a:ext>
            </a:extLst>
          </p:cNvPr>
          <p:cNvSpPr txBox="1"/>
          <p:nvPr/>
        </p:nvSpPr>
        <p:spPr bwMode="auto">
          <a:xfrm>
            <a:off x="9272945" y="4396793"/>
            <a:ext cx="1600844" cy="1323439"/>
          </a:xfrm>
          <a:prstGeom prst="rect">
            <a:avLst/>
          </a:prstGeom>
          <a:solidFill>
            <a:schemeClr val="accent5">
              <a:lumMod val="20000"/>
              <a:lumOff val="80000"/>
            </a:schemeClr>
          </a:solidFill>
          <a:ln w="28575">
            <a:solidFill>
              <a:schemeClr val="bg1"/>
            </a:solid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Insufficient evidence to recommend a biomarker for use</a:t>
            </a:r>
            <a:endPar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2" name="Rectangle 41">
            <a:extLst>
              <a:ext uri="{FF2B5EF4-FFF2-40B4-BE49-F238E27FC236}">
                <a16:creationId xmlns:a16="http://schemas.microsoft.com/office/drawing/2014/main" id="{ED26AD2E-3F11-FB9F-BCA4-B8E712A811D5}"/>
              </a:ext>
            </a:extLst>
          </p:cNvPr>
          <p:cNvSpPr/>
          <p:nvPr/>
        </p:nvSpPr>
        <p:spPr bwMode="auto">
          <a:xfrm>
            <a:off x="3138368" y="2559348"/>
            <a:ext cx="1761423" cy="2308324"/>
          </a:xfrm>
          <a:prstGeom prst="rect">
            <a:avLst/>
          </a:prstGeom>
          <a:noFill/>
          <a:ln w="28575">
            <a:solidFill>
              <a:srgbClr val="FF00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3" name="Rectangle 42">
            <a:extLst>
              <a:ext uri="{FF2B5EF4-FFF2-40B4-BE49-F238E27FC236}">
                <a16:creationId xmlns:a16="http://schemas.microsoft.com/office/drawing/2014/main" id="{7E61EC39-55D8-20EA-BA6B-9105A559AC92}"/>
              </a:ext>
            </a:extLst>
          </p:cNvPr>
          <p:cNvSpPr/>
          <p:nvPr/>
        </p:nvSpPr>
        <p:spPr bwMode="auto">
          <a:xfrm>
            <a:off x="9159863" y="3492012"/>
            <a:ext cx="1804613" cy="2308324"/>
          </a:xfrm>
          <a:prstGeom prst="rect">
            <a:avLst/>
          </a:prstGeom>
          <a:noFill/>
          <a:ln w="28575">
            <a:solidFill>
              <a:srgbClr val="FF00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62" name="Group 61">
            <a:extLst>
              <a:ext uri="{FF2B5EF4-FFF2-40B4-BE49-F238E27FC236}">
                <a16:creationId xmlns:a16="http://schemas.microsoft.com/office/drawing/2014/main" id="{019F2EB2-51C4-CEB3-9720-6B0697A7F3CC}"/>
              </a:ext>
            </a:extLst>
          </p:cNvPr>
          <p:cNvGrpSpPr/>
          <p:nvPr/>
        </p:nvGrpSpPr>
        <p:grpSpPr>
          <a:xfrm>
            <a:off x="740693" y="4913611"/>
            <a:ext cx="4088590" cy="954107"/>
            <a:chOff x="943295" y="4888211"/>
            <a:chExt cx="4088590" cy="954107"/>
          </a:xfrm>
        </p:grpSpPr>
        <p:sp>
          <p:nvSpPr>
            <p:cNvPr id="21" name="TextBox 20">
              <a:extLst>
                <a:ext uri="{FF2B5EF4-FFF2-40B4-BE49-F238E27FC236}">
                  <a16:creationId xmlns:a16="http://schemas.microsoft.com/office/drawing/2014/main" id="{AC5D36C6-B17B-4B69-3657-64B2929F5380}"/>
                </a:ext>
              </a:extLst>
            </p:cNvPr>
            <p:cNvSpPr txBox="1"/>
            <p:nvPr/>
          </p:nvSpPr>
          <p:spPr bwMode="auto">
            <a:xfrm>
              <a:off x="1143000" y="4888211"/>
              <a:ext cx="388888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Quality of Evidence/Strength of Recommendation</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High/strong</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Intermediate/strong</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Intermediate/moderate</a:t>
              </a:r>
            </a:p>
          </p:txBody>
        </p:sp>
        <p:sp>
          <p:nvSpPr>
            <p:cNvPr id="46" name="Rectangle 45">
              <a:extLst>
                <a:ext uri="{FF2B5EF4-FFF2-40B4-BE49-F238E27FC236}">
                  <a16:creationId xmlns:a16="http://schemas.microsoft.com/office/drawing/2014/main" id="{36F28772-4E5E-1FFC-3EA6-932281DF23CD}"/>
                </a:ext>
              </a:extLst>
            </p:cNvPr>
            <p:cNvSpPr/>
            <p:nvPr/>
          </p:nvSpPr>
          <p:spPr bwMode="auto">
            <a:xfrm>
              <a:off x="943295" y="5204188"/>
              <a:ext cx="145115" cy="145115"/>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 name="Rectangle 46">
              <a:extLst>
                <a:ext uri="{FF2B5EF4-FFF2-40B4-BE49-F238E27FC236}">
                  <a16:creationId xmlns:a16="http://schemas.microsoft.com/office/drawing/2014/main" id="{98DA108C-30EB-508F-DABC-15B8D8F263C2}"/>
                </a:ext>
              </a:extLst>
            </p:cNvPr>
            <p:cNvSpPr/>
            <p:nvPr/>
          </p:nvSpPr>
          <p:spPr bwMode="auto">
            <a:xfrm>
              <a:off x="943295" y="5398881"/>
              <a:ext cx="145115" cy="145115"/>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 name="Rectangle 47">
              <a:extLst>
                <a:ext uri="{FF2B5EF4-FFF2-40B4-BE49-F238E27FC236}">
                  <a16:creationId xmlns:a16="http://schemas.microsoft.com/office/drawing/2014/main" id="{4B2819C9-AEE3-FB7D-BEE9-5FA997D76D77}"/>
                </a:ext>
              </a:extLst>
            </p:cNvPr>
            <p:cNvSpPr/>
            <p:nvPr/>
          </p:nvSpPr>
          <p:spPr bwMode="auto">
            <a:xfrm>
              <a:off x="943295" y="5596103"/>
              <a:ext cx="145115" cy="145115"/>
            </a:xfrm>
            <a:prstGeom prst="rect">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Tree>
    <p:extLst>
      <p:ext uri="{BB962C8B-B14F-4D97-AF65-F5344CB8AC3E}">
        <p14:creationId xmlns:p14="http://schemas.microsoft.com/office/powerpoint/2010/main" val="1369787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AC59C-F938-4762-99FC-0ABB8FDABEA4}"/>
              </a:ext>
            </a:extLst>
          </p:cNvPr>
          <p:cNvSpPr>
            <a:spLocks noGrp="1"/>
          </p:cNvSpPr>
          <p:nvPr>
            <p:ph type="title"/>
          </p:nvPr>
        </p:nvSpPr>
        <p:spPr/>
        <p:txBody>
          <a:bodyPr/>
          <a:lstStyle/>
          <a:p>
            <a:r>
              <a:rPr lang="en-US" dirty="0"/>
              <a:t>RSClin in Patients With HR+/HER2-, N0 EBC</a:t>
            </a:r>
          </a:p>
        </p:txBody>
      </p:sp>
      <p:sp>
        <p:nvSpPr>
          <p:cNvPr id="3" name="Content Placeholder 2">
            <a:extLst>
              <a:ext uri="{FF2B5EF4-FFF2-40B4-BE49-F238E27FC236}">
                <a16:creationId xmlns:a16="http://schemas.microsoft.com/office/drawing/2014/main" id="{2616EE51-E1D8-4024-A447-77602ACE7EC0}"/>
              </a:ext>
            </a:extLst>
          </p:cNvPr>
          <p:cNvSpPr>
            <a:spLocks noGrp="1"/>
          </p:cNvSpPr>
          <p:nvPr>
            <p:ph idx="1"/>
          </p:nvPr>
        </p:nvSpPr>
        <p:spPr/>
        <p:txBody>
          <a:bodyPr/>
          <a:lstStyle/>
          <a:p>
            <a:r>
              <a:rPr lang="en-US" dirty="0">
                <a:cs typeface="Calibri" panose="020F0502020204030204" pitchFamily="34" charset="0"/>
              </a:rPr>
              <a:t>Developed as prognostic and predictive tool of absolute CT benefit integrating 21-gene recurrence score with tumor grade, tumor size, and patient age using a patient-specific meta-analysis (N = 10,004)</a:t>
            </a:r>
          </a:p>
          <a:p>
            <a:pPr lvl="1"/>
            <a:r>
              <a:rPr lang="en-US" dirty="0">
                <a:cs typeface="Calibri" panose="020F0502020204030204" pitchFamily="34" charset="0"/>
              </a:rPr>
              <a:t>Prognostic factor used data from NASBP B-14 and TAILORx trials</a:t>
            </a:r>
          </a:p>
          <a:p>
            <a:pPr lvl="1"/>
            <a:r>
              <a:rPr lang="en-US" dirty="0">
                <a:cs typeface="Calibri" panose="020F0502020204030204" pitchFamily="34" charset="0"/>
              </a:rPr>
              <a:t>Predictive factor used data from NASBP B-20 and TAILORx trials</a:t>
            </a:r>
          </a:p>
          <a:p>
            <a:r>
              <a:rPr lang="en-US" dirty="0">
                <a:cs typeface="Calibri" panose="020F0502020204030204" pitchFamily="34" charset="0"/>
              </a:rPr>
              <a:t>External validation for prognosis: compared RSClin risk estimates for distant recurrence to real-world experience of Clalit registry cohort (Israel; N = 1098)</a:t>
            </a:r>
          </a:p>
          <a:p>
            <a:r>
              <a:rPr kumimoji="0" lang="en-US" sz="2800" b="1" i="0" u="none" strike="noStrike" kern="1200" cap="none" spc="0" normalizeH="0" baseline="0" noProof="0" dirty="0">
                <a:ln>
                  <a:noFill/>
                </a:ln>
                <a:solidFill>
                  <a:schemeClr val="accent3"/>
                </a:solidFill>
                <a:effectLst/>
                <a:uLnTx/>
                <a:uFillTx/>
                <a:ea typeface="ＭＳ Ｐゴシック"/>
                <a:cs typeface="Calibri" panose="020F0502020204030204" pitchFamily="34" charset="0"/>
              </a:rPr>
              <a:t>RSClin provides greater prognostic information than clin</a:t>
            </a:r>
            <a:r>
              <a:rPr kumimoji="0" lang="en-US" sz="2800" b="1" i="0" u="none" strike="noStrike" kern="1200" cap="none" spc="0" normalizeH="0" baseline="0" noProof="0" dirty="0">
                <a:ln>
                  <a:noFill/>
                </a:ln>
                <a:solidFill>
                  <a:schemeClr val="accent3"/>
                </a:solidFill>
                <a:effectLst/>
                <a:uLnTx/>
                <a:uFillTx/>
                <a:latin typeface="Arial" panose="020B0604020202020204" pitchFamily="34" charset="0"/>
                <a:ea typeface="ＭＳ Ｐゴシック"/>
                <a:cs typeface="Arial" panose="020B0604020202020204" pitchFamily="34" charset="0"/>
              </a:rPr>
              <a:t>–</a:t>
            </a:r>
            <a:r>
              <a:rPr kumimoji="0" lang="en-US" sz="2800" b="1" i="0" u="none" strike="noStrike" kern="1200" cap="none" spc="0" normalizeH="0" baseline="0" noProof="0" dirty="0">
                <a:ln>
                  <a:noFill/>
                </a:ln>
                <a:solidFill>
                  <a:schemeClr val="accent3"/>
                </a:solidFill>
                <a:effectLst/>
                <a:uLnTx/>
                <a:uFillTx/>
                <a:ea typeface="ＭＳ Ｐゴシック"/>
                <a:cs typeface="Calibri" panose="020F0502020204030204" pitchFamily="34" charset="0"/>
              </a:rPr>
              <a:t>path alone or RS alone</a:t>
            </a:r>
          </a:p>
        </p:txBody>
      </p:sp>
      <p:sp>
        <p:nvSpPr>
          <p:cNvPr id="4" name="Text Box 15">
            <a:extLst>
              <a:ext uri="{FF2B5EF4-FFF2-40B4-BE49-F238E27FC236}">
                <a16:creationId xmlns:a16="http://schemas.microsoft.com/office/drawing/2014/main" id="{41BC2D23-6EE1-4319-8238-E0A8D5AB965E}"/>
              </a:ext>
            </a:extLst>
          </p:cNvPr>
          <p:cNvSpPr txBox="1">
            <a:spLocks noChangeArrowheads="1"/>
          </p:cNvSpPr>
          <p:nvPr/>
        </p:nvSpPr>
        <p:spPr bwMode="auto">
          <a:xfrm>
            <a:off x="424943" y="63645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Sparano. SABCS 2020. Abstr GS4-10. Sparano. JCO. 2021;39:557.</a:t>
            </a:r>
          </a:p>
        </p:txBody>
      </p:sp>
    </p:spTree>
    <p:extLst>
      <p:ext uri="{BB962C8B-B14F-4D97-AF65-F5344CB8AC3E}">
        <p14:creationId xmlns:p14="http://schemas.microsoft.com/office/powerpoint/2010/main" val="1131278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70AE8-4B15-8A74-8AC2-FB43EDD100BF}"/>
              </a:ext>
            </a:extLst>
          </p:cNvPr>
          <p:cNvSpPr>
            <a:spLocks noGrp="1"/>
          </p:cNvSpPr>
          <p:nvPr>
            <p:ph type="title"/>
          </p:nvPr>
        </p:nvSpPr>
        <p:spPr/>
        <p:txBody>
          <a:bodyPr/>
          <a:lstStyle/>
          <a:p>
            <a:r>
              <a:rPr lang="en-US" dirty="0"/>
              <a:t>2023 NCCN Guidelines in Use of Biomarkers to </a:t>
            </a:r>
            <a:br>
              <a:rPr lang="en-US" dirty="0"/>
            </a:br>
            <a:r>
              <a:rPr lang="en-US" dirty="0"/>
              <a:t>Guide Adjuvant Decision-Making in EBC</a:t>
            </a:r>
          </a:p>
        </p:txBody>
      </p:sp>
      <p:graphicFrame>
        <p:nvGraphicFramePr>
          <p:cNvPr id="9" name="Group 32">
            <a:extLst>
              <a:ext uri="{FF2B5EF4-FFF2-40B4-BE49-F238E27FC236}">
                <a16:creationId xmlns:a16="http://schemas.microsoft.com/office/drawing/2014/main" id="{D5DD670D-2400-4EDB-B72D-60981867B1EF}"/>
              </a:ext>
            </a:extLst>
          </p:cNvPr>
          <p:cNvGraphicFramePr>
            <a:graphicFrameLocks noGrp="1"/>
          </p:cNvGraphicFramePr>
          <p:nvPr>
            <p:extLst>
              <p:ext uri="{D42A27DB-BD31-4B8C-83A1-F6EECF244321}">
                <p14:modId xmlns:p14="http://schemas.microsoft.com/office/powerpoint/2010/main" val="2338970149"/>
              </p:ext>
            </p:extLst>
          </p:nvPr>
        </p:nvGraphicFramePr>
        <p:xfrm>
          <a:off x="727076" y="1604963"/>
          <a:ext cx="10736264" cy="3688192"/>
        </p:xfrm>
        <a:graphic>
          <a:graphicData uri="http://schemas.openxmlformats.org/drawingml/2006/table">
            <a:tbl>
              <a:tblPr/>
              <a:tblGrid>
                <a:gridCol w="3627210">
                  <a:extLst>
                    <a:ext uri="{9D8B030D-6E8A-4147-A177-3AD203B41FA5}">
                      <a16:colId xmlns:a16="http://schemas.microsoft.com/office/drawing/2014/main" val="20000"/>
                    </a:ext>
                  </a:extLst>
                </a:gridCol>
                <a:gridCol w="1480457">
                  <a:extLst>
                    <a:ext uri="{9D8B030D-6E8A-4147-A177-3AD203B41FA5}">
                      <a16:colId xmlns:a16="http://schemas.microsoft.com/office/drawing/2014/main" val="20001"/>
                    </a:ext>
                  </a:extLst>
                </a:gridCol>
                <a:gridCol w="2944531">
                  <a:extLst>
                    <a:ext uri="{9D8B030D-6E8A-4147-A177-3AD203B41FA5}">
                      <a16:colId xmlns:a16="http://schemas.microsoft.com/office/drawing/2014/main" val="1681568369"/>
                    </a:ext>
                  </a:extLst>
                </a:gridCol>
                <a:gridCol w="2684066">
                  <a:extLst>
                    <a:ext uri="{9D8B030D-6E8A-4147-A177-3AD203B41FA5}">
                      <a16:colId xmlns:a16="http://schemas.microsoft.com/office/drawing/2014/main" val="20002"/>
                    </a:ext>
                  </a:extLst>
                </a:gridCol>
              </a:tblGrid>
              <a:tr h="32346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Biomarker Assay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Prognostic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Predictive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Level of Evidence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062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21-gene RS (LNN)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(Preferred)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5850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21-gene RS (1-3 LN)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Postmenopausal (preferred)</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2A: Premenopausal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8062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70-gene (MammaPrint) (0-3 LN)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determined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8062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PAM50 ROR Score (0-3 LN)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determined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1956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Breast Cancer Index</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Predictive of benefit of extended adj ET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528422279"/>
                  </a:ext>
                </a:extLst>
              </a:tr>
              <a:tr h="18062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EndoPredict (LNN and 1-3 LN)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determined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6041474"/>
                  </a:ext>
                </a:extLst>
              </a:tr>
            </a:tbl>
          </a:graphicData>
        </a:graphic>
      </p:graphicFrame>
      <p:sp>
        <p:nvSpPr>
          <p:cNvPr id="10" name="Text Box 15">
            <a:extLst>
              <a:ext uri="{FF2B5EF4-FFF2-40B4-BE49-F238E27FC236}">
                <a16:creationId xmlns:a16="http://schemas.microsoft.com/office/drawing/2014/main" id="{A215CB38-5600-411B-D7F0-C691FE878607}"/>
              </a:ext>
            </a:extLst>
          </p:cNvPr>
          <p:cNvSpPr txBox="1">
            <a:spLocks noChangeArrowheads="1"/>
          </p:cNvSpPr>
          <p:nvPr/>
        </p:nvSpPr>
        <p:spPr bwMode="auto">
          <a:xfrm>
            <a:off x="412750" y="6380964"/>
            <a:ext cx="896542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NCCN. Clinical practice guidelines in oncology: breast cancer. v.4.2023. nccn.org. </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628635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89229-5EEA-490E-A1BC-C63927F75CF3}"/>
              </a:ext>
            </a:extLst>
          </p:cNvPr>
          <p:cNvSpPr>
            <a:spLocks noGrp="1"/>
          </p:cNvSpPr>
          <p:nvPr>
            <p:ph type="title"/>
          </p:nvPr>
        </p:nvSpPr>
        <p:spPr/>
        <p:txBody>
          <a:bodyPr/>
          <a:lstStyle/>
          <a:p>
            <a:r>
              <a:rPr lang="en-US" dirty="0"/>
              <a:t>RxPONDER: Adjuvant ET ± CT in HR+/HER2- EBC </a:t>
            </a:r>
            <a:br>
              <a:rPr lang="en-US" dirty="0"/>
            </a:br>
            <a:r>
              <a:rPr lang="en-US" dirty="0"/>
              <a:t>With 1-3 Positive Lymph Nodes and RS ≤25</a:t>
            </a:r>
          </a:p>
        </p:txBody>
      </p:sp>
      <p:sp>
        <p:nvSpPr>
          <p:cNvPr id="5" name="Content Placeholder 21">
            <a:extLst>
              <a:ext uri="{FF2B5EF4-FFF2-40B4-BE49-F238E27FC236}">
                <a16:creationId xmlns:a16="http://schemas.microsoft.com/office/drawing/2014/main" id="{4CA3F26E-4525-4F6F-A354-362EF03E17AC}"/>
              </a:ext>
            </a:extLst>
          </p:cNvPr>
          <p:cNvSpPr>
            <a:spLocks noGrp="1"/>
          </p:cNvSpPr>
          <p:nvPr>
            <p:ph idx="1"/>
          </p:nvPr>
        </p:nvSpPr>
        <p:spPr/>
        <p:txBody>
          <a:bodyPr/>
          <a:lstStyle/>
          <a:p>
            <a:r>
              <a:rPr lang="en-US" dirty="0"/>
              <a:t>Randomized phase III trial</a:t>
            </a:r>
          </a:p>
          <a:p>
            <a:endParaRPr lang="en-US" dirty="0"/>
          </a:p>
          <a:p>
            <a:endParaRPr lang="en-US" dirty="0"/>
          </a:p>
          <a:p>
            <a:endParaRPr lang="en-US" dirty="0"/>
          </a:p>
          <a:p>
            <a:endParaRPr lang="en-US" dirty="0"/>
          </a:p>
          <a:p>
            <a:endParaRPr lang="en-US" dirty="0"/>
          </a:p>
          <a:p>
            <a:pPr lvl="0">
              <a:buClr>
                <a:srgbClr val="000000"/>
              </a:buClr>
              <a:defRPr/>
            </a:pPr>
            <a:r>
              <a:rPr lang="en-US" b="1" dirty="0">
                <a:solidFill>
                  <a:srgbClr val="000000"/>
                </a:solidFill>
              </a:rPr>
              <a:t>Primary endpoint: </a:t>
            </a:r>
            <a:r>
              <a:rPr lang="en-US" dirty="0">
                <a:solidFill>
                  <a:srgbClr val="000000"/>
                </a:solidFill>
              </a:rPr>
              <a:t>iDFS</a:t>
            </a:r>
          </a:p>
          <a:p>
            <a:pPr lvl="0">
              <a:buClr>
                <a:srgbClr val="000000"/>
              </a:buClr>
              <a:defRPr/>
            </a:pPr>
            <a:r>
              <a:rPr lang="en-US" b="1" dirty="0">
                <a:solidFill>
                  <a:srgbClr val="000000"/>
                </a:solidFill>
              </a:rPr>
              <a:t>Key secondary endpoints: </a:t>
            </a:r>
            <a:r>
              <a:rPr lang="en-US" dirty="0">
                <a:solidFill>
                  <a:srgbClr val="000000"/>
                </a:solidFill>
              </a:rPr>
              <a:t>OS, distant DFS, local DFI, toxicity, QoL</a:t>
            </a:r>
          </a:p>
        </p:txBody>
      </p:sp>
      <p:sp>
        <p:nvSpPr>
          <p:cNvPr id="6" name="Text Box 11">
            <a:extLst>
              <a:ext uri="{FF2B5EF4-FFF2-40B4-BE49-F238E27FC236}">
                <a16:creationId xmlns:a16="http://schemas.microsoft.com/office/drawing/2014/main" id="{42E9318E-F739-4BFB-9E69-86F3F4C5A2C9}"/>
              </a:ext>
            </a:extLst>
          </p:cNvPr>
          <p:cNvSpPr txBox="1">
            <a:spLocks noChangeArrowheads="1"/>
          </p:cNvSpPr>
          <p:nvPr/>
        </p:nvSpPr>
        <p:spPr bwMode="auto">
          <a:xfrm>
            <a:off x="442830" y="6356795"/>
            <a:ext cx="8561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Kalinsky. NEJM. 2021;385:2336.</a:t>
            </a:r>
          </a:p>
        </p:txBody>
      </p:sp>
      <p:grpSp>
        <p:nvGrpSpPr>
          <p:cNvPr id="7" name="Group 6">
            <a:extLst>
              <a:ext uri="{FF2B5EF4-FFF2-40B4-BE49-F238E27FC236}">
                <a16:creationId xmlns:a16="http://schemas.microsoft.com/office/drawing/2014/main" id="{C70C8B07-4C02-4C55-823C-91F503DDC317}"/>
              </a:ext>
            </a:extLst>
          </p:cNvPr>
          <p:cNvGrpSpPr/>
          <p:nvPr/>
        </p:nvGrpSpPr>
        <p:grpSpPr>
          <a:xfrm>
            <a:off x="505090" y="1946271"/>
            <a:ext cx="11184479" cy="3188971"/>
            <a:chOff x="539927" y="1937559"/>
            <a:chExt cx="11184479" cy="3188971"/>
          </a:xfrm>
        </p:grpSpPr>
        <p:sp>
          <p:nvSpPr>
            <p:cNvPr id="8" name="Text Box 45">
              <a:extLst>
                <a:ext uri="{FF2B5EF4-FFF2-40B4-BE49-F238E27FC236}">
                  <a16:creationId xmlns:a16="http://schemas.microsoft.com/office/drawing/2014/main" id="{A3415F30-7AD3-4A76-BBD7-ABB829C43D9B}"/>
                </a:ext>
              </a:extLst>
            </p:cNvPr>
            <p:cNvSpPr txBox="1">
              <a:spLocks noChangeArrowheads="1"/>
            </p:cNvSpPr>
            <p:nvPr/>
          </p:nvSpPr>
          <p:spPr bwMode="auto">
            <a:xfrm>
              <a:off x="539927" y="2468956"/>
              <a:ext cx="379935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Adults with HR+/HER2- EBC and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 positive LN without distant mets*;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able to receive adjuvant taxane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and/or anthracycline-based CT</a:t>
              </a:r>
              <a:r>
                <a:rPr kumimoji="0" lang="en-GB" altLang="en-US"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axillary staging by SLNB or ALND;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RS 0-25</a:t>
              </a:r>
              <a:r>
                <a:rPr kumimoji="0" lang="en-US" altLang="en-US"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endPar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5083)</a:t>
              </a:r>
              <a:endParaRPr kumimoji="0" lang="en-US" alt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 name="Rectangle 49">
              <a:extLst>
                <a:ext uri="{FF2B5EF4-FFF2-40B4-BE49-F238E27FC236}">
                  <a16:creationId xmlns:a16="http://schemas.microsoft.com/office/drawing/2014/main" id="{2866B482-9D2F-4137-A055-AEE92F8AC507}"/>
                </a:ext>
              </a:extLst>
            </p:cNvPr>
            <p:cNvSpPr>
              <a:spLocks noChangeArrowheads="1"/>
            </p:cNvSpPr>
            <p:nvPr/>
          </p:nvSpPr>
          <p:spPr bwMode="auto">
            <a:xfrm>
              <a:off x="4930028" y="2650452"/>
              <a:ext cx="4109872" cy="834706"/>
            </a:xfrm>
            <a:prstGeom prst="rect">
              <a:avLst/>
            </a:prstGeom>
            <a:solidFill>
              <a:schemeClr val="accent1"/>
            </a:solidFill>
            <a:ln>
              <a:noFill/>
            </a:ln>
          </p:spPr>
          <p:txBody>
            <a:bodyPr wrap="none" anchor="ctr" anchorCtr="1"/>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CT followed by ET</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2547) </a:t>
              </a:r>
            </a:p>
          </p:txBody>
        </p:sp>
        <p:sp>
          <p:nvSpPr>
            <p:cNvPr id="10" name="Rectangle 50">
              <a:extLst>
                <a:ext uri="{FF2B5EF4-FFF2-40B4-BE49-F238E27FC236}">
                  <a16:creationId xmlns:a16="http://schemas.microsoft.com/office/drawing/2014/main" id="{3D8C4C2F-2BAA-47B9-9025-C141D790DDE6}"/>
                </a:ext>
              </a:extLst>
            </p:cNvPr>
            <p:cNvSpPr>
              <a:spLocks noChangeArrowheads="1"/>
            </p:cNvSpPr>
            <p:nvPr/>
          </p:nvSpPr>
          <p:spPr bwMode="auto">
            <a:xfrm>
              <a:off x="4930028" y="3543744"/>
              <a:ext cx="4107684" cy="834706"/>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ET alone</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a:t>
              </a:r>
              <a:r>
                <a:rPr lang="en-US" altLang="en-US" b="0" dirty="0">
                  <a:solidFill>
                    <a:srgbClr val="FFFFFF"/>
                  </a:solidFill>
                  <a:latin typeface="Calibri" panose="020F0502020204030204" pitchFamily="34" charset="0"/>
                  <a:cs typeface="Calibri" panose="020F0502020204030204" pitchFamily="34" charset="0"/>
                </a:rPr>
                <a:t>2536</a:t>
              </a:r>
              <a:r>
                <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t>
              </a:r>
              <a:r>
                <a:rPr kumimoji="0" lang="en-US" alt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a:t>
              </a:r>
              <a:endParaRPr kumimoji="0" lang="en-US" alt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1" name="Line 53">
              <a:extLst>
                <a:ext uri="{FF2B5EF4-FFF2-40B4-BE49-F238E27FC236}">
                  <a16:creationId xmlns:a16="http://schemas.microsoft.com/office/drawing/2014/main" id="{69109C51-A6ED-4C82-9776-8FE46B85DB09}"/>
                </a:ext>
              </a:extLst>
            </p:cNvPr>
            <p:cNvSpPr>
              <a:spLocks noChangeShapeType="1"/>
            </p:cNvSpPr>
            <p:nvPr/>
          </p:nvSpPr>
          <p:spPr bwMode="auto">
            <a:xfrm>
              <a:off x="4178886" y="3608118"/>
              <a:ext cx="575036" cy="3301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 name="Line 54">
              <a:extLst>
                <a:ext uri="{FF2B5EF4-FFF2-40B4-BE49-F238E27FC236}">
                  <a16:creationId xmlns:a16="http://schemas.microsoft.com/office/drawing/2014/main" id="{54414EA7-E075-403A-B6EE-9C9DB2C131CA}"/>
                </a:ext>
              </a:extLst>
            </p:cNvPr>
            <p:cNvSpPr>
              <a:spLocks noChangeShapeType="1"/>
            </p:cNvSpPr>
            <p:nvPr/>
          </p:nvSpPr>
          <p:spPr bwMode="auto">
            <a:xfrm flipV="1">
              <a:off x="4178885" y="3063542"/>
              <a:ext cx="571861" cy="26754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Text Box 30">
              <a:extLst>
                <a:ext uri="{FF2B5EF4-FFF2-40B4-BE49-F238E27FC236}">
                  <a16:creationId xmlns:a16="http://schemas.microsoft.com/office/drawing/2014/main" id="{D67CD0DD-7F46-45A9-BB8E-5959F2D62E33}"/>
                </a:ext>
              </a:extLst>
            </p:cNvPr>
            <p:cNvSpPr txBox="1">
              <a:spLocks noChangeArrowheads="1"/>
            </p:cNvSpPr>
            <p:nvPr/>
          </p:nvSpPr>
          <p:spPr bwMode="auto">
            <a:xfrm>
              <a:off x="3372643" y="4390431"/>
              <a:ext cx="7639489"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*Protocol amended to exclude patients with pN1mic as only nodal disease after 2493 patients randomized.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Approved CT regimens: TC, FAC (or FEC), AC/T (or EC/T), FAC/T (or FEC/T); AC alone or CMF not allowed.</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RS &gt;25 recommended to be treated with CT followed ET off study.</a:t>
              </a:r>
              <a:endPar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Box 1">
              <a:extLst>
                <a:ext uri="{FF2B5EF4-FFF2-40B4-BE49-F238E27FC236}">
                  <a16:creationId xmlns:a16="http://schemas.microsoft.com/office/drawing/2014/main" id="{E2ADF3F6-064C-4C00-9131-9AE0998CFF93}"/>
                </a:ext>
              </a:extLst>
            </p:cNvPr>
            <p:cNvSpPr txBox="1">
              <a:spLocks noChangeArrowheads="1"/>
            </p:cNvSpPr>
            <p:nvPr/>
          </p:nvSpPr>
          <p:spPr bwMode="auto">
            <a:xfrm>
              <a:off x="1413417" y="1937559"/>
              <a:ext cx="60326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Stratified by RS score (0-13 vs 14-25), menopausal status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(pre vs post), axillary surgery (ALND vs SLNB)</a:t>
              </a:r>
            </a:p>
          </p:txBody>
        </p:sp>
        <p:cxnSp>
          <p:nvCxnSpPr>
            <p:cNvPr id="15" name="Straight Arrow Connector 10">
              <a:extLst>
                <a:ext uri="{FF2B5EF4-FFF2-40B4-BE49-F238E27FC236}">
                  <a16:creationId xmlns:a16="http://schemas.microsoft.com/office/drawing/2014/main" id="{C7F7B840-1731-4DEF-8358-566559036C66}"/>
                </a:ext>
              </a:extLst>
            </p:cNvPr>
            <p:cNvCxnSpPr>
              <a:cxnSpLocks noChangeShapeType="1"/>
            </p:cNvCxnSpPr>
            <p:nvPr/>
          </p:nvCxnSpPr>
          <p:spPr bwMode="auto">
            <a:xfrm>
              <a:off x="4429764" y="2500105"/>
              <a:ext cx="0" cy="457200"/>
            </a:xfrm>
            <a:prstGeom prst="straightConnector1">
              <a:avLst/>
            </a:prstGeom>
            <a:noFill/>
            <a:ln w="28575" algn="ctr">
              <a:solidFill>
                <a:schemeClr val="bg1"/>
              </a:solidFill>
              <a:prstDash val="sysDash"/>
              <a:round/>
              <a:headEnd/>
              <a:tailEnd type="triangle" w="med" len="med"/>
            </a:ln>
            <a:extLst>
              <a:ext uri="{909E8E84-426E-40DD-AFC4-6F175D3DCCD1}">
                <a14:hiddenFill xmlns:a14="http://schemas.microsoft.com/office/drawing/2010/main">
                  <a:noFill/>
                </a14:hiddenFill>
              </a:ext>
            </a:extLst>
          </p:spPr>
        </p:cxnSp>
        <p:sp>
          <p:nvSpPr>
            <p:cNvPr id="17" name="Text Box 45">
              <a:extLst>
                <a:ext uri="{FF2B5EF4-FFF2-40B4-BE49-F238E27FC236}">
                  <a16:creationId xmlns:a16="http://schemas.microsoft.com/office/drawing/2014/main" id="{10554575-F5B1-49F6-A61D-3EFB9FCBBD79}"/>
                </a:ext>
              </a:extLst>
            </p:cNvPr>
            <p:cNvSpPr txBox="1">
              <a:spLocks noChangeArrowheads="1"/>
            </p:cNvSpPr>
            <p:nvPr/>
          </p:nvSpPr>
          <p:spPr bwMode="auto">
            <a:xfrm>
              <a:off x="9585821" y="2784313"/>
              <a:ext cx="213858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Baseline characteristics generally well balanced between treatment arms</a:t>
              </a:r>
            </a:p>
          </p:txBody>
        </p:sp>
      </p:grpSp>
    </p:spTree>
    <p:extLst>
      <p:ext uri="{BB962C8B-B14F-4D97-AF65-F5344CB8AC3E}">
        <p14:creationId xmlns:p14="http://schemas.microsoft.com/office/powerpoint/2010/main" val="432164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40">
            <a:extLst>
              <a:ext uri="{FF2B5EF4-FFF2-40B4-BE49-F238E27FC236}">
                <a16:creationId xmlns:a16="http://schemas.microsoft.com/office/drawing/2014/main" id="{07222C66-98CD-5F4C-8F57-190EEC928C36}"/>
              </a:ext>
            </a:extLst>
          </p:cNvPr>
          <p:cNvSpPr/>
          <p:nvPr/>
        </p:nvSpPr>
        <p:spPr bwMode="auto">
          <a:xfrm>
            <a:off x="7349837" y="1976618"/>
            <a:ext cx="4239490" cy="412173"/>
          </a:xfrm>
          <a:custGeom>
            <a:avLst/>
            <a:gdLst>
              <a:gd name="connsiteX0" fmla="*/ 4242954 w 4242954"/>
              <a:gd name="connsiteY0" fmla="*/ 426027 h 426027"/>
              <a:gd name="connsiteX1" fmla="*/ 3688772 w 4242954"/>
              <a:gd name="connsiteY1" fmla="*/ 426027 h 426027"/>
              <a:gd name="connsiteX2" fmla="*/ 3688772 w 4242954"/>
              <a:gd name="connsiteY2" fmla="*/ 377536 h 426027"/>
              <a:gd name="connsiteX3" fmla="*/ 3539836 w 4242954"/>
              <a:gd name="connsiteY3" fmla="*/ 377536 h 426027"/>
              <a:gd name="connsiteX4" fmla="*/ 3539836 w 4242954"/>
              <a:gd name="connsiteY4" fmla="*/ 335972 h 426027"/>
              <a:gd name="connsiteX5" fmla="*/ 3342409 w 4242954"/>
              <a:gd name="connsiteY5" fmla="*/ 335972 h 426027"/>
              <a:gd name="connsiteX6" fmla="*/ 3342409 w 4242954"/>
              <a:gd name="connsiteY6" fmla="*/ 311727 h 426027"/>
              <a:gd name="connsiteX7" fmla="*/ 3293918 w 4242954"/>
              <a:gd name="connsiteY7" fmla="*/ 311727 h 426027"/>
              <a:gd name="connsiteX8" fmla="*/ 3293918 w 4242954"/>
              <a:gd name="connsiteY8" fmla="*/ 294409 h 426027"/>
              <a:gd name="connsiteX9" fmla="*/ 3110345 w 4242954"/>
              <a:gd name="connsiteY9" fmla="*/ 294409 h 426027"/>
              <a:gd name="connsiteX10" fmla="*/ 3110345 w 4242954"/>
              <a:gd name="connsiteY10" fmla="*/ 273627 h 426027"/>
              <a:gd name="connsiteX11" fmla="*/ 2954482 w 4242954"/>
              <a:gd name="connsiteY11" fmla="*/ 273627 h 426027"/>
              <a:gd name="connsiteX12" fmla="*/ 2954482 w 4242954"/>
              <a:gd name="connsiteY12" fmla="*/ 273627 h 426027"/>
              <a:gd name="connsiteX13" fmla="*/ 2954482 w 4242954"/>
              <a:gd name="connsiteY13" fmla="*/ 242454 h 426027"/>
              <a:gd name="connsiteX14" fmla="*/ 2905991 w 4242954"/>
              <a:gd name="connsiteY14" fmla="*/ 242454 h 426027"/>
              <a:gd name="connsiteX15" fmla="*/ 2905991 w 4242954"/>
              <a:gd name="connsiteY15" fmla="*/ 228600 h 426027"/>
              <a:gd name="connsiteX16" fmla="*/ 2722418 w 4242954"/>
              <a:gd name="connsiteY16" fmla="*/ 228600 h 426027"/>
              <a:gd name="connsiteX17" fmla="*/ 2722418 w 4242954"/>
              <a:gd name="connsiteY17" fmla="*/ 214745 h 426027"/>
              <a:gd name="connsiteX18" fmla="*/ 2649682 w 4242954"/>
              <a:gd name="connsiteY18" fmla="*/ 214745 h 426027"/>
              <a:gd name="connsiteX19" fmla="*/ 2646218 w 4242954"/>
              <a:gd name="connsiteY19" fmla="*/ 211281 h 426027"/>
              <a:gd name="connsiteX20" fmla="*/ 2459182 w 4242954"/>
              <a:gd name="connsiteY20" fmla="*/ 211281 h 426027"/>
              <a:gd name="connsiteX21" fmla="*/ 2459182 w 4242954"/>
              <a:gd name="connsiteY21" fmla="*/ 197427 h 426027"/>
              <a:gd name="connsiteX22" fmla="*/ 2355272 w 4242954"/>
              <a:gd name="connsiteY22" fmla="*/ 197427 h 426027"/>
              <a:gd name="connsiteX23" fmla="*/ 2337954 w 4242954"/>
              <a:gd name="connsiteY23" fmla="*/ 180109 h 426027"/>
              <a:gd name="connsiteX24" fmla="*/ 2220191 w 4242954"/>
              <a:gd name="connsiteY24" fmla="*/ 180109 h 426027"/>
              <a:gd name="connsiteX25" fmla="*/ 2209800 w 4242954"/>
              <a:gd name="connsiteY25" fmla="*/ 169718 h 426027"/>
              <a:gd name="connsiteX26" fmla="*/ 2033154 w 4242954"/>
              <a:gd name="connsiteY26" fmla="*/ 169718 h 426027"/>
              <a:gd name="connsiteX27" fmla="*/ 2008909 w 4242954"/>
              <a:gd name="connsiteY27" fmla="*/ 145473 h 426027"/>
              <a:gd name="connsiteX28" fmla="*/ 1918854 w 4242954"/>
              <a:gd name="connsiteY28" fmla="*/ 145473 h 426027"/>
              <a:gd name="connsiteX29" fmla="*/ 1918854 w 4242954"/>
              <a:gd name="connsiteY29" fmla="*/ 138545 h 426027"/>
              <a:gd name="connsiteX30" fmla="*/ 1863436 w 4242954"/>
              <a:gd name="connsiteY30" fmla="*/ 138545 h 426027"/>
              <a:gd name="connsiteX31" fmla="*/ 1856509 w 4242954"/>
              <a:gd name="connsiteY31" fmla="*/ 131618 h 426027"/>
              <a:gd name="connsiteX32" fmla="*/ 1745672 w 4242954"/>
              <a:gd name="connsiteY32" fmla="*/ 131618 h 426027"/>
              <a:gd name="connsiteX33" fmla="*/ 1724890 w 4242954"/>
              <a:gd name="connsiteY33" fmla="*/ 110836 h 426027"/>
              <a:gd name="connsiteX34" fmla="*/ 1534391 w 4242954"/>
              <a:gd name="connsiteY34" fmla="*/ 110836 h 426027"/>
              <a:gd name="connsiteX35" fmla="*/ 1527463 w 4242954"/>
              <a:gd name="connsiteY35" fmla="*/ 103908 h 426027"/>
              <a:gd name="connsiteX36" fmla="*/ 1440872 w 4242954"/>
              <a:gd name="connsiteY36" fmla="*/ 103908 h 426027"/>
              <a:gd name="connsiteX37" fmla="*/ 1430482 w 4242954"/>
              <a:gd name="connsiteY37" fmla="*/ 93518 h 426027"/>
              <a:gd name="connsiteX38" fmla="*/ 1260763 w 4242954"/>
              <a:gd name="connsiteY38" fmla="*/ 93518 h 426027"/>
              <a:gd name="connsiteX39" fmla="*/ 1233054 w 4242954"/>
              <a:gd name="connsiteY39" fmla="*/ 93518 h 426027"/>
              <a:gd name="connsiteX40" fmla="*/ 1167245 w 4242954"/>
              <a:gd name="connsiteY40" fmla="*/ 93518 h 426027"/>
              <a:gd name="connsiteX41" fmla="*/ 1136072 w 4242954"/>
              <a:gd name="connsiteY41" fmla="*/ 62345 h 426027"/>
              <a:gd name="connsiteX42" fmla="*/ 1025236 w 4242954"/>
              <a:gd name="connsiteY42" fmla="*/ 62345 h 426027"/>
              <a:gd name="connsiteX43" fmla="*/ 1007918 w 4242954"/>
              <a:gd name="connsiteY43" fmla="*/ 62345 h 426027"/>
              <a:gd name="connsiteX44" fmla="*/ 931718 w 4242954"/>
              <a:gd name="connsiteY44" fmla="*/ 62345 h 426027"/>
              <a:gd name="connsiteX45" fmla="*/ 931718 w 4242954"/>
              <a:gd name="connsiteY45" fmla="*/ 48491 h 426027"/>
              <a:gd name="connsiteX46" fmla="*/ 862445 w 4242954"/>
              <a:gd name="connsiteY46" fmla="*/ 48491 h 426027"/>
              <a:gd name="connsiteX47" fmla="*/ 852054 w 4242954"/>
              <a:gd name="connsiteY47" fmla="*/ 38100 h 426027"/>
              <a:gd name="connsiteX48" fmla="*/ 671945 w 4242954"/>
              <a:gd name="connsiteY48" fmla="*/ 38100 h 426027"/>
              <a:gd name="connsiteX49" fmla="*/ 665018 w 4242954"/>
              <a:gd name="connsiteY49" fmla="*/ 31173 h 426027"/>
              <a:gd name="connsiteX50" fmla="*/ 370609 w 4242954"/>
              <a:gd name="connsiteY50" fmla="*/ 31173 h 426027"/>
              <a:gd name="connsiteX51" fmla="*/ 242454 w 4242954"/>
              <a:gd name="connsiteY51" fmla="*/ 31173 h 426027"/>
              <a:gd name="connsiteX52" fmla="*/ 79663 w 4242954"/>
              <a:gd name="connsiteY52" fmla="*/ 31173 h 426027"/>
              <a:gd name="connsiteX53" fmla="*/ 79663 w 4242954"/>
              <a:gd name="connsiteY53" fmla="*/ 0 h 426027"/>
              <a:gd name="connsiteX54" fmla="*/ 0 w 4242954"/>
              <a:gd name="connsiteY54" fmla="*/ 0 h 426027"/>
              <a:gd name="connsiteX0" fmla="*/ 4242954 w 4242954"/>
              <a:gd name="connsiteY0" fmla="*/ 426027 h 426027"/>
              <a:gd name="connsiteX1" fmla="*/ 3688772 w 4242954"/>
              <a:gd name="connsiteY1" fmla="*/ 426027 h 426027"/>
              <a:gd name="connsiteX2" fmla="*/ 3688772 w 4242954"/>
              <a:gd name="connsiteY2" fmla="*/ 377536 h 426027"/>
              <a:gd name="connsiteX3" fmla="*/ 3539836 w 4242954"/>
              <a:gd name="connsiteY3" fmla="*/ 377536 h 426027"/>
              <a:gd name="connsiteX4" fmla="*/ 3539836 w 4242954"/>
              <a:gd name="connsiteY4" fmla="*/ 335972 h 426027"/>
              <a:gd name="connsiteX5" fmla="*/ 3342409 w 4242954"/>
              <a:gd name="connsiteY5" fmla="*/ 335972 h 426027"/>
              <a:gd name="connsiteX6" fmla="*/ 3342409 w 4242954"/>
              <a:gd name="connsiteY6" fmla="*/ 311727 h 426027"/>
              <a:gd name="connsiteX7" fmla="*/ 3293918 w 4242954"/>
              <a:gd name="connsiteY7" fmla="*/ 311727 h 426027"/>
              <a:gd name="connsiteX8" fmla="*/ 3293918 w 4242954"/>
              <a:gd name="connsiteY8" fmla="*/ 294409 h 426027"/>
              <a:gd name="connsiteX9" fmla="*/ 3110345 w 4242954"/>
              <a:gd name="connsiteY9" fmla="*/ 294409 h 426027"/>
              <a:gd name="connsiteX10" fmla="*/ 3110345 w 4242954"/>
              <a:gd name="connsiteY10" fmla="*/ 273627 h 426027"/>
              <a:gd name="connsiteX11" fmla="*/ 2954482 w 4242954"/>
              <a:gd name="connsiteY11" fmla="*/ 273627 h 426027"/>
              <a:gd name="connsiteX12" fmla="*/ 2954482 w 4242954"/>
              <a:gd name="connsiteY12" fmla="*/ 273627 h 426027"/>
              <a:gd name="connsiteX13" fmla="*/ 2954482 w 4242954"/>
              <a:gd name="connsiteY13" fmla="*/ 242454 h 426027"/>
              <a:gd name="connsiteX14" fmla="*/ 2905991 w 4242954"/>
              <a:gd name="connsiteY14" fmla="*/ 242454 h 426027"/>
              <a:gd name="connsiteX15" fmla="*/ 2905991 w 4242954"/>
              <a:gd name="connsiteY15" fmla="*/ 228600 h 426027"/>
              <a:gd name="connsiteX16" fmla="*/ 2722418 w 4242954"/>
              <a:gd name="connsiteY16" fmla="*/ 228600 h 426027"/>
              <a:gd name="connsiteX17" fmla="*/ 2722418 w 4242954"/>
              <a:gd name="connsiteY17" fmla="*/ 214745 h 426027"/>
              <a:gd name="connsiteX18" fmla="*/ 2649682 w 4242954"/>
              <a:gd name="connsiteY18" fmla="*/ 214745 h 426027"/>
              <a:gd name="connsiteX19" fmla="*/ 2646218 w 4242954"/>
              <a:gd name="connsiteY19" fmla="*/ 211281 h 426027"/>
              <a:gd name="connsiteX20" fmla="*/ 2459182 w 4242954"/>
              <a:gd name="connsiteY20" fmla="*/ 211281 h 426027"/>
              <a:gd name="connsiteX21" fmla="*/ 2459182 w 4242954"/>
              <a:gd name="connsiteY21" fmla="*/ 197427 h 426027"/>
              <a:gd name="connsiteX22" fmla="*/ 2355272 w 4242954"/>
              <a:gd name="connsiteY22" fmla="*/ 197427 h 426027"/>
              <a:gd name="connsiteX23" fmla="*/ 2337954 w 4242954"/>
              <a:gd name="connsiteY23" fmla="*/ 180109 h 426027"/>
              <a:gd name="connsiteX24" fmla="*/ 2220191 w 4242954"/>
              <a:gd name="connsiteY24" fmla="*/ 180109 h 426027"/>
              <a:gd name="connsiteX25" fmla="*/ 2209800 w 4242954"/>
              <a:gd name="connsiteY25" fmla="*/ 169718 h 426027"/>
              <a:gd name="connsiteX26" fmla="*/ 2033154 w 4242954"/>
              <a:gd name="connsiteY26" fmla="*/ 169718 h 426027"/>
              <a:gd name="connsiteX27" fmla="*/ 2008909 w 4242954"/>
              <a:gd name="connsiteY27" fmla="*/ 145473 h 426027"/>
              <a:gd name="connsiteX28" fmla="*/ 1918854 w 4242954"/>
              <a:gd name="connsiteY28" fmla="*/ 145473 h 426027"/>
              <a:gd name="connsiteX29" fmla="*/ 1918854 w 4242954"/>
              <a:gd name="connsiteY29" fmla="*/ 138545 h 426027"/>
              <a:gd name="connsiteX30" fmla="*/ 1863436 w 4242954"/>
              <a:gd name="connsiteY30" fmla="*/ 138545 h 426027"/>
              <a:gd name="connsiteX31" fmla="*/ 1856509 w 4242954"/>
              <a:gd name="connsiteY31" fmla="*/ 131618 h 426027"/>
              <a:gd name="connsiteX32" fmla="*/ 1745672 w 4242954"/>
              <a:gd name="connsiteY32" fmla="*/ 131618 h 426027"/>
              <a:gd name="connsiteX33" fmla="*/ 1724890 w 4242954"/>
              <a:gd name="connsiteY33" fmla="*/ 110836 h 426027"/>
              <a:gd name="connsiteX34" fmla="*/ 1534391 w 4242954"/>
              <a:gd name="connsiteY34" fmla="*/ 110836 h 426027"/>
              <a:gd name="connsiteX35" fmla="*/ 1527463 w 4242954"/>
              <a:gd name="connsiteY35" fmla="*/ 103908 h 426027"/>
              <a:gd name="connsiteX36" fmla="*/ 1440872 w 4242954"/>
              <a:gd name="connsiteY36" fmla="*/ 103908 h 426027"/>
              <a:gd name="connsiteX37" fmla="*/ 1430482 w 4242954"/>
              <a:gd name="connsiteY37" fmla="*/ 93518 h 426027"/>
              <a:gd name="connsiteX38" fmla="*/ 1260763 w 4242954"/>
              <a:gd name="connsiteY38" fmla="*/ 93518 h 426027"/>
              <a:gd name="connsiteX39" fmla="*/ 1233054 w 4242954"/>
              <a:gd name="connsiteY39" fmla="*/ 93518 h 426027"/>
              <a:gd name="connsiteX40" fmla="*/ 1167245 w 4242954"/>
              <a:gd name="connsiteY40" fmla="*/ 93518 h 426027"/>
              <a:gd name="connsiteX41" fmla="*/ 1136072 w 4242954"/>
              <a:gd name="connsiteY41" fmla="*/ 62345 h 426027"/>
              <a:gd name="connsiteX42" fmla="*/ 1025236 w 4242954"/>
              <a:gd name="connsiteY42" fmla="*/ 62345 h 426027"/>
              <a:gd name="connsiteX43" fmla="*/ 1007918 w 4242954"/>
              <a:gd name="connsiteY43" fmla="*/ 62345 h 426027"/>
              <a:gd name="connsiteX44" fmla="*/ 931718 w 4242954"/>
              <a:gd name="connsiteY44" fmla="*/ 62345 h 426027"/>
              <a:gd name="connsiteX45" fmla="*/ 931718 w 4242954"/>
              <a:gd name="connsiteY45" fmla="*/ 48491 h 426027"/>
              <a:gd name="connsiteX46" fmla="*/ 862445 w 4242954"/>
              <a:gd name="connsiteY46" fmla="*/ 48491 h 426027"/>
              <a:gd name="connsiteX47" fmla="*/ 852054 w 4242954"/>
              <a:gd name="connsiteY47" fmla="*/ 38100 h 426027"/>
              <a:gd name="connsiteX48" fmla="*/ 671945 w 4242954"/>
              <a:gd name="connsiteY48" fmla="*/ 38100 h 426027"/>
              <a:gd name="connsiteX49" fmla="*/ 665018 w 4242954"/>
              <a:gd name="connsiteY49" fmla="*/ 31173 h 426027"/>
              <a:gd name="connsiteX50" fmla="*/ 370609 w 4242954"/>
              <a:gd name="connsiteY50" fmla="*/ 31173 h 426027"/>
              <a:gd name="connsiteX51" fmla="*/ 242454 w 4242954"/>
              <a:gd name="connsiteY51" fmla="*/ 31173 h 426027"/>
              <a:gd name="connsiteX52" fmla="*/ 79663 w 4242954"/>
              <a:gd name="connsiteY52" fmla="*/ 31173 h 426027"/>
              <a:gd name="connsiteX53" fmla="*/ 0 w 4242954"/>
              <a:gd name="connsiteY53" fmla="*/ 0 h 426027"/>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38990 w 4239490"/>
              <a:gd name="connsiteY51" fmla="*/ 17319 h 412173"/>
              <a:gd name="connsiteX52" fmla="*/ 76199 w 4239490"/>
              <a:gd name="connsiteY52" fmla="*/ 17319 h 412173"/>
              <a:gd name="connsiteX53" fmla="*/ 0 w 4239490"/>
              <a:gd name="connsiteY53" fmla="*/ 0 h 412173"/>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38990 w 4239490"/>
              <a:gd name="connsiteY51" fmla="*/ 17319 h 412173"/>
              <a:gd name="connsiteX52" fmla="*/ 86590 w 4239490"/>
              <a:gd name="connsiteY52" fmla="*/ 3464 h 412173"/>
              <a:gd name="connsiteX53" fmla="*/ 0 w 4239490"/>
              <a:gd name="connsiteY53" fmla="*/ 0 h 412173"/>
              <a:gd name="connsiteX0" fmla="*/ 4239490 w 4239490"/>
              <a:gd name="connsiteY0" fmla="*/ 412173 h 412173"/>
              <a:gd name="connsiteX1" fmla="*/ 3685308 w 4239490"/>
              <a:gd name="connsiteY1" fmla="*/ 412173 h 412173"/>
              <a:gd name="connsiteX2" fmla="*/ 3685308 w 4239490"/>
              <a:gd name="connsiteY2" fmla="*/ 363682 h 412173"/>
              <a:gd name="connsiteX3" fmla="*/ 3536372 w 4239490"/>
              <a:gd name="connsiteY3" fmla="*/ 363682 h 412173"/>
              <a:gd name="connsiteX4" fmla="*/ 3536372 w 4239490"/>
              <a:gd name="connsiteY4" fmla="*/ 322118 h 412173"/>
              <a:gd name="connsiteX5" fmla="*/ 3338945 w 4239490"/>
              <a:gd name="connsiteY5" fmla="*/ 322118 h 412173"/>
              <a:gd name="connsiteX6" fmla="*/ 3338945 w 4239490"/>
              <a:gd name="connsiteY6" fmla="*/ 297873 h 412173"/>
              <a:gd name="connsiteX7" fmla="*/ 3290454 w 4239490"/>
              <a:gd name="connsiteY7" fmla="*/ 297873 h 412173"/>
              <a:gd name="connsiteX8" fmla="*/ 3290454 w 4239490"/>
              <a:gd name="connsiteY8" fmla="*/ 280555 h 412173"/>
              <a:gd name="connsiteX9" fmla="*/ 3106881 w 4239490"/>
              <a:gd name="connsiteY9" fmla="*/ 280555 h 412173"/>
              <a:gd name="connsiteX10" fmla="*/ 3106881 w 4239490"/>
              <a:gd name="connsiteY10" fmla="*/ 259773 h 412173"/>
              <a:gd name="connsiteX11" fmla="*/ 2951018 w 4239490"/>
              <a:gd name="connsiteY11" fmla="*/ 259773 h 412173"/>
              <a:gd name="connsiteX12" fmla="*/ 2951018 w 4239490"/>
              <a:gd name="connsiteY12" fmla="*/ 259773 h 412173"/>
              <a:gd name="connsiteX13" fmla="*/ 2951018 w 4239490"/>
              <a:gd name="connsiteY13" fmla="*/ 228600 h 412173"/>
              <a:gd name="connsiteX14" fmla="*/ 2902527 w 4239490"/>
              <a:gd name="connsiteY14" fmla="*/ 228600 h 412173"/>
              <a:gd name="connsiteX15" fmla="*/ 2902527 w 4239490"/>
              <a:gd name="connsiteY15" fmla="*/ 214746 h 412173"/>
              <a:gd name="connsiteX16" fmla="*/ 2718954 w 4239490"/>
              <a:gd name="connsiteY16" fmla="*/ 214746 h 412173"/>
              <a:gd name="connsiteX17" fmla="*/ 2718954 w 4239490"/>
              <a:gd name="connsiteY17" fmla="*/ 200891 h 412173"/>
              <a:gd name="connsiteX18" fmla="*/ 2646218 w 4239490"/>
              <a:gd name="connsiteY18" fmla="*/ 200891 h 412173"/>
              <a:gd name="connsiteX19" fmla="*/ 2642754 w 4239490"/>
              <a:gd name="connsiteY19" fmla="*/ 197427 h 412173"/>
              <a:gd name="connsiteX20" fmla="*/ 2455718 w 4239490"/>
              <a:gd name="connsiteY20" fmla="*/ 197427 h 412173"/>
              <a:gd name="connsiteX21" fmla="*/ 2455718 w 4239490"/>
              <a:gd name="connsiteY21" fmla="*/ 183573 h 412173"/>
              <a:gd name="connsiteX22" fmla="*/ 2351808 w 4239490"/>
              <a:gd name="connsiteY22" fmla="*/ 183573 h 412173"/>
              <a:gd name="connsiteX23" fmla="*/ 2334490 w 4239490"/>
              <a:gd name="connsiteY23" fmla="*/ 166255 h 412173"/>
              <a:gd name="connsiteX24" fmla="*/ 2216727 w 4239490"/>
              <a:gd name="connsiteY24" fmla="*/ 166255 h 412173"/>
              <a:gd name="connsiteX25" fmla="*/ 2206336 w 4239490"/>
              <a:gd name="connsiteY25" fmla="*/ 155864 h 412173"/>
              <a:gd name="connsiteX26" fmla="*/ 2029690 w 4239490"/>
              <a:gd name="connsiteY26" fmla="*/ 155864 h 412173"/>
              <a:gd name="connsiteX27" fmla="*/ 2005445 w 4239490"/>
              <a:gd name="connsiteY27" fmla="*/ 131619 h 412173"/>
              <a:gd name="connsiteX28" fmla="*/ 1915390 w 4239490"/>
              <a:gd name="connsiteY28" fmla="*/ 131619 h 412173"/>
              <a:gd name="connsiteX29" fmla="*/ 1915390 w 4239490"/>
              <a:gd name="connsiteY29" fmla="*/ 124691 h 412173"/>
              <a:gd name="connsiteX30" fmla="*/ 1859972 w 4239490"/>
              <a:gd name="connsiteY30" fmla="*/ 124691 h 412173"/>
              <a:gd name="connsiteX31" fmla="*/ 1853045 w 4239490"/>
              <a:gd name="connsiteY31" fmla="*/ 117764 h 412173"/>
              <a:gd name="connsiteX32" fmla="*/ 1742208 w 4239490"/>
              <a:gd name="connsiteY32" fmla="*/ 117764 h 412173"/>
              <a:gd name="connsiteX33" fmla="*/ 1721426 w 4239490"/>
              <a:gd name="connsiteY33" fmla="*/ 96982 h 412173"/>
              <a:gd name="connsiteX34" fmla="*/ 1530927 w 4239490"/>
              <a:gd name="connsiteY34" fmla="*/ 96982 h 412173"/>
              <a:gd name="connsiteX35" fmla="*/ 1523999 w 4239490"/>
              <a:gd name="connsiteY35" fmla="*/ 90054 h 412173"/>
              <a:gd name="connsiteX36" fmla="*/ 1437408 w 4239490"/>
              <a:gd name="connsiteY36" fmla="*/ 90054 h 412173"/>
              <a:gd name="connsiteX37" fmla="*/ 1427018 w 4239490"/>
              <a:gd name="connsiteY37" fmla="*/ 79664 h 412173"/>
              <a:gd name="connsiteX38" fmla="*/ 1257299 w 4239490"/>
              <a:gd name="connsiteY38" fmla="*/ 79664 h 412173"/>
              <a:gd name="connsiteX39" fmla="*/ 1229590 w 4239490"/>
              <a:gd name="connsiteY39" fmla="*/ 79664 h 412173"/>
              <a:gd name="connsiteX40" fmla="*/ 1163781 w 4239490"/>
              <a:gd name="connsiteY40" fmla="*/ 79664 h 412173"/>
              <a:gd name="connsiteX41" fmla="*/ 1132608 w 4239490"/>
              <a:gd name="connsiteY41" fmla="*/ 48491 h 412173"/>
              <a:gd name="connsiteX42" fmla="*/ 1021772 w 4239490"/>
              <a:gd name="connsiteY42" fmla="*/ 48491 h 412173"/>
              <a:gd name="connsiteX43" fmla="*/ 1004454 w 4239490"/>
              <a:gd name="connsiteY43" fmla="*/ 48491 h 412173"/>
              <a:gd name="connsiteX44" fmla="*/ 928254 w 4239490"/>
              <a:gd name="connsiteY44" fmla="*/ 48491 h 412173"/>
              <a:gd name="connsiteX45" fmla="*/ 928254 w 4239490"/>
              <a:gd name="connsiteY45" fmla="*/ 34637 h 412173"/>
              <a:gd name="connsiteX46" fmla="*/ 858981 w 4239490"/>
              <a:gd name="connsiteY46" fmla="*/ 34637 h 412173"/>
              <a:gd name="connsiteX47" fmla="*/ 848590 w 4239490"/>
              <a:gd name="connsiteY47" fmla="*/ 24246 h 412173"/>
              <a:gd name="connsiteX48" fmla="*/ 668481 w 4239490"/>
              <a:gd name="connsiteY48" fmla="*/ 24246 h 412173"/>
              <a:gd name="connsiteX49" fmla="*/ 661554 w 4239490"/>
              <a:gd name="connsiteY49" fmla="*/ 17319 h 412173"/>
              <a:gd name="connsiteX50" fmla="*/ 367145 w 4239490"/>
              <a:gd name="connsiteY50" fmla="*/ 17319 h 412173"/>
              <a:gd name="connsiteX51" fmla="*/ 242454 w 4239490"/>
              <a:gd name="connsiteY51" fmla="*/ 10392 h 412173"/>
              <a:gd name="connsiteX52" fmla="*/ 86590 w 4239490"/>
              <a:gd name="connsiteY52" fmla="*/ 3464 h 412173"/>
              <a:gd name="connsiteX53" fmla="*/ 0 w 4239490"/>
              <a:gd name="connsiteY53" fmla="*/ 0 h 412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239490" h="412173">
                <a:moveTo>
                  <a:pt x="4239490" y="412173"/>
                </a:moveTo>
                <a:lnTo>
                  <a:pt x="3685308" y="412173"/>
                </a:lnTo>
                <a:lnTo>
                  <a:pt x="3685308" y="363682"/>
                </a:lnTo>
                <a:lnTo>
                  <a:pt x="3536372" y="363682"/>
                </a:lnTo>
                <a:lnTo>
                  <a:pt x="3536372" y="322118"/>
                </a:lnTo>
                <a:lnTo>
                  <a:pt x="3338945" y="322118"/>
                </a:lnTo>
                <a:lnTo>
                  <a:pt x="3338945" y="297873"/>
                </a:lnTo>
                <a:lnTo>
                  <a:pt x="3290454" y="297873"/>
                </a:lnTo>
                <a:lnTo>
                  <a:pt x="3290454" y="280555"/>
                </a:lnTo>
                <a:lnTo>
                  <a:pt x="3106881" y="280555"/>
                </a:lnTo>
                <a:lnTo>
                  <a:pt x="3106881" y="259773"/>
                </a:lnTo>
                <a:lnTo>
                  <a:pt x="2951018" y="259773"/>
                </a:lnTo>
                <a:lnTo>
                  <a:pt x="2951018" y="259773"/>
                </a:lnTo>
                <a:lnTo>
                  <a:pt x="2951018" y="228600"/>
                </a:lnTo>
                <a:lnTo>
                  <a:pt x="2902527" y="228600"/>
                </a:lnTo>
                <a:lnTo>
                  <a:pt x="2902527" y="214746"/>
                </a:lnTo>
                <a:lnTo>
                  <a:pt x="2718954" y="214746"/>
                </a:lnTo>
                <a:lnTo>
                  <a:pt x="2718954" y="200891"/>
                </a:lnTo>
                <a:lnTo>
                  <a:pt x="2646218" y="200891"/>
                </a:lnTo>
                <a:lnTo>
                  <a:pt x="2642754" y="197427"/>
                </a:lnTo>
                <a:lnTo>
                  <a:pt x="2455718" y="197427"/>
                </a:lnTo>
                <a:lnTo>
                  <a:pt x="2455718" y="183573"/>
                </a:lnTo>
                <a:lnTo>
                  <a:pt x="2351808" y="183573"/>
                </a:lnTo>
                <a:lnTo>
                  <a:pt x="2334490" y="166255"/>
                </a:lnTo>
                <a:lnTo>
                  <a:pt x="2216727" y="166255"/>
                </a:lnTo>
                <a:lnTo>
                  <a:pt x="2206336" y="155864"/>
                </a:lnTo>
                <a:lnTo>
                  <a:pt x="2029690" y="155864"/>
                </a:lnTo>
                <a:lnTo>
                  <a:pt x="2005445" y="131619"/>
                </a:lnTo>
                <a:lnTo>
                  <a:pt x="1915390" y="131619"/>
                </a:lnTo>
                <a:lnTo>
                  <a:pt x="1915390" y="124691"/>
                </a:lnTo>
                <a:lnTo>
                  <a:pt x="1859972" y="124691"/>
                </a:lnTo>
                <a:lnTo>
                  <a:pt x="1853045" y="117764"/>
                </a:lnTo>
                <a:lnTo>
                  <a:pt x="1742208" y="117764"/>
                </a:lnTo>
                <a:lnTo>
                  <a:pt x="1721426" y="96982"/>
                </a:lnTo>
                <a:lnTo>
                  <a:pt x="1530927" y="96982"/>
                </a:lnTo>
                <a:lnTo>
                  <a:pt x="1523999" y="90054"/>
                </a:lnTo>
                <a:lnTo>
                  <a:pt x="1437408" y="90054"/>
                </a:lnTo>
                <a:lnTo>
                  <a:pt x="1427018" y="79664"/>
                </a:lnTo>
                <a:lnTo>
                  <a:pt x="1257299" y="79664"/>
                </a:lnTo>
                <a:lnTo>
                  <a:pt x="1229590" y="79664"/>
                </a:lnTo>
                <a:lnTo>
                  <a:pt x="1163781" y="79664"/>
                </a:lnTo>
                <a:lnTo>
                  <a:pt x="1132608" y="48491"/>
                </a:lnTo>
                <a:lnTo>
                  <a:pt x="1021772" y="48491"/>
                </a:lnTo>
                <a:lnTo>
                  <a:pt x="1004454" y="48491"/>
                </a:lnTo>
                <a:lnTo>
                  <a:pt x="928254" y="48491"/>
                </a:lnTo>
                <a:lnTo>
                  <a:pt x="928254" y="34637"/>
                </a:lnTo>
                <a:lnTo>
                  <a:pt x="858981" y="34637"/>
                </a:lnTo>
                <a:lnTo>
                  <a:pt x="848590" y="24246"/>
                </a:lnTo>
                <a:lnTo>
                  <a:pt x="668481" y="24246"/>
                </a:lnTo>
                <a:lnTo>
                  <a:pt x="661554" y="17319"/>
                </a:lnTo>
                <a:lnTo>
                  <a:pt x="367145" y="17319"/>
                </a:lnTo>
                <a:lnTo>
                  <a:pt x="242454" y="10392"/>
                </a:lnTo>
                <a:lnTo>
                  <a:pt x="86590" y="3464"/>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40" name="Freeform 39">
            <a:extLst>
              <a:ext uri="{FF2B5EF4-FFF2-40B4-BE49-F238E27FC236}">
                <a16:creationId xmlns:a16="http://schemas.microsoft.com/office/drawing/2014/main" id="{EDD913B7-FF8E-EC4C-8EC3-235C9FEDC8D8}"/>
              </a:ext>
            </a:extLst>
          </p:cNvPr>
          <p:cNvSpPr/>
          <p:nvPr/>
        </p:nvSpPr>
        <p:spPr bwMode="auto">
          <a:xfrm>
            <a:off x="1520283" y="1982701"/>
            <a:ext cx="4300654" cy="836341"/>
          </a:xfrm>
          <a:custGeom>
            <a:avLst/>
            <a:gdLst>
              <a:gd name="connsiteX0" fmla="*/ 4300654 w 4300654"/>
              <a:gd name="connsiteY0" fmla="*/ 836341 h 836341"/>
              <a:gd name="connsiteX1" fmla="*/ 4125951 w 4300654"/>
              <a:gd name="connsiteY1" fmla="*/ 836341 h 836341"/>
              <a:gd name="connsiteX2" fmla="*/ 4125951 w 4300654"/>
              <a:gd name="connsiteY2" fmla="*/ 680224 h 836341"/>
              <a:gd name="connsiteX3" fmla="*/ 4021873 w 4300654"/>
              <a:gd name="connsiteY3" fmla="*/ 680224 h 836341"/>
              <a:gd name="connsiteX4" fmla="*/ 4021873 w 4300654"/>
              <a:gd name="connsiteY4" fmla="*/ 605883 h 836341"/>
              <a:gd name="connsiteX5" fmla="*/ 3969834 w 4300654"/>
              <a:gd name="connsiteY5" fmla="*/ 605883 h 836341"/>
              <a:gd name="connsiteX6" fmla="*/ 3969834 w 4300654"/>
              <a:gd name="connsiteY6" fmla="*/ 542692 h 836341"/>
              <a:gd name="connsiteX7" fmla="*/ 3884341 w 4300654"/>
              <a:gd name="connsiteY7" fmla="*/ 542692 h 836341"/>
              <a:gd name="connsiteX8" fmla="*/ 3884341 w 4300654"/>
              <a:gd name="connsiteY8" fmla="*/ 494370 h 836341"/>
              <a:gd name="connsiteX9" fmla="*/ 3839737 w 4300654"/>
              <a:gd name="connsiteY9" fmla="*/ 494370 h 836341"/>
              <a:gd name="connsiteX10" fmla="*/ 3839737 w 4300654"/>
              <a:gd name="connsiteY10" fmla="*/ 460917 h 836341"/>
              <a:gd name="connsiteX11" fmla="*/ 3761678 w 4300654"/>
              <a:gd name="connsiteY11" fmla="*/ 460917 h 836341"/>
              <a:gd name="connsiteX12" fmla="*/ 3761678 w 4300654"/>
              <a:gd name="connsiteY12" fmla="*/ 460917 h 836341"/>
              <a:gd name="connsiteX13" fmla="*/ 3761678 w 4300654"/>
              <a:gd name="connsiteY13" fmla="*/ 427463 h 836341"/>
              <a:gd name="connsiteX14" fmla="*/ 3594410 w 4300654"/>
              <a:gd name="connsiteY14" fmla="*/ 427463 h 836341"/>
              <a:gd name="connsiteX15" fmla="*/ 3594410 w 4300654"/>
              <a:gd name="connsiteY15" fmla="*/ 420029 h 836341"/>
              <a:gd name="connsiteX16" fmla="*/ 3557239 w 4300654"/>
              <a:gd name="connsiteY16" fmla="*/ 420029 h 836341"/>
              <a:gd name="connsiteX17" fmla="*/ 3557239 w 4300654"/>
              <a:gd name="connsiteY17" fmla="*/ 405161 h 836341"/>
              <a:gd name="connsiteX18" fmla="*/ 3438293 w 4300654"/>
              <a:gd name="connsiteY18" fmla="*/ 405161 h 836341"/>
              <a:gd name="connsiteX19" fmla="*/ 3438293 w 4300654"/>
              <a:gd name="connsiteY19" fmla="*/ 394010 h 836341"/>
              <a:gd name="connsiteX20" fmla="*/ 3438293 w 4300654"/>
              <a:gd name="connsiteY20" fmla="*/ 394010 h 836341"/>
              <a:gd name="connsiteX21" fmla="*/ 3438293 w 4300654"/>
              <a:gd name="connsiteY21" fmla="*/ 394010 h 836341"/>
              <a:gd name="connsiteX22" fmla="*/ 3408556 w 4300654"/>
              <a:gd name="connsiteY22" fmla="*/ 394010 h 836341"/>
              <a:gd name="connsiteX23" fmla="*/ 3408556 w 4300654"/>
              <a:gd name="connsiteY23" fmla="*/ 367990 h 836341"/>
              <a:gd name="connsiteX24" fmla="*/ 3230137 w 4300654"/>
              <a:gd name="connsiteY24" fmla="*/ 367990 h 836341"/>
              <a:gd name="connsiteX25" fmla="*/ 3230137 w 4300654"/>
              <a:gd name="connsiteY25" fmla="*/ 356839 h 836341"/>
              <a:gd name="connsiteX26" fmla="*/ 3088888 w 4300654"/>
              <a:gd name="connsiteY26" fmla="*/ 353122 h 836341"/>
              <a:gd name="connsiteX27" fmla="*/ 2995961 w 4300654"/>
              <a:gd name="connsiteY27" fmla="*/ 308517 h 836341"/>
              <a:gd name="connsiteX28" fmla="*/ 2806390 w 4300654"/>
              <a:gd name="connsiteY28" fmla="*/ 312234 h 836341"/>
              <a:gd name="connsiteX29" fmla="*/ 2769219 w 4300654"/>
              <a:gd name="connsiteY29" fmla="*/ 282497 h 836341"/>
              <a:gd name="connsiteX30" fmla="*/ 2620537 w 4300654"/>
              <a:gd name="connsiteY30" fmla="*/ 282497 h 836341"/>
              <a:gd name="connsiteX31" fmla="*/ 2583366 w 4300654"/>
              <a:gd name="connsiteY31" fmla="*/ 271346 h 836341"/>
              <a:gd name="connsiteX32" fmla="*/ 2505307 w 4300654"/>
              <a:gd name="connsiteY32" fmla="*/ 271346 h 836341"/>
              <a:gd name="connsiteX33" fmla="*/ 2460702 w 4300654"/>
              <a:gd name="connsiteY33" fmla="*/ 260195 h 836341"/>
              <a:gd name="connsiteX34" fmla="*/ 2367776 w 4300654"/>
              <a:gd name="connsiteY34" fmla="*/ 256478 h 836341"/>
              <a:gd name="connsiteX35" fmla="*/ 2338039 w 4300654"/>
              <a:gd name="connsiteY35" fmla="*/ 241610 h 836341"/>
              <a:gd name="connsiteX36" fmla="*/ 2271132 w 4300654"/>
              <a:gd name="connsiteY36" fmla="*/ 241610 h 836341"/>
              <a:gd name="connsiteX37" fmla="*/ 2241395 w 4300654"/>
              <a:gd name="connsiteY37" fmla="*/ 223024 h 836341"/>
              <a:gd name="connsiteX38" fmla="*/ 2189356 w 4300654"/>
              <a:gd name="connsiteY38" fmla="*/ 215590 h 836341"/>
              <a:gd name="connsiteX39" fmla="*/ 2103863 w 4300654"/>
              <a:gd name="connsiteY39" fmla="*/ 197005 h 836341"/>
              <a:gd name="connsiteX40" fmla="*/ 1988634 w 4300654"/>
              <a:gd name="connsiteY40" fmla="*/ 189570 h 836341"/>
              <a:gd name="connsiteX41" fmla="*/ 1910576 w 4300654"/>
              <a:gd name="connsiteY41" fmla="*/ 178419 h 836341"/>
              <a:gd name="connsiteX42" fmla="*/ 1817649 w 4300654"/>
              <a:gd name="connsiteY42" fmla="*/ 163551 h 836341"/>
              <a:gd name="connsiteX43" fmla="*/ 1728439 w 4300654"/>
              <a:gd name="connsiteY43" fmla="*/ 163551 h 836341"/>
              <a:gd name="connsiteX44" fmla="*/ 1654097 w 4300654"/>
              <a:gd name="connsiteY44" fmla="*/ 141249 h 836341"/>
              <a:gd name="connsiteX45" fmla="*/ 1609493 w 4300654"/>
              <a:gd name="connsiteY45" fmla="*/ 115229 h 836341"/>
              <a:gd name="connsiteX46" fmla="*/ 1564888 w 4300654"/>
              <a:gd name="connsiteY46" fmla="*/ 115229 h 836341"/>
              <a:gd name="connsiteX47" fmla="*/ 1557454 w 4300654"/>
              <a:gd name="connsiteY47" fmla="*/ 107795 h 836341"/>
              <a:gd name="connsiteX48" fmla="*/ 1453376 w 4300654"/>
              <a:gd name="connsiteY48" fmla="*/ 104078 h 836341"/>
              <a:gd name="connsiteX49" fmla="*/ 1401337 w 4300654"/>
              <a:gd name="connsiteY49" fmla="*/ 85492 h 836341"/>
              <a:gd name="connsiteX50" fmla="*/ 1312127 w 4300654"/>
              <a:gd name="connsiteY50" fmla="*/ 89210 h 836341"/>
              <a:gd name="connsiteX51" fmla="*/ 1274956 w 4300654"/>
              <a:gd name="connsiteY51" fmla="*/ 66907 h 836341"/>
              <a:gd name="connsiteX52" fmla="*/ 1122556 w 4300654"/>
              <a:gd name="connsiteY52" fmla="*/ 63190 h 836341"/>
              <a:gd name="connsiteX53" fmla="*/ 1074234 w 4300654"/>
              <a:gd name="connsiteY53" fmla="*/ 52039 h 836341"/>
              <a:gd name="connsiteX54" fmla="*/ 921834 w 4300654"/>
              <a:gd name="connsiteY54" fmla="*/ 48322 h 836341"/>
              <a:gd name="connsiteX55" fmla="*/ 866078 w 4300654"/>
              <a:gd name="connsiteY55" fmla="*/ 44605 h 836341"/>
              <a:gd name="connsiteX56" fmla="*/ 780585 w 4300654"/>
              <a:gd name="connsiteY56" fmla="*/ 22302 h 836341"/>
              <a:gd name="connsiteX57" fmla="*/ 605883 w 4300654"/>
              <a:gd name="connsiteY57" fmla="*/ 29736 h 836341"/>
              <a:gd name="connsiteX58" fmla="*/ 576146 w 4300654"/>
              <a:gd name="connsiteY58" fmla="*/ 14868 h 836341"/>
              <a:gd name="connsiteX59" fmla="*/ 338254 w 4300654"/>
              <a:gd name="connsiteY59" fmla="*/ 11151 h 836341"/>
              <a:gd name="connsiteX60" fmla="*/ 167268 w 4300654"/>
              <a:gd name="connsiteY60" fmla="*/ 7434 h 836341"/>
              <a:gd name="connsiteX61" fmla="*/ 0 w 4300654"/>
              <a:gd name="connsiteY61" fmla="*/ 0 h 83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300654" h="836341">
                <a:moveTo>
                  <a:pt x="4300654" y="836341"/>
                </a:moveTo>
                <a:lnTo>
                  <a:pt x="4125951" y="836341"/>
                </a:lnTo>
                <a:lnTo>
                  <a:pt x="4125951" y="680224"/>
                </a:lnTo>
                <a:lnTo>
                  <a:pt x="4021873" y="680224"/>
                </a:lnTo>
                <a:lnTo>
                  <a:pt x="4021873" y="605883"/>
                </a:lnTo>
                <a:lnTo>
                  <a:pt x="3969834" y="605883"/>
                </a:lnTo>
                <a:lnTo>
                  <a:pt x="3969834" y="542692"/>
                </a:lnTo>
                <a:lnTo>
                  <a:pt x="3884341" y="542692"/>
                </a:lnTo>
                <a:lnTo>
                  <a:pt x="3884341" y="494370"/>
                </a:lnTo>
                <a:lnTo>
                  <a:pt x="3839737" y="494370"/>
                </a:lnTo>
                <a:lnTo>
                  <a:pt x="3839737" y="460917"/>
                </a:lnTo>
                <a:lnTo>
                  <a:pt x="3761678" y="460917"/>
                </a:lnTo>
                <a:lnTo>
                  <a:pt x="3761678" y="460917"/>
                </a:lnTo>
                <a:lnTo>
                  <a:pt x="3761678" y="427463"/>
                </a:lnTo>
                <a:lnTo>
                  <a:pt x="3594410" y="427463"/>
                </a:lnTo>
                <a:lnTo>
                  <a:pt x="3594410" y="420029"/>
                </a:lnTo>
                <a:lnTo>
                  <a:pt x="3557239" y="420029"/>
                </a:lnTo>
                <a:lnTo>
                  <a:pt x="3557239" y="405161"/>
                </a:lnTo>
                <a:lnTo>
                  <a:pt x="3438293" y="405161"/>
                </a:lnTo>
                <a:lnTo>
                  <a:pt x="3438293" y="394010"/>
                </a:lnTo>
                <a:lnTo>
                  <a:pt x="3438293" y="394010"/>
                </a:lnTo>
                <a:lnTo>
                  <a:pt x="3438293" y="394010"/>
                </a:lnTo>
                <a:lnTo>
                  <a:pt x="3408556" y="394010"/>
                </a:lnTo>
                <a:lnTo>
                  <a:pt x="3408556" y="367990"/>
                </a:lnTo>
                <a:lnTo>
                  <a:pt x="3230137" y="367990"/>
                </a:lnTo>
                <a:lnTo>
                  <a:pt x="3230137" y="356839"/>
                </a:lnTo>
                <a:lnTo>
                  <a:pt x="3088888" y="353122"/>
                </a:lnTo>
                <a:lnTo>
                  <a:pt x="2995961" y="308517"/>
                </a:lnTo>
                <a:lnTo>
                  <a:pt x="2806390" y="312234"/>
                </a:lnTo>
                <a:lnTo>
                  <a:pt x="2769219" y="282497"/>
                </a:lnTo>
                <a:lnTo>
                  <a:pt x="2620537" y="282497"/>
                </a:lnTo>
                <a:lnTo>
                  <a:pt x="2583366" y="271346"/>
                </a:lnTo>
                <a:lnTo>
                  <a:pt x="2505307" y="271346"/>
                </a:lnTo>
                <a:lnTo>
                  <a:pt x="2460702" y="260195"/>
                </a:lnTo>
                <a:lnTo>
                  <a:pt x="2367776" y="256478"/>
                </a:lnTo>
                <a:lnTo>
                  <a:pt x="2338039" y="241610"/>
                </a:lnTo>
                <a:lnTo>
                  <a:pt x="2271132" y="241610"/>
                </a:lnTo>
                <a:lnTo>
                  <a:pt x="2241395" y="223024"/>
                </a:lnTo>
                <a:lnTo>
                  <a:pt x="2189356" y="215590"/>
                </a:lnTo>
                <a:lnTo>
                  <a:pt x="2103863" y="197005"/>
                </a:lnTo>
                <a:lnTo>
                  <a:pt x="1988634" y="189570"/>
                </a:lnTo>
                <a:lnTo>
                  <a:pt x="1910576" y="178419"/>
                </a:lnTo>
                <a:lnTo>
                  <a:pt x="1817649" y="163551"/>
                </a:lnTo>
                <a:lnTo>
                  <a:pt x="1728439" y="163551"/>
                </a:lnTo>
                <a:lnTo>
                  <a:pt x="1654097" y="141249"/>
                </a:lnTo>
                <a:lnTo>
                  <a:pt x="1609493" y="115229"/>
                </a:lnTo>
                <a:lnTo>
                  <a:pt x="1564888" y="115229"/>
                </a:lnTo>
                <a:lnTo>
                  <a:pt x="1557454" y="107795"/>
                </a:lnTo>
                <a:lnTo>
                  <a:pt x="1453376" y="104078"/>
                </a:lnTo>
                <a:lnTo>
                  <a:pt x="1401337" y="85492"/>
                </a:lnTo>
                <a:lnTo>
                  <a:pt x="1312127" y="89210"/>
                </a:lnTo>
                <a:lnTo>
                  <a:pt x="1274956" y="66907"/>
                </a:lnTo>
                <a:lnTo>
                  <a:pt x="1122556" y="63190"/>
                </a:lnTo>
                <a:lnTo>
                  <a:pt x="1074234" y="52039"/>
                </a:lnTo>
                <a:lnTo>
                  <a:pt x="921834" y="48322"/>
                </a:lnTo>
                <a:lnTo>
                  <a:pt x="866078" y="44605"/>
                </a:lnTo>
                <a:lnTo>
                  <a:pt x="780585" y="22302"/>
                </a:lnTo>
                <a:lnTo>
                  <a:pt x="605883" y="29736"/>
                </a:lnTo>
                <a:lnTo>
                  <a:pt x="576146" y="14868"/>
                </a:lnTo>
                <a:lnTo>
                  <a:pt x="338254" y="11151"/>
                </a:lnTo>
                <a:lnTo>
                  <a:pt x="167268" y="7434"/>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39" name="Freeform 38">
            <a:extLst>
              <a:ext uri="{FF2B5EF4-FFF2-40B4-BE49-F238E27FC236}">
                <a16:creationId xmlns:a16="http://schemas.microsoft.com/office/drawing/2014/main" id="{9D717ECA-6FA8-EA4A-BABF-08AF3C79C7B4}"/>
              </a:ext>
            </a:extLst>
          </p:cNvPr>
          <p:cNvSpPr/>
          <p:nvPr/>
        </p:nvSpPr>
        <p:spPr bwMode="auto">
          <a:xfrm>
            <a:off x="1524000" y="1975267"/>
            <a:ext cx="4479073" cy="806604"/>
          </a:xfrm>
          <a:custGeom>
            <a:avLst/>
            <a:gdLst>
              <a:gd name="connsiteX0" fmla="*/ 4479073 w 4479073"/>
              <a:gd name="connsiteY0" fmla="*/ 806604 h 806604"/>
              <a:gd name="connsiteX1" fmla="*/ 4248615 w 4479073"/>
              <a:gd name="connsiteY1" fmla="*/ 806604 h 806604"/>
              <a:gd name="connsiteX2" fmla="*/ 4248615 w 4479073"/>
              <a:gd name="connsiteY2" fmla="*/ 527824 h 806604"/>
              <a:gd name="connsiteX3" fmla="*/ 4010722 w 4479073"/>
              <a:gd name="connsiteY3" fmla="*/ 527824 h 806604"/>
              <a:gd name="connsiteX4" fmla="*/ 4010722 w 4479073"/>
              <a:gd name="connsiteY4" fmla="*/ 479502 h 806604"/>
              <a:gd name="connsiteX5" fmla="*/ 3705922 w 4479073"/>
              <a:gd name="connsiteY5" fmla="*/ 479502 h 806604"/>
              <a:gd name="connsiteX6" fmla="*/ 3705922 w 4479073"/>
              <a:gd name="connsiteY6" fmla="*/ 460917 h 806604"/>
              <a:gd name="connsiteX7" fmla="*/ 3546088 w 4479073"/>
              <a:gd name="connsiteY7" fmla="*/ 460917 h 806604"/>
              <a:gd name="connsiteX8" fmla="*/ 3560956 w 4479073"/>
              <a:gd name="connsiteY8" fmla="*/ 446049 h 806604"/>
              <a:gd name="connsiteX9" fmla="*/ 3464312 w 4479073"/>
              <a:gd name="connsiteY9" fmla="*/ 446049 h 806604"/>
              <a:gd name="connsiteX10" fmla="*/ 3464312 w 4479073"/>
              <a:gd name="connsiteY10" fmla="*/ 431180 h 806604"/>
              <a:gd name="connsiteX11" fmla="*/ 3363951 w 4479073"/>
              <a:gd name="connsiteY11" fmla="*/ 431180 h 806604"/>
              <a:gd name="connsiteX12" fmla="*/ 3349083 w 4479073"/>
              <a:gd name="connsiteY12" fmla="*/ 412595 h 806604"/>
              <a:gd name="connsiteX13" fmla="*/ 3278459 w 4479073"/>
              <a:gd name="connsiteY13" fmla="*/ 416312 h 806604"/>
              <a:gd name="connsiteX14" fmla="*/ 3259873 w 4479073"/>
              <a:gd name="connsiteY14" fmla="*/ 397726 h 806604"/>
              <a:gd name="connsiteX15" fmla="*/ 3196683 w 4479073"/>
              <a:gd name="connsiteY15" fmla="*/ 401444 h 806604"/>
              <a:gd name="connsiteX16" fmla="*/ 3178098 w 4479073"/>
              <a:gd name="connsiteY16" fmla="*/ 386575 h 806604"/>
              <a:gd name="connsiteX17" fmla="*/ 3092605 w 4479073"/>
              <a:gd name="connsiteY17" fmla="*/ 386575 h 806604"/>
              <a:gd name="connsiteX18" fmla="*/ 3081454 w 4479073"/>
              <a:gd name="connsiteY18" fmla="*/ 367990 h 806604"/>
              <a:gd name="connsiteX19" fmla="*/ 3010829 w 4479073"/>
              <a:gd name="connsiteY19" fmla="*/ 371707 h 806604"/>
              <a:gd name="connsiteX20" fmla="*/ 2951356 w 4479073"/>
              <a:gd name="connsiteY20" fmla="*/ 330819 h 806604"/>
              <a:gd name="connsiteX21" fmla="*/ 2895600 w 4479073"/>
              <a:gd name="connsiteY21" fmla="*/ 330819 h 806604"/>
              <a:gd name="connsiteX22" fmla="*/ 2869580 w 4479073"/>
              <a:gd name="connsiteY22" fmla="*/ 312234 h 806604"/>
              <a:gd name="connsiteX23" fmla="*/ 2787805 w 4479073"/>
              <a:gd name="connsiteY23" fmla="*/ 308517 h 806604"/>
              <a:gd name="connsiteX24" fmla="*/ 2746917 w 4479073"/>
              <a:gd name="connsiteY24" fmla="*/ 289931 h 806604"/>
              <a:gd name="connsiteX25" fmla="*/ 2665141 w 4479073"/>
              <a:gd name="connsiteY25" fmla="*/ 282497 h 806604"/>
              <a:gd name="connsiteX26" fmla="*/ 2620537 w 4479073"/>
              <a:gd name="connsiteY26" fmla="*/ 263912 h 806604"/>
              <a:gd name="connsiteX27" fmla="*/ 2535044 w 4479073"/>
              <a:gd name="connsiteY27" fmla="*/ 260195 h 806604"/>
              <a:gd name="connsiteX28" fmla="*/ 2464420 w 4479073"/>
              <a:gd name="connsiteY28" fmla="*/ 245326 h 806604"/>
              <a:gd name="connsiteX29" fmla="*/ 2352907 w 4479073"/>
              <a:gd name="connsiteY29" fmla="*/ 241609 h 806604"/>
              <a:gd name="connsiteX30" fmla="*/ 2315737 w 4479073"/>
              <a:gd name="connsiteY30" fmla="*/ 223024 h 806604"/>
              <a:gd name="connsiteX31" fmla="*/ 2200507 w 4479073"/>
              <a:gd name="connsiteY31" fmla="*/ 223024 h 806604"/>
              <a:gd name="connsiteX32" fmla="*/ 2118732 w 4479073"/>
              <a:gd name="connsiteY32" fmla="*/ 215590 h 806604"/>
              <a:gd name="connsiteX33" fmla="*/ 2077844 w 4479073"/>
              <a:gd name="connsiteY33" fmla="*/ 193287 h 806604"/>
              <a:gd name="connsiteX34" fmla="*/ 1970049 w 4479073"/>
              <a:gd name="connsiteY34" fmla="*/ 193287 h 806604"/>
              <a:gd name="connsiteX35" fmla="*/ 1932878 w 4479073"/>
              <a:gd name="connsiteY35" fmla="*/ 170985 h 806604"/>
              <a:gd name="connsiteX36" fmla="*/ 1825083 w 4479073"/>
              <a:gd name="connsiteY36" fmla="*/ 163551 h 806604"/>
              <a:gd name="connsiteX37" fmla="*/ 1758176 w 4479073"/>
              <a:gd name="connsiteY37" fmla="*/ 159834 h 806604"/>
              <a:gd name="connsiteX38" fmla="*/ 1758176 w 4479073"/>
              <a:gd name="connsiteY38" fmla="*/ 159834 h 806604"/>
              <a:gd name="connsiteX39" fmla="*/ 1668966 w 4479073"/>
              <a:gd name="connsiteY39" fmla="*/ 148683 h 806604"/>
              <a:gd name="connsiteX40" fmla="*/ 1668966 w 4479073"/>
              <a:gd name="connsiteY40" fmla="*/ 148683 h 806604"/>
              <a:gd name="connsiteX41" fmla="*/ 1520283 w 4479073"/>
              <a:gd name="connsiteY41" fmla="*/ 141248 h 806604"/>
              <a:gd name="connsiteX42" fmla="*/ 1490546 w 4479073"/>
              <a:gd name="connsiteY42" fmla="*/ 130097 h 806604"/>
              <a:gd name="connsiteX43" fmla="*/ 1386468 w 4479073"/>
              <a:gd name="connsiteY43" fmla="*/ 126380 h 806604"/>
              <a:gd name="connsiteX44" fmla="*/ 1360449 w 4479073"/>
              <a:gd name="connsiteY44" fmla="*/ 111512 h 806604"/>
              <a:gd name="connsiteX45" fmla="*/ 1185746 w 4479073"/>
              <a:gd name="connsiteY45" fmla="*/ 107795 h 806604"/>
              <a:gd name="connsiteX46" fmla="*/ 1148576 w 4479073"/>
              <a:gd name="connsiteY46" fmla="*/ 92926 h 806604"/>
              <a:gd name="connsiteX47" fmla="*/ 1055649 w 4479073"/>
              <a:gd name="connsiteY47" fmla="*/ 89209 h 806604"/>
              <a:gd name="connsiteX48" fmla="*/ 1044498 w 4479073"/>
              <a:gd name="connsiteY48" fmla="*/ 78058 h 806604"/>
              <a:gd name="connsiteX49" fmla="*/ 940420 w 4479073"/>
              <a:gd name="connsiteY49" fmla="*/ 78058 h 806604"/>
              <a:gd name="connsiteX50" fmla="*/ 862361 w 4479073"/>
              <a:gd name="connsiteY50" fmla="*/ 59473 h 806604"/>
              <a:gd name="connsiteX51" fmla="*/ 814039 w 4479073"/>
              <a:gd name="connsiteY51" fmla="*/ 48322 h 806604"/>
              <a:gd name="connsiteX52" fmla="*/ 605883 w 4479073"/>
              <a:gd name="connsiteY52" fmla="*/ 48322 h 806604"/>
              <a:gd name="connsiteX53" fmla="*/ 587298 w 4479073"/>
              <a:gd name="connsiteY53" fmla="*/ 44604 h 806604"/>
              <a:gd name="connsiteX54" fmla="*/ 434898 w 4479073"/>
              <a:gd name="connsiteY54" fmla="*/ 40887 h 806604"/>
              <a:gd name="connsiteX55" fmla="*/ 382859 w 4479073"/>
              <a:gd name="connsiteY55" fmla="*/ 14868 h 806604"/>
              <a:gd name="connsiteX56" fmla="*/ 211873 w 4479073"/>
              <a:gd name="connsiteY56" fmla="*/ 11151 h 806604"/>
              <a:gd name="connsiteX57" fmla="*/ 115229 w 4479073"/>
              <a:gd name="connsiteY57" fmla="*/ 7434 h 806604"/>
              <a:gd name="connsiteX58" fmla="*/ 0 w 4479073"/>
              <a:gd name="connsiteY58" fmla="*/ 0 h 806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479073" h="806604">
                <a:moveTo>
                  <a:pt x="4479073" y="806604"/>
                </a:moveTo>
                <a:lnTo>
                  <a:pt x="4248615" y="806604"/>
                </a:lnTo>
                <a:lnTo>
                  <a:pt x="4248615" y="527824"/>
                </a:lnTo>
                <a:lnTo>
                  <a:pt x="4010722" y="527824"/>
                </a:lnTo>
                <a:lnTo>
                  <a:pt x="4010722" y="479502"/>
                </a:lnTo>
                <a:lnTo>
                  <a:pt x="3705922" y="479502"/>
                </a:lnTo>
                <a:lnTo>
                  <a:pt x="3705922" y="460917"/>
                </a:lnTo>
                <a:lnTo>
                  <a:pt x="3546088" y="460917"/>
                </a:lnTo>
                <a:lnTo>
                  <a:pt x="3560956" y="446049"/>
                </a:lnTo>
                <a:lnTo>
                  <a:pt x="3464312" y="446049"/>
                </a:lnTo>
                <a:lnTo>
                  <a:pt x="3464312" y="431180"/>
                </a:lnTo>
                <a:lnTo>
                  <a:pt x="3363951" y="431180"/>
                </a:lnTo>
                <a:lnTo>
                  <a:pt x="3349083" y="412595"/>
                </a:lnTo>
                <a:lnTo>
                  <a:pt x="3278459" y="416312"/>
                </a:lnTo>
                <a:lnTo>
                  <a:pt x="3259873" y="397726"/>
                </a:lnTo>
                <a:lnTo>
                  <a:pt x="3196683" y="401444"/>
                </a:lnTo>
                <a:lnTo>
                  <a:pt x="3178098" y="386575"/>
                </a:lnTo>
                <a:lnTo>
                  <a:pt x="3092605" y="386575"/>
                </a:lnTo>
                <a:lnTo>
                  <a:pt x="3081454" y="367990"/>
                </a:lnTo>
                <a:lnTo>
                  <a:pt x="3010829" y="371707"/>
                </a:lnTo>
                <a:lnTo>
                  <a:pt x="2951356" y="330819"/>
                </a:lnTo>
                <a:lnTo>
                  <a:pt x="2895600" y="330819"/>
                </a:lnTo>
                <a:lnTo>
                  <a:pt x="2869580" y="312234"/>
                </a:lnTo>
                <a:lnTo>
                  <a:pt x="2787805" y="308517"/>
                </a:lnTo>
                <a:lnTo>
                  <a:pt x="2746917" y="289931"/>
                </a:lnTo>
                <a:lnTo>
                  <a:pt x="2665141" y="282497"/>
                </a:lnTo>
                <a:lnTo>
                  <a:pt x="2620537" y="263912"/>
                </a:lnTo>
                <a:lnTo>
                  <a:pt x="2535044" y="260195"/>
                </a:lnTo>
                <a:lnTo>
                  <a:pt x="2464420" y="245326"/>
                </a:lnTo>
                <a:lnTo>
                  <a:pt x="2352907" y="241609"/>
                </a:lnTo>
                <a:lnTo>
                  <a:pt x="2315737" y="223024"/>
                </a:lnTo>
                <a:lnTo>
                  <a:pt x="2200507" y="223024"/>
                </a:lnTo>
                <a:lnTo>
                  <a:pt x="2118732" y="215590"/>
                </a:lnTo>
                <a:lnTo>
                  <a:pt x="2077844" y="193287"/>
                </a:lnTo>
                <a:lnTo>
                  <a:pt x="1970049" y="193287"/>
                </a:lnTo>
                <a:lnTo>
                  <a:pt x="1932878" y="170985"/>
                </a:lnTo>
                <a:lnTo>
                  <a:pt x="1825083" y="163551"/>
                </a:lnTo>
                <a:lnTo>
                  <a:pt x="1758176" y="159834"/>
                </a:lnTo>
                <a:lnTo>
                  <a:pt x="1758176" y="159834"/>
                </a:lnTo>
                <a:lnTo>
                  <a:pt x="1668966" y="148683"/>
                </a:lnTo>
                <a:lnTo>
                  <a:pt x="1668966" y="148683"/>
                </a:lnTo>
                <a:lnTo>
                  <a:pt x="1520283" y="141248"/>
                </a:lnTo>
                <a:lnTo>
                  <a:pt x="1490546" y="130097"/>
                </a:lnTo>
                <a:lnTo>
                  <a:pt x="1386468" y="126380"/>
                </a:lnTo>
                <a:lnTo>
                  <a:pt x="1360449" y="111512"/>
                </a:lnTo>
                <a:lnTo>
                  <a:pt x="1185746" y="107795"/>
                </a:lnTo>
                <a:lnTo>
                  <a:pt x="1148576" y="92926"/>
                </a:lnTo>
                <a:lnTo>
                  <a:pt x="1055649" y="89209"/>
                </a:lnTo>
                <a:lnTo>
                  <a:pt x="1044498" y="78058"/>
                </a:lnTo>
                <a:lnTo>
                  <a:pt x="940420" y="78058"/>
                </a:lnTo>
                <a:lnTo>
                  <a:pt x="862361" y="59473"/>
                </a:lnTo>
                <a:lnTo>
                  <a:pt x="814039" y="48322"/>
                </a:lnTo>
                <a:lnTo>
                  <a:pt x="605883" y="48322"/>
                </a:lnTo>
                <a:lnTo>
                  <a:pt x="587298" y="44604"/>
                </a:lnTo>
                <a:lnTo>
                  <a:pt x="434898" y="40887"/>
                </a:lnTo>
                <a:lnTo>
                  <a:pt x="382859" y="14868"/>
                </a:lnTo>
                <a:lnTo>
                  <a:pt x="211873" y="11151"/>
                </a:lnTo>
                <a:lnTo>
                  <a:pt x="115229" y="7434"/>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2" name="Title 1">
            <a:extLst>
              <a:ext uri="{FF2B5EF4-FFF2-40B4-BE49-F238E27FC236}">
                <a16:creationId xmlns:a16="http://schemas.microsoft.com/office/drawing/2014/main" id="{3510EC1F-9EFB-4530-9937-CF833AA4DF4C}"/>
              </a:ext>
            </a:extLst>
          </p:cNvPr>
          <p:cNvSpPr>
            <a:spLocks noGrp="1"/>
          </p:cNvSpPr>
          <p:nvPr>
            <p:ph type="title"/>
          </p:nvPr>
        </p:nvSpPr>
        <p:spPr/>
        <p:txBody>
          <a:bodyPr/>
          <a:lstStyle/>
          <a:p>
            <a:r>
              <a:rPr lang="en-US" dirty="0"/>
              <a:t>RxPONDER: iDFS by Menopausal Status </a:t>
            </a:r>
          </a:p>
        </p:txBody>
      </p:sp>
      <p:sp>
        <p:nvSpPr>
          <p:cNvPr id="6" name="Text Box 11">
            <a:extLst>
              <a:ext uri="{FF2B5EF4-FFF2-40B4-BE49-F238E27FC236}">
                <a16:creationId xmlns:a16="http://schemas.microsoft.com/office/drawing/2014/main" id="{5AE77B02-7023-4AA9-989A-41D7B5A983B6}"/>
              </a:ext>
            </a:extLst>
          </p:cNvPr>
          <p:cNvSpPr txBox="1">
            <a:spLocks noChangeArrowheads="1"/>
          </p:cNvSpPr>
          <p:nvPr/>
        </p:nvSpPr>
        <p:spPr bwMode="auto">
          <a:xfrm>
            <a:off x="433497" y="636750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Kalinsky. NEJM. 2021;385:2336.</a:t>
            </a:r>
          </a:p>
        </p:txBody>
      </p:sp>
      <p:sp>
        <p:nvSpPr>
          <p:cNvPr id="27" name="TextBox 26">
            <a:extLst>
              <a:ext uri="{FF2B5EF4-FFF2-40B4-BE49-F238E27FC236}">
                <a16:creationId xmlns:a16="http://schemas.microsoft.com/office/drawing/2014/main" id="{1EE5050E-4BA7-4223-8AAF-F69F6B6C7B20}"/>
              </a:ext>
            </a:extLst>
          </p:cNvPr>
          <p:cNvSpPr txBox="1"/>
          <p:nvPr/>
        </p:nvSpPr>
        <p:spPr bwMode="auto">
          <a:xfrm>
            <a:off x="7070192"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826</a:t>
            </a:r>
          </a:p>
        </p:txBody>
      </p:sp>
      <p:sp>
        <p:nvSpPr>
          <p:cNvPr id="28" name="TextBox 27">
            <a:extLst>
              <a:ext uri="{FF2B5EF4-FFF2-40B4-BE49-F238E27FC236}">
                <a16:creationId xmlns:a16="http://schemas.microsoft.com/office/drawing/2014/main" id="{256C194E-B86B-4EFA-8485-F004E0679547}"/>
              </a:ext>
            </a:extLst>
          </p:cNvPr>
          <p:cNvSpPr txBox="1"/>
          <p:nvPr/>
        </p:nvSpPr>
        <p:spPr bwMode="auto">
          <a:xfrm>
            <a:off x="7505426"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760</a:t>
            </a:r>
          </a:p>
        </p:txBody>
      </p:sp>
      <p:sp>
        <p:nvSpPr>
          <p:cNvPr id="29" name="TextBox 28">
            <a:extLst>
              <a:ext uri="{FF2B5EF4-FFF2-40B4-BE49-F238E27FC236}">
                <a16:creationId xmlns:a16="http://schemas.microsoft.com/office/drawing/2014/main" id="{B609231C-5C7C-4C55-9A53-9F4656D673AC}"/>
              </a:ext>
            </a:extLst>
          </p:cNvPr>
          <p:cNvSpPr txBox="1"/>
          <p:nvPr/>
        </p:nvSpPr>
        <p:spPr bwMode="auto">
          <a:xfrm>
            <a:off x="799008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710</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703</a:t>
            </a:r>
          </a:p>
        </p:txBody>
      </p:sp>
      <p:sp>
        <p:nvSpPr>
          <p:cNvPr id="30" name="TextBox 29">
            <a:extLst>
              <a:ext uri="{FF2B5EF4-FFF2-40B4-BE49-F238E27FC236}">
                <a16:creationId xmlns:a16="http://schemas.microsoft.com/office/drawing/2014/main" id="{7FCC5C4B-6F6F-455D-AA13-72F3C707C2E2}"/>
              </a:ext>
            </a:extLst>
          </p:cNvPr>
          <p:cNvSpPr txBox="1"/>
          <p:nvPr/>
        </p:nvSpPr>
        <p:spPr bwMode="auto">
          <a:xfrm>
            <a:off x="846239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642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622</a:t>
            </a:r>
          </a:p>
        </p:txBody>
      </p:sp>
      <p:sp>
        <p:nvSpPr>
          <p:cNvPr id="31" name="TextBox 30">
            <a:extLst>
              <a:ext uri="{FF2B5EF4-FFF2-40B4-BE49-F238E27FC236}">
                <a16:creationId xmlns:a16="http://schemas.microsoft.com/office/drawing/2014/main" id="{1C400B17-EE57-4F42-9B2A-4225A9C40D0B}"/>
              </a:ext>
            </a:extLst>
          </p:cNvPr>
          <p:cNvSpPr txBox="1"/>
          <p:nvPr/>
        </p:nvSpPr>
        <p:spPr bwMode="auto">
          <a:xfrm>
            <a:off x="892234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542</a:t>
            </a:r>
          </a:p>
        </p:txBody>
      </p:sp>
      <p:sp>
        <p:nvSpPr>
          <p:cNvPr id="32" name="TextBox 31">
            <a:extLst>
              <a:ext uri="{FF2B5EF4-FFF2-40B4-BE49-F238E27FC236}">
                <a16:creationId xmlns:a16="http://schemas.microsoft.com/office/drawing/2014/main" id="{F2DDE50A-AE95-4D78-9ED5-D05E80278743}"/>
              </a:ext>
            </a:extLst>
          </p:cNvPr>
          <p:cNvSpPr txBox="1"/>
          <p:nvPr/>
        </p:nvSpPr>
        <p:spPr bwMode="auto">
          <a:xfrm>
            <a:off x="9431716"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463</a:t>
            </a:r>
          </a:p>
        </p:txBody>
      </p:sp>
      <p:sp>
        <p:nvSpPr>
          <p:cNvPr id="33" name="TextBox 32">
            <a:extLst>
              <a:ext uri="{FF2B5EF4-FFF2-40B4-BE49-F238E27FC236}">
                <a16:creationId xmlns:a16="http://schemas.microsoft.com/office/drawing/2014/main" id="{4D34DB0F-65E5-4534-A82E-07B05ACDBAD6}"/>
              </a:ext>
            </a:extLst>
          </p:cNvPr>
          <p:cNvSpPr txBox="1"/>
          <p:nvPr/>
        </p:nvSpPr>
        <p:spPr bwMode="auto">
          <a:xfrm>
            <a:off x="9866950"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290</a:t>
            </a:r>
          </a:p>
        </p:txBody>
      </p:sp>
      <p:sp>
        <p:nvSpPr>
          <p:cNvPr id="34" name="TextBox 33">
            <a:extLst>
              <a:ext uri="{FF2B5EF4-FFF2-40B4-BE49-F238E27FC236}">
                <a16:creationId xmlns:a16="http://schemas.microsoft.com/office/drawing/2014/main" id="{CD0FAAAD-0985-46C7-9119-73803336B712}"/>
              </a:ext>
            </a:extLst>
          </p:cNvPr>
          <p:cNvSpPr txBox="1"/>
          <p:nvPr/>
        </p:nvSpPr>
        <p:spPr bwMode="auto">
          <a:xfrm>
            <a:off x="10351610"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138</a:t>
            </a:r>
          </a:p>
        </p:txBody>
      </p:sp>
      <p:sp>
        <p:nvSpPr>
          <p:cNvPr id="35" name="TextBox 34">
            <a:extLst>
              <a:ext uri="{FF2B5EF4-FFF2-40B4-BE49-F238E27FC236}">
                <a16:creationId xmlns:a16="http://schemas.microsoft.com/office/drawing/2014/main" id="{471FD640-BECC-47C7-942E-E535F3048712}"/>
              </a:ext>
            </a:extLst>
          </p:cNvPr>
          <p:cNvSpPr txBox="1"/>
          <p:nvPr/>
        </p:nvSpPr>
        <p:spPr bwMode="auto">
          <a:xfrm>
            <a:off x="1078684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36" name="TextBox 35">
            <a:extLst>
              <a:ext uri="{FF2B5EF4-FFF2-40B4-BE49-F238E27FC236}">
                <a16:creationId xmlns:a16="http://schemas.microsoft.com/office/drawing/2014/main" id="{351CA3C4-5CAC-4EA9-93DA-85EDC6BC8EE6}"/>
              </a:ext>
            </a:extLst>
          </p:cNvPr>
          <p:cNvSpPr txBox="1"/>
          <p:nvPr/>
        </p:nvSpPr>
        <p:spPr bwMode="auto">
          <a:xfrm>
            <a:off x="1122208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76" name="TextBox 75">
            <a:extLst>
              <a:ext uri="{FF2B5EF4-FFF2-40B4-BE49-F238E27FC236}">
                <a16:creationId xmlns:a16="http://schemas.microsoft.com/office/drawing/2014/main" id="{0CAC8395-EDAB-4037-B778-78AF1D901DD5}"/>
              </a:ext>
            </a:extLst>
          </p:cNvPr>
          <p:cNvSpPr txBox="1"/>
          <p:nvPr/>
        </p:nvSpPr>
        <p:spPr bwMode="auto">
          <a:xfrm>
            <a:off x="121522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1658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1671</a:t>
            </a:r>
          </a:p>
        </p:txBody>
      </p:sp>
      <p:sp>
        <p:nvSpPr>
          <p:cNvPr id="77" name="TextBox 76">
            <a:extLst>
              <a:ext uri="{FF2B5EF4-FFF2-40B4-BE49-F238E27FC236}">
                <a16:creationId xmlns:a16="http://schemas.microsoft.com/office/drawing/2014/main" id="{234DF068-3BE8-473A-89C7-F165EC804EE4}"/>
              </a:ext>
            </a:extLst>
          </p:cNvPr>
          <p:cNvSpPr txBox="1"/>
          <p:nvPr/>
        </p:nvSpPr>
        <p:spPr bwMode="auto">
          <a:xfrm>
            <a:off x="1671973"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1515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1568</a:t>
            </a:r>
          </a:p>
        </p:txBody>
      </p:sp>
      <p:sp>
        <p:nvSpPr>
          <p:cNvPr id="78" name="TextBox 77">
            <a:extLst>
              <a:ext uri="{FF2B5EF4-FFF2-40B4-BE49-F238E27FC236}">
                <a16:creationId xmlns:a16="http://schemas.microsoft.com/office/drawing/2014/main" id="{9CC53D1C-8B47-42D4-99E6-01C5A4D6B71F}"/>
              </a:ext>
            </a:extLst>
          </p:cNvPr>
          <p:cNvSpPr txBox="1"/>
          <p:nvPr/>
        </p:nvSpPr>
        <p:spPr bwMode="auto">
          <a:xfrm>
            <a:off x="2139481"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1413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1474</a:t>
            </a:r>
          </a:p>
        </p:txBody>
      </p:sp>
      <p:sp>
        <p:nvSpPr>
          <p:cNvPr id="79" name="TextBox 78">
            <a:extLst>
              <a:ext uri="{FF2B5EF4-FFF2-40B4-BE49-F238E27FC236}">
                <a16:creationId xmlns:a16="http://schemas.microsoft.com/office/drawing/2014/main" id="{155C310D-DAA0-4370-B601-2A8B75303683}"/>
              </a:ext>
            </a:extLst>
          </p:cNvPr>
          <p:cNvSpPr txBox="1"/>
          <p:nvPr/>
        </p:nvSpPr>
        <p:spPr bwMode="auto">
          <a:xfrm>
            <a:off x="258590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1298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1343</a:t>
            </a:r>
          </a:p>
        </p:txBody>
      </p:sp>
      <p:sp>
        <p:nvSpPr>
          <p:cNvPr id="80" name="TextBox 79">
            <a:extLst>
              <a:ext uri="{FF2B5EF4-FFF2-40B4-BE49-F238E27FC236}">
                <a16:creationId xmlns:a16="http://schemas.microsoft.com/office/drawing/2014/main" id="{4BD3BD54-C59D-4894-82E6-D4A9DCCB0AB0}"/>
              </a:ext>
            </a:extLst>
          </p:cNvPr>
          <p:cNvSpPr txBox="1"/>
          <p:nvPr/>
        </p:nvSpPr>
        <p:spPr bwMode="auto">
          <a:xfrm>
            <a:off x="3055015"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1145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1196</a:t>
            </a:r>
          </a:p>
        </p:txBody>
      </p:sp>
      <p:sp>
        <p:nvSpPr>
          <p:cNvPr id="81" name="TextBox 80">
            <a:extLst>
              <a:ext uri="{FF2B5EF4-FFF2-40B4-BE49-F238E27FC236}">
                <a16:creationId xmlns:a16="http://schemas.microsoft.com/office/drawing/2014/main" id="{E86003AE-E113-41E9-958D-2387BB134990}"/>
              </a:ext>
            </a:extLst>
          </p:cNvPr>
          <p:cNvSpPr txBox="1"/>
          <p:nvPr/>
        </p:nvSpPr>
        <p:spPr bwMode="auto">
          <a:xfrm>
            <a:off x="353051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993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1030</a:t>
            </a:r>
          </a:p>
        </p:txBody>
      </p:sp>
      <p:sp>
        <p:nvSpPr>
          <p:cNvPr id="82" name="TextBox 81">
            <a:extLst>
              <a:ext uri="{FF2B5EF4-FFF2-40B4-BE49-F238E27FC236}">
                <a16:creationId xmlns:a16="http://schemas.microsoft.com/office/drawing/2014/main" id="{C1A4671E-2178-451A-B4AD-377F51DE181F}"/>
              </a:ext>
            </a:extLst>
          </p:cNvPr>
          <p:cNvSpPr txBox="1"/>
          <p:nvPr/>
        </p:nvSpPr>
        <p:spPr bwMode="auto">
          <a:xfrm>
            <a:off x="3987268"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659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679</a:t>
            </a:r>
          </a:p>
        </p:txBody>
      </p:sp>
      <p:sp>
        <p:nvSpPr>
          <p:cNvPr id="83" name="TextBox 82">
            <a:extLst>
              <a:ext uri="{FF2B5EF4-FFF2-40B4-BE49-F238E27FC236}">
                <a16:creationId xmlns:a16="http://schemas.microsoft.com/office/drawing/2014/main" id="{76F37D75-A5D1-427F-9A80-86D56849E651}"/>
              </a:ext>
            </a:extLst>
          </p:cNvPr>
          <p:cNvSpPr txBox="1"/>
          <p:nvPr/>
        </p:nvSpPr>
        <p:spPr bwMode="auto">
          <a:xfrm>
            <a:off x="445041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364</a:t>
            </a:r>
          </a:p>
        </p:txBody>
      </p:sp>
      <p:sp>
        <p:nvSpPr>
          <p:cNvPr id="84" name="TextBox 83">
            <a:extLst>
              <a:ext uri="{FF2B5EF4-FFF2-40B4-BE49-F238E27FC236}">
                <a16:creationId xmlns:a16="http://schemas.microsoft.com/office/drawing/2014/main" id="{5690DFCF-A6D3-4659-A7D1-AEB1CAC67E2E}"/>
              </a:ext>
            </a:extLst>
          </p:cNvPr>
          <p:cNvSpPr txBox="1"/>
          <p:nvPr/>
        </p:nvSpPr>
        <p:spPr bwMode="auto">
          <a:xfrm>
            <a:off x="4907164"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137</a:t>
            </a:r>
          </a:p>
        </p:txBody>
      </p:sp>
      <p:sp>
        <p:nvSpPr>
          <p:cNvPr id="85" name="TextBox 84">
            <a:extLst>
              <a:ext uri="{FF2B5EF4-FFF2-40B4-BE49-F238E27FC236}">
                <a16:creationId xmlns:a16="http://schemas.microsoft.com/office/drawing/2014/main" id="{E46CC937-8C79-4F5D-B1EA-770F31FC2476}"/>
              </a:ext>
            </a:extLst>
          </p:cNvPr>
          <p:cNvSpPr txBox="1"/>
          <p:nvPr/>
        </p:nvSpPr>
        <p:spPr bwMode="auto">
          <a:xfrm>
            <a:off x="5363917" y="5511446"/>
            <a:ext cx="56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93" name="TextBox 92">
            <a:extLst>
              <a:ext uri="{FF2B5EF4-FFF2-40B4-BE49-F238E27FC236}">
                <a16:creationId xmlns:a16="http://schemas.microsoft.com/office/drawing/2014/main" id="{EA6FC463-BD03-45C8-A352-9A45EE490A3A}"/>
              </a:ext>
            </a:extLst>
          </p:cNvPr>
          <p:cNvSpPr txBox="1"/>
          <p:nvPr/>
        </p:nvSpPr>
        <p:spPr bwMode="auto">
          <a:xfrm>
            <a:off x="1451699" y="5038542"/>
            <a:ext cx="4224743" cy="369332"/>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aphicFrame>
        <p:nvGraphicFramePr>
          <p:cNvPr id="121" name="Group 3">
            <a:extLst>
              <a:ext uri="{FF2B5EF4-FFF2-40B4-BE49-F238E27FC236}">
                <a16:creationId xmlns:a16="http://schemas.microsoft.com/office/drawing/2014/main" id="{A27F7C2B-966A-4DFB-B2DB-B93B960E4FD6}"/>
              </a:ext>
            </a:extLst>
          </p:cNvPr>
          <p:cNvGraphicFramePr>
            <a:graphicFrameLocks/>
          </p:cNvGraphicFramePr>
          <p:nvPr/>
        </p:nvGraphicFramePr>
        <p:xfrm>
          <a:off x="1614060" y="3015015"/>
          <a:ext cx="4114800" cy="1609424"/>
        </p:xfrm>
        <a:graphic>
          <a:graphicData uri="http://schemas.openxmlformats.org/drawingml/2006/table">
            <a:tbl>
              <a:tblPr/>
              <a:tblGrid>
                <a:gridCol w="2103120">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tblGrid>
              <a:tr h="25617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CT +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1658)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ET</a:t>
                      </a:r>
                      <a:br>
                        <a:rPr kumimoji="0" lang="en-US" sz="1400" b="1" i="0" u="none" strike="noStrike" cap="none" normalizeH="0" baseline="0" dirty="0">
                          <a:ln>
                            <a:noFill/>
                          </a:ln>
                          <a:solidFill>
                            <a:schemeClr val="accent3"/>
                          </a:solidFill>
                          <a:effectLst/>
                          <a:latin typeface="Calibri" panose="020F0502020204030204" pitchFamily="34" charset="0"/>
                        </a:rPr>
                      </a:br>
                      <a:r>
                        <a:rPr kumimoji="0" lang="en-US" sz="1400" b="1" i="0" u="none" strike="noStrike" cap="none" normalizeH="0" baseline="0" dirty="0">
                          <a:ln>
                            <a:noFill/>
                          </a:ln>
                          <a:solidFill>
                            <a:schemeClr val="accent3"/>
                          </a:solidFill>
                          <a:effectLst/>
                          <a:latin typeface="Calibri" panose="020F0502020204030204" pitchFamily="34" charset="0"/>
                        </a:rPr>
                        <a:t>(n = 1671)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2"/>
                  </a:ext>
                </a:extLst>
              </a:tr>
              <a:tr h="257437">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5-yr iDFS,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3"/>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Absolute difference,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1.02 (0.82-1.26;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endParaRPr lang="en-US"/>
                    </a:p>
                  </a:txBody>
                  <a:tcPr/>
                </a:tc>
                <a:extLst>
                  <a:ext uri="{0D108BD9-81ED-4DB2-BD59-A6C34878D82A}">
                    <a16:rowId xmlns:a16="http://schemas.microsoft.com/office/drawing/2014/main" val="4102092892"/>
                  </a:ext>
                </a:extLst>
              </a:tr>
            </a:tbl>
          </a:graphicData>
        </a:graphic>
      </p:graphicFrame>
      <p:graphicFrame>
        <p:nvGraphicFramePr>
          <p:cNvPr id="12" name="Group 3">
            <a:extLst>
              <a:ext uri="{FF2B5EF4-FFF2-40B4-BE49-F238E27FC236}">
                <a16:creationId xmlns:a16="http://schemas.microsoft.com/office/drawing/2014/main" id="{D6EA216B-106C-429E-AF48-60B522361550}"/>
              </a:ext>
            </a:extLst>
          </p:cNvPr>
          <p:cNvGraphicFramePr>
            <a:graphicFrameLocks/>
          </p:cNvGraphicFramePr>
          <p:nvPr/>
        </p:nvGraphicFramePr>
        <p:xfrm>
          <a:off x="7410377" y="3015015"/>
          <a:ext cx="4268241" cy="1609424"/>
        </p:xfrm>
        <a:graphic>
          <a:graphicData uri="http://schemas.openxmlformats.org/drawingml/2006/table">
            <a:tbl>
              <a:tblPr/>
              <a:tblGrid>
                <a:gridCol w="2181545">
                  <a:extLst>
                    <a:ext uri="{9D8B030D-6E8A-4147-A177-3AD203B41FA5}">
                      <a16:colId xmlns:a16="http://schemas.microsoft.com/office/drawing/2014/main" val="20000"/>
                    </a:ext>
                  </a:extLst>
                </a:gridCol>
                <a:gridCol w="1043348">
                  <a:extLst>
                    <a:ext uri="{9D8B030D-6E8A-4147-A177-3AD203B41FA5}">
                      <a16:colId xmlns:a16="http://schemas.microsoft.com/office/drawing/2014/main" val="20001"/>
                    </a:ext>
                  </a:extLst>
                </a:gridCol>
                <a:gridCol w="1043348">
                  <a:extLst>
                    <a:ext uri="{9D8B030D-6E8A-4147-A177-3AD203B41FA5}">
                      <a16:colId xmlns:a16="http://schemas.microsoft.com/office/drawing/2014/main" val="20002"/>
                    </a:ext>
                  </a:extLst>
                </a:gridCol>
              </a:tblGrid>
              <a:tr h="25617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CT +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829)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ET</a:t>
                      </a:r>
                      <a:br>
                        <a:rPr kumimoji="0" lang="en-US" sz="1400" b="1" i="0" u="none" strike="noStrike" cap="none" normalizeH="0" baseline="0" dirty="0">
                          <a:ln>
                            <a:noFill/>
                          </a:ln>
                          <a:solidFill>
                            <a:schemeClr val="accent3"/>
                          </a:solidFill>
                          <a:effectLst/>
                          <a:latin typeface="Calibri" panose="020F0502020204030204" pitchFamily="34" charset="0"/>
                        </a:rPr>
                      </a:br>
                      <a:r>
                        <a:rPr kumimoji="0" lang="en-US" sz="1400" b="1" i="0" u="none" strike="noStrike" cap="none" normalizeH="0" baseline="0" dirty="0">
                          <a:ln>
                            <a:noFill/>
                          </a:ln>
                          <a:solidFill>
                            <a:schemeClr val="accent3"/>
                          </a:solidFill>
                          <a:effectLst/>
                          <a:latin typeface="Calibri" panose="020F0502020204030204" pitchFamily="34" charset="0"/>
                        </a:rPr>
                        <a:t>(n = 826)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2"/>
                  </a:ext>
                </a:extLst>
              </a:tr>
              <a:tr h="257437">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5-yr iDFS,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3"/>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Absolute difference,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7110">
                <a:tc>
                  <a:txBody>
                    <a:bodyPr/>
                    <a:lstStyle/>
                    <a:p>
                      <a:pPr marL="0" marR="0" lvl="0" indent="0" algn="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0.60 (0.43-0.83;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 .002)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endParaRPr lang="en-US"/>
                    </a:p>
                  </a:txBody>
                  <a:tcPr/>
                </a:tc>
                <a:extLst>
                  <a:ext uri="{0D108BD9-81ED-4DB2-BD59-A6C34878D82A}">
                    <a16:rowId xmlns:a16="http://schemas.microsoft.com/office/drawing/2014/main" val="1259379335"/>
                  </a:ext>
                </a:extLst>
              </a:tr>
            </a:tbl>
          </a:graphicData>
        </a:graphic>
      </p:graphicFrame>
      <p:sp>
        <p:nvSpPr>
          <p:cNvPr id="124" name="Text Placeholder 2">
            <a:extLst>
              <a:ext uri="{FF2B5EF4-FFF2-40B4-BE49-F238E27FC236}">
                <a16:creationId xmlns:a16="http://schemas.microsoft.com/office/drawing/2014/main" id="{4F02EE98-40F6-4793-B48A-3234FEBAF922}"/>
              </a:ext>
            </a:extLst>
          </p:cNvPr>
          <p:cNvSpPr txBox="1">
            <a:spLocks/>
          </p:cNvSpPr>
          <p:nvPr/>
        </p:nvSpPr>
        <p:spPr>
          <a:xfrm>
            <a:off x="1507418" y="1516962"/>
            <a:ext cx="4126106" cy="487706"/>
          </a:xfrm>
          <a:prstGeom prst="rect">
            <a:avLst/>
          </a:prstGeom>
          <a:noFill/>
        </p:spPr>
        <p:txBody>
          <a:bodyPr anchor="ctr">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Postmenopausal</a:t>
            </a:r>
          </a:p>
        </p:txBody>
      </p:sp>
      <p:sp>
        <p:nvSpPr>
          <p:cNvPr id="125" name="Text Placeholder 4">
            <a:extLst>
              <a:ext uri="{FF2B5EF4-FFF2-40B4-BE49-F238E27FC236}">
                <a16:creationId xmlns:a16="http://schemas.microsoft.com/office/drawing/2014/main" id="{A7EDEF5F-5913-4F70-A255-842C8BA37428}"/>
              </a:ext>
            </a:extLst>
          </p:cNvPr>
          <p:cNvSpPr txBox="1">
            <a:spLocks/>
          </p:cNvSpPr>
          <p:nvPr/>
        </p:nvSpPr>
        <p:spPr>
          <a:xfrm>
            <a:off x="7341098" y="1506635"/>
            <a:ext cx="4309696" cy="487706"/>
          </a:xfrm>
          <a:prstGeom prst="rect">
            <a:avLst/>
          </a:prstGeom>
          <a:noFill/>
        </p:spPr>
        <p:txBody>
          <a:bodyPr anchor="ctr">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Premenopausal</a:t>
            </a:r>
          </a:p>
        </p:txBody>
      </p:sp>
      <p:sp>
        <p:nvSpPr>
          <p:cNvPr id="126" name="Rectangle 125">
            <a:extLst>
              <a:ext uri="{FF2B5EF4-FFF2-40B4-BE49-F238E27FC236}">
                <a16:creationId xmlns:a16="http://schemas.microsoft.com/office/drawing/2014/main" id="{DE213F2B-6EF2-45B2-A171-9D132A3EDD0D}"/>
              </a:ext>
            </a:extLst>
          </p:cNvPr>
          <p:cNvSpPr/>
          <p:nvPr/>
        </p:nvSpPr>
        <p:spPr bwMode="auto">
          <a:xfrm>
            <a:off x="6149839" y="1416678"/>
            <a:ext cx="542414" cy="297054"/>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TextBox 93">
            <a:extLst>
              <a:ext uri="{FF2B5EF4-FFF2-40B4-BE49-F238E27FC236}">
                <a16:creationId xmlns:a16="http://schemas.microsoft.com/office/drawing/2014/main" id="{7E43D754-6439-4FA4-83BB-77620703AF59}"/>
              </a:ext>
            </a:extLst>
          </p:cNvPr>
          <p:cNvSpPr txBox="1"/>
          <p:nvPr/>
        </p:nvSpPr>
        <p:spPr bwMode="auto">
          <a:xfrm rot="16200000">
            <a:off x="-572149" y="3185585"/>
            <a:ext cx="2837686" cy="369332"/>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Probability</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6" name="TextBox 85">
            <a:extLst>
              <a:ext uri="{FF2B5EF4-FFF2-40B4-BE49-F238E27FC236}">
                <a16:creationId xmlns:a16="http://schemas.microsoft.com/office/drawing/2014/main" id="{6E5ACB63-A558-4B14-B011-BBD348CD0FA5}"/>
              </a:ext>
            </a:extLst>
          </p:cNvPr>
          <p:cNvSpPr txBox="1"/>
          <p:nvPr/>
        </p:nvSpPr>
        <p:spPr bwMode="auto">
          <a:xfrm>
            <a:off x="33066" y="5142114"/>
            <a:ext cx="129218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n</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CT + ET</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ET</a:t>
            </a:r>
          </a:p>
        </p:txBody>
      </p:sp>
      <p:sp>
        <p:nvSpPr>
          <p:cNvPr id="37" name="TextBox 36">
            <a:extLst>
              <a:ext uri="{FF2B5EF4-FFF2-40B4-BE49-F238E27FC236}">
                <a16:creationId xmlns:a16="http://schemas.microsoft.com/office/drawing/2014/main" id="{7B0660D0-163A-4E7A-9458-DA358A9D70C3}"/>
              </a:ext>
            </a:extLst>
          </p:cNvPr>
          <p:cNvSpPr txBox="1"/>
          <p:nvPr/>
        </p:nvSpPr>
        <p:spPr bwMode="auto">
          <a:xfrm>
            <a:off x="5853685" y="5142114"/>
            <a:ext cx="13480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Risk, n</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CT + ET</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ET</a:t>
            </a:r>
          </a:p>
        </p:txBody>
      </p:sp>
      <p:sp>
        <p:nvSpPr>
          <p:cNvPr id="15" name="TextBox 14">
            <a:extLst>
              <a:ext uri="{FF2B5EF4-FFF2-40B4-BE49-F238E27FC236}">
                <a16:creationId xmlns:a16="http://schemas.microsoft.com/office/drawing/2014/main" id="{278CDE23-87F8-7047-98BC-865E0656554D}"/>
              </a:ext>
            </a:extLst>
          </p:cNvPr>
          <p:cNvSpPr txBox="1"/>
          <p:nvPr/>
        </p:nvSpPr>
        <p:spPr bwMode="auto">
          <a:xfrm>
            <a:off x="2009140" y="2320870"/>
            <a:ext cx="16900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Endocrine only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Chemoendocrine</a:t>
            </a:r>
          </a:p>
        </p:txBody>
      </p:sp>
      <p:cxnSp>
        <p:nvCxnSpPr>
          <p:cNvPr id="17" name="Straight Connector 16">
            <a:extLst>
              <a:ext uri="{FF2B5EF4-FFF2-40B4-BE49-F238E27FC236}">
                <a16:creationId xmlns:a16="http://schemas.microsoft.com/office/drawing/2014/main" id="{D156BBAC-F849-EB4B-BD66-F69B812F9A1D}"/>
              </a:ext>
            </a:extLst>
          </p:cNvPr>
          <p:cNvCxnSpPr>
            <a:cxnSpLocks/>
          </p:cNvCxnSpPr>
          <p:nvPr/>
        </p:nvCxnSpPr>
        <p:spPr bwMode="auto">
          <a:xfrm>
            <a:off x="1693171" y="2494778"/>
            <a:ext cx="340247" cy="0"/>
          </a:xfrm>
          <a:prstGeom prst="line">
            <a:avLst/>
          </a:prstGeom>
          <a:noFill/>
          <a:ln w="28575"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81FF744-DA46-C146-B5F8-ECAEC717D282}"/>
              </a:ext>
            </a:extLst>
          </p:cNvPr>
          <p:cNvCxnSpPr>
            <a:cxnSpLocks/>
          </p:cNvCxnSpPr>
          <p:nvPr/>
        </p:nvCxnSpPr>
        <p:spPr bwMode="auto">
          <a:xfrm>
            <a:off x="1693171" y="2738618"/>
            <a:ext cx="340247" cy="0"/>
          </a:xfrm>
          <a:prstGeom prst="line">
            <a:avLst/>
          </a:prstGeom>
          <a:noFill/>
          <a:ln w="28575" cap="flat" cmpd="sng" algn="ctr">
            <a:solidFill>
              <a:schemeClr val="accent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4010B24D-16D4-3043-AFB0-CB7A500C929C}"/>
              </a:ext>
            </a:extLst>
          </p:cNvPr>
          <p:cNvSpPr txBox="1"/>
          <p:nvPr/>
        </p:nvSpPr>
        <p:spPr bwMode="auto">
          <a:xfrm>
            <a:off x="7969710" y="2320870"/>
            <a:ext cx="16900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Endocrine only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Chemoendocrine</a:t>
            </a:r>
          </a:p>
        </p:txBody>
      </p:sp>
      <p:cxnSp>
        <p:nvCxnSpPr>
          <p:cNvPr id="62" name="Straight Connector 61">
            <a:extLst>
              <a:ext uri="{FF2B5EF4-FFF2-40B4-BE49-F238E27FC236}">
                <a16:creationId xmlns:a16="http://schemas.microsoft.com/office/drawing/2014/main" id="{6C260FD7-4B86-724D-A1BF-F86214690D05}"/>
              </a:ext>
            </a:extLst>
          </p:cNvPr>
          <p:cNvCxnSpPr>
            <a:cxnSpLocks/>
          </p:cNvCxnSpPr>
          <p:nvPr/>
        </p:nvCxnSpPr>
        <p:spPr bwMode="auto">
          <a:xfrm>
            <a:off x="7653741" y="2494778"/>
            <a:ext cx="340247" cy="0"/>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AC83E9D-663D-F14B-9910-D445C854CD7C}"/>
              </a:ext>
            </a:extLst>
          </p:cNvPr>
          <p:cNvCxnSpPr>
            <a:cxnSpLocks/>
          </p:cNvCxnSpPr>
          <p:nvPr/>
        </p:nvCxnSpPr>
        <p:spPr bwMode="auto">
          <a:xfrm>
            <a:off x="7653741" y="2738618"/>
            <a:ext cx="340247" cy="0"/>
          </a:xfrm>
          <a:prstGeom prst="line">
            <a:avLst/>
          </a:prstGeom>
          <a:noFill/>
          <a:ln w="28575" cap="flat" cmpd="sng" algn="ctr">
            <a:solidFill>
              <a:schemeClr val="accent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481B6DB-E831-1A4D-A345-409281D1F488}"/>
              </a:ext>
            </a:extLst>
          </p:cNvPr>
          <p:cNvCxnSpPr>
            <a:cxnSpLocks/>
          </p:cNvCxnSpPr>
          <p:nvPr/>
        </p:nvCxnSpPr>
        <p:spPr bwMode="auto">
          <a:xfrm>
            <a:off x="1507417" y="4755840"/>
            <a:ext cx="44036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AA2463A-BAF1-7C43-8BCF-DA82CDE7F5F3}"/>
              </a:ext>
            </a:extLst>
          </p:cNvPr>
          <p:cNvCxnSpPr>
            <a:cxnSpLocks/>
          </p:cNvCxnSpPr>
          <p:nvPr/>
        </p:nvCxnSpPr>
        <p:spPr bwMode="auto">
          <a:xfrm flipV="1">
            <a:off x="1511562" y="1968032"/>
            <a:ext cx="0" cy="27878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275FF92-6C63-9542-A1F0-663C67515F2D}"/>
              </a:ext>
            </a:extLst>
          </p:cNvPr>
          <p:cNvCxnSpPr>
            <a:cxnSpLocks/>
          </p:cNvCxnSpPr>
          <p:nvPr/>
        </p:nvCxnSpPr>
        <p:spPr bwMode="auto">
          <a:xfrm flipH="1">
            <a:off x="1451699" y="19763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6814F9A5-5867-A54F-8EE8-DB8128085ECA}"/>
              </a:ext>
            </a:extLst>
          </p:cNvPr>
          <p:cNvCxnSpPr>
            <a:cxnSpLocks/>
          </p:cNvCxnSpPr>
          <p:nvPr/>
        </p:nvCxnSpPr>
        <p:spPr bwMode="auto">
          <a:xfrm flipH="1">
            <a:off x="1451699" y="25322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EDA7039-474E-E04D-BEF0-1B541DA6322B}"/>
              </a:ext>
            </a:extLst>
          </p:cNvPr>
          <p:cNvCxnSpPr>
            <a:cxnSpLocks/>
          </p:cNvCxnSpPr>
          <p:nvPr/>
        </p:nvCxnSpPr>
        <p:spPr bwMode="auto">
          <a:xfrm flipH="1">
            <a:off x="1451699" y="30881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8028C5C-E3C6-F54A-B6FE-C1659C029053}"/>
              </a:ext>
            </a:extLst>
          </p:cNvPr>
          <p:cNvCxnSpPr>
            <a:cxnSpLocks/>
          </p:cNvCxnSpPr>
          <p:nvPr/>
        </p:nvCxnSpPr>
        <p:spPr bwMode="auto">
          <a:xfrm flipH="1">
            <a:off x="1451699" y="36440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DFED5529-884E-F243-95A7-6A204BA25DA6}"/>
              </a:ext>
            </a:extLst>
          </p:cNvPr>
          <p:cNvCxnSpPr>
            <a:cxnSpLocks/>
          </p:cNvCxnSpPr>
          <p:nvPr/>
        </p:nvCxnSpPr>
        <p:spPr bwMode="auto">
          <a:xfrm flipH="1">
            <a:off x="1451699" y="41999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C3A95AE9-CD13-D147-AF69-D86119ABC051}"/>
              </a:ext>
            </a:extLst>
          </p:cNvPr>
          <p:cNvCxnSpPr>
            <a:cxnSpLocks/>
          </p:cNvCxnSpPr>
          <p:nvPr/>
        </p:nvCxnSpPr>
        <p:spPr bwMode="auto">
          <a:xfrm flipH="1">
            <a:off x="1451699" y="47558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817B4A8E-4097-5B42-ABFC-3CAE09E0D32F}"/>
              </a:ext>
            </a:extLst>
          </p:cNvPr>
          <p:cNvCxnSpPr>
            <a:cxnSpLocks/>
          </p:cNvCxnSpPr>
          <p:nvPr/>
        </p:nvCxnSpPr>
        <p:spPr bwMode="auto">
          <a:xfrm>
            <a:off x="1511562"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405D8B02-9A4E-DD49-A5E2-9AC9507BD37C}"/>
              </a:ext>
            </a:extLst>
          </p:cNvPr>
          <p:cNvCxnSpPr>
            <a:cxnSpLocks/>
          </p:cNvCxnSpPr>
          <p:nvPr/>
        </p:nvCxnSpPr>
        <p:spPr bwMode="auto">
          <a:xfrm>
            <a:off x="1969558"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AD253E45-4C34-4547-975A-3AEC9B15E01C}"/>
              </a:ext>
            </a:extLst>
          </p:cNvPr>
          <p:cNvCxnSpPr>
            <a:cxnSpLocks/>
          </p:cNvCxnSpPr>
          <p:nvPr/>
        </p:nvCxnSpPr>
        <p:spPr bwMode="auto">
          <a:xfrm>
            <a:off x="2427554"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875A47BA-0363-B847-8207-31EC7D532CBB}"/>
              </a:ext>
            </a:extLst>
          </p:cNvPr>
          <p:cNvCxnSpPr>
            <a:cxnSpLocks/>
          </p:cNvCxnSpPr>
          <p:nvPr/>
        </p:nvCxnSpPr>
        <p:spPr bwMode="auto">
          <a:xfrm>
            <a:off x="2885550"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5BD1AB34-C99F-3245-93A3-13629E1DF649}"/>
              </a:ext>
            </a:extLst>
          </p:cNvPr>
          <p:cNvCxnSpPr>
            <a:cxnSpLocks/>
          </p:cNvCxnSpPr>
          <p:nvPr/>
        </p:nvCxnSpPr>
        <p:spPr bwMode="auto">
          <a:xfrm>
            <a:off x="3343546"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82BA8B8D-1BA0-ED4A-ABCF-354CC49C27FE}"/>
              </a:ext>
            </a:extLst>
          </p:cNvPr>
          <p:cNvCxnSpPr>
            <a:cxnSpLocks/>
          </p:cNvCxnSpPr>
          <p:nvPr/>
        </p:nvCxnSpPr>
        <p:spPr bwMode="auto">
          <a:xfrm>
            <a:off x="3801542"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69C35E85-4B52-E64B-AC57-EDFDF2F9ECCF}"/>
              </a:ext>
            </a:extLst>
          </p:cNvPr>
          <p:cNvCxnSpPr>
            <a:cxnSpLocks/>
          </p:cNvCxnSpPr>
          <p:nvPr/>
        </p:nvCxnSpPr>
        <p:spPr bwMode="auto">
          <a:xfrm>
            <a:off x="4259538"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3B9A071B-9502-7244-A9FC-0A42120D8F76}"/>
              </a:ext>
            </a:extLst>
          </p:cNvPr>
          <p:cNvCxnSpPr>
            <a:cxnSpLocks/>
          </p:cNvCxnSpPr>
          <p:nvPr/>
        </p:nvCxnSpPr>
        <p:spPr bwMode="auto">
          <a:xfrm>
            <a:off x="4717534"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32D6E16-2BD2-1041-94EA-534B718216FE}"/>
              </a:ext>
            </a:extLst>
          </p:cNvPr>
          <p:cNvCxnSpPr>
            <a:cxnSpLocks/>
          </p:cNvCxnSpPr>
          <p:nvPr/>
        </p:nvCxnSpPr>
        <p:spPr bwMode="auto">
          <a:xfrm>
            <a:off x="5175530" y="4755840"/>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59BED027-BA26-BB46-83BD-F03CCA1DF621}"/>
              </a:ext>
            </a:extLst>
          </p:cNvPr>
          <p:cNvCxnSpPr>
            <a:cxnSpLocks/>
          </p:cNvCxnSpPr>
          <p:nvPr/>
        </p:nvCxnSpPr>
        <p:spPr bwMode="auto">
          <a:xfrm>
            <a:off x="5633523" y="4755840"/>
            <a:ext cx="0" cy="66502"/>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E03CC9AE-676B-C249-9275-49E17919CD9E}"/>
              </a:ext>
            </a:extLst>
          </p:cNvPr>
          <p:cNvSpPr txBox="1"/>
          <p:nvPr/>
        </p:nvSpPr>
        <p:spPr bwMode="auto">
          <a:xfrm>
            <a:off x="863135" y="179663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8" name="TextBox 97">
            <a:extLst>
              <a:ext uri="{FF2B5EF4-FFF2-40B4-BE49-F238E27FC236}">
                <a16:creationId xmlns:a16="http://schemas.microsoft.com/office/drawing/2014/main" id="{750EAF7A-7534-0447-9FE8-5106225D311F}"/>
              </a:ext>
            </a:extLst>
          </p:cNvPr>
          <p:cNvSpPr txBox="1"/>
          <p:nvPr/>
        </p:nvSpPr>
        <p:spPr bwMode="auto">
          <a:xfrm>
            <a:off x="863135" y="2352818"/>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99" name="TextBox 98">
            <a:extLst>
              <a:ext uri="{FF2B5EF4-FFF2-40B4-BE49-F238E27FC236}">
                <a16:creationId xmlns:a16="http://schemas.microsoft.com/office/drawing/2014/main" id="{40AADB01-5BDC-B942-9011-1736C91E9FC9}"/>
              </a:ext>
            </a:extLst>
          </p:cNvPr>
          <p:cNvSpPr txBox="1"/>
          <p:nvPr/>
        </p:nvSpPr>
        <p:spPr bwMode="auto">
          <a:xfrm>
            <a:off x="863135" y="290900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100" name="TextBox 99">
            <a:extLst>
              <a:ext uri="{FF2B5EF4-FFF2-40B4-BE49-F238E27FC236}">
                <a16:creationId xmlns:a16="http://schemas.microsoft.com/office/drawing/2014/main" id="{E69A7944-7C5C-FC42-A1F5-B1DE443A5873}"/>
              </a:ext>
            </a:extLst>
          </p:cNvPr>
          <p:cNvSpPr txBox="1"/>
          <p:nvPr/>
        </p:nvSpPr>
        <p:spPr bwMode="auto">
          <a:xfrm>
            <a:off x="863135" y="3465188"/>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01" name="TextBox 100">
            <a:extLst>
              <a:ext uri="{FF2B5EF4-FFF2-40B4-BE49-F238E27FC236}">
                <a16:creationId xmlns:a16="http://schemas.microsoft.com/office/drawing/2014/main" id="{E7AE6890-E3A5-EC4D-9D08-574836919428}"/>
              </a:ext>
            </a:extLst>
          </p:cNvPr>
          <p:cNvSpPr txBox="1"/>
          <p:nvPr/>
        </p:nvSpPr>
        <p:spPr bwMode="auto">
          <a:xfrm>
            <a:off x="863135" y="402137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02" name="TextBox 101">
            <a:extLst>
              <a:ext uri="{FF2B5EF4-FFF2-40B4-BE49-F238E27FC236}">
                <a16:creationId xmlns:a16="http://schemas.microsoft.com/office/drawing/2014/main" id="{A3E0849A-09F2-604B-A4F7-8ECA5E89DA8B}"/>
              </a:ext>
            </a:extLst>
          </p:cNvPr>
          <p:cNvSpPr txBox="1"/>
          <p:nvPr/>
        </p:nvSpPr>
        <p:spPr bwMode="auto">
          <a:xfrm>
            <a:off x="863135" y="4577560"/>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103" name="TextBox 102">
            <a:extLst>
              <a:ext uri="{FF2B5EF4-FFF2-40B4-BE49-F238E27FC236}">
                <a16:creationId xmlns:a16="http://schemas.microsoft.com/office/drawing/2014/main" id="{8FDF9BAC-6DB8-834C-AEA8-B337DA119C70}"/>
              </a:ext>
            </a:extLst>
          </p:cNvPr>
          <p:cNvSpPr txBox="1"/>
          <p:nvPr/>
        </p:nvSpPr>
        <p:spPr bwMode="auto">
          <a:xfrm>
            <a:off x="1293033"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4" name="TextBox 103">
            <a:extLst>
              <a:ext uri="{FF2B5EF4-FFF2-40B4-BE49-F238E27FC236}">
                <a16:creationId xmlns:a16="http://schemas.microsoft.com/office/drawing/2014/main" id="{FF3BBBAB-0F06-1340-845D-A2F7766C3BC6}"/>
              </a:ext>
            </a:extLst>
          </p:cNvPr>
          <p:cNvSpPr txBox="1"/>
          <p:nvPr/>
        </p:nvSpPr>
        <p:spPr bwMode="auto">
          <a:xfrm>
            <a:off x="1752134"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05" name="TextBox 104">
            <a:extLst>
              <a:ext uri="{FF2B5EF4-FFF2-40B4-BE49-F238E27FC236}">
                <a16:creationId xmlns:a16="http://schemas.microsoft.com/office/drawing/2014/main" id="{4B33F979-1449-C945-A91C-B27B7DAE3DEC}"/>
              </a:ext>
            </a:extLst>
          </p:cNvPr>
          <p:cNvSpPr txBox="1"/>
          <p:nvPr/>
        </p:nvSpPr>
        <p:spPr bwMode="auto">
          <a:xfrm>
            <a:off x="2211235"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06" name="TextBox 105">
            <a:extLst>
              <a:ext uri="{FF2B5EF4-FFF2-40B4-BE49-F238E27FC236}">
                <a16:creationId xmlns:a16="http://schemas.microsoft.com/office/drawing/2014/main" id="{ED34BF54-F437-4447-973F-0957AED529A8}"/>
              </a:ext>
            </a:extLst>
          </p:cNvPr>
          <p:cNvSpPr txBox="1"/>
          <p:nvPr/>
        </p:nvSpPr>
        <p:spPr bwMode="auto">
          <a:xfrm>
            <a:off x="2670336"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07" name="TextBox 106">
            <a:extLst>
              <a:ext uri="{FF2B5EF4-FFF2-40B4-BE49-F238E27FC236}">
                <a16:creationId xmlns:a16="http://schemas.microsoft.com/office/drawing/2014/main" id="{99E76C8C-4C32-624D-920B-9EA9E2A930FF}"/>
              </a:ext>
            </a:extLst>
          </p:cNvPr>
          <p:cNvSpPr txBox="1"/>
          <p:nvPr/>
        </p:nvSpPr>
        <p:spPr bwMode="auto">
          <a:xfrm>
            <a:off x="3129437"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08" name="TextBox 107">
            <a:extLst>
              <a:ext uri="{FF2B5EF4-FFF2-40B4-BE49-F238E27FC236}">
                <a16:creationId xmlns:a16="http://schemas.microsoft.com/office/drawing/2014/main" id="{E1478D8E-21A6-C049-ABDA-60949A082753}"/>
              </a:ext>
            </a:extLst>
          </p:cNvPr>
          <p:cNvSpPr txBox="1"/>
          <p:nvPr/>
        </p:nvSpPr>
        <p:spPr bwMode="auto">
          <a:xfrm>
            <a:off x="3588538"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09" name="TextBox 108">
            <a:extLst>
              <a:ext uri="{FF2B5EF4-FFF2-40B4-BE49-F238E27FC236}">
                <a16:creationId xmlns:a16="http://schemas.microsoft.com/office/drawing/2014/main" id="{3552E8CB-FE05-3B4D-9EC4-81CD723931CE}"/>
              </a:ext>
            </a:extLst>
          </p:cNvPr>
          <p:cNvSpPr txBox="1"/>
          <p:nvPr/>
        </p:nvSpPr>
        <p:spPr bwMode="auto">
          <a:xfrm>
            <a:off x="4047639"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10" name="TextBox 109">
            <a:extLst>
              <a:ext uri="{FF2B5EF4-FFF2-40B4-BE49-F238E27FC236}">
                <a16:creationId xmlns:a16="http://schemas.microsoft.com/office/drawing/2014/main" id="{82C39316-2687-2A47-AF52-A5729A268F9C}"/>
              </a:ext>
            </a:extLst>
          </p:cNvPr>
          <p:cNvSpPr txBox="1"/>
          <p:nvPr/>
        </p:nvSpPr>
        <p:spPr bwMode="auto">
          <a:xfrm>
            <a:off x="4506740"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11" name="TextBox 110">
            <a:extLst>
              <a:ext uri="{FF2B5EF4-FFF2-40B4-BE49-F238E27FC236}">
                <a16:creationId xmlns:a16="http://schemas.microsoft.com/office/drawing/2014/main" id="{671B4787-972F-5543-BA2F-0B4C377A942E}"/>
              </a:ext>
            </a:extLst>
          </p:cNvPr>
          <p:cNvSpPr txBox="1"/>
          <p:nvPr/>
        </p:nvSpPr>
        <p:spPr bwMode="auto">
          <a:xfrm>
            <a:off x="4965841"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12" name="TextBox 111">
            <a:extLst>
              <a:ext uri="{FF2B5EF4-FFF2-40B4-BE49-F238E27FC236}">
                <a16:creationId xmlns:a16="http://schemas.microsoft.com/office/drawing/2014/main" id="{9143E9BA-6AC6-EB4D-ABE4-1FB4B887CB27}"/>
              </a:ext>
            </a:extLst>
          </p:cNvPr>
          <p:cNvSpPr txBox="1"/>
          <p:nvPr/>
        </p:nvSpPr>
        <p:spPr bwMode="auto">
          <a:xfrm>
            <a:off x="5424940" y="4755051"/>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13" name="TextBox 112">
            <a:extLst>
              <a:ext uri="{FF2B5EF4-FFF2-40B4-BE49-F238E27FC236}">
                <a16:creationId xmlns:a16="http://schemas.microsoft.com/office/drawing/2014/main" id="{A2F85615-E002-ED49-9C04-33E2DC6E0732}"/>
              </a:ext>
            </a:extLst>
          </p:cNvPr>
          <p:cNvSpPr txBox="1"/>
          <p:nvPr/>
        </p:nvSpPr>
        <p:spPr bwMode="auto">
          <a:xfrm>
            <a:off x="7275847" y="5033795"/>
            <a:ext cx="4224743" cy="369332"/>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4" name="TextBox 113">
            <a:extLst>
              <a:ext uri="{FF2B5EF4-FFF2-40B4-BE49-F238E27FC236}">
                <a16:creationId xmlns:a16="http://schemas.microsoft.com/office/drawing/2014/main" id="{826B2A11-3E2D-0540-B41B-4E9C7B2D726C}"/>
              </a:ext>
            </a:extLst>
          </p:cNvPr>
          <p:cNvSpPr txBox="1"/>
          <p:nvPr/>
        </p:nvSpPr>
        <p:spPr bwMode="auto">
          <a:xfrm rot="16200000">
            <a:off x="5251999" y="3180838"/>
            <a:ext cx="2837686" cy="369332"/>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Probability</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16" name="Straight Connector 115">
            <a:extLst>
              <a:ext uri="{FF2B5EF4-FFF2-40B4-BE49-F238E27FC236}">
                <a16:creationId xmlns:a16="http://schemas.microsoft.com/office/drawing/2014/main" id="{A24CC0FF-EA39-D045-B1CB-8BFD3B70EE4E}"/>
              </a:ext>
            </a:extLst>
          </p:cNvPr>
          <p:cNvCxnSpPr>
            <a:cxnSpLocks/>
          </p:cNvCxnSpPr>
          <p:nvPr/>
        </p:nvCxnSpPr>
        <p:spPr bwMode="auto">
          <a:xfrm>
            <a:off x="7331565" y="4751093"/>
            <a:ext cx="4403681"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DFF57E74-BFE4-924C-992F-43D9BCE368A6}"/>
              </a:ext>
            </a:extLst>
          </p:cNvPr>
          <p:cNvCxnSpPr>
            <a:cxnSpLocks/>
          </p:cNvCxnSpPr>
          <p:nvPr/>
        </p:nvCxnSpPr>
        <p:spPr bwMode="auto">
          <a:xfrm flipV="1">
            <a:off x="7335710" y="1963285"/>
            <a:ext cx="0" cy="2787808"/>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F0A39295-DCA7-5142-818D-AEE133EF070F}"/>
              </a:ext>
            </a:extLst>
          </p:cNvPr>
          <p:cNvCxnSpPr>
            <a:cxnSpLocks/>
          </p:cNvCxnSpPr>
          <p:nvPr/>
        </p:nvCxnSpPr>
        <p:spPr bwMode="auto">
          <a:xfrm flipH="1">
            <a:off x="7275847" y="19715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41830A7B-3DF1-0C41-9D73-45366E7EB53F}"/>
              </a:ext>
            </a:extLst>
          </p:cNvPr>
          <p:cNvCxnSpPr>
            <a:cxnSpLocks/>
          </p:cNvCxnSpPr>
          <p:nvPr/>
        </p:nvCxnSpPr>
        <p:spPr bwMode="auto">
          <a:xfrm flipH="1">
            <a:off x="7275847" y="25274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B0EC6F26-C600-4F41-9648-4236CC461F29}"/>
              </a:ext>
            </a:extLst>
          </p:cNvPr>
          <p:cNvCxnSpPr>
            <a:cxnSpLocks/>
          </p:cNvCxnSpPr>
          <p:nvPr/>
        </p:nvCxnSpPr>
        <p:spPr bwMode="auto">
          <a:xfrm flipH="1">
            <a:off x="7275847" y="308339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1CC6EBD6-F907-D14F-9911-D91F8C6F99EA}"/>
              </a:ext>
            </a:extLst>
          </p:cNvPr>
          <p:cNvCxnSpPr>
            <a:cxnSpLocks/>
          </p:cNvCxnSpPr>
          <p:nvPr/>
        </p:nvCxnSpPr>
        <p:spPr bwMode="auto">
          <a:xfrm flipH="1">
            <a:off x="7275847" y="36392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37B63C58-08FF-924C-9C43-7E3C587FB172}"/>
              </a:ext>
            </a:extLst>
          </p:cNvPr>
          <p:cNvCxnSpPr>
            <a:cxnSpLocks/>
          </p:cNvCxnSpPr>
          <p:nvPr/>
        </p:nvCxnSpPr>
        <p:spPr bwMode="auto">
          <a:xfrm flipH="1">
            <a:off x="7275847" y="41951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067F218C-2AD2-4A42-8B7F-4F38DC4E1ACD}"/>
              </a:ext>
            </a:extLst>
          </p:cNvPr>
          <p:cNvCxnSpPr>
            <a:cxnSpLocks/>
          </p:cNvCxnSpPr>
          <p:nvPr/>
        </p:nvCxnSpPr>
        <p:spPr bwMode="auto">
          <a:xfrm flipH="1">
            <a:off x="7275847" y="47510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9997488-B130-5647-A97C-74D5C387B157}"/>
              </a:ext>
            </a:extLst>
          </p:cNvPr>
          <p:cNvCxnSpPr>
            <a:cxnSpLocks/>
          </p:cNvCxnSpPr>
          <p:nvPr/>
        </p:nvCxnSpPr>
        <p:spPr bwMode="auto">
          <a:xfrm>
            <a:off x="7335710"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B54A010-8365-D54F-B96B-A29111B6E50A}"/>
              </a:ext>
            </a:extLst>
          </p:cNvPr>
          <p:cNvCxnSpPr>
            <a:cxnSpLocks/>
          </p:cNvCxnSpPr>
          <p:nvPr/>
        </p:nvCxnSpPr>
        <p:spPr bwMode="auto">
          <a:xfrm>
            <a:off x="7793706"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D2D52EBA-8C31-2842-BB28-D3DFF69F5C48}"/>
              </a:ext>
            </a:extLst>
          </p:cNvPr>
          <p:cNvCxnSpPr>
            <a:cxnSpLocks/>
          </p:cNvCxnSpPr>
          <p:nvPr/>
        </p:nvCxnSpPr>
        <p:spPr bwMode="auto">
          <a:xfrm>
            <a:off x="8251702"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CDEC95F9-8950-C94C-A1BF-0ED86586C592}"/>
              </a:ext>
            </a:extLst>
          </p:cNvPr>
          <p:cNvCxnSpPr>
            <a:cxnSpLocks/>
          </p:cNvCxnSpPr>
          <p:nvPr/>
        </p:nvCxnSpPr>
        <p:spPr bwMode="auto">
          <a:xfrm>
            <a:off x="8709698"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0F0AC4FA-44E5-EA40-948F-DD79BEB39EC7}"/>
              </a:ext>
            </a:extLst>
          </p:cNvPr>
          <p:cNvCxnSpPr>
            <a:cxnSpLocks/>
          </p:cNvCxnSpPr>
          <p:nvPr/>
        </p:nvCxnSpPr>
        <p:spPr bwMode="auto">
          <a:xfrm>
            <a:off x="9167694"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F61AE7DC-C0AE-0241-96E9-C8E606B21846}"/>
              </a:ext>
            </a:extLst>
          </p:cNvPr>
          <p:cNvCxnSpPr>
            <a:cxnSpLocks/>
          </p:cNvCxnSpPr>
          <p:nvPr/>
        </p:nvCxnSpPr>
        <p:spPr bwMode="auto">
          <a:xfrm>
            <a:off x="9625690"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3487CEDE-A02B-C442-ADFC-2E86A12BFFB0}"/>
              </a:ext>
            </a:extLst>
          </p:cNvPr>
          <p:cNvCxnSpPr>
            <a:cxnSpLocks/>
          </p:cNvCxnSpPr>
          <p:nvPr/>
        </p:nvCxnSpPr>
        <p:spPr bwMode="auto">
          <a:xfrm>
            <a:off x="10083686"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599F493D-C7F8-AD4C-921A-C1A21E073E5E}"/>
              </a:ext>
            </a:extLst>
          </p:cNvPr>
          <p:cNvCxnSpPr>
            <a:cxnSpLocks/>
          </p:cNvCxnSpPr>
          <p:nvPr/>
        </p:nvCxnSpPr>
        <p:spPr bwMode="auto">
          <a:xfrm>
            <a:off x="10541682"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73EABA27-E2EB-C14C-B53B-A9B9089531E0}"/>
              </a:ext>
            </a:extLst>
          </p:cNvPr>
          <p:cNvCxnSpPr>
            <a:cxnSpLocks/>
          </p:cNvCxnSpPr>
          <p:nvPr/>
        </p:nvCxnSpPr>
        <p:spPr bwMode="auto">
          <a:xfrm>
            <a:off x="10999678" y="4751093"/>
            <a:ext cx="0" cy="66502"/>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AF2A02E4-3F71-EE4B-A1D2-D47AA62846E0}"/>
              </a:ext>
            </a:extLst>
          </p:cNvPr>
          <p:cNvCxnSpPr>
            <a:cxnSpLocks/>
          </p:cNvCxnSpPr>
          <p:nvPr/>
        </p:nvCxnSpPr>
        <p:spPr bwMode="auto">
          <a:xfrm>
            <a:off x="11457671" y="4751093"/>
            <a:ext cx="0" cy="66502"/>
          </a:xfrm>
          <a:prstGeom prst="line">
            <a:avLst/>
          </a:prstGeom>
          <a:noFill/>
          <a:ln w="28575" cap="flat" cmpd="sng" algn="ctr">
            <a:solidFill>
              <a:schemeClr val="bg1"/>
            </a:solidFill>
            <a:prstDash val="solid"/>
            <a:round/>
            <a:headEnd type="none" w="med" len="med"/>
            <a:tailEnd type="none" w="med" len="med"/>
          </a:ln>
          <a:effectLst/>
        </p:spPr>
      </p:cxnSp>
      <p:sp>
        <p:nvSpPr>
          <p:cNvPr id="149" name="TextBox 148">
            <a:extLst>
              <a:ext uri="{FF2B5EF4-FFF2-40B4-BE49-F238E27FC236}">
                <a16:creationId xmlns:a16="http://schemas.microsoft.com/office/drawing/2014/main" id="{BAD85123-C585-9A4D-9DA6-F158537BC62D}"/>
              </a:ext>
            </a:extLst>
          </p:cNvPr>
          <p:cNvSpPr txBox="1"/>
          <p:nvPr/>
        </p:nvSpPr>
        <p:spPr bwMode="auto">
          <a:xfrm>
            <a:off x="6687283" y="179188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50" name="TextBox 149">
            <a:extLst>
              <a:ext uri="{FF2B5EF4-FFF2-40B4-BE49-F238E27FC236}">
                <a16:creationId xmlns:a16="http://schemas.microsoft.com/office/drawing/2014/main" id="{0E95C4DB-EA10-494C-A36F-1D621E1E2765}"/>
              </a:ext>
            </a:extLst>
          </p:cNvPr>
          <p:cNvSpPr txBox="1"/>
          <p:nvPr/>
        </p:nvSpPr>
        <p:spPr bwMode="auto">
          <a:xfrm>
            <a:off x="6687283" y="2348071"/>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151" name="TextBox 150">
            <a:extLst>
              <a:ext uri="{FF2B5EF4-FFF2-40B4-BE49-F238E27FC236}">
                <a16:creationId xmlns:a16="http://schemas.microsoft.com/office/drawing/2014/main" id="{C23B560D-8074-FD4A-B844-A60BB736E24C}"/>
              </a:ext>
            </a:extLst>
          </p:cNvPr>
          <p:cNvSpPr txBox="1"/>
          <p:nvPr/>
        </p:nvSpPr>
        <p:spPr bwMode="auto">
          <a:xfrm>
            <a:off x="6687283" y="290425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152" name="TextBox 151">
            <a:extLst>
              <a:ext uri="{FF2B5EF4-FFF2-40B4-BE49-F238E27FC236}">
                <a16:creationId xmlns:a16="http://schemas.microsoft.com/office/drawing/2014/main" id="{F2B97DA8-4633-6545-AED4-272274456D4D}"/>
              </a:ext>
            </a:extLst>
          </p:cNvPr>
          <p:cNvSpPr txBox="1"/>
          <p:nvPr/>
        </p:nvSpPr>
        <p:spPr bwMode="auto">
          <a:xfrm>
            <a:off x="6687283" y="3460441"/>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53" name="TextBox 152">
            <a:extLst>
              <a:ext uri="{FF2B5EF4-FFF2-40B4-BE49-F238E27FC236}">
                <a16:creationId xmlns:a16="http://schemas.microsoft.com/office/drawing/2014/main" id="{6B4D6AD4-58EC-054E-A640-3DB1223D0440}"/>
              </a:ext>
            </a:extLst>
          </p:cNvPr>
          <p:cNvSpPr txBox="1"/>
          <p:nvPr/>
        </p:nvSpPr>
        <p:spPr bwMode="auto">
          <a:xfrm>
            <a:off x="6687283" y="4016626"/>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54" name="TextBox 153">
            <a:extLst>
              <a:ext uri="{FF2B5EF4-FFF2-40B4-BE49-F238E27FC236}">
                <a16:creationId xmlns:a16="http://schemas.microsoft.com/office/drawing/2014/main" id="{B3A5F8B0-78AC-C843-A15F-99E7115ABAEF}"/>
              </a:ext>
            </a:extLst>
          </p:cNvPr>
          <p:cNvSpPr txBox="1"/>
          <p:nvPr/>
        </p:nvSpPr>
        <p:spPr bwMode="auto">
          <a:xfrm>
            <a:off x="6687283" y="4572813"/>
            <a:ext cx="624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155" name="TextBox 154">
            <a:extLst>
              <a:ext uri="{FF2B5EF4-FFF2-40B4-BE49-F238E27FC236}">
                <a16:creationId xmlns:a16="http://schemas.microsoft.com/office/drawing/2014/main" id="{44B0876B-F491-0641-A73E-004B3011B86A}"/>
              </a:ext>
            </a:extLst>
          </p:cNvPr>
          <p:cNvSpPr txBox="1"/>
          <p:nvPr/>
        </p:nvSpPr>
        <p:spPr bwMode="auto">
          <a:xfrm>
            <a:off x="7117181"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56" name="TextBox 155">
            <a:extLst>
              <a:ext uri="{FF2B5EF4-FFF2-40B4-BE49-F238E27FC236}">
                <a16:creationId xmlns:a16="http://schemas.microsoft.com/office/drawing/2014/main" id="{3B1BA519-B571-B946-A1AD-D46628A75200}"/>
              </a:ext>
            </a:extLst>
          </p:cNvPr>
          <p:cNvSpPr txBox="1"/>
          <p:nvPr/>
        </p:nvSpPr>
        <p:spPr bwMode="auto">
          <a:xfrm>
            <a:off x="7576282"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157" name="TextBox 156">
            <a:extLst>
              <a:ext uri="{FF2B5EF4-FFF2-40B4-BE49-F238E27FC236}">
                <a16:creationId xmlns:a16="http://schemas.microsoft.com/office/drawing/2014/main" id="{1656616C-DCB5-0142-B5E6-26531341C886}"/>
              </a:ext>
            </a:extLst>
          </p:cNvPr>
          <p:cNvSpPr txBox="1"/>
          <p:nvPr/>
        </p:nvSpPr>
        <p:spPr bwMode="auto">
          <a:xfrm>
            <a:off x="8035383"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58" name="TextBox 157">
            <a:extLst>
              <a:ext uri="{FF2B5EF4-FFF2-40B4-BE49-F238E27FC236}">
                <a16:creationId xmlns:a16="http://schemas.microsoft.com/office/drawing/2014/main" id="{0FD06331-3498-1042-9DE0-FC0ADCB35EF0}"/>
              </a:ext>
            </a:extLst>
          </p:cNvPr>
          <p:cNvSpPr txBox="1"/>
          <p:nvPr/>
        </p:nvSpPr>
        <p:spPr bwMode="auto">
          <a:xfrm>
            <a:off x="8494484"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59" name="TextBox 158">
            <a:extLst>
              <a:ext uri="{FF2B5EF4-FFF2-40B4-BE49-F238E27FC236}">
                <a16:creationId xmlns:a16="http://schemas.microsoft.com/office/drawing/2014/main" id="{B457E006-60BA-FE44-B653-67AA39043C55}"/>
              </a:ext>
            </a:extLst>
          </p:cNvPr>
          <p:cNvSpPr txBox="1"/>
          <p:nvPr/>
        </p:nvSpPr>
        <p:spPr bwMode="auto">
          <a:xfrm>
            <a:off x="8953585"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60" name="TextBox 159">
            <a:extLst>
              <a:ext uri="{FF2B5EF4-FFF2-40B4-BE49-F238E27FC236}">
                <a16:creationId xmlns:a16="http://schemas.microsoft.com/office/drawing/2014/main" id="{9F9AD4D3-4AFD-D344-A723-17B419E09ECA}"/>
              </a:ext>
            </a:extLst>
          </p:cNvPr>
          <p:cNvSpPr txBox="1"/>
          <p:nvPr/>
        </p:nvSpPr>
        <p:spPr bwMode="auto">
          <a:xfrm>
            <a:off x="9412686"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61" name="TextBox 160">
            <a:extLst>
              <a:ext uri="{FF2B5EF4-FFF2-40B4-BE49-F238E27FC236}">
                <a16:creationId xmlns:a16="http://schemas.microsoft.com/office/drawing/2014/main" id="{9DE8F395-0798-6F4D-BBAB-F40709640DB4}"/>
              </a:ext>
            </a:extLst>
          </p:cNvPr>
          <p:cNvSpPr txBox="1"/>
          <p:nvPr/>
        </p:nvSpPr>
        <p:spPr bwMode="auto">
          <a:xfrm>
            <a:off x="9871787"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62" name="TextBox 161">
            <a:extLst>
              <a:ext uri="{FF2B5EF4-FFF2-40B4-BE49-F238E27FC236}">
                <a16:creationId xmlns:a16="http://schemas.microsoft.com/office/drawing/2014/main" id="{1C3355F2-23A8-BC47-8736-94A2B7C992FA}"/>
              </a:ext>
            </a:extLst>
          </p:cNvPr>
          <p:cNvSpPr txBox="1"/>
          <p:nvPr/>
        </p:nvSpPr>
        <p:spPr bwMode="auto">
          <a:xfrm>
            <a:off x="10330888"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63" name="TextBox 162">
            <a:extLst>
              <a:ext uri="{FF2B5EF4-FFF2-40B4-BE49-F238E27FC236}">
                <a16:creationId xmlns:a16="http://schemas.microsoft.com/office/drawing/2014/main" id="{506F9B15-6DE8-9B43-B8C6-094A8D0F1592}"/>
              </a:ext>
            </a:extLst>
          </p:cNvPr>
          <p:cNvSpPr txBox="1"/>
          <p:nvPr/>
        </p:nvSpPr>
        <p:spPr bwMode="auto">
          <a:xfrm>
            <a:off x="10789989"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64" name="TextBox 163">
            <a:extLst>
              <a:ext uri="{FF2B5EF4-FFF2-40B4-BE49-F238E27FC236}">
                <a16:creationId xmlns:a16="http://schemas.microsoft.com/office/drawing/2014/main" id="{FD869F0E-F29E-EC48-B215-ADD6C27EB861}"/>
              </a:ext>
            </a:extLst>
          </p:cNvPr>
          <p:cNvSpPr txBox="1"/>
          <p:nvPr/>
        </p:nvSpPr>
        <p:spPr bwMode="auto">
          <a:xfrm>
            <a:off x="11249088" y="4750304"/>
            <a:ext cx="4258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2" name="Freeform 41">
            <a:extLst>
              <a:ext uri="{FF2B5EF4-FFF2-40B4-BE49-F238E27FC236}">
                <a16:creationId xmlns:a16="http://schemas.microsoft.com/office/drawing/2014/main" id="{51E9A4CE-13CE-AE44-A483-22D941A52940}"/>
              </a:ext>
            </a:extLst>
          </p:cNvPr>
          <p:cNvSpPr/>
          <p:nvPr/>
        </p:nvSpPr>
        <p:spPr bwMode="auto">
          <a:xfrm>
            <a:off x="7342909" y="1969691"/>
            <a:ext cx="4239491" cy="460664"/>
          </a:xfrm>
          <a:custGeom>
            <a:avLst/>
            <a:gdLst>
              <a:gd name="connsiteX0" fmla="*/ 4239491 w 4239491"/>
              <a:gd name="connsiteY0" fmla="*/ 460664 h 460664"/>
              <a:gd name="connsiteX1" fmla="*/ 3190009 w 4239491"/>
              <a:gd name="connsiteY1" fmla="*/ 460664 h 460664"/>
              <a:gd name="connsiteX2" fmla="*/ 3190009 w 4239491"/>
              <a:gd name="connsiteY2" fmla="*/ 429491 h 460664"/>
              <a:gd name="connsiteX3" fmla="*/ 3006436 w 4239491"/>
              <a:gd name="connsiteY3" fmla="*/ 429491 h 460664"/>
              <a:gd name="connsiteX4" fmla="*/ 3006436 w 4239491"/>
              <a:gd name="connsiteY4" fmla="*/ 429491 h 460664"/>
              <a:gd name="connsiteX5" fmla="*/ 3006436 w 4239491"/>
              <a:gd name="connsiteY5" fmla="*/ 408709 h 460664"/>
              <a:gd name="connsiteX6" fmla="*/ 2850573 w 4239491"/>
              <a:gd name="connsiteY6" fmla="*/ 408709 h 460664"/>
              <a:gd name="connsiteX7" fmla="*/ 2850573 w 4239491"/>
              <a:gd name="connsiteY7" fmla="*/ 394855 h 460664"/>
              <a:gd name="connsiteX8" fmla="*/ 2770909 w 4239491"/>
              <a:gd name="connsiteY8" fmla="*/ 394855 h 460664"/>
              <a:gd name="connsiteX9" fmla="*/ 2770909 w 4239491"/>
              <a:gd name="connsiteY9" fmla="*/ 377536 h 460664"/>
              <a:gd name="connsiteX10" fmla="*/ 2677391 w 4239491"/>
              <a:gd name="connsiteY10" fmla="*/ 377536 h 460664"/>
              <a:gd name="connsiteX11" fmla="*/ 2667000 w 4239491"/>
              <a:gd name="connsiteY11" fmla="*/ 367145 h 460664"/>
              <a:gd name="connsiteX12" fmla="*/ 2646218 w 4239491"/>
              <a:gd name="connsiteY12" fmla="*/ 353291 h 460664"/>
              <a:gd name="connsiteX13" fmla="*/ 2590800 w 4239491"/>
              <a:gd name="connsiteY13" fmla="*/ 360218 h 460664"/>
              <a:gd name="connsiteX14" fmla="*/ 2570018 w 4239491"/>
              <a:gd name="connsiteY14" fmla="*/ 335973 h 460664"/>
              <a:gd name="connsiteX15" fmla="*/ 2469573 w 4239491"/>
              <a:gd name="connsiteY15" fmla="*/ 329045 h 460664"/>
              <a:gd name="connsiteX16" fmla="*/ 2459182 w 4239491"/>
              <a:gd name="connsiteY16" fmla="*/ 315191 h 460664"/>
              <a:gd name="connsiteX17" fmla="*/ 2344882 w 4239491"/>
              <a:gd name="connsiteY17" fmla="*/ 311727 h 460664"/>
              <a:gd name="connsiteX18" fmla="*/ 2341418 w 4239491"/>
              <a:gd name="connsiteY18" fmla="*/ 304800 h 460664"/>
              <a:gd name="connsiteX19" fmla="*/ 2150918 w 4239491"/>
              <a:gd name="connsiteY19" fmla="*/ 304800 h 460664"/>
              <a:gd name="connsiteX20" fmla="*/ 2147455 w 4239491"/>
              <a:gd name="connsiteY20" fmla="*/ 287482 h 460664"/>
              <a:gd name="connsiteX21" fmla="*/ 1995055 w 4239491"/>
              <a:gd name="connsiteY21" fmla="*/ 287482 h 460664"/>
              <a:gd name="connsiteX22" fmla="*/ 1936173 w 4239491"/>
              <a:gd name="connsiteY22" fmla="*/ 266700 h 460664"/>
              <a:gd name="connsiteX23" fmla="*/ 1884218 w 4239491"/>
              <a:gd name="connsiteY23" fmla="*/ 263236 h 460664"/>
              <a:gd name="connsiteX24" fmla="*/ 1884218 w 4239491"/>
              <a:gd name="connsiteY24" fmla="*/ 263236 h 460664"/>
              <a:gd name="connsiteX25" fmla="*/ 1884218 w 4239491"/>
              <a:gd name="connsiteY25" fmla="*/ 263236 h 460664"/>
              <a:gd name="connsiteX26" fmla="*/ 1866900 w 4239491"/>
              <a:gd name="connsiteY26" fmla="*/ 242455 h 460664"/>
              <a:gd name="connsiteX27" fmla="*/ 1804555 w 4239491"/>
              <a:gd name="connsiteY27" fmla="*/ 238991 h 460664"/>
              <a:gd name="connsiteX28" fmla="*/ 1804555 w 4239491"/>
              <a:gd name="connsiteY28" fmla="*/ 228600 h 460664"/>
              <a:gd name="connsiteX29" fmla="*/ 1717964 w 4239491"/>
              <a:gd name="connsiteY29" fmla="*/ 228600 h 460664"/>
              <a:gd name="connsiteX30" fmla="*/ 1676400 w 4239491"/>
              <a:gd name="connsiteY30" fmla="*/ 207818 h 460664"/>
              <a:gd name="connsiteX31" fmla="*/ 1562100 w 4239491"/>
              <a:gd name="connsiteY31" fmla="*/ 207818 h 460664"/>
              <a:gd name="connsiteX32" fmla="*/ 1541318 w 4239491"/>
              <a:gd name="connsiteY32" fmla="*/ 190500 h 460664"/>
              <a:gd name="connsiteX33" fmla="*/ 1413164 w 4239491"/>
              <a:gd name="connsiteY33" fmla="*/ 190500 h 460664"/>
              <a:gd name="connsiteX34" fmla="*/ 1381991 w 4239491"/>
              <a:gd name="connsiteY34" fmla="*/ 180109 h 460664"/>
              <a:gd name="connsiteX35" fmla="*/ 1305791 w 4239491"/>
              <a:gd name="connsiteY35" fmla="*/ 173182 h 460664"/>
              <a:gd name="connsiteX36" fmla="*/ 1267691 w 4239491"/>
              <a:gd name="connsiteY36" fmla="*/ 162791 h 460664"/>
              <a:gd name="connsiteX37" fmla="*/ 1188027 w 4239491"/>
              <a:gd name="connsiteY37" fmla="*/ 159327 h 460664"/>
              <a:gd name="connsiteX38" fmla="*/ 1136073 w 4239491"/>
              <a:gd name="connsiteY38" fmla="*/ 138545 h 460664"/>
              <a:gd name="connsiteX39" fmla="*/ 1094509 w 4239491"/>
              <a:gd name="connsiteY39" fmla="*/ 135082 h 460664"/>
              <a:gd name="connsiteX40" fmla="*/ 1066800 w 4239491"/>
              <a:gd name="connsiteY40" fmla="*/ 121227 h 460664"/>
              <a:gd name="connsiteX41" fmla="*/ 1004455 w 4239491"/>
              <a:gd name="connsiteY41" fmla="*/ 124691 h 460664"/>
              <a:gd name="connsiteX42" fmla="*/ 994064 w 4239491"/>
              <a:gd name="connsiteY42" fmla="*/ 114300 h 460664"/>
              <a:gd name="connsiteX43" fmla="*/ 897082 w 4239491"/>
              <a:gd name="connsiteY43" fmla="*/ 110836 h 460664"/>
              <a:gd name="connsiteX44" fmla="*/ 890155 w 4239491"/>
              <a:gd name="connsiteY44" fmla="*/ 100445 h 460664"/>
              <a:gd name="connsiteX45" fmla="*/ 831273 w 4239491"/>
              <a:gd name="connsiteY45" fmla="*/ 100445 h 460664"/>
              <a:gd name="connsiteX46" fmla="*/ 789709 w 4239491"/>
              <a:gd name="connsiteY46" fmla="*/ 83127 h 460664"/>
              <a:gd name="connsiteX47" fmla="*/ 737755 w 4239491"/>
              <a:gd name="connsiteY47" fmla="*/ 83127 h 460664"/>
              <a:gd name="connsiteX48" fmla="*/ 696191 w 4239491"/>
              <a:gd name="connsiteY48" fmla="*/ 65809 h 460664"/>
              <a:gd name="connsiteX49" fmla="*/ 564573 w 4239491"/>
              <a:gd name="connsiteY49" fmla="*/ 65809 h 460664"/>
              <a:gd name="connsiteX50" fmla="*/ 543791 w 4239491"/>
              <a:gd name="connsiteY50" fmla="*/ 51955 h 460664"/>
              <a:gd name="connsiteX51" fmla="*/ 415636 w 4239491"/>
              <a:gd name="connsiteY51" fmla="*/ 51955 h 460664"/>
              <a:gd name="connsiteX52" fmla="*/ 370609 w 4239491"/>
              <a:gd name="connsiteY52" fmla="*/ 27709 h 460664"/>
              <a:gd name="connsiteX53" fmla="*/ 169718 w 4239491"/>
              <a:gd name="connsiteY53" fmla="*/ 27709 h 460664"/>
              <a:gd name="connsiteX54" fmla="*/ 124691 w 4239491"/>
              <a:gd name="connsiteY54" fmla="*/ 3464 h 460664"/>
              <a:gd name="connsiteX55" fmla="*/ 0 w 4239491"/>
              <a:gd name="connsiteY55" fmla="*/ 0 h 460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239491" h="460664">
                <a:moveTo>
                  <a:pt x="4239491" y="460664"/>
                </a:moveTo>
                <a:lnTo>
                  <a:pt x="3190009" y="460664"/>
                </a:lnTo>
                <a:lnTo>
                  <a:pt x="3190009" y="429491"/>
                </a:lnTo>
                <a:lnTo>
                  <a:pt x="3006436" y="429491"/>
                </a:lnTo>
                <a:lnTo>
                  <a:pt x="3006436" y="429491"/>
                </a:lnTo>
                <a:lnTo>
                  <a:pt x="3006436" y="408709"/>
                </a:lnTo>
                <a:lnTo>
                  <a:pt x="2850573" y="408709"/>
                </a:lnTo>
                <a:lnTo>
                  <a:pt x="2850573" y="394855"/>
                </a:lnTo>
                <a:lnTo>
                  <a:pt x="2770909" y="394855"/>
                </a:lnTo>
                <a:lnTo>
                  <a:pt x="2770909" y="377536"/>
                </a:lnTo>
                <a:lnTo>
                  <a:pt x="2677391" y="377536"/>
                </a:lnTo>
                <a:lnTo>
                  <a:pt x="2667000" y="367145"/>
                </a:lnTo>
                <a:lnTo>
                  <a:pt x="2646218" y="353291"/>
                </a:lnTo>
                <a:lnTo>
                  <a:pt x="2590800" y="360218"/>
                </a:lnTo>
                <a:lnTo>
                  <a:pt x="2570018" y="335973"/>
                </a:lnTo>
                <a:lnTo>
                  <a:pt x="2469573" y="329045"/>
                </a:lnTo>
                <a:lnTo>
                  <a:pt x="2459182" y="315191"/>
                </a:lnTo>
                <a:lnTo>
                  <a:pt x="2344882" y="311727"/>
                </a:lnTo>
                <a:lnTo>
                  <a:pt x="2341418" y="304800"/>
                </a:lnTo>
                <a:lnTo>
                  <a:pt x="2150918" y="304800"/>
                </a:lnTo>
                <a:lnTo>
                  <a:pt x="2147455" y="287482"/>
                </a:lnTo>
                <a:lnTo>
                  <a:pt x="1995055" y="287482"/>
                </a:lnTo>
                <a:lnTo>
                  <a:pt x="1936173" y="266700"/>
                </a:lnTo>
                <a:lnTo>
                  <a:pt x="1884218" y="263236"/>
                </a:lnTo>
                <a:lnTo>
                  <a:pt x="1884218" y="263236"/>
                </a:lnTo>
                <a:lnTo>
                  <a:pt x="1884218" y="263236"/>
                </a:lnTo>
                <a:lnTo>
                  <a:pt x="1866900" y="242455"/>
                </a:lnTo>
                <a:lnTo>
                  <a:pt x="1804555" y="238991"/>
                </a:lnTo>
                <a:lnTo>
                  <a:pt x="1804555" y="228600"/>
                </a:lnTo>
                <a:lnTo>
                  <a:pt x="1717964" y="228600"/>
                </a:lnTo>
                <a:lnTo>
                  <a:pt x="1676400" y="207818"/>
                </a:lnTo>
                <a:lnTo>
                  <a:pt x="1562100" y="207818"/>
                </a:lnTo>
                <a:lnTo>
                  <a:pt x="1541318" y="190500"/>
                </a:lnTo>
                <a:lnTo>
                  <a:pt x="1413164" y="190500"/>
                </a:lnTo>
                <a:lnTo>
                  <a:pt x="1381991" y="180109"/>
                </a:lnTo>
                <a:lnTo>
                  <a:pt x="1305791" y="173182"/>
                </a:lnTo>
                <a:lnTo>
                  <a:pt x="1267691" y="162791"/>
                </a:lnTo>
                <a:lnTo>
                  <a:pt x="1188027" y="159327"/>
                </a:lnTo>
                <a:lnTo>
                  <a:pt x="1136073" y="138545"/>
                </a:lnTo>
                <a:lnTo>
                  <a:pt x="1094509" y="135082"/>
                </a:lnTo>
                <a:lnTo>
                  <a:pt x="1066800" y="121227"/>
                </a:lnTo>
                <a:lnTo>
                  <a:pt x="1004455" y="124691"/>
                </a:lnTo>
                <a:lnTo>
                  <a:pt x="994064" y="114300"/>
                </a:lnTo>
                <a:lnTo>
                  <a:pt x="897082" y="110836"/>
                </a:lnTo>
                <a:lnTo>
                  <a:pt x="890155" y="100445"/>
                </a:lnTo>
                <a:lnTo>
                  <a:pt x="831273" y="100445"/>
                </a:lnTo>
                <a:lnTo>
                  <a:pt x="789709" y="83127"/>
                </a:lnTo>
                <a:lnTo>
                  <a:pt x="737755" y="83127"/>
                </a:lnTo>
                <a:lnTo>
                  <a:pt x="696191" y="65809"/>
                </a:lnTo>
                <a:lnTo>
                  <a:pt x="564573" y="65809"/>
                </a:lnTo>
                <a:lnTo>
                  <a:pt x="543791" y="51955"/>
                </a:lnTo>
                <a:lnTo>
                  <a:pt x="415636" y="51955"/>
                </a:lnTo>
                <a:lnTo>
                  <a:pt x="370609" y="27709"/>
                </a:lnTo>
                <a:lnTo>
                  <a:pt x="169718" y="27709"/>
                </a:lnTo>
                <a:lnTo>
                  <a:pt x="124691" y="3464"/>
                </a:lnTo>
                <a:lnTo>
                  <a:pt x="0" y="0"/>
                </a:lnTo>
              </a:path>
            </a:pathLst>
          </a:custGeom>
          <a:noFill/>
          <a:ln w="28575">
            <a:solidFill>
              <a:schemeClr val="accent3"/>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26569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A456B44-55C9-414B-B5F0-C182479F6643}"/>
              </a:ext>
            </a:extLst>
          </p:cNvPr>
          <p:cNvSpPr>
            <a:spLocks noGrp="1"/>
          </p:cNvSpPr>
          <p:nvPr>
            <p:ph type="title"/>
          </p:nvPr>
        </p:nvSpPr>
        <p:spPr/>
        <p:txBody>
          <a:bodyPr/>
          <a:lstStyle/>
          <a:p>
            <a:r>
              <a:rPr lang="en-US" dirty="0"/>
              <a:t>Factors to Consider for Risk Assessment and </a:t>
            </a:r>
            <a:br>
              <a:rPr lang="en-US" dirty="0"/>
            </a:br>
            <a:r>
              <a:rPr lang="en-US" dirty="0"/>
              <a:t>Treatment Guidance in HER2-Negative EBC</a:t>
            </a:r>
          </a:p>
        </p:txBody>
      </p:sp>
      <p:sp>
        <p:nvSpPr>
          <p:cNvPr id="2" name="Content Placeholder 1">
            <a:extLst>
              <a:ext uri="{FF2B5EF4-FFF2-40B4-BE49-F238E27FC236}">
                <a16:creationId xmlns:a16="http://schemas.microsoft.com/office/drawing/2014/main" id="{6A972D74-B756-4267-9A2D-DCEA5F33BD23}"/>
              </a:ext>
            </a:extLst>
          </p:cNvPr>
          <p:cNvSpPr>
            <a:spLocks noGrp="1"/>
          </p:cNvSpPr>
          <p:nvPr>
            <p:ph idx="1"/>
          </p:nvPr>
        </p:nvSpPr>
        <p:spPr/>
        <p:txBody>
          <a:bodyPr/>
          <a:lstStyle/>
          <a:p>
            <a:r>
              <a:rPr lang="en-US" sz="2200" dirty="0"/>
              <a:t>Clinical</a:t>
            </a:r>
            <a:r>
              <a:rPr lang="en-US" sz="2200" dirty="0">
                <a:latin typeface="Arial" panose="020B0604020202020204" pitchFamily="34" charset="0"/>
                <a:cs typeface="Arial" panose="020B0604020202020204" pitchFamily="34" charset="0"/>
              </a:rPr>
              <a:t>–</a:t>
            </a:r>
            <a:r>
              <a:rPr lang="en-US" sz="2200" dirty="0"/>
              <a:t>pathologic features</a:t>
            </a:r>
          </a:p>
          <a:p>
            <a:pPr lvl="1"/>
            <a:r>
              <a:rPr lang="en-US" sz="2000" dirty="0"/>
              <a:t>Patient age</a:t>
            </a:r>
          </a:p>
          <a:p>
            <a:pPr lvl="1"/>
            <a:r>
              <a:rPr lang="en-US" sz="2000" dirty="0"/>
              <a:t>Hormone and HER2 receptor status</a:t>
            </a:r>
          </a:p>
          <a:p>
            <a:pPr lvl="1"/>
            <a:r>
              <a:rPr lang="en-US" sz="2000" dirty="0"/>
              <a:t>Tumor size and grade</a:t>
            </a:r>
          </a:p>
          <a:p>
            <a:pPr lvl="1"/>
            <a:r>
              <a:rPr lang="en-US" sz="2000" dirty="0"/>
              <a:t>Lymph node involvement</a:t>
            </a:r>
          </a:p>
          <a:p>
            <a:pPr lvl="1"/>
            <a:r>
              <a:rPr lang="en-US" sz="2000" dirty="0"/>
              <a:t>Response to neoadjuvant therapy</a:t>
            </a:r>
          </a:p>
          <a:p>
            <a:r>
              <a:rPr lang="en-US" sz="2200" i="1" dirty="0"/>
              <a:t>Gene expression assays (21-gene RS, 70-gene RS)</a:t>
            </a:r>
          </a:p>
          <a:p>
            <a:r>
              <a:rPr lang="en-US" sz="2200" i="1" dirty="0"/>
              <a:t>Prognostic tools (RSClin)</a:t>
            </a:r>
          </a:p>
          <a:p>
            <a:r>
              <a:rPr lang="en-US" sz="2200" i="1" dirty="0"/>
              <a:t>BRCA</a:t>
            </a:r>
            <a:r>
              <a:rPr lang="en-US" sz="2200" dirty="0"/>
              <a:t> test for those who meet criteria or when considering adjuvant </a:t>
            </a:r>
            <a:r>
              <a:rPr lang="en-US" sz="2200" dirty="0" err="1"/>
              <a:t>olaparib</a:t>
            </a:r>
            <a:endParaRPr lang="en-US" sz="2200" dirty="0"/>
          </a:p>
        </p:txBody>
      </p:sp>
    </p:spTree>
    <p:extLst>
      <p:ext uri="{BB962C8B-B14F-4D97-AF65-F5344CB8AC3E}">
        <p14:creationId xmlns:p14="http://schemas.microsoft.com/office/powerpoint/2010/main" val="3040789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25D1A-600C-D709-3C8B-3EF212D49F4D}"/>
              </a:ext>
            </a:extLst>
          </p:cNvPr>
          <p:cNvSpPr>
            <a:spLocks noGrp="1"/>
          </p:cNvSpPr>
          <p:nvPr>
            <p:ph type="title"/>
          </p:nvPr>
        </p:nvSpPr>
        <p:spPr/>
        <p:txBody>
          <a:bodyPr/>
          <a:lstStyle/>
          <a:p>
            <a:r>
              <a:rPr lang="en-US" dirty="0"/>
              <a:t>Evaluation and Treatment of HER2-Negative EBC With Germline </a:t>
            </a:r>
            <a:r>
              <a:rPr lang="en-US" i="1" dirty="0"/>
              <a:t>BRCA</a:t>
            </a:r>
            <a:r>
              <a:rPr lang="en-US" dirty="0"/>
              <a:t> Mutations</a:t>
            </a:r>
          </a:p>
        </p:txBody>
      </p:sp>
    </p:spTree>
    <p:extLst>
      <p:ext uri="{BB962C8B-B14F-4D97-AF65-F5344CB8AC3E}">
        <p14:creationId xmlns:p14="http://schemas.microsoft.com/office/powerpoint/2010/main" val="1143692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AEAAB-3D9D-48D8-8531-47D48ED33B1B}"/>
              </a:ext>
            </a:extLst>
          </p:cNvPr>
          <p:cNvSpPr>
            <a:spLocks noGrp="1"/>
          </p:cNvSpPr>
          <p:nvPr>
            <p:ph type="title"/>
          </p:nvPr>
        </p:nvSpPr>
        <p:spPr/>
        <p:txBody>
          <a:bodyPr/>
          <a:lstStyle/>
          <a:p>
            <a:r>
              <a:rPr lang="en-US" dirty="0"/>
              <a:t>Incidence of </a:t>
            </a:r>
            <a:r>
              <a:rPr lang="en-US" i="1" dirty="0"/>
              <a:t>BRCA </a:t>
            </a:r>
            <a:r>
              <a:rPr lang="en-US" dirty="0"/>
              <a:t>Mutations</a:t>
            </a:r>
          </a:p>
        </p:txBody>
      </p:sp>
      <p:sp>
        <p:nvSpPr>
          <p:cNvPr id="3" name="Content Placeholder 2">
            <a:extLst>
              <a:ext uri="{FF2B5EF4-FFF2-40B4-BE49-F238E27FC236}">
                <a16:creationId xmlns:a16="http://schemas.microsoft.com/office/drawing/2014/main" id="{3B3EAF4B-5899-45FB-A3ED-DEFA7917C155}"/>
              </a:ext>
            </a:extLst>
          </p:cNvPr>
          <p:cNvSpPr>
            <a:spLocks noGrp="1"/>
          </p:cNvSpPr>
          <p:nvPr>
            <p:ph idx="1"/>
          </p:nvPr>
        </p:nvSpPr>
        <p:spPr/>
        <p:txBody>
          <a:bodyPr/>
          <a:lstStyle/>
          <a:p>
            <a:r>
              <a:rPr lang="en-US" b="0" i="1" dirty="0">
                <a:effectLst/>
                <a:cs typeface="Calibri" panose="020F0502020204030204" pitchFamily="34" charset="0"/>
              </a:rPr>
              <a:t>BRCA</a:t>
            </a:r>
            <a:r>
              <a:rPr lang="en-US" b="0" i="0" dirty="0">
                <a:effectLst/>
                <a:cs typeface="Calibri" panose="020F0502020204030204" pitchFamily="34" charset="0"/>
              </a:rPr>
              <a:t> mutations are the most common genetic variants in breast cancer and are associated with aggressive clinical and biological features of breast cancer </a:t>
            </a:r>
          </a:p>
          <a:p>
            <a:pPr lvl="1"/>
            <a:r>
              <a:rPr lang="en-US" dirty="0"/>
              <a:t>HR+/HER2- EBC: ~10%</a:t>
            </a:r>
            <a:r>
              <a:rPr lang="en-US" baseline="30000" dirty="0"/>
              <a:t>1</a:t>
            </a:r>
            <a:endParaRPr lang="en-US" dirty="0"/>
          </a:p>
          <a:p>
            <a:pPr lvl="1"/>
            <a:r>
              <a:rPr lang="en-US" dirty="0"/>
              <a:t>TNBC EBC: 10% to 24%</a:t>
            </a:r>
            <a:r>
              <a:rPr lang="en-US" baseline="30000" dirty="0"/>
              <a:t>2-5</a:t>
            </a:r>
            <a:endParaRPr lang="en-US" dirty="0"/>
          </a:p>
          <a:p>
            <a:pPr lvl="1"/>
            <a:r>
              <a:rPr lang="en-US" b="0" i="0" dirty="0">
                <a:effectLst/>
                <a:cs typeface="Calibri" panose="020F0502020204030204" pitchFamily="34" charset="0"/>
              </a:rPr>
              <a:t>Prevalence differs by ethnicity, race, and age</a:t>
            </a:r>
            <a:r>
              <a:rPr lang="en-US" baseline="30000" dirty="0">
                <a:cs typeface="Calibri" panose="020F0502020204030204" pitchFamily="34" charset="0"/>
              </a:rPr>
              <a:t>4,6</a:t>
            </a:r>
            <a:endParaRPr lang="en-US" b="0" i="0" dirty="0">
              <a:effectLst/>
              <a:cs typeface="Calibri" panose="020F0502020204030204" pitchFamily="34" charset="0"/>
            </a:endParaRPr>
          </a:p>
        </p:txBody>
      </p:sp>
      <p:sp>
        <p:nvSpPr>
          <p:cNvPr id="4" name="TextBox 3">
            <a:extLst>
              <a:ext uri="{FF2B5EF4-FFF2-40B4-BE49-F238E27FC236}">
                <a16:creationId xmlns:a16="http://schemas.microsoft.com/office/drawing/2014/main" id="{EDA0B24F-EA19-4378-B03E-0FB4486B5A7F}"/>
              </a:ext>
            </a:extLst>
          </p:cNvPr>
          <p:cNvSpPr txBox="1"/>
          <p:nvPr/>
        </p:nvSpPr>
        <p:spPr bwMode="auto">
          <a:xfrm>
            <a:off x="433387" y="6012174"/>
            <a:ext cx="87956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cs typeface="Calibri" panose="020F0502020204030204" pitchFamily="34" charset="0"/>
              </a:rPr>
              <a:t>1. O’Shaughnessy. Breast Cancer Res. 2020;22:114. 2. Hartman. Cancer 2012;118:2787. 3. Wong-Brown. Breast Cancer Res Treat. 2015;150:71. 4. Sharma. Breast Cancer Res Treat. 2014;145:707. 5. </a:t>
            </a:r>
            <a:r>
              <a:rPr lang="en-US" sz="1200" b="0" dirty="0" err="1">
                <a:solidFill>
                  <a:schemeClr val="bg2"/>
                </a:solidFill>
                <a:latin typeface="Calibri" panose="020F0502020204030204" pitchFamily="34" charset="0"/>
                <a:cs typeface="Calibri" panose="020F0502020204030204" pitchFamily="34" charset="0"/>
              </a:rPr>
              <a:t>Pogoda</a:t>
            </a:r>
            <a:r>
              <a:rPr lang="en-US" sz="1200" b="0" dirty="0">
                <a:solidFill>
                  <a:schemeClr val="bg2"/>
                </a:solidFill>
                <a:latin typeface="Calibri" panose="020F0502020204030204" pitchFamily="34" charset="0"/>
                <a:cs typeface="Calibri" panose="020F0502020204030204" pitchFamily="34" charset="0"/>
              </a:rPr>
              <a:t>. J Oncol. 2020;2020:8545643. 6. Greenup. Ann Surg Onc. 2013;10:3254.</a:t>
            </a:r>
          </a:p>
        </p:txBody>
      </p:sp>
    </p:spTree>
    <p:extLst>
      <p:ext uri="{BB962C8B-B14F-4D97-AF65-F5344CB8AC3E}">
        <p14:creationId xmlns:p14="http://schemas.microsoft.com/office/powerpoint/2010/main" val="4083968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5BE9BAA-6155-4244-ACF8-1FC274F0D05E}"/>
              </a:ext>
            </a:extLst>
          </p:cNvPr>
          <p:cNvSpPr>
            <a:spLocks noGrp="1"/>
          </p:cNvSpPr>
          <p:nvPr>
            <p:ph type="title"/>
          </p:nvPr>
        </p:nvSpPr>
        <p:spPr/>
        <p:txBody>
          <a:bodyPr/>
          <a:lstStyle/>
          <a:p>
            <a:r>
              <a:rPr lang="en-US" dirty="0"/>
              <a:t>PARP Inhibition for </a:t>
            </a:r>
            <a:r>
              <a:rPr lang="en-US" i="1" dirty="0"/>
              <a:t>BRCA</a:t>
            </a:r>
            <a:r>
              <a:rPr lang="en-US" dirty="0"/>
              <a:t>-Mutated Cancer</a:t>
            </a:r>
          </a:p>
        </p:txBody>
      </p:sp>
      <p:sp>
        <p:nvSpPr>
          <p:cNvPr id="7" name="Content Placeholder 6">
            <a:extLst>
              <a:ext uri="{FF2B5EF4-FFF2-40B4-BE49-F238E27FC236}">
                <a16:creationId xmlns:a16="http://schemas.microsoft.com/office/drawing/2014/main" id="{85EE71C7-08F4-9748-835E-27A865842D24}"/>
              </a:ext>
            </a:extLst>
          </p:cNvPr>
          <p:cNvSpPr>
            <a:spLocks noGrp="1"/>
          </p:cNvSpPr>
          <p:nvPr>
            <p:ph idx="1"/>
          </p:nvPr>
        </p:nvSpPr>
        <p:spPr>
          <a:prstGeom prst="rect">
            <a:avLst/>
          </a:prstGeom>
        </p:spPr>
        <p:txBody>
          <a:bodyPr>
            <a:normAutofit/>
          </a:bodyPr>
          <a:lstStyle/>
          <a:p>
            <a:pPr marL="285750" indent="-285750">
              <a:spcBef>
                <a:spcPts val="500"/>
              </a:spcBef>
              <a:spcAft>
                <a:spcPts val="500"/>
              </a:spcAft>
            </a:pPr>
            <a:r>
              <a:rPr lang="en-US" sz="2400" dirty="0"/>
              <a:t>PARP genes encode enzymes that help maintain DNA integrity during replication and repair single-stranded DNA breaks</a:t>
            </a:r>
          </a:p>
          <a:p>
            <a:pPr marL="285750" indent="-285750">
              <a:spcBef>
                <a:spcPts val="500"/>
              </a:spcBef>
              <a:spcAft>
                <a:spcPts val="500"/>
              </a:spcAft>
            </a:pPr>
            <a:r>
              <a:rPr lang="en-US" sz="2400" dirty="0"/>
              <a:t>PARP inhibition leads to synthetic lethality in cells deficient in homologous recombination repair, such as those with </a:t>
            </a:r>
            <a:r>
              <a:rPr lang="en-US" sz="2400" i="1" dirty="0"/>
              <a:t>BRCA1/2 </a:t>
            </a:r>
            <a:r>
              <a:rPr lang="en-US" sz="2400" dirty="0"/>
              <a:t>mutations</a:t>
            </a:r>
          </a:p>
          <a:p>
            <a:pPr marL="292100" indent="-292100">
              <a:spcAft>
                <a:spcPts val="500"/>
              </a:spcAft>
            </a:pPr>
            <a:r>
              <a:rPr lang="en-US" sz="2400" dirty="0"/>
              <a:t>PARP inhibitors have demonstrated efficacy in </a:t>
            </a:r>
            <a:r>
              <a:rPr lang="en-US" sz="2400" i="1" dirty="0"/>
              <a:t>BRCA-</a:t>
            </a:r>
            <a:r>
              <a:rPr lang="en-US" sz="2400" dirty="0"/>
              <a:t>mutated cancers, including breast cancer</a:t>
            </a:r>
          </a:p>
        </p:txBody>
      </p:sp>
      <p:sp>
        <p:nvSpPr>
          <p:cNvPr id="33" name="Slide Number Placeholder 7">
            <a:extLst>
              <a:ext uri="{FF2B5EF4-FFF2-40B4-BE49-F238E27FC236}">
                <a16:creationId xmlns:a16="http://schemas.microsoft.com/office/drawing/2014/main" id="{9F45F6B4-D065-CC4F-B5F2-3B91E5E570F9}"/>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2" name="Picture 1"/>
          <p:cNvPicPr>
            <a:picLocks noChangeAspect="1"/>
          </p:cNvPicPr>
          <p:nvPr/>
        </p:nvPicPr>
        <p:blipFill>
          <a:blip r:embed="rId4"/>
          <a:stretch>
            <a:fillRect/>
          </a:stretch>
        </p:blipFill>
        <p:spPr>
          <a:xfrm>
            <a:off x="1430952" y="3899379"/>
            <a:ext cx="8713466" cy="2100382"/>
          </a:xfrm>
          <a:prstGeom prst="rect">
            <a:avLst/>
          </a:prstGeom>
        </p:spPr>
      </p:pic>
      <p:sp>
        <p:nvSpPr>
          <p:cNvPr id="20" name="TextBox 2"/>
          <p:cNvSpPr txBox="1"/>
          <p:nvPr/>
        </p:nvSpPr>
        <p:spPr>
          <a:xfrm>
            <a:off x="7166536" y="4587825"/>
            <a:ext cx="1167125" cy="265073"/>
          </a:xfrm>
          <a:prstGeom prst="rect">
            <a:avLst/>
          </a:prstGeom>
          <a:noFill/>
        </p:spPr>
        <p:txBody>
          <a:bodyPr vert="horz" wrap="square" lIns="0" tIns="0" rIns="0" bIns="0" rtlCol="0">
            <a:spAutoFit/>
          </a:bodyPr>
          <a:lstStyle/>
          <a:p>
            <a:pPr marL="0" marR="0" lvl="0" indent="0" algn="l" defTabSz="914400" rtl="0" eaLnBrk="1" fontAlgn="auto" latinLnBrk="0" hangingPunct="1">
              <a:lnSpc>
                <a:spcPts val="1035"/>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DNA Repair</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 name="TextBox 3"/>
          <p:cNvSpPr txBox="1"/>
          <p:nvPr/>
        </p:nvSpPr>
        <p:spPr>
          <a:xfrm>
            <a:off x="1867345" y="4282033"/>
            <a:ext cx="849528" cy="265073"/>
          </a:xfrm>
          <a:prstGeom prst="rect">
            <a:avLst/>
          </a:prstGeom>
          <a:noFill/>
        </p:spPr>
        <p:txBody>
          <a:bodyPr vert="horz" wrap="none" lIns="0" tIns="0" rIns="0" bIns="0" rtlCol="0">
            <a:spAutoFit/>
          </a:bodyPr>
          <a:lstStyle/>
          <a:p>
            <a:pPr marL="0" marR="0" lvl="0" indent="0" algn="l" defTabSz="914400" rtl="0" eaLnBrk="1" fontAlgn="auto" latinLnBrk="0" hangingPunct="1">
              <a:lnSpc>
                <a:spcPts val="1000"/>
              </a:lnSpc>
              <a:spcBef>
                <a:spcPts val="0"/>
              </a:spcBef>
              <a:spcAft>
                <a:spcPts val="0"/>
              </a:spcAft>
              <a:buClrTx/>
              <a:buSzTx/>
              <a:buFontTx/>
              <a:buNone/>
              <a:tabLst>
                <a:tab pos="1155700" algn="l"/>
              </a:tabLst>
              <a:defRPr/>
            </a:pPr>
            <a:r>
              <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DNA Damage</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 name="TextBox 4"/>
          <p:cNvSpPr txBox="1"/>
          <p:nvPr/>
        </p:nvSpPr>
        <p:spPr>
          <a:xfrm>
            <a:off x="2346742" y="5807900"/>
            <a:ext cx="65" cy="110800"/>
          </a:xfrm>
          <a:prstGeom prst="rect">
            <a:avLst/>
          </a:prstGeom>
          <a:noFill/>
        </p:spPr>
        <p:txBody>
          <a:bodyPr vert="horz" wrap="none" lIns="0" tIns="0" rIns="0" bIns="0" rtlCol="0">
            <a:spAutoFit/>
          </a:bodyPr>
          <a:lstStyle/>
          <a:p>
            <a:pPr marL="0" marR="0" lvl="0" indent="0" algn="l" defTabSz="914400" rtl="0" eaLnBrk="1" fontAlgn="auto" latinLnBrk="0" hangingPunct="1">
              <a:lnSpc>
                <a:spcPts val="835"/>
              </a:lnSpc>
              <a:spcBef>
                <a:spcPts val="0"/>
              </a:spcBef>
              <a:spcAft>
                <a:spcPts val="0"/>
              </a:spcAft>
              <a:buClrTx/>
              <a:buSzTx/>
              <a:buFontTx/>
              <a:buNone/>
              <a:tabLst/>
              <a:defRPr/>
            </a:pPr>
            <a:endParaRPr kumimoji="0" lang="en-CA" sz="10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3" name="TextBox 5"/>
          <p:cNvSpPr txBox="1"/>
          <p:nvPr/>
        </p:nvSpPr>
        <p:spPr>
          <a:xfrm>
            <a:off x="5642934" y="4133048"/>
            <a:ext cx="242054" cy="220125"/>
          </a:xfrm>
          <a:prstGeom prst="rect">
            <a:avLst/>
          </a:prstGeom>
          <a:noFill/>
        </p:spPr>
        <p:txBody>
          <a:bodyPr vert="horz" wrap="non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BER</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4" name="TextBox 6"/>
          <p:cNvSpPr txBox="1"/>
          <p:nvPr/>
        </p:nvSpPr>
        <p:spPr>
          <a:xfrm>
            <a:off x="5513254" y="4305956"/>
            <a:ext cx="528222" cy="197683"/>
          </a:xfrm>
          <a:prstGeom prst="rect">
            <a:avLst/>
          </a:prstGeom>
          <a:noFill/>
        </p:spPr>
        <p:txBody>
          <a:bodyPr vert="horz" wrap="non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Pathway</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5" name="TextBox 7"/>
          <p:cNvSpPr txBox="1"/>
          <p:nvPr/>
        </p:nvSpPr>
        <p:spPr>
          <a:xfrm>
            <a:off x="5604592" y="5094898"/>
            <a:ext cx="368691" cy="242631"/>
          </a:xfrm>
          <a:prstGeom prst="rect">
            <a:avLst/>
          </a:prstGeom>
          <a:noFill/>
        </p:spPr>
        <p:txBody>
          <a:bodyPr vert="horz" wrap="none" lIns="0" tIns="0" rIns="0" bIns="0" rtlCol="0">
            <a:spAutoFit/>
          </a:bodyPr>
          <a:lstStyle/>
          <a:p>
            <a:pPr marL="0" marR="0" lvl="0" indent="0" algn="l"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NAD+</a:t>
            </a:r>
          </a:p>
          <a:p>
            <a:pPr marL="0" marR="0" lvl="0" indent="0" algn="l"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6" name="TextBox 8"/>
          <p:cNvSpPr txBox="1"/>
          <p:nvPr/>
        </p:nvSpPr>
        <p:spPr>
          <a:xfrm>
            <a:off x="5594688" y="5689215"/>
            <a:ext cx="322076" cy="220125"/>
          </a:xfrm>
          <a:prstGeom prst="rect">
            <a:avLst/>
          </a:prstGeom>
          <a:noFill/>
        </p:spPr>
        <p:txBody>
          <a:bodyPr vert="horz" wrap="non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PARP</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7" name="TextBox 9"/>
          <p:cNvSpPr txBox="1"/>
          <p:nvPr/>
        </p:nvSpPr>
        <p:spPr>
          <a:xfrm>
            <a:off x="5497772" y="5895575"/>
            <a:ext cx="612347" cy="197683"/>
          </a:xfrm>
          <a:prstGeom prst="rect">
            <a:avLst/>
          </a:prstGeom>
          <a:noFill/>
        </p:spPr>
        <p:txBody>
          <a:bodyPr vert="horz" wrap="non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Inhibition</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8" name="TextBox 10"/>
          <p:cNvSpPr txBox="1"/>
          <p:nvPr/>
        </p:nvSpPr>
        <p:spPr>
          <a:xfrm>
            <a:off x="7064474" y="6066133"/>
            <a:ext cx="864852" cy="265073"/>
          </a:xfrm>
          <a:prstGeom prst="rect">
            <a:avLst/>
          </a:prstGeom>
          <a:noFill/>
        </p:spPr>
        <p:txBody>
          <a:bodyPr vert="horz" wrap="none" lIns="0" tIns="0" rIns="0" bIns="0" rtlCol="0">
            <a:spAutoFit/>
          </a:bodyPr>
          <a:lstStyle/>
          <a:p>
            <a:pPr marL="0" marR="0" lvl="0" indent="0" algn="l" defTabSz="914400" rtl="0" eaLnBrk="1" fontAlgn="auto" latinLnBrk="0" hangingPunct="1">
              <a:lnSpc>
                <a:spcPts val="10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DNA Collapse</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 name="TextBox 11"/>
          <p:cNvSpPr txBox="1"/>
          <p:nvPr/>
        </p:nvSpPr>
        <p:spPr>
          <a:xfrm>
            <a:off x="9115725" y="4080178"/>
            <a:ext cx="1005833" cy="242631"/>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Cell</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 name="TextBox 13"/>
          <p:cNvSpPr txBox="1"/>
          <p:nvPr/>
        </p:nvSpPr>
        <p:spPr>
          <a:xfrm>
            <a:off x="8151342" y="5051118"/>
            <a:ext cx="1167125" cy="197683"/>
          </a:xfrm>
          <a:prstGeom prst="rect">
            <a:avLst/>
          </a:prstGeom>
          <a:noFill/>
        </p:spPr>
        <p:txBody>
          <a:bodyPr vert="horz" wrap="squar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tab pos="101600" algn="l"/>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PARP</a:t>
            </a:r>
          </a:p>
          <a:p>
            <a:pPr marL="0" marR="0" lvl="0" indent="0" algn="l" defTabSz="914400" rtl="0" eaLnBrk="1" fontAlgn="auto" latinLnBrk="0" hangingPunct="1">
              <a:lnSpc>
                <a:spcPts val="745"/>
              </a:lnSpc>
              <a:spcBef>
                <a:spcPts val="0"/>
              </a:spcBef>
              <a:spcAft>
                <a:spcPts val="0"/>
              </a:spcAft>
              <a:buClrTx/>
              <a:buSzTx/>
              <a:buFontTx/>
              <a:buNone/>
              <a:tabLst/>
              <a:defRPr/>
            </a:pPr>
            <a:endPar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2" name="TextBox 14"/>
          <p:cNvSpPr txBox="1"/>
          <p:nvPr/>
        </p:nvSpPr>
        <p:spPr>
          <a:xfrm>
            <a:off x="9138585" y="5693811"/>
            <a:ext cx="1005833" cy="242631"/>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Apoptosis</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 name="TextBox 3"/>
          <p:cNvSpPr txBox="1"/>
          <p:nvPr/>
        </p:nvSpPr>
        <p:spPr>
          <a:xfrm>
            <a:off x="3747604" y="4032041"/>
            <a:ext cx="332592" cy="265073"/>
          </a:xfrm>
          <a:prstGeom prst="rect">
            <a:avLst/>
          </a:prstGeom>
          <a:noFill/>
        </p:spPr>
        <p:txBody>
          <a:bodyPr vert="horz" wrap="none" lIns="0" tIns="0" rIns="0" bIns="0" rtlCol="0">
            <a:spAutoFit/>
          </a:bodyPr>
          <a:lstStyle/>
          <a:p>
            <a:pPr marL="0" marR="0" lvl="0" indent="0" algn="l" defTabSz="914400" rtl="0" eaLnBrk="1" fontAlgn="auto" latinLnBrk="0" hangingPunct="1">
              <a:lnSpc>
                <a:spcPts val="1000"/>
              </a:lnSpc>
              <a:spcBef>
                <a:spcPts val="0"/>
              </a:spcBef>
              <a:spcAft>
                <a:spcPts val="0"/>
              </a:spcAft>
              <a:buClrTx/>
              <a:buSzTx/>
              <a:buFontTx/>
              <a:buNone/>
              <a:tabLst>
                <a:tab pos="1155700" algn="l"/>
              </a:tabLst>
              <a:defRPr/>
            </a:pPr>
            <a:r>
              <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PARP</a:t>
            </a:r>
          </a:p>
          <a:p>
            <a:pPr marL="0" marR="0" lvl="0" indent="0" algn="l" defTabSz="914400" rtl="0" eaLnBrk="1" fontAlgn="auto" latinLnBrk="0" hangingPunct="1">
              <a:lnSpc>
                <a:spcPts val="1035"/>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5" name="TextBox 4"/>
          <p:cNvSpPr txBox="1"/>
          <p:nvPr/>
        </p:nvSpPr>
        <p:spPr>
          <a:xfrm>
            <a:off x="2414478" y="5679558"/>
            <a:ext cx="3265942" cy="110800"/>
          </a:xfrm>
          <a:prstGeom prst="rect">
            <a:avLst/>
          </a:prstGeom>
          <a:noFill/>
        </p:spPr>
        <p:txBody>
          <a:bodyPr vert="horz" wrap="square" lIns="0" tIns="0" rIns="0" bIns="0" rtlCol="0">
            <a:spAutoFit/>
          </a:bodyPr>
          <a:lstStyle/>
          <a:p>
            <a:pPr marL="0" marR="0" lvl="0" indent="0" algn="l" defTabSz="914400" rtl="0" eaLnBrk="1" fontAlgn="auto" latinLnBrk="0" hangingPunct="1">
              <a:lnSpc>
                <a:spcPts val="800"/>
              </a:lnSpc>
              <a:spcBef>
                <a:spcPts val="0"/>
              </a:spcBef>
              <a:spcAft>
                <a:spcPts val="0"/>
              </a:spcAft>
              <a:buClrTx/>
              <a:buSzTx/>
              <a:buFontTx/>
              <a:buNone/>
              <a:tabLst/>
              <a:defRPr/>
            </a:pPr>
            <a:r>
              <a:rPr kumimoji="0" lang="en-CA"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BER indicates base excision repair.</a:t>
            </a:r>
          </a:p>
        </p:txBody>
      </p:sp>
      <p:sp>
        <p:nvSpPr>
          <p:cNvPr id="36" name="TextBox 13"/>
          <p:cNvSpPr txBox="1"/>
          <p:nvPr/>
        </p:nvSpPr>
        <p:spPr>
          <a:xfrm>
            <a:off x="8151342" y="4872854"/>
            <a:ext cx="1167125" cy="107915"/>
          </a:xfrm>
          <a:prstGeom prst="rect">
            <a:avLst/>
          </a:prstGeom>
          <a:noFill/>
        </p:spPr>
        <p:txBody>
          <a:bodyPr vert="horz" wrap="square" lIns="0" tIns="0" rIns="0" bIns="0" rtlCol="0">
            <a:spAutoFit/>
          </a:bodyPr>
          <a:lstStyle/>
          <a:p>
            <a:pPr marL="0" marR="0" lvl="0" indent="0" algn="l" defTabSz="914400" rtl="0" eaLnBrk="1" fontAlgn="auto" latinLnBrk="0" hangingPunct="1">
              <a:lnSpc>
                <a:spcPts val="700"/>
              </a:lnSpc>
              <a:spcBef>
                <a:spcPts val="0"/>
              </a:spcBef>
              <a:spcAft>
                <a:spcPts val="0"/>
              </a:spcAft>
              <a:buClrTx/>
              <a:buSzTx/>
              <a:buFontTx/>
              <a:buNone/>
              <a:tabLst>
                <a:tab pos="101600" algn="l"/>
              </a:tabLst>
              <a:defRPr/>
            </a:pPr>
            <a:r>
              <a:rPr kumimoji="0" lang="en-CA"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Inactivated</a:t>
            </a:r>
          </a:p>
        </p:txBody>
      </p:sp>
      <p:sp>
        <p:nvSpPr>
          <p:cNvPr id="30" name="TextBox 11"/>
          <p:cNvSpPr txBox="1"/>
          <p:nvPr/>
        </p:nvSpPr>
        <p:spPr>
          <a:xfrm>
            <a:off x="9115725" y="4248007"/>
            <a:ext cx="1005833" cy="242631"/>
          </a:xfrm>
          <a:prstGeom prst="rect">
            <a:avLst/>
          </a:prstGeom>
          <a:noFill/>
        </p:spPr>
        <p:txBody>
          <a:bodyPr vert="horz" wrap="square" lIns="0" tIns="0" rIns="0" bIns="0" rtlCol="0">
            <a:spAutoFit/>
          </a:bodyPr>
          <a:lstStyle/>
          <a:p>
            <a:pPr marL="0" marR="0" lvl="0" indent="0" algn="ctr" defTabSz="914400" rtl="0" eaLnBrk="1" fontAlgn="auto" latinLnBrk="0" hangingPunct="1">
              <a:lnSpc>
                <a:spcPts val="900"/>
              </a:lnSpc>
              <a:spcBef>
                <a:spcPts val="0"/>
              </a:spcBef>
              <a:spcAft>
                <a:spcPts val="0"/>
              </a:spcAft>
              <a:buClrTx/>
              <a:buSzTx/>
              <a:buFontTx/>
              <a:buNone/>
              <a:tabLst/>
              <a:defRPr/>
            </a:pPr>
            <a:r>
              <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Survival</a:t>
            </a:r>
          </a:p>
          <a:p>
            <a:pPr marL="0" marR="0" lvl="0" indent="0" algn="ctr" defTabSz="914400" rtl="0" eaLnBrk="1" fontAlgn="auto" latinLnBrk="0" hangingPunct="1">
              <a:lnSpc>
                <a:spcPts val="920"/>
              </a:lnSpc>
              <a:spcBef>
                <a:spcPts val="0"/>
              </a:spcBef>
              <a:spcAft>
                <a:spcPts val="0"/>
              </a:spcAft>
              <a:buClrTx/>
              <a:buSzTx/>
              <a:buFontTx/>
              <a:buNone/>
              <a:tabLst/>
              <a:defRPr/>
            </a:pPr>
            <a:endParaRPr kumimoji="0" lang="en-CA"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 name="Text Box 15">
            <a:extLst>
              <a:ext uri="{FF2B5EF4-FFF2-40B4-BE49-F238E27FC236}">
                <a16:creationId xmlns:a16="http://schemas.microsoft.com/office/drawing/2014/main" id="{0A4BE67F-3A75-45A0-B53B-53F705AB228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Calibri" panose="020F0502020204030204" pitchFamily="34" charset="0"/>
              </a:rPr>
              <a:t>Farmer. Nature. 2005;434:917. Rose. Front </a:t>
            </a:r>
            <a:r>
              <a:rPr lang="en-US" altLang="en-US" sz="1200" b="0" spc="-10" dirty="0" err="1">
                <a:solidFill>
                  <a:schemeClr val="bg2"/>
                </a:solidFill>
                <a:latin typeface="Calibri" panose="020F0502020204030204" pitchFamily="34" charset="0"/>
                <a:cs typeface="Calibri" panose="020F0502020204030204" pitchFamily="34" charset="0"/>
              </a:rPr>
              <a:t>Onc</a:t>
            </a:r>
            <a:r>
              <a:rPr lang="en-US" altLang="en-US" sz="1200" b="0" spc="-10" dirty="0">
                <a:solidFill>
                  <a:schemeClr val="bg2"/>
                </a:solidFill>
                <a:latin typeface="Calibri" panose="020F0502020204030204" pitchFamily="34" charset="0"/>
                <a:cs typeface="Calibri" panose="020F0502020204030204" pitchFamily="34" charset="0"/>
              </a:rPr>
              <a:t>. 2020;8:564601. Turk. Cancer. 2018;124:2498. </a:t>
            </a:r>
          </a:p>
        </p:txBody>
      </p:sp>
    </p:spTree>
    <p:custDataLst>
      <p:tags r:id="rId1"/>
    </p:custDataLst>
    <p:extLst>
      <p:ext uri="{BB962C8B-B14F-4D97-AF65-F5344CB8AC3E}">
        <p14:creationId xmlns:p14="http://schemas.microsoft.com/office/powerpoint/2010/main" val="3849880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OlympiA: Adjuvant Olaparib vs Placebo for </a:t>
            </a:r>
            <a:r>
              <a:rPr lang="en-US" altLang="en-US" i="1" dirty="0"/>
              <a:t>BRCA1/2</a:t>
            </a:r>
            <a:r>
              <a:rPr lang="en-US" altLang="en-US" dirty="0"/>
              <a:t>m High-Risk, HER2- EBC</a:t>
            </a:r>
          </a:p>
        </p:txBody>
      </p:sp>
      <p:sp>
        <p:nvSpPr>
          <p:cNvPr id="2" name="Content Placeholder 1">
            <a:extLst>
              <a:ext uri="{FF2B5EF4-FFF2-40B4-BE49-F238E27FC236}">
                <a16:creationId xmlns:a16="http://schemas.microsoft.com/office/drawing/2014/main" id="{1A8FD035-5AFB-E245-AA1D-44DA5DFE5794}"/>
              </a:ext>
            </a:extLst>
          </p:cNvPr>
          <p:cNvSpPr>
            <a:spLocks noGrp="1"/>
          </p:cNvSpPr>
          <p:nvPr>
            <p:ph idx="1"/>
          </p:nvPr>
        </p:nvSpPr>
        <p:spPr>
          <a:xfrm>
            <a:off x="604677" y="1513047"/>
            <a:ext cx="11157111" cy="4650687"/>
          </a:xfrm>
        </p:spPr>
        <p:txBody>
          <a:bodyPr/>
          <a:lstStyle/>
          <a:p>
            <a:r>
              <a:rPr lang="en-US" sz="1800" kern="1200" dirty="0">
                <a:solidFill>
                  <a:srgbClr val="000000"/>
                </a:solidFill>
                <a:cs typeface="Arial" panose="020B0604020202020204" pitchFamily="34" charset="0"/>
              </a:rPr>
              <a:t>International, randomized, double-blind phase III trial</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27064" y="2769385"/>
            <a:ext cx="257814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 and women with g</a:t>
            </a: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BRCA1/2</a:t>
            </a:r>
            <a: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-mutated, HER2-, </a:t>
            </a:r>
            <a:b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high-risk primary BC; completed definitive local tx and ≥6 cycles of (neo)adjuvant CT containing anthracyclines and/or taxanes; 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1836)</a:t>
            </a:r>
            <a:endPar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7475065" y="2390500"/>
            <a:ext cx="2578148" cy="120102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Olaparib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300 mg BID 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921)</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7475065" y="3763129"/>
            <a:ext cx="2578148" cy="1201022"/>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BID</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for 1 yr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915)</a:t>
            </a: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6648785" y="4012803"/>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6648785" y="2991011"/>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Rectangle 46">
            <a:extLst>
              <a:ext uri="{FF2B5EF4-FFF2-40B4-BE49-F238E27FC236}">
                <a16:creationId xmlns:a16="http://schemas.microsoft.com/office/drawing/2014/main" id="{16B1F746-C6CD-4C96-8E2C-8CF0B382267C}"/>
              </a:ext>
            </a:extLst>
          </p:cNvPr>
          <p:cNvSpPr>
            <a:spLocks noChangeArrowheads="1"/>
          </p:cNvSpPr>
          <p:nvPr/>
        </p:nvSpPr>
        <p:spPr bwMode="auto">
          <a:xfrm>
            <a:off x="4679749" y="1846415"/>
            <a:ext cx="45560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HR status (HR+ vs TNBC), prior CT (neoadjuvant vs adjuvant), prior platinum-based CT (yes vs no)</a:t>
            </a:r>
          </a:p>
        </p:txBody>
      </p:sp>
      <p:cxnSp>
        <p:nvCxnSpPr>
          <p:cNvPr id="22" name="Straight Arrow Connector 21">
            <a:extLst>
              <a:ext uri="{FF2B5EF4-FFF2-40B4-BE49-F238E27FC236}">
                <a16:creationId xmlns:a16="http://schemas.microsoft.com/office/drawing/2014/main" id="{EE6A3E45-AA4C-4320-BD7D-101DD4A6DF4F}"/>
              </a:ext>
            </a:extLst>
          </p:cNvPr>
          <p:cNvCxnSpPr>
            <a:cxnSpLocks/>
          </p:cNvCxnSpPr>
          <p:nvPr/>
        </p:nvCxnSpPr>
        <p:spPr bwMode="auto">
          <a:xfrm>
            <a:off x="6959936" y="2349207"/>
            <a:ext cx="0" cy="725267"/>
          </a:xfrm>
          <a:prstGeom prst="straightConnector1">
            <a:avLst/>
          </a:prstGeom>
          <a:noFill/>
          <a:ln w="28575" cap="flat" cmpd="sng" algn="ctr">
            <a:solidFill>
              <a:schemeClr val="bg1"/>
            </a:solidFill>
            <a:prstDash val="sysDash"/>
            <a:round/>
            <a:headEnd type="none" w="med" len="med"/>
            <a:tailEnd type="triangle"/>
          </a:ln>
          <a:effectLst/>
        </p:spPr>
      </p:cxnSp>
      <p:sp>
        <p:nvSpPr>
          <p:cNvPr id="17" name="Text Box 15">
            <a:extLst>
              <a:ext uri="{FF2B5EF4-FFF2-40B4-BE49-F238E27FC236}">
                <a16:creationId xmlns:a16="http://schemas.microsoft.com/office/drawing/2014/main" id="{F6776FBF-AE97-4271-9232-89B8BAFE1072}"/>
              </a:ext>
            </a:extLst>
          </p:cNvPr>
          <p:cNvSpPr txBox="1">
            <a:spLocks noChangeArrowheads="1"/>
          </p:cNvSpPr>
          <p:nvPr/>
        </p:nvSpPr>
        <p:spPr bwMode="auto">
          <a:xfrm>
            <a:off x="412751" y="640034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Geyer. Ann Oncol. 2022;33:1250.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NCT02032823.</a:t>
            </a:r>
          </a:p>
        </p:txBody>
      </p:sp>
      <p:sp>
        <p:nvSpPr>
          <p:cNvPr id="24" name="Rectangle 49">
            <a:extLst>
              <a:ext uri="{FF2B5EF4-FFF2-40B4-BE49-F238E27FC236}">
                <a16:creationId xmlns:a16="http://schemas.microsoft.com/office/drawing/2014/main" id="{BF1BED0A-4EDE-4273-AC3F-31FBEE941C5D}"/>
              </a:ext>
            </a:extLst>
          </p:cNvPr>
          <p:cNvSpPr>
            <a:spLocks noChangeArrowheads="1"/>
          </p:cNvSpPr>
          <p:nvPr/>
        </p:nvSpPr>
        <p:spPr bwMode="auto">
          <a:xfrm>
            <a:off x="3752681" y="2390500"/>
            <a:ext cx="2578148" cy="1201022"/>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TNBC Subgroup</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neoadjuvant tx:</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no pCR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adjuvant tx:</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pN1 or ≥ pT2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1509*)</a:t>
            </a:r>
          </a:p>
        </p:txBody>
      </p:sp>
      <p:sp>
        <p:nvSpPr>
          <p:cNvPr id="26" name="Rectangle 49">
            <a:extLst>
              <a:ext uri="{FF2B5EF4-FFF2-40B4-BE49-F238E27FC236}">
                <a16:creationId xmlns:a16="http://schemas.microsoft.com/office/drawing/2014/main" id="{51727619-9D63-4167-99F8-44DBF35AD3D4}"/>
              </a:ext>
            </a:extLst>
          </p:cNvPr>
          <p:cNvSpPr>
            <a:spLocks noChangeArrowheads="1"/>
          </p:cNvSpPr>
          <p:nvPr/>
        </p:nvSpPr>
        <p:spPr bwMode="auto">
          <a:xfrm>
            <a:off x="3752681" y="3763129"/>
            <a:ext cx="2578148" cy="1201022"/>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HR+/HER2- BC Subgroup</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neoadjuvant tx:</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no pCR and CPS + EG score ≥3</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adjuvant tx:</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≥4 LN+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325)</a:t>
            </a:r>
          </a:p>
        </p:txBody>
      </p:sp>
      <p:cxnSp>
        <p:nvCxnSpPr>
          <p:cNvPr id="27" name="Straight Arrow Connector 26">
            <a:extLst>
              <a:ext uri="{FF2B5EF4-FFF2-40B4-BE49-F238E27FC236}">
                <a16:creationId xmlns:a16="http://schemas.microsoft.com/office/drawing/2014/main" id="{730021A1-B77E-4758-9A1C-AA9F40185781}"/>
              </a:ext>
            </a:extLst>
          </p:cNvPr>
          <p:cNvCxnSpPr>
            <a:cxnSpLocks/>
          </p:cNvCxnSpPr>
          <p:nvPr/>
        </p:nvCxnSpPr>
        <p:spPr bwMode="auto">
          <a:xfrm>
            <a:off x="3157087" y="2991011"/>
            <a:ext cx="484913" cy="0"/>
          </a:xfrm>
          <a:prstGeom prst="straightConnector1">
            <a:avLst/>
          </a:prstGeom>
          <a:noFill/>
          <a:ln w="28575" cap="flat" cmpd="sng" algn="ctr">
            <a:solidFill>
              <a:schemeClr val="bg1"/>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2084ED6E-5BDD-4392-BAA4-1D8256F1F0C7}"/>
              </a:ext>
            </a:extLst>
          </p:cNvPr>
          <p:cNvCxnSpPr>
            <a:cxnSpLocks/>
          </p:cNvCxnSpPr>
          <p:nvPr/>
        </p:nvCxnSpPr>
        <p:spPr bwMode="auto">
          <a:xfrm>
            <a:off x="3157087" y="4363640"/>
            <a:ext cx="484913" cy="0"/>
          </a:xfrm>
          <a:prstGeom prst="straightConnector1">
            <a:avLst/>
          </a:prstGeom>
          <a:noFill/>
          <a:ln w="28575" cap="flat" cmpd="sng" algn="ctr">
            <a:solidFill>
              <a:schemeClr val="bg1"/>
            </a:solidFill>
            <a:prstDash val="solid"/>
            <a:round/>
            <a:headEnd type="none" w="med" len="med"/>
            <a:tailEnd type="triangle"/>
          </a:ln>
          <a:effectLst/>
        </p:spPr>
      </p:cxnSp>
      <p:sp>
        <p:nvSpPr>
          <p:cNvPr id="29" name="Content Placeholder 2">
            <a:extLst>
              <a:ext uri="{FF2B5EF4-FFF2-40B4-BE49-F238E27FC236}">
                <a16:creationId xmlns:a16="http://schemas.microsoft.com/office/drawing/2014/main" id="{07475901-51E3-439A-93A6-DA77FB70FACD}"/>
              </a:ext>
            </a:extLst>
          </p:cNvPr>
          <p:cNvSpPr txBox="1">
            <a:spLocks/>
          </p:cNvSpPr>
          <p:nvPr/>
        </p:nvSpPr>
        <p:spPr bwMode="auto">
          <a:xfrm>
            <a:off x="601820" y="5069486"/>
            <a:ext cx="11157110" cy="1119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iDFS</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distant DFS, OS, safety</a:t>
            </a: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3" name="Text Box 30">
            <a:extLst>
              <a:ext uri="{FF2B5EF4-FFF2-40B4-BE49-F238E27FC236}">
                <a16:creationId xmlns:a16="http://schemas.microsoft.com/office/drawing/2014/main" id="{FE0A4262-91C5-46C0-B69F-EEEE10910961}"/>
              </a:ext>
            </a:extLst>
          </p:cNvPr>
          <p:cNvSpPr txBox="1">
            <a:spLocks noChangeArrowheads="1"/>
          </p:cNvSpPr>
          <p:nvPr/>
        </p:nvSpPr>
        <p:spPr bwMode="auto">
          <a:xfrm>
            <a:off x="727077" y="5807632"/>
            <a:ext cx="10755126"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*Excluded n = 2 (both in olaparib arm) due to unconfirmed HER2- status. </a:t>
            </a:r>
            <a:b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Staging system for BC-specific survival after neoadjuvant tx incorporating pretreatment clinical stage, ER status, nuclear grade, pathologic stage (range: 0-6).</a:t>
            </a:r>
          </a:p>
        </p:txBody>
      </p:sp>
    </p:spTree>
    <p:extLst>
      <p:ext uri="{BB962C8B-B14F-4D97-AF65-F5344CB8AC3E}">
        <p14:creationId xmlns:p14="http://schemas.microsoft.com/office/powerpoint/2010/main" val="3403140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altLang="en-US" dirty="0"/>
              <a:t>OlympiA: </a:t>
            </a:r>
            <a:r>
              <a:rPr lang="en-US" dirty="0"/>
              <a:t>Baseline Patient Characteristics</a:t>
            </a:r>
          </a:p>
        </p:txBody>
      </p:sp>
      <p:graphicFrame>
        <p:nvGraphicFramePr>
          <p:cNvPr id="10" name="Group 3">
            <a:extLst>
              <a:ext uri="{FF2B5EF4-FFF2-40B4-BE49-F238E27FC236}">
                <a16:creationId xmlns:a16="http://schemas.microsoft.com/office/drawing/2014/main" id="{F66CA4DB-F394-184A-B7F1-E902C0E61D59}"/>
              </a:ext>
            </a:extLst>
          </p:cNvPr>
          <p:cNvGraphicFramePr>
            <a:graphicFrameLocks/>
          </p:cNvGraphicFramePr>
          <p:nvPr/>
        </p:nvGraphicFramePr>
        <p:xfrm>
          <a:off x="727076" y="1604963"/>
          <a:ext cx="10735057" cy="3840576"/>
        </p:xfrm>
        <a:graphic>
          <a:graphicData uri="http://schemas.openxmlformats.org/drawingml/2006/table">
            <a:tbl>
              <a:tblPr/>
              <a:tblGrid>
                <a:gridCol w="5049837">
                  <a:extLst>
                    <a:ext uri="{9D8B030D-6E8A-4147-A177-3AD203B41FA5}">
                      <a16:colId xmlns:a16="http://schemas.microsoft.com/office/drawing/2014/main" val="20000"/>
                    </a:ext>
                  </a:extLst>
                </a:gridCol>
                <a:gridCol w="2842610">
                  <a:extLst>
                    <a:ext uri="{9D8B030D-6E8A-4147-A177-3AD203B41FA5}">
                      <a16:colId xmlns:a16="http://schemas.microsoft.com/office/drawing/2014/main" val="20001"/>
                    </a:ext>
                  </a:extLst>
                </a:gridCol>
                <a:gridCol w="284261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Olaparib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921)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915)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a:t>
                      </a:r>
                      <a:r>
                        <a:rPr kumimoji="0" lang="en-US" sz="1800" b="0" i="1" u="none" strike="noStrike" cap="none" normalizeH="0" baseline="0" dirty="0">
                          <a:ln>
                            <a:noFill/>
                          </a:ln>
                          <a:solidFill>
                            <a:schemeClr val="bg2">
                              <a:lumMod val="10000"/>
                            </a:schemeClr>
                          </a:solidFill>
                          <a:effectLst/>
                          <a:latin typeface="Calibri" panose="020F0502020204030204" pitchFamily="34" charset="0"/>
                        </a:rPr>
                        <a:t>BRCA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mutation(s),*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BRCA1</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and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BRCA2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656 (71.2)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260 (28.2)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669 (73.1)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238 (26.0)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Menopausal status (women only</a:t>
                      </a:r>
                      <a:r>
                        <a:rPr kumimoji="0" lang="en-US" sz="18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Premenopausal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Postmenopausal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919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572 (62.2)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347 (37.8)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911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553 (60.7)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358 (39.3)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125453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HR+/HER2-, n (%)</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168 (18.2)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157 (17.2)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45541979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TNBC,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751 (81.5)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758 (82.8)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2362209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Concurrent ET (HR+ only),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146/168 (86.9)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146/157 (93.0)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881061968"/>
                  </a:ext>
                </a:extLst>
              </a:tr>
            </a:tbl>
          </a:graphicData>
        </a:graphic>
      </p:graphicFrame>
      <p:sp>
        <p:nvSpPr>
          <p:cNvPr id="13" name="Text Box 15">
            <a:extLst>
              <a:ext uri="{FF2B5EF4-FFF2-40B4-BE49-F238E27FC236}">
                <a16:creationId xmlns:a16="http://schemas.microsoft.com/office/drawing/2014/main" id="{DD92942C-7044-49DF-9D60-FC1475130122}"/>
              </a:ext>
            </a:extLst>
          </p:cNvPr>
          <p:cNvSpPr txBox="1">
            <a:spLocks noChangeArrowheads="1"/>
          </p:cNvSpPr>
          <p:nvPr/>
        </p:nvSpPr>
        <p:spPr bwMode="auto">
          <a:xfrm>
            <a:off x="420435" y="639640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endParaRPr lang="en-US" altLang="en-US" sz="1200" b="0" spc="-10" dirty="0">
              <a:solidFill>
                <a:schemeClr val="bg2"/>
              </a:solidFill>
              <a:latin typeface="Calibri" panose="020F0502020204030204" pitchFamily="34" charset="0"/>
              <a:cs typeface="Calibri" panose="020F0502020204030204" pitchFamily="34" charset="0"/>
            </a:endParaRPr>
          </a:p>
        </p:txBody>
      </p:sp>
      <p:sp>
        <p:nvSpPr>
          <p:cNvPr id="18" name="Text Box 30">
            <a:extLst>
              <a:ext uri="{FF2B5EF4-FFF2-40B4-BE49-F238E27FC236}">
                <a16:creationId xmlns:a16="http://schemas.microsoft.com/office/drawing/2014/main" id="{F50DA244-6353-4F5D-BF02-0AEC2D7C40A9}"/>
              </a:ext>
            </a:extLst>
          </p:cNvPr>
          <p:cNvSpPr txBox="1">
            <a:spLocks noChangeArrowheads="1"/>
          </p:cNvSpPr>
          <p:nvPr/>
        </p:nvSpPr>
        <p:spPr bwMode="auto">
          <a:xfrm>
            <a:off x="727076" y="5456242"/>
            <a:ext cx="108029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cs typeface="Calibri" panose="020F0502020204030204" pitchFamily="34" charset="0"/>
              </a:rPr>
              <a:t>*Data missing for n = 1 in olaparib arm. </a:t>
            </a:r>
            <a:r>
              <a:rPr lang="en-US" altLang="en-US" sz="1400" b="0" baseline="30000" dirty="0">
                <a:solidFill>
                  <a:schemeClr val="bg1"/>
                </a:solidFill>
                <a:latin typeface="Calibri" panose="020F0502020204030204" pitchFamily="34" charset="0"/>
                <a:cs typeface="Calibri" panose="020F0502020204030204" pitchFamily="34" charset="0"/>
              </a:rPr>
              <a:t>†</a:t>
            </a:r>
            <a:r>
              <a:rPr lang="en-US" altLang="en-US" sz="1400" b="0" dirty="0">
                <a:solidFill>
                  <a:schemeClr val="bg1"/>
                </a:solidFill>
                <a:latin typeface="Calibri" panose="020F0502020204030204" pitchFamily="34" charset="0"/>
                <a:cs typeface="Calibri" panose="020F0502020204030204" pitchFamily="34" charset="0"/>
              </a:rPr>
              <a:t>Trial enrolled 6 men.</a:t>
            </a:r>
          </a:p>
        </p:txBody>
      </p:sp>
      <p:sp>
        <p:nvSpPr>
          <p:cNvPr id="3" name="Rectangle 2">
            <a:extLst>
              <a:ext uri="{FF2B5EF4-FFF2-40B4-BE49-F238E27FC236}">
                <a16:creationId xmlns:a16="http://schemas.microsoft.com/office/drawing/2014/main" id="{37BCED5A-51EB-597F-669B-4A832E7CCE4A}"/>
              </a:ext>
            </a:extLst>
          </p:cNvPr>
          <p:cNvSpPr/>
          <p:nvPr/>
        </p:nvSpPr>
        <p:spPr bwMode="auto">
          <a:xfrm>
            <a:off x="717551" y="2550585"/>
            <a:ext cx="10735056" cy="293099"/>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Rectangle 5">
            <a:extLst>
              <a:ext uri="{FF2B5EF4-FFF2-40B4-BE49-F238E27FC236}">
                <a16:creationId xmlns:a16="http://schemas.microsoft.com/office/drawing/2014/main" id="{34000615-27EF-8FBF-28E6-ED28A50EE711}"/>
              </a:ext>
            </a:extLst>
          </p:cNvPr>
          <p:cNvSpPr/>
          <p:nvPr/>
        </p:nvSpPr>
        <p:spPr bwMode="auto">
          <a:xfrm>
            <a:off x="717551" y="4348127"/>
            <a:ext cx="10735056" cy="737235"/>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2874186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7B138-2627-45EF-AB62-EB903C7DF120}"/>
              </a:ext>
            </a:extLst>
          </p:cNvPr>
          <p:cNvSpPr>
            <a:spLocks noGrp="1"/>
          </p:cNvSpPr>
          <p:nvPr>
            <p:ph type="title"/>
          </p:nvPr>
        </p:nvSpPr>
        <p:spPr/>
        <p:txBody>
          <a:bodyPr/>
          <a:lstStyle/>
          <a:p>
            <a:r>
              <a:rPr lang="en-US" dirty="0"/>
              <a:t>OlympiA: iDFS in ITT (Second Interim Analysis)</a:t>
            </a:r>
          </a:p>
        </p:txBody>
      </p:sp>
      <p:sp>
        <p:nvSpPr>
          <p:cNvPr id="9" name="Text Box 15">
            <a:extLst>
              <a:ext uri="{FF2B5EF4-FFF2-40B4-BE49-F238E27FC236}">
                <a16:creationId xmlns:a16="http://schemas.microsoft.com/office/drawing/2014/main" id="{BE942B88-9FE9-4A50-8672-2EFBE6BD752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p>
        </p:txBody>
      </p:sp>
      <p:sp>
        <p:nvSpPr>
          <p:cNvPr id="22" name="TextBox 21">
            <a:extLst>
              <a:ext uri="{FF2B5EF4-FFF2-40B4-BE49-F238E27FC236}">
                <a16:creationId xmlns:a16="http://schemas.microsoft.com/office/drawing/2014/main" id="{4BDB9DD0-FA99-4A4C-9738-23B8261E8820}"/>
              </a:ext>
            </a:extLst>
          </p:cNvPr>
          <p:cNvSpPr txBox="1"/>
          <p:nvPr/>
        </p:nvSpPr>
        <p:spPr bwMode="auto">
          <a:xfrm>
            <a:off x="4522148" y="5216169"/>
            <a:ext cx="25568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 Since Randomization</a:t>
            </a:r>
          </a:p>
        </p:txBody>
      </p:sp>
      <p:sp>
        <p:nvSpPr>
          <p:cNvPr id="24" name="TextBox 23">
            <a:extLst>
              <a:ext uri="{FF2B5EF4-FFF2-40B4-BE49-F238E27FC236}">
                <a16:creationId xmlns:a16="http://schemas.microsoft.com/office/drawing/2014/main" id="{F44FEF42-8858-EA75-6FE8-AA051E91C23B}"/>
              </a:ext>
            </a:extLst>
          </p:cNvPr>
          <p:cNvSpPr txBox="1"/>
          <p:nvPr/>
        </p:nvSpPr>
        <p:spPr bwMode="auto">
          <a:xfrm>
            <a:off x="1127347" y="5278634"/>
            <a:ext cx="1689693" cy="830997"/>
          </a:xfrm>
          <a:prstGeom prst="rect">
            <a:avLst/>
          </a:prstGeom>
          <a:solidFill>
            <a:schemeClr val="tx1"/>
          </a:solidFill>
          <a:ln>
            <a:noFill/>
          </a:ln>
        </p:spPr>
        <p:txBody>
          <a:bodyPr wrap="none" rtlCol="0">
            <a:spAutoFit/>
          </a:bodyPr>
          <a:lstStyle/>
          <a:p>
            <a:pPr algn="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Patients at Risk, n</a:t>
            </a:r>
            <a:br>
              <a:rPr lang="en-US" sz="1600" b="1" dirty="0">
                <a:solidFill>
                  <a:schemeClr val="bg1"/>
                </a:solidFill>
                <a:latin typeface="Calibri" panose="020F0502020204030204" pitchFamily="34" charset="0"/>
              </a:rPr>
            </a:br>
            <a:r>
              <a:rPr lang="en-US" sz="1600" b="1" dirty="0">
                <a:solidFill>
                  <a:schemeClr val="accent1"/>
                </a:solidFill>
                <a:latin typeface="Calibri" panose="020F0502020204030204" pitchFamily="34" charset="0"/>
              </a:rPr>
              <a:t>Olaparib</a:t>
            </a:r>
            <a:br>
              <a:rPr lang="en-US" sz="1600" b="1" dirty="0">
                <a:solidFill>
                  <a:schemeClr val="bg1"/>
                </a:solidFill>
                <a:latin typeface="Calibri" panose="020F0502020204030204" pitchFamily="34" charset="0"/>
              </a:rPr>
            </a:br>
            <a:r>
              <a:rPr lang="en-US" sz="1600" b="1" dirty="0">
                <a:solidFill>
                  <a:schemeClr val="accent3"/>
                </a:solidFill>
                <a:latin typeface="Calibri" panose="020F0502020204030204" pitchFamily="34" charset="0"/>
              </a:rPr>
              <a:t>Placebo</a:t>
            </a:r>
          </a:p>
        </p:txBody>
      </p:sp>
      <p:graphicFrame>
        <p:nvGraphicFramePr>
          <p:cNvPr id="39" name="Table 14">
            <a:extLst>
              <a:ext uri="{FF2B5EF4-FFF2-40B4-BE49-F238E27FC236}">
                <a16:creationId xmlns:a16="http://schemas.microsoft.com/office/drawing/2014/main" id="{091A99E2-40FF-7FAB-D9BE-AD5A40589B05}"/>
              </a:ext>
            </a:extLst>
          </p:cNvPr>
          <p:cNvGraphicFramePr>
            <a:graphicFrameLocks noGrp="1"/>
          </p:cNvGraphicFramePr>
          <p:nvPr/>
        </p:nvGraphicFramePr>
        <p:xfrm>
          <a:off x="3276342" y="3200822"/>
          <a:ext cx="5374838" cy="1463040"/>
        </p:xfrm>
        <a:graphic>
          <a:graphicData uri="http://schemas.openxmlformats.org/drawingml/2006/table">
            <a:tbl>
              <a:tblPr firstRow="1" bandRow="1">
                <a:tableStyleId>{93296810-A885-4BE3-A3E7-6D5BEEA58F35}</a:tableStyleId>
              </a:tblPr>
              <a:tblGrid>
                <a:gridCol w="1363945">
                  <a:extLst>
                    <a:ext uri="{9D8B030D-6E8A-4147-A177-3AD203B41FA5}">
                      <a16:colId xmlns:a16="http://schemas.microsoft.com/office/drawing/2014/main" val="2759772878"/>
                    </a:ext>
                  </a:extLst>
                </a:gridCol>
                <a:gridCol w="1132609">
                  <a:extLst>
                    <a:ext uri="{9D8B030D-6E8A-4147-A177-3AD203B41FA5}">
                      <a16:colId xmlns:a16="http://schemas.microsoft.com/office/drawing/2014/main" val="1358440235"/>
                    </a:ext>
                  </a:extLst>
                </a:gridCol>
                <a:gridCol w="1548247">
                  <a:extLst>
                    <a:ext uri="{9D8B030D-6E8A-4147-A177-3AD203B41FA5}">
                      <a16:colId xmlns:a16="http://schemas.microsoft.com/office/drawing/2014/main" val="619376707"/>
                    </a:ext>
                  </a:extLst>
                </a:gridCol>
                <a:gridCol w="1330037">
                  <a:extLst>
                    <a:ext uri="{9D8B030D-6E8A-4147-A177-3AD203B41FA5}">
                      <a16:colId xmlns:a16="http://schemas.microsoft.com/office/drawing/2014/main" val="2037917895"/>
                    </a:ext>
                  </a:extLst>
                </a:gridCol>
              </a:tblGrid>
              <a:tr h="0">
                <a:tc>
                  <a:txBody>
                    <a:bodyPr/>
                    <a:lstStyle/>
                    <a:p>
                      <a:pP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Events, n</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4-Yr iDFS,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Difference,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499398833"/>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accent1"/>
                          </a:solidFill>
                          <a:latin typeface="Calibri" panose="020F0502020204030204" pitchFamily="34" charset="0"/>
                          <a:cs typeface="Calibri" panose="020F0502020204030204" pitchFamily="34" charset="0"/>
                        </a:rPr>
                        <a:t>—</a:t>
                      </a:r>
                      <a:r>
                        <a:rPr lang="en-US" sz="1600" b="1" dirty="0">
                          <a:solidFill>
                            <a:srgbClr val="E5A750"/>
                          </a:solidFill>
                          <a:latin typeface="Calibri" panose="020F0502020204030204" pitchFamily="34" charset="0"/>
                          <a:cs typeface="Calibri" panose="020F0502020204030204" pitchFamily="34" charset="0"/>
                        </a:rPr>
                        <a:t> </a:t>
                      </a:r>
                      <a:r>
                        <a:rPr lang="en-US" sz="1600" dirty="0">
                          <a:solidFill>
                            <a:schemeClr val="bg1"/>
                          </a:solidFill>
                          <a:latin typeface="Calibri" panose="020F0502020204030204" pitchFamily="34" charset="0"/>
                          <a:cs typeface="Calibri" panose="020F0502020204030204" pitchFamily="34" charset="0"/>
                        </a:rPr>
                        <a:t>Olaparib</a:t>
                      </a:r>
                    </a:p>
                  </a:txBody>
                  <a:tcPr>
                    <a:lnT w="12700" cap="flat" cmpd="sng" algn="ctr">
                      <a:noFill/>
                      <a:prstDash val="solid"/>
                      <a:round/>
                      <a:headEnd type="none" w="med" len="med"/>
                      <a:tailEnd type="none" w="med" len="med"/>
                    </a:lnT>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134</a:t>
                      </a:r>
                    </a:p>
                  </a:txBody>
                  <a:tcPr>
                    <a:lnT w="12700" cap="flat" cmpd="sng" algn="ctr">
                      <a:noFill/>
                      <a:prstDash val="solid"/>
                      <a:round/>
                      <a:headEnd type="none" w="med" len="med"/>
                      <a:tailEnd type="none" w="med" len="med"/>
                    </a:lnT>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82.7</a:t>
                      </a:r>
                    </a:p>
                  </a:txBody>
                  <a:tcPr>
                    <a:lnT w="12700" cap="flat" cmpd="sng" algn="ctr">
                      <a:noFill/>
                      <a:prstDash val="solid"/>
                      <a:round/>
                      <a:headEnd type="none" w="med" len="med"/>
                      <a:tailEnd type="none" w="med" len="med"/>
                    </a:lnT>
                    <a:solidFill>
                      <a:schemeClr val="tx1"/>
                    </a:solidFill>
                  </a:tcPr>
                </a:tc>
                <a:tc rowSpan="2">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7.3</a:t>
                      </a:r>
                    </a:p>
                  </a:txBody>
                  <a:tcPr anchor="ctr">
                    <a:lnT w="12700" cap="flat" cmpd="sng" algn="ctr">
                      <a:noFill/>
                      <a:prstDash val="solid"/>
                      <a:round/>
                      <a:headEnd type="none" w="med" len="med"/>
                      <a:tailEnd type="none" w="med" len="med"/>
                    </a:lnT>
                    <a:lnB w="12700" cmpd="sng">
                      <a:noFill/>
                    </a:lnB>
                    <a:solidFill>
                      <a:schemeClr val="tx1"/>
                    </a:solidFill>
                  </a:tcPr>
                </a:tc>
                <a:extLst>
                  <a:ext uri="{0D108BD9-81ED-4DB2-BD59-A6C34878D82A}">
                    <a16:rowId xmlns:a16="http://schemas.microsoft.com/office/drawing/2014/main" val="2252869345"/>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accent3"/>
                          </a:solidFill>
                          <a:latin typeface="Calibri" panose="020F0502020204030204" pitchFamily="34" charset="0"/>
                          <a:cs typeface="Calibri" panose="020F0502020204030204" pitchFamily="34" charset="0"/>
                        </a:rPr>
                        <a:t>—</a:t>
                      </a:r>
                      <a:r>
                        <a:rPr lang="en-US" sz="1600" dirty="0">
                          <a:solidFill>
                            <a:schemeClr val="bg1"/>
                          </a:solidFill>
                          <a:latin typeface="Calibri" panose="020F0502020204030204" pitchFamily="34" charset="0"/>
                          <a:cs typeface="Calibri" panose="020F0502020204030204" pitchFamily="34" charset="0"/>
                        </a:rPr>
                        <a:t> Placebo</a:t>
                      </a:r>
                    </a:p>
                  </a:txBody>
                  <a:tcP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207</a:t>
                      </a:r>
                    </a:p>
                  </a:txBody>
                  <a:tcP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75.4</a:t>
                      </a:r>
                    </a:p>
                  </a:txBody>
                  <a:tcPr>
                    <a:solidFill>
                      <a:schemeClr val="tx1"/>
                    </a:solidFill>
                  </a:tcPr>
                </a:tc>
                <a:tc vMerge="1">
                  <a:txBody>
                    <a:bodyPr/>
                    <a:lstStyle/>
                    <a:p>
                      <a:pPr algn="ctr"/>
                      <a:endParaRPr lang="en-US" sz="1200" dirty="0">
                        <a:solidFill>
                          <a:schemeClr val="bg1"/>
                        </a:solidFill>
                      </a:endParaRPr>
                    </a:p>
                  </a:txBody>
                  <a:tcPr/>
                </a:tc>
                <a:extLst>
                  <a:ext uri="{0D108BD9-81ED-4DB2-BD59-A6C34878D82A}">
                    <a16:rowId xmlns:a16="http://schemas.microsoft.com/office/drawing/2014/main" val="1776023000"/>
                  </a:ext>
                </a:extLst>
              </a:tr>
              <a:tr h="128386">
                <a:tc gridSpan="4">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bg1"/>
                          </a:solidFill>
                          <a:latin typeface="Calibri" panose="020F0502020204030204" pitchFamily="34" charset="0"/>
                          <a:cs typeface="Calibri" panose="020F0502020204030204" pitchFamily="34" charset="0"/>
                        </a:rPr>
                        <a:t>Stratified HR for Invasive Disease/Death: </a:t>
                      </a:r>
                      <a:br>
                        <a:rPr lang="en-US" sz="1600" dirty="0">
                          <a:solidFill>
                            <a:schemeClr val="bg1"/>
                          </a:solidFill>
                          <a:latin typeface="Calibri" panose="020F0502020204030204" pitchFamily="34" charset="0"/>
                          <a:cs typeface="Calibri" panose="020F0502020204030204" pitchFamily="34" charset="0"/>
                        </a:rPr>
                      </a:br>
                      <a:r>
                        <a:rPr lang="en-US" sz="1600" dirty="0">
                          <a:solidFill>
                            <a:schemeClr val="bg1"/>
                          </a:solidFill>
                          <a:latin typeface="Calibri" panose="020F0502020204030204" pitchFamily="34" charset="0"/>
                          <a:cs typeface="Calibri" panose="020F0502020204030204" pitchFamily="34" charset="0"/>
                        </a:rPr>
                        <a:t>0.63 (95% CI: 0.50-0.78)</a:t>
                      </a: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nchor="ctr">
                    <a:lnT w="12700" cap="flat" cmpd="sng" algn="ctr">
                      <a:noFill/>
                      <a:prstDash val="solid"/>
                      <a:round/>
                      <a:headEnd type="none" w="med" len="med"/>
                      <a:tailEnd type="none" w="med" len="med"/>
                    </a:lnT>
                    <a:solidFill>
                      <a:schemeClr val="tx1"/>
                    </a:solidFill>
                  </a:tcPr>
                </a:tc>
                <a:extLst>
                  <a:ext uri="{0D108BD9-81ED-4DB2-BD59-A6C34878D82A}">
                    <a16:rowId xmlns:a16="http://schemas.microsoft.com/office/drawing/2014/main" val="2751058820"/>
                  </a:ext>
                </a:extLst>
              </a:tr>
            </a:tbl>
          </a:graphicData>
        </a:graphic>
      </p:graphicFrame>
      <p:sp>
        <p:nvSpPr>
          <p:cNvPr id="16" name="TextBox 15">
            <a:extLst>
              <a:ext uri="{FF2B5EF4-FFF2-40B4-BE49-F238E27FC236}">
                <a16:creationId xmlns:a16="http://schemas.microsoft.com/office/drawing/2014/main" id="{84D7E365-0850-10EC-E0E4-6FABE1312D23}"/>
              </a:ext>
            </a:extLst>
          </p:cNvPr>
          <p:cNvSpPr txBox="1"/>
          <p:nvPr/>
        </p:nvSpPr>
        <p:spPr bwMode="auto">
          <a:xfrm rot="16200000">
            <a:off x="1778933" y="2666083"/>
            <a:ext cx="13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a:t>
            </a:r>
          </a:p>
        </p:txBody>
      </p:sp>
      <p:grpSp>
        <p:nvGrpSpPr>
          <p:cNvPr id="31" name="Group 30">
            <a:extLst>
              <a:ext uri="{FF2B5EF4-FFF2-40B4-BE49-F238E27FC236}">
                <a16:creationId xmlns:a16="http://schemas.microsoft.com/office/drawing/2014/main" id="{C1039070-0239-0D34-F217-CB6363488AEC}"/>
              </a:ext>
            </a:extLst>
          </p:cNvPr>
          <p:cNvGrpSpPr/>
          <p:nvPr/>
        </p:nvGrpSpPr>
        <p:grpSpPr>
          <a:xfrm>
            <a:off x="3190896" y="1551334"/>
            <a:ext cx="5974619" cy="3308759"/>
            <a:chOff x="1467346" y="1729116"/>
            <a:chExt cx="5974619" cy="3308759"/>
          </a:xfrm>
        </p:grpSpPr>
        <p:cxnSp>
          <p:nvCxnSpPr>
            <p:cNvPr id="32" name="Straight Connector 31">
              <a:extLst>
                <a:ext uri="{FF2B5EF4-FFF2-40B4-BE49-F238E27FC236}">
                  <a16:creationId xmlns:a16="http://schemas.microsoft.com/office/drawing/2014/main" id="{79201621-5900-038A-A91E-D172BB503193}"/>
                </a:ext>
              </a:extLst>
            </p:cNvPr>
            <p:cNvCxnSpPr>
              <a:cxnSpLocks/>
            </p:cNvCxnSpPr>
            <p:nvPr/>
          </p:nvCxnSpPr>
          <p:spPr bwMode="auto">
            <a:xfrm>
              <a:off x="1467346" y="5037875"/>
              <a:ext cx="5974619"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C46D82B7-3D70-482E-236F-1ED0BB3D3117}"/>
                </a:ext>
              </a:extLst>
            </p:cNvPr>
            <p:cNvCxnSpPr/>
            <p:nvPr/>
          </p:nvCxnSpPr>
          <p:spPr bwMode="auto">
            <a:xfrm flipV="1">
              <a:off x="1467346" y="1729116"/>
              <a:ext cx="0" cy="3294899"/>
            </a:xfrm>
            <a:prstGeom prst="line">
              <a:avLst/>
            </a:prstGeom>
            <a:noFill/>
            <a:ln w="28575" cap="flat" cmpd="sng" algn="ctr">
              <a:solidFill>
                <a:schemeClr val="bg1"/>
              </a:solidFill>
              <a:prstDash val="solid"/>
              <a:round/>
              <a:headEnd type="none" w="med" len="med"/>
              <a:tailEnd type="none" w="med" len="med"/>
            </a:ln>
            <a:effectLst/>
          </p:spPr>
        </p:cxnSp>
      </p:grpSp>
      <p:sp>
        <p:nvSpPr>
          <p:cNvPr id="34" name="TextBox 33">
            <a:extLst>
              <a:ext uri="{FF2B5EF4-FFF2-40B4-BE49-F238E27FC236}">
                <a16:creationId xmlns:a16="http://schemas.microsoft.com/office/drawing/2014/main" id="{216D8242-27E4-11A3-54C0-FDE5DBBF32AF}"/>
              </a:ext>
            </a:extLst>
          </p:cNvPr>
          <p:cNvSpPr txBox="1"/>
          <p:nvPr/>
        </p:nvSpPr>
        <p:spPr bwMode="auto">
          <a:xfrm>
            <a:off x="2528682" y="1362959"/>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B5892926-B602-1EF3-3AAC-774A52415582}"/>
              </a:ext>
            </a:extLst>
          </p:cNvPr>
          <p:cNvSpPr txBox="1"/>
          <p:nvPr/>
        </p:nvSpPr>
        <p:spPr bwMode="auto">
          <a:xfrm>
            <a:off x="2528682" y="202281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6" name="TextBox 35">
            <a:extLst>
              <a:ext uri="{FF2B5EF4-FFF2-40B4-BE49-F238E27FC236}">
                <a16:creationId xmlns:a16="http://schemas.microsoft.com/office/drawing/2014/main" id="{8890004F-E8D4-FBEA-650F-2B8ED70DF95F}"/>
              </a:ext>
            </a:extLst>
          </p:cNvPr>
          <p:cNvSpPr txBox="1"/>
          <p:nvPr/>
        </p:nvSpPr>
        <p:spPr bwMode="auto">
          <a:xfrm>
            <a:off x="2528682" y="2678071"/>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54A9DB56-4617-207A-01DD-90B0FC63292F}"/>
              </a:ext>
            </a:extLst>
          </p:cNvPr>
          <p:cNvSpPr txBox="1"/>
          <p:nvPr/>
        </p:nvSpPr>
        <p:spPr bwMode="auto">
          <a:xfrm>
            <a:off x="2528682" y="3337928"/>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8" name="TextBox 37">
            <a:extLst>
              <a:ext uri="{FF2B5EF4-FFF2-40B4-BE49-F238E27FC236}">
                <a16:creationId xmlns:a16="http://schemas.microsoft.com/office/drawing/2014/main" id="{7DC0DE3D-263B-3F3D-D5C3-8EE123560812}"/>
              </a:ext>
            </a:extLst>
          </p:cNvPr>
          <p:cNvSpPr txBox="1"/>
          <p:nvPr/>
        </p:nvSpPr>
        <p:spPr bwMode="auto">
          <a:xfrm>
            <a:off x="2528682" y="3997785"/>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0" name="TextBox 39">
            <a:extLst>
              <a:ext uri="{FF2B5EF4-FFF2-40B4-BE49-F238E27FC236}">
                <a16:creationId xmlns:a16="http://schemas.microsoft.com/office/drawing/2014/main" id="{D3E451BB-43A8-9FF5-E321-F3EBF39353B3}"/>
              </a:ext>
            </a:extLst>
          </p:cNvPr>
          <p:cNvSpPr txBox="1"/>
          <p:nvPr/>
        </p:nvSpPr>
        <p:spPr bwMode="auto">
          <a:xfrm>
            <a:off x="2528682" y="4653041"/>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52" name="Group 51">
            <a:extLst>
              <a:ext uri="{FF2B5EF4-FFF2-40B4-BE49-F238E27FC236}">
                <a16:creationId xmlns:a16="http://schemas.microsoft.com/office/drawing/2014/main" id="{98E725A2-DD2B-2DC6-5CB1-14287185D806}"/>
              </a:ext>
            </a:extLst>
          </p:cNvPr>
          <p:cNvGrpSpPr/>
          <p:nvPr/>
        </p:nvGrpSpPr>
        <p:grpSpPr>
          <a:xfrm>
            <a:off x="3117517" y="1545242"/>
            <a:ext cx="73208" cy="3318328"/>
            <a:chOff x="1406105" y="1729116"/>
            <a:chExt cx="73152" cy="3287089"/>
          </a:xfrm>
        </p:grpSpPr>
        <p:cxnSp>
          <p:nvCxnSpPr>
            <p:cNvPr id="53" name="Straight Connector 52">
              <a:extLst>
                <a:ext uri="{FF2B5EF4-FFF2-40B4-BE49-F238E27FC236}">
                  <a16:creationId xmlns:a16="http://schemas.microsoft.com/office/drawing/2014/main" id="{04E6374F-6135-E3A7-3FD1-DF284086E308}"/>
                </a:ext>
              </a:extLst>
            </p:cNvPr>
            <p:cNvCxnSpPr/>
            <p:nvPr/>
          </p:nvCxnSpPr>
          <p:spPr bwMode="auto">
            <a:xfrm flipH="1">
              <a:off x="1406105" y="50162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D65CFD25-EC60-A05E-CF2E-7A9FE982B57E}"/>
                </a:ext>
              </a:extLst>
            </p:cNvPr>
            <p:cNvCxnSpPr/>
            <p:nvPr/>
          </p:nvCxnSpPr>
          <p:spPr bwMode="auto">
            <a:xfrm flipH="1">
              <a:off x="1406105" y="1729116"/>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72A304AE-D761-8AD7-6616-5254A151586B}"/>
                </a:ext>
              </a:extLst>
            </p:cNvPr>
            <p:cNvCxnSpPr/>
            <p:nvPr/>
          </p:nvCxnSpPr>
          <p:spPr bwMode="auto">
            <a:xfrm flipH="1">
              <a:off x="1406105" y="23865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625D505-C760-8B8D-617A-17E79C1C98B9}"/>
                </a:ext>
              </a:extLst>
            </p:cNvPr>
            <p:cNvCxnSpPr/>
            <p:nvPr/>
          </p:nvCxnSpPr>
          <p:spPr bwMode="auto">
            <a:xfrm flipH="1">
              <a:off x="1406105" y="30439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5FF3D120-DB6C-3A28-7ADF-591BA502CBCA}"/>
                </a:ext>
              </a:extLst>
            </p:cNvPr>
            <p:cNvCxnSpPr/>
            <p:nvPr/>
          </p:nvCxnSpPr>
          <p:spPr bwMode="auto">
            <a:xfrm flipH="1">
              <a:off x="1406105" y="37013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474A1AB2-1D9D-B5EA-CA58-B7CDD1E36D7C}"/>
                </a:ext>
              </a:extLst>
            </p:cNvPr>
            <p:cNvCxnSpPr/>
            <p:nvPr/>
          </p:nvCxnSpPr>
          <p:spPr bwMode="auto">
            <a:xfrm flipH="1">
              <a:off x="1406105" y="4358788"/>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3" name="Group 122">
            <a:extLst>
              <a:ext uri="{FF2B5EF4-FFF2-40B4-BE49-F238E27FC236}">
                <a16:creationId xmlns:a16="http://schemas.microsoft.com/office/drawing/2014/main" id="{AAEA1549-832D-1F59-E0FA-81A529316D58}"/>
              </a:ext>
            </a:extLst>
          </p:cNvPr>
          <p:cNvGrpSpPr/>
          <p:nvPr/>
        </p:nvGrpSpPr>
        <p:grpSpPr>
          <a:xfrm>
            <a:off x="3524209" y="4850998"/>
            <a:ext cx="640168" cy="1271662"/>
            <a:chOff x="3425384" y="4850998"/>
            <a:chExt cx="640168" cy="1271662"/>
          </a:xfrm>
        </p:grpSpPr>
        <p:cxnSp>
          <p:nvCxnSpPr>
            <p:cNvPr id="19" name="Straight Connector 18">
              <a:extLst>
                <a:ext uri="{FF2B5EF4-FFF2-40B4-BE49-F238E27FC236}">
                  <a16:creationId xmlns:a16="http://schemas.microsoft.com/office/drawing/2014/main" id="{853C5B65-3AA5-A4EA-DB47-5CA691A4E558}"/>
                </a:ext>
              </a:extLst>
            </p:cNvPr>
            <p:cNvCxnSpPr>
              <a:cxnSpLocks/>
            </p:cNvCxnSpPr>
            <p:nvPr/>
          </p:nvCxnSpPr>
          <p:spPr bwMode="auto">
            <a:xfrm>
              <a:off x="374546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80" name="TextBox 79">
              <a:extLst>
                <a:ext uri="{FF2B5EF4-FFF2-40B4-BE49-F238E27FC236}">
                  <a16:creationId xmlns:a16="http://schemas.microsoft.com/office/drawing/2014/main" id="{4768A9B2-4DBA-093A-887A-7E83398DA003}"/>
                </a:ext>
              </a:extLst>
            </p:cNvPr>
            <p:cNvSpPr txBox="1"/>
            <p:nvPr/>
          </p:nvSpPr>
          <p:spPr bwMode="auto">
            <a:xfrm>
              <a:off x="34253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82" name="TextBox 81">
              <a:extLst>
                <a:ext uri="{FF2B5EF4-FFF2-40B4-BE49-F238E27FC236}">
                  <a16:creationId xmlns:a16="http://schemas.microsoft.com/office/drawing/2014/main" id="{0FAAE7A6-E59A-9E98-BE91-F3666CEFF35D}"/>
                </a:ext>
              </a:extLst>
            </p:cNvPr>
            <p:cNvSpPr txBox="1"/>
            <p:nvPr/>
          </p:nvSpPr>
          <p:spPr bwMode="auto">
            <a:xfrm>
              <a:off x="34253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825</a:t>
              </a:r>
            </a:p>
            <a:p>
              <a:pPr algn="ctr">
                <a:lnSpc>
                  <a:spcPct val="100000"/>
                </a:lnSpc>
                <a:spcAft>
                  <a:spcPct val="0"/>
                </a:spcAft>
                <a:buClrTx/>
                <a:buFontTx/>
                <a:buNone/>
              </a:pPr>
              <a:r>
                <a:rPr lang="en-US" b="0" dirty="0">
                  <a:solidFill>
                    <a:schemeClr val="bg1"/>
                  </a:solidFill>
                  <a:latin typeface="Calibri" panose="020F0502020204030204" pitchFamily="34" charset="0"/>
                </a:rPr>
                <a:t>807</a:t>
              </a:r>
            </a:p>
          </p:txBody>
        </p:sp>
      </p:grpSp>
      <p:grpSp>
        <p:nvGrpSpPr>
          <p:cNvPr id="122" name="Group 121">
            <a:extLst>
              <a:ext uri="{FF2B5EF4-FFF2-40B4-BE49-F238E27FC236}">
                <a16:creationId xmlns:a16="http://schemas.microsoft.com/office/drawing/2014/main" id="{9C23316F-DF36-E6DF-B01A-B59076F4204E}"/>
              </a:ext>
            </a:extLst>
          </p:cNvPr>
          <p:cNvGrpSpPr/>
          <p:nvPr/>
        </p:nvGrpSpPr>
        <p:grpSpPr>
          <a:xfrm>
            <a:off x="4168724" y="4850998"/>
            <a:ext cx="640168" cy="1271662"/>
            <a:chOff x="3976094" y="4850998"/>
            <a:chExt cx="640168" cy="1271662"/>
          </a:xfrm>
        </p:grpSpPr>
        <p:cxnSp>
          <p:nvCxnSpPr>
            <p:cNvPr id="4" name="Straight Connector 3">
              <a:extLst>
                <a:ext uri="{FF2B5EF4-FFF2-40B4-BE49-F238E27FC236}">
                  <a16:creationId xmlns:a16="http://schemas.microsoft.com/office/drawing/2014/main" id="{2AC3AC50-9912-0244-0404-8FF380A0E985}"/>
                </a:ext>
              </a:extLst>
            </p:cNvPr>
            <p:cNvCxnSpPr/>
            <p:nvPr/>
          </p:nvCxnSpPr>
          <p:spPr bwMode="auto">
            <a:xfrm>
              <a:off x="4300041"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85" name="TextBox 84">
              <a:extLst>
                <a:ext uri="{FF2B5EF4-FFF2-40B4-BE49-F238E27FC236}">
                  <a16:creationId xmlns:a16="http://schemas.microsoft.com/office/drawing/2014/main" id="{193CFEB1-9A81-6CDF-EC4F-A5E19F3AA718}"/>
                </a:ext>
              </a:extLst>
            </p:cNvPr>
            <p:cNvSpPr txBox="1"/>
            <p:nvPr/>
          </p:nvSpPr>
          <p:spPr bwMode="auto">
            <a:xfrm>
              <a:off x="397609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86" name="TextBox 85">
              <a:extLst>
                <a:ext uri="{FF2B5EF4-FFF2-40B4-BE49-F238E27FC236}">
                  <a16:creationId xmlns:a16="http://schemas.microsoft.com/office/drawing/2014/main" id="{A259EDC9-A3E8-8DB4-331B-266A954E1051}"/>
                </a:ext>
              </a:extLst>
            </p:cNvPr>
            <p:cNvSpPr txBox="1"/>
            <p:nvPr/>
          </p:nvSpPr>
          <p:spPr bwMode="auto">
            <a:xfrm>
              <a:off x="397609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777</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765</a:t>
              </a:r>
            </a:p>
          </p:txBody>
        </p:sp>
      </p:grpSp>
      <p:grpSp>
        <p:nvGrpSpPr>
          <p:cNvPr id="121" name="Group 120">
            <a:extLst>
              <a:ext uri="{FF2B5EF4-FFF2-40B4-BE49-F238E27FC236}">
                <a16:creationId xmlns:a16="http://schemas.microsoft.com/office/drawing/2014/main" id="{CAF7D1EF-3804-2534-B793-FC3BA7410B17}"/>
              </a:ext>
            </a:extLst>
          </p:cNvPr>
          <p:cNvGrpSpPr/>
          <p:nvPr/>
        </p:nvGrpSpPr>
        <p:grpSpPr>
          <a:xfrm>
            <a:off x="4813239" y="4850998"/>
            <a:ext cx="640168" cy="1271662"/>
            <a:chOff x="4521784" y="4850998"/>
            <a:chExt cx="640168" cy="1271662"/>
          </a:xfrm>
        </p:grpSpPr>
        <p:cxnSp>
          <p:nvCxnSpPr>
            <p:cNvPr id="18" name="Straight Connector 17">
              <a:extLst>
                <a:ext uri="{FF2B5EF4-FFF2-40B4-BE49-F238E27FC236}">
                  <a16:creationId xmlns:a16="http://schemas.microsoft.com/office/drawing/2014/main" id="{6CB1E1B7-55F4-55CF-41E0-2AABC22A74B6}"/>
                </a:ext>
              </a:extLst>
            </p:cNvPr>
            <p:cNvCxnSpPr/>
            <p:nvPr/>
          </p:nvCxnSpPr>
          <p:spPr bwMode="auto">
            <a:xfrm>
              <a:off x="4854614"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88" name="TextBox 87">
              <a:extLst>
                <a:ext uri="{FF2B5EF4-FFF2-40B4-BE49-F238E27FC236}">
                  <a16:creationId xmlns:a16="http://schemas.microsoft.com/office/drawing/2014/main" id="{2C863347-2920-65D0-1209-976BB4CDBA78}"/>
                </a:ext>
              </a:extLst>
            </p:cNvPr>
            <p:cNvSpPr txBox="1"/>
            <p:nvPr/>
          </p:nvSpPr>
          <p:spPr bwMode="auto">
            <a:xfrm>
              <a:off x="45217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89" name="TextBox 88">
              <a:extLst>
                <a:ext uri="{FF2B5EF4-FFF2-40B4-BE49-F238E27FC236}">
                  <a16:creationId xmlns:a16="http://schemas.microsoft.com/office/drawing/2014/main" id="{F607FEDE-B15F-F44B-28C0-9167A805280A}"/>
                </a:ext>
              </a:extLst>
            </p:cNvPr>
            <p:cNvSpPr txBox="1"/>
            <p:nvPr/>
          </p:nvSpPr>
          <p:spPr bwMode="auto">
            <a:xfrm>
              <a:off x="45217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738</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715</a:t>
              </a:r>
            </a:p>
          </p:txBody>
        </p:sp>
      </p:grpSp>
      <p:grpSp>
        <p:nvGrpSpPr>
          <p:cNvPr id="120" name="Group 119">
            <a:extLst>
              <a:ext uri="{FF2B5EF4-FFF2-40B4-BE49-F238E27FC236}">
                <a16:creationId xmlns:a16="http://schemas.microsoft.com/office/drawing/2014/main" id="{CC1FF31E-246B-A9CF-F5BB-C705E08E5E11}"/>
              </a:ext>
            </a:extLst>
          </p:cNvPr>
          <p:cNvGrpSpPr/>
          <p:nvPr/>
        </p:nvGrpSpPr>
        <p:grpSpPr>
          <a:xfrm>
            <a:off x="5457754" y="4850998"/>
            <a:ext cx="640168" cy="1271662"/>
            <a:chOff x="5091951" y="4850998"/>
            <a:chExt cx="640168" cy="1271662"/>
          </a:xfrm>
        </p:grpSpPr>
        <p:cxnSp>
          <p:nvCxnSpPr>
            <p:cNvPr id="5" name="Straight Connector 4">
              <a:extLst>
                <a:ext uri="{FF2B5EF4-FFF2-40B4-BE49-F238E27FC236}">
                  <a16:creationId xmlns:a16="http://schemas.microsoft.com/office/drawing/2014/main" id="{5F257F08-9212-CC6A-15D5-A2CDA8D796A6}"/>
                </a:ext>
              </a:extLst>
            </p:cNvPr>
            <p:cNvCxnSpPr/>
            <p:nvPr/>
          </p:nvCxnSpPr>
          <p:spPr bwMode="auto">
            <a:xfrm>
              <a:off x="540918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91" name="TextBox 90">
              <a:extLst>
                <a:ext uri="{FF2B5EF4-FFF2-40B4-BE49-F238E27FC236}">
                  <a16:creationId xmlns:a16="http://schemas.microsoft.com/office/drawing/2014/main" id="{42B14AEC-AD51-8975-1A99-F9126A593277}"/>
                </a:ext>
              </a:extLst>
            </p:cNvPr>
            <p:cNvSpPr txBox="1"/>
            <p:nvPr/>
          </p:nvSpPr>
          <p:spPr bwMode="auto">
            <a:xfrm>
              <a:off x="509195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2" name="TextBox 91">
              <a:extLst>
                <a:ext uri="{FF2B5EF4-FFF2-40B4-BE49-F238E27FC236}">
                  <a16:creationId xmlns:a16="http://schemas.microsoft.com/office/drawing/2014/main" id="{98913CF8-E6DB-635B-60B9-EEBA4554651C}"/>
                </a:ext>
              </a:extLst>
            </p:cNvPr>
            <p:cNvSpPr txBox="1"/>
            <p:nvPr/>
          </p:nvSpPr>
          <p:spPr bwMode="auto">
            <a:xfrm>
              <a:off x="509195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694</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656</a:t>
              </a:r>
            </a:p>
          </p:txBody>
        </p:sp>
      </p:grpSp>
      <p:grpSp>
        <p:nvGrpSpPr>
          <p:cNvPr id="119" name="Group 118">
            <a:extLst>
              <a:ext uri="{FF2B5EF4-FFF2-40B4-BE49-F238E27FC236}">
                <a16:creationId xmlns:a16="http://schemas.microsoft.com/office/drawing/2014/main" id="{E6113AD5-8C5A-9E59-D408-53CB75902028}"/>
              </a:ext>
            </a:extLst>
          </p:cNvPr>
          <p:cNvGrpSpPr/>
          <p:nvPr/>
        </p:nvGrpSpPr>
        <p:grpSpPr>
          <a:xfrm>
            <a:off x="6102269" y="4850998"/>
            <a:ext cx="640168" cy="1271662"/>
            <a:chOff x="5642661" y="4850998"/>
            <a:chExt cx="640168" cy="1271662"/>
          </a:xfrm>
        </p:grpSpPr>
        <p:cxnSp>
          <p:nvCxnSpPr>
            <p:cNvPr id="17" name="Straight Connector 16">
              <a:extLst>
                <a:ext uri="{FF2B5EF4-FFF2-40B4-BE49-F238E27FC236}">
                  <a16:creationId xmlns:a16="http://schemas.microsoft.com/office/drawing/2014/main" id="{E4DC0EF3-73EB-3490-4917-32E2DE2BCF85}"/>
                </a:ext>
              </a:extLst>
            </p:cNvPr>
            <p:cNvCxnSpPr/>
            <p:nvPr/>
          </p:nvCxnSpPr>
          <p:spPr bwMode="auto">
            <a:xfrm>
              <a:off x="5963761"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94" name="TextBox 93">
              <a:extLst>
                <a:ext uri="{FF2B5EF4-FFF2-40B4-BE49-F238E27FC236}">
                  <a16:creationId xmlns:a16="http://schemas.microsoft.com/office/drawing/2014/main" id="{A0008E0D-8D22-C3CF-24E9-24CD2311C33B}"/>
                </a:ext>
              </a:extLst>
            </p:cNvPr>
            <p:cNvSpPr txBox="1"/>
            <p:nvPr/>
          </p:nvSpPr>
          <p:spPr bwMode="auto">
            <a:xfrm>
              <a:off x="564266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95" name="TextBox 94">
              <a:extLst>
                <a:ext uri="{FF2B5EF4-FFF2-40B4-BE49-F238E27FC236}">
                  <a16:creationId xmlns:a16="http://schemas.microsoft.com/office/drawing/2014/main" id="{6C968D89-6A16-915F-0586-81EA85CC515A}"/>
                </a:ext>
              </a:extLst>
            </p:cNvPr>
            <p:cNvSpPr txBox="1"/>
            <p:nvPr/>
          </p:nvSpPr>
          <p:spPr bwMode="auto">
            <a:xfrm>
              <a:off x="564266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603</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571</a:t>
              </a:r>
            </a:p>
          </p:txBody>
        </p:sp>
      </p:grpSp>
      <p:grpSp>
        <p:nvGrpSpPr>
          <p:cNvPr id="118" name="Group 117">
            <a:extLst>
              <a:ext uri="{FF2B5EF4-FFF2-40B4-BE49-F238E27FC236}">
                <a16:creationId xmlns:a16="http://schemas.microsoft.com/office/drawing/2014/main" id="{52A2B1A2-866F-3184-56A0-CD84A004D331}"/>
              </a:ext>
            </a:extLst>
          </p:cNvPr>
          <p:cNvGrpSpPr/>
          <p:nvPr/>
        </p:nvGrpSpPr>
        <p:grpSpPr>
          <a:xfrm>
            <a:off x="6746784" y="4850998"/>
            <a:ext cx="640168" cy="1271662"/>
            <a:chOff x="6188351" y="4850998"/>
            <a:chExt cx="640168" cy="1271662"/>
          </a:xfrm>
        </p:grpSpPr>
        <p:cxnSp>
          <p:nvCxnSpPr>
            <p:cNvPr id="6" name="Straight Connector 5">
              <a:extLst>
                <a:ext uri="{FF2B5EF4-FFF2-40B4-BE49-F238E27FC236}">
                  <a16:creationId xmlns:a16="http://schemas.microsoft.com/office/drawing/2014/main" id="{4BFBC12D-D458-F0C2-0197-D890CB3A05D2}"/>
                </a:ext>
              </a:extLst>
            </p:cNvPr>
            <p:cNvCxnSpPr/>
            <p:nvPr/>
          </p:nvCxnSpPr>
          <p:spPr bwMode="auto">
            <a:xfrm>
              <a:off x="6518334"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97" name="TextBox 96">
              <a:extLst>
                <a:ext uri="{FF2B5EF4-FFF2-40B4-BE49-F238E27FC236}">
                  <a16:creationId xmlns:a16="http://schemas.microsoft.com/office/drawing/2014/main" id="{73521C36-B892-9CF9-457A-8244D721A338}"/>
                </a:ext>
              </a:extLst>
            </p:cNvPr>
            <p:cNvSpPr txBox="1"/>
            <p:nvPr/>
          </p:nvSpPr>
          <p:spPr bwMode="auto">
            <a:xfrm>
              <a:off x="618835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8" name="TextBox 97">
              <a:extLst>
                <a:ext uri="{FF2B5EF4-FFF2-40B4-BE49-F238E27FC236}">
                  <a16:creationId xmlns:a16="http://schemas.microsoft.com/office/drawing/2014/main" id="{011805E4-A446-06DD-9203-32E7CFC070C4}"/>
                </a:ext>
              </a:extLst>
            </p:cNvPr>
            <p:cNvSpPr txBox="1"/>
            <p:nvPr/>
          </p:nvSpPr>
          <p:spPr bwMode="auto">
            <a:xfrm>
              <a:off x="618835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495</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459</a:t>
              </a:r>
            </a:p>
          </p:txBody>
        </p:sp>
      </p:grpSp>
      <p:sp>
        <p:nvSpPr>
          <p:cNvPr id="101" name="TextBox 100">
            <a:extLst>
              <a:ext uri="{FF2B5EF4-FFF2-40B4-BE49-F238E27FC236}">
                <a16:creationId xmlns:a16="http://schemas.microsoft.com/office/drawing/2014/main" id="{C9F10242-DCE9-5B55-370E-12841BF41645}"/>
              </a:ext>
            </a:extLst>
          </p:cNvPr>
          <p:cNvSpPr txBox="1"/>
          <p:nvPr/>
        </p:nvSpPr>
        <p:spPr bwMode="auto">
          <a:xfrm>
            <a:off x="4130802" y="131312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93.4</a:t>
            </a:r>
          </a:p>
        </p:txBody>
      </p:sp>
      <p:grpSp>
        <p:nvGrpSpPr>
          <p:cNvPr id="117" name="Group 116">
            <a:extLst>
              <a:ext uri="{FF2B5EF4-FFF2-40B4-BE49-F238E27FC236}">
                <a16:creationId xmlns:a16="http://schemas.microsoft.com/office/drawing/2014/main" id="{EFDE0358-BCA3-2F46-D363-D599988062AE}"/>
              </a:ext>
            </a:extLst>
          </p:cNvPr>
          <p:cNvGrpSpPr/>
          <p:nvPr/>
        </p:nvGrpSpPr>
        <p:grpSpPr>
          <a:xfrm>
            <a:off x="7391299" y="4850998"/>
            <a:ext cx="640168" cy="1271662"/>
            <a:chOff x="6748790" y="4850998"/>
            <a:chExt cx="640168" cy="1271662"/>
          </a:xfrm>
        </p:grpSpPr>
        <p:cxnSp>
          <p:nvCxnSpPr>
            <p:cNvPr id="21" name="Straight Connector 20">
              <a:extLst>
                <a:ext uri="{FF2B5EF4-FFF2-40B4-BE49-F238E27FC236}">
                  <a16:creationId xmlns:a16="http://schemas.microsoft.com/office/drawing/2014/main" id="{4D69F941-DD61-39B6-60D8-18CCB1922A13}"/>
                </a:ext>
              </a:extLst>
            </p:cNvPr>
            <p:cNvCxnSpPr/>
            <p:nvPr/>
          </p:nvCxnSpPr>
          <p:spPr bwMode="auto">
            <a:xfrm>
              <a:off x="7072907"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104" name="TextBox 103">
              <a:extLst>
                <a:ext uri="{FF2B5EF4-FFF2-40B4-BE49-F238E27FC236}">
                  <a16:creationId xmlns:a16="http://schemas.microsoft.com/office/drawing/2014/main" id="{889B7057-8565-BB09-B615-2F2BBD56925A}"/>
                </a:ext>
              </a:extLst>
            </p:cNvPr>
            <p:cNvSpPr txBox="1"/>
            <p:nvPr/>
          </p:nvSpPr>
          <p:spPr bwMode="auto">
            <a:xfrm>
              <a:off x="6748790"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05" name="TextBox 104">
              <a:extLst>
                <a:ext uri="{FF2B5EF4-FFF2-40B4-BE49-F238E27FC236}">
                  <a16:creationId xmlns:a16="http://schemas.microsoft.com/office/drawing/2014/main" id="{46D07054-7A83-1750-BF1D-7364F074821A}"/>
                </a:ext>
              </a:extLst>
            </p:cNvPr>
            <p:cNvSpPr txBox="1"/>
            <p:nvPr/>
          </p:nvSpPr>
          <p:spPr bwMode="auto">
            <a:xfrm>
              <a:off x="6748790"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382</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370</a:t>
              </a:r>
            </a:p>
          </p:txBody>
        </p:sp>
      </p:grpSp>
      <p:grpSp>
        <p:nvGrpSpPr>
          <p:cNvPr id="116" name="Group 115">
            <a:extLst>
              <a:ext uri="{FF2B5EF4-FFF2-40B4-BE49-F238E27FC236}">
                <a16:creationId xmlns:a16="http://schemas.microsoft.com/office/drawing/2014/main" id="{8C4955BB-678E-C8E4-61FD-60C80E0EBCA5}"/>
              </a:ext>
            </a:extLst>
          </p:cNvPr>
          <p:cNvGrpSpPr/>
          <p:nvPr/>
        </p:nvGrpSpPr>
        <p:grpSpPr>
          <a:xfrm>
            <a:off x="8035814" y="4850998"/>
            <a:ext cx="640168" cy="1271662"/>
            <a:chOff x="7309229" y="4850998"/>
            <a:chExt cx="640168" cy="1271662"/>
          </a:xfrm>
        </p:grpSpPr>
        <p:cxnSp>
          <p:nvCxnSpPr>
            <p:cNvPr id="7" name="Straight Connector 6">
              <a:extLst>
                <a:ext uri="{FF2B5EF4-FFF2-40B4-BE49-F238E27FC236}">
                  <a16:creationId xmlns:a16="http://schemas.microsoft.com/office/drawing/2014/main" id="{24294D20-ACF8-0E50-65E0-F14370654663}"/>
                </a:ext>
              </a:extLst>
            </p:cNvPr>
            <p:cNvCxnSpPr/>
            <p:nvPr/>
          </p:nvCxnSpPr>
          <p:spPr bwMode="auto">
            <a:xfrm>
              <a:off x="7627480"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107" name="TextBox 106">
              <a:extLst>
                <a:ext uri="{FF2B5EF4-FFF2-40B4-BE49-F238E27FC236}">
                  <a16:creationId xmlns:a16="http://schemas.microsoft.com/office/drawing/2014/main" id="{3792DFE3-D43C-FFCB-858F-03F48A8C8A60}"/>
                </a:ext>
              </a:extLst>
            </p:cNvPr>
            <p:cNvSpPr txBox="1"/>
            <p:nvPr/>
          </p:nvSpPr>
          <p:spPr bwMode="auto">
            <a:xfrm>
              <a:off x="7309229"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108" name="TextBox 107">
              <a:extLst>
                <a:ext uri="{FF2B5EF4-FFF2-40B4-BE49-F238E27FC236}">
                  <a16:creationId xmlns:a16="http://schemas.microsoft.com/office/drawing/2014/main" id="{FD1A2A56-9B30-CBD1-8DC5-23F8D7E6D970}"/>
                </a:ext>
              </a:extLst>
            </p:cNvPr>
            <p:cNvSpPr txBox="1"/>
            <p:nvPr/>
          </p:nvSpPr>
          <p:spPr bwMode="auto">
            <a:xfrm>
              <a:off x="7309229"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293</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293</a:t>
              </a:r>
            </a:p>
          </p:txBody>
        </p:sp>
      </p:grpSp>
      <p:grpSp>
        <p:nvGrpSpPr>
          <p:cNvPr id="115" name="Group 114">
            <a:extLst>
              <a:ext uri="{FF2B5EF4-FFF2-40B4-BE49-F238E27FC236}">
                <a16:creationId xmlns:a16="http://schemas.microsoft.com/office/drawing/2014/main" id="{6C3C3DE4-5652-B456-CDD1-287AC37CF3DF}"/>
              </a:ext>
            </a:extLst>
          </p:cNvPr>
          <p:cNvGrpSpPr/>
          <p:nvPr/>
        </p:nvGrpSpPr>
        <p:grpSpPr>
          <a:xfrm>
            <a:off x="8680325" y="4850998"/>
            <a:ext cx="640168" cy="1271662"/>
            <a:chOff x="7869668" y="4850998"/>
            <a:chExt cx="640168" cy="1271662"/>
          </a:xfrm>
        </p:grpSpPr>
        <p:cxnSp>
          <p:nvCxnSpPr>
            <p:cNvPr id="23" name="Straight Connector 22">
              <a:extLst>
                <a:ext uri="{FF2B5EF4-FFF2-40B4-BE49-F238E27FC236}">
                  <a16:creationId xmlns:a16="http://schemas.microsoft.com/office/drawing/2014/main" id="{6FDCCD96-BD2E-1ABC-8444-17D19376D827}"/>
                </a:ext>
              </a:extLst>
            </p:cNvPr>
            <p:cNvCxnSpPr/>
            <p:nvPr/>
          </p:nvCxnSpPr>
          <p:spPr bwMode="auto">
            <a:xfrm>
              <a:off x="8182053"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110" name="TextBox 109">
              <a:extLst>
                <a:ext uri="{FF2B5EF4-FFF2-40B4-BE49-F238E27FC236}">
                  <a16:creationId xmlns:a16="http://schemas.microsoft.com/office/drawing/2014/main" id="{CC9487FD-0735-EC0C-AF25-6D2477A8F2FA}"/>
                </a:ext>
              </a:extLst>
            </p:cNvPr>
            <p:cNvSpPr txBox="1"/>
            <p:nvPr/>
          </p:nvSpPr>
          <p:spPr bwMode="auto">
            <a:xfrm>
              <a:off x="7869668"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111" name="TextBox 110">
              <a:extLst>
                <a:ext uri="{FF2B5EF4-FFF2-40B4-BE49-F238E27FC236}">
                  <a16:creationId xmlns:a16="http://schemas.microsoft.com/office/drawing/2014/main" id="{038A2ED1-26B8-38D3-67A1-46B0B16854E4}"/>
                </a:ext>
              </a:extLst>
            </p:cNvPr>
            <p:cNvSpPr txBox="1"/>
            <p:nvPr/>
          </p:nvSpPr>
          <p:spPr bwMode="auto">
            <a:xfrm>
              <a:off x="7869668"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204</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187</a:t>
              </a:r>
            </a:p>
          </p:txBody>
        </p:sp>
      </p:grpSp>
      <p:pic>
        <p:nvPicPr>
          <p:cNvPr id="127" name="Graphic 126">
            <a:extLst>
              <a:ext uri="{FF2B5EF4-FFF2-40B4-BE49-F238E27FC236}">
                <a16:creationId xmlns:a16="http://schemas.microsoft.com/office/drawing/2014/main" id="{BCE3F3D1-EAD8-4416-68A9-C3A8E9DFC3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49545" y="1509355"/>
            <a:ext cx="6018553" cy="894185"/>
          </a:xfrm>
          <a:prstGeom prst="rect">
            <a:avLst/>
          </a:prstGeom>
        </p:spPr>
      </p:pic>
      <p:sp>
        <p:nvSpPr>
          <p:cNvPr id="129" name="TextBox 128">
            <a:extLst>
              <a:ext uri="{FF2B5EF4-FFF2-40B4-BE49-F238E27FC236}">
                <a16:creationId xmlns:a16="http://schemas.microsoft.com/office/drawing/2014/main" id="{693CB0DD-A9B7-D58E-7A9D-7100615CA3F6}"/>
              </a:ext>
            </a:extLst>
          </p:cNvPr>
          <p:cNvSpPr txBox="1"/>
          <p:nvPr/>
        </p:nvSpPr>
        <p:spPr bwMode="auto">
          <a:xfrm>
            <a:off x="5342085" y="131312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89.7</a:t>
            </a:r>
          </a:p>
        </p:txBody>
      </p:sp>
      <p:sp>
        <p:nvSpPr>
          <p:cNvPr id="130" name="TextBox 129">
            <a:extLst>
              <a:ext uri="{FF2B5EF4-FFF2-40B4-BE49-F238E27FC236}">
                <a16:creationId xmlns:a16="http://schemas.microsoft.com/office/drawing/2014/main" id="{41F90A43-1002-D970-A82C-979265A82405}"/>
              </a:ext>
            </a:extLst>
          </p:cNvPr>
          <p:cNvSpPr txBox="1"/>
          <p:nvPr/>
        </p:nvSpPr>
        <p:spPr bwMode="auto">
          <a:xfrm>
            <a:off x="6707747" y="131312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86.1</a:t>
            </a:r>
          </a:p>
        </p:txBody>
      </p:sp>
      <p:sp>
        <p:nvSpPr>
          <p:cNvPr id="131" name="TextBox 130">
            <a:extLst>
              <a:ext uri="{FF2B5EF4-FFF2-40B4-BE49-F238E27FC236}">
                <a16:creationId xmlns:a16="http://schemas.microsoft.com/office/drawing/2014/main" id="{1D021AD9-A00D-C19E-AF43-1F206A90194C}"/>
              </a:ext>
            </a:extLst>
          </p:cNvPr>
          <p:cNvSpPr txBox="1"/>
          <p:nvPr/>
        </p:nvSpPr>
        <p:spPr bwMode="auto">
          <a:xfrm>
            <a:off x="8025908" y="131312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82.7</a:t>
            </a:r>
          </a:p>
        </p:txBody>
      </p:sp>
      <p:sp>
        <p:nvSpPr>
          <p:cNvPr id="132" name="TextBox 131">
            <a:extLst>
              <a:ext uri="{FF2B5EF4-FFF2-40B4-BE49-F238E27FC236}">
                <a16:creationId xmlns:a16="http://schemas.microsoft.com/office/drawing/2014/main" id="{2F3B60B3-BEAC-A912-4CB3-A804888AE264}"/>
              </a:ext>
            </a:extLst>
          </p:cNvPr>
          <p:cNvSpPr txBox="1"/>
          <p:nvPr/>
        </p:nvSpPr>
        <p:spPr bwMode="auto">
          <a:xfrm>
            <a:off x="8025908" y="247690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75.4</a:t>
            </a:r>
          </a:p>
        </p:txBody>
      </p:sp>
      <p:sp>
        <p:nvSpPr>
          <p:cNvPr id="133" name="TextBox 132">
            <a:extLst>
              <a:ext uri="{FF2B5EF4-FFF2-40B4-BE49-F238E27FC236}">
                <a16:creationId xmlns:a16="http://schemas.microsoft.com/office/drawing/2014/main" id="{734C5BE0-AB68-EAB2-AE1F-0B7EF5E15B27}"/>
              </a:ext>
            </a:extLst>
          </p:cNvPr>
          <p:cNvSpPr txBox="1"/>
          <p:nvPr/>
        </p:nvSpPr>
        <p:spPr bwMode="auto">
          <a:xfrm>
            <a:off x="6695871" y="247690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77.3</a:t>
            </a:r>
          </a:p>
        </p:txBody>
      </p:sp>
      <p:sp>
        <p:nvSpPr>
          <p:cNvPr id="134" name="TextBox 133">
            <a:extLst>
              <a:ext uri="{FF2B5EF4-FFF2-40B4-BE49-F238E27FC236}">
                <a16:creationId xmlns:a16="http://schemas.microsoft.com/office/drawing/2014/main" id="{BC79937F-1FC2-FE1B-4699-2224F5ACAEB1}"/>
              </a:ext>
            </a:extLst>
          </p:cNvPr>
          <p:cNvSpPr txBox="1"/>
          <p:nvPr/>
        </p:nvSpPr>
        <p:spPr bwMode="auto">
          <a:xfrm>
            <a:off x="5318334" y="247690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81.4</a:t>
            </a:r>
          </a:p>
        </p:txBody>
      </p:sp>
      <p:sp>
        <p:nvSpPr>
          <p:cNvPr id="135" name="TextBox 134">
            <a:extLst>
              <a:ext uri="{FF2B5EF4-FFF2-40B4-BE49-F238E27FC236}">
                <a16:creationId xmlns:a16="http://schemas.microsoft.com/office/drawing/2014/main" id="{7647D675-8E67-5B8E-45FE-126E79FE81AE}"/>
              </a:ext>
            </a:extLst>
          </p:cNvPr>
          <p:cNvSpPr txBox="1"/>
          <p:nvPr/>
        </p:nvSpPr>
        <p:spPr bwMode="auto">
          <a:xfrm>
            <a:off x="4142677" y="247690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88.4</a:t>
            </a:r>
          </a:p>
        </p:txBody>
      </p:sp>
      <p:grpSp>
        <p:nvGrpSpPr>
          <p:cNvPr id="136" name="Group 135">
            <a:extLst>
              <a:ext uri="{FF2B5EF4-FFF2-40B4-BE49-F238E27FC236}">
                <a16:creationId xmlns:a16="http://schemas.microsoft.com/office/drawing/2014/main" id="{49D2EFE0-3523-ACA5-66B4-039ED8F6CC34}"/>
              </a:ext>
            </a:extLst>
          </p:cNvPr>
          <p:cNvGrpSpPr/>
          <p:nvPr/>
        </p:nvGrpSpPr>
        <p:grpSpPr>
          <a:xfrm>
            <a:off x="2881272" y="4850998"/>
            <a:ext cx="640168" cy="1271662"/>
            <a:chOff x="3425384" y="4850998"/>
            <a:chExt cx="640168" cy="1271662"/>
          </a:xfrm>
        </p:grpSpPr>
        <p:cxnSp>
          <p:nvCxnSpPr>
            <p:cNvPr id="137" name="Straight Connector 136">
              <a:extLst>
                <a:ext uri="{FF2B5EF4-FFF2-40B4-BE49-F238E27FC236}">
                  <a16:creationId xmlns:a16="http://schemas.microsoft.com/office/drawing/2014/main" id="{0B7E2579-A145-F79B-9C85-1FE7096EBF2B}"/>
                </a:ext>
              </a:extLst>
            </p:cNvPr>
            <p:cNvCxnSpPr>
              <a:cxnSpLocks/>
            </p:cNvCxnSpPr>
            <p:nvPr/>
          </p:nvCxnSpPr>
          <p:spPr bwMode="auto">
            <a:xfrm>
              <a:off x="374546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138" name="TextBox 137">
              <a:extLst>
                <a:ext uri="{FF2B5EF4-FFF2-40B4-BE49-F238E27FC236}">
                  <a16:creationId xmlns:a16="http://schemas.microsoft.com/office/drawing/2014/main" id="{E55C23D6-A21E-85AD-1FCD-B3F1FA3E743E}"/>
                </a:ext>
              </a:extLst>
            </p:cNvPr>
            <p:cNvSpPr txBox="1"/>
            <p:nvPr/>
          </p:nvSpPr>
          <p:spPr bwMode="auto">
            <a:xfrm>
              <a:off x="34253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39" name="TextBox 138">
              <a:extLst>
                <a:ext uri="{FF2B5EF4-FFF2-40B4-BE49-F238E27FC236}">
                  <a16:creationId xmlns:a16="http://schemas.microsoft.com/office/drawing/2014/main" id="{5E8F3150-A538-1D17-2DDA-2DC57BE5A622}"/>
                </a:ext>
              </a:extLst>
            </p:cNvPr>
            <p:cNvSpPr txBox="1"/>
            <p:nvPr/>
          </p:nvSpPr>
          <p:spPr bwMode="auto">
            <a:xfrm>
              <a:off x="34253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921</a:t>
              </a:r>
            </a:p>
            <a:p>
              <a:pPr algn="ctr">
                <a:lnSpc>
                  <a:spcPct val="100000"/>
                </a:lnSpc>
                <a:spcAft>
                  <a:spcPct val="0"/>
                </a:spcAft>
                <a:buClrTx/>
                <a:buFontTx/>
                <a:buNone/>
              </a:pPr>
              <a:r>
                <a:rPr lang="en-US" b="0" dirty="0">
                  <a:solidFill>
                    <a:schemeClr val="bg1"/>
                  </a:solidFill>
                  <a:latin typeface="Calibri" panose="020F0502020204030204" pitchFamily="34" charset="0"/>
                </a:rPr>
                <a:t>915</a:t>
              </a:r>
            </a:p>
          </p:txBody>
        </p:sp>
      </p:grpSp>
    </p:spTree>
    <p:extLst>
      <p:ext uri="{BB962C8B-B14F-4D97-AF65-F5344CB8AC3E}">
        <p14:creationId xmlns:p14="http://schemas.microsoft.com/office/powerpoint/2010/main" val="2912458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6" name="Straight Connector 435">
            <a:extLst>
              <a:ext uri="{FF2B5EF4-FFF2-40B4-BE49-F238E27FC236}">
                <a16:creationId xmlns:a16="http://schemas.microsoft.com/office/drawing/2014/main" id="{62B8E4EE-5E30-E378-B32D-3F82B9919600}"/>
              </a:ext>
            </a:extLst>
          </p:cNvPr>
          <p:cNvCxnSpPr>
            <a:cxnSpLocks/>
          </p:cNvCxnSpPr>
          <p:nvPr/>
        </p:nvCxnSpPr>
        <p:spPr bwMode="auto">
          <a:xfrm>
            <a:off x="4580497" y="3410420"/>
            <a:ext cx="1337312" cy="0"/>
          </a:xfrm>
          <a:prstGeom prst="line">
            <a:avLst/>
          </a:prstGeom>
        </p:spPr>
      </p:cxnSp>
      <p:sp>
        <p:nvSpPr>
          <p:cNvPr id="2" name="Title 1">
            <a:extLst>
              <a:ext uri="{FF2B5EF4-FFF2-40B4-BE49-F238E27FC236}">
                <a16:creationId xmlns:a16="http://schemas.microsoft.com/office/drawing/2014/main" id="{6060C69F-B910-BAB0-0D96-ED20E50E83D9}"/>
              </a:ext>
            </a:extLst>
          </p:cNvPr>
          <p:cNvSpPr>
            <a:spLocks noGrp="1"/>
          </p:cNvSpPr>
          <p:nvPr>
            <p:ph type="title"/>
          </p:nvPr>
        </p:nvSpPr>
        <p:spPr/>
        <p:txBody>
          <a:bodyPr/>
          <a:lstStyle/>
          <a:p>
            <a:r>
              <a:rPr lang="en-US" dirty="0"/>
              <a:t>OlympiA: Subgroup Analysis of iDFS</a:t>
            </a:r>
          </a:p>
        </p:txBody>
      </p:sp>
      <p:sp>
        <p:nvSpPr>
          <p:cNvPr id="5" name="Text Box 15">
            <a:extLst>
              <a:ext uri="{FF2B5EF4-FFF2-40B4-BE49-F238E27FC236}">
                <a16:creationId xmlns:a16="http://schemas.microsoft.com/office/drawing/2014/main" id="{059A1B55-A4EF-6AB5-E937-A53907B08AC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p>
        </p:txBody>
      </p:sp>
      <p:sp>
        <p:nvSpPr>
          <p:cNvPr id="6" name="TextBox 5">
            <a:extLst>
              <a:ext uri="{FF2B5EF4-FFF2-40B4-BE49-F238E27FC236}">
                <a16:creationId xmlns:a16="http://schemas.microsoft.com/office/drawing/2014/main" id="{B7AEB7DC-400D-0BEE-9D8E-E1DDFB2677F6}"/>
              </a:ext>
            </a:extLst>
          </p:cNvPr>
          <p:cNvSpPr txBox="1"/>
          <p:nvPr/>
        </p:nvSpPr>
        <p:spPr bwMode="auto">
          <a:xfrm>
            <a:off x="4826592" y="1808332"/>
            <a:ext cx="2713242" cy="338554"/>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Stratified HR for iDFS (95% CI)</a:t>
            </a:r>
          </a:p>
        </p:txBody>
      </p:sp>
      <p:sp>
        <p:nvSpPr>
          <p:cNvPr id="7" name="TextBox 6">
            <a:extLst>
              <a:ext uri="{FF2B5EF4-FFF2-40B4-BE49-F238E27FC236}">
                <a16:creationId xmlns:a16="http://schemas.microsoft.com/office/drawing/2014/main" id="{32927AF9-A263-9263-18A9-EECF0C5664E2}"/>
              </a:ext>
            </a:extLst>
          </p:cNvPr>
          <p:cNvSpPr txBox="1"/>
          <p:nvPr/>
        </p:nvSpPr>
        <p:spPr bwMode="auto">
          <a:xfrm>
            <a:off x="9022654" y="1808332"/>
            <a:ext cx="1178143" cy="338554"/>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4-Yr iDFS, %</a:t>
            </a:r>
          </a:p>
        </p:txBody>
      </p:sp>
      <p:sp>
        <p:nvSpPr>
          <p:cNvPr id="8" name="TextBox 7">
            <a:extLst>
              <a:ext uri="{FF2B5EF4-FFF2-40B4-BE49-F238E27FC236}">
                <a16:creationId xmlns:a16="http://schemas.microsoft.com/office/drawing/2014/main" id="{F8DAFF1D-EE05-86C5-1226-D3440A3CE657}"/>
              </a:ext>
            </a:extLst>
          </p:cNvPr>
          <p:cNvSpPr txBox="1"/>
          <p:nvPr/>
        </p:nvSpPr>
        <p:spPr bwMode="auto">
          <a:xfrm>
            <a:off x="10299795" y="1562099"/>
            <a:ext cx="1427738" cy="584775"/>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b="1" i="1" dirty="0">
                <a:solidFill>
                  <a:schemeClr val="bg1"/>
                </a:solidFill>
                <a:latin typeface="Calibri" panose="020F0502020204030204" pitchFamily="34" charset="0"/>
              </a:rPr>
              <a:t>P </a:t>
            </a:r>
            <a:r>
              <a:rPr lang="en-US" sz="1600" b="1" dirty="0">
                <a:solidFill>
                  <a:schemeClr val="bg1"/>
                </a:solidFill>
                <a:latin typeface="Calibri" panose="020F0502020204030204" pitchFamily="34" charset="0"/>
              </a:rPr>
              <a:t>Value for Heterogeneity</a:t>
            </a:r>
            <a:endParaRPr lang="en-US" sz="1600" b="1" i="1" dirty="0">
              <a:solidFill>
                <a:schemeClr val="bg1"/>
              </a:solidFill>
              <a:latin typeface="Calibri" panose="020F0502020204030204" pitchFamily="34" charset="0"/>
            </a:endParaRPr>
          </a:p>
        </p:txBody>
      </p:sp>
      <p:sp>
        <p:nvSpPr>
          <p:cNvPr id="9" name="TextBox 8">
            <a:extLst>
              <a:ext uri="{FF2B5EF4-FFF2-40B4-BE49-F238E27FC236}">
                <a16:creationId xmlns:a16="http://schemas.microsoft.com/office/drawing/2014/main" id="{5A1BDDD5-8F07-D9B8-BBA9-F8E03C87AB4E}"/>
              </a:ext>
            </a:extLst>
          </p:cNvPr>
          <p:cNvSpPr txBox="1"/>
          <p:nvPr/>
        </p:nvSpPr>
        <p:spPr bwMode="auto">
          <a:xfrm>
            <a:off x="2231255" y="2182710"/>
            <a:ext cx="1799528" cy="52322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No. Patients With Event/Total No.</a:t>
            </a:r>
          </a:p>
        </p:txBody>
      </p:sp>
      <p:sp>
        <p:nvSpPr>
          <p:cNvPr id="10" name="Rectangle 9">
            <a:extLst>
              <a:ext uri="{FF2B5EF4-FFF2-40B4-BE49-F238E27FC236}">
                <a16:creationId xmlns:a16="http://schemas.microsoft.com/office/drawing/2014/main" id="{6EFBF1F6-99EB-D284-CC04-693073F5C7D3}"/>
              </a:ext>
            </a:extLst>
          </p:cNvPr>
          <p:cNvSpPr/>
          <p:nvPr/>
        </p:nvSpPr>
        <p:spPr bwMode="auto">
          <a:xfrm>
            <a:off x="327483" y="3946749"/>
            <a:ext cx="11145380" cy="468434"/>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2" name="TextBox 271">
            <a:extLst>
              <a:ext uri="{FF2B5EF4-FFF2-40B4-BE49-F238E27FC236}">
                <a16:creationId xmlns:a16="http://schemas.microsoft.com/office/drawing/2014/main" id="{99BF8DFC-D2C2-6C3D-5730-29C737794755}"/>
              </a:ext>
            </a:extLst>
          </p:cNvPr>
          <p:cNvSpPr txBox="1"/>
          <p:nvPr/>
        </p:nvSpPr>
        <p:spPr bwMode="auto">
          <a:xfrm>
            <a:off x="395590" y="1774918"/>
            <a:ext cx="109876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Subgroup</a:t>
            </a:r>
          </a:p>
        </p:txBody>
      </p:sp>
      <p:grpSp>
        <p:nvGrpSpPr>
          <p:cNvPr id="482" name="Group 481">
            <a:extLst>
              <a:ext uri="{FF2B5EF4-FFF2-40B4-BE49-F238E27FC236}">
                <a16:creationId xmlns:a16="http://schemas.microsoft.com/office/drawing/2014/main" id="{62877029-47F5-8B56-95A7-42CDFB22A020}"/>
              </a:ext>
            </a:extLst>
          </p:cNvPr>
          <p:cNvGrpSpPr/>
          <p:nvPr/>
        </p:nvGrpSpPr>
        <p:grpSpPr>
          <a:xfrm>
            <a:off x="3746828" y="5268587"/>
            <a:ext cx="654967" cy="338554"/>
            <a:chOff x="3707627" y="5235937"/>
            <a:chExt cx="654967" cy="338554"/>
          </a:xfrm>
        </p:grpSpPr>
        <p:cxnSp>
          <p:nvCxnSpPr>
            <p:cNvPr id="278" name="Straight Connector 277">
              <a:extLst>
                <a:ext uri="{FF2B5EF4-FFF2-40B4-BE49-F238E27FC236}">
                  <a16:creationId xmlns:a16="http://schemas.microsoft.com/office/drawing/2014/main" id="{51112E0E-3E1B-6539-A320-52217B785294}"/>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285" name="TextBox 284">
              <a:extLst>
                <a:ext uri="{FF2B5EF4-FFF2-40B4-BE49-F238E27FC236}">
                  <a16:creationId xmlns:a16="http://schemas.microsoft.com/office/drawing/2014/main" id="{A98BC3B8-656B-D4BD-DBA1-C57C14B3580D}"/>
                </a:ext>
              </a:extLst>
            </p:cNvPr>
            <p:cNvSpPr txBox="1"/>
            <p:nvPr/>
          </p:nvSpPr>
          <p:spPr bwMode="auto">
            <a:xfrm>
              <a:off x="3707627" y="5235937"/>
              <a:ext cx="6549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0.25</a:t>
              </a:r>
            </a:p>
          </p:txBody>
        </p:sp>
      </p:grpSp>
      <p:sp>
        <p:nvSpPr>
          <p:cNvPr id="292" name="TextBox 291">
            <a:extLst>
              <a:ext uri="{FF2B5EF4-FFF2-40B4-BE49-F238E27FC236}">
                <a16:creationId xmlns:a16="http://schemas.microsoft.com/office/drawing/2014/main" id="{544B682C-01EF-BDED-DF31-231BBEF2A78E}"/>
              </a:ext>
            </a:extLst>
          </p:cNvPr>
          <p:cNvSpPr txBox="1"/>
          <p:nvPr/>
        </p:nvSpPr>
        <p:spPr bwMode="auto">
          <a:xfrm>
            <a:off x="7039245" y="2817436"/>
            <a:ext cx="1742072" cy="2316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0.628 (0.504-0.779)</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0.618 (0.425-0.888)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0.622 (0.473-0.813)</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0.791 (0.523-1.187)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0.575 (0.443-0.742)</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0.680 (0.402-1.134)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0.620 (0.487-0.787)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0.533 (0.406-0.695)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0.693 (0.440-1.082)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293" name="TextBox 292">
            <a:extLst>
              <a:ext uri="{FF2B5EF4-FFF2-40B4-BE49-F238E27FC236}">
                <a16:creationId xmlns:a16="http://schemas.microsoft.com/office/drawing/2014/main" id="{9485368C-EA0E-5F57-EB94-6ACBE73035C7}"/>
              </a:ext>
            </a:extLst>
          </p:cNvPr>
          <p:cNvSpPr txBox="1"/>
          <p:nvPr/>
        </p:nvSpPr>
        <p:spPr bwMode="auto">
          <a:xfrm>
            <a:off x="2155034" y="2817436"/>
            <a:ext cx="845588" cy="2316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134/921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46/461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88/460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42/247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92/674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25/168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109/751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83/579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34/235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0/2</a:t>
            </a:r>
          </a:p>
        </p:txBody>
      </p:sp>
      <p:sp>
        <p:nvSpPr>
          <p:cNvPr id="294" name="TextBox 293">
            <a:extLst>
              <a:ext uri="{FF2B5EF4-FFF2-40B4-BE49-F238E27FC236}">
                <a16:creationId xmlns:a16="http://schemas.microsoft.com/office/drawing/2014/main" id="{4712035C-CDAA-724B-B7A0-E301DFE2F7A1}"/>
              </a:ext>
            </a:extLst>
          </p:cNvPr>
          <p:cNvSpPr txBox="1"/>
          <p:nvPr/>
        </p:nvSpPr>
        <p:spPr bwMode="auto">
          <a:xfrm>
            <a:off x="395591" y="2817436"/>
            <a:ext cx="1835664" cy="25680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defTabSz="173038">
              <a:lnSpc>
                <a:spcPct val="86000"/>
              </a:lnSpc>
              <a:spcBef>
                <a:spcPct val="50000"/>
              </a:spcBef>
            </a:pPr>
            <a:r>
              <a:rPr lang="en-US" sz="1200" b="1" dirty="0">
                <a:solidFill>
                  <a:schemeClr val="bg1"/>
                </a:solidFill>
                <a:latin typeface="Calibri" panose="020F0502020204030204" pitchFamily="34" charset="0"/>
                <a:cs typeface="Calibri" panose="020F0502020204030204" pitchFamily="34" charset="0"/>
              </a:rPr>
              <a:t>All patients</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Prior chemo</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Adjuvant</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Neoadjuvant</a:t>
            </a:r>
            <a:br>
              <a:rPr lang="en-US" sz="1200" b="0"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Prior platinum</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	</a:t>
            </a:r>
            <a:r>
              <a:rPr lang="en-US" sz="1200" b="0" dirty="0">
                <a:solidFill>
                  <a:schemeClr val="bg1"/>
                </a:solidFill>
                <a:latin typeface="Calibri" panose="020F0502020204030204" pitchFamily="34" charset="0"/>
                <a:cs typeface="Calibri" panose="020F0502020204030204" pitchFamily="34" charset="0"/>
              </a:rPr>
              <a:t>Yes</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No</a:t>
            </a:r>
            <a:br>
              <a:rPr lang="en-US" sz="1200"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Hormone receptor status</a:t>
            </a:r>
            <a:br>
              <a:rPr lang="en-US" sz="1200" b="1" dirty="0">
                <a:solidFill>
                  <a:schemeClr val="bg1"/>
                </a:solidFill>
                <a:latin typeface="Calibri" panose="020F0502020204030204" pitchFamily="34" charset="0"/>
                <a:cs typeface="Calibri" panose="020F0502020204030204" pitchFamily="34" charset="0"/>
              </a:rPr>
            </a:br>
            <a:r>
              <a:rPr lang="en-US" sz="1200" dirty="0">
                <a:solidFill>
                  <a:schemeClr val="bg1"/>
                </a:solidFill>
                <a:latin typeface="Calibri" panose="020F0502020204030204" pitchFamily="34" charset="0"/>
                <a:cs typeface="Calibri" panose="020F0502020204030204" pitchFamily="34" charset="0"/>
              </a:rPr>
              <a:t>	</a:t>
            </a:r>
            <a:r>
              <a:rPr lang="en-US" sz="1200" b="0" dirty="0">
                <a:solidFill>
                  <a:schemeClr val="bg1"/>
                </a:solidFill>
                <a:latin typeface="Calibri" panose="020F0502020204030204" pitchFamily="34" charset="0"/>
                <a:cs typeface="Calibri" panose="020F0502020204030204" pitchFamily="34" charset="0"/>
              </a:rPr>
              <a:t>HR+/HER2-</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TNBC</a:t>
            </a:r>
            <a:br>
              <a:rPr lang="en-US" sz="1200" dirty="0">
                <a:solidFill>
                  <a:schemeClr val="bg1"/>
                </a:solidFill>
                <a:latin typeface="Calibri" panose="020F0502020204030204" pitchFamily="34" charset="0"/>
                <a:cs typeface="Calibri" panose="020F0502020204030204" pitchFamily="34" charset="0"/>
              </a:rPr>
            </a:br>
            <a:r>
              <a:rPr lang="en-US" sz="1200" b="1" i="1" dirty="0">
                <a:solidFill>
                  <a:schemeClr val="bg1"/>
                </a:solidFill>
                <a:latin typeface="Calibri" panose="020F0502020204030204" pitchFamily="34" charset="0"/>
                <a:cs typeface="Calibri" panose="020F0502020204030204" pitchFamily="34" charset="0"/>
              </a:rPr>
              <a:t>BRCA</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	</a:t>
            </a:r>
            <a:r>
              <a:rPr lang="en-US" sz="1200" b="0" i="1" dirty="0">
                <a:solidFill>
                  <a:schemeClr val="bg1"/>
                </a:solidFill>
                <a:latin typeface="Calibri" panose="020F0502020204030204" pitchFamily="34" charset="0"/>
                <a:cs typeface="Calibri" panose="020F0502020204030204" pitchFamily="34" charset="0"/>
              </a:rPr>
              <a:t>BRCA1</a:t>
            </a:r>
            <a:br>
              <a:rPr lang="en-US" sz="1200" b="0" i="1" dirty="0">
                <a:solidFill>
                  <a:schemeClr val="bg1"/>
                </a:solidFill>
                <a:latin typeface="Calibri" panose="020F0502020204030204" pitchFamily="34" charset="0"/>
                <a:cs typeface="Calibri" panose="020F0502020204030204" pitchFamily="34" charset="0"/>
              </a:rPr>
            </a:br>
            <a:r>
              <a:rPr lang="en-US" sz="1200" b="0" i="1" dirty="0">
                <a:solidFill>
                  <a:schemeClr val="bg1"/>
                </a:solidFill>
                <a:latin typeface="Calibri" panose="020F0502020204030204" pitchFamily="34" charset="0"/>
                <a:cs typeface="Calibri" panose="020F0502020204030204" pitchFamily="34" charset="0"/>
              </a:rPr>
              <a:t>	BRCA2</a:t>
            </a:r>
            <a:br>
              <a:rPr lang="en-US" sz="1200" b="0" i="1" dirty="0">
                <a:solidFill>
                  <a:schemeClr val="bg1"/>
                </a:solidFill>
                <a:latin typeface="Calibri" panose="020F0502020204030204" pitchFamily="34" charset="0"/>
                <a:cs typeface="Calibri" panose="020F0502020204030204" pitchFamily="34" charset="0"/>
              </a:rPr>
            </a:br>
            <a:r>
              <a:rPr lang="en-US" sz="1200" b="0" i="1" dirty="0">
                <a:solidFill>
                  <a:schemeClr val="bg1"/>
                </a:solidFill>
                <a:latin typeface="Calibri" panose="020F0502020204030204" pitchFamily="34" charset="0"/>
                <a:cs typeface="Calibri" panose="020F0502020204030204" pitchFamily="34" charset="0"/>
              </a:rPr>
              <a:t>	BRCA1</a:t>
            </a:r>
            <a:r>
              <a:rPr lang="en-US" sz="1200" b="0" dirty="0">
                <a:solidFill>
                  <a:schemeClr val="bg1"/>
                </a:solidFill>
                <a:latin typeface="Calibri" panose="020F0502020204030204" pitchFamily="34" charset="0"/>
                <a:cs typeface="Calibri" panose="020F0502020204030204" pitchFamily="34" charset="0"/>
              </a:rPr>
              <a:t> and </a:t>
            </a:r>
            <a:r>
              <a:rPr lang="en-US" sz="1200" b="0" i="1" dirty="0">
                <a:solidFill>
                  <a:schemeClr val="bg1"/>
                </a:solidFill>
                <a:latin typeface="Calibri" panose="020F0502020204030204" pitchFamily="34" charset="0"/>
                <a:cs typeface="Calibri" panose="020F0502020204030204" pitchFamily="34" charset="0"/>
              </a:rPr>
              <a:t>BRCA2</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	</a:t>
            </a:r>
            <a:endParaRPr lang="en-US" sz="1200" dirty="0">
              <a:solidFill>
                <a:schemeClr val="bg1"/>
              </a:solidFill>
              <a:latin typeface="Calibri" panose="020F0502020204030204" pitchFamily="34" charset="0"/>
              <a:cs typeface="Calibri" panose="020F0502020204030204" pitchFamily="34" charset="0"/>
            </a:endParaRPr>
          </a:p>
        </p:txBody>
      </p:sp>
      <p:cxnSp>
        <p:nvCxnSpPr>
          <p:cNvPr id="296" name="Straight Connector 295">
            <a:extLst>
              <a:ext uri="{FF2B5EF4-FFF2-40B4-BE49-F238E27FC236}">
                <a16:creationId xmlns:a16="http://schemas.microsoft.com/office/drawing/2014/main" id="{4115653D-7FC8-84D3-B91E-8231568F1925}"/>
              </a:ext>
            </a:extLst>
          </p:cNvPr>
          <p:cNvCxnSpPr>
            <a:cxnSpLocks/>
          </p:cNvCxnSpPr>
          <p:nvPr/>
        </p:nvCxnSpPr>
        <p:spPr bwMode="auto">
          <a:xfrm>
            <a:off x="4814959" y="2983700"/>
            <a:ext cx="821005" cy="0"/>
          </a:xfrm>
          <a:prstGeom prst="line">
            <a:avLst/>
          </a:prstGeom>
          <a:noFill/>
          <a:ln w="28575" cap="flat" cmpd="sng" algn="ctr">
            <a:solidFill>
              <a:schemeClr val="bg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128DE9B4-8AF1-503A-5D38-BEC504B9F76D}"/>
              </a:ext>
            </a:extLst>
          </p:cNvPr>
          <p:cNvCxnSpPr/>
          <p:nvPr/>
        </p:nvCxnSpPr>
        <p:spPr bwMode="auto">
          <a:xfrm>
            <a:off x="4814960" y="294548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6E2AF887-CB7C-AEDA-4E79-25096BF818F9}"/>
              </a:ext>
            </a:extLst>
          </p:cNvPr>
          <p:cNvCxnSpPr/>
          <p:nvPr/>
        </p:nvCxnSpPr>
        <p:spPr bwMode="auto">
          <a:xfrm>
            <a:off x="5635964" y="294548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1C89633F-9287-824E-4978-F802FB609779}"/>
              </a:ext>
            </a:extLst>
          </p:cNvPr>
          <p:cNvCxnSpPr>
            <a:cxnSpLocks/>
          </p:cNvCxnSpPr>
          <p:nvPr/>
        </p:nvCxnSpPr>
        <p:spPr bwMode="auto">
          <a:xfrm flipH="1" flipV="1">
            <a:off x="5158548" y="2923294"/>
            <a:ext cx="5882" cy="2317748"/>
          </a:xfrm>
          <a:prstGeom prst="line">
            <a:avLst/>
          </a:prstGeom>
          <a:noFill/>
          <a:ln w="28575" cap="flat" cmpd="sng" algn="ctr">
            <a:solidFill>
              <a:schemeClr val="bg1"/>
            </a:solidFill>
            <a:prstDash val="solid"/>
            <a:round/>
            <a:headEnd type="none" w="med" len="med"/>
            <a:tailEnd type="none" w="med" len="med"/>
          </a:ln>
          <a:effectLst/>
        </p:spPr>
      </p:cxnSp>
      <p:cxnSp>
        <p:nvCxnSpPr>
          <p:cNvPr id="405" name="Straight Connector 404">
            <a:extLst>
              <a:ext uri="{FF2B5EF4-FFF2-40B4-BE49-F238E27FC236}">
                <a16:creationId xmlns:a16="http://schemas.microsoft.com/office/drawing/2014/main" id="{AE081B38-85D7-3CC0-9EEB-D28259312CBA}"/>
              </a:ext>
            </a:extLst>
          </p:cNvPr>
          <p:cNvCxnSpPr>
            <a:cxnSpLocks/>
          </p:cNvCxnSpPr>
          <p:nvPr/>
        </p:nvCxnSpPr>
        <p:spPr bwMode="auto">
          <a:xfrm flipV="1">
            <a:off x="6228885" y="2919356"/>
            <a:ext cx="0" cy="2353967"/>
          </a:xfrm>
          <a:prstGeom prst="line">
            <a:avLst/>
          </a:prstGeom>
          <a:noFill/>
          <a:ln w="28575" cap="flat" cmpd="sng" algn="ctr">
            <a:solidFill>
              <a:schemeClr val="bg1"/>
            </a:solidFill>
            <a:prstDash val="sysDash"/>
            <a:round/>
            <a:headEnd type="none" w="med" len="med"/>
            <a:tailEnd type="none" w="med" len="med"/>
          </a:ln>
          <a:effectLst/>
        </p:spPr>
      </p:cxnSp>
      <p:cxnSp>
        <p:nvCxnSpPr>
          <p:cNvPr id="423" name="Straight Connector 422">
            <a:extLst>
              <a:ext uri="{FF2B5EF4-FFF2-40B4-BE49-F238E27FC236}">
                <a16:creationId xmlns:a16="http://schemas.microsoft.com/office/drawing/2014/main" id="{4EABCFFD-6D15-6154-3FF5-EA54C5D1C26F}"/>
              </a:ext>
            </a:extLst>
          </p:cNvPr>
          <p:cNvCxnSpPr>
            <a:cxnSpLocks/>
          </p:cNvCxnSpPr>
          <p:nvPr/>
        </p:nvCxnSpPr>
        <p:spPr bwMode="auto">
          <a:xfrm>
            <a:off x="3764403" y="5254632"/>
            <a:ext cx="3357026" cy="0"/>
          </a:xfrm>
          <a:prstGeom prst="line">
            <a:avLst/>
          </a:prstGeom>
          <a:noFill/>
          <a:ln w="28575" cap="flat" cmpd="sng" algn="ctr">
            <a:solidFill>
              <a:schemeClr val="bg1"/>
            </a:solidFill>
            <a:prstDash val="solid"/>
            <a:round/>
            <a:headEnd type="none" w="med" len="med"/>
            <a:tailEnd type="none" w="med" len="med"/>
          </a:ln>
          <a:effectLst/>
        </p:spPr>
      </p:cxnSp>
      <p:sp>
        <p:nvSpPr>
          <p:cNvPr id="425" name="TextBox 424">
            <a:extLst>
              <a:ext uri="{FF2B5EF4-FFF2-40B4-BE49-F238E27FC236}">
                <a16:creationId xmlns:a16="http://schemas.microsoft.com/office/drawing/2014/main" id="{32D048F7-0727-432C-9D0C-866522A3438D}"/>
              </a:ext>
            </a:extLst>
          </p:cNvPr>
          <p:cNvSpPr txBox="1"/>
          <p:nvPr/>
        </p:nvSpPr>
        <p:spPr bwMode="auto">
          <a:xfrm>
            <a:off x="4834859" y="5653740"/>
            <a:ext cx="146411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Olaparib Better</a:t>
            </a:r>
          </a:p>
        </p:txBody>
      </p:sp>
      <p:cxnSp>
        <p:nvCxnSpPr>
          <p:cNvPr id="426" name="Straight Arrow Connector 425">
            <a:extLst>
              <a:ext uri="{FF2B5EF4-FFF2-40B4-BE49-F238E27FC236}">
                <a16:creationId xmlns:a16="http://schemas.microsoft.com/office/drawing/2014/main" id="{11B71852-36E8-FC43-7BF3-13ACE36581DB}"/>
              </a:ext>
            </a:extLst>
          </p:cNvPr>
          <p:cNvCxnSpPr>
            <a:cxnSpLocks/>
          </p:cNvCxnSpPr>
          <p:nvPr/>
        </p:nvCxnSpPr>
        <p:spPr bwMode="auto">
          <a:xfrm flipH="1">
            <a:off x="4927142" y="5663397"/>
            <a:ext cx="1292529" cy="0"/>
          </a:xfrm>
          <a:prstGeom prst="straightConnector1">
            <a:avLst/>
          </a:prstGeom>
          <a:noFill/>
          <a:ln w="28575" cap="flat" cmpd="sng" algn="ctr">
            <a:solidFill>
              <a:schemeClr val="bg1"/>
            </a:solidFill>
            <a:prstDash val="solid"/>
            <a:round/>
            <a:headEnd type="none" w="med" len="med"/>
            <a:tailEnd type="triangle"/>
          </a:ln>
          <a:effectLst/>
        </p:spPr>
      </p:cxnSp>
      <p:sp>
        <p:nvSpPr>
          <p:cNvPr id="428" name="TextBox 427">
            <a:extLst>
              <a:ext uri="{FF2B5EF4-FFF2-40B4-BE49-F238E27FC236}">
                <a16:creationId xmlns:a16="http://schemas.microsoft.com/office/drawing/2014/main" id="{313D491D-363F-DDA6-E0BA-97028FE669EB}"/>
              </a:ext>
            </a:extLst>
          </p:cNvPr>
          <p:cNvSpPr txBox="1"/>
          <p:nvPr/>
        </p:nvSpPr>
        <p:spPr bwMode="auto">
          <a:xfrm>
            <a:off x="6259836" y="5653740"/>
            <a:ext cx="143026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Placebo Better</a:t>
            </a:r>
          </a:p>
        </p:txBody>
      </p:sp>
      <p:cxnSp>
        <p:nvCxnSpPr>
          <p:cNvPr id="431" name="Straight Connector 430">
            <a:extLst>
              <a:ext uri="{FF2B5EF4-FFF2-40B4-BE49-F238E27FC236}">
                <a16:creationId xmlns:a16="http://schemas.microsoft.com/office/drawing/2014/main" id="{F2AE1D00-A17E-C90E-40E6-03F271052714}"/>
              </a:ext>
            </a:extLst>
          </p:cNvPr>
          <p:cNvCxnSpPr>
            <a:cxnSpLocks/>
          </p:cNvCxnSpPr>
          <p:nvPr/>
        </p:nvCxnSpPr>
        <p:spPr bwMode="auto">
          <a:xfrm>
            <a:off x="4580497" y="3248931"/>
            <a:ext cx="1337312" cy="0"/>
          </a:xfrm>
          <a:prstGeom prst="line">
            <a:avLst/>
          </a:prstGeom>
          <a:noFill/>
          <a:ln w="28575" cap="flat" cmpd="sng" algn="ctr">
            <a:solidFill>
              <a:schemeClr val="bg1"/>
            </a:solidFill>
            <a:prstDash val="solid"/>
            <a:round/>
            <a:headEnd type="none" w="med" len="med"/>
            <a:tailEnd type="none" w="med" len="med"/>
          </a:ln>
          <a:effectLst/>
        </p:spPr>
      </p:cxnSp>
      <p:grpSp>
        <p:nvGrpSpPr>
          <p:cNvPr id="22" name="Group 21">
            <a:extLst>
              <a:ext uri="{FF2B5EF4-FFF2-40B4-BE49-F238E27FC236}">
                <a16:creationId xmlns:a16="http://schemas.microsoft.com/office/drawing/2014/main" id="{0D460736-95CD-0635-2628-3F0D0E9C54C4}"/>
              </a:ext>
            </a:extLst>
          </p:cNvPr>
          <p:cNvGrpSpPr/>
          <p:nvPr/>
        </p:nvGrpSpPr>
        <p:grpSpPr>
          <a:xfrm>
            <a:off x="4577454" y="3210830"/>
            <a:ext cx="1340356" cy="78035"/>
            <a:chOff x="4846876" y="2869414"/>
            <a:chExt cx="1070933" cy="76200"/>
          </a:xfrm>
        </p:grpSpPr>
        <p:cxnSp>
          <p:nvCxnSpPr>
            <p:cNvPr id="433" name="Straight Connector 432">
              <a:extLst>
                <a:ext uri="{FF2B5EF4-FFF2-40B4-BE49-F238E27FC236}">
                  <a16:creationId xmlns:a16="http://schemas.microsoft.com/office/drawing/2014/main" id="{0BD63C3D-E9FC-508F-BEB8-041CDE36BB63}"/>
                </a:ext>
              </a:extLst>
            </p:cNvPr>
            <p:cNvCxnSpPr/>
            <p:nvPr/>
          </p:nvCxnSpPr>
          <p:spPr bwMode="auto">
            <a:xfrm>
              <a:off x="4846876" y="286941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DD7246DF-C6B9-7B3E-1170-C94DBF144DB3}"/>
                </a:ext>
              </a:extLst>
            </p:cNvPr>
            <p:cNvCxnSpPr/>
            <p:nvPr/>
          </p:nvCxnSpPr>
          <p:spPr bwMode="auto">
            <a:xfrm>
              <a:off x="5917809" y="2869414"/>
              <a:ext cx="0" cy="76200"/>
            </a:xfrm>
            <a:prstGeom prst="line">
              <a:avLst/>
            </a:prstGeom>
            <a:noFill/>
            <a:ln w="28575" cap="flat" cmpd="sng" algn="ctr">
              <a:solidFill>
                <a:schemeClr val="bg1"/>
              </a:solidFill>
              <a:prstDash val="solid"/>
              <a:round/>
              <a:headEnd type="none" w="med" len="med"/>
              <a:tailEnd type="none" w="med" len="med"/>
            </a:ln>
            <a:effectLst/>
          </p:spPr>
        </p:cxnSp>
      </p:grpSp>
      <p:sp>
        <p:nvSpPr>
          <p:cNvPr id="435" name="Oval 434">
            <a:extLst>
              <a:ext uri="{FF2B5EF4-FFF2-40B4-BE49-F238E27FC236}">
                <a16:creationId xmlns:a16="http://schemas.microsoft.com/office/drawing/2014/main" id="{E32B30A9-7A81-DBC8-CB53-3D3AEA1B1CDB}"/>
              </a:ext>
            </a:extLst>
          </p:cNvPr>
          <p:cNvSpPr/>
          <p:nvPr/>
        </p:nvSpPr>
        <p:spPr bwMode="auto">
          <a:xfrm>
            <a:off x="5061379" y="3214812"/>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39" name="Straight Connector 438">
            <a:extLst>
              <a:ext uri="{FF2B5EF4-FFF2-40B4-BE49-F238E27FC236}">
                <a16:creationId xmlns:a16="http://schemas.microsoft.com/office/drawing/2014/main" id="{C3AD0395-2E3E-1409-4B7B-E83647D47708}"/>
              </a:ext>
            </a:extLst>
          </p:cNvPr>
          <p:cNvCxnSpPr>
            <a:cxnSpLocks/>
          </p:cNvCxnSpPr>
          <p:nvPr/>
        </p:nvCxnSpPr>
        <p:spPr bwMode="auto">
          <a:xfrm>
            <a:off x="4735242" y="3412933"/>
            <a:ext cx="974367" cy="0"/>
          </a:xfrm>
          <a:prstGeom prst="line">
            <a:avLst/>
          </a:prstGeom>
          <a:noFill/>
          <a:ln w="28575" cap="flat" cmpd="sng" algn="ctr">
            <a:solidFill>
              <a:schemeClr val="bg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C9C889D1-D742-C421-B1E7-6EFC3F1B224B}"/>
              </a:ext>
            </a:extLst>
          </p:cNvPr>
          <p:cNvCxnSpPr/>
          <p:nvPr/>
        </p:nvCxnSpPr>
        <p:spPr bwMode="auto">
          <a:xfrm>
            <a:off x="4735242" y="3374722"/>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971DB369-8298-4196-2A9C-2E717F445BB8}"/>
              </a:ext>
            </a:extLst>
          </p:cNvPr>
          <p:cNvCxnSpPr/>
          <p:nvPr/>
        </p:nvCxnSpPr>
        <p:spPr bwMode="auto">
          <a:xfrm>
            <a:off x="5709609" y="3374722"/>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2B4441DC-1447-3893-E6DB-9529B6C53BB4}"/>
              </a:ext>
            </a:extLst>
          </p:cNvPr>
          <p:cNvCxnSpPr>
            <a:cxnSpLocks/>
          </p:cNvCxnSpPr>
          <p:nvPr/>
        </p:nvCxnSpPr>
        <p:spPr bwMode="auto">
          <a:xfrm>
            <a:off x="4866540" y="3717859"/>
            <a:ext cx="1911007" cy="0"/>
          </a:xfrm>
          <a:prstGeom prst="line">
            <a:avLst/>
          </a:prstGeom>
          <a:noFill/>
          <a:ln w="28575" cap="flat" cmpd="sng" algn="ctr">
            <a:solidFill>
              <a:schemeClr val="bg1"/>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137BE49A-8AA8-6DBD-9721-4869C12DA96F}"/>
              </a:ext>
            </a:extLst>
          </p:cNvPr>
          <p:cNvCxnSpPr>
            <a:cxnSpLocks/>
          </p:cNvCxnSpPr>
          <p:nvPr/>
        </p:nvCxnSpPr>
        <p:spPr bwMode="auto">
          <a:xfrm>
            <a:off x="4632079" y="3862951"/>
            <a:ext cx="883839" cy="0"/>
          </a:xfrm>
          <a:prstGeom prst="line">
            <a:avLst/>
          </a:prstGeom>
          <a:noFill/>
          <a:ln w="28575" cap="flat" cmpd="sng" algn="ctr">
            <a:solidFill>
              <a:schemeClr val="bg1"/>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A74CE0F0-E5F2-20F4-6409-AB9EDE357703}"/>
              </a:ext>
            </a:extLst>
          </p:cNvPr>
          <p:cNvCxnSpPr>
            <a:cxnSpLocks/>
          </p:cNvCxnSpPr>
          <p:nvPr/>
        </p:nvCxnSpPr>
        <p:spPr bwMode="auto">
          <a:xfrm>
            <a:off x="4514848" y="4200371"/>
            <a:ext cx="2117119" cy="0"/>
          </a:xfrm>
          <a:prstGeom prst="line">
            <a:avLst/>
          </a:prstGeom>
          <a:noFill/>
          <a:ln w="28575" cap="flat" cmpd="sng" algn="ctr">
            <a:solidFill>
              <a:schemeClr val="bg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372CF86A-7731-5FBC-9209-BD5E7894FB43}"/>
              </a:ext>
            </a:extLst>
          </p:cNvPr>
          <p:cNvCxnSpPr>
            <a:cxnSpLocks/>
          </p:cNvCxnSpPr>
          <p:nvPr/>
        </p:nvCxnSpPr>
        <p:spPr bwMode="auto">
          <a:xfrm>
            <a:off x="4763377" y="4331466"/>
            <a:ext cx="883839" cy="0"/>
          </a:xfrm>
          <a:prstGeom prst="line">
            <a:avLst/>
          </a:prstGeom>
          <a:noFill/>
          <a:ln w="28575" cap="flat" cmpd="sng" algn="ctr">
            <a:solidFill>
              <a:schemeClr val="bg1"/>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4A83223E-DCCE-2EAF-3E33-45E40865EE09}"/>
              </a:ext>
            </a:extLst>
          </p:cNvPr>
          <p:cNvCxnSpPr>
            <a:cxnSpLocks/>
          </p:cNvCxnSpPr>
          <p:nvPr/>
        </p:nvCxnSpPr>
        <p:spPr bwMode="auto">
          <a:xfrm>
            <a:off x="4514848" y="4668805"/>
            <a:ext cx="829964" cy="0"/>
          </a:xfrm>
          <a:prstGeom prst="line">
            <a:avLst/>
          </a:prstGeom>
          <a:noFill/>
          <a:ln w="28575" cap="flat" cmpd="sng" algn="ctr">
            <a:solidFill>
              <a:schemeClr val="bg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92609F44-37AE-F2D7-B8EE-6DEC1ED338BC}"/>
              </a:ext>
            </a:extLst>
          </p:cNvPr>
          <p:cNvCxnSpPr>
            <a:cxnSpLocks/>
          </p:cNvCxnSpPr>
          <p:nvPr/>
        </p:nvCxnSpPr>
        <p:spPr bwMode="auto">
          <a:xfrm>
            <a:off x="4622700" y="4821256"/>
            <a:ext cx="1843749" cy="0"/>
          </a:xfrm>
          <a:prstGeom prst="line">
            <a:avLst/>
          </a:prstGeom>
          <a:noFill/>
          <a:ln w="28575" cap="flat" cmpd="sng" algn="ctr">
            <a:solidFill>
              <a:schemeClr val="bg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E0D60DF5-9A73-67DE-3479-FE0BC019B99F}"/>
              </a:ext>
            </a:extLst>
          </p:cNvPr>
          <p:cNvCxnSpPr/>
          <p:nvPr/>
        </p:nvCxnSpPr>
        <p:spPr bwMode="auto">
          <a:xfrm>
            <a:off x="6780136" y="3674958"/>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A8A6F733-E97B-E0B3-086D-025740E472A9}"/>
              </a:ext>
            </a:extLst>
          </p:cNvPr>
          <p:cNvCxnSpPr>
            <a:cxnSpLocks/>
          </p:cNvCxnSpPr>
          <p:nvPr/>
        </p:nvCxnSpPr>
        <p:spPr bwMode="auto">
          <a:xfrm>
            <a:off x="4871619" y="3674958"/>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795FE48A-0ABC-E37E-E4EC-FA99A8E1A3E5}"/>
              </a:ext>
            </a:extLst>
          </p:cNvPr>
          <p:cNvCxnSpPr>
            <a:cxnSpLocks/>
          </p:cNvCxnSpPr>
          <p:nvPr/>
        </p:nvCxnSpPr>
        <p:spPr bwMode="auto">
          <a:xfrm>
            <a:off x="4622700" y="3824851"/>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F5731834-FBDA-6867-D2C7-62FBAA9A1A14}"/>
              </a:ext>
            </a:extLst>
          </p:cNvPr>
          <p:cNvCxnSpPr>
            <a:cxnSpLocks/>
          </p:cNvCxnSpPr>
          <p:nvPr/>
        </p:nvCxnSpPr>
        <p:spPr bwMode="auto">
          <a:xfrm>
            <a:off x="5505466" y="3824851"/>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D19C289B-D712-749E-D1E0-6ABD78EF100C}"/>
              </a:ext>
            </a:extLst>
          </p:cNvPr>
          <p:cNvCxnSpPr>
            <a:cxnSpLocks/>
          </p:cNvCxnSpPr>
          <p:nvPr/>
        </p:nvCxnSpPr>
        <p:spPr bwMode="auto">
          <a:xfrm>
            <a:off x="6632424" y="416672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842F8C3C-A3C8-4EB4-E91A-B27AA769B30C}"/>
              </a:ext>
            </a:extLst>
          </p:cNvPr>
          <p:cNvCxnSpPr>
            <a:cxnSpLocks/>
          </p:cNvCxnSpPr>
          <p:nvPr/>
        </p:nvCxnSpPr>
        <p:spPr bwMode="auto">
          <a:xfrm>
            <a:off x="4524820" y="416672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AEE263D7-ABD1-4D0F-8B70-DBA01226ED06}"/>
              </a:ext>
            </a:extLst>
          </p:cNvPr>
          <p:cNvCxnSpPr>
            <a:cxnSpLocks/>
          </p:cNvCxnSpPr>
          <p:nvPr/>
        </p:nvCxnSpPr>
        <p:spPr bwMode="auto">
          <a:xfrm>
            <a:off x="4763519" y="4284740"/>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C20E8A27-0572-21B4-5D59-DDF2DE2AD125}"/>
              </a:ext>
            </a:extLst>
          </p:cNvPr>
          <p:cNvCxnSpPr>
            <a:cxnSpLocks/>
          </p:cNvCxnSpPr>
          <p:nvPr/>
        </p:nvCxnSpPr>
        <p:spPr bwMode="auto">
          <a:xfrm>
            <a:off x="4514848" y="463070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409B0260-97F0-3F2C-33C2-FBE034F11B19}"/>
              </a:ext>
            </a:extLst>
          </p:cNvPr>
          <p:cNvCxnSpPr>
            <a:cxnSpLocks/>
          </p:cNvCxnSpPr>
          <p:nvPr/>
        </p:nvCxnSpPr>
        <p:spPr bwMode="auto">
          <a:xfrm>
            <a:off x="4622700" y="4783156"/>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E126C88D-E250-0934-0E32-E7AC1760B635}"/>
              </a:ext>
            </a:extLst>
          </p:cNvPr>
          <p:cNvCxnSpPr>
            <a:cxnSpLocks/>
          </p:cNvCxnSpPr>
          <p:nvPr/>
        </p:nvCxnSpPr>
        <p:spPr bwMode="auto">
          <a:xfrm>
            <a:off x="5641825" y="4292762"/>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8EF33F26-7C7A-E589-567B-949E2EC5CE0D}"/>
              </a:ext>
            </a:extLst>
          </p:cNvPr>
          <p:cNvCxnSpPr>
            <a:cxnSpLocks/>
          </p:cNvCxnSpPr>
          <p:nvPr/>
        </p:nvCxnSpPr>
        <p:spPr bwMode="auto">
          <a:xfrm>
            <a:off x="5345046" y="463070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9DD7E131-41C2-CFBA-3673-3899E1A75F13}"/>
              </a:ext>
            </a:extLst>
          </p:cNvPr>
          <p:cNvCxnSpPr>
            <a:cxnSpLocks/>
          </p:cNvCxnSpPr>
          <p:nvPr/>
        </p:nvCxnSpPr>
        <p:spPr bwMode="auto">
          <a:xfrm>
            <a:off x="6463982" y="4783156"/>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81" name="Straight Arrow Connector 480">
            <a:extLst>
              <a:ext uri="{FF2B5EF4-FFF2-40B4-BE49-F238E27FC236}">
                <a16:creationId xmlns:a16="http://schemas.microsoft.com/office/drawing/2014/main" id="{E4E2CDFD-E312-7EBB-E360-9ADE4304BB7F}"/>
              </a:ext>
            </a:extLst>
          </p:cNvPr>
          <p:cNvCxnSpPr>
            <a:cxnSpLocks/>
          </p:cNvCxnSpPr>
          <p:nvPr/>
        </p:nvCxnSpPr>
        <p:spPr bwMode="auto">
          <a:xfrm flipH="1">
            <a:off x="6264058" y="5663397"/>
            <a:ext cx="1292529" cy="0"/>
          </a:xfrm>
          <a:prstGeom prst="straightConnector1">
            <a:avLst/>
          </a:prstGeom>
          <a:noFill/>
          <a:ln w="28575" cap="flat" cmpd="sng" algn="ctr">
            <a:solidFill>
              <a:schemeClr val="bg1"/>
            </a:solidFill>
            <a:prstDash val="solid"/>
            <a:round/>
            <a:headEnd type="triangle" w="med" len="med"/>
            <a:tailEnd type="none" w="sm" len="med"/>
          </a:ln>
          <a:effectLst/>
        </p:spPr>
      </p:cxnSp>
      <p:grpSp>
        <p:nvGrpSpPr>
          <p:cNvPr id="483" name="Group 482">
            <a:extLst>
              <a:ext uri="{FF2B5EF4-FFF2-40B4-BE49-F238E27FC236}">
                <a16:creationId xmlns:a16="http://schemas.microsoft.com/office/drawing/2014/main" id="{0FCC5D6B-74A4-A408-0E41-F31EF46350B3}"/>
              </a:ext>
            </a:extLst>
          </p:cNvPr>
          <p:cNvGrpSpPr/>
          <p:nvPr/>
        </p:nvGrpSpPr>
        <p:grpSpPr>
          <a:xfrm>
            <a:off x="4475334" y="5263213"/>
            <a:ext cx="654967" cy="338554"/>
            <a:chOff x="3707627" y="5235937"/>
            <a:chExt cx="654967" cy="338554"/>
          </a:xfrm>
        </p:grpSpPr>
        <p:cxnSp>
          <p:nvCxnSpPr>
            <p:cNvPr id="484" name="Straight Connector 483">
              <a:extLst>
                <a:ext uri="{FF2B5EF4-FFF2-40B4-BE49-F238E27FC236}">
                  <a16:creationId xmlns:a16="http://schemas.microsoft.com/office/drawing/2014/main" id="{E1BC9112-C1DA-8451-9469-38DDF4C72850}"/>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85" name="TextBox 484">
              <a:extLst>
                <a:ext uri="{FF2B5EF4-FFF2-40B4-BE49-F238E27FC236}">
                  <a16:creationId xmlns:a16="http://schemas.microsoft.com/office/drawing/2014/main" id="{385396BA-2AEC-F19D-15AD-A15FBCE2FE3C}"/>
                </a:ext>
              </a:extLst>
            </p:cNvPr>
            <p:cNvSpPr txBox="1"/>
            <p:nvPr/>
          </p:nvSpPr>
          <p:spPr bwMode="auto">
            <a:xfrm>
              <a:off x="3707627" y="5235937"/>
              <a:ext cx="6549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0. 50</a:t>
              </a:r>
            </a:p>
          </p:txBody>
        </p:sp>
      </p:grpSp>
      <p:grpSp>
        <p:nvGrpSpPr>
          <p:cNvPr id="486" name="Group 485">
            <a:extLst>
              <a:ext uri="{FF2B5EF4-FFF2-40B4-BE49-F238E27FC236}">
                <a16:creationId xmlns:a16="http://schemas.microsoft.com/office/drawing/2014/main" id="{C4E47B29-BE29-85B2-3CCA-04FA378E79DE}"/>
              </a:ext>
            </a:extLst>
          </p:cNvPr>
          <p:cNvGrpSpPr/>
          <p:nvPr/>
        </p:nvGrpSpPr>
        <p:grpSpPr>
          <a:xfrm>
            <a:off x="5189898" y="5263213"/>
            <a:ext cx="654967" cy="338554"/>
            <a:chOff x="3707627" y="5235937"/>
            <a:chExt cx="654967" cy="338554"/>
          </a:xfrm>
        </p:grpSpPr>
        <p:cxnSp>
          <p:nvCxnSpPr>
            <p:cNvPr id="487" name="Straight Connector 486">
              <a:extLst>
                <a:ext uri="{FF2B5EF4-FFF2-40B4-BE49-F238E27FC236}">
                  <a16:creationId xmlns:a16="http://schemas.microsoft.com/office/drawing/2014/main" id="{4D83FE48-8BF8-E50E-DAB2-3691EFA82BF7}"/>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88" name="TextBox 487">
              <a:extLst>
                <a:ext uri="{FF2B5EF4-FFF2-40B4-BE49-F238E27FC236}">
                  <a16:creationId xmlns:a16="http://schemas.microsoft.com/office/drawing/2014/main" id="{56FDF10D-34C8-DA82-CB3C-74FBC10BB4B3}"/>
                </a:ext>
              </a:extLst>
            </p:cNvPr>
            <p:cNvSpPr txBox="1"/>
            <p:nvPr/>
          </p:nvSpPr>
          <p:spPr bwMode="auto">
            <a:xfrm>
              <a:off x="3707627" y="5235937"/>
              <a:ext cx="6549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0. 75</a:t>
              </a:r>
            </a:p>
          </p:txBody>
        </p:sp>
      </p:grpSp>
      <p:grpSp>
        <p:nvGrpSpPr>
          <p:cNvPr id="489" name="Group 488">
            <a:extLst>
              <a:ext uri="{FF2B5EF4-FFF2-40B4-BE49-F238E27FC236}">
                <a16:creationId xmlns:a16="http://schemas.microsoft.com/office/drawing/2014/main" id="{96D43436-7A56-47AC-3D58-41B17A749C63}"/>
              </a:ext>
            </a:extLst>
          </p:cNvPr>
          <p:cNvGrpSpPr/>
          <p:nvPr/>
        </p:nvGrpSpPr>
        <p:grpSpPr>
          <a:xfrm>
            <a:off x="5904462" y="5263213"/>
            <a:ext cx="654967" cy="338554"/>
            <a:chOff x="3707627" y="5235937"/>
            <a:chExt cx="654967" cy="338554"/>
          </a:xfrm>
        </p:grpSpPr>
        <p:cxnSp>
          <p:nvCxnSpPr>
            <p:cNvPr id="490" name="Straight Connector 489">
              <a:extLst>
                <a:ext uri="{FF2B5EF4-FFF2-40B4-BE49-F238E27FC236}">
                  <a16:creationId xmlns:a16="http://schemas.microsoft.com/office/drawing/2014/main" id="{8D274612-BE13-6AFA-4FAB-00A02CF1AD22}"/>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91" name="TextBox 490">
              <a:extLst>
                <a:ext uri="{FF2B5EF4-FFF2-40B4-BE49-F238E27FC236}">
                  <a16:creationId xmlns:a16="http://schemas.microsoft.com/office/drawing/2014/main" id="{7BB2CB67-7231-938E-9756-EEC30457B46F}"/>
                </a:ext>
              </a:extLst>
            </p:cNvPr>
            <p:cNvSpPr txBox="1"/>
            <p:nvPr/>
          </p:nvSpPr>
          <p:spPr bwMode="auto">
            <a:xfrm>
              <a:off x="3707627" y="5235937"/>
              <a:ext cx="6549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grpSp>
        <p:nvGrpSpPr>
          <p:cNvPr id="492" name="Group 491">
            <a:extLst>
              <a:ext uri="{FF2B5EF4-FFF2-40B4-BE49-F238E27FC236}">
                <a16:creationId xmlns:a16="http://schemas.microsoft.com/office/drawing/2014/main" id="{F0BD7600-CFD1-8904-BDE5-73023DCB2214}"/>
              </a:ext>
            </a:extLst>
          </p:cNvPr>
          <p:cNvGrpSpPr/>
          <p:nvPr/>
        </p:nvGrpSpPr>
        <p:grpSpPr>
          <a:xfrm>
            <a:off x="6625082" y="5263213"/>
            <a:ext cx="654967" cy="338554"/>
            <a:chOff x="3707627" y="5235937"/>
            <a:chExt cx="654967" cy="338554"/>
          </a:xfrm>
        </p:grpSpPr>
        <p:cxnSp>
          <p:nvCxnSpPr>
            <p:cNvPr id="493" name="Straight Connector 492">
              <a:extLst>
                <a:ext uri="{FF2B5EF4-FFF2-40B4-BE49-F238E27FC236}">
                  <a16:creationId xmlns:a16="http://schemas.microsoft.com/office/drawing/2014/main" id="{23EE0CA9-4FA4-9577-4C6E-88C7B9F16BA8}"/>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494" name="TextBox 493">
              <a:extLst>
                <a:ext uri="{FF2B5EF4-FFF2-40B4-BE49-F238E27FC236}">
                  <a16:creationId xmlns:a16="http://schemas.microsoft.com/office/drawing/2014/main" id="{43964C4C-7E48-2F2E-8D17-646F17DE47A8}"/>
                </a:ext>
              </a:extLst>
            </p:cNvPr>
            <p:cNvSpPr txBox="1"/>
            <p:nvPr/>
          </p:nvSpPr>
          <p:spPr bwMode="auto">
            <a:xfrm>
              <a:off x="3707627" y="5235937"/>
              <a:ext cx="65496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1.25</a:t>
              </a:r>
            </a:p>
          </p:txBody>
        </p:sp>
      </p:grpSp>
      <p:cxnSp>
        <p:nvCxnSpPr>
          <p:cNvPr id="495" name="Straight Connector 494">
            <a:extLst>
              <a:ext uri="{FF2B5EF4-FFF2-40B4-BE49-F238E27FC236}">
                <a16:creationId xmlns:a16="http://schemas.microsoft.com/office/drawing/2014/main" id="{83A926E9-66B5-10AA-772E-CD4FE8960575}"/>
              </a:ext>
            </a:extLst>
          </p:cNvPr>
          <p:cNvCxnSpPr>
            <a:cxnSpLocks/>
          </p:cNvCxnSpPr>
          <p:nvPr/>
        </p:nvCxnSpPr>
        <p:spPr bwMode="auto">
          <a:xfrm>
            <a:off x="522288" y="2182710"/>
            <a:ext cx="11255375" cy="0"/>
          </a:xfrm>
          <a:prstGeom prst="line">
            <a:avLst/>
          </a:prstGeom>
          <a:noFill/>
          <a:ln w="28575" cap="flat" cmpd="sng" algn="ctr">
            <a:solidFill>
              <a:schemeClr val="bg1"/>
            </a:solidFill>
            <a:prstDash val="solid"/>
            <a:round/>
            <a:headEnd type="none" w="med" len="med"/>
            <a:tailEnd type="none" w="med" len="med"/>
          </a:ln>
          <a:effectLst/>
        </p:spPr>
      </p:cxnSp>
      <p:sp>
        <p:nvSpPr>
          <p:cNvPr id="497" name="TextBox 496">
            <a:extLst>
              <a:ext uri="{FF2B5EF4-FFF2-40B4-BE49-F238E27FC236}">
                <a16:creationId xmlns:a16="http://schemas.microsoft.com/office/drawing/2014/main" id="{20E1B231-08BF-2895-8FFD-E16DEBBBC8F4}"/>
              </a:ext>
            </a:extLst>
          </p:cNvPr>
          <p:cNvSpPr txBox="1"/>
          <p:nvPr/>
        </p:nvSpPr>
        <p:spPr bwMode="auto">
          <a:xfrm>
            <a:off x="2028447" y="1774918"/>
            <a:ext cx="109876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Olaparib</a:t>
            </a:r>
          </a:p>
        </p:txBody>
      </p:sp>
      <p:sp>
        <p:nvSpPr>
          <p:cNvPr id="500" name="TextBox 499">
            <a:extLst>
              <a:ext uri="{FF2B5EF4-FFF2-40B4-BE49-F238E27FC236}">
                <a16:creationId xmlns:a16="http://schemas.microsoft.com/office/drawing/2014/main" id="{8449FAF8-4EAF-581E-C674-B8EE4F65C156}"/>
              </a:ext>
            </a:extLst>
          </p:cNvPr>
          <p:cNvSpPr txBox="1"/>
          <p:nvPr/>
        </p:nvSpPr>
        <p:spPr bwMode="auto">
          <a:xfrm>
            <a:off x="3116010" y="1774918"/>
            <a:ext cx="109876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Placebo</a:t>
            </a:r>
          </a:p>
        </p:txBody>
      </p:sp>
      <p:sp>
        <p:nvSpPr>
          <p:cNvPr id="501" name="TextBox 500">
            <a:extLst>
              <a:ext uri="{FF2B5EF4-FFF2-40B4-BE49-F238E27FC236}">
                <a16:creationId xmlns:a16="http://schemas.microsoft.com/office/drawing/2014/main" id="{3C3DB4F8-5716-823D-CF2B-8B0EC7116BD2}"/>
              </a:ext>
            </a:extLst>
          </p:cNvPr>
          <p:cNvSpPr txBox="1"/>
          <p:nvPr/>
        </p:nvSpPr>
        <p:spPr bwMode="auto">
          <a:xfrm>
            <a:off x="3242597" y="2817436"/>
            <a:ext cx="845588" cy="2316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207/915</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75/455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135/460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51/238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156/677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34/157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173/758</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149/588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44/216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0/3</a:t>
            </a:r>
          </a:p>
        </p:txBody>
      </p:sp>
      <p:sp>
        <p:nvSpPr>
          <p:cNvPr id="504" name="TextBox 503">
            <a:extLst>
              <a:ext uri="{FF2B5EF4-FFF2-40B4-BE49-F238E27FC236}">
                <a16:creationId xmlns:a16="http://schemas.microsoft.com/office/drawing/2014/main" id="{AFB2E8B7-7FC9-F0CC-C4FF-5147EAD59098}"/>
              </a:ext>
            </a:extLst>
          </p:cNvPr>
          <p:cNvSpPr txBox="1"/>
          <p:nvPr/>
        </p:nvSpPr>
        <p:spPr bwMode="auto">
          <a:xfrm>
            <a:off x="8645150" y="2817436"/>
            <a:ext cx="845588" cy="2316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82.7%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88.3%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77.0%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77.8%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84.4%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83.1%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83.6%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80.6%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505" name="TextBox 504">
            <a:extLst>
              <a:ext uri="{FF2B5EF4-FFF2-40B4-BE49-F238E27FC236}">
                <a16:creationId xmlns:a16="http://schemas.microsoft.com/office/drawing/2014/main" id="{7E9E7109-6B63-7733-B3FA-86B992134C1F}"/>
              </a:ext>
            </a:extLst>
          </p:cNvPr>
          <p:cNvSpPr txBox="1"/>
          <p:nvPr/>
        </p:nvSpPr>
        <p:spPr bwMode="auto">
          <a:xfrm>
            <a:off x="8518563" y="2282918"/>
            <a:ext cx="109876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Olaparib</a:t>
            </a:r>
          </a:p>
        </p:txBody>
      </p:sp>
      <p:sp>
        <p:nvSpPr>
          <p:cNvPr id="506" name="TextBox 505">
            <a:extLst>
              <a:ext uri="{FF2B5EF4-FFF2-40B4-BE49-F238E27FC236}">
                <a16:creationId xmlns:a16="http://schemas.microsoft.com/office/drawing/2014/main" id="{4D0715FB-E3ED-D202-9262-B54677F624B3}"/>
              </a:ext>
            </a:extLst>
          </p:cNvPr>
          <p:cNvSpPr txBox="1"/>
          <p:nvPr/>
        </p:nvSpPr>
        <p:spPr bwMode="auto">
          <a:xfrm>
            <a:off x="9606126" y="2282918"/>
            <a:ext cx="109876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Placebo</a:t>
            </a:r>
          </a:p>
        </p:txBody>
      </p:sp>
      <p:sp>
        <p:nvSpPr>
          <p:cNvPr id="507" name="TextBox 506">
            <a:extLst>
              <a:ext uri="{FF2B5EF4-FFF2-40B4-BE49-F238E27FC236}">
                <a16:creationId xmlns:a16="http://schemas.microsoft.com/office/drawing/2014/main" id="{6B4264B5-2A80-0FD5-DB1E-BFE285F6E4C2}"/>
              </a:ext>
            </a:extLst>
          </p:cNvPr>
          <p:cNvSpPr txBox="1"/>
          <p:nvPr/>
        </p:nvSpPr>
        <p:spPr bwMode="auto">
          <a:xfrm>
            <a:off x="9732713" y="2817436"/>
            <a:ext cx="845588" cy="2316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75.4%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83.0%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67.6%</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76.2%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75.2%</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76.6%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75.2%</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72.4%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78.1%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508" name="TextBox 507">
            <a:extLst>
              <a:ext uri="{FF2B5EF4-FFF2-40B4-BE49-F238E27FC236}">
                <a16:creationId xmlns:a16="http://schemas.microsoft.com/office/drawing/2014/main" id="{DD95887B-E361-02CE-4033-9B6E1C1169AD}"/>
              </a:ext>
            </a:extLst>
          </p:cNvPr>
          <p:cNvSpPr txBox="1"/>
          <p:nvPr/>
        </p:nvSpPr>
        <p:spPr bwMode="auto">
          <a:xfrm>
            <a:off x="10590870" y="2817436"/>
            <a:ext cx="845588" cy="1840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.977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.197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.754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.615</a:t>
            </a:r>
          </a:p>
        </p:txBody>
      </p:sp>
      <p:sp>
        <p:nvSpPr>
          <p:cNvPr id="510" name="Rectangle 509">
            <a:extLst>
              <a:ext uri="{FF2B5EF4-FFF2-40B4-BE49-F238E27FC236}">
                <a16:creationId xmlns:a16="http://schemas.microsoft.com/office/drawing/2014/main" id="{C4E3688C-FA30-7FEF-09C7-62A035959075}"/>
              </a:ext>
            </a:extLst>
          </p:cNvPr>
          <p:cNvSpPr/>
          <p:nvPr/>
        </p:nvSpPr>
        <p:spPr bwMode="auto">
          <a:xfrm>
            <a:off x="5098892" y="2919356"/>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2" name="Rectangle 511">
            <a:extLst>
              <a:ext uri="{FF2B5EF4-FFF2-40B4-BE49-F238E27FC236}">
                <a16:creationId xmlns:a16="http://schemas.microsoft.com/office/drawing/2014/main" id="{7D82D022-59E5-65AA-97AA-23BC825F51E4}"/>
              </a:ext>
            </a:extLst>
          </p:cNvPr>
          <p:cNvSpPr/>
          <p:nvPr/>
        </p:nvSpPr>
        <p:spPr bwMode="auto">
          <a:xfrm>
            <a:off x="5090941" y="3354909"/>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3" name="Oval 512">
            <a:extLst>
              <a:ext uri="{FF2B5EF4-FFF2-40B4-BE49-F238E27FC236}">
                <a16:creationId xmlns:a16="http://schemas.microsoft.com/office/drawing/2014/main" id="{C36EB35E-1311-766A-709A-CF1AF643ABAB}"/>
              </a:ext>
            </a:extLst>
          </p:cNvPr>
          <p:cNvSpPr/>
          <p:nvPr/>
        </p:nvSpPr>
        <p:spPr bwMode="auto">
          <a:xfrm>
            <a:off x="5602068" y="3683016"/>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5" name="Rectangle 514">
            <a:extLst>
              <a:ext uri="{FF2B5EF4-FFF2-40B4-BE49-F238E27FC236}">
                <a16:creationId xmlns:a16="http://schemas.microsoft.com/office/drawing/2014/main" id="{05BE2A46-74F9-7E56-471E-3E6BE39787B0}"/>
              </a:ext>
            </a:extLst>
          </p:cNvPr>
          <p:cNvSpPr/>
          <p:nvPr/>
        </p:nvSpPr>
        <p:spPr bwMode="auto">
          <a:xfrm>
            <a:off x="4939995" y="3799647"/>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6" name="Oval 515">
            <a:extLst>
              <a:ext uri="{FF2B5EF4-FFF2-40B4-BE49-F238E27FC236}">
                <a16:creationId xmlns:a16="http://schemas.microsoft.com/office/drawing/2014/main" id="{0EDF2B10-C74A-F0D9-42F5-CC4CE54A3B9A}"/>
              </a:ext>
            </a:extLst>
          </p:cNvPr>
          <p:cNvSpPr/>
          <p:nvPr/>
        </p:nvSpPr>
        <p:spPr bwMode="auto">
          <a:xfrm>
            <a:off x="5244259" y="4172052"/>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8" name="Rectangle 517">
            <a:extLst>
              <a:ext uri="{FF2B5EF4-FFF2-40B4-BE49-F238E27FC236}">
                <a16:creationId xmlns:a16="http://schemas.microsoft.com/office/drawing/2014/main" id="{59DBED86-B4C9-531B-C495-2149D76DC909}"/>
              </a:ext>
            </a:extLst>
          </p:cNvPr>
          <p:cNvSpPr/>
          <p:nvPr/>
        </p:nvSpPr>
        <p:spPr bwMode="auto">
          <a:xfrm>
            <a:off x="5075168" y="4269299"/>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 name="Rectangle 519">
            <a:extLst>
              <a:ext uri="{FF2B5EF4-FFF2-40B4-BE49-F238E27FC236}">
                <a16:creationId xmlns:a16="http://schemas.microsoft.com/office/drawing/2014/main" id="{86F2D2CC-6453-C0B0-81E7-B413039751A8}"/>
              </a:ext>
            </a:extLst>
          </p:cNvPr>
          <p:cNvSpPr/>
          <p:nvPr/>
        </p:nvSpPr>
        <p:spPr bwMode="auto">
          <a:xfrm>
            <a:off x="4804824" y="4605501"/>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2" name="Oval 521">
            <a:extLst>
              <a:ext uri="{FF2B5EF4-FFF2-40B4-BE49-F238E27FC236}">
                <a16:creationId xmlns:a16="http://schemas.microsoft.com/office/drawing/2014/main" id="{1DCCBF7E-0D3C-EE38-683D-B5AAE8C6F7C5}"/>
              </a:ext>
            </a:extLst>
          </p:cNvPr>
          <p:cNvSpPr/>
          <p:nvPr/>
        </p:nvSpPr>
        <p:spPr bwMode="auto">
          <a:xfrm>
            <a:off x="5347626" y="4787897"/>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5" name="Straight Connector 24">
            <a:extLst>
              <a:ext uri="{FF2B5EF4-FFF2-40B4-BE49-F238E27FC236}">
                <a16:creationId xmlns:a16="http://schemas.microsoft.com/office/drawing/2014/main" id="{6556430B-4CD5-AFF7-C252-9BE0A2C9A2CD}"/>
              </a:ext>
            </a:extLst>
          </p:cNvPr>
          <p:cNvCxnSpPr>
            <a:cxnSpLocks/>
          </p:cNvCxnSpPr>
          <p:nvPr/>
        </p:nvCxnSpPr>
        <p:spPr bwMode="auto">
          <a:xfrm>
            <a:off x="522288" y="2729385"/>
            <a:ext cx="11255375"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056423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CD0E3-0A06-B5A3-3198-E593C26456A8}"/>
              </a:ext>
            </a:extLst>
          </p:cNvPr>
          <p:cNvSpPr>
            <a:spLocks noGrp="1"/>
          </p:cNvSpPr>
          <p:nvPr>
            <p:ph type="title"/>
          </p:nvPr>
        </p:nvSpPr>
        <p:spPr/>
        <p:txBody>
          <a:bodyPr/>
          <a:lstStyle/>
          <a:p>
            <a:r>
              <a:rPr lang="en-US" dirty="0"/>
              <a:t>OlympiA: OS in ITT (Second Interim Analysis)</a:t>
            </a:r>
          </a:p>
        </p:txBody>
      </p:sp>
      <p:sp>
        <p:nvSpPr>
          <p:cNvPr id="5" name="Text Box 15">
            <a:extLst>
              <a:ext uri="{FF2B5EF4-FFF2-40B4-BE49-F238E27FC236}">
                <a16:creationId xmlns:a16="http://schemas.microsoft.com/office/drawing/2014/main" id="{EE3709CD-FD3C-FD2C-AA5A-4FEB0279B48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p>
        </p:txBody>
      </p:sp>
      <p:sp>
        <p:nvSpPr>
          <p:cNvPr id="3" name="TextBox 2">
            <a:extLst>
              <a:ext uri="{FF2B5EF4-FFF2-40B4-BE49-F238E27FC236}">
                <a16:creationId xmlns:a16="http://schemas.microsoft.com/office/drawing/2014/main" id="{514AD90F-D9DE-0590-E49E-E76C55DFFA18}"/>
              </a:ext>
            </a:extLst>
          </p:cNvPr>
          <p:cNvSpPr txBox="1"/>
          <p:nvPr/>
        </p:nvSpPr>
        <p:spPr bwMode="auto">
          <a:xfrm>
            <a:off x="5207997" y="5460606"/>
            <a:ext cx="25568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 Since Randomization</a:t>
            </a:r>
          </a:p>
        </p:txBody>
      </p:sp>
      <p:sp>
        <p:nvSpPr>
          <p:cNvPr id="10" name="TextBox 9">
            <a:extLst>
              <a:ext uri="{FF2B5EF4-FFF2-40B4-BE49-F238E27FC236}">
                <a16:creationId xmlns:a16="http://schemas.microsoft.com/office/drawing/2014/main" id="{1CF74042-524D-77F5-E096-EFF0545C3D18}"/>
              </a:ext>
            </a:extLst>
          </p:cNvPr>
          <p:cNvSpPr txBox="1"/>
          <p:nvPr/>
        </p:nvSpPr>
        <p:spPr bwMode="auto">
          <a:xfrm>
            <a:off x="1127347" y="5523071"/>
            <a:ext cx="1689693" cy="830997"/>
          </a:xfrm>
          <a:prstGeom prst="rect">
            <a:avLst/>
          </a:prstGeom>
          <a:solidFill>
            <a:schemeClr val="tx1"/>
          </a:solidFill>
          <a:ln>
            <a:noFill/>
          </a:ln>
        </p:spPr>
        <p:txBody>
          <a:bodyPr wrap="none" rtlCol="0">
            <a:spAutoFit/>
          </a:bodyPr>
          <a:lstStyle/>
          <a:p>
            <a:pPr algn="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Patients at Risk, n</a:t>
            </a:r>
            <a:br>
              <a:rPr lang="en-US" sz="1600" b="1" dirty="0">
                <a:solidFill>
                  <a:schemeClr val="bg1"/>
                </a:solidFill>
                <a:latin typeface="Calibri" panose="020F0502020204030204" pitchFamily="34" charset="0"/>
              </a:rPr>
            </a:br>
            <a:r>
              <a:rPr lang="en-US" sz="1600" b="1" dirty="0">
                <a:solidFill>
                  <a:schemeClr val="accent1"/>
                </a:solidFill>
                <a:latin typeface="Calibri" panose="020F0502020204030204" pitchFamily="34" charset="0"/>
              </a:rPr>
              <a:t>Olaparib</a:t>
            </a:r>
            <a:br>
              <a:rPr lang="en-US" sz="1600" b="1" dirty="0">
                <a:solidFill>
                  <a:schemeClr val="bg1"/>
                </a:solidFill>
                <a:latin typeface="Calibri" panose="020F0502020204030204" pitchFamily="34" charset="0"/>
              </a:rPr>
            </a:br>
            <a:r>
              <a:rPr lang="en-US" sz="1600" b="1" dirty="0">
                <a:solidFill>
                  <a:schemeClr val="accent3"/>
                </a:solidFill>
                <a:latin typeface="Calibri" panose="020F0502020204030204" pitchFamily="34" charset="0"/>
              </a:rPr>
              <a:t>Placebo</a:t>
            </a:r>
          </a:p>
        </p:txBody>
      </p:sp>
      <p:sp>
        <p:nvSpPr>
          <p:cNvPr id="11" name="TextBox 10">
            <a:extLst>
              <a:ext uri="{FF2B5EF4-FFF2-40B4-BE49-F238E27FC236}">
                <a16:creationId xmlns:a16="http://schemas.microsoft.com/office/drawing/2014/main" id="{A1D91464-2F1B-3246-3968-730AC6B128E5}"/>
              </a:ext>
            </a:extLst>
          </p:cNvPr>
          <p:cNvSpPr txBox="1"/>
          <p:nvPr/>
        </p:nvSpPr>
        <p:spPr bwMode="auto">
          <a:xfrm rot="16200000">
            <a:off x="1778933" y="2910520"/>
            <a:ext cx="13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a:t>
            </a:r>
          </a:p>
        </p:txBody>
      </p:sp>
      <p:grpSp>
        <p:nvGrpSpPr>
          <p:cNvPr id="12" name="Group 11">
            <a:extLst>
              <a:ext uri="{FF2B5EF4-FFF2-40B4-BE49-F238E27FC236}">
                <a16:creationId xmlns:a16="http://schemas.microsoft.com/office/drawing/2014/main" id="{53D491B3-F687-498E-C365-9C011C4BCE37}"/>
              </a:ext>
            </a:extLst>
          </p:cNvPr>
          <p:cNvGrpSpPr/>
          <p:nvPr/>
        </p:nvGrpSpPr>
        <p:grpSpPr>
          <a:xfrm>
            <a:off x="3190896" y="1795771"/>
            <a:ext cx="6591057" cy="3308759"/>
            <a:chOff x="1467346" y="1729116"/>
            <a:chExt cx="6591057" cy="3308759"/>
          </a:xfrm>
        </p:grpSpPr>
        <p:cxnSp>
          <p:nvCxnSpPr>
            <p:cNvPr id="13" name="Straight Connector 12">
              <a:extLst>
                <a:ext uri="{FF2B5EF4-FFF2-40B4-BE49-F238E27FC236}">
                  <a16:creationId xmlns:a16="http://schemas.microsoft.com/office/drawing/2014/main" id="{FB78B33C-75C5-F3AB-803F-77629F8F88E0}"/>
                </a:ext>
              </a:extLst>
            </p:cNvPr>
            <p:cNvCxnSpPr>
              <a:cxnSpLocks/>
            </p:cNvCxnSpPr>
            <p:nvPr/>
          </p:nvCxnSpPr>
          <p:spPr bwMode="auto">
            <a:xfrm>
              <a:off x="1467346" y="5037875"/>
              <a:ext cx="6591057"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DEEA9D2-2F5A-F344-D2BB-F0489EA70750}"/>
                </a:ext>
              </a:extLst>
            </p:cNvPr>
            <p:cNvCxnSpPr/>
            <p:nvPr/>
          </p:nvCxnSpPr>
          <p:spPr bwMode="auto">
            <a:xfrm flipV="1">
              <a:off x="1467346" y="1729116"/>
              <a:ext cx="0" cy="3294899"/>
            </a:xfrm>
            <a:prstGeom prst="line">
              <a:avLst/>
            </a:prstGeom>
            <a:noFill/>
            <a:ln w="28575" cap="flat" cmpd="sng" algn="ctr">
              <a:solidFill>
                <a:schemeClr val="bg1"/>
              </a:solidFill>
              <a:prstDash val="solid"/>
              <a:round/>
              <a:headEnd type="none" w="med" len="med"/>
              <a:tailEnd type="none" w="med" len="med"/>
            </a:ln>
            <a:effectLst/>
          </p:spPr>
        </p:cxnSp>
      </p:grpSp>
      <p:sp>
        <p:nvSpPr>
          <p:cNvPr id="15" name="TextBox 14">
            <a:extLst>
              <a:ext uri="{FF2B5EF4-FFF2-40B4-BE49-F238E27FC236}">
                <a16:creationId xmlns:a16="http://schemas.microsoft.com/office/drawing/2014/main" id="{47BFFED3-5A24-706C-F5D1-E667AA83303E}"/>
              </a:ext>
            </a:extLst>
          </p:cNvPr>
          <p:cNvSpPr txBox="1"/>
          <p:nvPr/>
        </p:nvSpPr>
        <p:spPr bwMode="auto">
          <a:xfrm>
            <a:off x="2528682" y="1607396"/>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6" name="TextBox 15">
            <a:extLst>
              <a:ext uri="{FF2B5EF4-FFF2-40B4-BE49-F238E27FC236}">
                <a16:creationId xmlns:a16="http://schemas.microsoft.com/office/drawing/2014/main" id="{26E9ED4F-3E1A-A5C1-1336-A705F41CF135}"/>
              </a:ext>
            </a:extLst>
          </p:cNvPr>
          <p:cNvSpPr txBox="1"/>
          <p:nvPr/>
        </p:nvSpPr>
        <p:spPr bwMode="auto">
          <a:xfrm>
            <a:off x="2528682" y="2267253"/>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7" name="TextBox 16">
            <a:extLst>
              <a:ext uri="{FF2B5EF4-FFF2-40B4-BE49-F238E27FC236}">
                <a16:creationId xmlns:a16="http://schemas.microsoft.com/office/drawing/2014/main" id="{4FD60285-8A0D-E8FE-F20E-41FBF1AAE196}"/>
              </a:ext>
            </a:extLst>
          </p:cNvPr>
          <p:cNvSpPr txBox="1"/>
          <p:nvPr/>
        </p:nvSpPr>
        <p:spPr bwMode="auto">
          <a:xfrm>
            <a:off x="2528682" y="2922508"/>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8" name="TextBox 17">
            <a:extLst>
              <a:ext uri="{FF2B5EF4-FFF2-40B4-BE49-F238E27FC236}">
                <a16:creationId xmlns:a16="http://schemas.microsoft.com/office/drawing/2014/main" id="{CFC0CB81-FEF8-EA5E-681F-4FC31D522275}"/>
              </a:ext>
            </a:extLst>
          </p:cNvPr>
          <p:cNvSpPr txBox="1"/>
          <p:nvPr/>
        </p:nvSpPr>
        <p:spPr bwMode="auto">
          <a:xfrm>
            <a:off x="2528682" y="3582365"/>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9" name="TextBox 18">
            <a:extLst>
              <a:ext uri="{FF2B5EF4-FFF2-40B4-BE49-F238E27FC236}">
                <a16:creationId xmlns:a16="http://schemas.microsoft.com/office/drawing/2014/main" id="{C685743F-9DA9-CA6F-B5D9-34915A687B67}"/>
              </a:ext>
            </a:extLst>
          </p:cNvPr>
          <p:cNvSpPr txBox="1"/>
          <p:nvPr/>
        </p:nvSpPr>
        <p:spPr bwMode="auto">
          <a:xfrm>
            <a:off x="2528682" y="4242222"/>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0" name="TextBox 19">
            <a:extLst>
              <a:ext uri="{FF2B5EF4-FFF2-40B4-BE49-F238E27FC236}">
                <a16:creationId xmlns:a16="http://schemas.microsoft.com/office/drawing/2014/main" id="{5A036B5F-9C10-9DB6-E5E4-DA217F251AEF}"/>
              </a:ext>
            </a:extLst>
          </p:cNvPr>
          <p:cNvSpPr txBox="1"/>
          <p:nvPr/>
        </p:nvSpPr>
        <p:spPr bwMode="auto">
          <a:xfrm>
            <a:off x="2528682" y="4897478"/>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21" name="Group 20">
            <a:extLst>
              <a:ext uri="{FF2B5EF4-FFF2-40B4-BE49-F238E27FC236}">
                <a16:creationId xmlns:a16="http://schemas.microsoft.com/office/drawing/2014/main" id="{BACAF96D-1DD6-42D7-3FDD-39E834621F16}"/>
              </a:ext>
            </a:extLst>
          </p:cNvPr>
          <p:cNvGrpSpPr/>
          <p:nvPr/>
        </p:nvGrpSpPr>
        <p:grpSpPr>
          <a:xfrm>
            <a:off x="3117517" y="1789679"/>
            <a:ext cx="73208" cy="3318328"/>
            <a:chOff x="1406105" y="1729116"/>
            <a:chExt cx="73152" cy="3287089"/>
          </a:xfrm>
        </p:grpSpPr>
        <p:cxnSp>
          <p:nvCxnSpPr>
            <p:cNvPr id="22" name="Straight Connector 21">
              <a:extLst>
                <a:ext uri="{FF2B5EF4-FFF2-40B4-BE49-F238E27FC236}">
                  <a16:creationId xmlns:a16="http://schemas.microsoft.com/office/drawing/2014/main" id="{5B91E3B0-6521-590D-8646-8D187866F861}"/>
                </a:ext>
              </a:extLst>
            </p:cNvPr>
            <p:cNvCxnSpPr/>
            <p:nvPr/>
          </p:nvCxnSpPr>
          <p:spPr bwMode="auto">
            <a:xfrm flipH="1">
              <a:off x="1406105" y="50162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3D8CE9C-0610-D622-F409-1BA9A9D30C1F}"/>
                </a:ext>
              </a:extLst>
            </p:cNvPr>
            <p:cNvCxnSpPr/>
            <p:nvPr/>
          </p:nvCxnSpPr>
          <p:spPr bwMode="auto">
            <a:xfrm flipH="1">
              <a:off x="1406105" y="1729116"/>
              <a:ext cx="73152"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46E6DE3-85BC-96EE-3E7D-BC5463EE58E1}"/>
                </a:ext>
              </a:extLst>
            </p:cNvPr>
            <p:cNvCxnSpPr/>
            <p:nvPr/>
          </p:nvCxnSpPr>
          <p:spPr bwMode="auto">
            <a:xfrm flipH="1">
              <a:off x="1406105" y="23865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3D055DF-F4A4-6FB3-3481-E1E29451C23D}"/>
                </a:ext>
              </a:extLst>
            </p:cNvPr>
            <p:cNvCxnSpPr/>
            <p:nvPr/>
          </p:nvCxnSpPr>
          <p:spPr bwMode="auto">
            <a:xfrm flipH="1">
              <a:off x="1406105" y="30439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80C0EAB-C23E-40B1-5C1E-B616BC262813}"/>
                </a:ext>
              </a:extLst>
            </p:cNvPr>
            <p:cNvCxnSpPr/>
            <p:nvPr/>
          </p:nvCxnSpPr>
          <p:spPr bwMode="auto">
            <a:xfrm flipH="1">
              <a:off x="1406105" y="37013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7B32B79-E6E0-611D-1696-42BC7B02E7A7}"/>
                </a:ext>
              </a:extLst>
            </p:cNvPr>
            <p:cNvCxnSpPr/>
            <p:nvPr/>
          </p:nvCxnSpPr>
          <p:spPr bwMode="auto">
            <a:xfrm flipH="1">
              <a:off x="1406105" y="4358788"/>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DAB0E966-7CC0-89DF-CA2C-9E7587F8036A}"/>
              </a:ext>
            </a:extLst>
          </p:cNvPr>
          <p:cNvGrpSpPr/>
          <p:nvPr/>
        </p:nvGrpSpPr>
        <p:grpSpPr>
          <a:xfrm>
            <a:off x="3590369" y="5095435"/>
            <a:ext cx="640168" cy="1271662"/>
            <a:chOff x="3425384" y="4850998"/>
            <a:chExt cx="640168" cy="1271662"/>
          </a:xfrm>
        </p:grpSpPr>
        <p:cxnSp>
          <p:nvCxnSpPr>
            <p:cNvPr id="29" name="Straight Connector 28">
              <a:extLst>
                <a:ext uri="{FF2B5EF4-FFF2-40B4-BE49-F238E27FC236}">
                  <a16:creationId xmlns:a16="http://schemas.microsoft.com/office/drawing/2014/main" id="{E3C1E310-8219-5684-C9FB-EE8776313186}"/>
                </a:ext>
              </a:extLst>
            </p:cNvPr>
            <p:cNvCxnSpPr>
              <a:cxnSpLocks/>
            </p:cNvCxnSpPr>
            <p:nvPr/>
          </p:nvCxnSpPr>
          <p:spPr bwMode="auto">
            <a:xfrm>
              <a:off x="374546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0F04F640-8E72-A024-FED1-723B8C397C30}"/>
                </a:ext>
              </a:extLst>
            </p:cNvPr>
            <p:cNvSpPr txBox="1"/>
            <p:nvPr/>
          </p:nvSpPr>
          <p:spPr bwMode="auto">
            <a:xfrm>
              <a:off x="34253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 name="TextBox 30">
              <a:extLst>
                <a:ext uri="{FF2B5EF4-FFF2-40B4-BE49-F238E27FC236}">
                  <a16:creationId xmlns:a16="http://schemas.microsoft.com/office/drawing/2014/main" id="{A636E7A9-75CB-F8B8-E62E-E12439A63FA7}"/>
                </a:ext>
              </a:extLst>
            </p:cNvPr>
            <p:cNvSpPr txBox="1"/>
            <p:nvPr/>
          </p:nvSpPr>
          <p:spPr bwMode="auto">
            <a:xfrm>
              <a:off x="34253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862</a:t>
              </a:r>
            </a:p>
            <a:p>
              <a:pPr algn="ctr">
                <a:lnSpc>
                  <a:spcPct val="100000"/>
                </a:lnSpc>
                <a:spcAft>
                  <a:spcPct val="0"/>
                </a:spcAft>
                <a:buClrTx/>
                <a:buFontTx/>
                <a:buNone/>
              </a:pPr>
              <a:r>
                <a:rPr lang="en-US" b="0" dirty="0">
                  <a:solidFill>
                    <a:schemeClr val="bg1"/>
                  </a:solidFill>
                  <a:latin typeface="Calibri" panose="020F0502020204030204" pitchFamily="34" charset="0"/>
                </a:rPr>
                <a:t>868</a:t>
              </a:r>
            </a:p>
          </p:txBody>
        </p:sp>
      </p:grpSp>
      <p:grpSp>
        <p:nvGrpSpPr>
          <p:cNvPr id="32" name="Group 31">
            <a:extLst>
              <a:ext uri="{FF2B5EF4-FFF2-40B4-BE49-F238E27FC236}">
                <a16:creationId xmlns:a16="http://schemas.microsoft.com/office/drawing/2014/main" id="{4A513161-6727-95AE-E55C-30BA5F862279}"/>
              </a:ext>
            </a:extLst>
          </p:cNvPr>
          <p:cNvGrpSpPr/>
          <p:nvPr/>
        </p:nvGrpSpPr>
        <p:grpSpPr>
          <a:xfrm>
            <a:off x="4299466" y="5095435"/>
            <a:ext cx="640168" cy="1271662"/>
            <a:chOff x="3976094" y="4850998"/>
            <a:chExt cx="640168" cy="1271662"/>
          </a:xfrm>
        </p:grpSpPr>
        <p:cxnSp>
          <p:nvCxnSpPr>
            <p:cNvPr id="33" name="Straight Connector 32">
              <a:extLst>
                <a:ext uri="{FF2B5EF4-FFF2-40B4-BE49-F238E27FC236}">
                  <a16:creationId xmlns:a16="http://schemas.microsoft.com/office/drawing/2014/main" id="{2974B500-630E-F081-4A4C-60E72DADDD32}"/>
                </a:ext>
              </a:extLst>
            </p:cNvPr>
            <p:cNvCxnSpPr/>
            <p:nvPr/>
          </p:nvCxnSpPr>
          <p:spPr bwMode="auto">
            <a:xfrm>
              <a:off x="4300041"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C372999C-74D4-170A-6F92-C0A2087FFB33}"/>
                </a:ext>
              </a:extLst>
            </p:cNvPr>
            <p:cNvSpPr txBox="1"/>
            <p:nvPr/>
          </p:nvSpPr>
          <p:spPr bwMode="auto">
            <a:xfrm>
              <a:off x="397609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5" name="TextBox 34">
              <a:extLst>
                <a:ext uri="{FF2B5EF4-FFF2-40B4-BE49-F238E27FC236}">
                  <a16:creationId xmlns:a16="http://schemas.microsoft.com/office/drawing/2014/main" id="{81CD658A-C7F6-759C-407D-35273037D2AB}"/>
                </a:ext>
              </a:extLst>
            </p:cNvPr>
            <p:cNvSpPr txBox="1"/>
            <p:nvPr/>
          </p:nvSpPr>
          <p:spPr bwMode="auto">
            <a:xfrm>
              <a:off x="397609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844</a:t>
              </a:r>
            </a:p>
            <a:p>
              <a:pPr algn="ctr">
                <a:lnSpc>
                  <a:spcPct val="100000"/>
                </a:lnSpc>
                <a:spcAft>
                  <a:spcPct val="0"/>
                </a:spcAft>
                <a:buClrTx/>
                <a:buFontTx/>
                <a:buNone/>
              </a:pPr>
              <a:r>
                <a:rPr lang="en-US" b="0" dirty="0">
                  <a:solidFill>
                    <a:schemeClr val="bg1"/>
                  </a:solidFill>
                  <a:latin typeface="Calibri" panose="020F0502020204030204" pitchFamily="34" charset="0"/>
                </a:rPr>
                <a:t>843</a:t>
              </a:r>
            </a:p>
          </p:txBody>
        </p:sp>
      </p:grpSp>
      <p:grpSp>
        <p:nvGrpSpPr>
          <p:cNvPr id="36" name="Group 35">
            <a:extLst>
              <a:ext uri="{FF2B5EF4-FFF2-40B4-BE49-F238E27FC236}">
                <a16:creationId xmlns:a16="http://schemas.microsoft.com/office/drawing/2014/main" id="{7E3C6E4E-A4E2-4CA3-B19E-733B40CFCA02}"/>
              </a:ext>
            </a:extLst>
          </p:cNvPr>
          <p:cNvGrpSpPr/>
          <p:nvPr/>
        </p:nvGrpSpPr>
        <p:grpSpPr>
          <a:xfrm>
            <a:off x="5008563" y="5095435"/>
            <a:ext cx="640168" cy="1271662"/>
            <a:chOff x="4521784" y="4850998"/>
            <a:chExt cx="640168" cy="1271662"/>
          </a:xfrm>
        </p:grpSpPr>
        <p:cxnSp>
          <p:nvCxnSpPr>
            <p:cNvPr id="37" name="Straight Connector 36">
              <a:extLst>
                <a:ext uri="{FF2B5EF4-FFF2-40B4-BE49-F238E27FC236}">
                  <a16:creationId xmlns:a16="http://schemas.microsoft.com/office/drawing/2014/main" id="{DD76AC5E-308A-F876-93B4-BE1563E54BEB}"/>
                </a:ext>
              </a:extLst>
            </p:cNvPr>
            <p:cNvCxnSpPr/>
            <p:nvPr/>
          </p:nvCxnSpPr>
          <p:spPr bwMode="auto">
            <a:xfrm>
              <a:off x="4854614"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2C0B1F7F-1135-5DAA-9011-718028E57294}"/>
                </a:ext>
              </a:extLst>
            </p:cNvPr>
            <p:cNvSpPr txBox="1"/>
            <p:nvPr/>
          </p:nvSpPr>
          <p:spPr bwMode="auto">
            <a:xfrm>
              <a:off x="45217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9" name="TextBox 38">
              <a:extLst>
                <a:ext uri="{FF2B5EF4-FFF2-40B4-BE49-F238E27FC236}">
                  <a16:creationId xmlns:a16="http://schemas.microsoft.com/office/drawing/2014/main" id="{E02D7F6C-A7EC-5122-F904-86FBBBE3F009}"/>
                </a:ext>
              </a:extLst>
            </p:cNvPr>
            <p:cNvSpPr txBox="1"/>
            <p:nvPr/>
          </p:nvSpPr>
          <p:spPr bwMode="auto">
            <a:xfrm>
              <a:off x="45217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809</a:t>
              </a:r>
            </a:p>
            <a:p>
              <a:pPr algn="ctr">
                <a:lnSpc>
                  <a:spcPct val="100000"/>
                </a:lnSpc>
                <a:spcAft>
                  <a:spcPct val="0"/>
                </a:spcAft>
                <a:buClrTx/>
                <a:buFontTx/>
                <a:buNone/>
              </a:pPr>
              <a:r>
                <a:rPr lang="en-US" b="0" dirty="0">
                  <a:solidFill>
                    <a:schemeClr val="bg1"/>
                  </a:solidFill>
                  <a:latin typeface="Calibri" panose="020F0502020204030204" pitchFamily="34" charset="0"/>
                </a:rPr>
                <a:t>808</a:t>
              </a:r>
            </a:p>
          </p:txBody>
        </p:sp>
      </p:grpSp>
      <p:grpSp>
        <p:nvGrpSpPr>
          <p:cNvPr id="40" name="Group 39">
            <a:extLst>
              <a:ext uri="{FF2B5EF4-FFF2-40B4-BE49-F238E27FC236}">
                <a16:creationId xmlns:a16="http://schemas.microsoft.com/office/drawing/2014/main" id="{F29C6AEB-5528-51E9-C8C5-11141512591B}"/>
              </a:ext>
            </a:extLst>
          </p:cNvPr>
          <p:cNvGrpSpPr/>
          <p:nvPr/>
        </p:nvGrpSpPr>
        <p:grpSpPr>
          <a:xfrm>
            <a:off x="5717660" y="5095435"/>
            <a:ext cx="640168" cy="1271662"/>
            <a:chOff x="5091951" y="4850998"/>
            <a:chExt cx="640168" cy="1271662"/>
          </a:xfrm>
        </p:grpSpPr>
        <p:cxnSp>
          <p:nvCxnSpPr>
            <p:cNvPr id="41" name="Straight Connector 40">
              <a:extLst>
                <a:ext uri="{FF2B5EF4-FFF2-40B4-BE49-F238E27FC236}">
                  <a16:creationId xmlns:a16="http://schemas.microsoft.com/office/drawing/2014/main" id="{3106BE9B-0EDF-FDC6-F8D3-A3281011FA35}"/>
                </a:ext>
              </a:extLst>
            </p:cNvPr>
            <p:cNvCxnSpPr/>
            <p:nvPr/>
          </p:nvCxnSpPr>
          <p:spPr bwMode="auto">
            <a:xfrm>
              <a:off x="540918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7B5B4AFC-363E-6340-F48E-61677759AD65}"/>
                </a:ext>
              </a:extLst>
            </p:cNvPr>
            <p:cNvSpPr txBox="1"/>
            <p:nvPr/>
          </p:nvSpPr>
          <p:spPr bwMode="auto">
            <a:xfrm>
              <a:off x="509195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3" name="TextBox 42">
              <a:extLst>
                <a:ext uri="{FF2B5EF4-FFF2-40B4-BE49-F238E27FC236}">
                  <a16:creationId xmlns:a16="http://schemas.microsoft.com/office/drawing/2014/main" id="{C6AF66AE-9B18-90C8-F066-F1BDD21C655A}"/>
                </a:ext>
              </a:extLst>
            </p:cNvPr>
            <p:cNvSpPr txBox="1"/>
            <p:nvPr/>
          </p:nvSpPr>
          <p:spPr bwMode="auto">
            <a:xfrm>
              <a:off x="509195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773</a:t>
              </a:r>
            </a:p>
            <a:p>
              <a:pPr algn="ctr">
                <a:lnSpc>
                  <a:spcPct val="100000"/>
                </a:lnSpc>
                <a:spcAft>
                  <a:spcPct val="0"/>
                </a:spcAft>
                <a:buClrTx/>
                <a:buFontTx/>
                <a:buNone/>
              </a:pPr>
              <a:r>
                <a:rPr lang="en-US" b="0" dirty="0">
                  <a:solidFill>
                    <a:schemeClr val="bg1"/>
                  </a:solidFill>
                  <a:latin typeface="Calibri" panose="020F0502020204030204" pitchFamily="34" charset="0"/>
                </a:rPr>
                <a:t>752</a:t>
              </a:r>
            </a:p>
          </p:txBody>
        </p:sp>
      </p:grpSp>
      <p:grpSp>
        <p:nvGrpSpPr>
          <p:cNvPr id="44" name="Group 43">
            <a:extLst>
              <a:ext uri="{FF2B5EF4-FFF2-40B4-BE49-F238E27FC236}">
                <a16:creationId xmlns:a16="http://schemas.microsoft.com/office/drawing/2014/main" id="{4B817E8E-0411-F651-2BE4-4FCE404FF20D}"/>
              </a:ext>
            </a:extLst>
          </p:cNvPr>
          <p:cNvGrpSpPr/>
          <p:nvPr/>
        </p:nvGrpSpPr>
        <p:grpSpPr>
          <a:xfrm>
            <a:off x="6426757" y="5095435"/>
            <a:ext cx="640168" cy="1271662"/>
            <a:chOff x="5642661" y="4850998"/>
            <a:chExt cx="640168" cy="1271662"/>
          </a:xfrm>
        </p:grpSpPr>
        <p:cxnSp>
          <p:nvCxnSpPr>
            <p:cNvPr id="45" name="Straight Connector 44">
              <a:extLst>
                <a:ext uri="{FF2B5EF4-FFF2-40B4-BE49-F238E27FC236}">
                  <a16:creationId xmlns:a16="http://schemas.microsoft.com/office/drawing/2014/main" id="{B67FE25B-6987-310C-CD76-7EB2A6DC6AC8}"/>
                </a:ext>
              </a:extLst>
            </p:cNvPr>
            <p:cNvCxnSpPr/>
            <p:nvPr/>
          </p:nvCxnSpPr>
          <p:spPr bwMode="auto">
            <a:xfrm>
              <a:off x="5963761"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2E5D0E8E-2174-E72F-6C3B-A434785F3EF0}"/>
                </a:ext>
              </a:extLst>
            </p:cNvPr>
            <p:cNvSpPr txBox="1"/>
            <p:nvPr/>
          </p:nvSpPr>
          <p:spPr bwMode="auto">
            <a:xfrm>
              <a:off x="564266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7" name="TextBox 46">
              <a:extLst>
                <a:ext uri="{FF2B5EF4-FFF2-40B4-BE49-F238E27FC236}">
                  <a16:creationId xmlns:a16="http://schemas.microsoft.com/office/drawing/2014/main" id="{9E559EF1-3C9E-3E3C-3746-33A0FEAC6570}"/>
                </a:ext>
              </a:extLst>
            </p:cNvPr>
            <p:cNvSpPr txBox="1"/>
            <p:nvPr/>
          </p:nvSpPr>
          <p:spPr bwMode="auto">
            <a:xfrm>
              <a:off x="564266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672</a:t>
              </a:r>
            </a:p>
            <a:p>
              <a:pPr algn="ctr">
                <a:lnSpc>
                  <a:spcPct val="100000"/>
                </a:lnSpc>
                <a:spcAft>
                  <a:spcPct val="0"/>
                </a:spcAft>
                <a:buClrTx/>
                <a:buFontTx/>
                <a:buNone/>
              </a:pPr>
              <a:r>
                <a:rPr lang="en-US" b="0" dirty="0">
                  <a:solidFill>
                    <a:schemeClr val="bg1"/>
                  </a:solidFill>
                  <a:latin typeface="Calibri" panose="020F0502020204030204" pitchFamily="34" charset="0"/>
                </a:rPr>
                <a:t>647</a:t>
              </a:r>
            </a:p>
          </p:txBody>
        </p:sp>
      </p:grpSp>
      <p:grpSp>
        <p:nvGrpSpPr>
          <p:cNvPr id="48" name="Group 47">
            <a:extLst>
              <a:ext uri="{FF2B5EF4-FFF2-40B4-BE49-F238E27FC236}">
                <a16:creationId xmlns:a16="http://schemas.microsoft.com/office/drawing/2014/main" id="{94A50858-33B0-8E8A-FAB5-99D7A0504DCC}"/>
              </a:ext>
            </a:extLst>
          </p:cNvPr>
          <p:cNvGrpSpPr/>
          <p:nvPr/>
        </p:nvGrpSpPr>
        <p:grpSpPr>
          <a:xfrm>
            <a:off x="7135854" y="5095435"/>
            <a:ext cx="640168" cy="1271662"/>
            <a:chOff x="6188351" y="4850998"/>
            <a:chExt cx="640168" cy="1271662"/>
          </a:xfrm>
        </p:grpSpPr>
        <p:cxnSp>
          <p:nvCxnSpPr>
            <p:cNvPr id="49" name="Straight Connector 48">
              <a:extLst>
                <a:ext uri="{FF2B5EF4-FFF2-40B4-BE49-F238E27FC236}">
                  <a16:creationId xmlns:a16="http://schemas.microsoft.com/office/drawing/2014/main" id="{1DB2995A-5D43-B9CF-2D22-814C895F2AFB}"/>
                </a:ext>
              </a:extLst>
            </p:cNvPr>
            <p:cNvCxnSpPr/>
            <p:nvPr/>
          </p:nvCxnSpPr>
          <p:spPr bwMode="auto">
            <a:xfrm>
              <a:off x="6518334"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50" name="TextBox 49">
              <a:extLst>
                <a:ext uri="{FF2B5EF4-FFF2-40B4-BE49-F238E27FC236}">
                  <a16:creationId xmlns:a16="http://schemas.microsoft.com/office/drawing/2014/main" id="{9D840A7E-4FA3-ABBD-BE73-60FF346A34B6}"/>
                </a:ext>
              </a:extLst>
            </p:cNvPr>
            <p:cNvSpPr txBox="1"/>
            <p:nvPr/>
          </p:nvSpPr>
          <p:spPr bwMode="auto">
            <a:xfrm>
              <a:off x="6188351"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51" name="TextBox 50">
              <a:extLst>
                <a:ext uri="{FF2B5EF4-FFF2-40B4-BE49-F238E27FC236}">
                  <a16:creationId xmlns:a16="http://schemas.microsoft.com/office/drawing/2014/main" id="{A87FADE8-8CDD-100C-A51E-37AE8AB65260}"/>
                </a:ext>
              </a:extLst>
            </p:cNvPr>
            <p:cNvSpPr txBox="1"/>
            <p:nvPr/>
          </p:nvSpPr>
          <p:spPr bwMode="auto">
            <a:xfrm>
              <a:off x="6188351"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560</a:t>
              </a:r>
            </a:p>
            <a:p>
              <a:pPr algn="ctr">
                <a:lnSpc>
                  <a:spcPct val="100000"/>
                </a:lnSpc>
                <a:spcAft>
                  <a:spcPct val="0"/>
                </a:spcAft>
                <a:buClrTx/>
                <a:buFontTx/>
                <a:buNone/>
              </a:pPr>
              <a:r>
                <a:rPr lang="en-US" b="0" dirty="0">
                  <a:solidFill>
                    <a:schemeClr val="bg1"/>
                  </a:solidFill>
                  <a:latin typeface="Calibri" panose="020F0502020204030204" pitchFamily="34" charset="0"/>
                </a:rPr>
                <a:t>530</a:t>
              </a:r>
            </a:p>
          </p:txBody>
        </p:sp>
      </p:grpSp>
      <p:sp>
        <p:nvSpPr>
          <p:cNvPr id="52" name="TextBox 51">
            <a:extLst>
              <a:ext uri="{FF2B5EF4-FFF2-40B4-BE49-F238E27FC236}">
                <a16:creationId xmlns:a16="http://schemas.microsoft.com/office/drawing/2014/main" id="{2E512366-BFC5-A177-4E53-D73091801783}"/>
              </a:ext>
            </a:extLst>
          </p:cNvPr>
          <p:cNvSpPr txBox="1"/>
          <p:nvPr/>
        </p:nvSpPr>
        <p:spPr bwMode="auto">
          <a:xfrm>
            <a:off x="4269347" y="1472542"/>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98.0</a:t>
            </a:r>
          </a:p>
        </p:txBody>
      </p:sp>
      <p:grpSp>
        <p:nvGrpSpPr>
          <p:cNvPr id="53" name="Group 52">
            <a:extLst>
              <a:ext uri="{FF2B5EF4-FFF2-40B4-BE49-F238E27FC236}">
                <a16:creationId xmlns:a16="http://schemas.microsoft.com/office/drawing/2014/main" id="{D22DEBD5-85FA-07F0-DB6D-35B41689700C}"/>
              </a:ext>
            </a:extLst>
          </p:cNvPr>
          <p:cNvGrpSpPr/>
          <p:nvPr/>
        </p:nvGrpSpPr>
        <p:grpSpPr>
          <a:xfrm>
            <a:off x="7844951" y="5095435"/>
            <a:ext cx="640168" cy="1271662"/>
            <a:chOff x="6748790" y="4850998"/>
            <a:chExt cx="640168" cy="1271662"/>
          </a:xfrm>
        </p:grpSpPr>
        <p:cxnSp>
          <p:nvCxnSpPr>
            <p:cNvPr id="54" name="Straight Connector 53">
              <a:extLst>
                <a:ext uri="{FF2B5EF4-FFF2-40B4-BE49-F238E27FC236}">
                  <a16:creationId xmlns:a16="http://schemas.microsoft.com/office/drawing/2014/main" id="{104334A0-FE48-A3D9-76CB-7216882602BD}"/>
                </a:ext>
              </a:extLst>
            </p:cNvPr>
            <p:cNvCxnSpPr/>
            <p:nvPr/>
          </p:nvCxnSpPr>
          <p:spPr bwMode="auto">
            <a:xfrm>
              <a:off x="7072907"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D012B2E5-245E-C807-F010-816C400CF7AD}"/>
                </a:ext>
              </a:extLst>
            </p:cNvPr>
            <p:cNvSpPr txBox="1"/>
            <p:nvPr/>
          </p:nvSpPr>
          <p:spPr bwMode="auto">
            <a:xfrm>
              <a:off x="6748790"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56" name="TextBox 55">
              <a:extLst>
                <a:ext uri="{FF2B5EF4-FFF2-40B4-BE49-F238E27FC236}">
                  <a16:creationId xmlns:a16="http://schemas.microsoft.com/office/drawing/2014/main" id="{3AF026AC-052A-FB07-E0A1-4214F77C6E36}"/>
                </a:ext>
              </a:extLst>
            </p:cNvPr>
            <p:cNvSpPr txBox="1"/>
            <p:nvPr/>
          </p:nvSpPr>
          <p:spPr bwMode="auto">
            <a:xfrm>
              <a:off x="6748790"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437</a:t>
              </a:r>
            </a:p>
            <a:p>
              <a:pPr algn="ctr">
                <a:lnSpc>
                  <a:spcPct val="100000"/>
                </a:lnSpc>
                <a:spcAft>
                  <a:spcPct val="0"/>
                </a:spcAft>
                <a:buClrTx/>
                <a:buFontTx/>
                <a:buNone/>
              </a:pPr>
              <a:r>
                <a:rPr lang="en-US" b="0" dirty="0">
                  <a:solidFill>
                    <a:schemeClr val="bg1"/>
                  </a:solidFill>
                  <a:latin typeface="Calibri" panose="020F0502020204030204" pitchFamily="34" charset="0"/>
                </a:rPr>
                <a:t>423</a:t>
              </a:r>
            </a:p>
          </p:txBody>
        </p:sp>
      </p:grpSp>
      <p:grpSp>
        <p:nvGrpSpPr>
          <p:cNvPr id="57" name="Group 56">
            <a:extLst>
              <a:ext uri="{FF2B5EF4-FFF2-40B4-BE49-F238E27FC236}">
                <a16:creationId xmlns:a16="http://schemas.microsoft.com/office/drawing/2014/main" id="{EA7DA26F-E202-AE84-D973-FBF477A5C930}"/>
              </a:ext>
            </a:extLst>
          </p:cNvPr>
          <p:cNvGrpSpPr/>
          <p:nvPr/>
        </p:nvGrpSpPr>
        <p:grpSpPr>
          <a:xfrm>
            <a:off x="8554048" y="5095435"/>
            <a:ext cx="640168" cy="1271662"/>
            <a:chOff x="7309229" y="4850998"/>
            <a:chExt cx="640168" cy="1271662"/>
          </a:xfrm>
        </p:grpSpPr>
        <p:cxnSp>
          <p:nvCxnSpPr>
            <p:cNvPr id="58" name="Straight Connector 57">
              <a:extLst>
                <a:ext uri="{FF2B5EF4-FFF2-40B4-BE49-F238E27FC236}">
                  <a16:creationId xmlns:a16="http://schemas.microsoft.com/office/drawing/2014/main" id="{C32C4E4D-ABC0-4DB3-AFDF-1785C77F429D}"/>
                </a:ext>
              </a:extLst>
            </p:cNvPr>
            <p:cNvCxnSpPr/>
            <p:nvPr/>
          </p:nvCxnSpPr>
          <p:spPr bwMode="auto">
            <a:xfrm>
              <a:off x="7627480"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59" name="TextBox 58">
              <a:extLst>
                <a:ext uri="{FF2B5EF4-FFF2-40B4-BE49-F238E27FC236}">
                  <a16:creationId xmlns:a16="http://schemas.microsoft.com/office/drawing/2014/main" id="{0E5CE9B2-78C2-2B35-90A0-2F7F0139A838}"/>
                </a:ext>
              </a:extLst>
            </p:cNvPr>
            <p:cNvSpPr txBox="1"/>
            <p:nvPr/>
          </p:nvSpPr>
          <p:spPr bwMode="auto">
            <a:xfrm>
              <a:off x="7309229"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60" name="TextBox 59">
              <a:extLst>
                <a:ext uri="{FF2B5EF4-FFF2-40B4-BE49-F238E27FC236}">
                  <a16:creationId xmlns:a16="http://schemas.microsoft.com/office/drawing/2014/main" id="{7C3FD701-2FC1-CBCC-337D-5739F0194161}"/>
                </a:ext>
              </a:extLst>
            </p:cNvPr>
            <p:cNvSpPr txBox="1"/>
            <p:nvPr/>
          </p:nvSpPr>
          <p:spPr bwMode="auto">
            <a:xfrm>
              <a:off x="7309229"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335</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333</a:t>
              </a:r>
            </a:p>
          </p:txBody>
        </p:sp>
      </p:grpSp>
      <p:grpSp>
        <p:nvGrpSpPr>
          <p:cNvPr id="61" name="Group 60">
            <a:extLst>
              <a:ext uri="{FF2B5EF4-FFF2-40B4-BE49-F238E27FC236}">
                <a16:creationId xmlns:a16="http://schemas.microsoft.com/office/drawing/2014/main" id="{789EC8BB-AF0F-689B-3BB3-A23388BA8B8D}"/>
              </a:ext>
            </a:extLst>
          </p:cNvPr>
          <p:cNvGrpSpPr/>
          <p:nvPr/>
        </p:nvGrpSpPr>
        <p:grpSpPr>
          <a:xfrm>
            <a:off x="9263143" y="5095435"/>
            <a:ext cx="640168" cy="1271662"/>
            <a:chOff x="7869668" y="4850998"/>
            <a:chExt cx="640168" cy="1271662"/>
          </a:xfrm>
        </p:grpSpPr>
        <p:cxnSp>
          <p:nvCxnSpPr>
            <p:cNvPr id="62" name="Straight Connector 61">
              <a:extLst>
                <a:ext uri="{FF2B5EF4-FFF2-40B4-BE49-F238E27FC236}">
                  <a16:creationId xmlns:a16="http://schemas.microsoft.com/office/drawing/2014/main" id="{F86CFDF0-A13A-F54B-43B2-C890C1313BC2}"/>
                </a:ext>
              </a:extLst>
            </p:cNvPr>
            <p:cNvCxnSpPr/>
            <p:nvPr/>
          </p:nvCxnSpPr>
          <p:spPr bwMode="auto">
            <a:xfrm>
              <a:off x="8182053"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63" name="TextBox 62">
              <a:extLst>
                <a:ext uri="{FF2B5EF4-FFF2-40B4-BE49-F238E27FC236}">
                  <a16:creationId xmlns:a16="http://schemas.microsoft.com/office/drawing/2014/main" id="{B156572D-523A-CCE8-7EAC-5A0A8AFE2C95}"/>
                </a:ext>
              </a:extLst>
            </p:cNvPr>
            <p:cNvSpPr txBox="1"/>
            <p:nvPr/>
          </p:nvSpPr>
          <p:spPr bwMode="auto">
            <a:xfrm>
              <a:off x="7869668"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64" name="TextBox 63">
              <a:extLst>
                <a:ext uri="{FF2B5EF4-FFF2-40B4-BE49-F238E27FC236}">
                  <a16:creationId xmlns:a16="http://schemas.microsoft.com/office/drawing/2014/main" id="{3B3D62E5-78D9-CAA5-7B60-689D9B72A7B0}"/>
                </a:ext>
              </a:extLst>
            </p:cNvPr>
            <p:cNvSpPr txBox="1"/>
            <p:nvPr/>
          </p:nvSpPr>
          <p:spPr bwMode="auto">
            <a:xfrm>
              <a:off x="7869668"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228</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218</a:t>
              </a:r>
            </a:p>
          </p:txBody>
        </p:sp>
      </p:grpSp>
      <p:sp>
        <p:nvSpPr>
          <p:cNvPr id="66" name="TextBox 65">
            <a:extLst>
              <a:ext uri="{FF2B5EF4-FFF2-40B4-BE49-F238E27FC236}">
                <a16:creationId xmlns:a16="http://schemas.microsoft.com/office/drawing/2014/main" id="{8C4CBB10-83B5-2D7B-17A1-626E085E2B0B}"/>
              </a:ext>
            </a:extLst>
          </p:cNvPr>
          <p:cNvSpPr txBox="1"/>
          <p:nvPr/>
        </p:nvSpPr>
        <p:spPr bwMode="auto">
          <a:xfrm>
            <a:off x="5725979" y="1472542"/>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95.0</a:t>
            </a:r>
          </a:p>
        </p:txBody>
      </p:sp>
      <p:sp>
        <p:nvSpPr>
          <p:cNvPr id="67" name="TextBox 66">
            <a:extLst>
              <a:ext uri="{FF2B5EF4-FFF2-40B4-BE49-F238E27FC236}">
                <a16:creationId xmlns:a16="http://schemas.microsoft.com/office/drawing/2014/main" id="{2C5D0E69-64F5-C16C-38E3-531C52709801}"/>
              </a:ext>
            </a:extLst>
          </p:cNvPr>
          <p:cNvSpPr txBox="1"/>
          <p:nvPr/>
        </p:nvSpPr>
        <p:spPr bwMode="auto">
          <a:xfrm>
            <a:off x="7135854" y="1472542"/>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92.8</a:t>
            </a:r>
          </a:p>
        </p:txBody>
      </p:sp>
      <p:sp>
        <p:nvSpPr>
          <p:cNvPr id="68" name="TextBox 67">
            <a:extLst>
              <a:ext uri="{FF2B5EF4-FFF2-40B4-BE49-F238E27FC236}">
                <a16:creationId xmlns:a16="http://schemas.microsoft.com/office/drawing/2014/main" id="{86C18789-1061-2D71-2BA5-34031367A071}"/>
              </a:ext>
            </a:extLst>
          </p:cNvPr>
          <p:cNvSpPr txBox="1"/>
          <p:nvPr/>
        </p:nvSpPr>
        <p:spPr bwMode="auto">
          <a:xfrm>
            <a:off x="8545729" y="1472542"/>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89.8</a:t>
            </a:r>
          </a:p>
        </p:txBody>
      </p:sp>
      <p:sp>
        <p:nvSpPr>
          <p:cNvPr id="69" name="TextBox 68">
            <a:extLst>
              <a:ext uri="{FF2B5EF4-FFF2-40B4-BE49-F238E27FC236}">
                <a16:creationId xmlns:a16="http://schemas.microsoft.com/office/drawing/2014/main" id="{E42FA0BA-4227-D93C-A64E-CE6475013F58}"/>
              </a:ext>
            </a:extLst>
          </p:cNvPr>
          <p:cNvSpPr txBox="1"/>
          <p:nvPr/>
        </p:nvSpPr>
        <p:spPr bwMode="auto">
          <a:xfrm>
            <a:off x="8545729" y="2227353"/>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86.4</a:t>
            </a:r>
          </a:p>
        </p:txBody>
      </p:sp>
      <p:sp>
        <p:nvSpPr>
          <p:cNvPr id="70" name="TextBox 69">
            <a:extLst>
              <a:ext uri="{FF2B5EF4-FFF2-40B4-BE49-F238E27FC236}">
                <a16:creationId xmlns:a16="http://schemas.microsoft.com/office/drawing/2014/main" id="{CA96F77C-B160-431E-C69C-8065976B317A}"/>
              </a:ext>
            </a:extLst>
          </p:cNvPr>
          <p:cNvSpPr txBox="1"/>
          <p:nvPr/>
        </p:nvSpPr>
        <p:spPr bwMode="auto">
          <a:xfrm>
            <a:off x="7131694" y="2227353"/>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89.1</a:t>
            </a:r>
          </a:p>
        </p:txBody>
      </p:sp>
      <p:sp>
        <p:nvSpPr>
          <p:cNvPr id="71" name="TextBox 70">
            <a:extLst>
              <a:ext uri="{FF2B5EF4-FFF2-40B4-BE49-F238E27FC236}">
                <a16:creationId xmlns:a16="http://schemas.microsoft.com/office/drawing/2014/main" id="{F15F86A2-389A-5FF4-3AFF-49B4F8652F01}"/>
              </a:ext>
            </a:extLst>
          </p:cNvPr>
          <p:cNvSpPr txBox="1"/>
          <p:nvPr/>
        </p:nvSpPr>
        <p:spPr bwMode="auto">
          <a:xfrm>
            <a:off x="5717660" y="2227353"/>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92.8</a:t>
            </a:r>
          </a:p>
        </p:txBody>
      </p:sp>
      <p:sp>
        <p:nvSpPr>
          <p:cNvPr id="72" name="TextBox 71">
            <a:extLst>
              <a:ext uri="{FF2B5EF4-FFF2-40B4-BE49-F238E27FC236}">
                <a16:creationId xmlns:a16="http://schemas.microsoft.com/office/drawing/2014/main" id="{12810181-814C-8FAB-97AF-57DAE7B6EB85}"/>
              </a:ext>
            </a:extLst>
          </p:cNvPr>
          <p:cNvSpPr txBox="1"/>
          <p:nvPr/>
        </p:nvSpPr>
        <p:spPr bwMode="auto">
          <a:xfrm>
            <a:off x="4266086" y="2227353"/>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96.9</a:t>
            </a:r>
          </a:p>
        </p:txBody>
      </p:sp>
      <p:grpSp>
        <p:nvGrpSpPr>
          <p:cNvPr id="73" name="Group 72">
            <a:extLst>
              <a:ext uri="{FF2B5EF4-FFF2-40B4-BE49-F238E27FC236}">
                <a16:creationId xmlns:a16="http://schemas.microsoft.com/office/drawing/2014/main" id="{068CE798-7A32-21B7-85B0-2C752310C2DC}"/>
              </a:ext>
            </a:extLst>
          </p:cNvPr>
          <p:cNvGrpSpPr/>
          <p:nvPr/>
        </p:nvGrpSpPr>
        <p:grpSpPr>
          <a:xfrm>
            <a:off x="2881272" y="5095435"/>
            <a:ext cx="640168" cy="1271662"/>
            <a:chOff x="3425384" y="4850998"/>
            <a:chExt cx="640168" cy="1271662"/>
          </a:xfrm>
        </p:grpSpPr>
        <p:cxnSp>
          <p:nvCxnSpPr>
            <p:cNvPr id="74" name="Straight Connector 73">
              <a:extLst>
                <a:ext uri="{FF2B5EF4-FFF2-40B4-BE49-F238E27FC236}">
                  <a16:creationId xmlns:a16="http://schemas.microsoft.com/office/drawing/2014/main" id="{8D92D97C-41A3-D96D-7FD5-8D786C5A0B74}"/>
                </a:ext>
              </a:extLst>
            </p:cNvPr>
            <p:cNvCxnSpPr>
              <a:cxnSpLocks/>
            </p:cNvCxnSpPr>
            <p:nvPr/>
          </p:nvCxnSpPr>
          <p:spPr bwMode="auto">
            <a:xfrm>
              <a:off x="3745468" y="4850998"/>
              <a:ext cx="0" cy="76175"/>
            </a:xfrm>
            <a:prstGeom prst="line">
              <a:avLst/>
            </a:prstGeom>
            <a:noFill/>
            <a:ln w="28575" cap="flat" cmpd="sng" algn="ctr">
              <a:solidFill>
                <a:schemeClr val="bg1"/>
              </a:solidFill>
              <a:prstDash val="solid"/>
              <a:round/>
              <a:headEnd type="none" w="med" len="med"/>
              <a:tailEnd type="none" w="med" len="med"/>
            </a:ln>
            <a:effectLst/>
          </p:spPr>
        </p:cxnSp>
        <p:sp>
          <p:nvSpPr>
            <p:cNvPr id="75" name="TextBox 74">
              <a:extLst>
                <a:ext uri="{FF2B5EF4-FFF2-40B4-BE49-F238E27FC236}">
                  <a16:creationId xmlns:a16="http://schemas.microsoft.com/office/drawing/2014/main" id="{0DF48EBB-396C-73F6-3DC8-8C406EF13207}"/>
                </a:ext>
              </a:extLst>
            </p:cNvPr>
            <p:cNvSpPr txBox="1"/>
            <p:nvPr/>
          </p:nvSpPr>
          <p:spPr bwMode="auto">
            <a:xfrm>
              <a:off x="3425384" y="4977894"/>
              <a:ext cx="64016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76" name="TextBox 75">
              <a:extLst>
                <a:ext uri="{FF2B5EF4-FFF2-40B4-BE49-F238E27FC236}">
                  <a16:creationId xmlns:a16="http://schemas.microsoft.com/office/drawing/2014/main" id="{83E7C129-BA85-1A84-1B56-9E5D9CECBE67}"/>
                </a:ext>
              </a:extLst>
            </p:cNvPr>
            <p:cNvSpPr txBox="1"/>
            <p:nvPr/>
          </p:nvSpPr>
          <p:spPr bwMode="auto">
            <a:xfrm>
              <a:off x="3425384" y="5476329"/>
              <a:ext cx="6401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b="0" dirty="0">
                  <a:solidFill>
                    <a:schemeClr val="bg1"/>
                  </a:solidFill>
                  <a:latin typeface="Calibri" panose="020F0502020204030204" pitchFamily="34" charset="0"/>
                </a:rPr>
                <a:t>921</a:t>
              </a:r>
            </a:p>
            <a:p>
              <a:pPr algn="ctr">
                <a:lnSpc>
                  <a:spcPct val="100000"/>
                </a:lnSpc>
                <a:spcAft>
                  <a:spcPct val="0"/>
                </a:spcAft>
                <a:buClrTx/>
                <a:buFontTx/>
                <a:buNone/>
              </a:pPr>
              <a:r>
                <a:rPr lang="en-US" b="0" dirty="0">
                  <a:solidFill>
                    <a:schemeClr val="bg1"/>
                  </a:solidFill>
                  <a:latin typeface="Calibri" panose="020F0502020204030204" pitchFamily="34" charset="0"/>
                </a:rPr>
                <a:t>915</a:t>
              </a:r>
            </a:p>
          </p:txBody>
        </p:sp>
      </p:grpSp>
      <p:graphicFrame>
        <p:nvGraphicFramePr>
          <p:cNvPr id="77" name="Table 14">
            <a:extLst>
              <a:ext uri="{FF2B5EF4-FFF2-40B4-BE49-F238E27FC236}">
                <a16:creationId xmlns:a16="http://schemas.microsoft.com/office/drawing/2014/main" id="{ADA88959-57F9-69EC-29C7-29D1CD01C675}"/>
              </a:ext>
            </a:extLst>
          </p:cNvPr>
          <p:cNvGraphicFramePr>
            <a:graphicFrameLocks noGrp="1"/>
          </p:cNvGraphicFramePr>
          <p:nvPr>
            <p:extLst>
              <p:ext uri="{D42A27DB-BD31-4B8C-83A1-F6EECF244321}">
                <p14:modId xmlns:p14="http://schemas.microsoft.com/office/powerpoint/2010/main" val="798111601"/>
              </p:ext>
            </p:extLst>
          </p:nvPr>
        </p:nvGraphicFramePr>
        <p:xfrm>
          <a:off x="3459842" y="3504732"/>
          <a:ext cx="5374838" cy="1463040"/>
        </p:xfrm>
        <a:graphic>
          <a:graphicData uri="http://schemas.openxmlformats.org/drawingml/2006/table">
            <a:tbl>
              <a:tblPr firstRow="1" bandRow="1">
                <a:tableStyleId>{93296810-A885-4BE3-A3E7-6D5BEEA58F35}</a:tableStyleId>
              </a:tblPr>
              <a:tblGrid>
                <a:gridCol w="1363945">
                  <a:extLst>
                    <a:ext uri="{9D8B030D-6E8A-4147-A177-3AD203B41FA5}">
                      <a16:colId xmlns:a16="http://schemas.microsoft.com/office/drawing/2014/main" val="2759772878"/>
                    </a:ext>
                  </a:extLst>
                </a:gridCol>
                <a:gridCol w="1132609">
                  <a:extLst>
                    <a:ext uri="{9D8B030D-6E8A-4147-A177-3AD203B41FA5}">
                      <a16:colId xmlns:a16="http://schemas.microsoft.com/office/drawing/2014/main" val="1358440235"/>
                    </a:ext>
                  </a:extLst>
                </a:gridCol>
                <a:gridCol w="1548247">
                  <a:extLst>
                    <a:ext uri="{9D8B030D-6E8A-4147-A177-3AD203B41FA5}">
                      <a16:colId xmlns:a16="http://schemas.microsoft.com/office/drawing/2014/main" val="619376707"/>
                    </a:ext>
                  </a:extLst>
                </a:gridCol>
                <a:gridCol w="1330037">
                  <a:extLst>
                    <a:ext uri="{9D8B030D-6E8A-4147-A177-3AD203B41FA5}">
                      <a16:colId xmlns:a16="http://schemas.microsoft.com/office/drawing/2014/main" val="2037917895"/>
                    </a:ext>
                  </a:extLst>
                </a:gridCol>
              </a:tblGrid>
              <a:tr h="0">
                <a:tc>
                  <a:txBody>
                    <a:bodyPr/>
                    <a:lstStyle/>
                    <a:p>
                      <a:pP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Deaths, n</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4-Yr OS,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Difference, %</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499398833"/>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accent1"/>
                          </a:solidFill>
                          <a:latin typeface="Calibri" panose="020F0502020204030204" pitchFamily="34" charset="0"/>
                          <a:cs typeface="Calibri" panose="020F0502020204030204" pitchFamily="34" charset="0"/>
                        </a:rPr>
                        <a:t>—</a:t>
                      </a:r>
                      <a:r>
                        <a:rPr lang="en-US" sz="1600" b="1" dirty="0">
                          <a:solidFill>
                            <a:srgbClr val="E5A750"/>
                          </a:solidFill>
                          <a:latin typeface="Calibri" panose="020F0502020204030204" pitchFamily="34" charset="0"/>
                          <a:cs typeface="Calibri" panose="020F0502020204030204" pitchFamily="34" charset="0"/>
                        </a:rPr>
                        <a:t> </a:t>
                      </a:r>
                      <a:r>
                        <a:rPr lang="en-US" sz="1600" dirty="0">
                          <a:solidFill>
                            <a:schemeClr val="bg1"/>
                          </a:solidFill>
                          <a:latin typeface="Calibri" panose="020F0502020204030204" pitchFamily="34" charset="0"/>
                          <a:cs typeface="Calibri" panose="020F0502020204030204" pitchFamily="34" charset="0"/>
                        </a:rPr>
                        <a:t>Olaparib</a:t>
                      </a:r>
                    </a:p>
                  </a:txBody>
                  <a:tcPr>
                    <a:lnT w="12700" cap="flat" cmpd="sng" algn="ctr">
                      <a:noFill/>
                      <a:prstDash val="solid"/>
                      <a:round/>
                      <a:headEnd type="none" w="med" len="med"/>
                      <a:tailEnd type="none" w="med" len="med"/>
                    </a:lnT>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75</a:t>
                      </a:r>
                    </a:p>
                  </a:txBody>
                  <a:tcPr>
                    <a:lnT w="12700" cap="flat" cmpd="sng" algn="ctr">
                      <a:noFill/>
                      <a:prstDash val="solid"/>
                      <a:round/>
                      <a:headEnd type="none" w="med" len="med"/>
                      <a:tailEnd type="none" w="med" len="med"/>
                    </a:lnT>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89.8</a:t>
                      </a:r>
                    </a:p>
                  </a:txBody>
                  <a:tcPr>
                    <a:lnT w="12700" cap="flat" cmpd="sng" algn="ctr">
                      <a:noFill/>
                      <a:prstDash val="solid"/>
                      <a:round/>
                      <a:headEnd type="none" w="med" len="med"/>
                      <a:tailEnd type="none" w="med" len="med"/>
                    </a:lnT>
                    <a:solidFill>
                      <a:schemeClr val="tx1"/>
                    </a:solidFill>
                  </a:tcPr>
                </a:tc>
                <a:tc rowSpan="2">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3.4</a:t>
                      </a:r>
                    </a:p>
                  </a:txBody>
                  <a:tcPr anchor="ctr">
                    <a:lnT w="12700" cap="flat" cmpd="sng" algn="ctr">
                      <a:noFill/>
                      <a:prstDash val="solid"/>
                      <a:round/>
                      <a:headEnd type="none" w="med" len="med"/>
                      <a:tailEnd type="none" w="med" len="med"/>
                    </a:lnT>
                    <a:lnB w="12700" cmpd="sng">
                      <a:noFill/>
                    </a:lnB>
                    <a:solidFill>
                      <a:schemeClr val="tx1"/>
                    </a:solidFill>
                  </a:tcPr>
                </a:tc>
                <a:extLst>
                  <a:ext uri="{0D108BD9-81ED-4DB2-BD59-A6C34878D82A}">
                    <a16:rowId xmlns:a16="http://schemas.microsoft.com/office/drawing/2014/main" val="2252869345"/>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accent3"/>
                          </a:solidFill>
                          <a:latin typeface="Calibri" panose="020F0502020204030204" pitchFamily="34" charset="0"/>
                          <a:cs typeface="Calibri" panose="020F0502020204030204" pitchFamily="34" charset="0"/>
                        </a:rPr>
                        <a:t>—</a:t>
                      </a:r>
                      <a:r>
                        <a:rPr lang="en-US" sz="1600" dirty="0">
                          <a:solidFill>
                            <a:schemeClr val="bg1"/>
                          </a:solidFill>
                          <a:latin typeface="Calibri" panose="020F0502020204030204" pitchFamily="34" charset="0"/>
                          <a:cs typeface="Calibri" panose="020F0502020204030204" pitchFamily="34" charset="0"/>
                        </a:rPr>
                        <a:t> Placebo</a:t>
                      </a:r>
                    </a:p>
                  </a:txBody>
                  <a:tcP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109</a:t>
                      </a:r>
                    </a:p>
                  </a:txBody>
                  <a:tcPr>
                    <a:solidFill>
                      <a:schemeClr val="tx1"/>
                    </a:solidFill>
                  </a:tcPr>
                </a:tc>
                <a:tc>
                  <a:txBody>
                    <a:bodyPr/>
                    <a:lstStyle/>
                    <a:p>
                      <a:pPr algn="ctr">
                        <a:lnSpc>
                          <a:spcPct val="90000"/>
                        </a:lnSpc>
                      </a:pPr>
                      <a:r>
                        <a:rPr lang="en-US" sz="1600" dirty="0">
                          <a:solidFill>
                            <a:schemeClr val="bg1"/>
                          </a:solidFill>
                          <a:latin typeface="Calibri" panose="020F0502020204030204" pitchFamily="34" charset="0"/>
                          <a:cs typeface="Calibri" panose="020F0502020204030204" pitchFamily="34" charset="0"/>
                        </a:rPr>
                        <a:t>86.4</a:t>
                      </a:r>
                    </a:p>
                  </a:txBody>
                  <a:tcPr>
                    <a:solidFill>
                      <a:schemeClr val="tx1"/>
                    </a:solidFill>
                  </a:tcPr>
                </a:tc>
                <a:tc vMerge="1">
                  <a:txBody>
                    <a:bodyPr/>
                    <a:lstStyle/>
                    <a:p>
                      <a:pPr algn="ctr"/>
                      <a:endParaRPr lang="en-US" sz="1200" dirty="0">
                        <a:solidFill>
                          <a:schemeClr val="bg1"/>
                        </a:solidFill>
                      </a:endParaRPr>
                    </a:p>
                  </a:txBody>
                  <a:tcPr/>
                </a:tc>
                <a:extLst>
                  <a:ext uri="{0D108BD9-81ED-4DB2-BD59-A6C34878D82A}">
                    <a16:rowId xmlns:a16="http://schemas.microsoft.com/office/drawing/2014/main" val="1776023000"/>
                  </a:ext>
                </a:extLst>
              </a:tr>
              <a:tr h="128386">
                <a:tc gridSpan="4">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600" b="1" dirty="0">
                          <a:solidFill>
                            <a:schemeClr val="bg1"/>
                          </a:solidFill>
                          <a:latin typeface="Calibri" panose="020F0502020204030204" pitchFamily="34" charset="0"/>
                          <a:cs typeface="Calibri" panose="020F0502020204030204" pitchFamily="34" charset="0"/>
                        </a:rPr>
                        <a:t>Stratified HR for Death: </a:t>
                      </a:r>
                      <a:br>
                        <a:rPr lang="en-US" sz="1600" dirty="0">
                          <a:solidFill>
                            <a:schemeClr val="bg1"/>
                          </a:solidFill>
                          <a:latin typeface="Calibri" panose="020F0502020204030204" pitchFamily="34" charset="0"/>
                          <a:cs typeface="Calibri" panose="020F0502020204030204" pitchFamily="34" charset="0"/>
                        </a:rPr>
                      </a:br>
                      <a:r>
                        <a:rPr lang="en-US" sz="1600" dirty="0">
                          <a:solidFill>
                            <a:schemeClr val="bg1"/>
                          </a:solidFill>
                          <a:latin typeface="Calibri" panose="020F0502020204030204" pitchFamily="34" charset="0"/>
                          <a:cs typeface="Calibri" panose="020F0502020204030204" pitchFamily="34" charset="0"/>
                        </a:rPr>
                        <a:t>0.68 (98.5% CI: 0.47-0.97; </a:t>
                      </a:r>
                      <a:r>
                        <a:rPr lang="en-US" sz="1600" i="1" dirty="0">
                          <a:solidFill>
                            <a:schemeClr val="bg1"/>
                          </a:solidFill>
                          <a:latin typeface="Calibri" panose="020F0502020204030204" pitchFamily="34" charset="0"/>
                          <a:cs typeface="Calibri" panose="020F0502020204030204" pitchFamily="34" charset="0"/>
                        </a:rPr>
                        <a:t>P </a:t>
                      </a:r>
                      <a:r>
                        <a:rPr lang="en-US" sz="1600" i="0" dirty="0">
                          <a:solidFill>
                            <a:schemeClr val="bg1"/>
                          </a:solidFill>
                          <a:latin typeface="Calibri" panose="020F0502020204030204" pitchFamily="34" charset="0"/>
                          <a:cs typeface="Calibri" panose="020F0502020204030204" pitchFamily="34" charset="0"/>
                        </a:rPr>
                        <a:t>= .009</a:t>
                      </a:r>
                      <a:r>
                        <a:rPr lang="en-US" sz="1600" dirty="0">
                          <a:solidFill>
                            <a:schemeClr val="bg1"/>
                          </a:solidFill>
                          <a:latin typeface="Calibri" panose="020F0502020204030204" pitchFamily="34" charset="0"/>
                          <a:cs typeface="Calibri" panose="020F0502020204030204" pitchFamily="34" charset="0"/>
                        </a:rPr>
                        <a:t>)</a:t>
                      </a: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solidFill>
                      <a:schemeClr val="tx1"/>
                    </a:solidFill>
                  </a:tcPr>
                </a:tc>
                <a:tc hMerge="1">
                  <a:txBody>
                    <a:bodyPr/>
                    <a:lstStyle/>
                    <a:p>
                      <a:pPr algn="ctr">
                        <a:lnSpc>
                          <a:spcPct val="90000"/>
                        </a:lnSpc>
                      </a:pPr>
                      <a:endParaRPr lang="en-US" sz="1600" dirty="0">
                        <a:solidFill>
                          <a:schemeClr val="bg1"/>
                        </a:solidFill>
                        <a:latin typeface="Calibri" panose="020F0502020204030204" pitchFamily="34" charset="0"/>
                        <a:cs typeface="Calibri" panose="020F0502020204030204" pitchFamily="34" charset="0"/>
                      </a:endParaRPr>
                    </a:p>
                  </a:txBody>
                  <a:tcPr anchor="ctr">
                    <a:lnT w="12700" cap="flat" cmpd="sng" algn="ctr">
                      <a:noFill/>
                      <a:prstDash val="solid"/>
                      <a:round/>
                      <a:headEnd type="none" w="med" len="med"/>
                      <a:tailEnd type="none" w="med" len="med"/>
                    </a:lnT>
                    <a:solidFill>
                      <a:schemeClr val="tx1"/>
                    </a:solidFill>
                  </a:tcPr>
                </a:tc>
                <a:extLst>
                  <a:ext uri="{0D108BD9-81ED-4DB2-BD59-A6C34878D82A}">
                    <a16:rowId xmlns:a16="http://schemas.microsoft.com/office/drawing/2014/main" val="2751058820"/>
                  </a:ext>
                </a:extLst>
              </a:tr>
            </a:tbl>
          </a:graphicData>
        </a:graphic>
      </p:graphicFrame>
      <p:pic>
        <p:nvPicPr>
          <p:cNvPr id="79" name="Graphic 78">
            <a:extLst>
              <a:ext uri="{FF2B5EF4-FFF2-40B4-BE49-F238E27FC236}">
                <a16:creationId xmlns:a16="http://schemas.microsoft.com/office/drawing/2014/main" id="{FE6E86BF-C038-A7EA-6FC3-4CEABC81A1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00047" y="1816097"/>
            <a:ext cx="6591037" cy="472659"/>
          </a:xfrm>
          <a:prstGeom prst="rect">
            <a:avLst/>
          </a:prstGeom>
        </p:spPr>
      </p:pic>
    </p:spTree>
    <p:extLst>
      <p:ext uri="{BB962C8B-B14F-4D97-AF65-F5344CB8AC3E}">
        <p14:creationId xmlns:p14="http://schemas.microsoft.com/office/powerpoint/2010/main" val="2359708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0868783-3C2B-0B6D-81D6-6930AAC0F1D7}"/>
              </a:ext>
            </a:extLst>
          </p:cNvPr>
          <p:cNvSpPr>
            <a:spLocks noGrp="1"/>
          </p:cNvSpPr>
          <p:nvPr>
            <p:ph type="title"/>
          </p:nvPr>
        </p:nvSpPr>
        <p:spPr/>
        <p:txBody>
          <a:bodyPr/>
          <a:lstStyle/>
          <a:p>
            <a:r>
              <a:rPr lang="en-US" dirty="0"/>
              <a:t>OlympiA: Subgroup Analysis of OS</a:t>
            </a:r>
          </a:p>
        </p:txBody>
      </p:sp>
      <p:sp>
        <p:nvSpPr>
          <p:cNvPr id="9" name="Text Box 15">
            <a:extLst>
              <a:ext uri="{FF2B5EF4-FFF2-40B4-BE49-F238E27FC236}">
                <a16:creationId xmlns:a16="http://schemas.microsoft.com/office/drawing/2014/main" id="{0CFE89CA-30C2-129F-D7F1-4D385C34C50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p>
        </p:txBody>
      </p:sp>
      <p:cxnSp>
        <p:nvCxnSpPr>
          <p:cNvPr id="3" name="Straight Connector 2">
            <a:extLst>
              <a:ext uri="{FF2B5EF4-FFF2-40B4-BE49-F238E27FC236}">
                <a16:creationId xmlns:a16="http://schemas.microsoft.com/office/drawing/2014/main" id="{4C593C2B-6090-A617-9AC7-F92FAEB9581F}"/>
              </a:ext>
            </a:extLst>
          </p:cNvPr>
          <p:cNvCxnSpPr>
            <a:cxnSpLocks/>
          </p:cNvCxnSpPr>
          <p:nvPr/>
        </p:nvCxnSpPr>
        <p:spPr bwMode="auto">
          <a:xfrm>
            <a:off x="4569206" y="3227507"/>
            <a:ext cx="1337312" cy="0"/>
          </a:xfrm>
          <a:prstGeom prst="line">
            <a:avLst/>
          </a:prstGeom>
        </p:spPr>
      </p:cxnSp>
      <p:sp>
        <p:nvSpPr>
          <p:cNvPr id="5" name="TextBox 4">
            <a:extLst>
              <a:ext uri="{FF2B5EF4-FFF2-40B4-BE49-F238E27FC236}">
                <a16:creationId xmlns:a16="http://schemas.microsoft.com/office/drawing/2014/main" id="{6D2D1C56-176A-95A9-7FA3-9EFB626F764B}"/>
              </a:ext>
            </a:extLst>
          </p:cNvPr>
          <p:cNvSpPr txBox="1"/>
          <p:nvPr/>
        </p:nvSpPr>
        <p:spPr bwMode="auto">
          <a:xfrm>
            <a:off x="4747718" y="1737337"/>
            <a:ext cx="2581284" cy="338554"/>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Stratified HR for OS (95% CI)</a:t>
            </a:r>
          </a:p>
        </p:txBody>
      </p:sp>
      <p:sp>
        <p:nvSpPr>
          <p:cNvPr id="6" name="TextBox 5">
            <a:extLst>
              <a:ext uri="{FF2B5EF4-FFF2-40B4-BE49-F238E27FC236}">
                <a16:creationId xmlns:a16="http://schemas.microsoft.com/office/drawing/2014/main" id="{0A0CF50E-B57B-0608-AD5E-0EFC74E384E7}"/>
              </a:ext>
            </a:extLst>
          </p:cNvPr>
          <p:cNvSpPr txBox="1"/>
          <p:nvPr/>
        </p:nvSpPr>
        <p:spPr bwMode="auto">
          <a:xfrm>
            <a:off x="8917864" y="1737337"/>
            <a:ext cx="1178143" cy="338554"/>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4-Yr iDFS, %</a:t>
            </a:r>
          </a:p>
        </p:txBody>
      </p:sp>
      <p:sp>
        <p:nvSpPr>
          <p:cNvPr id="8" name="TextBox 7">
            <a:extLst>
              <a:ext uri="{FF2B5EF4-FFF2-40B4-BE49-F238E27FC236}">
                <a16:creationId xmlns:a16="http://schemas.microsoft.com/office/drawing/2014/main" id="{35AA9279-6223-C6C5-7753-987486C0C21E}"/>
              </a:ext>
            </a:extLst>
          </p:cNvPr>
          <p:cNvSpPr txBox="1"/>
          <p:nvPr/>
        </p:nvSpPr>
        <p:spPr bwMode="auto">
          <a:xfrm>
            <a:off x="10195005" y="1491104"/>
            <a:ext cx="1427738" cy="584775"/>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b="1" i="1" dirty="0">
                <a:solidFill>
                  <a:schemeClr val="bg1"/>
                </a:solidFill>
                <a:latin typeface="Calibri" panose="020F0502020204030204" pitchFamily="34" charset="0"/>
              </a:rPr>
              <a:t>P </a:t>
            </a:r>
            <a:r>
              <a:rPr lang="en-US" sz="1600" b="1" dirty="0">
                <a:solidFill>
                  <a:schemeClr val="bg1"/>
                </a:solidFill>
                <a:latin typeface="Calibri" panose="020F0502020204030204" pitchFamily="34" charset="0"/>
              </a:rPr>
              <a:t>Value for Heterogeneity</a:t>
            </a:r>
            <a:endParaRPr lang="en-US" sz="1600" b="1" i="1"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2BFE52B9-121C-A9BD-674D-28C1AC387135}"/>
              </a:ext>
            </a:extLst>
          </p:cNvPr>
          <p:cNvSpPr txBox="1"/>
          <p:nvPr/>
        </p:nvSpPr>
        <p:spPr bwMode="auto">
          <a:xfrm>
            <a:off x="2167268" y="2111715"/>
            <a:ext cx="1799528" cy="52322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No. Patients With Event/Total No.</a:t>
            </a:r>
          </a:p>
        </p:txBody>
      </p:sp>
      <p:sp>
        <p:nvSpPr>
          <p:cNvPr id="17" name="Rectangle 16">
            <a:extLst>
              <a:ext uri="{FF2B5EF4-FFF2-40B4-BE49-F238E27FC236}">
                <a16:creationId xmlns:a16="http://schemas.microsoft.com/office/drawing/2014/main" id="{D2B55884-76F1-9610-0644-F2817567AF9B}"/>
              </a:ext>
            </a:extLst>
          </p:cNvPr>
          <p:cNvSpPr/>
          <p:nvPr/>
        </p:nvSpPr>
        <p:spPr bwMode="auto">
          <a:xfrm>
            <a:off x="331603" y="3875754"/>
            <a:ext cx="11301207" cy="468434"/>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TextBox 22">
            <a:extLst>
              <a:ext uri="{FF2B5EF4-FFF2-40B4-BE49-F238E27FC236}">
                <a16:creationId xmlns:a16="http://schemas.microsoft.com/office/drawing/2014/main" id="{2C20E175-4214-6517-9ACB-5B2D5456BBB6}"/>
              </a:ext>
            </a:extLst>
          </p:cNvPr>
          <p:cNvSpPr txBox="1"/>
          <p:nvPr/>
        </p:nvSpPr>
        <p:spPr bwMode="auto">
          <a:xfrm>
            <a:off x="331603" y="1703923"/>
            <a:ext cx="109876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Subgroup</a:t>
            </a:r>
          </a:p>
        </p:txBody>
      </p:sp>
      <p:grpSp>
        <p:nvGrpSpPr>
          <p:cNvPr id="24" name="Group 23">
            <a:extLst>
              <a:ext uri="{FF2B5EF4-FFF2-40B4-BE49-F238E27FC236}">
                <a16:creationId xmlns:a16="http://schemas.microsoft.com/office/drawing/2014/main" id="{5DDA9191-2D4D-32F1-02AD-0167446C95FD}"/>
              </a:ext>
            </a:extLst>
          </p:cNvPr>
          <p:cNvGrpSpPr/>
          <p:nvPr/>
        </p:nvGrpSpPr>
        <p:grpSpPr>
          <a:xfrm>
            <a:off x="3601975" y="5164653"/>
            <a:ext cx="654967" cy="338554"/>
            <a:chOff x="3707627" y="5235937"/>
            <a:chExt cx="654967" cy="338554"/>
          </a:xfrm>
        </p:grpSpPr>
        <p:cxnSp>
          <p:nvCxnSpPr>
            <p:cNvPr id="25" name="Straight Connector 24">
              <a:extLst>
                <a:ext uri="{FF2B5EF4-FFF2-40B4-BE49-F238E27FC236}">
                  <a16:creationId xmlns:a16="http://schemas.microsoft.com/office/drawing/2014/main" id="{FB26FC33-7125-B2B7-986A-58830ED898DF}"/>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7D150AB2-75C8-7F26-B657-4E63BD6FF5EB}"/>
                </a:ext>
              </a:extLst>
            </p:cNvPr>
            <p:cNvSpPr txBox="1"/>
            <p:nvPr/>
          </p:nvSpPr>
          <p:spPr bwMode="auto">
            <a:xfrm>
              <a:off x="3707627" y="5235937"/>
              <a:ext cx="654967"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0.25</a:t>
              </a:r>
            </a:p>
          </p:txBody>
        </p:sp>
      </p:grpSp>
      <p:sp>
        <p:nvSpPr>
          <p:cNvPr id="27" name="TextBox 26">
            <a:extLst>
              <a:ext uri="{FF2B5EF4-FFF2-40B4-BE49-F238E27FC236}">
                <a16:creationId xmlns:a16="http://schemas.microsoft.com/office/drawing/2014/main" id="{D3E3A10C-EF64-14BE-B074-570E7F8F2F63}"/>
              </a:ext>
            </a:extLst>
          </p:cNvPr>
          <p:cNvSpPr txBox="1"/>
          <p:nvPr/>
        </p:nvSpPr>
        <p:spPr bwMode="auto">
          <a:xfrm>
            <a:off x="6934455" y="2746441"/>
            <a:ext cx="1742072" cy="2316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0.678 (0.503-0.907)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0.783 (0.444-1.365)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0.638 (0.449-0.900)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0.882 (0.520-1.491)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0.601 (0.417-0.855)</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0.897 (0.449-1.784)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0.640 (0.459-0.884)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0.643 (0.446-0.918)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0.521 (0.276-0.951)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28" name="TextBox 27">
            <a:extLst>
              <a:ext uri="{FF2B5EF4-FFF2-40B4-BE49-F238E27FC236}">
                <a16:creationId xmlns:a16="http://schemas.microsoft.com/office/drawing/2014/main" id="{AD331E51-FCE7-86CC-0D04-2854A57B9651}"/>
              </a:ext>
            </a:extLst>
          </p:cNvPr>
          <p:cNvSpPr txBox="1"/>
          <p:nvPr/>
        </p:nvSpPr>
        <p:spPr bwMode="auto">
          <a:xfrm>
            <a:off x="2091047" y="2746441"/>
            <a:ext cx="845588" cy="2316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75/921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22/461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53/460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27/247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48/674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16/168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59/751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49/579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16/235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0/2</a:t>
            </a:r>
          </a:p>
        </p:txBody>
      </p:sp>
      <p:sp>
        <p:nvSpPr>
          <p:cNvPr id="29" name="TextBox 28">
            <a:extLst>
              <a:ext uri="{FF2B5EF4-FFF2-40B4-BE49-F238E27FC236}">
                <a16:creationId xmlns:a16="http://schemas.microsoft.com/office/drawing/2014/main" id="{52EB1EC5-66BF-96DD-5CC3-E8C2FB2633CA}"/>
              </a:ext>
            </a:extLst>
          </p:cNvPr>
          <p:cNvSpPr txBox="1"/>
          <p:nvPr/>
        </p:nvSpPr>
        <p:spPr bwMode="auto">
          <a:xfrm>
            <a:off x="331604" y="2746441"/>
            <a:ext cx="1835664" cy="24756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defTabSz="173038">
              <a:lnSpc>
                <a:spcPct val="86000"/>
              </a:lnSpc>
              <a:spcBef>
                <a:spcPct val="50000"/>
              </a:spcBef>
            </a:pPr>
            <a:r>
              <a:rPr lang="en-US" sz="1200" b="1" dirty="0">
                <a:solidFill>
                  <a:schemeClr val="bg1"/>
                </a:solidFill>
                <a:latin typeface="Calibri" panose="020F0502020204030204" pitchFamily="34" charset="0"/>
                <a:cs typeface="Calibri" panose="020F0502020204030204" pitchFamily="34" charset="0"/>
              </a:rPr>
              <a:t>All patients</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Prior chemo</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Adjuvant</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Neoadjuvant</a:t>
            </a:r>
            <a:br>
              <a:rPr lang="en-US" sz="1200" b="0"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Prior platinum</a:t>
            </a:r>
            <a:br>
              <a:rPr lang="en-US" sz="1200" b="1"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	</a:t>
            </a:r>
            <a:r>
              <a:rPr lang="en-US" sz="1200" b="0" dirty="0">
                <a:solidFill>
                  <a:schemeClr val="bg1"/>
                </a:solidFill>
                <a:latin typeface="Calibri" panose="020F0502020204030204" pitchFamily="34" charset="0"/>
                <a:cs typeface="Calibri" panose="020F0502020204030204" pitchFamily="34" charset="0"/>
              </a:rPr>
              <a:t>Yes</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No</a:t>
            </a:r>
            <a:br>
              <a:rPr lang="en-US" sz="1200" dirty="0">
                <a:solidFill>
                  <a:schemeClr val="bg1"/>
                </a:solidFill>
                <a:latin typeface="Calibri" panose="020F0502020204030204" pitchFamily="34" charset="0"/>
                <a:cs typeface="Calibri" panose="020F0502020204030204" pitchFamily="34" charset="0"/>
              </a:rPr>
            </a:br>
            <a:r>
              <a:rPr lang="en-US" sz="1200" b="1" dirty="0">
                <a:solidFill>
                  <a:schemeClr val="bg1"/>
                </a:solidFill>
                <a:latin typeface="Calibri" panose="020F0502020204030204" pitchFamily="34" charset="0"/>
                <a:cs typeface="Calibri" panose="020F0502020204030204" pitchFamily="34" charset="0"/>
              </a:rPr>
              <a:t>Hormone receptor status</a:t>
            </a:r>
            <a:br>
              <a:rPr lang="en-US" sz="1200" b="1" dirty="0">
                <a:solidFill>
                  <a:schemeClr val="bg1"/>
                </a:solidFill>
                <a:latin typeface="Calibri" panose="020F0502020204030204" pitchFamily="34" charset="0"/>
                <a:cs typeface="Calibri" panose="020F0502020204030204" pitchFamily="34" charset="0"/>
              </a:rPr>
            </a:br>
            <a:r>
              <a:rPr lang="en-US" sz="1200" dirty="0">
                <a:solidFill>
                  <a:schemeClr val="bg1"/>
                </a:solidFill>
                <a:latin typeface="Calibri" panose="020F0502020204030204" pitchFamily="34" charset="0"/>
                <a:cs typeface="Calibri" panose="020F0502020204030204" pitchFamily="34" charset="0"/>
              </a:rPr>
              <a:t>	</a:t>
            </a:r>
            <a:r>
              <a:rPr lang="en-US" sz="1200" b="0" dirty="0">
                <a:solidFill>
                  <a:schemeClr val="bg1"/>
                </a:solidFill>
                <a:latin typeface="Calibri" panose="020F0502020204030204" pitchFamily="34" charset="0"/>
                <a:cs typeface="Calibri" panose="020F0502020204030204" pitchFamily="34" charset="0"/>
              </a:rPr>
              <a:t>HR+/HER2-</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TNBC</a:t>
            </a:r>
            <a:br>
              <a:rPr lang="en-US" sz="1200" b="0" dirty="0">
                <a:solidFill>
                  <a:schemeClr val="bg1"/>
                </a:solidFill>
                <a:latin typeface="Calibri" panose="020F0502020204030204" pitchFamily="34" charset="0"/>
                <a:cs typeface="Calibri" panose="020F0502020204030204" pitchFamily="34" charset="0"/>
              </a:rPr>
            </a:br>
            <a:r>
              <a:rPr lang="en-US" sz="1200" b="1" i="1" dirty="0">
                <a:solidFill>
                  <a:schemeClr val="bg1"/>
                </a:solidFill>
                <a:latin typeface="Calibri" panose="020F0502020204030204" pitchFamily="34" charset="0"/>
                <a:cs typeface="Calibri" panose="020F0502020204030204" pitchFamily="34" charset="0"/>
              </a:rPr>
              <a:t>BRCA</a:t>
            </a:r>
            <a:br>
              <a:rPr lang="en-US" sz="1200" b="1" i="1" dirty="0">
                <a:solidFill>
                  <a:schemeClr val="bg1"/>
                </a:solidFill>
                <a:latin typeface="Calibri" panose="020F0502020204030204" pitchFamily="34" charset="0"/>
                <a:cs typeface="Calibri" panose="020F0502020204030204" pitchFamily="34" charset="0"/>
              </a:rPr>
            </a:br>
            <a:r>
              <a:rPr lang="en-US" sz="1200" b="1" i="1" dirty="0">
                <a:solidFill>
                  <a:schemeClr val="bg1"/>
                </a:solidFill>
                <a:latin typeface="Calibri" panose="020F0502020204030204" pitchFamily="34" charset="0"/>
                <a:cs typeface="Calibri" panose="020F0502020204030204" pitchFamily="34" charset="0"/>
              </a:rPr>
              <a:t>	</a:t>
            </a:r>
            <a:r>
              <a:rPr lang="en-US" sz="1200" b="0" i="1" dirty="0">
                <a:solidFill>
                  <a:schemeClr val="bg1"/>
                </a:solidFill>
                <a:latin typeface="Calibri" panose="020F0502020204030204" pitchFamily="34" charset="0"/>
                <a:cs typeface="Calibri" panose="020F0502020204030204" pitchFamily="34" charset="0"/>
              </a:rPr>
              <a:t>BRCA1</a:t>
            </a:r>
            <a:br>
              <a:rPr lang="en-US" sz="1200" b="0" i="1" dirty="0">
                <a:solidFill>
                  <a:schemeClr val="bg1"/>
                </a:solidFill>
                <a:latin typeface="Calibri" panose="020F0502020204030204" pitchFamily="34" charset="0"/>
                <a:cs typeface="Calibri" panose="020F0502020204030204" pitchFamily="34" charset="0"/>
              </a:rPr>
            </a:br>
            <a:r>
              <a:rPr lang="en-US" sz="1200" b="0" i="1" dirty="0">
                <a:solidFill>
                  <a:schemeClr val="bg1"/>
                </a:solidFill>
                <a:latin typeface="Calibri" panose="020F0502020204030204" pitchFamily="34" charset="0"/>
                <a:cs typeface="Calibri" panose="020F0502020204030204" pitchFamily="34" charset="0"/>
              </a:rPr>
              <a:t>	BRCA2</a:t>
            </a:r>
            <a:br>
              <a:rPr lang="en-US" sz="1200" b="0" i="1" dirty="0">
                <a:solidFill>
                  <a:schemeClr val="bg1"/>
                </a:solidFill>
                <a:latin typeface="Calibri" panose="020F0502020204030204" pitchFamily="34" charset="0"/>
                <a:cs typeface="Calibri" panose="020F0502020204030204" pitchFamily="34" charset="0"/>
              </a:rPr>
            </a:br>
            <a:r>
              <a:rPr lang="en-US" sz="1200" b="0" i="1" dirty="0">
                <a:solidFill>
                  <a:schemeClr val="bg1"/>
                </a:solidFill>
                <a:latin typeface="Calibri" panose="020F0502020204030204" pitchFamily="34" charset="0"/>
                <a:cs typeface="Calibri" panose="020F0502020204030204" pitchFamily="34" charset="0"/>
              </a:rPr>
              <a:t>	BRCA1 </a:t>
            </a:r>
            <a:r>
              <a:rPr lang="en-US" sz="1200" b="0" dirty="0">
                <a:solidFill>
                  <a:schemeClr val="bg1"/>
                </a:solidFill>
                <a:latin typeface="Calibri" panose="020F0502020204030204" pitchFamily="34" charset="0"/>
                <a:cs typeface="Calibri" panose="020F0502020204030204" pitchFamily="34" charset="0"/>
              </a:rPr>
              <a:t>and </a:t>
            </a:r>
            <a:r>
              <a:rPr lang="en-US" sz="1200" b="0" i="1" dirty="0">
                <a:solidFill>
                  <a:schemeClr val="bg1"/>
                </a:solidFill>
                <a:latin typeface="Calibri" panose="020F0502020204030204" pitchFamily="34" charset="0"/>
                <a:cs typeface="Calibri" panose="020F0502020204030204" pitchFamily="34" charset="0"/>
              </a:rPr>
              <a:t>BRCA2</a:t>
            </a:r>
            <a:br>
              <a:rPr lang="en-US" sz="1200" b="0" dirty="0">
                <a:solidFill>
                  <a:schemeClr val="bg1"/>
                </a:solidFill>
                <a:latin typeface="Calibri" panose="020F0502020204030204" pitchFamily="34" charset="0"/>
                <a:cs typeface="Calibri" panose="020F0502020204030204" pitchFamily="34" charset="0"/>
              </a:rPr>
            </a:br>
            <a:r>
              <a:rPr lang="en-US" sz="1200" b="0" dirty="0">
                <a:solidFill>
                  <a:schemeClr val="bg1"/>
                </a:solidFill>
                <a:latin typeface="Calibri" panose="020F0502020204030204" pitchFamily="34" charset="0"/>
                <a:cs typeface="Calibri" panose="020F0502020204030204" pitchFamily="34" charset="0"/>
              </a:rPr>
              <a:t>	</a:t>
            </a:r>
          </a:p>
        </p:txBody>
      </p:sp>
      <p:cxnSp>
        <p:nvCxnSpPr>
          <p:cNvPr id="30" name="Straight Connector 29">
            <a:extLst>
              <a:ext uri="{FF2B5EF4-FFF2-40B4-BE49-F238E27FC236}">
                <a16:creationId xmlns:a16="http://schemas.microsoft.com/office/drawing/2014/main" id="{60DF317E-3397-3D36-0D94-D4FA93860E4F}"/>
              </a:ext>
            </a:extLst>
          </p:cNvPr>
          <p:cNvCxnSpPr>
            <a:cxnSpLocks/>
          </p:cNvCxnSpPr>
          <p:nvPr/>
        </p:nvCxnSpPr>
        <p:spPr bwMode="auto">
          <a:xfrm>
            <a:off x="4631912" y="2851061"/>
            <a:ext cx="117884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06DD8C7-127A-BC93-A02B-37728A85F02C}"/>
              </a:ext>
            </a:extLst>
          </p:cNvPr>
          <p:cNvCxnSpPr/>
          <p:nvPr/>
        </p:nvCxnSpPr>
        <p:spPr bwMode="auto">
          <a:xfrm>
            <a:off x="4630219" y="2812850"/>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7DACE57-269C-4109-2816-D5E4A991B0C2}"/>
              </a:ext>
            </a:extLst>
          </p:cNvPr>
          <p:cNvCxnSpPr/>
          <p:nvPr/>
        </p:nvCxnSpPr>
        <p:spPr bwMode="auto">
          <a:xfrm>
            <a:off x="5810752" y="2812850"/>
            <a:ext cx="0" cy="76200"/>
          </a:xfrm>
          <a:prstGeom prst="line">
            <a:avLst/>
          </a:prstGeom>
          <a:noFill/>
          <a:ln w="28575" cap="flat" cmpd="sng" algn="ctr">
            <a:solidFill>
              <a:schemeClr val="bg1"/>
            </a:solidFill>
            <a:prstDash val="solid"/>
            <a:round/>
            <a:headEnd type="none" w="med" len="med"/>
            <a:tailEnd type="none" w="med" len="med"/>
          </a:ln>
          <a:effectLst/>
        </p:spPr>
      </p:cxnSp>
      <p:grpSp>
        <p:nvGrpSpPr>
          <p:cNvPr id="92" name="Group 91">
            <a:extLst>
              <a:ext uri="{FF2B5EF4-FFF2-40B4-BE49-F238E27FC236}">
                <a16:creationId xmlns:a16="http://schemas.microsoft.com/office/drawing/2014/main" id="{44CB0B7E-850D-9F39-DAB6-B96CC1959473}"/>
              </a:ext>
            </a:extLst>
          </p:cNvPr>
          <p:cNvGrpSpPr/>
          <p:nvPr/>
        </p:nvGrpSpPr>
        <p:grpSpPr>
          <a:xfrm>
            <a:off x="5006053" y="2789688"/>
            <a:ext cx="1096267" cy="2770876"/>
            <a:chOff x="5150906" y="2358568"/>
            <a:chExt cx="1096267" cy="3406318"/>
          </a:xfrm>
        </p:grpSpPr>
        <p:cxnSp>
          <p:nvCxnSpPr>
            <p:cNvPr id="4" name="Straight Connector 3">
              <a:extLst>
                <a:ext uri="{FF2B5EF4-FFF2-40B4-BE49-F238E27FC236}">
                  <a16:creationId xmlns:a16="http://schemas.microsoft.com/office/drawing/2014/main" id="{3D4D2742-FC36-CA9A-9DA7-174C3E130B3C}"/>
                </a:ext>
              </a:extLst>
            </p:cNvPr>
            <p:cNvCxnSpPr>
              <a:cxnSpLocks/>
              <a:endCxn id="83" idx="0"/>
            </p:cNvCxnSpPr>
            <p:nvPr/>
          </p:nvCxnSpPr>
          <p:spPr bwMode="auto">
            <a:xfrm flipH="1" flipV="1">
              <a:off x="5150906" y="2885741"/>
              <a:ext cx="2233" cy="2879145"/>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A9775DE-8BF5-AD3E-A9F4-3A347D547596}"/>
                </a:ext>
              </a:extLst>
            </p:cNvPr>
            <p:cNvCxnSpPr>
              <a:cxnSpLocks/>
            </p:cNvCxnSpPr>
            <p:nvPr/>
          </p:nvCxnSpPr>
          <p:spPr bwMode="auto">
            <a:xfrm flipV="1">
              <a:off x="6247173" y="2358568"/>
              <a:ext cx="0" cy="2890526"/>
            </a:xfrm>
            <a:prstGeom prst="line">
              <a:avLst/>
            </a:prstGeom>
            <a:noFill/>
            <a:ln w="28575" cap="flat" cmpd="sng" algn="ctr">
              <a:solidFill>
                <a:schemeClr val="bg1"/>
              </a:solidFill>
              <a:prstDash val="sysDash"/>
              <a:round/>
              <a:headEnd type="none" w="med" len="med"/>
              <a:tailEnd type="none" w="med" len="med"/>
            </a:ln>
            <a:effectLst/>
          </p:spPr>
        </p:cxnSp>
      </p:grpSp>
      <p:cxnSp>
        <p:nvCxnSpPr>
          <p:cNvPr id="34" name="Straight Connector 33">
            <a:extLst>
              <a:ext uri="{FF2B5EF4-FFF2-40B4-BE49-F238E27FC236}">
                <a16:creationId xmlns:a16="http://schemas.microsoft.com/office/drawing/2014/main" id="{7D3B953D-56F4-E199-53C4-28D8755C4863}"/>
              </a:ext>
            </a:extLst>
          </p:cNvPr>
          <p:cNvCxnSpPr>
            <a:cxnSpLocks/>
          </p:cNvCxnSpPr>
          <p:nvPr/>
        </p:nvCxnSpPr>
        <p:spPr bwMode="auto">
          <a:xfrm>
            <a:off x="3619550" y="5150698"/>
            <a:ext cx="3357026" cy="0"/>
          </a:xfrm>
          <a:prstGeom prst="line">
            <a:avLst/>
          </a:prstGeom>
          <a:noFill/>
          <a:ln w="28575" cap="flat" cmpd="sng" algn="ctr">
            <a:solidFill>
              <a:schemeClr val="bg1"/>
            </a:solidFill>
            <a:prstDash val="solid"/>
            <a:round/>
            <a:headEnd type="none" w="med" len="med"/>
            <a:tailEnd type="none" w="med" len="med"/>
          </a:ln>
          <a:effectLst/>
        </p:spPr>
      </p:cxnSp>
      <p:sp>
        <p:nvSpPr>
          <p:cNvPr id="35" name="TextBox 34">
            <a:extLst>
              <a:ext uri="{FF2B5EF4-FFF2-40B4-BE49-F238E27FC236}">
                <a16:creationId xmlns:a16="http://schemas.microsoft.com/office/drawing/2014/main" id="{4417183E-50E0-EC17-20D0-1031D6457401}"/>
              </a:ext>
            </a:extLst>
          </p:cNvPr>
          <p:cNvSpPr txBox="1"/>
          <p:nvPr/>
        </p:nvSpPr>
        <p:spPr bwMode="auto">
          <a:xfrm>
            <a:off x="4690006" y="5549806"/>
            <a:ext cx="1464119"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Olaparib Better</a:t>
            </a:r>
          </a:p>
        </p:txBody>
      </p:sp>
      <p:cxnSp>
        <p:nvCxnSpPr>
          <p:cNvPr id="36" name="Straight Arrow Connector 35">
            <a:extLst>
              <a:ext uri="{FF2B5EF4-FFF2-40B4-BE49-F238E27FC236}">
                <a16:creationId xmlns:a16="http://schemas.microsoft.com/office/drawing/2014/main" id="{55057FB7-7DB0-62D9-1B70-F9B80A72CF3A}"/>
              </a:ext>
            </a:extLst>
          </p:cNvPr>
          <p:cNvCxnSpPr>
            <a:cxnSpLocks/>
          </p:cNvCxnSpPr>
          <p:nvPr/>
        </p:nvCxnSpPr>
        <p:spPr bwMode="auto">
          <a:xfrm flipH="1">
            <a:off x="4782289" y="5559463"/>
            <a:ext cx="1292529" cy="0"/>
          </a:xfrm>
          <a:prstGeom prst="straightConnector1">
            <a:avLst/>
          </a:prstGeom>
          <a:noFill/>
          <a:ln w="28575" cap="flat" cmpd="sng" algn="ctr">
            <a:solidFill>
              <a:schemeClr val="bg1"/>
            </a:solidFill>
            <a:prstDash val="solid"/>
            <a:round/>
            <a:headEnd type="none" w="med" len="med"/>
            <a:tailEnd type="triangle"/>
          </a:ln>
          <a:effectLst/>
        </p:spPr>
      </p:cxnSp>
      <p:sp>
        <p:nvSpPr>
          <p:cNvPr id="37" name="TextBox 36">
            <a:extLst>
              <a:ext uri="{FF2B5EF4-FFF2-40B4-BE49-F238E27FC236}">
                <a16:creationId xmlns:a16="http://schemas.microsoft.com/office/drawing/2014/main" id="{378DA496-430F-A048-207F-09A01E77596F}"/>
              </a:ext>
            </a:extLst>
          </p:cNvPr>
          <p:cNvSpPr txBox="1"/>
          <p:nvPr/>
        </p:nvSpPr>
        <p:spPr bwMode="auto">
          <a:xfrm>
            <a:off x="6114983" y="5549806"/>
            <a:ext cx="1430263"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Placebo Better</a:t>
            </a:r>
          </a:p>
        </p:txBody>
      </p:sp>
      <p:cxnSp>
        <p:nvCxnSpPr>
          <p:cNvPr id="38" name="Straight Connector 37">
            <a:extLst>
              <a:ext uri="{FF2B5EF4-FFF2-40B4-BE49-F238E27FC236}">
                <a16:creationId xmlns:a16="http://schemas.microsoft.com/office/drawing/2014/main" id="{DFA7416C-8BFD-7EC7-86CF-8954A6AADC6D}"/>
              </a:ext>
            </a:extLst>
          </p:cNvPr>
          <p:cNvCxnSpPr>
            <a:cxnSpLocks/>
          </p:cNvCxnSpPr>
          <p:nvPr/>
        </p:nvCxnSpPr>
        <p:spPr bwMode="auto">
          <a:xfrm>
            <a:off x="4495334" y="3174176"/>
            <a:ext cx="2422857"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181AD2F-199D-4858-5CD2-D343A93156BF}"/>
              </a:ext>
            </a:extLst>
          </p:cNvPr>
          <p:cNvCxnSpPr/>
          <p:nvPr/>
        </p:nvCxnSpPr>
        <p:spPr bwMode="auto">
          <a:xfrm>
            <a:off x="4495334" y="3136076"/>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39A1E428-F86C-2C68-7C8E-AC296C36012E}"/>
              </a:ext>
            </a:extLst>
          </p:cNvPr>
          <p:cNvCxnSpPr/>
          <p:nvPr/>
        </p:nvCxnSpPr>
        <p:spPr bwMode="auto">
          <a:xfrm>
            <a:off x="6918191" y="3136076"/>
            <a:ext cx="0" cy="76200"/>
          </a:xfrm>
          <a:prstGeom prst="line">
            <a:avLst/>
          </a:prstGeom>
          <a:noFill/>
          <a:ln w="28575" cap="flat" cmpd="sng" algn="ctr">
            <a:solidFill>
              <a:schemeClr val="bg1"/>
            </a:solidFill>
            <a:prstDash val="solid"/>
            <a:round/>
            <a:headEnd type="none" w="med" len="med"/>
            <a:tailEnd type="none" w="med" len="med"/>
          </a:ln>
          <a:effectLst/>
        </p:spPr>
      </p:cxnSp>
      <p:sp>
        <p:nvSpPr>
          <p:cNvPr id="41" name="Oval 40">
            <a:extLst>
              <a:ext uri="{FF2B5EF4-FFF2-40B4-BE49-F238E27FC236}">
                <a16:creationId xmlns:a16="http://schemas.microsoft.com/office/drawing/2014/main" id="{8D3B09EB-23AD-C0B9-6636-0B55E41BD89A}"/>
              </a:ext>
            </a:extLst>
          </p:cNvPr>
          <p:cNvSpPr/>
          <p:nvPr/>
        </p:nvSpPr>
        <p:spPr bwMode="auto">
          <a:xfrm>
            <a:off x="5426173" y="3140057"/>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2" name="Straight Connector 41">
            <a:extLst>
              <a:ext uri="{FF2B5EF4-FFF2-40B4-BE49-F238E27FC236}">
                <a16:creationId xmlns:a16="http://schemas.microsoft.com/office/drawing/2014/main" id="{9FB56520-BFB8-C593-3BC1-1134A5E9A08F}"/>
              </a:ext>
            </a:extLst>
          </p:cNvPr>
          <p:cNvCxnSpPr>
            <a:cxnSpLocks/>
          </p:cNvCxnSpPr>
          <p:nvPr/>
        </p:nvCxnSpPr>
        <p:spPr bwMode="auto">
          <a:xfrm>
            <a:off x="4498264" y="3338428"/>
            <a:ext cx="1261345"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394426C-A342-C126-AA56-239B10493ADD}"/>
              </a:ext>
            </a:extLst>
          </p:cNvPr>
          <p:cNvCxnSpPr/>
          <p:nvPr/>
        </p:nvCxnSpPr>
        <p:spPr bwMode="auto">
          <a:xfrm>
            <a:off x="4498264" y="3300217"/>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4D5E164-9425-5450-C780-85E6DE56E19F}"/>
              </a:ext>
            </a:extLst>
          </p:cNvPr>
          <p:cNvCxnSpPr/>
          <p:nvPr/>
        </p:nvCxnSpPr>
        <p:spPr bwMode="auto">
          <a:xfrm>
            <a:off x="5759609" y="3300217"/>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F04D26F-43DA-CA03-271B-656738813425}"/>
              </a:ext>
            </a:extLst>
          </p:cNvPr>
          <p:cNvCxnSpPr>
            <a:cxnSpLocks/>
          </p:cNvCxnSpPr>
          <p:nvPr/>
        </p:nvCxnSpPr>
        <p:spPr bwMode="auto">
          <a:xfrm>
            <a:off x="4668895" y="3638583"/>
            <a:ext cx="2307681" cy="0"/>
          </a:xfrm>
          <a:prstGeom prst="line">
            <a:avLst/>
          </a:prstGeom>
          <a:noFill/>
          <a:ln w="28575" cap="flat" cmpd="sng" algn="ctr">
            <a:solidFill>
              <a:schemeClr val="bg1"/>
            </a:solidFill>
            <a:prstDash val="solid"/>
            <a:round/>
            <a:headEnd type="none" w="med" len="med"/>
            <a:tailEnd type="triangle" w="med" len="med"/>
          </a:ln>
          <a:effectLst/>
        </p:spPr>
      </p:cxnSp>
      <p:cxnSp>
        <p:nvCxnSpPr>
          <p:cNvPr id="46" name="Straight Connector 45">
            <a:extLst>
              <a:ext uri="{FF2B5EF4-FFF2-40B4-BE49-F238E27FC236}">
                <a16:creationId xmlns:a16="http://schemas.microsoft.com/office/drawing/2014/main" id="{60EF6B99-3E28-2733-F147-CB0539E4B508}"/>
              </a:ext>
            </a:extLst>
          </p:cNvPr>
          <p:cNvCxnSpPr>
            <a:cxnSpLocks/>
          </p:cNvCxnSpPr>
          <p:nvPr/>
        </p:nvCxnSpPr>
        <p:spPr bwMode="auto">
          <a:xfrm>
            <a:off x="4401873" y="3793059"/>
            <a:ext cx="122866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9F94E1B7-A78A-EA73-598F-6EFBDD345BDB}"/>
              </a:ext>
            </a:extLst>
          </p:cNvPr>
          <p:cNvCxnSpPr>
            <a:cxnSpLocks/>
          </p:cNvCxnSpPr>
          <p:nvPr/>
        </p:nvCxnSpPr>
        <p:spPr bwMode="auto">
          <a:xfrm>
            <a:off x="4503557" y="4127059"/>
            <a:ext cx="2414634" cy="0"/>
          </a:xfrm>
          <a:prstGeom prst="line">
            <a:avLst/>
          </a:prstGeom>
          <a:noFill/>
          <a:ln w="28575" cap="flat" cmpd="sng" algn="ctr">
            <a:solidFill>
              <a:schemeClr val="bg1"/>
            </a:solidFill>
            <a:prstDash val="solid"/>
            <a:round/>
            <a:headEnd type="none" w="med" len="med"/>
            <a:tailEnd type="triangle" w="med" len="med"/>
          </a:ln>
          <a:effectLst/>
        </p:spPr>
      </p:cxnSp>
      <p:cxnSp>
        <p:nvCxnSpPr>
          <p:cNvPr id="48" name="Straight Connector 47">
            <a:extLst>
              <a:ext uri="{FF2B5EF4-FFF2-40B4-BE49-F238E27FC236}">
                <a16:creationId xmlns:a16="http://schemas.microsoft.com/office/drawing/2014/main" id="{428EC647-DA99-C394-F685-8D38A42BDBFD}"/>
              </a:ext>
            </a:extLst>
          </p:cNvPr>
          <p:cNvCxnSpPr>
            <a:cxnSpLocks/>
          </p:cNvCxnSpPr>
          <p:nvPr/>
        </p:nvCxnSpPr>
        <p:spPr bwMode="auto">
          <a:xfrm>
            <a:off x="4511597" y="4270571"/>
            <a:ext cx="122525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2C63425-0E3C-543D-A71D-CA61008A311A}"/>
              </a:ext>
            </a:extLst>
          </p:cNvPr>
          <p:cNvCxnSpPr>
            <a:cxnSpLocks/>
          </p:cNvCxnSpPr>
          <p:nvPr/>
        </p:nvCxnSpPr>
        <p:spPr bwMode="auto">
          <a:xfrm>
            <a:off x="4495334" y="4598047"/>
            <a:ext cx="1315418"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1F2D9FB1-A89F-D264-67F4-3B81F8F00647}"/>
              </a:ext>
            </a:extLst>
          </p:cNvPr>
          <p:cNvCxnSpPr>
            <a:cxnSpLocks/>
          </p:cNvCxnSpPr>
          <p:nvPr/>
        </p:nvCxnSpPr>
        <p:spPr bwMode="auto">
          <a:xfrm>
            <a:off x="4003687" y="4750261"/>
            <a:ext cx="1920037"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195470CF-F77B-5CAA-F107-EC5226FCA8DF}"/>
              </a:ext>
            </a:extLst>
          </p:cNvPr>
          <p:cNvCxnSpPr>
            <a:cxnSpLocks/>
          </p:cNvCxnSpPr>
          <p:nvPr/>
        </p:nvCxnSpPr>
        <p:spPr bwMode="auto">
          <a:xfrm>
            <a:off x="4673974" y="3595682"/>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33B323D2-5141-A5CC-F2FE-4D6DF7CD74EB}"/>
              </a:ext>
            </a:extLst>
          </p:cNvPr>
          <p:cNvCxnSpPr>
            <a:cxnSpLocks/>
          </p:cNvCxnSpPr>
          <p:nvPr/>
        </p:nvCxnSpPr>
        <p:spPr bwMode="auto">
          <a:xfrm>
            <a:off x="4401873" y="37549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D230A942-4F1D-506A-47EF-C88F0ACB8577}"/>
              </a:ext>
            </a:extLst>
          </p:cNvPr>
          <p:cNvCxnSpPr>
            <a:cxnSpLocks/>
          </p:cNvCxnSpPr>
          <p:nvPr/>
        </p:nvCxnSpPr>
        <p:spPr bwMode="auto">
          <a:xfrm>
            <a:off x="5630534" y="37549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17E8D9AF-4F71-A29B-8F67-85C6F529EEF4}"/>
              </a:ext>
            </a:extLst>
          </p:cNvPr>
          <p:cNvCxnSpPr>
            <a:cxnSpLocks/>
          </p:cNvCxnSpPr>
          <p:nvPr/>
        </p:nvCxnSpPr>
        <p:spPr bwMode="auto">
          <a:xfrm>
            <a:off x="4499565" y="40889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B65903D4-A7ED-9F00-BF13-2157C192256A}"/>
              </a:ext>
            </a:extLst>
          </p:cNvPr>
          <p:cNvCxnSpPr>
            <a:cxnSpLocks/>
          </p:cNvCxnSpPr>
          <p:nvPr/>
        </p:nvCxnSpPr>
        <p:spPr bwMode="auto">
          <a:xfrm>
            <a:off x="4511597" y="422384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A70374F-B8D3-BAD7-41C9-534EF71A0707}"/>
              </a:ext>
            </a:extLst>
          </p:cNvPr>
          <p:cNvCxnSpPr>
            <a:cxnSpLocks/>
          </p:cNvCxnSpPr>
          <p:nvPr/>
        </p:nvCxnSpPr>
        <p:spPr bwMode="auto">
          <a:xfrm>
            <a:off x="4495334" y="4557220"/>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0C5A035-28FF-63CC-B7D1-E79D7337E14C}"/>
              </a:ext>
            </a:extLst>
          </p:cNvPr>
          <p:cNvCxnSpPr>
            <a:cxnSpLocks/>
          </p:cNvCxnSpPr>
          <p:nvPr/>
        </p:nvCxnSpPr>
        <p:spPr bwMode="auto">
          <a:xfrm>
            <a:off x="4003687" y="4704091"/>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C659B34-9A1E-0B49-672B-250744EECAC6}"/>
              </a:ext>
            </a:extLst>
          </p:cNvPr>
          <p:cNvCxnSpPr>
            <a:cxnSpLocks/>
          </p:cNvCxnSpPr>
          <p:nvPr/>
        </p:nvCxnSpPr>
        <p:spPr bwMode="auto">
          <a:xfrm>
            <a:off x="5727498" y="4231867"/>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9076C94-8679-A5BA-F7B8-B030A06A994B}"/>
              </a:ext>
            </a:extLst>
          </p:cNvPr>
          <p:cNvCxnSpPr>
            <a:cxnSpLocks/>
          </p:cNvCxnSpPr>
          <p:nvPr/>
        </p:nvCxnSpPr>
        <p:spPr bwMode="auto">
          <a:xfrm>
            <a:off x="5810752" y="4570115"/>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7261A357-E189-1010-3907-79A6717B3B51}"/>
              </a:ext>
            </a:extLst>
          </p:cNvPr>
          <p:cNvCxnSpPr>
            <a:cxnSpLocks/>
          </p:cNvCxnSpPr>
          <p:nvPr/>
        </p:nvCxnSpPr>
        <p:spPr bwMode="auto">
          <a:xfrm>
            <a:off x="5923724" y="4712112"/>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Arrow Connector 60">
            <a:extLst>
              <a:ext uri="{FF2B5EF4-FFF2-40B4-BE49-F238E27FC236}">
                <a16:creationId xmlns:a16="http://schemas.microsoft.com/office/drawing/2014/main" id="{1684A610-0CD0-B86C-483D-36059AB51D4F}"/>
              </a:ext>
            </a:extLst>
          </p:cNvPr>
          <p:cNvCxnSpPr>
            <a:cxnSpLocks/>
          </p:cNvCxnSpPr>
          <p:nvPr/>
        </p:nvCxnSpPr>
        <p:spPr bwMode="auto">
          <a:xfrm flipH="1">
            <a:off x="6119205" y="5559463"/>
            <a:ext cx="1292529" cy="0"/>
          </a:xfrm>
          <a:prstGeom prst="straightConnector1">
            <a:avLst/>
          </a:prstGeom>
          <a:noFill/>
          <a:ln w="28575" cap="flat" cmpd="sng" algn="ctr">
            <a:solidFill>
              <a:schemeClr val="bg1"/>
            </a:solidFill>
            <a:prstDash val="solid"/>
            <a:round/>
            <a:headEnd type="triangle" w="med" len="med"/>
            <a:tailEnd type="none" w="sm" len="med"/>
          </a:ln>
          <a:effectLst/>
        </p:spPr>
      </p:cxnSp>
      <p:grpSp>
        <p:nvGrpSpPr>
          <p:cNvPr id="62" name="Group 61">
            <a:extLst>
              <a:ext uri="{FF2B5EF4-FFF2-40B4-BE49-F238E27FC236}">
                <a16:creationId xmlns:a16="http://schemas.microsoft.com/office/drawing/2014/main" id="{0878D3A0-150E-3EEF-1F8B-2486BFC4F5C9}"/>
              </a:ext>
            </a:extLst>
          </p:cNvPr>
          <p:cNvGrpSpPr/>
          <p:nvPr/>
        </p:nvGrpSpPr>
        <p:grpSpPr>
          <a:xfrm>
            <a:off x="4330481" y="5159279"/>
            <a:ext cx="654967" cy="338554"/>
            <a:chOff x="3707627" y="5235937"/>
            <a:chExt cx="654967" cy="338554"/>
          </a:xfrm>
        </p:grpSpPr>
        <p:cxnSp>
          <p:nvCxnSpPr>
            <p:cNvPr id="63" name="Straight Connector 62">
              <a:extLst>
                <a:ext uri="{FF2B5EF4-FFF2-40B4-BE49-F238E27FC236}">
                  <a16:creationId xmlns:a16="http://schemas.microsoft.com/office/drawing/2014/main" id="{E90D4E95-A483-4B24-858E-8B7720C6528F}"/>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64" name="TextBox 63">
              <a:extLst>
                <a:ext uri="{FF2B5EF4-FFF2-40B4-BE49-F238E27FC236}">
                  <a16:creationId xmlns:a16="http://schemas.microsoft.com/office/drawing/2014/main" id="{BCB973F1-5BEF-3528-CF11-FB5D83E08D2E}"/>
                </a:ext>
              </a:extLst>
            </p:cNvPr>
            <p:cNvSpPr txBox="1"/>
            <p:nvPr/>
          </p:nvSpPr>
          <p:spPr bwMode="auto">
            <a:xfrm>
              <a:off x="3707627" y="5235937"/>
              <a:ext cx="654967"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0. 50</a:t>
              </a:r>
            </a:p>
          </p:txBody>
        </p:sp>
      </p:grpSp>
      <p:grpSp>
        <p:nvGrpSpPr>
          <p:cNvPr id="65" name="Group 64">
            <a:extLst>
              <a:ext uri="{FF2B5EF4-FFF2-40B4-BE49-F238E27FC236}">
                <a16:creationId xmlns:a16="http://schemas.microsoft.com/office/drawing/2014/main" id="{E6C4C4EE-BD58-5EF9-6CE5-DE7D7FF9853E}"/>
              </a:ext>
            </a:extLst>
          </p:cNvPr>
          <p:cNvGrpSpPr/>
          <p:nvPr/>
        </p:nvGrpSpPr>
        <p:grpSpPr>
          <a:xfrm>
            <a:off x="5045045" y="5159279"/>
            <a:ext cx="654967" cy="338554"/>
            <a:chOff x="3707627" y="5235937"/>
            <a:chExt cx="654967" cy="338554"/>
          </a:xfrm>
        </p:grpSpPr>
        <p:cxnSp>
          <p:nvCxnSpPr>
            <p:cNvPr id="66" name="Straight Connector 65">
              <a:extLst>
                <a:ext uri="{FF2B5EF4-FFF2-40B4-BE49-F238E27FC236}">
                  <a16:creationId xmlns:a16="http://schemas.microsoft.com/office/drawing/2014/main" id="{2FD49FBF-A971-B874-9788-C44606F17496}"/>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753C707A-1B2A-15D9-EDBF-A9884E309E79}"/>
                </a:ext>
              </a:extLst>
            </p:cNvPr>
            <p:cNvSpPr txBox="1"/>
            <p:nvPr/>
          </p:nvSpPr>
          <p:spPr bwMode="auto">
            <a:xfrm>
              <a:off x="3707627" y="5235937"/>
              <a:ext cx="654967"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0. 75</a:t>
              </a:r>
            </a:p>
          </p:txBody>
        </p:sp>
      </p:grpSp>
      <p:grpSp>
        <p:nvGrpSpPr>
          <p:cNvPr id="68" name="Group 67">
            <a:extLst>
              <a:ext uri="{FF2B5EF4-FFF2-40B4-BE49-F238E27FC236}">
                <a16:creationId xmlns:a16="http://schemas.microsoft.com/office/drawing/2014/main" id="{4E8A07E4-C41B-3852-0548-C6A26A710415}"/>
              </a:ext>
            </a:extLst>
          </p:cNvPr>
          <p:cNvGrpSpPr/>
          <p:nvPr/>
        </p:nvGrpSpPr>
        <p:grpSpPr>
          <a:xfrm>
            <a:off x="5759609" y="5159279"/>
            <a:ext cx="654967" cy="338554"/>
            <a:chOff x="3707627" y="5235937"/>
            <a:chExt cx="654967" cy="338554"/>
          </a:xfrm>
        </p:grpSpPr>
        <p:cxnSp>
          <p:nvCxnSpPr>
            <p:cNvPr id="69" name="Straight Connector 68">
              <a:extLst>
                <a:ext uri="{FF2B5EF4-FFF2-40B4-BE49-F238E27FC236}">
                  <a16:creationId xmlns:a16="http://schemas.microsoft.com/office/drawing/2014/main" id="{BA785F85-6AE0-C74C-9BB8-7F761A01C138}"/>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57ADAF08-CBEA-139E-3D5C-EF95AF9B2827}"/>
                </a:ext>
              </a:extLst>
            </p:cNvPr>
            <p:cNvSpPr txBox="1"/>
            <p:nvPr/>
          </p:nvSpPr>
          <p:spPr bwMode="auto">
            <a:xfrm>
              <a:off x="3707627" y="5235937"/>
              <a:ext cx="654967"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grpSp>
        <p:nvGrpSpPr>
          <p:cNvPr id="71" name="Group 70">
            <a:extLst>
              <a:ext uri="{FF2B5EF4-FFF2-40B4-BE49-F238E27FC236}">
                <a16:creationId xmlns:a16="http://schemas.microsoft.com/office/drawing/2014/main" id="{C99EF863-60D3-8DA6-DEEE-CACE9408B9B2}"/>
              </a:ext>
            </a:extLst>
          </p:cNvPr>
          <p:cNvGrpSpPr/>
          <p:nvPr/>
        </p:nvGrpSpPr>
        <p:grpSpPr>
          <a:xfrm>
            <a:off x="6480229" y="5159279"/>
            <a:ext cx="654967" cy="338554"/>
            <a:chOff x="3707627" y="5235937"/>
            <a:chExt cx="654967" cy="338554"/>
          </a:xfrm>
        </p:grpSpPr>
        <p:cxnSp>
          <p:nvCxnSpPr>
            <p:cNvPr id="72" name="Straight Connector 71">
              <a:extLst>
                <a:ext uri="{FF2B5EF4-FFF2-40B4-BE49-F238E27FC236}">
                  <a16:creationId xmlns:a16="http://schemas.microsoft.com/office/drawing/2014/main" id="{79383FA0-2689-8F43-4B48-EB541DBD0444}"/>
                </a:ext>
              </a:extLst>
            </p:cNvPr>
            <p:cNvCxnSpPr>
              <a:cxnSpLocks/>
            </p:cNvCxnSpPr>
            <p:nvPr/>
          </p:nvCxnSpPr>
          <p:spPr bwMode="auto">
            <a:xfrm>
              <a:off x="4035110" y="5240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73" name="TextBox 72">
              <a:extLst>
                <a:ext uri="{FF2B5EF4-FFF2-40B4-BE49-F238E27FC236}">
                  <a16:creationId xmlns:a16="http://schemas.microsoft.com/office/drawing/2014/main" id="{7D767655-9AEE-E812-C144-4C7DF5A0B487}"/>
                </a:ext>
              </a:extLst>
            </p:cNvPr>
            <p:cNvSpPr txBox="1"/>
            <p:nvPr/>
          </p:nvSpPr>
          <p:spPr bwMode="auto">
            <a:xfrm>
              <a:off x="3707627" y="5235937"/>
              <a:ext cx="654967"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1.25</a:t>
              </a:r>
            </a:p>
          </p:txBody>
        </p:sp>
      </p:grpSp>
      <p:cxnSp>
        <p:nvCxnSpPr>
          <p:cNvPr id="74" name="Straight Connector 73">
            <a:extLst>
              <a:ext uri="{FF2B5EF4-FFF2-40B4-BE49-F238E27FC236}">
                <a16:creationId xmlns:a16="http://schemas.microsoft.com/office/drawing/2014/main" id="{374EDD0B-D97F-4AD8-F87F-144B4002D984}"/>
              </a:ext>
            </a:extLst>
          </p:cNvPr>
          <p:cNvCxnSpPr>
            <a:cxnSpLocks/>
          </p:cNvCxnSpPr>
          <p:nvPr/>
        </p:nvCxnSpPr>
        <p:spPr bwMode="auto">
          <a:xfrm>
            <a:off x="331603" y="2111715"/>
            <a:ext cx="11573841" cy="0"/>
          </a:xfrm>
          <a:prstGeom prst="line">
            <a:avLst/>
          </a:prstGeom>
          <a:noFill/>
          <a:ln w="28575" cap="flat" cmpd="sng" algn="ctr">
            <a:solidFill>
              <a:schemeClr val="bg1"/>
            </a:solidFill>
            <a:prstDash val="solid"/>
            <a:round/>
            <a:headEnd type="none" w="med" len="med"/>
            <a:tailEnd type="none" w="med" len="med"/>
          </a:ln>
          <a:effectLst/>
        </p:spPr>
      </p:cxnSp>
      <p:sp>
        <p:nvSpPr>
          <p:cNvPr id="75" name="TextBox 74">
            <a:extLst>
              <a:ext uri="{FF2B5EF4-FFF2-40B4-BE49-F238E27FC236}">
                <a16:creationId xmlns:a16="http://schemas.microsoft.com/office/drawing/2014/main" id="{62186BDF-A020-14C1-CDEA-5E3352FF5B41}"/>
              </a:ext>
            </a:extLst>
          </p:cNvPr>
          <p:cNvSpPr txBox="1"/>
          <p:nvPr/>
        </p:nvSpPr>
        <p:spPr bwMode="auto">
          <a:xfrm>
            <a:off x="1964460" y="1703923"/>
            <a:ext cx="109876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Olaparib</a:t>
            </a:r>
          </a:p>
        </p:txBody>
      </p:sp>
      <p:sp>
        <p:nvSpPr>
          <p:cNvPr id="76" name="TextBox 75">
            <a:extLst>
              <a:ext uri="{FF2B5EF4-FFF2-40B4-BE49-F238E27FC236}">
                <a16:creationId xmlns:a16="http://schemas.microsoft.com/office/drawing/2014/main" id="{AF24693E-D958-CE74-20F4-8948333B979C}"/>
              </a:ext>
            </a:extLst>
          </p:cNvPr>
          <p:cNvSpPr txBox="1"/>
          <p:nvPr/>
        </p:nvSpPr>
        <p:spPr bwMode="auto">
          <a:xfrm>
            <a:off x="3052023" y="1703923"/>
            <a:ext cx="109876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Placebo</a:t>
            </a:r>
          </a:p>
        </p:txBody>
      </p:sp>
      <p:sp>
        <p:nvSpPr>
          <p:cNvPr id="77" name="TextBox 76">
            <a:extLst>
              <a:ext uri="{FF2B5EF4-FFF2-40B4-BE49-F238E27FC236}">
                <a16:creationId xmlns:a16="http://schemas.microsoft.com/office/drawing/2014/main" id="{EB8A1C26-0168-1FBC-E58A-CCC83BC0CB6E}"/>
              </a:ext>
            </a:extLst>
          </p:cNvPr>
          <p:cNvSpPr txBox="1"/>
          <p:nvPr/>
        </p:nvSpPr>
        <p:spPr bwMode="auto">
          <a:xfrm>
            <a:off x="3178610" y="2746441"/>
            <a:ext cx="845588" cy="2316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109/915</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28/455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81/460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29/238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80/677</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17/157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92/758</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75/588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28/216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0/3</a:t>
            </a:r>
          </a:p>
        </p:txBody>
      </p:sp>
      <p:sp>
        <p:nvSpPr>
          <p:cNvPr id="78" name="TextBox 77">
            <a:extLst>
              <a:ext uri="{FF2B5EF4-FFF2-40B4-BE49-F238E27FC236}">
                <a16:creationId xmlns:a16="http://schemas.microsoft.com/office/drawing/2014/main" id="{74220A38-4047-CD19-E343-D5E0C25A7395}"/>
              </a:ext>
            </a:extLst>
          </p:cNvPr>
          <p:cNvSpPr txBox="1"/>
          <p:nvPr/>
        </p:nvSpPr>
        <p:spPr bwMode="auto">
          <a:xfrm>
            <a:off x="8540360" y="2746441"/>
            <a:ext cx="845588" cy="2316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89.8%</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93.4%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86.0%</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85.7%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91.2%</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88.1%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90.1%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89.5%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92.1%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79" name="TextBox 78">
            <a:extLst>
              <a:ext uri="{FF2B5EF4-FFF2-40B4-BE49-F238E27FC236}">
                <a16:creationId xmlns:a16="http://schemas.microsoft.com/office/drawing/2014/main" id="{465845E7-41AD-9DE6-8F78-8DA3DEC678A1}"/>
              </a:ext>
            </a:extLst>
          </p:cNvPr>
          <p:cNvSpPr txBox="1"/>
          <p:nvPr/>
        </p:nvSpPr>
        <p:spPr bwMode="auto">
          <a:xfrm>
            <a:off x="8413773" y="2211923"/>
            <a:ext cx="1098762"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Olaparib</a:t>
            </a:r>
          </a:p>
        </p:txBody>
      </p:sp>
      <p:sp>
        <p:nvSpPr>
          <p:cNvPr id="80" name="TextBox 79">
            <a:extLst>
              <a:ext uri="{FF2B5EF4-FFF2-40B4-BE49-F238E27FC236}">
                <a16:creationId xmlns:a16="http://schemas.microsoft.com/office/drawing/2014/main" id="{E80967DE-9BC6-2916-601D-6A138EE0FD06}"/>
              </a:ext>
            </a:extLst>
          </p:cNvPr>
          <p:cNvSpPr txBox="1"/>
          <p:nvPr/>
        </p:nvSpPr>
        <p:spPr bwMode="auto">
          <a:xfrm>
            <a:off x="9501336" y="2211923"/>
            <a:ext cx="1098762"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Placebo</a:t>
            </a:r>
          </a:p>
        </p:txBody>
      </p:sp>
      <p:sp>
        <p:nvSpPr>
          <p:cNvPr id="81" name="TextBox 80">
            <a:extLst>
              <a:ext uri="{FF2B5EF4-FFF2-40B4-BE49-F238E27FC236}">
                <a16:creationId xmlns:a16="http://schemas.microsoft.com/office/drawing/2014/main" id="{5BC27E52-19C5-C2F6-4B3B-FEE3C758D879}"/>
              </a:ext>
            </a:extLst>
          </p:cNvPr>
          <p:cNvSpPr txBox="1"/>
          <p:nvPr/>
        </p:nvSpPr>
        <p:spPr bwMode="auto">
          <a:xfrm>
            <a:off x="9627923" y="2746441"/>
            <a:ext cx="845588" cy="2316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r>
              <a:rPr lang="en-US" sz="1200" b="0" dirty="0">
                <a:solidFill>
                  <a:schemeClr val="bg1"/>
                </a:solidFill>
                <a:latin typeface="Calibri" panose="020F0502020204030204" pitchFamily="34" charset="0"/>
              </a:rPr>
              <a:t>86.4%</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78.5%</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87.2%</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86.3%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86.3%</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84.9%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85.3%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NC</a:t>
            </a:r>
          </a:p>
        </p:txBody>
      </p:sp>
      <p:sp>
        <p:nvSpPr>
          <p:cNvPr id="82" name="TextBox 81">
            <a:extLst>
              <a:ext uri="{FF2B5EF4-FFF2-40B4-BE49-F238E27FC236}">
                <a16:creationId xmlns:a16="http://schemas.microsoft.com/office/drawing/2014/main" id="{B36F3A64-1B03-9964-D1AE-7E24B6CFC15D}"/>
              </a:ext>
            </a:extLst>
          </p:cNvPr>
          <p:cNvSpPr txBox="1"/>
          <p:nvPr/>
        </p:nvSpPr>
        <p:spPr bwMode="auto">
          <a:xfrm>
            <a:off x="10486080" y="2746441"/>
            <a:ext cx="845588" cy="18403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86000"/>
              </a:lnSpc>
              <a:spcBef>
                <a:spcPct val="50000"/>
              </a:spcBef>
              <a:spcAft>
                <a:spcPct val="0"/>
              </a:spcAft>
              <a:buClrTx/>
              <a:buFontTx/>
              <a:buNone/>
            </a:pP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.543</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.236</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.381</a:t>
            </a: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.845</a:t>
            </a:r>
          </a:p>
        </p:txBody>
      </p:sp>
      <p:sp>
        <p:nvSpPr>
          <p:cNvPr id="83" name="Rectangle 82">
            <a:extLst>
              <a:ext uri="{FF2B5EF4-FFF2-40B4-BE49-F238E27FC236}">
                <a16:creationId xmlns:a16="http://schemas.microsoft.com/office/drawing/2014/main" id="{30168A0B-1C4A-5411-D1A7-F19F9084C3BE}"/>
              </a:ext>
            </a:extLst>
          </p:cNvPr>
          <p:cNvSpPr/>
          <p:nvPr/>
        </p:nvSpPr>
        <p:spPr bwMode="auto">
          <a:xfrm>
            <a:off x="5087601" y="2786717"/>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79BB70DE-FBFD-F757-1CDC-C85050BCDCD0}"/>
              </a:ext>
            </a:extLst>
          </p:cNvPr>
          <p:cNvSpPr/>
          <p:nvPr/>
        </p:nvSpPr>
        <p:spPr bwMode="auto">
          <a:xfrm>
            <a:off x="4970395" y="3280404"/>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Oval 84">
            <a:extLst>
              <a:ext uri="{FF2B5EF4-FFF2-40B4-BE49-F238E27FC236}">
                <a16:creationId xmlns:a16="http://schemas.microsoft.com/office/drawing/2014/main" id="{19FAC208-ABF5-8AAF-E152-DFA0CFA8D321}"/>
              </a:ext>
            </a:extLst>
          </p:cNvPr>
          <p:cNvSpPr/>
          <p:nvPr/>
        </p:nvSpPr>
        <p:spPr bwMode="auto">
          <a:xfrm>
            <a:off x="5691841" y="3603740"/>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2306F4D4-861A-DAEA-C09B-FE9244854DC9}"/>
              </a:ext>
            </a:extLst>
          </p:cNvPr>
          <p:cNvSpPr/>
          <p:nvPr/>
        </p:nvSpPr>
        <p:spPr bwMode="auto">
          <a:xfrm>
            <a:off x="4850250" y="3729755"/>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Oval 86">
            <a:extLst>
              <a:ext uri="{FF2B5EF4-FFF2-40B4-BE49-F238E27FC236}">
                <a16:creationId xmlns:a16="http://schemas.microsoft.com/office/drawing/2014/main" id="{A76551A5-9248-37AC-F6E2-5FB7241A8DD4}"/>
              </a:ext>
            </a:extLst>
          </p:cNvPr>
          <p:cNvSpPr/>
          <p:nvPr/>
        </p:nvSpPr>
        <p:spPr bwMode="auto">
          <a:xfrm>
            <a:off x="5736853" y="4093700"/>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BB447627-298C-BBAE-8A31-49D7F31507CC}"/>
              </a:ext>
            </a:extLst>
          </p:cNvPr>
          <p:cNvSpPr/>
          <p:nvPr/>
        </p:nvSpPr>
        <p:spPr bwMode="auto">
          <a:xfrm>
            <a:off x="4969542" y="4208404"/>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03148898-AD5C-74DF-D78A-2FC25B5E026D}"/>
              </a:ext>
            </a:extLst>
          </p:cNvPr>
          <p:cNvSpPr/>
          <p:nvPr/>
        </p:nvSpPr>
        <p:spPr bwMode="auto">
          <a:xfrm>
            <a:off x="4980678" y="4530824"/>
            <a:ext cx="126609" cy="1266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Oval 89">
            <a:extLst>
              <a:ext uri="{FF2B5EF4-FFF2-40B4-BE49-F238E27FC236}">
                <a16:creationId xmlns:a16="http://schemas.microsoft.com/office/drawing/2014/main" id="{04424188-3FAB-EF69-EAAB-34C2A043A625}"/>
              </a:ext>
            </a:extLst>
          </p:cNvPr>
          <p:cNvSpPr/>
          <p:nvPr/>
        </p:nvSpPr>
        <p:spPr bwMode="auto">
          <a:xfrm>
            <a:off x="4653465" y="4722146"/>
            <a:ext cx="66719" cy="667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1" name="Straight Connector 90">
            <a:extLst>
              <a:ext uri="{FF2B5EF4-FFF2-40B4-BE49-F238E27FC236}">
                <a16:creationId xmlns:a16="http://schemas.microsoft.com/office/drawing/2014/main" id="{2308E941-1ADC-0E50-E488-DCA275FF7C28}"/>
              </a:ext>
            </a:extLst>
          </p:cNvPr>
          <p:cNvCxnSpPr>
            <a:cxnSpLocks/>
          </p:cNvCxnSpPr>
          <p:nvPr/>
        </p:nvCxnSpPr>
        <p:spPr bwMode="auto">
          <a:xfrm>
            <a:off x="331603" y="2653223"/>
            <a:ext cx="11573841"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4246363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05B60-13BB-44DB-8499-136D673DDF7E}"/>
              </a:ext>
            </a:extLst>
          </p:cNvPr>
          <p:cNvSpPr>
            <a:spLocks noGrp="1"/>
          </p:cNvSpPr>
          <p:nvPr>
            <p:ph type="title"/>
          </p:nvPr>
        </p:nvSpPr>
        <p:spPr/>
        <p:txBody>
          <a:bodyPr/>
          <a:lstStyle/>
          <a:p>
            <a:r>
              <a:rPr lang="en-US" dirty="0"/>
              <a:t>OlympiA: Safety</a:t>
            </a:r>
          </a:p>
        </p:txBody>
      </p:sp>
      <p:sp>
        <p:nvSpPr>
          <p:cNvPr id="79" name="Content Placeholder 78">
            <a:extLst>
              <a:ext uri="{FF2B5EF4-FFF2-40B4-BE49-F238E27FC236}">
                <a16:creationId xmlns:a16="http://schemas.microsoft.com/office/drawing/2014/main" id="{B2F3EB09-0B6D-62AD-B701-0734E67ABE4B}"/>
              </a:ext>
            </a:extLst>
          </p:cNvPr>
          <p:cNvSpPr>
            <a:spLocks noGrp="1"/>
          </p:cNvSpPr>
          <p:nvPr>
            <p:ph idx="1"/>
          </p:nvPr>
        </p:nvSpPr>
        <p:spPr>
          <a:xfrm>
            <a:off x="8430937" y="1513047"/>
            <a:ext cx="3438856" cy="4650687"/>
          </a:xfrm>
        </p:spPr>
        <p:txBody>
          <a:bodyPr/>
          <a:lstStyle/>
          <a:p>
            <a:r>
              <a:rPr lang="en-US" sz="2400" dirty="0"/>
              <a:t>AEs of special interest, </a:t>
            </a:r>
            <a:r>
              <a:rPr lang="en-US" sz="2400" b="1" dirty="0">
                <a:solidFill>
                  <a:schemeClr val="accent1"/>
                </a:solidFill>
              </a:rPr>
              <a:t>olaparib</a:t>
            </a:r>
            <a:r>
              <a:rPr lang="en-US" sz="2400" dirty="0"/>
              <a:t> vs </a:t>
            </a:r>
            <a:r>
              <a:rPr lang="en-US" sz="2400" b="1" dirty="0">
                <a:solidFill>
                  <a:schemeClr val="accent3"/>
                </a:solidFill>
              </a:rPr>
              <a:t>placebo</a:t>
            </a:r>
            <a:r>
              <a:rPr lang="en-US" sz="2400" dirty="0"/>
              <a:t>:</a:t>
            </a:r>
          </a:p>
          <a:p>
            <a:pPr lvl="1"/>
            <a:r>
              <a:rPr lang="en-US" sz="2200" dirty="0"/>
              <a:t>MDS/AML: </a:t>
            </a:r>
            <a:br>
              <a:rPr lang="en-US" sz="2200" dirty="0"/>
            </a:br>
            <a:r>
              <a:rPr lang="en-US" sz="2200" dirty="0">
                <a:solidFill>
                  <a:schemeClr val="accent1"/>
                </a:solidFill>
              </a:rPr>
              <a:t>0.2% </a:t>
            </a:r>
            <a:r>
              <a:rPr lang="en-US" sz="2200" dirty="0"/>
              <a:t>vs </a:t>
            </a:r>
            <a:r>
              <a:rPr lang="en-US" sz="2200" dirty="0">
                <a:solidFill>
                  <a:schemeClr val="accent3"/>
                </a:solidFill>
              </a:rPr>
              <a:t>0.3%</a:t>
            </a:r>
          </a:p>
          <a:p>
            <a:pPr lvl="1"/>
            <a:r>
              <a:rPr lang="en-US" sz="2200" dirty="0"/>
              <a:t>Pneumonitis: </a:t>
            </a:r>
            <a:br>
              <a:rPr lang="en-US" sz="2200" dirty="0"/>
            </a:br>
            <a:r>
              <a:rPr lang="en-US" sz="2200" dirty="0">
                <a:solidFill>
                  <a:schemeClr val="accent1"/>
                </a:solidFill>
              </a:rPr>
              <a:t>1.0%</a:t>
            </a:r>
            <a:r>
              <a:rPr lang="en-US" sz="2200" dirty="0"/>
              <a:t> vs </a:t>
            </a:r>
            <a:r>
              <a:rPr lang="en-US" sz="2200" dirty="0">
                <a:solidFill>
                  <a:schemeClr val="accent3"/>
                </a:solidFill>
              </a:rPr>
              <a:t>1.3%</a:t>
            </a:r>
          </a:p>
          <a:p>
            <a:pPr lvl="1"/>
            <a:r>
              <a:rPr lang="en-US" sz="2200" dirty="0"/>
              <a:t>New primary malignancy: </a:t>
            </a:r>
            <a:br>
              <a:rPr lang="en-US" sz="2200" dirty="0"/>
            </a:br>
            <a:r>
              <a:rPr lang="en-US" sz="2200" dirty="0">
                <a:solidFill>
                  <a:schemeClr val="accent1"/>
                </a:solidFill>
              </a:rPr>
              <a:t>2.3%</a:t>
            </a:r>
            <a:r>
              <a:rPr lang="en-US" sz="2200" dirty="0"/>
              <a:t> vs </a:t>
            </a:r>
            <a:r>
              <a:rPr lang="en-US" sz="2200" dirty="0">
                <a:solidFill>
                  <a:schemeClr val="accent3"/>
                </a:solidFill>
              </a:rPr>
              <a:t>4.0%</a:t>
            </a:r>
          </a:p>
          <a:p>
            <a:r>
              <a:rPr lang="en-US" sz="2400" dirty="0"/>
              <a:t>AE leading to permanent d/c: </a:t>
            </a:r>
            <a:br>
              <a:rPr lang="en-US" sz="2400" dirty="0"/>
            </a:br>
            <a:r>
              <a:rPr lang="en-US" sz="2400" dirty="0">
                <a:solidFill>
                  <a:schemeClr val="accent1"/>
                </a:solidFill>
              </a:rPr>
              <a:t>10.8%</a:t>
            </a:r>
            <a:r>
              <a:rPr lang="en-US" sz="2400" dirty="0"/>
              <a:t> vs </a:t>
            </a:r>
            <a:r>
              <a:rPr lang="en-US" sz="2400" dirty="0">
                <a:solidFill>
                  <a:schemeClr val="accent3"/>
                </a:solidFill>
              </a:rPr>
              <a:t>4.6%</a:t>
            </a:r>
          </a:p>
        </p:txBody>
      </p:sp>
      <p:sp>
        <p:nvSpPr>
          <p:cNvPr id="5" name="Text Box 15">
            <a:extLst>
              <a:ext uri="{FF2B5EF4-FFF2-40B4-BE49-F238E27FC236}">
                <a16:creationId xmlns:a16="http://schemas.microsoft.com/office/drawing/2014/main" id="{E001EB2A-A695-B400-B522-7A7C6E93227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Geyer. Ann Oncol. 2022;33:1250.</a:t>
            </a:r>
          </a:p>
        </p:txBody>
      </p:sp>
      <p:graphicFrame>
        <p:nvGraphicFramePr>
          <p:cNvPr id="9" name="Table 8">
            <a:extLst>
              <a:ext uri="{FF2B5EF4-FFF2-40B4-BE49-F238E27FC236}">
                <a16:creationId xmlns:a16="http://schemas.microsoft.com/office/drawing/2014/main" id="{3989DDA9-1D30-8FE4-CC72-91AA9F1EAC36}"/>
              </a:ext>
            </a:extLst>
          </p:cNvPr>
          <p:cNvGraphicFramePr>
            <a:graphicFrameLocks noGrp="1"/>
          </p:cNvGraphicFramePr>
          <p:nvPr/>
        </p:nvGraphicFramePr>
        <p:xfrm>
          <a:off x="727076" y="1604963"/>
          <a:ext cx="7539035" cy="4693920"/>
        </p:xfrm>
        <a:graphic>
          <a:graphicData uri="http://schemas.openxmlformats.org/drawingml/2006/table">
            <a:tbl>
              <a:tblPr firstRow="1" firstCol="1" bandRow="1">
                <a:tableStyleId>{5C22544A-7EE6-4342-B048-85BDC9FD1C3A}</a:tableStyleId>
              </a:tblPr>
              <a:tblGrid>
                <a:gridCol w="2596695">
                  <a:extLst>
                    <a:ext uri="{9D8B030D-6E8A-4147-A177-3AD203B41FA5}">
                      <a16:colId xmlns:a16="http://schemas.microsoft.com/office/drawing/2014/main" val="3972273165"/>
                    </a:ext>
                  </a:extLst>
                </a:gridCol>
                <a:gridCol w="1235585">
                  <a:extLst>
                    <a:ext uri="{9D8B030D-6E8A-4147-A177-3AD203B41FA5}">
                      <a16:colId xmlns:a16="http://schemas.microsoft.com/office/drawing/2014/main" val="3532607997"/>
                    </a:ext>
                  </a:extLst>
                </a:gridCol>
                <a:gridCol w="1235585">
                  <a:extLst>
                    <a:ext uri="{9D8B030D-6E8A-4147-A177-3AD203B41FA5}">
                      <a16:colId xmlns:a16="http://schemas.microsoft.com/office/drawing/2014/main" val="2029781027"/>
                    </a:ext>
                  </a:extLst>
                </a:gridCol>
                <a:gridCol w="1235585">
                  <a:extLst>
                    <a:ext uri="{9D8B030D-6E8A-4147-A177-3AD203B41FA5}">
                      <a16:colId xmlns:a16="http://schemas.microsoft.com/office/drawing/2014/main" val="2002593095"/>
                    </a:ext>
                  </a:extLst>
                </a:gridCol>
                <a:gridCol w="1235585">
                  <a:extLst>
                    <a:ext uri="{9D8B030D-6E8A-4147-A177-3AD203B41FA5}">
                      <a16:colId xmlns:a16="http://schemas.microsoft.com/office/drawing/2014/main" val="1346859895"/>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AEs in ≥10%, n (%)</a:t>
                      </a:r>
                    </a:p>
                  </a:txBody>
                  <a:tcPr marL="118872" marR="118872"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lumMod val="65000"/>
                        <a:lumOff val="3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Olaparib (n = 911)</a:t>
                      </a:r>
                    </a:p>
                  </a:txBody>
                  <a:tcPr marL="118872" marR="118872"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Placebo (n = 904)</a:t>
                      </a: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950621355"/>
                  </a:ext>
                </a:extLst>
              </a:tr>
              <a:tr h="0">
                <a:tc vMerge="1">
                  <a:txBody>
                    <a:bodyPr/>
                    <a:lstStyle/>
                    <a:p>
                      <a:pPr marL="0" marR="0">
                        <a:spcBef>
                          <a:spcPts val="0"/>
                        </a:spcBef>
                        <a:spcAft>
                          <a:spcPts val="0"/>
                        </a:spcAft>
                      </a:pPr>
                      <a:endParaRPr kumimoji="0" lang="en-US" sz="20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marL="0" marR="0" algn="ctr">
                        <a:spcBef>
                          <a:spcPts val="0"/>
                        </a:spcBef>
                        <a:spcAft>
                          <a:spcPts val="0"/>
                        </a:spcAft>
                      </a:pPr>
                      <a:r>
                        <a:rPr kumimoji="0" lang="en-GB" sz="1600" b="1" i="0" u="none" strike="noStrike" kern="1200" cap="none" normalizeH="0" baseline="0" dirty="0">
                          <a:ln>
                            <a:noFill/>
                          </a:ln>
                          <a:solidFill>
                            <a:schemeClr val="tx1"/>
                          </a:solidFill>
                          <a:effectLst/>
                          <a:latin typeface="Calibri" panose="020F0502020204030204" pitchFamily="34" charset="0"/>
                          <a:ea typeface="+mn-ea"/>
                          <a:cs typeface="+mn-cs"/>
                        </a:rPr>
                        <a:t>Any Gr</a:t>
                      </a: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28575"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a:txBody>
                    <a:bodyPr/>
                    <a:lstStyle/>
                    <a:p>
                      <a:pPr marL="0" marR="0" algn="ctr">
                        <a:spcBef>
                          <a:spcPts val="0"/>
                        </a:spcBef>
                        <a:spcAft>
                          <a:spcPts val="0"/>
                        </a:spcAft>
                      </a:pPr>
                      <a:r>
                        <a:rPr kumimoji="0" lang="en-GB" sz="1600" b="1" i="0" u="none" strike="noStrike" kern="1200" cap="none" normalizeH="0" baseline="0" dirty="0">
                          <a:ln>
                            <a:noFill/>
                          </a:ln>
                          <a:solidFill>
                            <a:schemeClr val="tx1"/>
                          </a:solidFill>
                          <a:effectLst/>
                          <a:latin typeface="Calibri" panose="020F0502020204030204" pitchFamily="34" charset="0"/>
                          <a:ea typeface="+mn-ea"/>
                          <a:cs typeface="+mn-cs"/>
                        </a:rPr>
                        <a:t>Gr ≥3</a:t>
                      </a: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12700" cmpd="sng">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a:txBody>
                    <a:bodyPr/>
                    <a:lstStyle/>
                    <a:p>
                      <a:pPr marL="0" marR="0" algn="ctr">
                        <a:spcBef>
                          <a:spcPts val="0"/>
                        </a:spcBef>
                        <a:spcAft>
                          <a:spcPts val="0"/>
                        </a:spcAft>
                      </a:pPr>
                      <a:r>
                        <a:rPr kumimoji="0" lang="en-GB" sz="1600" b="1" i="0" u="none" strike="noStrike" kern="1200" cap="none" normalizeH="0" baseline="0" dirty="0">
                          <a:ln>
                            <a:noFill/>
                          </a:ln>
                          <a:solidFill>
                            <a:schemeClr val="tx1"/>
                          </a:solidFill>
                          <a:effectLst/>
                          <a:latin typeface="Calibri" panose="020F0502020204030204" pitchFamily="34" charset="0"/>
                          <a:ea typeface="+mn-ea"/>
                          <a:cs typeface="+mn-cs"/>
                        </a:rPr>
                        <a:t>Any Gr</a:t>
                      </a: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28575"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lumMod val="60000"/>
                        <a:lumOff val="40000"/>
                      </a:schemeClr>
                    </a:solidFill>
                  </a:tcPr>
                </a:tc>
                <a:tc>
                  <a:txBody>
                    <a:bodyPr/>
                    <a:lstStyle/>
                    <a:p>
                      <a:pPr marL="0" marR="0" algn="ctr">
                        <a:spcBef>
                          <a:spcPts val="0"/>
                        </a:spcBef>
                        <a:spcAft>
                          <a:spcPts val="0"/>
                        </a:spcAft>
                      </a:pPr>
                      <a:r>
                        <a:rPr kumimoji="0" lang="en-GB" sz="1600" b="1" i="0" u="none" strike="noStrike" kern="1200" cap="none" normalizeH="0" baseline="0" dirty="0">
                          <a:ln>
                            <a:noFill/>
                          </a:ln>
                          <a:solidFill>
                            <a:schemeClr val="tx1"/>
                          </a:solidFill>
                          <a:effectLst/>
                          <a:latin typeface="Calibri" panose="020F0502020204030204" pitchFamily="34" charset="0"/>
                          <a:ea typeface="+mn-ea"/>
                          <a:cs typeface="+mn-cs"/>
                        </a:rPr>
                        <a:t>Gr ≥3</a:t>
                      </a: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b">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lumMod val="60000"/>
                        <a:lumOff val="40000"/>
                      </a:schemeClr>
                    </a:solidFill>
                  </a:tcPr>
                </a:tc>
                <a:extLst>
                  <a:ext uri="{0D108BD9-81ED-4DB2-BD59-A6C34878D82A}">
                    <a16:rowId xmlns:a16="http://schemas.microsoft.com/office/drawing/2014/main" val="3839598568"/>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520 (57.1)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(0.8)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213 (23.6)</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(0.0)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29004097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Fatigue</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367 (40.3)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 (1.8)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248 (27.4)</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(0.7)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99485246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Anemia</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215 (23.6)</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79 (8.7)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35 (3.9)</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(0.3)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02796282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Vomiting</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206 (22.6)</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(0.7)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74 (8.2)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(0.0)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46912567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Headache</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180 (19.8)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(0.2)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152 (16.8)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(0.1)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59508042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Diarrhea</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160 (17.6)</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(0.3)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124 (13.7)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(0.3)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15445626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Neutrophil count decreased</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147 (16.1)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45 (4.9)</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59 (6.5)</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(0.8)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23449368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WBC count decreased</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144 (15.8)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27 (3.0)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52 (5.8)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(0.3)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17054396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Decreased appetite</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119 (13.1)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(0.2)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53 (5.9)</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(0.0)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1135841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Dysgeusia</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107 (11.7)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(0.0)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38 (4.2)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(0.0)</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58861537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Dizziness</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104 (11.4)</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(0.1)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66 (7.3)</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(0.1)</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952682665"/>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Arthralgia</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89 (9.8)</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(0.2)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115 (12.7)</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GB"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(0.2)</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784090714"/>
                  </a:ext>
                </a:extLst>
              </a:tr>
            </a:tbl>
          </a:graphicData>
        </a:graphic>
      </p:graphicFrame>
    </p:spTree>
    <p:extLst>
      <p:ext uri="{BB962C8B-B14F-4D97-AF65-F5344CB8AC3E}">
        <p14:creationId xmlns:p14="http://schemas.microsoft.com/office/powerpoint/2010/main" val="215167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B70DA-6FF1-42B3-BED9-76BF37FD449E}"/>
              </a:ext>
            </a:extLst>
          </p:cNvPr>
          <p:cNvSpPr>
            <a:spLocks noGrp="1"/>
          </p:cNvSpPr>
          <p:nvPr>
            <p:ph type="title"/>
          </p:nvPr>
        </p:nvSpPr>
        <p:spPr/>
        <p:txBody>
          <a:bodyPr/>
          <a:lstStyle/>
          <a:p>
            <a:r>
              <a:rPr lang="en-US" dirty="0"/>
              <a:t>Practical Management Strategies: Olaparib AEs</a:t>
            </a:r>
            <a:br>
              <a:rPr lang="en-US" dirty="0"/>
            </a:br>
            <a:endParaRPr lang="en-US" dirty="0"/>
          </a:p>
        </p:txBody>
      </p:sp>
      <p:graphicFrame>
        <p:nvGraphicFramePr>
          <p:cNvPr id="11" name="Group 32">
            <a:extLst>
              <a:ext uri="{FF2B5EF4-FFF2-40B4-BE49-F238E27FC236}">
                <a16:creationId xmlns:a16="http://schemas.microsoft.com/office/drawing/2014/main" id="{BD862032-948A-4006-A7B2-0E468C31EF50}"/>
              </a:ext>
            </a:extLst>
          </p:cNvPr>
          <p:cNvGraphicFramePr>
            <a:graphicFrameLocks noGrp="1"/>
          </p:cNvGraphicFramePr>
          <p:nvPr>
            <p:extLst>
              <p:ext uri="{D42A27DB-BD31-4B8C-83A1-F6EECF244321}">
                <p14:modId xmlns:p14="http://schemas.microsoft.com/office/powerpoint/2010/main" val="3299379156"/>
              </p:ext>
            </p:extLst>
          </p:nvPr>
        </p:nvGraphicFramePr>
        <p:xfrm>
          <a:off x="720725" y="1011864"/>
          <a:ext cx="10747375" cy="5029312"/>
        </p:xfrm>
        <a:graphic>
          <a:graphicData uri="http://schemas.openxmlformats.org/drawingml/2006/table">
            <a:tbl>
              <a:tblPr/>
              <a:tblGrid>
                <a:gridCol w="1872430">
                  <a:extLst>
                    <a:ext uri="{9D8B030D-6E8A-4147-A177-3AD203B41FA5}">
                      <a16:colId xmlns:a16="http://schemas.microsoft.com/office/drawing/2014/main" val="20000"/>
                    </a:ext>
                  </a:extLst>
                </a:gridCol>
                <a:gridCol w="8874945">
                  <a:extLst>
                    <a:ext uri="{9D8B030D-6E8A-4147-A177-3AD203B41FA5}">
                      <a16:colId xmlns:a16="http://schemas.microsoft.com/office/drawing/2014/main" val="2394323577"/>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Management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Anemia*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indent="0">
                        <a:buFont typeface="Wingdings" panose="05000000000000000000" pitchFamily="2" charset="2"/>
                        <a:buNone/>
                      </a:pPr>
                      <a:r>
                        <a:rPr lang="en-US" sz="1600" i="0" u="none" baseline="0" dirty="0">
                          <a:solidFill>
                            <a:schemeClr val="bg1"/>
                          </a:solidFill>
                          <a:latin typeface="Calibri" panose="020F0502020204030204" pitchFamily="34" charset="0"/>
                        </a:rPr>
                        <a:t>Hgb &lt;8 g/dL and/or requiring transfusion for symptomatic relief: </a:t>
                      </a:r>
                    </a:p>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Monitor closely</a:t>
                      </a:r>
                    </a:p>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Recurrent: Reduce dose to avoid multiple transfusions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i="0" u="none" baseline="0" dirty="0">
                          <a:solidFill>
                            <a:schemeClr val="bg1"/>
                          </a:solidFill>
                          <a:latin typeface="Calibri" panose="020F0502020204030204" pitchFamily="34" charset="0"/>
                        </a:rPr>
                        <a:t>ANC &lt;500 lasting ≥5 to 7 days or associated with fever: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i="0" u="none" baseline="0" dirty="0">
                          <a:solidFill>
                            <a:schemeClr val="bg1"/>
                          </a:solidFill>
                          <a:latin typeface="Calibri" panose="020F0502020204030204" pitchFamily="34" charset="0"/>
                        </a:rPr>
                        <a:t>Hold until recovery of infection and granulocytes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i="0" u="none" baseline="0" dirty="0">
                          <a:solidFill>
                            <a:schemeClr val="bg1"/>
                          </a:solidFill>
                          <a:latin typeface="Calibri" panose="020F0502020204030204" pitchFamily="34" charset="0"/>
                        </a:rPr>
                        <a:t>Resume at a reduced dose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i="0" u="none" baseline="0" dirty="0">
                          <a:solidFill>
                            <a:schemeClr val="bg1"/>
                          </a:solidFill>
                          <a:latin typeface="Calibri" panose="020F0502020204030204" pitchFamily="34" charset="0"/>
                        </a:rPr>
                        <a:t>Persistent </a:t>
                      </a:r>
                      <a:r>
                        <a:rPr lang="en-US" sz="1600" b="0" i="0" kern="1200" dirty="0">
                          <a:solidFill>
                            <a:schemeClr val="bg1"/>
                          </a:solidFill>
                          <a:effectLst/>
                          <a:latin typeface="Calibri" panose="020F0502020204030204" pitchFamily="34" charset="0"/>
                          <a:ea typeface="+mn-ea"/>
                          <a:cs typeface="+mn-cs"/>
                        </a:rPr>
                        <a:t>or significant bleeding despite dose reduction: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b="0" i="0" kern="1200" dirty="0">
                          <a:solidFill>
                            <a:schemeClr val="bg1"/>
                          </a:solidFill>
                          <a:effectLst/>
                          <a:latin typeface="Calibri" panose="020F0502020204030204" pitchFamily="34" charset="0"/>
                          <a:ea typeface="+mn-ea"/>
                          <a:cs typeface="+mn-cs"/>
                        </a:rPr>
                        <a:t>Discontinue olaparib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Gastrointestinal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Moderate emetogenicity; 5-HT3 receptor antagonists (eg, ondansetron) recommended as prophylaxis </a:t>
                      </a:r>
                    </a:p>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Persistent nausea requiring daily antiemetics and/or resulting in &gt;5% weight loss: Consider dose reduction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Secondary MDS/AML (rare)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Incidence: 1.5%</a:t>
                      </a:r>
                    </a:p>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If prolonged hematologic toxicity occurs (&gt; grade 1 for &gt;4 </a:t>
                      </a:r>
                      <a:r>
                        <a:rPr lang="en-US" sz="1600" i="0" u="none" baseline="0" dirty="0" err="1">
                          <a:solidFill>
                            <a:schemeClr val="bg1"/>
                          </a:solidFill>
                          <a:latin typeface="Calibri" panose="020F0502020204030204" pitchFamily="34" charset="0"/>
                        </a:rPr>
                        <a:t>wk</a:t>
                      </a:r>
                      <a:r>
                        <a:rPr lang="en-US" sz="1600" i="0" u="none" baseline="0" dirty="0">
                          <a:solidFill>
                            <a:schemeClr val="bg1"/>
                          </a:solidFill>
                          <a:latin typeface="Calibri" panose="020F0502020204030204" pitchFamily="34" charset="0"/>
                        </a:rPr>
                        <a:t>), further evaluation is warranted</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lang="en-US" sz="1600" i="0" u="none" baseline="30000" dirty="0">
                        <a:solidFill>
                          <a:schemeClr val="bg1"/>
                        </a:solidFill>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5"/>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Pneumonitis (rare)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Interrupt treatment and evaluate promptly for new or worsening respiratory symptoms (eg, cough, dyspnea, fever, wheezing), or radiographic abnormalities </a:t>
                      </a:r>
                    </a:p>
                    <a:p>
                      <a:pPr marL="285750" indent="-285750">
                        <a:buFont typeface="Wingdings" panose="05000000000000000000" pitchFamily="2" charset="2"/>
                        <a:buChar char="§"/>
                      </a:pPr>
                      <a:r>
                        <a:rPr lang="en-US" sz="1600" i="0" u="none" baseline="0" dirty="0">
                          <a:solidFill>
                            <a:schemeClr val="bg1"/>
                          </a:solidFill>
                          <a:latin typeface="Calibri" panose="020F0502020204030204" pitchFamily="34" charset="0"/>
                        </a:rPr>
                        <a:t>Permanently discontinue olaparib if pneumonitis confirmed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6"/>
                  </a:ext>
                </a:extLst>
              </a:tr>
            </a:tbl>
          </a:graphicData>
        </a:graphic>
      </p:graphicFrame>
      <p:sp>
        <p:nvSpPr>
          <p:cNvPr id="3" name="Rectangle 2"/>
          <p:cNvSpPr/>
          <p:nvPr/>
        </p:nvSpPr>
        <p:spPr>
          <a:xfrm>
            <a:off x="625736" y="6050435"/>
            <a:ext cx="7761815" cy="276999"/>
          </a:xfrm>
          <a:prstGeom prst="rect">
            <a:avLst/>
          </a:prstGeom>
        </p:spPr>
        <p:txBody>
          <a:bodyPr wrap="square">
            <a:spAutoFit/>
          </a:bodyPr>
          <a:lstStyle/>
          <a:p>
            <a:pPr>
              <a:lnSpc>
                <a:spcPct val="100000"/>
              </a:lnSpc>
              <a:spcBef>
                <a:spcPts val="0"/>
              </a:spcBef>
              <a:spcAft>
                <a:spcPts val="0"/>
              </a:spcAft>
              <a:buClr>
                <a:schemeClr val="folHlink"/>
              </a:buClr>
              <a:buNone/>
            </a:pPr>
            <a:r>
              <a:rPr lang="en-US" altLang="en-US" sz="1200" b="0" dirty="0">
                <a:solidFill>
                  <a:schemeClr val="bg1"/>
                </a:solidFill>
                <a:latin typeface="Calibri" panose="020F0502020204030204" pitchFamily="34" charset="0"/>
              </a:rPr>
              <a:t>*Most frequently reported AE with PARPi. </a:t>
            </a:r>
            <a:r>
              <a:rPr kumimoji="0" 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lang="pt-BR" altLang="en-US" sz="1200" b="0" dirty="0">
                <a:solidFill>
                  <a:schemeClr val="bg1"/>
                </a:solidFill>
                <a:latin typeface="Calibri" panose="020F0502020204030204" pitchFamily="34" charset="0"/>
              </a:rPr>
              <a:t>Including bone marrow and cytogenetic evaluation</a:t>
            </a:r>
            <a:r>
              <a:rPr lang="pt-BR" altLang="en-US" sz="1200" dirty="0">
                <a:solidFill>
                  <a:schemeClr val="bg1"/>
                </a:solidFill>
                <a:latin typeface="Calibri" panose="020F0502020204030204" pitchFamily="34" charset="0"/>
              </a:rPr>
              <a:t>.</a:t>
            </a:r>
            <a:endParaRPr lang="en-US" altLang="en-US" sz="1200" b="0" dirty="0">
              <a:solidFill>
                <a:schemeClr val="bg1"/>
              </a:solidFill>
              <a:latin typeface="Calibri" panose="020F0502020204030204" pitchFamily="34" charset="0"/>
            </a:endParaRPr>
          </a:p>
        </p:txBody>
      </p:sp>
      <p:sp>
        <p:nvSpPr>
          <p:cNvPr id="10" name="Text Box 15">
            <a:extLst>
              <a:ext uri="{FF2B5EF4-FFF2-40B4-BE49-F238E27FC236}">
                <a16:creationId xmlns:a16="http://schemas.microsoft.com/office/drawing/2014/main" id="{1B3CC475-3795-8C3E-A2BD-144261C7E61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fontAlgn="base">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in oncology: antiemesis. v.1.2023. nccn.org. Olaparib PI. Tew. JCO. 2020;38:3468. </a:t>
            </a:r>
          </a:p>
        </p:txBody>
      </p:sp>
    </p:spTree>
    <p:extLst>
      <p:ext uri="{BB962C8B-B14F-4D97-AF65-F5344CB8AC3E}">
        <p14:creationId xmlns:p14="http://schemas.microsoft.com/office/powerpoint/2010/main" val="3892142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cs typeface="Calibri" panose="020F0502020204030204" pitchFamily="34" charset="0"/>
              </a:rPr>
              <a:t>Adjuvant Olaparib for EBC With </a:t>
            </a:r>
            <a:br>
              <a:rPr lang="en-US" dirty="0">
                <a:cs typeface="Calibri" panose="020F0502020204030204" pitchFamily="34" charset="0"/>
              </a:rPr>
            </a:br>
            <a:r>
              <a:rPr lang="en-US" i="1" dirty="0">
                <a:cs typeface="Calibri" panose="020F0502020204030204" pitchFamily="34" charset="0"/>
              </a:rPr>
              <a:t>BRCA1/2</a:t>
            </a:r>
            <a:r>
              <a:rPr lang="en-US" dirty="0">
                <a:cs typeface="Calibri" panose="020F0502020204030204" pitchFamily="34" charset="0"/>
              </a:rPr>
              <a:t> Mutations: FDA Approval</a:t>
            </a:r>
            <a:endParaRPr lang="en-US" altLang="en-US" dirty="0">
              <a:cs typeface="Calibri" panose="020F0502020204030204" pitchFamily="34" charset="0"/>
            </a:endParaRPr>
          </a:p>
        </p:txBody>
      </p:sp>
      <p:sp>
        <p:nvSpPr>
          <p:cNvPr id="3" name="TextBox 2">
            <a:extLst>
              <a:ext uri="{FF2B5EF4-FFF2-40B4-BE49-F238E27FC236}">
                <a16:creationId xmlns:a16="http://schemas.microsoft.com/office/drawing/2014/main" id="{40662BDC-A365-4746-AACA-43541ABEDC7A}"/>
              </a:ext>
            </a:extLst>
          </p:cNvPr>
          <p:cNvSpPr txBox="1"/>
          <p:nvPr/>
        </p:nvSpPr>
        <p:spPr bwMode="auto">
          <a:xfrm>
            <a:off x="1521731" y="2265009"/>
            <a:ext cx="8814816" cy="2677656"/>
          </a:xfrm>
          <a:prstGeom prst="rect">
            <a:avLst/>
          </a:prstGeom>
          <a:solidFill>
            <a:srgbClr val="015873"/>
          </a:solidFill>
          <a:ln>
            <a:noFill/>
          </a:ln>
        </p:spPr>
        <p:txBody>
          <a:bodyPr wrap="square" rtlCol="0">
            <a:spAutoFit/>
          </a:bodyPr>
          <a:lstStyle/>
          <a:p>
            <a:pPr algn="ctr">
              <a:spcBef>
                <a:spcPts val="1000"/>
              </a:spcBef>
              <a:spcAft>
                <a:spcPts val="700"/>
              </a:spcAft>
            </a:pPr>
            <a:r>
              <a:rPr lang="en-US" sz="2800" dirty="0">
                <a:latin typeface="Calibri" panose="020F0502020204030204" pitchFamily="34" charset="0"/>
                <a:cs typeface="Calibri" panose="020F0502020204030204" pitchFamily="34" charset="0"/>
              </a:rPr>
              <a:t>FDA indication: Olaparib is indicated for the adjuvant treatment of adult patients with deleterious or suspected deleterious </a:t>
            </a:r>
            <a:r>
              <a:rPr lang="en-US" sz="2800" i="1" dirty="0">
                <a:latin typeface="Calibri" panose="020F0502020204030204" pitchFamily="34" charset="0"/>
                <a:cs typeface="Calibri" panose="020F0502020204030204" pitchFamily="34" charset="0"/>
              </a:rPr>
              <a:t>gBRCAm,</a:t>
            </a:r>
            <a:r>
              <a:rPr lang="en-US" sz="2800" dirty="0">
                <a:latin typeface="Calibri" panose="020F0502020204030204" pitchFamily="34" charset="0"/>
                <a:cs typeface="Calibri" panose="020F0502020204030204" pitchFamily="34" charset="0"/>
              </a:rPr>
              <a:t> HER2- high-risk early breast cancer who have received neoadjuvant or adjuvant chemotherapy. Select patients based on an </a:t>
            </a:r>
            <a:br>
              <a:rPr lang="en-US" sz="2800" dirty="0">
                <a:latin typeface="Calibri" panose="020F0502020204030204" pitchFamily="34" charset="0"/>
                <a:cs typeface="Calibri" panose="020F0502020204030204" pitchFamily="34" charset="0"/>
              </a:rPr>
            </a:br>
            <a:r>
              <a:rPr lang="en-US" sz="2800" dirty="0">
                <a:latin typeface="Calibri" panose="020F0502020204030204" pitchFamily="34" charset="0"/>
                <a:cs typeface="Calibri" panose="020F0502020204030204" pitchFamily="34" charset="0"/>
              </a:rPr>
              <a:t>FDA-approved companion diagnostic.</a:t>
            </a:r>
          </a:p>
        </p:txBody>
      </p:sp>
      <p:sp>
        <p:nvSpPr>
          <p:cNvPr id="16" name="Text Box 15">
            <a:extLst>
              <a:ext uri="{FF2B5EF4-FFF2-40B4-BE49-F238E27FC236}">
                <a16:creationId xmlns:a16="http://schemas.microsoft.com/office/drawing/2014/main" id="{1F1539AD-1C27-4E4B-9F98-572A7930C29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200" b="0" dirty="0">
                <a:solidFill>
                  <a:schemeClr val="bg2"/>
                </a:solidFill>
                <a:latin typeface="Calibri" panose="020F0502020204030204" pitchFamily="34" charset="0"/>
                <a:cs typeface="Calibri" panose="020F0502020204030204" pitchFamily="34" charset="0"/>
              </a:rPr>
              <a:t>Olaparib PI. </a:t>
            </a:r>
            <a:endParaRPr kumimoji="0" lang="en-US" altLang="en-US" sz="1200" b="0" i="0" u="none" strike="noStrike" kern="1200" cap="none" spc="0" normalizeH="0" baseline="0" noProof="0" dirty="0">
              <a:ln>
                <a:noFill/>
              </a:ln>
              <a:solidFill>
                <a:schemeClr val="bg2"/>
              </a:solidFill>
              <a:effectLst/>
              <a:highlight>
                <a:srgbClr val="FFFF00"/>
              </a:highlight>
              <a:uLnTx/>
              <a:uFillTx/>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1ABCF284-C1A0-13DA-5623-C9516098992B}"/>
              </a:ext>
            </a:extLst>
          </p:cNvPr>
          <p:cNvSpPr txBox="1"/>
          <p:nvPr/>
        </p:nvSpPr>
        <p:spPr bwMode="auto">
          <a:xfrm>
            <a:off x="793750" y="1699662"/>
            <a:ext cx="6108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2800" dirty="0">
                <a:solidFill>
                  <a:schemeClr val="bg1"/>
                </a:solidFill>
                <a:latin typeface="Calibri" panose="020F0502020204030204" pitchFamily="34" charset="0"/>
                <a:cs typeface="Calibri" panose="020F0502020204030204" pitchFamily="34" charset="0"/>
              </a:rPr>
              <a:t>March 11, 2022</a:t>
            </a:r>
          </a:p>
        </p:txBody>
      </p:sp>
    </p:spTree>
    <p:extLst>
      <p:ext uri="{BB962C8B-B14F-4D97-AF65-F5344CB8AC3E}">
        <p14:creationId xmlns:p14="http://schemas.microsoft.com/office/powerpoint/2010/main" val="3137356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0363F6-8827-E940-80B1-E1A5DEA6D07A}"/>
              </a:ext>
            </a:extLst>
          </p:cNvPr>
          <p:cNvSpPr>
            <a:spLocks noGrp="1"/>
          </p:cNvSpPr>
          <p:nvPr>
            <p:ph type="title"/>
          </p:nvPr>
        </p:nvSpPr>
        <p:spPr/>
        <p:txBody>
          <a:bodyPr/>
          <a:lstStyle/>
          <a:p>
            <a:r>
              <a:rPr lang="en-US" dirty="0"/>
              <a:t>NCCN Guidelines on Testing for </a:t>
            </a:r>
            <a:r>
              <a:rPr lang="en-US" i="1" dirty="0"/>
              <a:t>BRCA1/2 </a:t>
            </a:r>
            <a:r>
              <a:rPr lang="en-US" dirty="0"/>
              <a:t>Mutations</a:t>
            </a:r>
            <a:endParaRPr lang="en-US" dirty="0">
              <a:solidFill>
                <a:schemeClr val="bg1"/>
              </a:solidFill>
            </a:endParaRPr>
          </a:p>
        </p:txBody>
      </p:sp>
      <p:sp>
        <p:nvSpPr>
          <p:cNvPr id="7" name="Slide Number Placeholder 7">
            <a:extLst>
              <a:ext uri="{FF2B5EF4-FFF2-40B4-BE49-F238E27FC236}">
                <a16:creationId xmlns:a16="http://schemas.microsoft.com/office/drawing/2014/main" id="{25EC2A1E-965B-554A-8A34-717E78C91F9D}"/>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0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 name="Content Placeholder 1"/>
          <p:cNvSpPr txBox="1">
            <a:spLocks/>
          </p:cNvSpPr>
          <p:nvPr/>
        </p:nvSpPr>
        <p:spPr>
          <a:xfrm>
            <a:off x="423121" y="1862554"/>
            <a:ext cx="5507779" cy="4351338"/>
          </a:xfrm>
          <a:prstGeom prst="rect">
            <a:avLst/>
          </a:prstGeom>
        </p:spPr>
        <p:txBody>
          <a:bodyPr vert="horz" lIns="27432" tIns="0" rIns="0" bIns="0" rtlCol="0">
            <a:normAutofit/>
          </a:bodyPr>
          <a:lstStyle>
            <a:lvl1pPr marL="228600" indent="-338328" algn="l" defTabSz="914400" rtl="0" eaLnBrk="1" latinLnBrk="0" hangingPunct="1">
              <a:lnSpc>
                <a:spcPct val="100000"/>
              </a:lnSpc>
              <a:spcBef>
                <a:spcPts val="10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338328" algn="l" defTabSz="914400" rtl="0" eaLnBrk="1" latinLnBrk="0" hangingPunct="1">
              <a:lnSpc>
                <a:spcPct val="100000"/>
              </a:lnSpc>
              <a:spcBef>
                <a:spcPts val="500"/>
              </a:spcBef>
              <a:spcAft>
                <a:spcPts val="600"/>
              </a:spcAft>
              <a:buFont typeface="System Font Regular"/>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338328" algn="l" defTabSz="914400" rtl="0" eaLnBrk="1" latinLnBrk="0" hangingPunct="1">
              <a:lnSpc>
                <a:spcPct val="100000"/>
              </a:lnSpc>
              <a:spcBef>
                <a:spcPts val="5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3pPr>
            <a:lvl4pPr marL="1600200" indent="-338328" algn="l" defTabSz="914400" rtl="0" eaLnBrk="1" latinLnBrk="0" hangingPunct="1">
              <a:lnSpc>
                <a:spcPct val="100000"/>
              </a:lnSpc>
              <a:spcBef>
                <a:spcPts val="500"/>
              </a:spcBef>
              <a:spcAft>
                <a:spcPts val="600"/>
              </a:spcAft>
              <a:buFont typeface="System Font Regular"/>
              <a:buChar char="–"/>
              <a:defRPr sz="2400" kern="1200">
                <a:solidFill>
                  <a:schemeClr val="tx1"/>
                </a:solidFill>
                <a:latin typeface="Calibri" panose="020F0502020204030204" pitchFamily="34" charset="0"/>
                <a:ea typeface="+mn-ea"/>
                <a:cs typeface="Calibri" panose="020F0502020204030204" pitchFamily="34" charset="0"/>
              </a:defRPr>
            </a:lvl4pPr>
            <a:lvl5pPr marL="2057400" indent="-338328" algn="l" defTabSz="914400" rtl="0" eaLnBrk="1" latinLnBrk="0" hangingPunct="1">
              <a:lnSpc>
                <a:spcPct val="100000"/>
              </a:lnSpc>
              <a:spcBef>
                <a:spcPts val="500"/>
              </a:spcBef>
              <a:spcAft>
                <a:spcPts val="6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2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 name="Text Box 15">
            <a:extLst>
              <a:ext uri="{FF2B5EF4-FFF2-40B4-BE49-F238E27FC236}">
                <a16:creationId xmlns:a16="http://schemas.microsoft.com/office/drawing/2014/main" id="{0421529E-E214-3207-A1CC-13B9DE3AC969}"/>
              </a:ext>
            </a:extLst>
          </p:cNvPr>
          <p:cNvSpPr txBox="1">
            <a:spLocks noChangeArrowheads="1"/>
          </p:cNvSpPr>
          <p:nvPr/>
        </p:nvSpPr>
        <p:spPr bwMode="auto">
          <a:xfrm>
            <a:off x="412751" y="6388915"/>
            <a:ext cx="8764703"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in oncology: genetic/familial high-risk assessment: breast, ovarian, and pancreatic. v.3.2023. nccn.org. </a:t>
            </a:r>
          </a:p>
        </p:txBody>
      </p:sp>
      <p:graphicFrame>
        <p:nvGraphicFramePr>
          <p:cNvPr id="12" name="Group 3">
            <a:extLst>
              <a:ext uri="{FF2B5EF4-FFF2-40B4-BE49-F238E27FC236}">
                <a16:creationId xmlns:a16="http://schemas.microsoft.com/office/drawing/2014/main" id="{BF2BB381-D5A4-5D48-C311-0E4FF3749BFD}"/>
              </a:ext>
            </a:extLst>
          </p:cNvPr>
          <p:cNvGraphicFramePr>
            <a:graphicFrameLocks/>
          </p:cNvGraphicFramePr>
          <p:nvPr>
            <p:extLst>
              <p:ext uri="{D42A27DB-BD31-4B8C-83A1-F6EECF244321}">
                <p14:modId xmlns:p14="http://schemas.microsoft.com/office/powerpoint/2010/main" val="3490819043"/>
              </p:ext>
            </p:extLst>
          </p:nvPr>
        </p:nvGraphicFramePr>
        <p:xfrm>
          <a:off x="522288" y="1341442"/>
          <a:ext cx="5573793" cy="4937792"/>
        </p:xfrm>
        <a:graphic>
          <a:graphicData uri="http://schemas.openxmlformats.org/drawingml/2006/table">
            <a:tbl>
              <a:tblPr/>
              <a:tblGrid>
                <a:gridCol w="5573793">
                  <a:extLst>
                    <a:ext uri="{9D8B030D-6E8A-4147-A177-3AD203B41FA5}">
                      <a16:colId xmlns:a16="http://schemas.microsoft.com/office/drawing/2014/main" val="20000"/>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diagnosed at ANY AGE with breast cancer and any of the following: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1" i="0" u="none" strike="noStrike" cap="none" normalizeH="0" baseline="0" dirty="0">
                          <a:ln>
                            <a:noFill/>
                          </a:ln>
                          <a:solidFill>
                            <a:schemeClr val="accent3"/>
                          </a:solidFill>
                          <a:effectLst/>
                          <a:latin typeface="Calibri" panose="020F0502020204030204" pitchFamily="34" charset="0"/>
                        </a:rPr>
                        <a:t>To aid adjuvant therapy decision-making using olaparib for high-risk HER2- EBC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accent3"/>
                          </a:solidFill>
                          <a:effectLst/>
                          <a:latin typeface="Calibri" panose="020F0502020204030204" pitchFamily="34" charset="0"/>
                        </a:rPr>
                        <a:t>To aid systemic therapy decision-making using </a:t>
                      </a:r>
                      <a:br>
                        <a:rPr kumimoji="0" lang="en-US" sz="1600" b="0" i="0" u="none" strike="noStrike" cap="none" normalizeH="0" baseline="0" dirty="0">
                          <a:ln>
                            <a:noFill/>
                          </a:ln>
                          <a:solidFill>
                            <a:schemeClr val="accent3"/>
                          </a:solidFill>
                          <a:effectLst/>
                          <a:latin typeface="Calibri" panose="020F0502020204030204" pitchFamily="34" charset="0"/>
                        </a:rPr>
                      </a:br>
                      <a:r>
                        <a:rPr kumimoji="0" lang="en-US" sz="1600" b="0" i="0" u="none" strike="noStrike" cap="none" normalizeH="0" baseline="0" dirty="0">
                          <a:ln>
                            <a:noFill/>
                          </a:ln>
                          <a:solidFill>
                            <a:schemeClr val="accent3"/>
                          </a:solidFill>
                          <a:effectLst/>
                          <a:latin typeface="Calibri" panose="020F0502020204030204" pitchFamily="34" charset="0"/>
                        </a:rPr>
                        <a:t>PARP inhibitors in the metastatic setting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TNBC histology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Multiple primary breast cancers at any time interval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Lobular breast cancer and personal/family history of diffuse gastric cancer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breast cancer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Ashkenazi Jewish ancestry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close blood relative with any of the following:</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Aged ≤50 yr with breast cancer</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Male breast cancer</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Ovarian or pancreatic cancer</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Metastatic or high-/very high–risk prostate cancer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total breast cancer diagnoses in patient/close blood relatives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close blood relatives with breast or prostate cancer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bl>
          </a:graphicData>
        </a:graphic>
      </p:graphicFrame>
      <p:graphicFrame>
        <p:nvGraphicFramePr>
          <p:cNvPr id="16" name="Group 3">
            <a:extLst>
              <a:ext uri="{FF2B5EF4-FFF2-40B4-BE49-F238E27FC236}">
                <a16:creationId xmlns:a16="http://schemas.microsoft.com/office/drawing/2014/main" id="{3C51A516-0901-4D42-E003-AB1180133923}"/>
              </a:ext>
            </a:extLst>
          </p:cNvPr>
          <p:cNvGraphicFramePr>
            <a:graphicFrameLocks/>
          </p:cNvGraphicFramePr>
          <p:nvPr/>
        </p:nvGraphicFramePr>
        <p:xfrm>
          <a:off x="6385116" y="1341442"/>
          <a:ext cx="5376672" cy="3840528"/>
        </p:xfrm>
        <a:graphic>
          <a:graphicData uri="http://schemas.openxmlformats.org/drawingml/2006/table">
            <a:tbl>
              <a:tblPr/>
              <a:tblGrid>
                <a:gridCol w="5376672">
                  <a:extLst>
                    <a:ext uri="{9D8B030D-6E8A-4147-A177-3AD203B41FA5}">
                      <a16:colId xmlns:a16="http://schemas.microsoft.com/office/drawing/2014/main" val="20000"/>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with family history of cancer only and any of the following: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Has &gt;5% probability of a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BRCA1/2</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pathogenic variant according to prior probability models (eg, BRCAPro, CanRisk, Tyrer-Cuzick)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Affected patient not meeting criteria for those diagnosed with breast cancer at any 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Unaffected patient with first-/second-degree blood relative meeting any criteria for those diagnosed with breast cancer at any age, unless relative only meets criteria for systemic therapy decision-making</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Arial" panose="020B0604020202020204" pitchFamily="34" charset="0"/>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If affected relative has pancreatic/prostate cancer, only first-degree relatives should be offered testing unless indicated otherwise by additional family history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Patients aged ≤50 yr with personal history of breast cancer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237286014"/>
                  </a:ext>
                </a:extLst>
              </a:tr>
            </a:tbl>
          </a:graphicData>
        </a:graphic>
      </p:graphicFrame>
    </p:spTree>
    <p:custDataLst>
      <p:tags r:id="rId1"/>
    </p:custDataLst>
    <p:extLst>
      <p:ext uri="{BB962C8B-B14F-4D97-AF65-F5344CB8AC3E}">
        <p14:creationId xmlns:p14="http://schemas.microsoft.com/office/powerpoint/2010/main" val="3934268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E6E66-4AF2-5DA6-8EED-0BEE02F79B2A}"/>
              </a:ext>
            </a:extLst>
          </p:cNvPr>
          <p:cNvSpPr>
            <a:spLocks noGrp="1"/>
          </p:cNvSpPr>
          <p:nvPr>
            <p:ph type="title"/>
          </p:nvPr>
        </p:nvSpPr>
        <p:spPr/>
        <p:txBody>
          <a:bodyPr/>
          <a:lstStyle/>
          <a:p>
            <a:r>
              <a:rPr lang="en-US" dirty="0"/>
              <a:t>Testing for </a:t>
            </a:r>
            <a:r>
              <a:rPr lang="en-US" i="1" dirty="0"/>
              <a:t>BRCA1/2</a:t>
            </a:r>
            <a:r>
              <a:rPr lang="en-US" dirty="0"/>
              <a:t>: Who and How?</a:t>
            </a:r>
          </a:p>
        </p:txBody>
      </p:sp>
      <p:sp>
        <p:nvSpPr>
          <p:cNvPr id="3" name="Content Placeholder 2">
            <a:extLst>
              <a:ext uri="{FF2B5EF4-FFF2-40B4-BE49-F238E27FC236}">
                <a16:creationId xmlns:a16="http://schemas.microsoft.com/office/drawing/2014/main" id="{A4038442-94A5-2F17-1A49-823DFE49A03E}"/>
              </a:ext>
            </a:extLst>
          </p:cNvPr>
          <p:cNvSpPr>
            <a:spLocks noGrp="1"/>
          </p:cNvSpPr>
          <p:nvPr>
            <p:ph sz="half" idx="1"/>
          </p:nvPr>
        </p:nvSpPr>
        <p:spPr/>
        <p:txBody>
          <a:bodyPr/>
          <a:lstStyle/>
          <a:p>
            <a:pPr marL="0" indent="0" algn="ctr">
              <a:buNone/>
            </a:pPr>
            <a:r>
              <a:rPr lang="en-US" b="1" dirty="0"/>
              <a:t>Who?</a:t>
            </a:r>
          </a:p>
          <a:p>
            <a:r>
              <a:rPr lang="en-US" dirty="0"/>
              <a:t>Test in those eligible for PARP inhibitors:</a:t>
            </a:r>
          </a:p>
          <a:p>
            <a:pPr lvl="1"/>
            <a:r>
              <a:rPr lang="en-US" dirty="0"/>
              <a:t>Metastatic disease</a:t>
            </a:r>
          </a:p>
          <a:p>
            <a:pPr lvl="1"/>
            <a:r>
              <a:rPr lang="en-US" dirty="0"/>
              <a:t>High-risk EBC</a:t>
            </a:r>
          </a:p>
          <a:p>
            <a:r>
              <a:rPr lang="en-US" dirty="0"/>
              <a:t>Test in those with history of breast cancer with no immediate therapeutic implication if age under ~60 to 65 yr</a:t>
            </a:r>
          </a:p>
        </p:txBody>
      </p:sp>
      <p:sp>
        <p:nvSpPr>
          <p:cNvPr id="9" name="Content Placeholder 8">
            <a:extLst>
              <a:ext uri="{FF2B5EF4-FFF2-40B4-BE49-F238E27FC236}">
                <a16:creationId xmlns:a16="http://schemas.microsoft.com/office/drawing/2014/main" id="{9C253953-B97E-F21B-CCAB-1AA96F327E5C}"/>
              </a:ext>
            </a:extLst>
          </p:cNvPr>
          <p:cNvSpPr>
            <a:spLocks noGrp="1"/>
          </p:cNvSpPr>
          <p:nvPr>
            <p:ph sz="half" idx="2"/>
          </p:nvPr>
        </p:nvSpPr>
        <p:spPr/>
        <p:txBody>
          <a:bodyPr/>
          <a:lstStyle/>
          <a:p>
            <a:pPr marL="0" indent="0" algn="ctr">
              <a:buNone/>
            </a:pPr>
            <a:r>
              <a:rPr lang="en-US" b="1" dirty="0"/>
              <a:t>How?</a:t>
            </a:r>
          </a:p>
          <a:p>
            <a:r>
              <a:rPr lang="en-US" dirty="0"/>
              <a:t>Consider HCP-directed testing for </a:t>
            </a:r>
            <a:r>
              <a:rPr lang="en-US" i="1" dirty="0"/>
              <a:t>BRCA1/2 </a:t>
            </a:r>
            <a:r>
              <a:rPr lang="en-US" dirty="0"/>
              <a:t>if treatment decisions are time sensitive</a:t>
            </a:r>
          </a:p>
          <a:p>
            <a:r>
              <a:rPr lang="en-US" dirty="0"/>
              <a:t>Involve genetic counselors and professionals when:</a:t>
            </a:r>
          </a:p>
          <a:p>
            <a:pPr lvl="1"/>
            <a:r>
              <a:rPr lang="en-US" dirty="0"/>
              <a:t>Interpreting multigene panel testing</a:t>
            </a:r>
          </a:p>
          <a:p>
            <a:pPr lvl="1"/>
            <a:r>
              <a:rPr lang="en-US" dirty="0"/>
              <a:t>Interpreting results showing VUS and non-</a:t>
            </a:r>
            <a:r>
              <a:rPr lang="en-US" i="1" dirty="0"/>
              <a:t>BRCA </a:t>
            </a:r>
            <a:r>
              <a:rPr lang="en-US" dirty="0"/>
              <a:t>alterations</a:t>
            </a:r>
          </a:p>
          <a:p>
            <a:pPr lvl="1"/>
            <a:endParaRPr lang="en-US" dirty="0"/>
          </a:p>
          <a:p>
            <a:pPr lvl="1"/>
            <a:endParaRPr lang="en-US" dirty="0"/>
          </a:p>
        </p:txBody>
      </p:sp>
      <p:sp>
        <p:nvSpPr>
          <p:cNvPr id="4" name="Text Box 15">
            <a:extLst>
              <a:ext uri="{FF2B5EF4-FFF2-40B4-BE49-F238E27FC236}">
                <a16:creationId xmlns:a16="http://schemas.microsoft.com/office/drawing/2014/main" id="{7938FDD9-AD7A-C999-8137-C2D205D00713}"/>
              </a:ext>
            </a:extLst>
          </p:cNvPr>
          <p:cNvSpPr txBox="1">
            <a:spLocks noChangeArrowheads="1"/>
          </p:cNvSpPr>
          <p:nvPr/>
        </p:nvSpPr>
        <p:spPr bwMode="auto">
          <a:xfrm>
            <a:off x="412751" y="621567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fontAlgn="base">
              <a:spcBef>
                <a:spcPct val="0"/>
              </a:spcBef>
              <a:spcAft>
                <a:spcPct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in oncology: genetic/familial high-risk assessment: breast, ovarian, and pancreatic. v.3.2023. nccn.org. </a:t>
            </a:r>
            <a:r>
              <a:rPr lang="en-US" altLang="en-US" sz="1200" b="0" spc="-10" dirty="0">
                <a:solidFill>
                  <a:schemeClr val="bg2"/>
                </a:solidFill>
                <a:latin typeface="Calibri" panose="020F0502020204030204" pitchFamily="34" charset="0"/>
                <a:cs typeface="+mn-cs"/>
              </a:rPr>
              <a:t>Robson. </a:t>
            </a:r>
            <a:r>
              <a:rPr lang="en-US" altLang="en-US" sz="1200" b="0" spc="-10" dirty="0" err="1">
                <a:solidFill>
                  <a:schemeClr val="bg2"/>
                </a:solidFill>
                <a:latin typeface="Calibri" panose="020F0502020204030204" pitchFamily="34" charset="0"/>
                <a:cs typeface="+mn-cs"/>
              </a:rPr>
              <a:t>Hematol</a:t>
            </a:r>
            <a:r>
              <a:rPr lang="en-US" altLang="en-US" sz="1200" b="0" spc="-10" dirty="0">
                <a:solidFill>
                  <a:schemeClr val="bg2"/>
                </a:solidFill>
                <a:latin typeface="Calibri" panose="020F0502020204030204" pitchFamily="34" charset="0"/>
                <a:cs typeface="+mn-cs"/>
              </a:rPr>
              <a:t> Oncol Clin N Am. 2023;37:17.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050021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4856B-A8B6-42FD-8E40-24640B6FA88A}"/>
              </a:ext>
            </a:extLst>
          </p:cNvPr>
          <p:cNvSpPr>
            <a:spLocks noGrp="1"/>
          </p:cNvSpPr>
          <p:nvPr>
            <p:ph type="title"/>
          </p:nvPr>
        </p:nvSpPr>
        <p:spPr/>
        <p:txBody>
          <a:bodyPr/>
          <a:lstStyle/>
          <a:p>
            <a:r>
              <a:rPr lang="en-US" i="1" dirty="0"/>
              <a:t>BRCA1/2 </a:t>
            </a:r>
            <a:r>
              <a:rPr lang="en-US" dirty="0"/>
              <a:t>Testing Details</a:t>
            </a:r>
          </a:p>
        </p:txBody>
      </p:sp>
      <p:sp>
        <p:nvSpPr>
          <p:cNvPr id="3" name="Content Placeholder 2">
            <a:extLst>
              <a:ext uri="{FF2B5EF4-FFF2-40B4-BE49-F238E27FC236}">
                <a16:creationId xmlns:a16="http://schemas.microsoft.com/office/drawing/2014/main" id="{0B8D2BBA-B0CD-4E6C-9556-D0A6C1C24CAB}"/>
              </a:ext>
            </a:extLst>
          </p:cNvPr>
          <p:cNvSpPr>
            <a:spLocks noGrp="1"/>
          </p:cNvSpPr>
          <p:nvPr>
            <p:ph idx="1"/>
          </p:nvPr>
        </p:nvSpPr>
        <p:spPr/>
        <p:txBody>
          <a:bodyPr/>
          <a:lstStyle/>
          <a:p>
            <a:r>
              <a:rPr lang="en-US" dirty="0"/>
              <a:t>Blood or saliva sample</a:t>
            </a:r>
          </a:p>
          <a:p>
            <a:r>
              <a:rPr lang="en-US" dirty="0"/>
              <a:t>Turnaround time ~3-4 wk</a:t>
            </a:r>
          </a:p>
          <a:p>
            <a:r>
              <a:rPr lang="en-US" dirty="0"/>
              <a:t>Most insurance covers if patient meets criteria</a:t>
            </a:r>
          </a:p>
          <a:p>
            <a:r>
              <a:rPr lang="en-US" dirty="0"/>
              <a:t>Testing labs offer special financial programs</a:t>
            </a:r>
          </a:p>
          <a:p>
            <a:pPr lvl="1"/>
            <a:r>
              <a:rPr lang="en-US" dirty="0"/>
              <a:t>Medicaid</a:t>
            </a:r>
          </a:p>
          <a:p>
            <a:pPr lvl="1"/>
            <a:r>
              <a:rPr lang="en-US" dirty="0"/>
              <a:t>Medicare</a:t>
            </a:r>
          </a:p>
          <a:p>
            <a:pPr lvl="1"/>
            <a:r>
              <a:rPr lang="en-US" dirty="0"/>
              <a:t>Uninsured</a:t>
            </a:r>
          </a:p>
          <a:p>
            <a:endParaRPr lang="en-US" dirty="0"/>
          </a:p>
        </p:txBody>
      </p:sp>
      <p:sp>
        <p:nvSpPr>
          <p:cNvPr id="8" name="TextBox 7">
            <a:extLst>
              <a:ext uri="{FF2B5EF4-FFF2-40B4-BE49-F238E27FC236}">
                <a16:creationId xmlns:a16="http://schemas.microsoft.com/office/drawing/2014/main" id="{CF447248-C798-3786-7AD0-2F13A1A8D9C9}"/>
              </a:ext>
            </a:extLst>
          </p:cNvPr>
          <p:cNvSpPr txBox="1"/>
          <p:nvPr/>
        </p:nvSpPr>
        <p:spPr bwMode="auto">
          <a:xfrm>
            <a:off x="423803" y="6207927"/>
            <a:ext cx="92188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dirty="0">
                <a:solidFill>
                  <a:schemeClr val="bg2"/>
                </a:solidFill>
                <a:latin typeface="Calibri" panose="020F0502020204030204" pitchFamily="34" charset="0"/>
                <a:cs typeface="Calibri" panose="020F0502020204030204" pitchFamily="34" charset="0"/>
              </a:rPr>
              <a:t>cancer.gov/about-cancer/causes-prevention/genetics/</a:t>
            </a:r>
            <a:r>
              <a:rPr lang="en-US" sz="1200" b="0" dirty="0" err="1">
                <a:solidFill>
                  <a:schemeClr val="bg2"/>
                </a:solidFill>
                <a:latin typeface="Calibri" panose="020F0502020204030204" pitchFamily="34" charset="0"/>
                <a:cs typeface="Calibri" panose="020F0502020204030204" pitchFamily="34" charset="0"/>
              </a:rPr>
              <a:t>brca</a:t>
            </a:r>
            <a:r>
              <a:rPr lang="en-US" sz="1200" b="0" dirty="0">
                <a:solidFill>
                  <a:schemeClr val="bg2"/>
                </a:solidFill>
                <a:latin typeface="Calibri" panose="020F0502020204030204" pitchFamily="34" charset="0"/>
                <a:cs typeface="Calibri" panose="020F0502020204030204" pitchFamily="34" charset="0"/>
              </a:rPr>
              <a:t>-fact-sheet</a:t>
            </a:r>
            <a:br>
              <a:rPr lang="en-US" sz="1200" b="0" dirty="0">
                <a:solidFill>
                  <a:schemeClr val="bg2"/>
                </a:solidFill>
                <a:latin typeface="Calibri" panose="020F0502020204030204" pitchFamily="34" charset="0"/>
                <a:cs typeface="Calibri" panose="020F0502020204030204" pitchFamily="34" charset="0"/>
              </a:rPr>
            </a:br>
            <a:r>
              <a:rPr lang="en-US" sz="1200" b="0" dirty="0">
                <a:solidFill>
                  <a:schemeClr val="bg2"/>
                </a:solidFill>
                <a:latin typeface="Calibri" panose="020F0502020204030204" pitchFamily="34" charset="0"/>
                <a:cs typeface="Calibri" panose="020F0502020204030204" pitchFamily="34" charset="0"/>
              </a:rPr>
              <a:t>#does-health-insurance-cover-the-cost-of-genetic-testing-for-brca1-and-brca2-variants </a:t>
            </a:r>
          </a:p>
        </p:txBody>
      </p:sp>
    </p:spTree>
    <p:extLst>
      <p:ext uri="{BB962C8B-B14F-4D97-AF65-F5344CB8AC3E}">
        <p14:creationId xmlns:p14="http://schemas.microsoft.com/office/powerpoint/2010/main" val="1898910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4699C-8804-84AF-B624-A3B625BE74D7}"/>
              </a:ext>
            </a:extLst>
          </p:cNvPr>
          <p:cNvSpPr>
            <a:spLocks noGrp="1"/>
          </p:cNvSpPr>
          <p:nvPr>
            <p:ph type="title"/>
          </p:nvPr>
        </p:nvSpPr>
        <p:spPr/>
        <p:txBody>
          <a:bodyPr/>
          <a:lstStyle/>
          <a:p>
            <a:r>
              <a:rPr lang="en-US" sz="4000" b="1" dirty="0">
                <a:effectLst/>
                <a:latin typeface="Calibri" panose="020F0502020204030204" pitchFamily="34" charset="0"/>
              </a:rPr>
              <a:t>Managing High-Risk, HR-Positive/HER2-Negative EBC without Germline </a:t>
            </a:r>
            <a:r>
              <a:rPr lang="en-US" sz="4000" b="1" i="1" dirty="0">
                <a:effectLst/>
                <a:latin typeface="Calibri" panose="020F0502020204030204" pitchFamily="34" charset="0"/>
              </a:rPr>
              <a:t>BRCA</a:t>
            </a:r>
            <a:r>
              <a:rPr lang="en-US" sz="4000" b="1" dirty="0">
                <a:effectLst/>
                <a:latin typeface="Calibri" panose="020F0502020204030204" pitchFamily="34" charset="0"/>
              </a:rPr>
              <a:t> Mutations</a:t>
            </a:r>
            <a:endParaRPr lang="en-US" dirty="0"/>
          </a:p>
        </p:txBody>
      </p:sp>
    </p:spTree>
    <p:extLst>
      <p:ext uri="{BB962C8B-B14F-4D97-AF65-F5344CB8AC3E}">
        <p14:creationId xmlns:p14="http://schemas.microsoft.com/office/powerpoint/2010/main" val="3260709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Is There a Role for CDK4/6 Inhibition in </a:t>
            </a:r>
            <a:br>
              <a:rPr lang="en-US" dirty="0"/>
            </a:br>
            <a:r>
              <a:rPr lang="en-US" dirty="0"/>
              <a:t>Early-Stage HR+ Disease?</a:t>
            </a:r>
            <a:endParaRPr lang="en-US" altLang="en-US"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42049" y="637188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sz="1200" b="0" dirty="0">
                <a:solidFill>
                  <a:schemeClr val="bg2"/>
                </a:solidFill>
                <a:latin typeface="Calibri" panose="020F0502020204030204" pitchFamily="34" charset="0"/>
                <a:cs typeface="Calibri" panose="020F0502020204030204" pitchFamily="34" charset="0"/>
              </a:rPr>
              <a:t>Cheng. Cancer Epidemiol Biomarkers Prev. 2012;21:800.</a:t>
            </a:r>
            <a:endParaRPr lang="en-US" altLang="en-US" sz="1200" b="0" dirty="0">
              <a:solidFill>
                <a:schemeClr val="bg2"/>
              </a:solidFill>
              <a:latin typeface="Calibri" panose="020F0502020204030204" pitchFamily="34" charset="0"/>
              <a:cs typeface="Calibri" panose="020F0502020204030204" pitchFamily="34" charset="0"/>
            </a:endParaRPr>
          </a:p>
        </p:txBody>
      </p:sp>
      <p:sp>
        <p:nvSpPr>
          <p:cNvPr id="39" name="Rectangle 38">
            <a:extLst>
              <a:ext uri="{FF2B5EF4-FFF2-40B4-BE49-F238E27FC236}">
                <a16:creationId xmlns:a16="http://schemas.microsoft.com/office/drawing/2014/main" id="{2D897A85-1C47-46C7-953C-48BDCAC68E44}"/>
              </a:ext>
            </a:extLst>
          </p:cNvPr>
          <p:cNvSpPr/>
          <p:nvPr/>
        </p:nvSpPr>
        <p:spPr>
          <a:xfrm>
            <a:off x="2002524" y="1497290"/>
            <a:ext cx="5584032" cy="369332"/>
          </a:xfrm>
          <a:prstGeom prst="rect">
            <a:avLst/>
          </a:prstGeom>
          <a:noFill/>
        </p:spPr>
        <p:txBody>
          <a:bodyPr wrap="squar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Risk of First Recurrence After Primary Treatment</a:t>
            </a:r>
            <a:endParaRPr kumimoji="0" lang="en-GB" sz="1800" b="0" i="0" u="none" strike="noStrike" kern="1200" cap="none" spc="0" normalizeH="0" baseline="30000" noProof="0" dirty="0">
              <a:ln>
                <a:noFill/>
              </a:ln>
              <a:solidFill>
                <a:sysClr val="windowText" lastClr="000000"/>
              </a:solidFill>
              <a:effectLst/>
              <a:uLnTx/>
              <a:uFillTx/>
              <a:latin typeface="Calibri" panose="020F0502020204030204"/>
              <a:ea typeface="+mn-ea"/>
              <a:cs typeface="Calibri" panose="020F0502020204030204" pitchFamily="34" charset="0"/>
            </a:endParaRPr>
          </a:p>
        </p:txBody>
      </p:sp>
      <p:cxnSp>
        <p:nvCxnSpPr>
          <p:cNvPr id="40" name="Straight Connector 39">
            <a:extLst>
              <a:ext uri="{FF2B5EF4-FFF2-40B4-BE49-F238E27FC236}">
                <a16:creationId xmlns:a16="http://schemas.microsoft.com/office/drawing/2014/main" id="{F1B863C6-806A-4DB1-AB9F-521EB01219FA}"/>
              </a:ext>
            </a:extLst>
          </p:cNvPr>
          <p:cNvCxnSpPr>
            <a:cxnSpLocks/>
          </p:cNvCxnSpPr>
          <p:nvPr/>
        </p:nvCxnSpPr>
        <p:spPr>
          <a:xfrm>
            <a:off x="8493374" y="2296803"/>
            <a:ext cx="522418" cy="0"/>
          </a:xfrm>
          <a:prstGeom prst="line">
            <a:avLst/>
          </a:prstGeom>
          <a:noFill/>
          <a:ln w="76200" cap="flat" cmpd="sng" algn="ctr">
            <a:solidFill>
              <a:srgbClr val="015873"/>
            </a:solidFill>
            <a:prstDash val="solid"/>
            <a:miter lim="800000"/>
          </a:ln>
          <a:effectLst/>
        </p:spPr>
      </p:cxnSp>
      <p:sp>
        <p:nvSpPr>
          <p:cNvPr id="41" name="TextBox 14">
            <a:extLst>
              <a:ext uri="{FF2B5EF4-FFF2-40B4-BE49-F238E27FC236}">
                <a16:creationId xmlns:a16="http://schemas.microsoft.com/office/drawing/2014/main" id="{61FB7C91-BA6E-4519-8A7D-04A8B2014277}"/>
              </a:ext>
            </a:extLst>
          </p:cNvPr>
          <p:cNvSpPr txBox="1"/>
          <p:nvPr/>
        </p:nvSpPr>
        <p:spPr>
          <a:xfrm>
            <a:off x="9076017" y="2099417"/>
            <a:ext cx="1597104" cy="1138773"/>
          </a:xfrm>
          <a:prstGeom prst="rect">
            <a:avLst/>
          </a:prstGeom>
          <a:noFill/>
        </p:spPr>
        <p:txBody>
          <a:bodyPr wrap="non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PENELOPE-B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cs typeface="Calibri" panose="020F0502020204030204" pitchFamily="34" charset="0"/>
              </a:rPr>
              <a:t>Palbociclib</a:t>
            </a:r>
            <a:br>
              <a:rPr kumimoji="0" lang="en-US" sz="2000" b="0" i="0" u="none" strike="noStrike" kern="1200" cap="none" spc="0" normalizeH="0" baseline="0" noProof="0" dirty="0">
                <a:ln>
                  <a:noFill/>
                </a:ln>
                <a:solidFill>
                  <a:srgbClr val="00B0F0"/>
                </a:solidFill>
                <a:effectLst/>
                <a:uLnTx/>
                <a:uFillTx/>
                <a:latin typeface="Calibri" panose="020F0502020204030204" pitchFamily="34" charset="0"/>
                <a:cs typeface="Calibri" panose="020F0502020204030204" pitchFamily="34" charset="0"/>
              </a:rPr>
            </a:b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After neoadjuvant,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high risk</a:t>
            </a:r>
          </a:p>
        </p:txBody>
      </p:sp>
      <p:cxnSp>
        <p:nvCxnSpPr>
          <p:cNvPr id="42" name="Straight Connector 41">
            <a:extLst>
              <a:ext uri="{FF2B5EF4-FFF2-40B4-BE49-F238E27FC236}">
                <a16:creationId xmlns:a16="http://schemas.microsoft.com/office/drawing/2014/main" id="{A043ACF6-58DB-45EE-900C-947DE1B34253}"/>
              </a:ext>
            </a:extLst>
          </p:cNvPr>
          <p:cNvCxnSpPr>
            <a:cxnSpLocks/>
          </p:cNvCxnSpPr>
          <p:nvPr/>
        </p:nvCxnSpPr>
        <p:spPr>
          <a:xfrm>
            <a:off x="8472199" y="4288785"/>
            <a:ext cx="506542" cy="0"/>
          </a:xfrm>
          <a:prstGeom prst="line">
            <a:avLst/>
          </a:prstGeom>
          <a:noFill/>
          <a:ln w="76200" cap="flat" cmpd="sng" algn="ctr">
            <a:solidFill>
              <a:srgbClr val="00823B"/>
            </a:solidFill>
            <a:prstDash val="solid"/>
            <a:miter lim="800000"/>
          </a:ln>
          <a:effectLst/>
        </p:spPr>
      </p:cxnSp>
      <p:sp>
        <p:nvSpPr>
          <p:cNvPr id="43" name="Rectangle 42">
            <a:extLst>
              <a:ext uri="{FF2B5EF4-FFF2-40B4-BE49-F238E27FC236}">
                <a16:creationId xmlns:a16="http://schemas.microsoft.com/office/drawing/2014/main" id="{14CA3854-B6B2-47E4-8B00-5921BD3EF46E}"/>
              </a:ext>
            </a:extLst>
          </p:cNvPr>
          <p:cNvSpPr/>
          <p:nvPr/>
        </p:nvSpPr>
        <p:spPr>
          <a:xfrm>
            <a:off x="9023951" y="4155360"/>
            <a:ext cx="1301959" cy="923330"/>
          </a:xfrm>
          <a:prstGeom prst="rect">
            <a:avLst/>
          </a:prstGeom>
        </p:spPr>
        <p:txBody>
          <a:bodyPr wrap="non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PALLAS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cs typeface="Calibri" panose="020F0502020204030204" pitchFamily="34" charset="0"/>
              </a:rPr>
              <a:t>Palbociclib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Stage II, III</a:t>
            </a:r>
          </a:p>
        </p:txBody>
      </p:sp>
      <p:cxnSp>
        <p:nvCxnSpPr>
          <p:cNvPr id="44" name="Straight Connector 43">
            <a:extLst>
              <a:ext uri="{FF2B5EF4-FFF2-40B4-BE49-F238E27FC236}">
                <a16:creationId xmlns:a16="http://schemas.microsoft.com/office/drawing/2014/main" id="{0CA1E4F2-5EF1-4579-A71C-51A13F9B1613}"/>
              </a:ext>
            </a:extLst>
          </p:cNvPr>
          <p:cNvCxnSpPr>
            <a:cxnSpLocks/>
          </p:cNvCxnSpPr>
          <p:nvPr/>
        </p:nvCxnSpPr>
        <p:spPr>
          <a:xfrm>
            <a:off x="8493374" y="3333053"/>
            <a:ext cx="506542" cy="0"/>
          </a:xfrm>
          <a:prstGeom prst="line">
            <a:avLst/>
          </a:prstGeom>
          <a:noFill/>
          <a:ln w="76200" cap="flat" cmpd="sng" algn="ctr">
            <a:solidFill>
              <a:srgbClr val="E1471D"/>
            </a:solidFill>
            <a:prstDash val="solid"/>
            <a:miter lim="800000"/>
          </a:ln>
          <a:effectLst/>
        </p:spPr>
      </p:cxnSp>
      <p:sp>
        <p:nvSpPr>
          <p:cNvPr id="45" name="Rectangle 44">
            <a:extLst>
              <a:ext uri="{FF2B5EF4-FFF2-40B4-BE49-F238E27FC236}">
                <a16:creationId xmlns:a16="http://schemas.microsoft.com/office/drawing/2014/main" id="{EDEA7EEC-D500-43F6-94DE-D5D1D9F39726}"/>
              </a:ext>
            </a:extLst>
          </p:cNvPr>
          <p:cNvSpPr/>
          <p:nvPr/>
        </p:nvSpPr>
        <p:spPr>
          <a:xfrm>
            <a:off x="9038149" y="3115080"/>
            <a:ext cx="2149627" cy="984885"/>
          </a:xfrm>
          <a:prstGeom prst="rect">
            <a:avLst/>
          </a:prstGeom>
        </p:spPr>
        <p:txBody>
          <a:bodyPr wrap="non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monarchE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dirty="0">
                <a:solidFill>
                  <a:prstClr val="black">
                    <a:lumMod val="85000"/>
                    <a:lumOff val="15000"/>
                  </a:prstClr>
                </a:solidFill>
                <a:latin typeface="Calibri" panose="020F0502020204030204" pitchFamily="34" charset="0"/>
                <a:cs typeface="Calibri" panose="020F0502020204030204" pitchFamily="34" charset="0"/>
              </a:rPr>
              <a:t>A</a:t>
            </a:r>
            <a:r>
              <a:rPr kumimoji="0" lang="en-US" sz="20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cs typeface="Calibri" panose="020F0502020204030204" pitchFamily="34" charset="0"/>
              </a:rPr>
              <a:t>bemaciclib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High-risk CPR factors, Ki-67</a:t>
            </a:r>
          </a:p>
        </p:txBody>
      </p:sp>
      <p:cxnSp>
        <p:nvCxnSpPr>
          <p:cNvPr id="46" name="Straight Connector 45">
            <a:extLst>
              <a:ext uri="{FF2B5EF4-FFF2-40B4-BE49-F238E27FC236}">
                <a16:creationId xmlns:a16="http://schemas.microsoft.com/office/drawing/2014/main" id="{CAC06B30-8058-42E6-A384-8822A84DD068}"/>
              </a:ext>
            </a:extLst>
          </p:cNvPr>
          <p:cNvCxnSpPr>
            <a:cxnSpLocks/>
          </p:cNvCxnSpPr>
          <p:nvPr/>
        </p:nvCxnSpPr>
        <p:spPr>
          <a:xfrm>
            <a:off x="8472199" y="5271975"/>
            <a:ext cx="522418" cy="0"/>
          </a:xfrm>
          <a:prstGeom prst="line">
            <a:avLst/>
          </a:prstGeom>
          <a:noFill/>
          <a:ln w="76200" cap="flat" cmpd="sng" algn="ctr">
            <a:solidFill>
              <a:srgbClr val="682E74"/>
            </a:solidFill>
            <a:prstDash val="solid"/>
            <a:miter lim="800000"/>
          </a:ln>
          <a:effectLst/>
        </p:spPr>
      </p:cxnSp>
      <p:sp>
        <p:nvSpPr>
          <p:cNvPr id="47" name="Rectangle 46">
            <a:extLst>
              <a:ext uri="{FF2B5EF4-FFF2-40B4-BE49-F238E27FC236}">
                <a16:creationId xmlns:a16="http://schemas.microsoft.com/office/drawing/2014/main" id="{8D836685-8E53-42E0-9530-3FFDD608385B}"/>
              </a:ext>
            </a:extLst>
          </p:cNvPr>
          <p:cNvSpPr/>
          <p:nvPr/>
        </p:nvSpPr>
        <p:spPr>
          <a:xfrm>
            <a:off x="9053895" y="5082568"/>
            <a:ext cx="1183337" cy="923330"/>
          </a:xfrm>
          <a:prstGeom prst="rect">
            <a:avLst/>
          </a:prstGeom>
        </p:spPr>
        <p:txBody>
          <a:bodyPr wrap="non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NATALEE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cs typeface="Calibri" panose="020F0502020204030204" pitchFamily="34" charset="0"/>
              </a:rPr>
              <a:t>Ribociclib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Stage II, III</a:t>
            </a:r>
          </a:p>
        </p:txBody>
      </p:sp>
      <p:sp>
        <p:nvSpPr>
          <p:cNvPr id="48" name="TextBox 30">
            <a:extLst>
              <a:ext uri="{FF2B5EF4-FFF2-40B4-BE49-F238E27FC236}">
                <a16:creationId xmlns:a16="http://schemas.microsoft.com/office/drawing/2014/main" id="{16ED83E1-295C-4696-A1EE-2EC36ADFAF42}"/>
              </a:ext>
            </a:extLst>
          </p:cNvPr>
          <p:cNvSpPr txBox="1"/>
          <p:nvPr/>
        </p:nvSpPr>
        <p:spPr>
          <a:xfrm rot="16200000">
            <a:off x="-509711" y="3525113"/>
            <a:ext cx="311197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Estimated Annual Hazard Rate</a:t>
            </a:r>
          </a:p>
        </p:txBody>
      </p:sp>
      <p:sp>
        <p:nvSpPr>
          <p:cNvPr id="49" name="TextBox 36">
            <a:extLst>
              <a:ext uri="{FF2B5EF4-FFF2-40B4-BE49-F238E27FC236}">
                <a16:creationId xmlns:a16="http://schemas.microsoft.com/office/drawing/2014/main" id="{F60F94DF-2A99-4BBB-BF59-8ED6C1B20F47}"/>
              </a:ext>
            </a:extLst>
          </p:cNvPr>
          <p:cNvSpPr txBox="1"/>
          <p:nvPr/>
        </p:nvSpPr>
        <p:spPr>
          <a:xfrm>
            <a:off x="1678488" y="5584748"/>
            <a:ext cx="6081757"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Follow-up Time After Primary Diagnosis of Breast Cancer</a:t>
            </a:r>
            <a:r>
              <a:rPr lang="en-US" dirty="0">
                <a:solidFill>
                  <a:sysClr val="windowText" lastClr="000000"/>
                </a:solidFill>
                <a:latin typeface="Calibri" panose="020F0502020204030204"/>
                <a:cs typeface="Calibri" panose="020F0502020204030204" pitchFamily="34" charset="0"/>
              </a:rPr>
              <a:t> (Yr)</a:t>
            </a:r>
            <a:endParaRPr kumimoji="0" lang="en-US" b="1"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endParaRPr>
          </a:p>
        </p:txBody>
      </p:sp>
      <p:cxnSp>
        <p:nvCxnSpPr>
          <p:cNvPr id="50" name="Straight Connector 49">
            <a:extLst>
              <a:ext uri="{FF2B5EF4-FFF2-40B4-BE49-F238E27FC236}">
                <a16:creationId xmlns:a16="http://schemas.microsoft.com/office/drawing/2014/main" id="{C56AE037-A41E-4236-B3CB-AC6566C38963}"/>
              </a:ext>
            </a:extLst>
          </p:cNvPr>
          <p:cNvCxnSpPr/>
          <p:nvPr/>
        </p:nvCxnSpPr>
        <p:spPr>
          <a:xfrm>
            <a:off x="1855982" y="2153794"/>
            <a:ext cx="64008" cy="0"/>
          </a:xfrm>
          <a:prstGeom prst="line">
            <a:avLst/>
          </a:prstGeom>
          <a:noFill/>
          <a:ln w="28575" cap="flat" cmpd="sng" algn="ctr">
            <a:solidFill>
              <a:sysClr val="windowText" lastClr="000000"/>
            </a:solidFill>
            <a:prstDash val="solid"/>
            <a:miter lim="800000"/>
          </a:ln>
          <a:effectLst/>
        </p:spPr>
      </p:cxnSp>
      <p:cxnSp>
        <p:nvCxnSpPr>
          <p:cNvPr id="51" name="Straight Connector 50">
            <a:extLst>
              <a:ext uri="{FF2B5EF4-FFF2-40B4-BE49-F238E27FC236}">
                <a16:creationId xmlns:a16="http://schemas.microsoft.com/office/drawing/2014/main" id="{3A247FFD-929F-41F6-AEE8-B1CC91C09C17}"/>
              </a:ext>
            </a:extLst>
          </p:cNvPr>
          <p:cNvCxnSpPr/>
          <p:nvPr/>
        </p:nvCxnSpPr>
        <p:spPr>
          <a:xfrm>
            <a:off x="1855982" y="2740551"/>
            <a:ext cx="64008" cy="0"/>
          </a:xfrm>
          <a:prstGeom prst="line">
            <a:avLst/>
          </a:prstGeom>
          <a:noFill/>
          <a:ln w="28575" cap="flat" cmpd="sng" algn="ctr">
            <a:solidFill>
              <a:sysClr val="windowText" lastClr="000000"/>
            </a:solidFill>
            <a:prstDash val="solid"/>
            <a:miter lim="800000"/>
          </a:ln>
          <a:effectLst/>
        </p:spPr>
      </p:cxnSp>
      <p:cxnSp>
        <p:nvCxnSpPr>
          <p:cNvPr id="52" name="Straight Connector 51">
            <a:extLst>
              <a:ext uri="{FF2B5EF4-FFF2-40B4-BE49-F238E27FC236}">
                <a16:creationId xmlns:a16="http://schemas.microsoft.com/office/drawing/2014/main" id="{6B4AD396-3BF8-4B76-B836-1453E0DB7B54}"/>
              </a:ext>
            </a:extLst>
          </p:cNvPr>
          <p:cNvCxnSpPr/>
          <p:nvPr/>
        </p:nvCxnSpPr>
        <p:spPr>
          <a:xfrm>
            <a:off x="1855982" y="3327308"/>
            <a:ext cx="64008" cy="0"/>
          </a:xfrm>
          <a:prstGeom prst="line">
            <a:avLst/>
          </a:prstGeom>
          <a:noFill/>
          <a:ln w="28575" cap="flat" cmpd="sng" algn="ctr">
            <a:solidFill>
              <a:sysClr val="windowText" lastClr="000000"/>
            </a:solidFill>
            <a:prstDash val="solid"/>
            <a:miter lim="800000"/>
          </a:ln>
          <a:effectLst/>
        </p:spPr>
      </p:cxnSp>
      <p:cxnSp>
        <p:nvCxnSpPr>
          <p:cNvPr id="53" name="Straight Connector 52">
            <a:extLst>
              <a:ext uri="{FF2B5EF4-FFF2-40B4-BE49-F238E27FC236}">
                <a16:creationId xmlns:a16="http://schemas.microsoft.com/office/drawing/2014/main" id="{DEF43F69-63D2-4574-8831-A4C27E56C7BB}"/>
              </a:ext>
            </a:extLst>
          </p:cNvPr>
          <p:cNvCxnSpPr/>
          <p:nvPr/>
        </p:nvCxnSpPr>
        <p:spPr>
          <a:xfrm>
            <a:off x="1855982" y="3914066"/>
            <a:ext cx="64008" cy="0"/>
          </a:xfrm>
          <a:prstGeom prst="line">
            <a:avLst/>
          </a:prstGeom>
          <a:noFill/>
          <a:ln w="28575" cap="flat" cmpd="sng" algn="ctr">
            <a:solidFill>
              <a:sysClr val="windowText" lastClr="000000"/>
            </a:solidFill>
            <a:prstDash val="solid"/>
            <a:miter lim="800000"/>
          </a:ln>
          <a:effectLst/>
        </p:spPr>
      </p:cxnSp>
      <p:cxnSp>
        <p:nvCxnSpPr>
          <p:cNvPr id="54" name="Straight Connector 53">
            <a:extLst>
              <a:ext uri="{FF2B5EF4-FFF2-40B4-BE49-F238E27FC236}">
                <a16:creationId xmlns:a16="http://schemas.microsoft.com/office/drawing/2014/main" id="{2E24DAA8-3EBC-45D4-B3CF-488F603976B0}"/>
              </a:ext>
            </a:extLst>
          </p:cNvPr>
          <p:cNvCxnSpPr/>
          <p:nvPr/>
        </p:nvCxnSpPr>
        <p:spPr>
          <a:xfrm>
            <a:off x="1855982" y="4500823"/>
            <a:ext cx="64008" cy="0"/>
          </a:xfrm>
          <a:prstGeom prst="line">
            <a:avLst/>
          </a:prstGeom>
          <a:noFill/>
          <a:ln w="28575" cap="flat" cmpd="sng" algn="ctr">
            <a:solidFill>
              <a:sysClr val="windowText" lastClr="000000"/>
            </a:solidFill>
            <a:prstDash val="solid"/>
            <a:miter lim="800000"/>
          </a:ln>
          <a:effectLst/>
        </p:spPr>
      </p:cxnSp>
      <p:cxnSp>
        <p:nvCxnSpPr>
          <p:cNvPr id="55" name="Straight Connector 54">
            <a:extLst>
              <a:ext uri="{FF2B5EF4-FFF2-40B4-BE49-F238E27FC236}">
                <a16:creationId xmlns:a16="http://schemas.microsoft.com/office/drawing/2014/main" id="{F15853F7-F252-4E1A-915A-4F07253FD835}"/>
              </a:ext>
            </a:extLst>
          </p:cNvPr>
          <p:cNvCxnSpPr/>
          <p:nvPr/>
        </p:nvCxnSpPr>
        <p:spPr>
          <a:xfrm>
            <a:off x="1855982" y="5087583"/>
            <a:ext cx="64008" cy="0"/>
          </a:xfrm>
          <a:prstGeom prst="line">
            <a:avLst/>
          </a:prstGeom>
          <a:noFill/>
          <a:ln w="28575" cap="flat" cmpd="sng" algn="ctr">
            <a:solidFill>
              <a:sysClr val="windowText" lastClr="000000"/>
            </a:solidFill>
            <a:prstDash val="solid"/>
            <a:miter lim="800000"/>
          </a:ln>
          <a:effectLst/>
        </p:spPr>
      </p:cxnSp>
      <p:cxnSp>
        <p:nvCxnSpPr>
          <p:cNvPr id="56" name="Straight Connector 55">
            <a:extLst>
              <a:ext uri="{FF2B5EF4-FFF2-40B4-BE49-F238E27FC236}">
                <a16:creationId xmlns:a16="http://schemas.microsoft.com/office/drawing/2014/main" id="{E0191C3A-3475-47B7-91B5-F2947C69743B}"/>
              </a:ext>
            </a:extLst>
          </p:cNvPr>
          <p:cNvCxnSpPr/>
          <p:nvPr/>
        </p:nvCxnSpPr>
        <p:spPr>
          <a:xfrm>
            <a:off x="1980040" y="5141449"/>
            <a:ext cx="0" cy="64008"/>
          </a:xfrm>
          <a:prstGeom prst="line">
            <a:avLst/>
          </a:prstGeom>
          <a:noFill/>
          <a:ln w="28575" cap="flat" cmpd="sng" algn="ctr">
            <a:solidFill>
              <a:sysClr val="windowText" lastClr="000000"/>
            </a:solidFill>
            <a:prstDash val="solid"/>
            <a:miter lim="800000"/>
          </a:ln>
          <a:effectLst/>
        </p:spPr>
      </p:cxnSp>
      <p:cxnSp>
        <p:nvCxnSpPr>
          <p:cNvPr id="57" name="Straight Connector 56">
            <a:extLst>
              <a:ext uri="{FF2B5EF4-FFF2-40B4-BE49-F238E27FC236}">
                <a16:creationId xmlns:a16="http://schemas.microsoft.com/office/drawing/2014/main" id="{C31716E2-0603-4ABE-A2E9-5D4A25262AD0}"/>
              </a:ext>
            </a:extLst>
          </p:cNvPr>
          <p:cNvCxnSpPr/>
          <p:nvPr/>
        </p:nvCxnSpPr>
        <p:spPr>
          <a:xfrm>
            <a:off x="3094713" y="5141449"/>
            <a:ext cx="0" cy="64008"/>
          </a:xfrm>
          <a:prstGeom prst="line">
            <a:avLst/>
          </a:prstGeom>
          <a:noFill/>
          <a:ln w="28575" cap="flat" cmpd="sng" algn="ctr">
            <a:solidFill>
              <a:sysClr val="windowText" lastClr="000000"/>
            </a:solidFill>
            <a:prstDash val="solid"/>
            <a:miter lim="800000"/>
          </a:ln>
          <a:effectLst/>
        </p:spPr>
      </p:cxnSp>
      <p:cxnSp>
        <p:nvCxnSpPr>
          <p:cNvPr id="58" name="Straight Connector 57">
            <a:extLst>
              <a:ext uri="{FF2B5EF4-FFF2-40B4-BE49-F238E27FC236}">
                <a16:creationId xmlns:a16="http://schemas.microsoft.com/office/drawing/2014/main" id="{1B7E6B19-DAA1-41B7-96DB-B9DA2B41F780}"/>
              </a:ext>
            </a:extLst>
          </p:cNvPr>
          <p:cNvCxnSpPr/>
          <p:nvPr/>
        </p:nvCxnSpPr>
        <p:spPr>
          <a:xfrm>
            <a:off x="4209386" y="5141449"/>
            <a:ext cx="0" cy="64008"/>
          </a:xfrm>
          <a:prstGeom prst="line">
            <a:avLst/>
          </a:prstGeom>
          <a:noFill/>
          <a:ln w="28575" cap="flat" cmpd="sng" algn="ctr">
            <a:solidFill>
              <a:sysClr val="windowText" lastClr="000000"/>
            </a:solidFill>
            <a:prstDash val="solid"/>
            <a:miter lim="800000"/>
          </a:ln>
          <a:effectLst/>
        </p:spPr>
      </p:cxnSp>
      <p:cxnSp>
        <p:nvCxnSpPr>
          <p:cNvPr id="59" name="Straight Connector 58">
            <a:extLst>
              <a:ext uri="{FF2B5EF4-FFF2-40B4-BE49-F238E27FC236}">
                <a16:creationId xmlns:a16="http://schemas.microsoft.com/office/drawing/2014/main" id="{CC670D37-97F7-4253-AD24-BD9E37C26378}"/>
              </a:ext>
            </a:extLst>
          </p:cNvPr>
          <p:cNvCxnSpPr/>
          <p:nvPr/>
        </p:nvCxnSpPr>
        <p:spPr>
          <a:xfrm>
            <a:off x="5324059" y="5141449"/>
            <a:ext cx="0" cy="64008"/>
          </a:xfrm>
          <a:prstGeom prst="line">
            <a:avLst/>
          </a:prstGeom>
          <a:noFill/>
          <a:ln w="28575" cap="flat" cmpd="sng" algn="ctr">
            <a:solidFill>
              <a:sysClr val="windowText" lastClr="000000"/>
            </a:solidFill>
            <a:prstDash val="solid"/>
            <a:miter lim="800000"/>
          </a:ln>
          <a:effectLst/>
        </p:spPr>
      </p:cxnSp>
      <p:cxnSp>
        <p:nvCxnSpPr>
          <p:cNvPr id="60" name="Straight Connector 59">
            <a:extLst>
              <a:ext uri="{FF2B5EF4-FFF2-40B4-BE49-F238E27FC236}">
                <a16:creationId xmlns:a16="http://schemas.microsoft.com/office/drawing/2014/main" id="{EF16A6DC-63A9-4F21-A246-729968521E74}"/>
              </a:ext>
            </a:extLst>
          </p:cNvPr>
          <p:cNvCxnSpPr/>
          <p:nvPr/>
        </p:nvCxnSpPr>
        <p:spPr>
          <a:xfrm>
            <a:off x="6438733" y="5141449"/>
            <a:ext cx="0" cy="64008"/>
          </a:xfrm>
          <a:prstGeom prst="line">
            <a:avLst/>
          </a:prstGeom>
          <a:noFill/>
          <a:ln w="28575" cap="flat" cmpd="sng" algn="ctr">
            <a:solidFill>
              <a:sysClr val="windowText" lastClr="000000"/>
            </a:solidFill>
            <a:prstDash val="solid"/>
            <a:miter lim="800000"/>
          </a:ln>
          <a:effectLst/>
        </p:spPr>
      </p:cxnSp>
      <p:cxnSp>
        <p:nvCxnSpPr>
          <p:cNvPr id="61" name="Straight Connector 60">
            <a:extLst>
              <a:ext uri="{FF2B5EF4-FFF2-40B4-BE49-F238E27FC236}">
                <a16:creationId xmlns:a16="http://schemas.microsoft.com/office/drawing/2014/main" id="{BFE1E804-0D33-4C79-9C0C-3CD2A6707CE3}"/>
              </a:ext>
            </a:extLst>
          </p:cNvPr>
          <p:cNvCxnSpPr/>
          <p:nvPr/>
        </p:nvCxnSpPr>
        <p:spPr>
          <a:xfrm>
            <a:off x="7553407" y="5141449"/>
            <a:ext cx="0" cy="64008"/>
          </a:xfrm>
          <a:prstGeom prst="line">
            <a:avLst/>
          </a:prstGeom>
          <a:noFill/>
          <a:ln w="28575" cap="flat" cmpd="sng" algn="ctr">
            <a:solidFill>
              <a:sysClr val="windowText" lastClr="000000"/>
            </a:solidFill>
            <a:prstDash val="solid"/>
            <a:miter lim="800000"/>
          </a:ln>
          <a:effectLst/>
        </p:spPr>
      </p:cxnSp>
      <p:sp>
        <p:nvSpPr>
          <p:cNvPr id="62" name="TextBox 54">
            <a:extLst>
              <a:ext uri="{FF2B5EF4-FFF2-40B4-BE49-F238E27FC236}">
                <a16:creationId xmlns:a16="http://schemas.microsoft.com/office/drawing/2014/main" id="{F528B175-09C7-4FF7-B246-E38026D1607A}"/>
              </a:ext>
            </a:extLst>
          </p:cNvPr>
          <p:cNvSpPr txBox="1"/>
          <p:nvPr/>
        </p:nvSpPr>
        <p:spPr>
          <a:xfrm>
            <a:off x="1070063" y="1966028"/>
            <a:ext cx="82011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0.25</a:t>
            </a:r>
          </a:p>
        </p:txBody>
      </p:sp>
      <p:sp>
        <p:nvSpPr>
          <p:cNvPr id="63" name="TextBox 55">
            <a:extLst>
              <a:ext uri="{FF2B5EF4-FFF2-40B4-BE49-F238E27FC236}">
                <a16:creationId xmlns:a16="http://schemas.microsoft.com/office/drawing/2014/main" id="{5634765F-82D5-4328-BCD4-4995D98E590E}"/>
              </a:ext>
            </a:extLst>
          </p:cNvPr>
          <p:cNvSpPr txBox="1"/>
          <p:nvPr/>
        </p:nvSpPr>
        <p:spPr>
          <a:xfrm>
            <a:off x="1070063" y="2556489"/>
            <a:ext cx="82011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0.20</a:t>
            </a:r>
          </a:p>
        </p:txBody>
      </p:sp>
      <p:sp>
        <p:nvSpPr>
          <p:cNvPr id="64" name="TextBox 56">
            <a:extLst>
              <a:ext uri="{FF2B5EF4-FFF2-40B4-BE49-F238E27FC236}">
                <a16:creationId xmlns:a16="http://schemas.microsoft.com/office/drawing/2014/main" id="{F8478527-C772-457C-9551-9A7907BD3E23}"/>
              </a:ext>
            </a:extLst>
          </p:cNvPr>
          <p:cNvSpPr txBox="1"/>
          <p:nvPr/>
        </p:nvSpPr>
        <p:spPr>
          <a:xfrm>
            <a:off x="1070063" y="3146950"/>
            <a:ext cx="82011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0.15</a:t>
            </a:r>
          </a:p>
        </p:txBody>
      </p:sp>
      <p:sp>
        <p:nvSpPr>
          <p:cNvPr id="65" name="TextBox 57">
            <a:extLst>
              <a:ext uri="{FF2B5EF4-FFF2-40B4-BE49-F238E27FC236}">
                <a16:creationId xmlns:a16="http://schemas.microsoft.com/office/drawing/2014/main" id="{A8C17623-1D22-4990-B2B4-AC9F20AABB36}"/>
              </a:ext>
            </a:extLst>
          </p:cNvPr>
          <p:cNvSpPr txBox="1"/>
          <p:nvPr/>
        </p:nvSpPr>
        <p:spPr>
          <a:xfrm>
            <a:off x="1070063" y="3737411"/>
            <a:ext cx="82011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0.10</a:t>
            </a:r>
          </a:p>
        </p:txBody>
      </p:sp>
      <p:sp>
        <p:nvSpPr>
          <p:cNvPr id="66" name="TextBox 58">
            <a:extLst>
              <a:ext uri="{FF2B5EF4-FFF2-40B4-BE49-F238E27FC236}">
                <a16:creationId xmlns:a16="http://schemas.microsoft.com/office/drawing/2014/main" id="{160B6D65-E0A4-424D-B68F-4F8ADD0C47C4}"/>
              </a:ext>
            </a:extLst>
          </p:cNvPr>
          <p:cNvSpPr txBox="1"/>
          <p:nvPr/>
        </p:nvSpPr>
        <p:spPr>
          <a:xfrm>
            <a:off x="1070063" y="4327872"/>
            <a:ext cx="82011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0.05</a:t>
            </a:r>
          </a:p>
        </p:txBody>
      </p:sp>
      <p:sp>
        <p:nvSpPr>
          <p:cNvPr id="67" name="TextBox 59">
            <a:extLst>
              <a:ext uri="{FF2B5EF4-FFF2-40B4-BE49-F238E27FC236}">
                <a16:creationId xmlns:a16="http://schemas.microsoft.com/office/drawing/2014/main" id="{7609DDCA-045F-403E-8C5B-1BD93DAFD04B}"/>
              </a:ext>
            </a:extLst>
          </p:cNvPr>
          <p:cNvSpPr txBox="1"/>
          <p:nvPr/>
        </p:nvSpPr>
        <p:spPr>
          <a:xfrm>
            <a:off x="1439794" y="4918332"/>
            <a:ext cx="444806"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a:t>
            </a:r>
          </a:p>
        </p:txBody>
      </p:sp>
      <p:sp>
        <p:nvSpPr>
          <p:cNvPr id="68" name="TextBox 60">
            <a:extLst>
              <a:ext uri="{FF2B5EF4-FFF2-40B4-BE49-F238E27FC236}">
                <a16:creationId xmlns:a16="http://schemas.microsoft.com/office/drawing/2014/main" id="{B8525A50-DA1A-49DB-B254-2600CC9A1E5B}"/>
              </a:ext>
            </a:extLst>
          </p:cNvPr>
          <p:cNvSpPr txBox="1"/>
          <p:nvPr/>
        </p:nvSpPr>
        <p:spPr>
          <a:xfrm>
            <a:off x="1774150" y="5152460"/>
            <a:ext cx="39780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0</a:t>
            </a:r>
          </a:p>
        </p:txBody>
      </p:sp>
      <p:sp>
        <p:nvSpPr>
          <p:cNvPr id="69" name="TextBox 61">
            <a:extLst>
              <a:ext uri="{FF2B5EF4-FFF2-40B4-BE49-F238E27FC236}">
                <a16:creationId xmlns:a16="http://schemas.microsoft.com/office/drawing/2014/main" id="{3D26C535-AF3B-4FCD-B61E-0CEFE0BBBBC5}"/>
              </a:ext>
            </a:extLst>
          </p:cNvPr>
          <p:cNvSpPr txBox="1"/>
          <p:nvPr/>
        </p:nvSpPr>
        <p:spPr>
          <a:xfrm>
            <a:off x="2897111" y="5152460"/>
            <a:ext cx="39780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2</a:t>
            </a:r>
          </a:p>
        </p:txBody>
      </p:sp>
      <p:sp>
        <p:nvSpPr>
          <p:cNvPr id="70" name="TextBox 62">
            <a:extLst>
              <a:ext uri="{FF2B5EF4-FFF2-40B4-BE49-F238E27FC236}">
                <a16:creationId xmlns:a16="http://schemas.microsoft.com/office/drawing/2014/main" id="{F7E706CA-FBA7-42FF-9F55-7417EE75A5E1}"/>
              </a:ext>
            </a:extLst>
          </p:cNvPr>
          <p:cNvSpPr txBox="1"/>
          <p:nvPr/>
        </p:nvSpPr>
        <p:spPr>
          <a:xfrm>
            <a:off x="3995209" y="5152460"/>
            <a:ext cx="39780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4</a:t>
            </a:r>
          </a:p>
        </p:txBody>
      </p:sp>
      <p:sp>
        <p:nvSpPr>
          <p:cNvPr id="71" name="TextBox 63">
            <a:extLst>
              <a:ext uri="{FF2B5EF4-FFF2-40B4-BE49-F238E27FC236}">
                <a16:creationId xmlns:a16="http://schemas.microsoft.com/office/drawing/2014/main" id="{50576E9A-A691-4FDC-B4C9-39416F19BF17}"/>
              </a:ext>
            </a:extLst>
          </p:cNvPr>
          <p:cNvSpPr txBox="1"/>
          <p:nvPr/>
        </p:nvSpPr>
        <p:spPr>
          <a:xfrm>
            <a:off x="5109884" y="5152460"/>
            <a:ext cx="39780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6</a:t>
            </a:r>
          </a:p>
        </p:txBody>
      </p:sp>
      <p:sp>
        <p:nvSpPr>
          <p:cNvPr id="72" name="TextBox 64">
            <a:extLst>
              <a:ext uri="{FF2B5EF4-FFF2-40B4-BE49-F238E27FC236}">
                <a16:creationId xmlns:a16="http://schemas.microsoft.com/office/drawing/2014/main" id="{6AD1757B-4080-4F7C-AE85-6D7C5193B17B}"/>
              </a:ext>
            </a:extLst>
          </p:cNvPr>
          <p:cNvSpPr txBox="1"/>
          <p:nvPr/>
        </p:nvSpPr>
        <p:spPr>
          <a:xfrm>
            <a:off x="6216269" y="5152460"/>
            <a:ext cx="397801"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8</a:t>
            </a:r>
          </a:p>
        </p:txBody>
      </p:sp>
      <p:sp>
        <p:nvSpPr>
          <p:cNvPr id="73" name="TextBox 65">
            <a:extLst>
              <a:ext uri="{FF2B5EF4-FFF2-40B4-BE49-F238E27FC236}">
                <a16:creationId xmlns:a16="http://schemas.microsoft.com/office/drawing/2014/main" id="{6044E086-D4E3-4145-A559-FA1A78B6F061}"/>
              </a:ext>
            </a:extLst>
          </p:cNvPr>
          <p:cNvSpPr txBox="1"/>
          <p:nvPr/>
        </p:nvSpPr>
        <p:spPr>
          <a:xfrm>
            <a:off x="7289504" y="5152460"/>
            <a:ext cx="551119"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10</a:t>
            </a:r>
          </a:p>
        </p:txBody>
      </p:sp>
      <p:sp>
        <p:nvSpPr>
          <p:cNvPr id="105" name="Freeform: Shape 104">
            <a:extLst>
              <a:ext uri="{FF2B5EF4-FFF2-40B4-BE49-F238E27FC236}">
                <a16:creationId xmlns:a16="http://schemas.microsoft.com/office/drawing/2014/main" id="{0A170AA1-C4A4-4FF8-8E13-81F5CB488108}"/>
              </a:ext>
            </a:extLst>
          </p:cNvPr>
          <p:cNvSpPr/>
          <p:nvPr/>
        </p:nvSpPr>
        <p:spPr>
          <a:xfrm>
            <a:off x="1951187" y="3583813"/>
            <a:ext cx="5582831" cy="1516660"/>
          </a:xfrm>
          <a:custGeom>
            <a:avLst/>
            <a:gdLst>
              <a:gd name="connsiteX0" fmla="*/ 0 w 4399844"/>
              <a:gd name="connsiteY0" fmla="*/ 1195284 h 1195284"/>
              <a:gd name="connsiteX1" fmla="*/ 79022 w 4399844"/>
              <a:gd name="connsiteY1" fmla="*/ 1107795 h 1195284"/>
              <a:gd name="connsiteX2" fmla="*/ 95955 w 4399844"/>
              <a:gd name="connsiteY2" fmla="*/ 944106 h 1195284"/>
              <a:gd name="connsiteX3" fmla="*/ 160866 w 4399844"/>
              <a:gd name="connsiteY3" fmla="*/ 534884 h 1195284"/>
              <a:gd name="connsiteX4" fmla="*/ 231422 w 4399844"/>
              <a:gd name="connsiteY4" fmla="*/ 196217 h 1195284"/>
              <a:gd name="connsiteX5" fmla="*/ 307622 w 4399844"/>
              <a:gd name="connsiteY5" fmla="*/ 15595 h 1195284"/>
              <a:gd name="connsiteX6" fmla="*/ 474133 w 4399844"/>
              <a:gd name="connsiteY6" fmla="*/ 15595 h 1195284"/>
              <a:gd name="connsiteX7" fmla="*/ 567266 w 4399844"/>
              <a:gd name="connsiteY7" fmla="*/ 69217 h 1195284"/>
              <a:gd name="connsiteX8" fmla="*/ 640644 w 4399844"/>
              <a:gd name="connsiteY8" fmla="*/ 215973 h 1195284"/>
              <a:gd name="connsiteX9" fmla="*/ 790222 w 4399844"/>
              <a:gd name="connsiteY9" fmla="*/ 509484 h 1195284"/>
              <a:gd name="connsiteX10" fmla="*/ 863600 w 4399844"/>
              <a:gd name="connsiteY10" fmla="*/ 622373 h 1195284"/>
              <a:gd name="connsiteX11" fmla="*/ 1016000 w 4399844"/>
              <a:gd name="connsiteY11" fmla="*/ 732440 h 1195284"/>
              <a:gd name="connsiteX12" fmla="*/ 1600200 w 4399844"/>
              <a:gd name="connsiteY12" fmla="*/ 856617 h 1195284"/>
              <a:gd name="connsiteX13" fmla="*/ 2164644 w 4399844"/>
              <a:gd name="connsiteY13" fmla="*/ 904595 h 1195284"/>
              <a:gd name="connsiteX14" fmla="*/ 2932289 w 4399844"/>
              <a:gd name="connsiteY14" fmla="*/ 955395 h 1195284"/>
              <a:gd name="connsiteX15" fmla="*/ 3158066 w 4399844"/>
              <a:gd name="connsiteY15" fmla="*/ 983617 h 1195284"/>
              <a:gd name="connsiteX16" fmla="*/ 3626555 w 4399844"/>
              <a:gd name="connsiteY16" fmla="*/ 1020306 h 1195284"/>
              <a:gd name="connsiteX17" fmla="*/ 3982155 w 4399844"/>
              <a:gd name="connsiteY17" fmla="*/ 1068284 h 1195284"/>
              <a:gd name="connsiteX18" fmla="*/ 4399844 w 4399844"/>
              <a:gd name="connsiteY18" fmla="*/ 1042884 h 1195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99844" h="1195284">
                <a:moveTo>
                  <a:pt x="0" y="1195284"/>
                </a:moveTo>
                <a:cubicBezTo>
                  <a:pt x="31515" y="1172471"/>
                  <a:pt x="63030" y="1149658"/>
                  <a:pt x="79022" y="1107795"/>
                </a:cubicBezTo>
                <a:cubicBezTo>
                  <a:pt x="95015" y="1065932"/>
                  <a:pt x="82314" y="1039591"/>
                  <a:pt x="95955" y="944106"/>
                </a:cubicBezTo>
                <a:cubicBezTo>
                  <a:pt x="109596" y="848621"/>
                  <a:pt x="138288" y="659532"/>
                  <a:pt x="160866" y="534884"/>
                </a:cubicBezTo>
                <a:cubicBezTo>
                  <a:pt x="183444" y="410236"/>
                  <a:pt x="206963" y="282765"/>
                  <a:pt x="231422" y="196217"/>
                </a:cubicBezTo>
                <a:cubicBezTo>
                  <a:pt x="255881" y="109669"/>
                  <a:pt x="267170" y="45699"/>
                  <a:pt x="307622" y="15595"/>
                </a:cubicBezTo>
                <a:cubicBezTo>
                  <a:pt x="348074" y="-14509"/>
                  <a:pt x="430859" y="6658"/>
                  <a:pt x="474133" y="15595"/>
                </a:cubicBezTo>
                <a:cubicBezTo>
                  <a:pt x="517407" y="24532"/>
                  <a:pt x="539514" y="35821"/>
                  <a:pt x="567266" y="69217"/>
                </a:cubicBezTo>
                <a:cubicBezTo>
                  <a:pt x="595018" y="102613"/>
                  <a:pt x="603485" y="142595"/>
                  <a:pt x="640644" y="215973"/>
                </a:cubicBezTo>
                <a:cubicBezTo>
                  <a:pt x="677803" y="289351"/>
                  <a:pt x="753063" y="441751"/>
                  <a:pt x="790222" y="509484"/>
                </a:cubicBezTo>
                <a:cubicBezTo>
                  <a:pt x="827381" y="577217"/>
                  <a:pt x="825970" y="585214"/>
                  <a:pt x="863600" y="622373"/>
                </a:cubicBezTo>
                <a:cubicBezTo>
                  <a:pt x="901230" y="659532"/>
                  <a:pt x="893233" y="693399"/>
                  <a:pt x="1016000" y="732440"/>
                </a:cubicBezTo>
                <a:cubicBezTo>
                  <a:pt x="1138767" y="771481"/>
                  <a:pt x="1408759" y="827925"/>
                  <a:pt x="1600200" y="856617"/>
                </a:cubicBezTo>
                <a:cubicBezTo>
                  <a:pt x="1791641" y="885309"/>
                  <a:pt x="2164644" y="904595"/>
                  <a:pt x="2164644" y="904595"/>
                </a:cubicBezTo>
                <a:lnTo>
                  <a:pt x="2932289" y="955395"/>
                </a:lnTo>
                <a:cubicBezTo>
                  <a:pt x="3097859" y="968565"/>
                  <a:pt x="3042355" y="972798"/>
                  <a:pt x="3158066" y="983617"/>
                </a:cubicBezTo>
                <a:cubicBezTo>
                  <a:pt x="3273777" y="994435"/>
                  <a:pt x="3489207" y="1006195"/>
                  <a:pt x="3626555" y="1020306"/>
                </a:cubicBezTo>
                <a:cubicBezTo>
                  <a:pt x="3763903" y="1034417"/>
                  <a:pt x="3853274" y="1064521"/>
                  <a:pt x="3982155" y="1068284"/>
                </a:cubicBezTo>
                <a:cubicBezTo>
                  <a:pt x="4111036" y="1072047"/>
                  <a:pt x="4255440" y="1057465"/>
                  <a:pt x="4399844" y="1042884"/>
                </a:cubicBezTo>
              </a:path>
            </a:pathLst>
          </a:custGeom>
          <a:noFill/>
          <a:ln w="28575" cap="flat" cmpd="sng" algn="ctr">
            <a:solidFill>
              <a:srgbClr val="ED9077"/>
            </a:solidFill>
            <a:prstDash val="solid"/>
            <a:miter lim="800000"/>
          </a:ln>
          <a:effectLst/>
        </p:spPr>
        <p:txBody>
          <a:bodyPr rtlCol="0" anchor="ctr"/>
          <a:lstStyle>
            <a:defPPr>
              <a:defRPr lang="en-US"/>
            </a:defPPr>
            <a:lvl1pPr algn="l" rtl="0" eaLnBrk="0" fontAlgn="base" hangingPunct="0">
              <a:spcBef>
                <a:spcPct val="0"/>
              </a:spcBef>
              <a:spcAft>
                <a:spcPct val="0"/>
              </a:spcAft>
              <a:defRPr b="1" kern="1200">
                <a:solidFill>
                  <a:schemeClr val="lt1"/>
                </a:solidFill>
                <a:latin typeface="+mn-lt"/>
                <a:ea typeface="+mn-ea"/>
                <a:cs typeface="+mn-cs"/>
              </a:defRPr>
            </a:lvl1pPr>
            <a:lvl2pPr marL="457200" algn="l" rtl="0" eaLnBrk="0" fontAlgn="base" hangingPunct="0">
              <a:spcBef>
                <a:spcPct val="0"/>
              </a:spcBef>
              <a:spcAft>
                <a:spcPct val="0"/>
              </a:spcAft>
              <a:defRPr b="1" kern="1200">
                <a:solidFill>
                  <a:schemeClr val="lt1"/>
                </a:solidFill>
                <a:latin typeface="+mn-lt"/>
                <a:ea typeface="+mn-ea"/>
                <a:cs typeface="+mn-cs"/>
              </a:defRPr>
            </a:lvl2pPr>
            <a:lvl3pPr marL="914400" algn="l" rtl="0" eaLnBrk="0" fontAlgn="base" hangingPunct="0">
              <a:spcBef>
                <a:spcPct val="0"/>
              </a:spcBef>
              <a:spcAft>
                <a:spcPct val="0"/>
              </a:spcAft>
              <a:defRPr b="1" kern="1200">
                <a:solidFill>
                  <a:schemeClr val="lt1"/>
                </a:solidFill>
                <a:latin typeface="+mn-lt"/>
                <a:ea typeface="+mn-ea"/>
                <a:cs typeface="+mn-cs"/>
              </a:defRPr>
            </a:lvl3pPr>
            <a:lvl4pPr marL="1371600" algn="l" rtl="0" eaLnBrk="0" fontAlgn="base" hangingPunct="0">
              <a:spcBef>
                <a:spcPct val="0"/>
              </a:spcBef>
              <a:spcAft>
                <a:spcPct val="0"/>
              </a:spcAft>
              <a:defRPr b="1" kern="1200">
                <a:solidFill>
                  <a:schemeClr val="lt1"/>
                </a:solidFill>
                <a:latin typeface="+mn-lt"/>
                <a:ea typeface="+mn-ea"/>
                <a:cs typeface="+mn-cs"/>
              </a:defRPr>
            </a:lvl4pPr>
            <a:lvl5pPr marL="1828800" algn="l" rtl="0" eaLnBrk="0" fontAlgn="base" hangingPunct="0">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06" name="Freeform: Shape 105">
            <a:extLst>
              <a:ext uri="{FF2B5EF4-FFF2-40B4-BE49-F238E27FC236}">
                <a16:creationId xmlns:a16="http://schemas.microsoft.com/office/drawing/2014/main" id="{5B4FA89B-6370-445B-A50B-2E1090F14C5B}"/>
              </a:ext>
            </a:extLst>
          </p:cNvPr>
          <p:cNvSpPr/>
          <p:nvPr/>
        </p:nvSpPr>
        <p:spPr>
          <a:xfrm>
            <a:off x="1972673" y="3400275"/>
            <a:ext cx="5561345" cy="1662497"/>
          </a:xfrm>
          <a:custGeom>
            <a:avLst/>
            <a:gdLst>
              <a:gd name="connsiteX0" fmla="*/ 4382911 w 4382911"/>
              <a:gd name="connsiteY0" fmla="*/ 1004087 h 1310218"/>
              <a:gd name="connsiteX1" fmla="*/ 4137378 w 4382911"/>
              <a:gd name="connsiteY1" fmla="*/ 1094398 h 1310218"/>
              <a:gd name="connsiteX2" fmla="*/ 3914422 w 4382911"/>
              <a:gd name="connsiteY2" fmla="*/ 1105687 h 1310218"/>
              <a:gd name="connsiteX3" fmla="*/ 3550356 w 4382911"/>
              <a:gd name="connsiteY3" fmla="*/ 1052064 h 1310218"/>
              <a:gd name="connsiteX4" fmla="*/ 3048000 w 4382911"/>
              <a:gd name="connsiteY4" fmla="*/ 984331 h 1310218"/>
              <a:gd name="connsiteX5" fmla="*/ 2365022 w 4382911"/>
              <a:gd name="connsiteY5" fmla="*/ 939175 h 1310218"/>
              <a:gd name="connsiteX6" fmla="*/ 2091267 w 4382911"/>
              <a:gd name="connsiteY6" fmla="*/ 922242 h 1310218"/>
              <a:gd name="connsiteX7" fmla="*/ 1735667 w 4382911"/>
              <a:gd name="connsiteY7" fmla="*/ 846042 h 1310218"/>
              <a:gd name="connsiteX8" fmla="*/ 1484489 w 4382911"/>
              <a:gd name="connsiteY8" fmla="*/ 752909 h 1310218"/>
              <a:gd name="connsiteX9" fmla="*/ 1213556 w 4382911"/>
              <a:gd name="connsiteY9" fmla="*/ 648487 h 1310218"/>
              <a:gd name="connsiteX10" fmla="*/ 996244 w 4382911"/>
              <a:gd name="connsiteY10" fmla="*/ 515842 h 1310218"/>
              <a:gd name="connsiteX11" fmla="*/ 821267 w 4382911"/>
              <a:gd name="connsiteY11" fmla="*/ 335220 h 1310218"/>
              <a:gd name="connsiteX12" fmla="*/ 680156 w 4382911"/>
              <a:gd name="connsiteY12" fmla="*/ 134842 h 1310218"/>
              <a:gd name="connsiteX13" fmla="*/ 524933 w 4382911"/>
              <a:gd name="connsiteY13" fmla="*/ 7842 h 1310218"/>
              <a:gd name="connsiteX14" fmla="*/ 395111 w 4382911"/>
              <a:gd name="connsiteY14" fmla="*/ 44531 h 1310218"/>
              <a:gd name="connsiteX15" fmla="*/ 296333 w 4382911"/>
              <a:gd name="connsiteY15" fmla="*/ 295709 h 1310218"/>
              <a:gd name="connsiteX16" fmla="*/ 143933 w 4382911"/>
              <a:gd name="connsiteY16" fmla="*/ 758553 h 1310218"/>
              <a:gd name="connsiteX17" fmla="*/ 59267 w 4382911"/>
              <a:gd name="connsiteY17" fmla="*/ 1229864 h 1310218"/>
              <a:gd name="connsiteX18" fmla="*/ 0 w 4382911"/>
              <a:gd name="connsiteY18" fmla="*/ 1306064 h 1310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82911" h="1310218">
                <a:moveTo>
                  <a:pt x="4382911" y="1004087"/>
                </a:moveTo>
                <a:cubicBezTo>
                  <a:pt x="4299185" y="1040776"/>
                  <a:pt x="4215460" y="1077465"/>
                  <a:pt x="4137378" y="1094398"/>
                </a:cubicBezTo>
                <a:cubicBezTo>
                  <a:pt x="4059296" y="1111331"/>
                  <a:pt x="4012259" y="1112743"/>
                  <a:pt x="3914422" y="1105687"/>
                </a:cubicBezTo>
                <a:cubicBezTo>
                  <a:pt x="3816585" y="1098631"/>
                  <a:pt x="3550356" y="1052064"/>
                  <a:pt x="3550356" y="1052064"/>
                </a:cubicBezTo>
                <a:cubicBezTo>
                  <a:pt x="3405952" y="1031838"/>
                  <a:pt x="3245555" y="1003146"/>
                  <a:pt x="3048000" y="984331"/>
                </a:cubicBezTo>
                <a:cubicBezTo>
                  <a:pt x="2850445" y="965516"/>
                  <a:pt x="2365022" y="939175"/>
                  <a:pt x="2365022" y="939175"/>
                </a:cubicBezTo>
                <a:cubicBezTo>
                  <a:pt x="2205566" y="928827"/>
                  <a:pt x="2196159" y="937764"/>
                  <a:pt x="2091267" y="922242"/>
                </a:cubicBezTo>
                <a:cubicBezTo>
                  <a:pt x="1986374" y="906720"/>
                  <a:pt x="1836797" y="874264"/>
                  <a:pt x="1735667" y="846042"/>
                </a:cubicBezTo>
                <a:cubicBezTo>
                  <a:pt x="1634537" y="817820"/>
                  <a:pt x="1484489" y="752909"/>
                  <a:pt x="1484489" y="752909"/>
                </a:cubicBezTo>
                <a:cubicBezTo>
                  <a:pt x="1397471" y="719983"/>
                  <a:pt x="1294930" y="687998"/>
                  <a:pt x="1213556" y="648487"/>
                </a:cubicBezTo>
                <a:cubicBezTo>
                  <a:pt x="1132182" y="608976"/>
                  <a:pt x="1061625" y="568053"/>
                  <a:pt x="996244" y="515842"/>
                </a:cubicBezTo>
                <a:cubicBezTo>
                  <a:pt x="930863" y="463631"/>
                  <a:pt x="873948" y="398720"/>
                  <a:pt x="821267" y="335220"/>
                </a:cubicBezTo>
                <a:cubicBezTo>
                  <a:pt x="768586" y="271720"/>
                  <a:pt x="729545" y="189405"/>
                  <a:pt x="680156" y="134842"/>
                </a:cubicBezTo>
                <a:cubicBezTo>
                  <a:pt x="630767" y="80279"/>
                  <a:pt x="572441" y="22894"/>
                  <a:pt x="524933" y="7842"/>
                </a:cubicBezTo>
                <a:cubicBezTo>
                  <a:pt x="477425" y="-7210"/>
                  <a:pt x="433211" y="-3447"/>
                  <a:pt x="395111" y="44531"/>
                </a:cubicBezTo>
                <a:cubicBezTo>
                  <a:pt x="357011" y="92509"/>
                  <a:pt x="338196" y="176705"/>
                  <a:pt x="296333" y="295709"/>
                </a:cubicBezTo>
                <a:cubicBezTo>
                  <a:pt x="254470" y="414713"/>
                  <a:pt x="183444" y="602861"/>
                  <a:pt x="143933" y="758553"/>
                </a:cubicBezTo>
                <a:cubicBezTo>
                  <a:pt x="104422" y="914245"/>
                  <a:pt x="83256" y="1138612"/>
                  <a:pt x="59267" y="1229864"/>
                </a:cubicBezTo>
                <a:cubicBezTo>
                  <a:pt x="35278" y="1321116"/>
                  <a:pt x="17639" y="1313590"/>
                  <a:pt x="0" y="1306064"/>
                </a:cubicBezTo>
              </a:path>
            </a:pathLst>
          </a:custGeom>
          <a:noFill/>
          <a:ln w="28575" cap="flat" cmpd="sng" algn="ctr">
            <a:solidFill>
              <a:srgbClr val="4DA1BB"/>
            </a:solidFill>
            <a:prstDash val="dash"/>
            <a:miter lim="800000"/>
          </a:ln>
          <a:effectLst/>
        </p:spPr>
        <p:txBody>
          <a:bodyPr rtlCol="0" anchor="ctr"/>
          <a:lstStyle>
            <a:defPPr>
              <a:defRPr lang="en-US"/>
            </a:defPPr>
            <a:lvl1pPr algn="l" rtl="0" eaLnBrk="0" fontAlgn="base" hangingPunct="0">
              <a:spcBef>
                <a:spcPct val="0"/>
              </a:spcBef>
              <a:spcAft>
                <a:spcPct val="0"/>
              </a:spcAft>
              <a:defRPr b="1" kern="1200">
                <a:solidFill>
                  <a:schemeClr val="lt1"/>
                </a:solidFill>
                <a:latin typeface="+mn-lt"/>
                <a:ea typeface="+mn-ea"/>
                <a:cs typeface="+mn-cs"/>
              </a:defRPr>
            </a:lvl1pPr>
            <a:lvl2pPr marL="457200" algn="l" rtl="0" eaLnBrk="0" fontAlgn="base" hangingPunct="0">
              <a:spcBef>
                <a:spcPct val="0"/>
              </a:spcBef>
              <a:spcAft>
                <a:spcPct val="0"/>
              </a:spcAft>
              <a:defRPr b="1" kern="1200">
                <a:solidFill>
                  <a:schemeClr val="lt1"/>
                </a:solidFill>
                <a:latin typeface="+mn-lt"/>
                <a:ea typeface="+mn-ea"/>
                <a:cs typeface="+mn-cs"/>
              </a:defRPr>
            </a:lvl2pPr>
            <a:lvl3pPr marL="914400" algn="l" rtl="0" eaLnBrk="0" fontAlgn="base" hangingPunct="0">
              <a:spcBef>
                <a:spcPct val="0"/>
              </a:spcBef>
              <a:spcAft>
                <a:spcPct val="0"/>
              </a:spcAft>
              <a:defRPr b="1" kern="1200">
                <a:solidFill>
                  <a:schemeClr val="lt1"/>
                </a:solidFill>
                <a:latin typeface="+mn-lt"/>
                <a:ea typeface="+mn-ea"/>
                <a:cs typeface="+mn-cs"/>
              </a:defRPr>
            </a:lvl3pPr>
            <a:lvl4pPr marL="1371600" algn="l" rtl="0" eaLnBrk="0" fontAlgn="base" hangingPunct="0">
              <a:spcBef>
                <a:spcPct val="0"/>
              </a:spcBef>
              <a:spcAft>
                <a:spcPct val="0"/>
              </a:spcAft>
              <a:defRPr b="1" kern="1200">
                <a:solidFill>
                  <a:schemeClr val="lt1"/>
                </a:solidFill>
                <a:latin typeface="+mn-lt"/>
                <a:ea typeface="+mn-ea"/>
                <a:cs typeface="+mn-cs"/>
              </a:defRPr>
            </a:lvl4pPr>
            <a:lvl5pPr marL="1828800" algn="l" rtl="0" eaLnBrk="0" fontAlgn="base" hangingPunct="0">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07" name="Freeform: Shape 106">
            <a:extLst>
              <a:ext uri="{FF2B5EF4-FFF2-40B4-BE49-F238E27FC236}">
                <a16:creationId xmlns:a16="http://schemas.microsoft.com/office/drawing/2014/main" id="{A2FDD3FD-2FBA-41B5-A461-0BBF22B04ECC}"/>
              </a:ext>
            </a:extLst>
          </p:cNvPr>
          <p:cNvSpPr/>
          <p:nvPr/>
        </p:nvSpPr>
        <p:spPr>
          <a:xfrm>
            <a:off x="1954768" y="2183287"/>
            <a:ext cx="5589993" cy="2899281"/>
          </a:xfrm>
          <a:custGeom>
            <a:avLst/>
            <a:gdLst>
              <a:gd name="connsiteX0" fmla="*/ 4405489 w 4405489"/>
              <a:gd name="connsiteY0" fmla="*/ 1997064 h 2284931"/>
              <a:gd name="connsiteX1" fmla="*/ 4213578 w 4405489"/>
              <a:gd name="connsiteY1" fmla="*/ 1997064 h 2284931"/>
              <a:gd name="connsiteX2" fmla="*/ 4001911 w 4405489"/>
              <a:gd name="connsiteY2" fmla="*/ 1966020 h 2284931"/>
              <a:gd name="connsiteX3" fmla="*/ 3801533 w 4405489"/>
              <a:gd name="connsiteY3" fmla="*/ 1903931 h 2284931"/>
              <a:gd name="connsiteX4" fmla="*/ 3522133 w 4405489"/>
              <a:gd name="connsiteY4" fmla="*/ 1836198 h 2284931"/>
              <a:gd name="connsiteX5" fmla="*/ 3197578 w 4405489"/>
              <a:gd name="connsiteY5" fmla="*/ 1822086 h 2284931"/>
              <a:gd name="connsiteX6" fmla="*/ 2932289 w 4405489"/>
              <a:gd name="connsiteY6" fmla="*/ 1762820 h 2284931"/>
              <a:gd name="connsiteX7" fmla="*/ 2652889 w 4405489"/>
              <a:gd name="connsiteY7" fmla="*/ 1647109 h 2284931"/>
              <a:gd name="connsiteX8" fmla="*/ 2489200 w 4405489"/>
              <a:gd name="connsiteY8" fmla="*/ 1576553 h 2284931"/>
              <a:gd name="connsiteX9" fmla="*/ 2314222 w 4405489"/>
              <a:gd name="connsiteY9" fmla="*/ 1579375 h 2284931"/>
              <a:gd name="connsiteX10" fmla="*/ 2136422 w 4405489"/>
              <a:gd name="connsiteY10" fmla="*/ 1585020 h 2284931"/>
              <a:gd name="connsiteX11" fmla="*/ 1950155 w 4405489"/>
              <a:gd name="connsiteY11" fmla="*/ 1520109 h 2284931"/>
              <a:gd name="connsiteX12" fmla="*/ 1792111 w 4405489"/>
              <a:gd name="connsiteY12" fmla="*/ 1517286 h 2284931"/>
              <a:gd name="connsiteX13" fmla="*/ 1600200 w 4405489"/>
              <a:gd name="connsiteY13" fmla="*/ 1426975 h 2284931"/>
              <a:gd name="connsiteX14" fmla="*/ 1450622 w 4405489"/>
              <a:gd name="connsiteY14" fmla="*/ 1342309 h 2284931"/>
              <a:gd name="connsiteX15" fmla="*/ 1286933 w 4405489"/>
              <a:gd name="connsiteY15" fmla="*/ 1187086 h 2284931"/>
              <a:gd name="connsiteX16" fmla="*/ 1055511 w 4405489"/>
              <a:gd name="connsiteY16" fmla="*/ 859709 h 2284931"/>
              <a:gd name="connsiteX17" fmla="*/ 914400 w 4405489"/>
              <a:gd name="connsiteY17" fmla="*/ 504109 h 2284931"/>
              <a:gd name="connsiteX18" fmla="*/ 798689 w 4405489"/>
              <a:gd name="connsiteY18" fmla="*/ 179553 h 2284931"/>
              <a:gd name="connsiteX19" fmla="*/ 699911 w 4405489"/>
              <a:gd name="connsiteY19" fmla="*/ 35620 h 2284931"/>
              <a:gd name="connsiteX20" fmla="*/ 519289 w 4405489"/>
              <a:gd name="connsiteY20" fmla="*/ 10220 h 2284931"/>
              <a:gd name="connsiteX21" fmla="*/ 400755 w 4405489"/>
              <a:gd name="connsiteY21" fmla="*/ 176731 h 2284931"/>
              <a:gd name="connsiteX22" fmla="*/ 313267 w 4405489"/>
              <a:gd name="connsiteY22" fmla="*/ 563375 h 2284931"/>
              <a:gd name="connsiteX23" fmla="*/ 172155 w 4405489"/>
              <a:gd name="connsiteY23" fmla="*/ 1277398 h 2284931"/>
              <a:gd name="connsiteX24" fmla="*/ 127000 w 4405489"/>
              <a:gd name="connsiteY24" fmla="*/ 1613242 h 2284931"/>
              <a:gd name="connsiteX25" fmla="*/ 81844 w 4405489"/>
              <a:gd name="connsiteY25" fmla="*/ 2081731 h 2284931"/>
              <a:gd name="connsiteX26" fmla="*/ 31044 w 4405489"/>
              <a:gd name="connsiteY26" fmla="*/ 2251064 h 2284931"/>
              <a:gd name="connsiteX27" fmla="*/ 0 w 4405489"/>
              <a:gd name="connsiteY27" fmla="*/ 2284931 h 2284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405489" h="2284931">
                <a:moveTo>
                  <a:pt x="4405489" y="1997064"/>
                </a:moveTo>
                <a:cubicBezTo>
                  <a:pt x="4343165" y="1999651"/>
                  <a:pt x="4280841" y="2002238"/>
                  <a:pt x="4213578" y="1997064"/>
                </a:cubicBezTo>
                <a:cubicBezTo>
                  <a:pt x="4146315" y="1991890"/>
                  <a:pt x="4070585" y="1981542"/>
                  <a:pt x="4001911" y="1966020"/>
                </a:cubicBezTo>
                <a:cubicBezTo>
                  <a:pt x="3933237" y="1950498"/>
                  <a:pt x="3881496" y="1925568"/>
                  <a:pt x="3801533" y="1903931"/>
                </a:cubicBezTo>
                <a:cubicBezTo>
                  <a:pt x="3721570" y="1882294"/>
                  <a:pt x="3622792" y="1849839"/>
                  <a:pt x="3522133" y="1836198"/>
                </a:cubicBezTo>
                <a:cubicBezTo>
                  <a:pt x="3421474" y="1822557"/>
                  <a:pt x="3295885" y="1834316"/>
                  <a:pt x="3197578" y="1822086"/>
                </a:cubicBezTo>
                <a:cubicBezTo>
                  <a:pt x="3099271" y="1809856"/>
                  <a:pt x="3023070" y="1791983"/>
                  <a:pt x="2932289" y="1762820"/>
                </a:cubicBezTo>
                <a:cubicBezTo>
                  <a:pt x="2841508" y="1733657"/>
                  <a:pt x="2726737" y="1678153"/>
                  <a:pt x="2652889" y="1647109"/>
                </a:cubicBezTo>
                <a:cubicBezTo>
                  <a:pt x="2579041" y="1616065"/>
                  <a:pt x="2545644" y="1587842"/>
                  <a:pt x="2489200" y="1576553"/>
                </a:cubicBezTo>
                <a:cubicBezTo>
                  <a:pt x="2432756" y="1565264"/>
                  <a:pt x="2314222" y="1579375"/>
                  <a:pt x="2314222" y="1579375"/>
                </a:cubicBezTo>
                <a:cubicBezTo>
                  <a:pt x="2255426" y="1580786"/>
                  <a:pt x="2197100" y="1594898"/>
                  <a:pt x="2136422" y="1585020"/>
                </a:cubicBezTo>
                <a:cubicBezTo>
                  <a:pt x="2075744" y="1575142"/>
                  <a:pt x="2007540" y="1531398"/>
                  <a:pt x="1950155" y="1520109"/>
                </a:cubicBezTo>
                <a:cubicBezTo>
                  <a:pt x="1892770" y="1508820"/>
                  <a:pt x="1850437" y="1532808"/>
                  <a:pt x="1792111" y="1517286"/>
                </a:cubicBezTo>
                <a:cubicBezTo>
                  <a:pt x="1733785" y="1501764"/>
                  <a:pt x="1657115" y="1456138"/>
                  <a:pt x="1600200" y="1426975"/>
                </a:cubicBezTo>
                <a:cubicBezTo>
                  <a:pt x="1543285" y="1397812"/>
                  <a:pt x="1502833" y="1382290"/>
                  <a:pt x="1450622" y="1342309"/>
                </a:cubicBezTo>
                <a:cubicBezTo>
                  <a:pt x="1398411" y="1302328"/>
                  <a:pt x="1352785" y="1267519"/>
                  <a:pt x="1286933" y="1187086"/>
                </a:cubicBezTo>
                <a:cubicBezTo>
                  <a:pt x="1221081" y="1106653"/>
                  <a:pt x="1117600" y="973538"/>
                  <a:pt x="1055511" y="859709"/>
                </a:cubicBezTo>
                <a:cubicBezTo>
                  <a:pt x="993422" y="745880"/>
                  <a:pt x="957204" y="617468"/>
                  <a:pt x="914400" y="504109"/>
                </a:cubicBezTo>
                <a:cubicBezTo>
                  <a:pt x="871596" y="390750"/>
                  <a:pt x="834437" y="257634"/>
                  <a:pt x="798689" y="179553"/>
                </a:cubicBezTo>
                <a:cubicBezTo>
                  <a:pt x="762941" y="101471"/>
                  <a:pt x="746478" y="63842"/>
                  <a:pt x="699911" y="35620"/>
                </a:cubicBezTo>
                <a:cubicBezTo>
                  <a:pt x="653344" y="7398"/>
                  <a:pt x="569148" y="-13298"/>
                  <a:pt x="519289" y="10220"/>
                </a:cubicBezTo>
                <a:cubicBezTo>
                  <a:pt x="469430" y="33738"/>
                  <a:pt x="435092" y="84538"/>
                  <a:pt x="400755" y="176731"/>
                </a:cubicBezTo>
                <a:cubicBezTo>
                  <a:pt x="366418" y="268923"/>
                  <a:pt x="351367" y="379931"/>
                  <a:pt x="313267" y="563375"/>
                </a:cubicBezTo>
                <a:cubicBezTo>
                  <a:pt x="275167" y="746819"/>
                  <a:pt x="203199" y="1102420"/>
                  <a:pt x="172155" y="1277398"/>
                </a:cubicBezTo>
                <a:cubicBezTo>
                  <a:pt x="141111" y="1452376"/>
                  <a:pt x="142052" y="1479186"/>
                  <a:pt x="127000" y="1613242"/>
                </a:cubicBezTo>
                <a:cubicBezTo>
                  <a:pt x="111948" y="1747297"/>
                  <a:pt x="97837" y="1975427"/>
                  <a:pt x="81844" y="2081731"/>
                </a:cubicBezTo>
                <a:cubicBezTo>
                  <a:pt x="65851" y="2188035"/>
                  <a:pt x="44685" y="2217197"/>
                  <a:pt x="31044" y="2251064"/>
                </a:cubicBezTo>
                <a:cubicBezTo>
                  <a:pt x="17403" y="2284931"/>
                  <a:pt x="8701" y="2284931"/>
                  <a:pt x="0" y="2284931"/>
                </a:cubicBezTo>
              </a:path>
            </a:pathLst>
          </a:custGeom>
          <a:noFill/>
          <a:ln w="28575" cap="flat" cmpd="sng" algn="ctr">
            <a:solidFill>
              <a:srgbClr val="FDB338"/>
            </a:solidFill>
            <a:prstDash val="dashDot"/>
            <a:miter lim="800000"/>
          </a:ln>
          <a:effectLst/>
        </p:spPr>
        <p:txBody>
          <a:bodyPr rtlCol="0" anchor="ctr"/>
          <a:lstStyle>
            <a:defPPr>
              <a:defRPr lang="en-US"/>
            </a:defPPr>
            <a:lvl1pPr algn="l" rtl="0" eaLnBrk="0" fontAlgn="base" hangingPunct="0">
              <a:spcBef>
                <a:spcPct val="0"/>
              </a:spcBef>
              <a:spcAft>
                <a:spcPct val="0"/>
              </a:spcAft>
              <a:defRPr b="1" kern="1200">
                <a:solidFill>
                  <a:schemeClr val="lt1"/>
                </a:solidFill>
                <a:latin typeface="+mn-lt"/>
                <a:ea typeface="+mn-ea"/>
                <a:cs typeface="+mn-cs"/>
              </a:defRPr>
            </a:lvl1pPr>
            <a:lvl2pPr marL="457200" algn="l" rtl="0" eaLnBrk="0" fontAlgn="base" hangingPunct="0">
              <a:spcBef>
                <a:spcPct val="0"/>
              </a:spcBef>
              <a:spcAft>
                <a:spcPct val="0"/>
              </a:spcAft>
              <a:defRPr b="1" kern="1200">
                <a:solidFill>
                  <a:schemeClr val="lt1"/>
                </a:solidFill>
                <a:latin typeface="+mn-lt"/>
                <a:ea typeface="+mn-ea"/>
                <a:cs typeface="+mn-cs"/>
              </a:defRPr>
            </a:lvl2pPr>
            <a:lvl3pPr marL="914400" algn="l" rtl="0" eaLnBrk="0" fontAlgn="base" hangingPunct="0">
              <a:spcBef>
                <a:spcPct val="0"/>
              </a:spcBef>
              <a:spcAft>
                <a:spcPct val="0"/>
              </a:spcAft>
              <a:defRPr b="1" kern="1200">
                <a:solidFill>
                  <a:schemeClr val="lt1"/>
                </a:solidFill>
                <a:latin typeface="+mn-lt"/>
                <a:ea typeface="+mn-ea"/>
                <a:cs typeface="+mn-cs"/>
              </a:defRPr>
            </a:lvl3pPr>
            <a:lvl4pPr marL="1371600" algn="l" rtl="0" eaLnBrk="0" fontAlgn="base" hangingPunct="0">
              <a:spcBef>
                <a:spcPct val="0"/>
              </a:spcBef>
              <a:spcAft>
                <a:spcPct val="0"/>
              </a:spcAft>
              <a:defRPr b="1" kern="1200">
                <a:solidFill>
                  <a:schemeClr val="lt1"/>
                </a:solidFill>
                <a:latin typeface="+mn-lt"/>
                <a:ea typeface="+mn-ea"/>
                <a:cs typeface="+mn-cs"/>
              </a:defRPr>
            </a:lvl4pPr>
            <a:lvl5pPr marL="1828800" algn="l" rtl="0" eaLnBrk="0" fontAlgn="base" hangingPunct="0">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108" name="TextBox 70">
            <a:extLst>
              <a:ext uri="{FF2B5EF4-FFF2-40B4-BE49-F238E27FC236}">
                <a16:creationId xmlns:a16="http://schemas.microsoft.com/office/drawing/2014/main" id="{CD2F85D7-6B02-48F1-9A41-58AE55DE7FC9}"/>
              </a:ext>
            </a:extLst>
          </p:cNvPr>
          <p:cNvSpPr txBox="1"/>
          <p:nvPr/>
        </p:nvSpPr>
        <p:spPr>
          <a:xfrm>
            <a:off x="4243715" y="2088825"/>
            <a:ext cx="1072153"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Stage</a:t>
            </a:r>
          </a:p>
        </p:txBody>
      </p:sp>
      <p:sp>
        <p:nvSpPr>
          <p:cNvPr id="109" name="TextBox 71">
            <a:extLst>
              <a:ext uri="{FF2B5EF4-FFF2-40B4-BE49-F238E27FC236}">
                <a16:creationId xmlns:a16="http://schemas.microsoft.com/office/drawing/2014/main" id="{90F1EF3B-7FD6-48B0-8EAB-BAC857AFC11B}"/>
              </a:ext>
            </a:extLst>
          </p:cNvPr>
          <p:cNvSpPr txBox="1"/>
          <p:nvPr/>
        </p:nvSpPr>
        <p:spPr>
          <a:xfrm>
            <a:off x="5731305" y="2092404"/>
            <a:ext cx="325874"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I</a:t>
            </a:r>
          </a:p>
        </p:txBody>
      </p:sp>
      <p:sp>
        <p:nvSpPr>
          <p:cNvPr id="110" name="TextBox 72">
            <a:extLst>
              <a:ext uri="{FF2B5EF4-FFF2-40B4-BE49-F238E27FC236}">
                <a16:creationId xmlns:a16="http://schemas.microsoft.com/office/drawing/2014/main" id="{23BC1AC9-DE4A-4591-B08C-C4C6EA746F0B}"/>
              </a:ext>
            </a:extLst>
          </p:cNvPr>
          <p:cNvSpPr txBox="1"/>
          <p:nvPr/>
        </p:nvSpPr>
        <p:spPr>
          <a:xfrm>
            <a:off x="6520413" y="2081518"/>
            <a:ext cx="429724"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II</a:t>
            </a:r>
          </a:p>
        </p:txBody>
      </p:sp>
      <p:sp>
        <p:nvSpPr>
          <p:cNvPr id="111" name="TextBox 73">
            <a:extLst>
              <a:ext uri="{FF2B5EF4-FFF2-40B4-BE49-F238E27FC236}">
                <a16:creationId xmlns:a16="http://schemas.microsoft.com/office/drawing/2014/main" id="{560BDDA5-D5AF-4B34-BE40-6FA7234F0F3E}"/>
              </a:ext>
            </a:extLst>
          </p:cNvPr>
          <p:cNvSpPr txBox="1"/>
          <p:nvPr/>
        </p:nvSpPr>
        <p:spPr>
          <a:xfrm>
            <a:off x="7261709" y="2092404"/>
            <a:ext cx="551119" cy="369332"/>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III</a:t>
            </a:r>
          </a:p>
        </p:txBody>
      </p:sp>
      <p:cxnSp>
        <p:nvCxnSpPr>
          <p:cNvPr id="112" name="Straight Connector 111">
            <a:extLst>
              <a:ext uri="{FF2B5EF4-FFF2-40B4-BE49-F238E27FC236}">
                <a16:creationId xmlns:a16="http://schemas.microsoft.com/office/drawing/2014/main" id="{19948637-B367-40C0-A723-AA1ABB78760E}"/>
              </a:ext>
            </a:extLst>
          </p:cNvPr>
          <p:cNvCxnSpPr/>
          <p:nvPr/>
        </p:nvCxnSpPr>
        <p:spPr>
          <a:xfrm>
            <a:off x="5262475" y="2320241"/>
            <a:ext cx="465534" cy="0"/>
          </a:xfrm>
          <a:prstGeom prst="line">
            <a:avLst/>
          </a:prstGeom>
          <a:noFill/>
          <a:ln w="28575" cap="flat" cmpd="sng" algn="ctr">
            <a:solidFill>
              <a:srgbClr val="ED9077"/>
            </a:solidFill>
            <a:prstDash val="solid"/>
            <a:miter lim="800000"/>
          </a:ln>
          <a:effectLst/>
        </p:spPr>
      </p:cxnSp>
      <p:cxnSp>
        <p:nvCxnSpPr>
          <p:cNvPr id="113" name="Straight Connector 112">
            <a:extLst>
              <a:ext uri="{FF2B5EF4-FFF2-40B4-BE49-F238E27FC236}">
                <a16:creationId xmlns:a16="http://schemas.microsoft.com/office/drawing/2014/main" id="{0A90B158-114D-4695-AB12-5C4167E2B50A}"/>
              </a:ext>
            </a:extLst>
          </p:cNvPr>
          <p:cNvCxnSpPr/>
          <p:nvPr/>
        </p:nvCxnSpPr>
        <p:spPr>
          <a:xfrm>
            <a:off x="6079089" y="2320241"/>
            <a:ext cx="465534" cy="0"/>
          </a:xfrm>
          <a:prstGeom prst="line">
            <a:avLst/>
          </a:prstGeom>
          <a:noFill/>
          <a:ln w="28575" cap="flat" cmpd="sng" algn="ctr">
            <a:solidFill>
              <a:srgbClr val="4DA1BB"/>
            </a:solidFill>
            <a:prstDash val="dash"/>
            <a:miter lim="800000"/>
          </a:ln>
          <a:effectLst/>
        </p:spPr>
      </p:cxnSp>
      <p:cxnSp>
        <p:nvCxnSpPr>
          <p:cNvPr id="114" name="Straight Connector 113">
            <a:extLst>
              <a:ext uri="{FF2B5EF4-FFF2-40B4-BE49-F238E27FC236}">
                <a16:creationId xmlns:a16="http://schemas.microsoft.com/office/drawing/2014/main" id="{067F52E3-5A3A-420F-B6FF-6F688427B305}"/>
              </a:ext>
            </a:extLst>
          </p:cNvPr>
          <p:cNvCxnSpPr/>
          <p:nvPr/>
        </p:nvCxnSpPr>
        <p:spPr>
          <a:xfrm>
            <a:off x="6847801" y="2320241"/>
            <a:ext cx="465534" cy="0"/>
          </a:xfrm>
          <a:prstGeom prst="line">
            <a:avLst/>
          </a:prstGeom>
          <a:noFill/>
          <a:ln w="28575" cap="flat" cmpd="sng" algn="ctr">
            <a:solidFill>
              <a:srgbClr val="FDB338"/>
            </a:solidFill>
            <a:prstDash val="dashDot"/>
            <a:miter lim="800000"/>
          </a:ln>
          <a:effectLst/>
        </p:spPr>
      </p:cxnSp>
      <p:cxnSp>
        <p:nvCxnSpPr>
          <p:cNvPr id="115" name="Straight Connector 114">
            <a:extLst>
              <a:ext uri="{FF2B5EF4-FFF2-40B4-BE49-F238E27FC236}">
                <a16:creationId xmlns:a16="http://schemas.microsoft.com/office/drawing/2014/main" id="{388A69D6-7213-47DA-B588-B6BFCAC51897}"/>
              </a:ext>
            </a:extLst>
          </p:cNvPr>
          <p:cNvCxnSpPr>
            <a:cxnSpLocks/>
          </p:cNvCxnSpPr>
          <p:nvPr/>
        </p:nvCxnSpPr>
        <p:spPr>
          <a:xfrm>
            <a:off x="1928451" y="4400926"/>
            <a:ext cx="639261" cy="0"/>
          </a:xfrm>
          <a:prstGeom prst="line">
            <a:avLst/>
          </a:prstGeom>
          <a:noFill/>
          <a:ln w="76200" cap="flat" cmpd="sng" algn="ctr">
            <a:solidFill>
              <a:srgbClr val="015873"/>
            </a:solidFill>
            <a:prstDash val="solid"/>
            <a:miter lim="800000"/>
          </a:ln>
          <a:effectLst/>
        </p:spPr>
      </p:cxnSp>
      <p:cxnSp>
        <p:nvCxnSpPr>
          <p:cNvPr id="116" name="Straight Connector 115">
            <a:extLst>
              <a:ext uri="{FF2B5EF4-FFF2-40B4-BE49-F238E27FC236}">
                <a16:creationId xmlns:a16="http://schemas.microsoft.com/office/drawing/2014/main" id="{7B7F6F19-5C3A-42E5-B3B4-D9FF6BC6F578}"/>
              </a:ext>
            </a:extLst>
          </p:cNvPr>
          <p:cNvCxnSpPr>
            <a:cxnSpLocks/>
          </p:cNvCxnSpPr>
          <p:nvPr/>
        </p:nvCxnSpPr>
        <p:spPr>
          <a:xfrm>
            <a:off x="1928451" y="4779566"/>
            <a:ext cx="1178244" cy="0"/>
          </a:xfrm>
          <a:prstGeom prst="line">
            <a:avLst/>
          </a:prstGeom>
          <a:noFill/>
          <a:ln w="76200" cap="flat" cmpd="sng" algn="ctr">
            <a:solidFill>
              <a:srgbClr val="00823B"/>
            </a:solidFill>
            <a:prstDash val="solid"/>
            <a:miter lim="800000"/>
          </a:ln>
          <a:effectLst/>
        </p:spPr>
      </p:cxnSp>
      <p:cxnSp>
        <p:nvCxnSpPr>
          <p:cNvPr id="117" name="Straight Connector 116">
            <a:extLst>
              <a:ext uri="{FF2B5EF4-FFF2-40B4-BE49-F238E27FC236}">
                <a16:creationId xmlns:a16="http://schemas.microsoft.com/office/drawing/2014/main" id="{F6AD3A05-D36C-4E84-A8CC-397FBD0E4D65}"/>
              </a:ext>
            </a:extLst>
          </p:cNvPr>
          <p:cNvCxnSpPr>
            <a:cxnSpLocks/>
          </p:cNvCxnSpPr>
          <p:nvPr/>
        </p:nvCxnSpPr>
        <p:spPr>
          <a:xfrm>
            <a:off x="1928451" y="4606105"/>
            <a:ext cx="1178244" cy="0"/>
          </a:xfrm>
          <a:prstGeom prst="line">
            <a:avLst/>
          </a:prstGeom>
          <a:noFill/>
          <a:ln w="76200" cap="flat" cmpd="sng" algn="ctr">
            <a:solidFill>
              <a:srgbClr val="E1471D"/>
            </a:solidFill>
            <a:prstDash val="solid"/>
            <a:miter lim="800000"/>
          </a:ln>
          <a:effectLst/>
        </p:spPr>
      </p:cxnSp>
      <p:cxnSp>
        <p:nvCxnSpPr>
          <p:cNvPr id="118" name="Straight Connector 117">
            <a:extLst>
              <a:ext uri="{FF2B5EF4-FFF2-40B4-BE49-F238E27FC236}">
                <a16:creationId xmlns:a16="http://schemas.microsoft.com/office/drawing/2014/main" id="{033347C3-A4DC-4787-95FB-5CC6E56F4107}"/>
              </a:ext>
            </a:extLst>
          </p:cNvPr>
          <p:cNvCxnSpPr>
            <a:cxnSpLocks/>
          </p:cNvCxnSpPr>
          <p:nvPr/>
        </p:nvCxnSpPr>
        <p:spPr>
          <a:xfrm>
            <a:off x="1929653" y="4969615"/>
            <a:ext cx="1752374" cy="0"/>
          </a:xfrm>
          <a:prstGeom prst="line">
            <a:avLst/>
          </a:prstGeom>
          <a:noFill/>
          <a:ln w="76200" cap="flat" cmpd="sng" algn="ctr">
            <a:solidFill>
              <a:srgbClr val="682E74"/>
            </a:solidFill>
            <a:prstDash val="solid"/>
            <a:miter lim="800000"/>
          </a:ln>
          <a:effectLst/>
        </p:spPr>
      </p:cxnSp>
      <p:sp>
        <p:nvSpPr>
          <p:cNvPr id="119" name="Freeform: Shape 118">
            <a:extLst>
              <a:ext uri="{FF2B5EF4-FFF2-40B4-BE49-F238E27FC236}">
                <a16:creationId xmlns:a16="http://schemas.microsoft.com/office/drawing/2014/main" id="{DD184249-ABC4-4F22-A62B-DADC16081101}"/>
              </a:ext>
            </a:extLst>
          </p:cNvPr>
          <p:cNvSpPr/>
          <p:nvPr/>
        </p:nvSpPr>
        <p:spPr>
          <a:xfrm>
            <a:off x="1926170" y="2108212"/>
            <a:ext cx="5660386" cy="3029095"/>
          </a:xfrm>
          <a:custGeom>
            <a:avLst/>
            <a:gdLst>
              <a:gd name="connsiteX0" fmla="*/ 0 w 4457700"/>
              <a:gd name="connsiteY0" fmla="*/ 0 h 2387238"/>
              <a:gd name="connsiteX1" fmla="*/ 0 w 4457700"/>
              <a:gd name="connsiteY1" fmla="*/ 2387238 h 2387238"/>
              <a:gd name="connsiteX2" fmla="*/ 4457700 w 4457700"/>
              <a:gd name="connsiteY2" fmla="*/ 2387238 h 2387238"/>
            </a:gdLst>
            <a:ahLst/>
            <a:cxnLst>
              <a:cxn ang="0">
                <a:pos x="connsiteX0" y="connsiteY0"/>
              </a:cxn>
              <a:cxn ang="0">
                <a:pos x="connsiteX1" y="connsiteY1"/>
              </a:cxn>
              <a:cxn ang="0">
                <a:pos x="connsiteX2" y="connsiteY2"/>
              </a:cxn>
            </a:cxnLst>
            <a:rect l="l" t="t" r="r" b="b"/>
            <a:pathLst>
              <a:path w="4457700" h="2387238">
                <a:moveTo>
                  <a:pt x="0" y="0"/>
                </a:moveTo>
                <a:lnTo>
                  <a:pt x="0" y="2387238"/>
                </a:lnTo>
                <a:lnTo>
                  <a:pt x="4457700" y="2387238"/>
                </a:lnTo>
              </a:path>
            </a:pathLst>
          </a:custGeom>
          <a:noFill/>
          <a:ln w="28575" cap="flat" cmpd="sng" algn="ctr">
            <a:solidFill>
              <a:sysClr val="windowText" lastClr="000000"/>
            </a:solidFill>
            <a:prstDash val="solid"/>
            <a:miter lim="800000"/>
          </a:ln>
          <a:effectLst/>
        </p:spPr>
        <p:txBody>
          <a:bodyPr rtlCol="0" anchor="ctr"/>
          <a:lstStyle>
            <a:defPPr>
              <a:defRPr lang="en-US"/>
            </a:defPPr>
            <a:lvl1pPr algn="l" rtl="0" eaLnBrk="0" fontAlgn="base" hangingPunct="0">
              <a:spcBef>
                <a:spcPct val="0"/>
              </a:spcBef>
              <a:spcAft>
                <a:spcPct val="0"/>
              </a:spcAft>
              <a:defRPr b="1" kern="1200">
                <a:solidFill>
                  <a:schemeClr val="lt1"/>
                </a:solidFill>
                <a:latin typeface="+mn-lt"/>
                <a:ea typeface="+mn-ea"/>
                <a:cs typeface="+mn-cs"/>
              </a:defRPr>
            </a:lvl1pPr>
            <a:lvl2pPr marL="457200" algn="l" rtl="0" eaLnBrk="0" fontAlgn="base" hangingPunct="0">
              <a:spcBef>
                <a:spcPct val="0"/>
              </a:spcBef>
              <a:spcAft>
                <a:spcPct val="0"/>
              </a:spcAft>
              <a:defRPr b="1" kern="1200">
                <a:solidFill>
                  <a:schemeClr val="lt1"/>
                </a:solidFill>
                <a:latin typeface="+mn-lt"/>
                <a:ea typeface="+mn-ea"/>
                <a:cs typeface="+mn-cs"/>
              </a:defRPr>
            </a:lvl2pPr>
            <a:lvl3pPr marL="914400" algn="l" rtl="0" eaLnBrk="0" fontAlgn="base" hangingPunct="0">
              <a:spcBef>
                <a:spcPct val="0"/>
              </a:spcBef>
              <a:spcAft>
                <a:spcPct val="0"/>
              </a:spcAft>
              <a:defRPr b="1" kern="1200">
                <a:solidFill>
                  <a:schemeClr val="lt1"/>
                </a:solidFill>
                <a:latin typeface="+mn-lt"/>
                <a:ea typeface="+mn-ea"/>
                <a:cs typeface="+mn-cs"/>
              </a:defRPr>
            </a:lvl3pPr>
            <a:lvl4pPr marL="1371600" algn="l" rtl="0" eaLnBrk="0" fontAlgn="base" hangingPunct="0">
              <a:spcBef>
                <a:spcPct val="0"/>
              </a:spcBef>
              <a:spcAft>
                <a:spcPct val="0"/>
              </a:spcAft>
              <a:defRPr b="1" kern="1200">
                <a:solidFill>
                  <a:schemeClr val="lt1"/>
                </a:solidFill>
                <a:latin typeface="+mn-lt"/>
                <a:ea typeface="+mn-ea"/>
                <a:cs typeface="+mn-cs"/>
              </a:defRPr>
            </a:lvl4pPr>
            <a:lvl5pPr marL="1828800" algn="l" rtl="0" eaLnBrk="0" fontAlgn="base" hangingPunct="0">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sp>
        <p:nvSpPr>
          <p:cNvPr id="2" name="TextBox 36">
            <a:extLst>
              <a:ext uri="{FF2B5EF4-FFF2-40B4-BE49-F238E27FC236}">
                <a16:creationId xmlns:a16="http://schemas.microsoft.com/office/drawing/2014/main" id="{5000B7D1-9EEE-773C-FDC5-58ED95AE1CC3}"/>
              </a:ext>
            </a:extLst>
          </p:cNvPr>
          <p:cNvSpPr txBox="1"/>
          <p:nvPr/>
        </p:nvSpPr>
        <p:spPr>
          <a:xfrm>
            <a:off x="7892227" y="1491491"/>
            <a:ext cx="1748001" cy="584775"/>
          </a:xfrm>
          <a:prstGeom prst="rect">
            <a:avLst/>
          </a:prstGeom>
          <a:noFill/>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ysClr val="windowText" lastClr="000000"/>
                </a:solidFill>
                <a:effectLst/>
                <a:uLnTx/>
                <a:uFillTx/>
                <a:latin typeface="Calibri" panose="020F0502020204030204"/>
                <a:ea typeface="+mn-ea"/>
                <a:cs typeface="Calibri" panose="020F0502020204030204" pitchFamily="34" charset="0"/>
              </a:rPr>
              <a:t>Treatment Duration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4F085-5AE0-437E-8C72-30CDB83BF8E7}"/>
              </a:ext>
            </a:extLst>
          </p:cNvPr>
          <p:cNvSpPr>
            <a:spLocks noGrp="1"/>
          </p:cNvSpPr>
          <p:nvPr>
            <p:ph type="title"/>
          </p:nvPr>
        </p:nvSpPr>
        <p:spPr/>
        <p:txBody>
          <a:bodyPr/>
          <a:lstStyle/>
          <a:p>
            <a:r>
              <a:rPr lang="en-US" dirty="0"/>
              <a:t>Reported CDK4/6 Inhibitor Adjuvant Trials</a:t>
            </a:r>
          </a:p>
        </p:txBody>
      </p:sp>
      <p:graphicFrame>
        <p:nvGraphicFramePr>
          <p:cNvPr id="4" name="Group 3">
            <a:extLst>
              <a:ext uri="{FF2B5EF4-FFF2-40B4-BE49-F238E27FC236}">
                <a16:creationId xmlns:a16="http://schemas.microsoft.com/office/drawing/2014/main" id="{626F24E6-64C6-4B11-8C05-84FEC2767B3D}"/>
              </a:ext>
            </a:extLst>
          </p:cNvPr>
          <p:cNvGraphicFramePr>
            <a:graphicFrameLocks/>
          </p:cNvGraphicFramePr>
          <p:nvPr>
            <p:extLst>
              <p:ext uri="{D42A27DB-BD31-4B8C-83A1-F6EECF244321}">
                <p14:modId xmlns:p14="http://schemas.microsoft.com/office/powerpoint/2010/main" val="1969273832"/>
              </p:ext>
            </p:extLst>
          </p:nvPr>
        </p:nvGraphicFramePr>
        <p:xfrm>
          <a:off x="455108" y="1415120"/>
          <a:ext cx="11311225" cy="4515059"/>
        </p:xfrm>
        <a:graphic>
          <a:graphicData uri="http://schemas.openxmlformats.org/drawingml/2006/table">
            <a:tbl>
              <a:tblPr/>
              <a:tblGrid>
                <a:gridCol w="2651760">
                  <a:extLst>
                    <a:ext uri="{9D8B030D-6E8A-4147-A177-3AD203B41FA5}">
                      <a16:colId xmlns:a16="http://schemas.microsoft.com/office/drawing/2014/main" val="20000"/>
                    </a:ext>
                  </a:extLst>
                </a:gridCol>
                <a:gridCol w="1828800">
                  <a:extLst>
                    <a:ext uri="{9D8B030D-6E8A-4147-A177-3AD203B41FA5}">
                      <a16:colId xmlns:a16="http://schemas.microsoft.com/office/drawing/2014/main" val="3578825130"/>
                    </a:ext>
                  </a:extLst>
                </a:gridCol>
                <a:gridCol w="2743200">
                  <a:extLst>
                    <a:ext uri="{9D8B030D-6E8A-4147-A177-3AD203B41FA5}">
                      <a16:colId xmlns:a16="http://schemas.microsoft.com/office/drawing/2014/main" val="20001"/>
                    </a:ext>
                  </a:extLst>
                </a:gridCol>
                <a:gridCol w="2069476">
                  <a:extLst>
                    <a:ext uri="{9D8B030D-6E8A-4147-A177-3AD203B41FA5}">
                      <a16:colId xmlns:a16="http://schemas.microsoft.com/office/drawing/2014/main" val="20002"/>
                    </a:ext>
                  </a:extLst>
                </a:gridCol>
                <a:gridCol w="2017989">
                  <a:extLst>
                    <a:ext uri="{9D8B030D-6E8A-4147-A177-3AD203B41FA5}">
                      <a16:colId xmlns:a16="http://schemas.microsoft.com/office/drawing/2014/main" val="20003"/>
                    </a:ext>
                  </a:extLst>
                </a:gridCol>
              </a:tblGrid>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latin typeface="Calibri" panose="020F0502020204030204" pitchFamily="34" charset="0"/>
                          <a:cs typeface="Calibri" panose="020F0502020204030204" pitchFamily="34" charset="0"/>
                        </a:rPr>
                        <a:t>NATALEE</a:t>
                      </a:r>
                      <a:r>
                        <a:rPr lang="en-US" sz="1600" b="1" baseline="30000" dirty="0">
                          <a:latin typeface="Calibri" panose="020F0502020204030204" pitchFamily="34" charset="0"/>
                          <a:cs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latin typeface="Calibri" panose="020F0502020204030204" pitchFamily="34" charset="0"/>
                          <a:cs typeface="Calibri" panose="020F0502020204030204" pitchFamily="34" charset="0"/>
                        </a:rPr>
                        <a:t>monarchE</a:t>
                      </a:r>
                      <a:r>
                        <a:rPr lang="en-US" sz="1600" b="1" baseline="30000" dirty="0">
                          <a:latin typeface="Calibri" panose="020F0502020204030204" pitchFamily="34" charset="0"/>
                          <a:cs typeface="Calibri" panose="020F0502020204030204" pitchFamily="34" charset="0"/>
                        </a:rPr>
                        <a:t>2-4</a:t>
                      </a:r>
                      <a:endParaRPr lang="en-US" sz="16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latin typeface="Calibri" panose="020F0502020204030204" pitchFamily="34" charset="0"/>
                          <a:cs typeface="Calibri" panose="020F0502020204030204" pitchFamily="34" charset="0"/>
                        </a:rPr>
                        <a:t>PALLAS</a:t>
                      </a:r>
                      <a:r>
                        <a:rPr lang="en-US" sz="1600" b="1" baseline="30000" dirty="0">
                          <a:latin typeface="Calibri" panose="020F0502020204030204" pitchFamily="34" charset="0"/>
                          <a:cs typeface="Calibri" panose="020F0502020204030204" pitchFamily="34" charset="0"/>
                        </a:rPr>
                        <a:t>5</a:t>
                      </a:r>
                      <a:endParaRPr lang="en-US" sz="16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latin typeface="Calibri" panose="020F0502020204030204" pitchFamily="34" charset="0"/>
                          <a:cs typeface="Calibri" panose="020F0502020204030204" pitchFamily="34" charset="0"/>
                        </a:rPr>
                        <a:t>PENELOPE-B</a:t>
                      </a:r>
                      <a:r>
                        <a:rPr lang="en-US" sz="1600" b="1" baseline="30000" dirty="0">
                          <a:latin typeface="Calibri" panose="020F0502020204030204" pitchFamily="34" charset="0"/>
                          <a:cs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CDK inhibitor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Ribociclib</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Abemaciclib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Palbociclib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Palbociclib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5988866"/>
                  </a:ext>
                </a:extLst>
              </a:tr>
              <a:tr h="7043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Eligibility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Stage IIA,* stage IIB, or stage III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≥N2 or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≥N1 and G3 or T3 (Cohort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N1 and Ki-67 ≥20% (Cohort 2)</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Anatomic stage 2 or 3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 N2 or N1 and G3 or T3)</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CPS-EG 3 or 2 with ypN+</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124348"/>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CDKi duration,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62147735"/>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Follow-up,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71516672"/>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3-yr iDFS, % (change)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90.4 vs 87.1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88.8 vs 83.4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88.2 vs 88.5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81.2 vs 77.7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302935"/>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4-yr iDFS, % (change)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73.0 vs 72.4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5807447"/>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DRFS or DDFS, % (change)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90.8 vs 88.6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90.3 vs 86.1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89.3 vs 90.7 (at Yr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 difference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93307595"/>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Discontinuation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36721403"/>
                  </a:ext>
                </a:extLst>
              </a:tr>
              <a:tr h="286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Discontinuation due to AE,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8852199"/>
                  </a:ext>
                </a:extLst>
              </a:tr>
              <a:tr h="3391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Completed therapy,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 (ongoing</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71885319"/>
                  </a:ext>
                </a:extLst>
              </a:tr>
            </a:tbl>
          </a:graphicData>
        </a:graphic>
      </p:graphicFrame>
      <p:sp>
        <p:nvSpPr>
          <p:cNvPr id="8" name="Text Box 15">
            <a:extLst>
              <a:ext uri="{FF2B5EF4-FFF2-40B4-BE49-F238E27FC236}">
                <a16:creationId xmlns:a16="http://schemas.microsoft.com/office/drawing/2014/main" id="{4C4CE743-0CA2-4250-B12A-2C597D67D258}"/>
              </a:ext>
            </a:extLst>
          </p:cNvPr>
          <p:cNvSpPr txBox="1">
            <a:spLocks noChangeArrowheads="1"/>
          </p:cNvSpPr>
          <p:nvPr/>
        </p:nvSpPr>
        <p:spPr bwMode="auto">
          <a:xfrm>
            <a:off x="412751" y="6204249"/>
            <a:ext cx="7715250"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1. </a:t>
            </a:r>
            <a:r>
              <a:rPr lang="en-US" altLang="en-US" sz="1200" b="0" spc="-10" dirty="0" err="1">
                <a:solidFill>
                  <a:srgbClr val="455560"/>
                </a:solidFill>
                <a:latin typeface="Calibri" panose="020F0502020204030204" pitchFamily="34" charset="0"/>
              </a:rPr>
              <a:t>Slamon</a:t>
            </a:r>
            <a:r>
              <a:rPr lang="en-US" altLang="en-US" sz="1200" b="0" spc="-10" dirty="0">
                <a:solidFill>
                  <a:srgbClr val="455560"/>
                </a:solidFill>
                <a:latin typeface="Calibri" panose="020F0502020204030204" pitchFamily="34" charset="0"/>
              </a:rPr>
              <a:t>. ASCO 2023. </a:t>
            </a:r>
            <a:r>
              <a:rPr lang="en-US" altLang="en-US" sz="1200" b="0" spc="-10" dirty="0" err="1">
                <a:solidFill>
                  <a:srgbClr val="455560"/>
                </a:solidFill>
                <a:latin typeface="Calibri" panose="020F0502020204030204" pitchFamily="34" charset="0"/>
              </a:rPr>
              <a:t>Abstr</a:t>
            </a:r>
            <a:r>
              <a:rPr lang="en-US" altLang="en-US" sz="1200" b="0" spc="-10" dirty="0">
                <a:solidFill>
                  <a:srgbClr val="455560"/>
                </a:solidFill>
                <a:latin typeface="Calibri" panose="020F0502020204030204" pitchFamily="34" charset="0"/>
              </a:rPr>
              <a:t> LBA500</a:t>
            </a:r>
            <a:r>
              <a:rPr lang="en-US" altLang="en-US" sz="1200" b="0" dirty="0">
                <a:solidFill>
                  <a:schemeClr val="bg2"/>
                </a:solidFill>
                <a:latin typeface="Calibri" panose="020F0502020204030204" pitchFamily="34" charset="0"/>
              </a:rPr>
              <a:t>. 2.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O’Shaughnessy. SABCS 2020. Abstr GS1-01. 3. </a:t>
            </a:r>
            <a:r>
              <a:rPr lang="en-US" sz="1200" b="0" dirty="0">
                <a:solidFill>
                  <a:schemeClr val="bg2"/>
                </a:solidFill>
                <a:latin typeface="Calibri" panose="020F0502020204030204" pitchFamily="34" charset="0"/>
                <a:cs typeface="Calibri" panose="020F0502020204030204" pitchFamily="34" charset="0"/>
              </a:rPr>
              <a:t>Harbeck. Ann Oncol. 2021;32:1571. 4. Rugo. Ann Oncol. 2022;33:616. 5</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Mayer. Lancet Oncol. 2021;22:212. 6. </a:t>
            </a:r>
            <a:r>
              <a:rPr lang="en-US" altLang="en-US" sz="1200" b="0" spc="-10" dirty="0">
                <a:solidFill>
                  <a:srgbClr val="455560"/>
                </a:solidFill>
                <a:latin typeface="Calibri" panose="020F0502020204030204" pitchFamily="34" charset="0"/>
                <a:cs typeface="Calibri" panose="020F0502020204030204" pitchFamily="34" charset="0"/>
              </a:rPr>
              <a:t>Loibl. JCO. 2021;39:1518.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11" name="Rectangle 10">
            <a:extLst>
              <a:ext uri="{FF2B5EF4-FFF2-40B4-BE49-F238E27FC236}">
                <a16:creationId xmlns:a16="http://schemas.microsoft.com/office/drawing/2014/main" id="{5EA47E5D-CF22-4A4A-AE51-88DACD161C24}"/>
              </a:ext>
            </a:extLst>
          </p:cNvPr>
          <p:cNvSpPr/>
          <p:nvPr/>
        </p:nvSpPr>
        <p:spPr>
          <a:xfrm>
            <a:off x="476289" y="5579480"/>
            <a:ext cx="11280315" cy="338684"/>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7A33FE90-6AD9-4A4A-89EC-0339B0A11F27}"/>
              </a:ext>
            </a:extLst>
          </p:cNvPr>
          <p:cNvSpPr/>
          <p:nvPr/>
        </p:nvSpPr>
        <p:spPr>
          <a:xfrm>
            <a:off x="464836" y="4893749"/>
            <a:ext cx="11291768" cy="365796"/>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6F19B01-AFEC-447F-9340-191586B5443D}"/>
              </a:ext>
            </a:extLst>
          </p:cNvPr>
          <p:cNvSpPr/>
          <p:nvPr/>
        </p:nvSpPr>
        <p:spPr>
          <a:xfrm>
            <a:off x="455108" y="3556667"/>
            <a:ext cx="11301496" cy="365796"/>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02EFD2EE-FC2D-4133-B5C9-8A48371CBB66}"/>
              </a:ext>
            </a:extLst>
          </p:cNvPr>
          <p:cNvSpPr/>
          <p:nvPr/>
        </p:nvSpPr>
        <p:spPr>
          <a:xfrm>
            <a:off x="464836" y="3245020"/>
            <a:ext cx="11301496" cy="311647"/>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0A95E54B-3826-42D1-B84F-182F80BA8D7B}"/>
              </a:ext>
            </a:extLst>
          </p:cNvPr>
          <p:cNvSpPr/>
          <p:nvPr/>
        </p:nvSpPr>
        <p:spPr>
          <a:xfrm>
            <a:off x="455108" y="2410740"/>
            <a:ext cx="11311224" cy="837157"/>
          </a:xfrm>
          <a:prstGeom prst="rect">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CCF28653-0AEA-DE2C-7199-87D72D36999B}"/>
              </a:ext>
            </a:extLst>
          </p:cNvPr>
          <p:cNvSpPr txBox="1"/>
          <p:nvPr/>
        </p:nvSpPr>
        <p:spPr bwMode="auto">
          <a:xfrm>
            <a:off x="711388" y="5927250"/>
            <a:ext cx="10261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200" b="0" dirty="0">
                <a:solidFill>
                  <a:schemeClr val="bg1"/>
                </a:solidFill>
                <a:latin typeface="Calibri" panose="020F0502020204030204" pitchFamily="34" charset="0"/>
              </a:rPr>
              <a:t>*</a:t>
            </a:r>
            <a:r>
              <a:rPr kumimoji="0" lang="en-US" sz="1200" b="0" i="0" u="none" strike="noStrike" cap="none" normalizeH="0" baseline="0" dirty="0">
                <a:ln>
                  <a:noFill/>
                </a:ln>
                <a:solidFill>
                  <a:schemeClr val="bg2">
                    <a:lumMod val="10000"/>
                  </a:schemeClr>
                </a:solidFill>
                <a:effectLst/>
                <a:latin typeface="Calibri" panose="020F0502020204030204" pitchFamily="34" charset="0"/>
              </a:rPr>
              <a:t>N0 with grade 2 and Ki-67 ≥20%, Oncotype DX RS ≥26, or high risk via genomic risk profiling; N0 with grade 3; or N1. </a:t>
            </a:r>
            <a:r>
              <a:rPr kumimoji="0" lang="en-US" sz="12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200" b="0" i="0" u="none" strike="noStrike" cap="none" normalizeH="0" dirty="0">
                <a:ln>
                  <a:noFill/>
                </a:ln>
                <a:solidFill>
                  <a:schemeClr val="bg2">
                    <a:lumMod val="10000"/>
                  </a:schemeClr>
                </a:solidFill>
                <a:effectLst/>
                <a:latin typeface="Calibri" panose="020F0502020204030204" pitchFamily="34" charset="0"/>
              </a:rPr>
              <a:t>57% completed </a:t>
            </a:r>
            <a:r>
              <a:rPr kumimoji="0" lang="en-US" sz="1200" b="0" i="0" u="none" strike="noStrike" cap="none" normalizeH="0" baseline="0" dirty="0">
                <a:ln>
                  <a:noFill/>
                </a:ln>
                <a:solidFill>
                  <a:schemeClr val="bg2">
                    <a:lumMod val="10000"/>
                  </a:schemeClr>
                </a:solidFill>
                <a:effectLst/>
                <a:latin typeface="Calibri" panose="020F0502020204030204" pitchFamily="34" charset="0"/>
              </a:rPr>
              <a:t>≥2 </a:t>
            </a:r>
            <a:r>
              <a:rPr kumimoji="0" lang="en-US" sz="1200" b="0" i="0" u="none" strike="noStrike" cap="none" normalizeH="0" baseline="0" dirty="0" err="1">
                <a:ln>
                  <a:noFill/>
                </a:ln>
                <a:solidFill>
                  <a:schemeClr val="bg2">
                    <a:lumMod val="10000"/>
                  </a:schemeClr>
                </a:solidFill>
                <a:effectLst/>
                <a:latin typeface="Calibri" panose="020F0502020204030204" pitchFamily="34" charset="0"/>
              </a:rPr>
              <a:t>yr</a:t>
            </a:r>
            <a:r>
              <a:rPr kumimoji="0" lang="en-US" sz="1200" b="0" i="0" u="none" strike="noStrike" cap="none" normalizeH="0" baseline="0" dirty="0">
                <a:ln>
                  <a:noFill/>
                </a:ln>
                <a:solidFill>
                  <a:schemeClr val="bg2">
                    <a:lumMod val="10000"/>
                  </a:schemeClr>
                </a:solidFill>
                <a:effectLst/>
                <a:latin typeface="Calibri" panose="020F0502020204030204" pitchFamily="34" charset="0"/>
              </a:rPr>
              <a:t>, </a:t>
            </a:r>
            <a:r>
              <a:rPr kumimoji="0" lang="en-US" sz="1200" b="0" i="0" u="none" strike="noStrike" cap="none" normalizeH="0" dirty="0">
                <a:ln>
                  <a:noFill/>
                </a:ln>
                <a:solidFill>
                  <a:schemeClr val="bg2">
                    <a:lumMod val="10000"/>
                  </a:schemeClr>
                </a:solidFill>
                <a:effectLst/>
                <a:latin typeface="Calibri" panose="020F0502020204030204" pitchFamily="34" charset="0"/>
              </a:rPr>
              <a:t>20% completed 3 yr.</a:t>
            </a: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111362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911B4-147E-4EA1-A645-F67FB12FC398}"/>
              </a:ext>
            </a:extLst>
          </p:cNvPr>
          <p:cNvSpPr>
            <a:spLocks noGrp="1"/>
          </p:cNvSpPr>
          <p:nvPr>
            <p:ph type="title"/>
          </p:nvPr>
        </p:nvSpPr>
        <p:spPr/>
        <p:txBody>
          <a:bodyPr/>
          <a:lstStyle/>
          <a:p>
            <a:r>
              <a:rPr lang="en-US" dirty="0"/>
              <a:t>monarchE: Adjuvant Abemaciclib + ET in </a:t>
            </a:r>
            <a:br>
              <a:rPr lang="en-US" dirty="0"/>
            </a:br>
            <a:r>
              <a:rPr lang="en-US" dirty="0"/>
              <a:t>High-Risk, Node-Positive, HR+/HER2- EBC</a:t>
            </a:r>
          </a:p>
        </p:txBody>
      </p:sp>
      <p:sp>
        <p:nvSpPr>
          <p:cNvPr id="3" name="Content Placeholder 2">
            <a:extLst>
              <a:ext uri="{FF2B5EF4-FFF2-40B4-BE49-F238E27FC236}">
                <a16:creationId xmlns:a16="http://schemas.microsoft.com/office/drawing/2014/main" id="{1F2ED174-3758-4F3A-9362-41C4C4FC38C0}"/>
              </a:ext>
            </a:extLst>
          </p:cNvPr>
          <p:cNvSpPr>
            <a:spLocks noGrp="1"/>
          </p:cNvSpPr>
          <p:nvPr>
            <p:ph idx="1"/>
          </p:nvPr>
        </p:nvSpPr>
        <p:spPr/>
        <p:txBody>
          <a:bodyPr/>
          <a:lstStyle/>
          <a:p>
            <a:r>
              <a:rPr lang="en-US" sz="2000" dirty="0"/>
              <a:t>International, randomized, open-label phase III trial</a:t>
            </a:r>
          </a:p>
          <a:p>
            <a:endParaRPr lang="en-US" sz="2000" dirty="0"/>
          </a:p>
          <a:p>
            <a:endParaRPr lang="en-US" sz="2000" dirty="0"/>
          </a:p>
          <a:p>
            <a:endParaRPr lang="en-US" sz="2000" dirty="0"/>
          </a:p>
          <a:p>
            <a:endParaRPr lang="en-US" sz="2000" dirty="0"/>
          </a:p>
          <a:p>
            <a:pPr marL="0" indent="0">
              <a:buNone/>
            </a:pPr>
            <a:br>
              <a:rPr lang="en-US" sz="2000" dirty="0"/>
            </a:br>
            <a:endParaRPr lang="en-US" sz="2000" dirty="0"/>
          </a:p>
          <a:p>
            <a:pPr>
              <a:spcAft>
                <a:spcPts val="0"/>
              </a:spcAft>
            </a:pPr>
            <a:endParaRPr lang="en-US" sz="2000" b="1" kern="0" dirty="0"/>
          </a:p>
          <a:p>
            <a:pPr>
              <a:spcAft>
                <a:spcPts val="0"/>
              </a:spcAft>
            </a:pPr>
            <a:r>
              <a:rPr lang="en-US" sz="2000" b="1" kern="0" dirty="0"/>
              <a:t>Primary endpoint: </a:t>
            </a:r>
            <a:r>
              <a:rPr lang="en-US" sz="2000" b="0" kern="0" dirty="0"/>
              <a:t>iDFS</a:t>
            </a:r>
          </a:p>
          <a:p>
            <a:pPr>
              <a:spcAft>
                <a:spcPts val="0"/>
              </a:spcAft>
            </a:pPr>
            <a:r>
              <a:rPr lang="en-US" sz="2000" b="1" kern="0" dirty="0"/>
              <a:t>Key secondary endpoints: </a:t>
            </a:r>
            <a:r>
              <a:rPr lang="en-US" sz="2000" b="0" kern="0" dirty="0"/>
              <a:t>iDFS in Ki-67 high (≥20%) population, DRFS, OS, safety, PROs, PK</a:t>
            </a:r>
          </a:p>
          <a:p>
            <a:endParaRPr lang="en-US" sz="2000" dirty="0"/>
          </a:p>
        </p:txBody>
      </p:sp>
      <p:sp>
        <p:nvSpPr>
          <p:cNvPr id="4" name="Text Box 15">
            <a:extLst>
              <a:ext uri="{FF2B5EF4-FFF2-40B4-BE49-F238E27FC236}">
                <a16:creationId xmlns:a16="http://schemas.microsoft.com/office/drawing/2014/main" id="{16D75FD1-AD37-41BD-82E6-05CB1E3CB29A}"/>
              </a:ext>
            </a:extLst>
          </p:cNvPr>
          <p:cNvSpPr txBox="1">
            <a:spLocks noChangeArrowheads="1"/>
          </p:cNvSpPr>
          <p:nvPr/>
        </p:nvSpPr>
        <p:spPr bwMode="auto">
          <a:xfrm>
            <a:off x="412751" y="637301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Johnston. Lancet Oncol. 2023;24:77.</a:t>
            </a:r>
          </a:p>
        </p:txBody>
      </p:sp>
      <p:sp>
        <p:nvSpPr>
          <p:cNvPr id="11" name="Text Box 45">
            <a:extLst>
              <a:ext uri="{FF2B5EF4-FFF2-40B4-BE49-F238E27FC236}">
                <a16:creationId xmlns:a16="http://schemas.microsoft.com/office/drawing/2014/main" id="{8655F03C-0C9E-4627-B86C-E32A372FA578}"/>
              </a:ext>
            </a:extLst>
          </p:cNvPr>
          <p:cNvSpPr txBox="1">
            <a:spLocks noChangeArrowheads="1"/>
          </p:cNvSpPr>
          <p:nvPr/>
        </p:nvSpPr>
        <p:spPr bwMode="auto">
          <a:xfrm>
            <a:off x="522287" y="2357166"/>
            <a:ext cx="303610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Women or men with high-risk, node-positive, HR+/HER2- EBC; prior (neo)adjuvant CT permitted; pre- or postmenopausal;</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no distant metastasis;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 mo from surgery to randomization; ≤12 wk of ET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after last non-ET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5637)</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4" name="Rectangle 49">
            <a:extLst>
              <a:ext uri="{FF2B5EF4-FFF2-40B4-BE49-F238E27FC236}">
                <a16:creationId xmlns:a16="http://schemas.microsoft.com/office/drawing/2014/main" id="{75C56A92-3AC1-44EB-9602-3BA69924A073}"/>
              </a:ext>
            </a:extLst>
          </p:cNvPr>
          <p:cNvSpPr>
            <a:spLocks noChangeArrowheads="1"/>
          </p:cNvSpPr>
          <p:nvPr/>
        </p:nvSpPr>
        <p:spPr bwMode="auto">
          <a:xfrm>
            <a:off x="7579526" y="2365407"/>
            <a:ext cx="3744448" cy="10972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Abemaciclib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150 mg BID up to 2 yr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ET</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per standard of care of physician’s choice for 5-10 yr as clinically indicated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2808)</a:t>
            </a:r>
          </a:p>
        </p:txBody>
      </p:sp>
      <p:sp>
        <p:nvSpPr>
          <p:cNvPr id="15" name="Rectangle 50">
            <a:extLst>
              <a:ext uri="{FF2B5EF4-FFF2-40B4-BE49-F238E27FC236}">
                <a16:creationId xmlns:a16="http://schemas.microsoft.com/office/drawing/2014/main" id="{2BBE99A9-84BC-4524-AA8D-BFE3C5B9F952}"/>
              </a:ext>
            </a:extLst>
          </p:cNvPr>
          <p:cNvSpPr>
            <a:spLocks noChangeArrowheads="1"/>
          </p:cNvSpPr>
          <p:nvPr/>
        </p:nvSpPr>
        <p:spPr bwMode="auto">
          <a:xfrm>
            <a:off x="7579526" y="3533885"/>
            <a:ext cx="3744448" cy="109728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ET</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per standard of care of physician’s choice for 5-10 yr as clinically indicated</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2829)</a:t>
            </a:r>
          </a:p>
        </p:txBody>
      </p:sp>
      <p:sp>
        <p:nvSpPr>
          <p:cNvPr id="8" name="TextBox 7">
            <a:extLst>
              <a:ext uri="{FF2B5EF4-FFF2-40B4-BE49-F238E27FC236}">
                <a16:creationId xmlns:a16="http://schemas.microsoft.com/office/drawing/2014/main" id="{9B01EF7E-0E5C-B348-B9F6-DF54CA74BC08}"/>
              </a:ext>
            </a:extLst>
          </p:cNvPr>
          <p:cNvSpPr txBox="1"/>
          <p:nvPr/>
        </p:nvSpPr>
        <p:spPr bwMode="auto">
          <a:xfrm>
            <a:off x="4061267" y="2365407"/>
            <a:ext cx="2743200" cy="1097280"/>
          </a:xfrm>
          <a:prstGeom prst="rect">
            <a:avLst/>
          </a:prstGeom>
          <a:solidFill>
            <a:schemeClr val="tx1">
              <a:lumMod val="85000"/>
            </a:schemeClr>
          </a:solidFill>
          <a:ln>
            <a:noFill/>
          </a:ln>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Cohort 1 (91% of patients)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 positive ALNs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1-3 positive ALNs plus histologic grade 3 and/or tumor ≥5 cm</a:t>
            </a:r>
          </a:p>
        </p:txBody>
      </p:sp>
      <p:sp>
        <p:nvSpPr>
          <p:cNvPr id="22" name="TextBox 21">
            <a:extLst>
              <a:ext uri="{FF2B5EF4-FFF2-40B4-BE49-F238E27FC236}">
                <a16:creationId xmlns:a16="http://schemas.microsoft.com/office/drawing/2014/main" id="{67B0F33C-4C4D-CC4E-B6AF-D30A3E4610B9}"/>
              </a:ext>
            </a:extLst>
          </p:cNvPr>
          <p:cNvSpPr txBox="1"/>
          <p:nvPr/>
        </p:nvSpPr>
        <p:spPr bwMode="auto">
          <a:xfrm>
            <a:off x="4061267" y="3533885"/>
            <a:ext cx="2743200" cy="1097280"/>
          </a:xfrm>
          <a:prstGeom prst="rect">
            <a:avLst/>
          </a:prstGeom>
          <a:solidFill>
            <a:schemeClr val="tx1">
              <a:lumMod val="85000"/>
            </a:schemeClr>
          </a:solidFill>
          <a:ln>
            <a:noFill/>
          </a:ln>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Cohort 2 (9% of patients)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 positive ALNs, Ki-67 ≥20% per central testing, grade 1-2, tumor size &lt;5 cm</a:t>
            </a:r>
          </a:p>
        </p:txBody>
      </p:sp>
      <p:sp>
        <p:nvSpPr>
          <p:cNvPr id="23" name="Line 53">
            <a:extLst>
              <a:ext uri="{FF2B5EF4-FFF2-40B4-BE49-F238E27FC236}">
                <a16:creationId xmlns:a16="http://schemas.microsoft.com/office/drawing/2014/main" id="{C3F5DB80-BBB6-D34E-88D7-9081E1371159}"/>
              </a:ext>
            </a:extLst>
          </p:cNvPr>
          <p:cNvSpPr>
            <a:spLocks noChangeShapeType="1"/>
          </p:cNvSpPr>
          <p:nvPr/>
        </p:nvSpPr>
        <p:spPr bwMode="auto">
          <a:xfrm>
            <a:off x="7098470" y="3852008"/>
            <a:ext cx="274320" cy="23051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4" name="Line 54">
            <a:extLst>
              <a:ext uri="{FF2B5EF4-FFF2-40B4-BE49-F238E27FC236}">
                <a16:creationId xmlns:a16="http://schemas.microsoft.com/office/drawing/2014/main" id="{C30F3750-2487-6746-986B-39F9B64A40D8}"/>
              </a:ext>
            </a:extLst>
          </p:cNvPr>
          <p:cNvSpPr>
            <a:spLocks noChangeShapeType="1"/>
          </p:cNvSpPr>
          <p:nvPr/>
        </p:nvSpPr>
        <p:spPr bwMode="auto">
          <a:xfrm flipV="1">
            <a:off x="7098470" y="2914047"/>
            <a:ext cx="274320" cy="22843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0AE42A65-76EB-4A62-A764-6E46984022D9}"/>
              </a:ext>
            </a:extLst>
          </p:cNvPr>
          <p:cNvSpPr/>
          <p:nvPr/>
        </p:nvSpPr>
        <p:spPr bwMode="auto">
          <a:xfrm>
            <a:off x="3969877" y="2289204"/>
            <a:ext cx="2921857" cy="2410577"/>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 name="TextBox 20">
            <a:extLst>
              <a:ext uri="{FF2B5EF4-FFF2-40B4-BE49-F238E27FC236}">
                <a16:creationId xmlns:a16="http://schemas.microsoft.com/office/drawing/2014/main" id="{E74F7AC5-7910-4164-A59A-98660A3F4646}"/>
              </a:ext>
            </a:extLst>
          </p:cNvPr>
          <p:cNvSpPr txBox="1"/>
          <p:nvPr/>
        </p:nvSpPr>
        <p:spPr bwMode="auto">
          <a:xfrm>
            <a:off x="3969876" y="1928952"/>
            <a:ext cx="29218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0000"/>
                </a:solidFill>
                <a:effectLst/>
                <a:uLnTx/>
                <a:uFillTx/>
                <a:latin typeface="Calibri" panose="020F0502020204030204" pitchFamily="34" charset="0"/>
                <a:ea typeface="+mn-ea"/>
                <a:cs typeface="Calibri" panose="020F0502020204030204" pitchFamily="34" charset="0"/>
              </a:rPr>
              <a:t>ITT Population (Cohorts 1 + 2)</a:t>
            </a:r>
          </a:p>
        </p:txBody>
      </p:sp>
      <p:cxnSp>
        <p:nvCxnSpPr>
          <p:cNvPr id="31" name="Straight Arrow Connector 30">
            <a:extLst>
              <a:ext uri="{FF2B5EF4-FFF2-40B4-BE49-F238E27FC236}">
                <a16:creationId xmlns:a16="http://schemas.microsoft.com/office/drawing/2014/main" id="{44758E66-21B5-4C78-A0DC-BBD26E369FA4}"/>
              </a:ext>
            </a:extLst>
          </p:cNvPr>
          <p:cNvCxnSpPr>
            <a:cxnSpLocks/>
          </p:cNvCxnSpPr>
          <p:nvPr/>
        </p:nvCxnSpPr>
        <p:spPr bwMode="auto">
          <a:xfrm>
            <a:off x="3559858" y="2914047"/>
            <a:ext cx="274320" cy="0"/>
          </a:xfrm>
          <a:prstGeom prst="straightConnector1">
            <a:avLst/>
          </a:prstGeom>
          <a:noFill/>
          <a:ln w="28575" cap="flat" cmpd="sng" algn="ctr">
            <a:solidFill>
              <a:schemeClr val="bg1"/>
            </a:solidFill>
            <a:prstDash val="solid"/>
            <a:round/>
            <a:headEnd type="none" w="med" len="med"/>
            <a:tailEnd type="triangle"/>
          </a:ln>
          <a:effectLst/>
        </p:spPr>
      </p:cxnSp>
      <p:cxnSp>
        <p:nvCxnSpPr>
          <p:cNvPr id="32" name="Straight Arrow Connector 31">
            <a:extLst>
              <a:ext uri="{FF2B5EF4-FFF2-40B4-BE49-F238E27FC236}">
                <a16:creationId xmlns:a16="http://schemas.microsoft.com/office/drawing/2014/main" id="{B599EA38-1B70-4562-BC38-DCFC17B96953}"/>
              </a:ext>
            </a:extLst>
          </p:cNvPr>
          <p:cNvCxnSpPr>
            <a:cxnSpLocks/>
          </p:cNvCxnSpPr>
          <p:nvPr/>
        </p:nvCxnSpPr>
        <p:spPr bwMode="auto">
          <a:xfrm>
            <a:off x="3559858" y="4082525"/>
            <a:ext cx="274320" cy="0"/>
          </a:xfrm>
          <a:prstGeom prst="straightConnector1">
            <a:avLst/>
          </a:prstGeom>
          <a:noFill/>
          <a:ln w="28575" cap="flat" cmpd="sng" algn="ctr">
            <a:solidFill>
              <a:schemeClr val="bg1"/>
            </a:solidFill>
            <a:prstDash val="solid"/>
            <a:round/>
            <a:headEnd type="none" w="med" len="med"/>
            <a:tailEnd type="triangle"/>
          </a:ln>
          <a:effectLst/>
        </p:spPr>
      </p:cxnSp>
      <p:sp>
        <p:nvSpPr>
          <p:cNvPr id="33" name="Text Box 45">
            <a:extLst>
              <a:ext uri="{FF2B5EF4-FFF2-40B4-BE49-F238E27FC236}">
                <a16:creationId xmlns:a16="http://schemas.microsoft.com/office/drawing/2014/main" id="{8634B275-BAA8-4A61-BCB2-7D725EA33447}"/>
              </a:ext>
            </a:extLst>
          </p:cNvPr>
          <p:cNvSpPr txBox="1">
            <a:spLocks noChangeArrowheads="1"/>
          </p:cNvSpPr>
          <p:nvPr/>
        </p:nvSpPr>
        <p:spPr bwMode="auto">
          <a:xfrm>
            <a:off x="7100164" y="1770164"/>
            <a:ext cx="2743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Stratified by prior CT, </a:t>
            </a:r>
            <a:b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menopausal status, region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34" name="Straight Arrow Connector 33">
            <a:extLst>
              <a:ext uri="{FF2B5EF4-FFF2-40B4-BE49-F238E27FC236}">
                <a16:creationId xmlns:a16="http://schemas.microsoft.com/office/drawing/2014/main" id="{365D0FD5-0CB8-46E7-8373-4AFF4125F8AB}"/>
              </a:ext>
            </a:extLst>
          </p:cNvPr>
          <p:cNvCxnSpPr>
            <a:cxnSpLocks/>
          </p:cNvCxnSpPr>
          <p:nvPr/>
        </p:nvCxnSpPr>
        <p:spPr bwMode="auto">
          <a:xfrm>
            <a:off x="7235630" y="2289204"/>
            <a:ext cx="0" cy="541869"/>
          </a:xfrm>
          <a:prstGeom prst="straightConnector1">
            <a:avLst/>
          </a:prstGeom>
          <a:noFill/>
          <a:ln w="28575" cap="flat" cmpd="sng" algn="ctr">
            <a:solidFill>
              <a:schemeClr val="bg1"/>
            </a:solidFill>
            <a:prstDash val="sysDot"/>
            <a:round/>
            <a:headEnd type="none" w="med" len="med"/>
            <a:tailEnd type="triangle"/>
          </a:ln>
          <a:effectLst/>
        </p:spPr>
      </p:cxnSp>
    </p:spTree>
    <p:extLst>
      <p:ext uri="{BB962C8B-B14F-4D97-AF65-F5344CB8AC3E}">
        <p14:creationId xmlns:p14="http://schemas.microsoft.com/office/powerpoint/2010/main" val="32492296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911B4-147E-4EA1-A645-F67FB12FC398}"/>
              </a:ext>
            </a:extLst>
          </p:cNvPr>
          <p:cNvSpPr>
            <a:spLocks noGrp="1"/>
          </p:cNvSpPr>
          <p:nvPr>
            <p:ph type="title"/>
          </p:nvPr>
        </p:nvSpPr>
        <p:spPr/>
        <p:txBody>
          <a:bodyPr/>
          <a:lstStyle/>
          <a:p>
            <a:r>
              <a:rPr lang="en-US" dirty="0"/>
              <a:t>monarchE: Baseline Patient Characteristics</a:t>
            </a:r>
          </a:p>
        </p:txBody>
      </p:sp>
      <p:sp>
        <p:nvSpPr>
          <p:cNvPr id="4" name="Text Box 15">
            <a:extLst>
              <a:ext uri="{FF2B5EF4-FFF2-40B4-BE49-F238E27FC236}">
                <a16:creationId xmlns:a16="http://schemas.microsoft.com/office/drawing/2014/main" id="{16D75FD1-AD37-41BD-82E6-05CB1E3CB29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Johnston. JCO. 2020;38:3987.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25" name="Group 3">
            <a:extLst>
              <a:ext uri="{FF2B5EF4-FFF2-40B4-BE49-F238E27FC236}">
                <a16:creationId xmlns:a16="http://schemas.microsoft.com/office/drawing/2014/main" id="{57547383-6035-4D02-BFE3-1178B7608530}"/>
              </a:ext>
            </a:extLst>
          </p:cNvPr>
          <p:cNvGraphicFramePr>
            <a:graphicFrameLocks/>
          </p:cNvGraphicFramePr>
          <p:nvPr/>
        </p:nvGraphicFramePr>
        <p:xfrm>
          <a:off x="719138" y="1608394"/>
          <a:ext cx="5228236" cy="4785488"/>
        </p:xfrm>
        <a:graphic>
          <a:graphicData uri="http://schemas.openxmlformats.org/drawingml/2006/table">
            <a:tbl>
              <a:tblPr/>
              <a:tblGrid>
                <a:gridCol w="2192042">
                  <a:extLst>
                    <a:ext uri="{9D8B030D-6E8A-4147-A177-3AD203B41FA5}">
                      <a16:colId xmlns:a16="http://schemas.microsoft.com/office/drawing/2014/main" val="20000"/>
                    </a:ext>
                  </a:extLst>
                </a:gridCol>
                <a:gridCol w="1638526">
                  <a:extLst>
                    <a:ext uri="{9D8B030D-6E8A-4147-A177-3AD203B41FA5}">
                      <a16:colId xmlns:a16="http://schemas.microsoft.com/office/drawing/2014/main" val="20001"/>
                    </a:ext>
                  </a:extLst>
                </a:gridCol>
                <a:gridCol w="1397668">
                  <a:extLst>
                    <a:ext uri="{9D8B030D-6E8A-4147-A177-3AD203B41FA5}">
                      <a16:colId xmlns:a16="http://schemas.microsoft.com/office/drawing/2014/main" val="20002"/>
                    </a:ext>
                  </a:extLst>
                </a:gridCol>
              </a:tblGrid>
              <a:tr h="4285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Abemaciclib + ET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2808)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ET Alone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 (n = 2829)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6049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&lt;65,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(23-89)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(22-86)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285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North America and Europe/Asia/other,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52.4/20.4/27.2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52.3/20.6/27.1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52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Pre/postmenopausal,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43.5/56.5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43.5/56.5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7814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CT,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Neoadjuvant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Adjuvant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99408640"/>
                  </a:ext>
                </a:extLst>
              </a:tr>
              <a:tr h="4285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neoadjuvant/</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adjuvant RT,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2.5/93.3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2.9/92.9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6016285"/>
                  </a:ext>
                </a:extLst>
              </a:tr>
              <a:tr h="7814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Positive axillary LN,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3673631"/>
                  </a:ext>
                </a:extLst>
              </a:tr>
              <a:tr h="2520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ER/PgR positive,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99.1/86.2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99.2/86.7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16468197"/>
                  </a:ext>
                </a:extLst>
              </a:tr>
            </a:tbl>
          </a:graphicData>
        </a:graphic>
      </p:graphicFrame>
      <p:graphicFrame>
        <p:nvGraphicFramePr>
          <p:cNvPr id="28" name="Group 3">
            <a:extLst>
              <a:ext uri="{FF2B5EF4-FFF2-40B4-BE49-F238E27FC236}">
                <a16:creationId xmlns:a16="http://schemas.microsoft.com/office/drawing/2014/main" id="{1CF138BF-3ABB-4535-B72F-B5D4AAE563FA}"/>
              </a:ext>
            </a:extLst>
          </p:cNvPr>
          <p:cNvGraphicFramePr>
            <a:graphicFrameLocks/>
          </p:cNvGraphicFramePr>
          <p:nvPr/>
        </p:nvGraphicFramePr>
        <p:xfrm>
          <a:off x="6254151" y="1600200"/>
          <a:ext cx="5228236" cy="4511120"/>
        </p:xfrm>
        <a:graphic>
          <a:graphicData uri="http://schemas.openxmlformats.org/drawingml/2006/table">
            <a:tbl>
              <a:tblPr/>
              <a:tblGrid>
                <a:gridCol w="2352706">
                  <a:extLst>
                    <a:ext uri="{9D8B030D-6E8A-4147-A177-3AD203B41FA5}">
                      <a16:colId xmlns:a16="http://schemas.microsoft.com/office/drawing/2014/main" val="20000"/>
                    </a:ext>
                  </a:extLst>
                </a:gridCol>
                <a:gridCol w="1655608">
                  <a:extLst>
                    <a:ext uri="{9D8B030D-6E8A-4147-A177-3AD203B41FA5}">
                      <a16:colId xmlns:a16="http://schemas.microsoft.com/office/drawing/2014/main" val="20001"/>
                    </a:ext>
                  </a:extLst>
                </a:gridCol>
                <a:gridCol w="1219922">
                  <a:extLst>
                    <a:ext uri="{9D8B030D-6E8A-4147-A177-3AD203B41FA5}">
                      <a16:colId xmlns:a16="http://schemas.microsoft.com/office/drawing/2014/main" val="20002"/>
                    </a:ext>
                  </a:extLst>
                </a:gridCol>
              </a:tblGrid>
              <a:tr h="2849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Abemaciclib + ET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2808)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ET Alone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 (n = 2829)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056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Pathologic tumor size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&lt;2 cm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cm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cm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6197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Histologic grade at diagnosis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assessed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18360270"/>
                  </a:ext>
                </a:extLst>
              </a:tr>
              <a:tr h="1957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Ki-67 index &lt;20/≥20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33.9/44.9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34.4/43.6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8481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TNM stage (derived)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11568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monarchE: iDFS in ITT Population—5 Yr (IA3)</a:t>
            </a:r>
          </a:p>
        </p:txBody>
      </p:sp>
      <p:sp>
        <p:nvSpPr>
          <p:cNvPr id="14" name="Text Box 15">
            <a:extLst>
              <a:ext uri="{FF2B5EF4-FFF2-40B4-BE49-F238E27FC236}">
                <a16:creationId xmlns:a16="http://schemas.microsoft.com/office/drawing/2014/main" id="{4239BB3F-7A3A-4BEF-B8DF-B41F3435A4E0}"/>
              </a:ext>
            </a:extLst>
          </p:cNvPr>
          <p:cNvSpPr txBox="1">
            <a:spLocks noChangeArrowheads="1"/>
          </p:cNvSpPr>
          <p:nvPr/>
        </p:nvSpPr>
        <p:spPr bwMode="auto">
          <a:xfrm>
            <a:off x="412751" y="637301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Rastogi. JCO. 2024;[</a:t>
            </a:r>
            <a:r>
              <a:rPr kumimoji="0" 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epub</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p>
        </p:txBody>
      </p:sp>
      <p:sp>
        <p:nvSpPr>
          <p:cNvPr id="13" name="TextBox 12">
            <a:extLst>
              <a:ext uri="{FF2B5EF4-FFF2-40B4-BE49-F238E27FC236}">
                <a16:creationId xmlns:a16="http://schemas.microsoft.com/office/drawing/2014/main" id="{08BBF2D7-B970-B9AC-1680-7F306364E57B}"/>
              </a:ext>
            </a:extLst>
          </p:cNvPr>
          <p:cNvSpPr txBox="1"/>
          <p:nvPr/>
        </p:nvSpPr>
        <p:spPr bwMode="auto">
          <a:xfrm>
            <a:off x="4495234" y="6280680"/>
            <a:ext cx="28037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54 mo</a:t>
            </a:r>
          </a:p>
        </p:txBody>
      </p:sp>
      <p:graphicFrame>
        <p:nvGraphicFramePr>
          <p:cNvPr id="10080" name="Table 125">
            <a:extLst>
              <a:ext uri="{FF2B5EF4-FFF2-40B4-BE49-F238E27FC236}">
                <a16:creationId xmlns:a16="http://schemas.microsoft.com/office/drawing/2014/main" id="{13C84CC3-C565-D52A-E716-404332DAB034}"/>
              </a:ext>
            </a:extLst>
          </p:cNvPr>
          <p:cNvGraphicFramePr>
            <a:graphicFrameLocks noGrp="1"/>
          </p:cNvGraphicFramePr>
          <p:nvPr>
            <p:extLst>
              <p:ext uri="{D42A27DB-BD31-4B8C-83A1-F6EECF244321}">
                <p14:modId xmlns:p14="http://schemas.microsoft.com/office/powerpoint/2010/main" val="3591632686"/>
              </p:ext>
            </p:extLst>
          </p:nvPr>
        </p:nvGraphicFramePr>
        <p:xfrm>
          <a:off x="7319820" y="2967788"/>
          <a:ext cx="2918486" cy="1112520"/>
        </p:xfrm>
        <a:graphic>
          <a:graphicData uri="http://schemas.openxmlformats.org/drawingml/2006/table">
            <a:tbl>
              <a:tblPr firstRow="1" bandRow="1">
                <a:tableStyleId>{5C22544A-7EE6-4342-B048-85BDC9FD1C3A}</a:tableStyleId>
              </a:tblPr>
              <a:tblGrid>
                <a:gridCol w="1763265">
                  <a:extLst>
                    <a:ext uri="{9D8B030D-6E8A-4147-A177-3AD203B41FA5}">
                      <a16:colId xmlns:a16="http://schemas.microsoft.com/office/drawing/2014/main" val="2218640086"/>
                    </a:ext>
                  </a:extLst>
                </a:gridCol>
                <a:gridCol w="1155221">
                  <a:extLst>
                    <a:ext uri="{9D8B030D-6E8A-4147-A177-3AD203B41FA5}">
                      <a16:colId xmlns:a16="http://schemas.microsoft.com/office/drawing/2014/main" val="522528170"/>
                    </a:ext>
                  </a:extLst>
                </a:gridCol>
              </a:tblGrid>
              <a:tr h="0">
                <a:tc>
                  <a:txBody>
                    <a:bodyPr/>
                    <a:lstStyle/>
                    <a:p>
                      <a:pPr algn="ctr"/>
                      <a:r>
                        <a:rPr lang="en-US" sz="1600" b="1" dirty="0" err="1">
                          <a:solidFill>
                            <a:schemeClr val="accent1"/>
                          </a:solidFill>
                        </a:rPr>
                        <a:t>Abemaciclib</a:t>
                      </a:r>
                      <a:r>
                        <a:rPr lang="en-US" sz="1600" b="1" dirty="0">
                          <a:solidFill>
                            <a:schemeClr val="accent1"/>
                          </a:solidFill>
                        </a:rPr>
                        <a:t> + ET</a:t>
                      </a:r>
                    </a:p>
                  </a:txBody>
                  <a:tcPr marL="45720" marR="4572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b="1" dirty="0">
                          <a:solidFill>
                            <a:schemeClr val="accent3"/>
                          </a:solidFill>
                        </a:rPr>
                        <a:t>ET Alone</a:t>
                      </a:r>
                    </a:p>
                  </a:txBody>
                  <a:tcPr marL="45720" marR="4572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97721326"/>
                  </a:ext>
                </a:extLst>
              </a:tr>
              <a:tr h="0">
                <a:tc>
                  <a:txBody>
                    <a:bodyPr/>
                    <a:lstStyle/>
                    <a:p>
                      <a:pPr algn="ctr"/>
                      <a:r>
                        <a:rPr lang="en-US" sz="1600" b="0" kern="1200" dirty="0">
                          <a:solidFill>
                            <a:schemeClr val="accent1"/>
                          </a:solidFill>
                          <a:latin typeface="+mn-lt"/>
                          <a:ea typeface="+mn-ea"/>
                          <a:cs typeface="+mn-cs"/>
                        </a:rPr>
                        <a:t>n = 407</a:t>
                      </a:r>
                    </a:p>
                  </a:txBody>
                  <a:tcPr marL="45720" marR="4572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kern="1200" dirty="0">
                          <a:solidFill>
                            <a:schemeClr val="accent3"/>
                          </a:solidFill>
                          <a:latin typeface="+mn-lt"/>
                          <a:ea typeface="+mn-ea"/>
                          <a:cs typeface="+mn-cs"/>
                        </a:rPr>
                        <a:t>n = 585</a:t>
                      </a:r>
                    </a:p>
                  </a:txBody>
                  <a:tcPr marL="45720" marR="4572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011613914"/>
                  </a:ext>
                </a:extLst>
              </a:tr>
              <a:tr h="0">
                <a:tc gridSpan="2">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CI): 0.680 (0.599-0.772)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Nominal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&lt;.001</a:t>
                      </a:r>
                    </a:p>
                  </a:txBody>
                  <a:tcPr marL="45720" marR="4572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dirty="0">
                        <a:solidFill>
                          <a:schemeClr val="bg1"/>
                        </a:solidFill>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74719242"/>
                  </a:ext>
                </a:extLst>
              </a:tr>
            </a:tbl>
          </a:graphicData>
        </a:graphic>
      </p:graphicFrame>
      <p:sp>
        <p:nvSpPr>
          <p:cNvPr id="10096" name="Freeform: Shape 10095">
            <a:extLst>
              <a:ext uri="{FF2B5EF4-FFF2-40B4-BE49-F238E27FC236}">
                <a16:creationId xmlns:a16="http://schemas.microsoft.com/office/drawing/2014/main" id="{A6BD79CC-6A7A-5543-9CC9-055454F6A5DA}"/>
              </a:ext>
            </a:extLst>
          </p:cNvPr>
          <p:cNvSpPr/>
          <p:nvPr/>
        </p:nvSpPr>
        <p:spPr bwMode="auto">
          <a:xfrm>
            <a:off x="6287671" y="2328941"/>
            <a:ext cx="1495171" cy="136358"/>
          </a:xfrm>
          <a:custGeom>
            <a:avLst/>
            <a:gdLst>
              <a:gd name="connsiteX0" fmla="*/ 0 w 2622884"/>
              <a:gd name="connsiteY0" fmla="*/ 0 h 136358"/>
              <a:gd name="connsiteX1" fmla="*/ 124326 w 2622884"/>
              <a:gd name="connsiteY1" fmla="*/ 0 h 136358"/>
              <a:gd name="connsiteX2" fmla="*/ 124326 w 2622884"/>
              <a:gd name="connsiteY2" fmla="*/ 20053 h 136358"/>
              <a:gd name="connsiteX3" fmla="*/ 304800 w 2622884"/>
              <a:gd name="connsiteY3" fmla="*/ 20053 h 136358"/>
              <a:gd name="connsiteX4" fmla="*/ 304800 w 2622884"/>
              <a:gd name="connsiteY4" fmla="*/ 48126 h 136358"/>
              <a:gd name="connsiteX5" fmla="*/ 537410 w 2622884"/>
              <a:gd name="connsiteY5" fmla="*/ 48126 h 136358"/>
              <a:gd name="connsiteX6" fmla="*/ 553453 w 2622884"/>
              <a:gd name="connsiteY6" fmla="*/ 64169 h 136358"/>
              <a:gd name="connsiteX7" fmla="*/ 749968 w 2622884"/>
              <a:gd name="connsiteY7" fmla="*/ 64169 h 136358"/>
              <a:gd name="connsiteX8" fmla="*/ 749968 w 2622884"/>
              <a:gd name="connsiteY8" fmla="*/ 72190 h 136358"/>
              <a:gd name="connsiteX9" fmla="*/ 986589 w 2622884"/>
              <a:gd name="connsiteY9" fmla="*/ 72190 h 136358"/>
              <a:gd name="connsiteX10" fmla="*/ 986589 w 2622884"/>
              <a:gd name="connsiteY10" fmla="*/ 84221 h 136358"/>
              <a:gd name="connsiteX11" fmla="*/ 1046747 w 2622884"/>
              <a:gd name="connsiteY11" fmla="*/ 84221 h 136358"/>
              <a:gd name="connsiteX12" fmla="*/ 1046747 w 2622884"/>
              <a:gd name="connsiteY12" fmla="*/ 92242 h 136358"/>
              <a:gd name="connsiteX13" fmla="*/ 1171073 w 2622884"/>
              <a:gd name="connsiteY13" fmla="*/ 92242 h 136358"/>
              <a:gd name="connsiteX14" fmla="*/ 1171073 w 2622884"/>
              <a:gd name="connsiteY14" fmla="*/ 112295 h 136358"/>
              <a:gd name="connsiteX15" fmla="*/ 1548063 w 2622884"/>
              <a:gd name="connsiteY15" fmla="*/ 112295 h 136358"/>
              <a:gd name="connsiteX16" fmla="*/ 1548063 w 2622884"/>
              <a:gd name="connsiteY16" fmla="*/ 136358 h 136358"/>
              <a:gd name="connsiteX17" fmla="*/ 2622884 w 2622884"/>
              <a:gd name="connsiteY17" fmla="*/ 136358 h 136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22884" h="136358">
                <a:moveTo>
                  <a:pt x="0" y="0"/>
                </a:moveTo>
                <a:lnTo>
                  <a:pt x="124326" y="0"/>
                </a:lnTo>
                <a:lnTo>
                  <a:pt x="124326" y="20053"/>
                </a:lnTo>
                <a:lnTo>
                  <a:pt x="304800" y="20053"/>
                </a:lnTo>
                <a:lnTo>
                  <a:pt x="304800" y="48126"/>
                </a:lnTo>
                <a:lnTo>
                  <a:pt x="537410" y="48126"/>
                </a:lnTo>
                <a:lnTo>
                  <a:pt x="553453" y="64169"/>
                </a:lnTo>
                <a:lnTo>
                  <a:pt x="749968" y="64169"/>
                </a:lnTo>
                <a:lnTo>
                  <a:pt x="749968" y="72190"/>
                </a:lnTo>
                <a:lnTo>
                  <a:pt x="986589" y="72190"/>
                </a:lnTo>
                <a:lnTo>
                  <a:pt x="986589" y="84221"/>
                </a:lnTo>
                <a:lnTo>
                  <a:pt x="1046747" y="84221"/>
                </a:lnTo>
                <a:lnTo>
                  <a:pt x="1046747" y="92242"/>
                </a:lnTo>
                <a:lnTo>
                  <a:pt x="1171073" y="92242"/>
                </a:lnTo>
                <a:lnTo>
                  <a:pt x="1171073" y="112295"/>
                </a:lnTo>
                <a:lnTo>
                  <a:pt x="1548063" y="112295"/>
                </a:lnTo>
                <a:lnTo>
                  <a:pt x="1548063" y="136358"/>
                </a:lnTo>
                <a:lnTo>
                  <a:pt x="2622884" y="136358"/>
                </a:lnTo>
              </a:path>
            </a:pathLst>
          </a:custGeom>
          <a:noFill/>
          <a:ln w="28575">
            <a:solidFill>
              <a:schemeClr val="accent3"/>
            </a:solidFill>
            <a:miter lim="800000"/>
            <a:headEnd/>
            <a:tailEnd/>
          </a:ln>
        </p:spPr>
        <p:txBody>
          <a:bodyPr rtlCol="0" anchor="ctr"/>
          <a:lstStyle/>
          <a:p>
            <a:pPr algn="ctr"/>
            <a:endParaRPr lang="en-US"/>
          </a:p>
        </p:txBody>
      </p:sp>
      <p:sp>
        <p:nvSpPr>
          <p:cNvPr id="10098" name="Freeform: Shape 10097">
            <a:extLst>
              <a:ext uri="{FF2B5EF4-FFF2-40B4-BE49-F238E27FC236}">
                <a16:creationId xmlns:a16="http://schemas.microsoft.com/office/drawing/2014/main" id="{EEC171E1-81FD-D488-C899-BD8C7CBC980D}"/>
              </a:ext>
            </a:extLst>
          </p:cNvPr>
          <p:cNvSpPr/>
          <p:nvPr/>
        </p:nvSpPr>
        <p:spPr bwMode="auto">
          <a:xfrm>
            <a:off x="6555156" y="2152478"/>
            <a:ext cx="1106518" cy="124326"/>
          </a:xfrm>
          <a:custGeom>
            <a:avLst/>
            <a:gdLst>
              <a:gd name="connsiteX0" fmla="*/ 0 w 1941095"/>
              <a:gd name="connsiteY0" fmla="*/ 0 h 132347"/>
              <a:gd name="connsiteX1" fmla="*/ 92242 w 1941095"/>
              <a:gd name="connsiteY1" fmla="*/ 0 h 132347"/>
              <a:gd name="connsiteX2" fmla="*/ 88231 w 1941095"/>
              <a:gd name="connsiteY2" fmla="*/ 4011 h 132347"/>
              <a:gd name="connsiteX3" fmla="*/ 212558 w 1941095"/>
              <a:gd name="connsiteY3" fmla="*/ 4011 h 132347"/>
              <a:gd name="connsiteX4" fmla="*/ 212558 w 1941095"/>
              <a:gd name="connsiteY4" fmla="*/ 24063 h 132347"/>
              <a:gd name="connsiteX5" fmla="*/ 737937 w 1941095"/>
              <a:gd name="connsiteY5" fmla="*/ 24063 h 132347"/>
              <a:gd name="connsiteX6" fmla="*/ 737937 w 1941095"/>
              <a:gd name="connsiteY6" fmla="*/ 48126 h 132347"/>
              <a:gd name="connsiteX7" fmla="*/ 858253 w 1941095"/>
              <a:gd name="connsiteY7" fmla="*/ 48126 h 132347"/>
              <a:gd name="connsiteX8" fmla="*/ 858253 w 1941095"/>
              <a:gd name="connsiteY8" fmla="*/ 64168 h 132347"/>
              <a:gd name="connsiteX9" fmla="*/ 1074821 w 1941095"/>
              <a:gd name="connsiteY9" fmla="*/ 64168 h 132347"/>
              <a:gd name="connsiteX10" fmla="*/ 1074821 w 1941095"/>
              <a:gd name="connsiteY10" fmla="*/ 88232 h 132347"/>
              <a:gd name="connsiteX11" fmla="*/ 1263316 w 1941095"/>
              <a:gd name="connsiteY11" fmla="*/ 88232 h 132347"/>
              <a:gd name="connsiteX12" fmla="*/ 1263316 w 1941095"/>
              <a:gd name="connsiteY12" fmla="*/ 104274 h 132347"/>
              <a:gd name="connsiteX13" fmla="*/ 1528011 w 1941095"/>
              <a:gd name="connsiteY13" fmla="*/ 104274 h 132347"/>
              <a:gd name="connsiteX14" fmla="*/ 1528011 w 1941095"/>
              <a:gd name="connsiteY14" fmla="*/ 124326 h 132347"/>
              <a:gd name="connsiteX15" fmla="*/ 1941095 w 1941095"/>
              <a:gd name="connsiteY15" fmla="*/ 124326 h 132347"/>
              <a:gd name="connsiteX16" fmla="*/ 1933074 w 1941095"/>
              <a:gd name="connsiteY16" fmla="*/ 132347 h 132347"/>
              <a:gd name="connsiteX0" fmla="*/ 0 w 1941095"/>
              <a:gd name="connsiteY0" fmla="*/ 0 h 124326"/>
              <a:gd name="connsiteX1" fmla="*/ 92242 w 1941095"/>
              <a:gd name="connsiteY1" fmla="*/ 0 h 124326"/>
              <a:gd name="connsiteX2" fmla="*/ 88231 w 1941095"/>
              <a:gd name="connsiteY2" fmla="*/ 4011 h 124326"/>
              <a:gd name="connsiteX3" fmla="*/ 212558 w 1941095"/>
              <a:gd name="connsiteY3" fmla="*/ 4011 h 124326"/>
              <a:gd name="connsiteX4" fmla="*/ 212558 w 1941095"/>
              <a:gd name="connsiteY4" fmla="*/ 24063 h 124326"/>
              <a:gd name="connsiteX5" fmla="*/ 737937 w 1941095"/>
              <a:gd name="connsiteY5" fmla="*/ 24063 h 124326"/>
              <a:gd name="connsiteX6" fmla="*/ 737937 w 1941095"/>
              <a:gd name="connsiteY6" fmla="*/ 48126 h 124326"/>
              <a:gd name="connsiteX7" fmla="*/ 858253 w 1941095"/>
              <a:gd name="connsiteY7" fmla="*/ 48126 h 124326"/>
              <a:gd name="connsiteX8" fmla="*/ 858253 w 1941095"/>
              <a:gd name="connsiteY8" fmla="*/ 64168 h 124326"/>
              <a:gd name="connsiteX9" fmla="*/ 1074821 w 1941095"/>
              <a:gd name="connsiteY9" fmla="*/ 64168 h 124326"/>
              <a:gd name="connsiteX10" fmla="*/ 1074821 w 1941095"/>
              <a:gd name="connsiteY10" fmla="*/ 88232 h 124326"/>
              <a:gd name="connsiteX11" fmla="*/ 1263316 w 1941095"/>
              <a:gd name="connsiteY11" fmla="*/ 88232 h 124326"/>
              <a:gd name="connsiteX12" fmla="*/ 1263316 w 1941095"/>
              <a:gd name="connsiteY12" fmla="*/ 104274 h 124326"/>
              <a:gd name="connsiteX13" fmla="*/ 1528011 w 1941095"/>
              <a:gd name="connsiteY13" fmla="*/ 104274 h 124326"/>
              <a:gd name="connsiteX14" fmla="*/ 1528011 w 1941095"/>
              <a:gd name="connsiteY14" fmla="*/ 124326 h 124326"/>
              <a:gd name="connsiteX15" fmla="*/ 1941095 w 1941095"/>
              <a:gd name="connsiteY15" fmla="*/ 124326 h 12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41095" h="124326">
                <a:moveTo>
                  <a:pt x="0" y="0"/>
                </a:moveTo>
                <a:lnTo>
                  <a:pt x="92242" y="0"/>
                </a:lnTo>
                <a:lnTo>
                  <a:pt x="88231" y="4011"/>
                </a:lnTo>
                <a:lnTo>
                  <a:pt x="212558" y="4011"/>
                </a:lnTo>
                <a:lnTo>
                  <a:pt x="212558" y="24063"/>
                </a:lnTo>
                <a:lnTo>
                  <a:pt x="737937" y="24063"/>
                </a:lnTo>
                <a:lnTo>
                  <a:pt x="737937" y="48126"/>
                </a:lnTo>
                <a:lnTo>
                  <a:pt x="858253" y="48126"/>
                </a:lnTo>
                <a:lnTo>
                  <a:pt x="858253" y="64168"/>
                </a:lnTo>
                <a:lnTo>
                  <a:pt x="1074821" y="64168"/>
                </a:lnTo>
                <a:lnTo>
                  <a:pt x="1074821" y="88232"/>
                </a:lnTo>
                <a:lnTo>
                  <a:pt x="1263316" y="88232"/>
                </a:lnTo>
                <a:lnTo>
                  <a:pt x="1263316" y="104274"/>
                </a:lnTo>
                <a:lnTo>
                  <a:pt x="1528011" y="104274"/>
                </a:lnTo>
                <a:lnTo>
                  <a:pt x="1528011" y="124326"/>
                </a:lnTo>
                <a:lnTo>
                  <a:pt x="1941095" y="124326"/>
                </a:lnTo>
              </a:path>
            </a:pathLst>
          </a:custGeom>
          <a:noFill/>
          <a:ln w="28575">
            <a:solidFill>
              <a:schemeClr val="accent1"/>
            </a:solidFill>
            <a:miter lim="800000"/>
            <a:headEnd/>
            <a:tailEnd/>
          </a:ln>
        </p:spPr>
        <p:txBody>
          <a:bodyPr rtlCol="0" anchor="ctr"/>
          <a:lstStyle/>
          <a:p>
            <a:pPr algn="ctr"/>
            <a:endParaRPr lang="en-US"/>
          </a:p>
        </p:txBody>
      </p:sp>
      <p:cxnSp>
        <p:nvCxnSpPr>
          <p:cNvPr id="10079" name="Straight Connector 10078">
            <a:extLst>
              <a:ext uri="{FF2B5EF4-FFF2-40B4-BE49-F238E27FC236}">
                <a16:creationId xmlns:a16="http://schemas.microsoft.com/office/drawing/2014/main" id="{54028908-D210-F7E2-46D3-59FDC816D6DD}"/>
              </a:ext>
            </a:extLst>
          </p:cNvPr>
          <p:cNvCxnSpPr>
            <a:cxnSpLocks/>
          </p:cNvCxnSpPr>
          <p:nvPr/>
        </p:nvCxnSpPr>
        <p:spPr bwMode="auto">
          <a:xfrm>
            <a:off x="6975594" y="1967673"/>
            <a:ext cx="0" cy="2846258"/>
          </a:xfrm>
          <a:prstGeom prst="line">
            <a:avLst/>
          </a:prstGeom>
          <a:noFill/>
          <a:ln w="28575" cap="flat" cmpd="sng" algn="ctr">
            <a:solidFill>
              <a:schemeClr val="bg1"/>
            </a:solidFill>
            <a:prstDash val="dash"/>
            <a:round/>
            <a:headEnd type="none" w="med" len="med"/>
            <a:tailEnd type="none" w="med" len="med"/>
          </a:ln>
          <a:effectLst/>
        </p:spPr>
      </p:cxnSp>
      <p:sp>
        <p:nvSpPr>
          <p:cNvPr id="2" name="Freeform: Shape 1">
            <a:extLst>
              <a:ext uri="{FF2B5EF4-FFF2-40B4-BE49-F238E27FC236}">
                <a16:creationId xmlns:a16="http://schemas.microsoft.com/office/drawing/2014/main" id="{DAC44704-4ADD-2474-A281-421D7CE28F47}"/>
              </a:ext>
            </a:extLst>
          </p:cNvPr>
          <p:cNvSpPr/>
          <p:nvPr/>
        </p:nvSpPr>
        <p:spPr bwMode="auto">
          <a:xfrm>
            <a:off x="2528403" y="1637957"/>
            <a:ext cx="5332212" cy="3175191"/>
          </a:xfrm>
          <a:custGeom>
            <a:avLst/>
            <a:gdLst>
              <a:gd name="connsiteX0" fmla="*/ 0 w 8420247"/>
              <a:gd name="connsiteY0" fmla="*/ 0 h 2986805"/>
              <a:gd name="connsiteX1" fmla="*/ 0 w 8420247"/>
              <a:gd name="connsiteY1" fmla="*/ 2986805 h 2986805"/>
              <a:gd name="connsiteX2" fmla="*/ 8420247 w 8420247"/>
              <a:gd name="connsiteY2" fmla="*/ 2986805 h 2986805"/>
            </a:gdLst>
            <a:ahLst/>
            <a:cxnLst>
              <a:cxn ang="0">
                <a:pos x="connsiteX0" y="connsiteY0"/>
              </a:cxn>
              <a:cxn ang="0">
                <a:pos x="connsiteX1" y="connsiteY1"/>
              </a:cxn>
              <a:cxn ang="0">
                <a:pos x="connsiteX2" y="connsiteY2"/>
              </a:cxn>
            </a:cxnLst>
            <a:rect l="l" t="t" r="r" b="b"/>
            <a:pathLst>
              <a:path w="8420247" h="2986805">
                <a:moveTo>
                  <a:pt x="0" y="0"/>
                </a:moveTo>
                <a:lnTo>
                  <a:pt x="0" y="2986805"/>
                </a:lnTo>
                <a:lnTo>
                  <a:pt x="8420247" y="298680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AA7C3725-C01D-C44C-0C9A-76DF913E6D05}"/>
              </a:ext>
            </a:extLst>
          </p:cNvPr>
          <p:cNvSpPr txBox="1"/>
          <p:nvPr/>
        </p:nvSpPr>
        <p:spPr bwMode="auto">
          <a:xfrm rot="16200000">
            <a:off x="1343737" y="3029270"/>
            <a:ext cx="11330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a:t>
            </a:r>
          </a:p>
        </p:txBody>
      </p:sp>
      <p:sp>
        <p:nvSpPr>
          <p:cNvPr id="4" name="TextBox 3">
            <a:extLst>
              <a:ext uri="{FF2B5EF4-FFF2-40B4-BE49-F238E27FC236}">
                <a16:creationId xmlns:a16="http://schemas.microsoft.com/office/drawing/2014/main" id="{1DBCDBA7-FFB7-B0B7-381D-5110591D782F}"/>
              </a:ext>
            </a:extLst>
          </p:cNvPr>
          <p:cNvSpPr txBox="1"/>
          <p:nvPr/>
        </p:nvSpPr>
        <p:spPr bwMode="auto">
          <a:xfrm>
            <a:off x="4844049" y="5147323"/>
            <a:ext cx="695786" cy="389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5" name="Group 4">
            <a:extLst>
              <a:ext uri="{FF2B5EF4-FFF2-40B4-BE49-F238E27FC236}">
                <a16:creationId xmlns:a16="http://schemas.microsoft.com/office/drawing/2014/main" id="{B6B7A26A-AC5E-7029-D4A2-90C950BDF4A7}"/>
              </a:ext>
            </a:extLst>
          </p:cNvPr>
          <p:cNvGrpSpPr/>
          <p:nvPr/>
        </p:nvGrpSpPr>
        <p:grpSpPr>
          <a:xfrm>
            <a:off x="2482257" y="1642803"/>
            <a:ext cx="51134" cy="3170343"/>
            <a:chOff x="2069184" y="1741601"/>
            <a:chExt cx="332295" cy="3004794"/>
          </a:xfrm>
        </p:grpSpPr>
        <p:cxnSp>
          <p:nvCxnSpPr>
            <p:cNvPr id="6" name="Straight Connector 5">
              <a:extLst>
                <a:ext uri="{FF2B5EF4-FFF2-40B4-BE49-F238E27FC236}">
                  <a16:creationId xmlns:a16="http://schemas.microsoft.com/office/drawing/2014/main" id="{D52AAAA1-0617-4B47-A5BE-1BDB56C6D53B}"/>
                </a:ext>
              </a:extLst>
            </p:cNvPr>
            <p:cNvCxnSpPr/>
            <p:nvPr/>
          </p:nvCxnSpPr>
          <p:spPr bwMode="auto">
            <a:xfrm>
              <a:off x="2069184" y="1741601"/>
              <a:ext cx="332295"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C454A263-3983-2838-4F4F-139189B3D579}"/>
                </a:ext>
              </a:extLst>
            </p:cNvPr>
            <p:cNvCxnSpPr/>
            <p:nvPr/>
          </p:nvCxnSpPr>
          <p:spPr bwMode="auto">
            <a:xfrm>
              <a:off x="2069184" y="2342560"/>
              <a:ext cx="332295"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C2DB3720-93BA-FEFB-1096-14FDAE804D55}"/>
                </a:ext>
              </a:extLst>
            </p:cNvPr>
            <p:cNvCxnSpPr/>
            <p:nvPr/>
          </p:nvCxnSpPr>
          <p:spPr bwMode="auto">
            <a:xfrm>
              <a:off x="2069184" y="2943519"/>
              <a:ext cx="332295"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FB5DCB82-61AB-E365-C078-B2EC078D80A0}"/>
                </a:ext>
              </a:extLst>
            </p:cNvPr>
            <p:cNvCxnSpPr/>
            <p:nvPr/>
          </p:nvCxnSpPr>
          <p:spPr bwMode="auto">
            <a:xfrm>
              <a:off x="2069184" y="3544478"/>
              <a:ext cx="332295"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7B3F452A-B9D0-FEF5-809F-9A744F829FFF}"/>
                </a:ext>
              </a:extLst>
            </p:cNvPr>
            <p:cNvCxnSpPr/>
            <p:nvPr/>
          </p:nvCxnSpPr>
          <p:spPr bwMode="auto">
            <a:xfrm>
              <a:off x="2069184" y="4145437"/>
              <a:ext cx="332295"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F24EB64B-3733-8299-A499-8216A3557C22}"/>
                </a:ext>
              </a:extLst>
            </p:cNvPr>
            <p:cNvCxnSpPr/>
            <p:nvPr/>
          </p:nvCxnSpPr>
          <p:spPr bwMode="auto">
            <a:xfrm>
              <a:off x="2069184" y="4746395"/>
              <a:ext cx="332295" cy="0"/>
            </a:xfrm>
            <a:prstGeom prst="line">
              <a:avLst/>
            </a:prstGeom>
            <a:noFill/>
            <a:ln w="28575" cap="flat" cmpd="sng" algn="ctr">
              <a:solidFill>
                <a:schemeClr val="bg1"/>
              </a:solidFill>
              <a:prstDash val="solid"/>
              <a:round/>
              <a:headEnd type="none" w="med" len="med"/>
              <a:tailEnd type="none" w="med" len="med"/>
            </a:ln>
            <a:effectLst/>
          </p:spPr>
        </p:cxnSp>
      </p:grpSp>
      <p:sp>
        <p:nvSpPr>
          <p:cNvPr id="25" name="TextBox 24">
            <a:extLst>
              <a:ext uri="{FF2B5EF4-FFF2-40B4-BE49-F238E27FC236}">
                <a16:creationId xmlns:a16="http://schemas.microsoft.com/office/drawing/2014/main" id="{AB7B530A-6F90-2B1D-762E-E74AAACDA20F}"/>
              </a:ext>
            </a:extLst>
          </p:cNvPr>
          <p:cNvSpPr txBox="1"/>
          <p:nvPr/>
        </p:nvSpPr>
        <p:spPr bwMode="auto">
          <a:xfrm>
            <a:off x="2027223" y="3974581"/>
            <a:ext cx="49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6" name="TextBox 25">
            <a:extLst>
              <a:ext uri="{FF2B5EF4-FFF2-40B4-BE49-F238E27FC236}">
                <a16:creationId xmlns:a16="http://schemas.microsoft.com/office/drawing/2014/main" id="{E69E6560-52BE-30D8-14EC-20A62B416B45}"/>
              </a:ext>
            </a:extLst>
          </p:cNvPr>
          <p:cNvSpPr txBox="1"/>
          <p:nvPr/>
        </p:nvSpPr>
        <p:spPr bwMode="auto">
          <a:xfrm>
            <a:off x="2027223" y="3343944"/>
            <a:ext cx="49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7" name="TextBox 26">
            <a:extLst>
              <a:ext uri="{FF2B5EF4-FFF2-40B4-BE49-F238E27FC236}">
                <a16:creationId xmlns:a16="http://schemas.microsoft.com/office/drawing/2014/main" id="{8E3C02D1-A0E3-A124-9256-3EE2ED327BD1}"/>
              </a:ext>
            </a:extLst>
          </p:cNvPr>
          <p:cNvSpPr txBox="1"/>
          <p:nvPr/>
        </p:nvSpPr>
        <p:spPr bwMode="auto">
          <a:xfrm>
            <a:off x="2027223" y="2725074"/>
            <a:ext cx="49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8" name="TextBox 27">
            <a:extLst>
              <a:ext uri="{FF2B5EF4-FFF2-40B4-BE49-F238E27FC236}">
                <a16:creationId xmlns:a16="http://schemas.microsoft.com/office/drawing/2014/main" id="{56E17D5B-E33D-029B-A9A0-B65955B6DCF6}"/>
              </a:ext>
            </a:extLst>
          </p:cNvPr>
          <p:cNvSpPr txBox="1"/>
          <p:nvPr/>
        </p:nvSpPr>
        <p:spPr bwMode="auto">
          <a:xfrm>
            <a:off x="2027223" y="2077967"/>
            <a:ext cx="49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9" name="TextBox 28">
            <a:extLst>
              <a:ext uri="{FF2B5EF4-FFF2-40B4-BE49-F238E27FC236}">
                <a16:creationId xmlns:a16="http://schemas.microsoft.com/office/drawing/2014/main" id="{A4F940AD-7EB5-291A-6CFE-87AB674715BB}"/>
              </a:ext>
            </a:extLst>
          </p:cNvPr>
          <p:cNvSpPr txBox="1"/>
          <p:nvPr/>
        </p:nvSpPr>
        <p:spPr bwMode="auto">
          <a:xfrm>
            <a:off x="1893401" y="1447332"/>
            <a:ext cx="6391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0" name="TextBox 29">
            <a:extLst>
              <a:ext uri="{FF2B5EF4-FFF2-40B4-BE49-F238E27FC236}">
                <a16:creationId xmlns:a16="http://schemas.microsoft.com/office/drawing/2014/main" id="{91F73BC6-7E0B-19B6-76C4-116D10B4D82C}"/>
              </a:ext>
            </a:extLst>
          </p:cNvPr>
          <p:cNvSpPr txBox="1"/>
          <p:nvPr/>
        </p:nvSpPr>
        <p:spPr bwMode="auto">
          <a:xfrm>
            <a:off x="2383648" y="4822749"/>
            <a:ext cx="2988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1" name="TextBox 30">
            <a:extLst>
              <a:ext uri="{FF2B5EF4-FFF2-40B4-BE49-F238E27FC236}">
                <a16:creationId xmlns:a16="http://schemas.microsoft.com/office/drawing/2014/main" id="{6F15D995-F3F1-BC24-8231-38F9E7C98DA6}"/>
              </a:ext>
            </a:extLst>
          </p:cNvPr>
          <p:cNvSpPr txBox="1"/>
          <p:nvPr/>
        </p:nvSpPr>
        <p:spPr bwMode="auto">
          <a:xfrm>
            <a:off x="2812346" y="4822749"/>
            <a:ext cx="2988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2" name="TextBox 31">
            <a:extLst>
              <a:ext uri="{FF2B5EF4-FFF2-40B4-BE49-F238E27FC236}">
                <a16:creationId xmlns:a16="http://schemas.microsoft.com/office/drawing/2014/main" id="{5227DAFA-E376-EB93-8911-18A8BE2CA95C}"/>
              </a:ext>
            </a:extLst>
          </p:cNvPr>
          <p:cNvSpPr txBox="1"/>
          <p:nvPr/>
        </p:nvSpPr>
        <p:spPr bwMode="auto">
          <a:xfrm>
            <a:off x="3190151"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3" name="TextBox 32">
            <a:extLst>
              <a:ext uri="{FF2B5EF4-FFF2-40B4-BE49-F238E27FC236}">
                <a16:creationId xmlns:a16="http://schemas.microsoft.com/office/drawing/2014/main" id="{C4D60F9A-B701-8198-F8FE-B93EBB11DD01}"/>
              </a:ext>
            </a:extLst>
          </p:cNvPr>
          <p:cNvSpPr txBox="1"/>
          <p:nvPr/>
        </p:nvSpPr>
        <p:spPr bwMode="auto">
          <a:xfrm>
            <a:off x="3636594"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4" name="TextBox 33">
            <a:extLst>
              <a:ext uri="{FF2B5EF4-FFF2-40B4-BE49-F238E27FC236}">
                <a16:creationId xmlns:a16="http://schemas.microsoft.com/office/drawing/2014/main" id="{840208F9-C704-A219-C4C8-9AC4BE797EEA}"/>
              </a:ext>
            </a:extLst>
          </p:cNvPr>
          <p:cNvSpPr txBox="1"/>
          <p:nvPr/>
        </p:nvSpPr>
        <p:spPr bwMode="auto">
          <a:xfrm>
            <a:off x="4085244"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5" name="TextBox 34">
            <a:extLst>
              <a:ext uri="{FF2B5EF4-FFF2-40B4-BE49-F238E27FC236}">
                <a16:creationId xmlns:a16="http://schemas.microsoft.com/office/drawing/2014/main" id="{91AFE78E-8CF9-FB6B-E848-6A5318A04A08}"/>
              </a:ext>
            </a:extLst>
          </p:cNvPr>
          <p:cNvSpPr txBox="1"/>
          <p:nvPr/>
        </p:nvSpPr>
        <p:spPr bwMode="auto">
          <a:xfrm>
            <a:off x="4527867"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6" name="TextBox 35">
            <a:extLst>
              <a:ext uri="{FF2B5EF4-FFF2-40B4-BE49-F238E27FC236}">
                <a16:creationId xmlns:a16="http://schemas.microsoft.com/office/drawing/2014/main" id="{53035FC6-7749-C85F-CBF8-D2E41BE1E9EC}"/>
              </a:ext>
            </a:extLst>
          </p:cNvPr>
          <p:cNvSpPr txBox="1"/>
          <p:nvPr/>
        </p:nvSpPr>
        <p:spPr bwMode="auto">
          <a:xfrm>
            <a:off x="4976518"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7" name="TextBox 36">
            <a:extLst>
              <a:ext uri="{FF2B5EF4-FFF2-40B4-BE49-F238E27FC236}">
                <a16:creationId xmlns:a16="http://schemas.microsoft.com/office/drawing/2014/main" id="{27F1BAE7-5736-D742-C32C-5B9713A19F26}"/>
              </a:ext>
            </a:extLst>
          </p:cNvPr>
          <p:cNvSpPr txBox="1"/>
          <p:nvPr/>
        </p:nvSpPr>
        <p:spPr bwMode="auto">
          <a:xfrm>
            <a:off x="5416127"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38" name="TextBox 37">
            <a:extLst>
              <a:ext uri="{FF2B5EF4-FFF2-40B4-BE49-F238E27FC236}">
                <a16:creationId xmlns:a16="http://schemas.microsoft.com/office/drawing/2014/main" id="{35EFC2DB-55BF-E41E-E6CF-C0DE4B5A0381}"/>
              </a:ext>
            </a:extLst>
          </p:cNvPr>
          <p:cNvSpPr txBox="1"/>
          <p:nvPr/>
        </p:nvSpPr>
        <p:spPr bwMode="auto">
          <a:xfrm>
            <a:off x="6313425"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39" name="TextBox 38">
            <a:extLst>
              <a:ext uri="{FF2B5EF4-FFF2-40B4-BE49-F238E27FC236}">
                <a16:creationId xmlns:a16="http://schemas.microsoft.com/office/drawing/2014/main" id="{B6584282-859C-6659-516A-0EF11C43A1F6}"/>
              </a:ext>
            </a:extLst>
          </p:cNvPr>
          <p:cNvSpPr txBox="1"/>
          <p:nvPr/>
        </p:nvSpPr>
        <p:spPr bwMode="auto">
          <a:xfrm>
            <a:off x="6756551"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0" name="TextBox 39">
            <a:extLst>
              <a:ext uri="{FF2B5EF4-FFF2-40B4-BE49-F238E27FC236}">
                <a16:creationId xmlns:a16="http://schemas.microsoft.com/office/drawing/2014/main" id="{B00F45CB-7978-1F82-E824-F4F76E0B42F8}"/>
              </a:ext>
            </a:extLst>
          </p:cNvPr>
          <p:cNvSpPr txBox="1"/>
          <p:nvPr/>
        </p:nvSpPr>
        <p:spPr bwMode="auto">
          <a:xfrm>
            <a:off x="5867791" y="4822749"/>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42" name="TextBox 41">
            <a:extLst>
              <a:ext uri="{FF2B5EF4-FFF2-40B4-BE49-F238E27FC236}">
                <a16:creationId xmlns:a16="http://schemas.microsoft.com/office/drawing/2014/main" id="{D3ACA2DC-BAAB-B906-540F-F355D40F0FAE}"/>
              </a:ext>
            </a:extLst>
          </p:cNvPr>
          <p:cNvSpPr txBox="1"/>
          <p:nvPr/>
        </p:nvSpPr>
        <p:spPr bwMode="auto">
          <a:xfrm>
            <a:off x="2019265" y="4626158"/>
            <a:ext cx="49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43" name="Straight Connector 42">
            <a:extLst>
              <a:ext uri="{FF2B5EF4-FFF2-40B4-BE49-F238E27FC236}">
                <a16:creationId xmlns:a16="http://schemas.microsoft.com/office/drawing/2014/main" id="{AA86AA92-60B6-C4C8-5421-089DDD34F3A5}"/>
              </a:ext>
            </a:extLst>
          </p:cNvPr>
          <p:cNvCxnSpPr>
            <a:cxnSpLocks/>
          </p:cNvCxnSpPr>
          <p:nvPr/>
        </p:nvCxnSpPr>
        <p:spPr bwMode="auto">
          <a:xfrm>
            <a:off x="6082982" y="1916943"/>
            <a:ext cx="0" cy="2892527"/>
          </a:xfrm>
          <a:prstGeom prst="line">
            <a:avLst/>
          </a:prstGeom>
          <a:noFill/>
          <a:ln w="28575" cap="flat" cmpd="sng" algn="ctr">
            <a:solidFill>
              <a:schemeClr val="bg1"/>
            </a:solidFill>
            <a:prstDash val="dash"/>
            <a:round/>
            <a:headEnd type="none" w="med" len="med"/>
            <a:tailEnd type="none" w="med" len="med"/>
          </a:ln>
          <a:effectLst/>
        </p:spPr>
      </p:cxnSp>
      <p:grpSp>
        <p:nvGrpSpPr>
          <p:cNvPr id="44" name="Group 43">
            <a:extLst>
              <a:ext uri="{FF2B5EF4-FFF2-40B4-BE49-F238E27FC236}">
                <a16:creationId xmlns:a16="http://schemas.microsoft.com/office/drawing/2014/main" id="{A361E86B-3DE9-2DA4-382F-FAF2D85C1C95}"/>
              </a:ext>
            </a:extLst>
          </p:cNvPr>
          <p:cNvGrpSpPr/>
          <p:nvPr/>
        </p:nvGrpSpPr>
        <p:grpSpPr>
          <a:xfrm>
            <a:off x="2533704" y="1645257"/>
            <a:ext cx="4017641" cy="495758"/>
            <a:chOff x="2298700" y="1568450"/>
            <a:chExt cx="8465608" cy="455082"/>
          </a:xfrm>
        </p:grpSpPr>
        <p:sp>
          <p:nvSpPr>
            <p:cNvPr id="45" name="Freeform: Shape 44">
              <a:extLst>
                <a:ext uri="{FF2B5EF4-FFF2-40B4-BE49-F238E27FC236}">
                  <a16:creationId xmlns:a16="http://schemas.microsoft.com/office/drawing/2014/main" id="{05056C04-937B-849D-4508-8AC8EE177E48}"/>
                </a:ext>
              </a:extLst>
            </p:cNvPr>
            <p:cNvSpPr/>
            <p:nvPr/>
          </p:nvSpPr>
          <p:spPr bwMode="auto">
            <a:xfrm>
              <a:off x="5588000" y="1760007"/>
              <a:ext cx="5176308" cy="263525"/>
            </a:xfrm>
            <a:custGeom>
              <a:avLst/>
              <a:gdLst>
                <a:gd name="connsiteX0" fmla="*/ 5646208 w 5646208"/>
                <a:gd name="connsiteY0" fmla="*/ 312209 h 312209"/>
                <a:gd name="connsiteX1" fmla="*/ 5176308 w 5646208"/>
                <a:gd name="connsiteY1" fmla="*/ 312209 h 312209"/>
                <a:gd name="connsiteX2" fmla="*/ 5176308 w 5646208"/>
                <a:gd name="connsiteY2" fmla="*/ 263525 h 312209"/>
                <a:gd name="connsiteX3" fmla="*/ 4850342 w 5646208"/>
                <a:gd name="connsiteY3" fmla="*/ 263525 h 312209"/>
                <a:gd name="connsiteX4" fmla="*/ 4850342 w 5646208"/>
                <a:gd name="connsiteY4" fmla="*/ 247650 h 312209"/>
                <a:gd name="connsiteX5" fmla="*/ 4507442 w 5646208"/>
                <a:gd name="connsiteY5" fmla="*/ 247650 h 312209"/>
                <a:gd name="connsiteX6" fmla="*/ 4507442 w 5646208"/>
                <a:gd name="connsiteY6" fmla="*/ 237067 h 312209"/>
                <a:gd name="connsiteX7" fmla="*/ 4348692 w 5646208"/>
                <a:gd name="connsiteY7" fmla="*/ 237067 h 312209"/>
                <a:gd name="connsiteX8" fmla="*/ 4348692 w 5646208"/>
                <a:gd name="connsiteY8" fmla="*/ 223309 h 312209"/>
                <a:gd name="connsiteX9" fmla="*/ 4128558 w 5646208"/>
                <a:gd name="connsiteY9" fmla="*/ 223309 h 312209"/>
                <a:gd name="connsiteX10" fmla="*/ 4128558 w 5646208"/>
                <a:gd name="connsiteY10" fmla="*/ 211667 h 312209"/>
                <a:gd name="connsiteX11" fmla="*/ 3958167 w 5646208"/>
                <a:gd name="connsiteY11" fmla="*/ 211667 h 312209"/>
                <a:gd name="connsiteX12" fmla="*/ 3958167 w 5646208"/>
                <a:gd name="connsiteY12" fmla="*/ 202142 h 312209"/>
                <a:gd name="connsiteX13" fmla="*/ 3784600 w 5646208"/>
                <a:gd name="connsiteY13" fmla="*/ 202142 h 312209"/>
                <a:gd name="connsiteX14" fmla="*/ 3784600 w 5646208"/>
                <a:gd name="connsiteY14" fmla="*/ 197909 h 312209"/>
                <a:gd name="connsiteX15" fmla="*/ 3745442 w 5646208"/>
                <a:gd name="connsiteY15" fmla="*/ 197909 h 312209"/>
                <a:gd name="connsiteX16" fmla="*/ 3745442 w 5646208"/>
                <a:gd name="connsiteY16" fmla="*/ 189442 h 312209"/>
                <a:gd name="connsiteX17" fmla="*/ 3538008 w 5646208"/>
                <a:gd name="connsiteY17" fmla="*/ 189442 h 312209"/>
                <a:gd name="connsiteX18" fmla="*/ 3538008 w 5646208"/>
                <a:gd name="connsiteY18" fmla="*/ 179917 h 312209"/>
                <a:gd name="connsiteX19" fmla="*/ 3344333 w 5646208"/>
                <a:gd name="connsiteY19" fmla="*/ 179917 h 312209"/>
                <a:gd name="connsiteX20" fmla="*/ 3344333 w 5646208"/>
                <a:gd name="connsiteY20" fmla="*/ 166159 h 312209"/>
                <a:gd name="connsiteX21" fmla="*/ 2833158 w 5646208"/>
                <a:gd name="connsiteY21" fmla="*/ 166159 h 312209"/>
                <a:gd name="connsiteX22" fmla="*/ 2833158 w 5646208"/>
                <a:gd name="connsiteY22" fmla="*/ 150284 h 312209"/>
                <a:gd name="connsiteX23" fmla="*/ 2604558 w 5646208"/>
                <a:gd name="connsiteY23" fmla="*/ 150284 h 312209"/>
                <a:gd name="connsiteX24" fmla="*/ 2604558 w 5646208"/>
                <a:gd name="connsiteY24" fmla="*/ 143934 h 312209"/>
                <a:gd name="connsiteX25" fmla="*/ 2495550 w 5646208"/>
                <a:gd name="connsiteY25" fmla="*/ 143934 h 312209"/>
                <a:gd name="connsiteX26" fmla="*/ 2495550 w 5646208"/>
                <a:gd name="connsiteY26" fmla="*/ 137584 h 312209"/>
                <a:gd name="connsiteX27" fmla="*/ 2360083 w 5646208"/>
                <a:gd name="connsiteY27" fmla="*/ 137584 h 312209"/>
                <a:gd name="connsiteX28" fmla="*/ 2360083 w 5646208"/>
                <a:gd name="connsiteY28" fmla="*/ 127000 h 312209"/>
                <a:gd name="connsiteX29" fmla="*/ 2201333 w 5646208"/>
                <a:gd name="connsiteY29" fmla="*/ 127000 h 312209"/>
                <a:gd name="connsiteX30" fmla="*/ 2201333 w 5646208"/>
                <a:gd name="connsiteY30" fmla="*/ 120650 h 312209"/>
                <a:gd name="connsiteX31" fmla="*/ 2159000 w 5646208"/>
                <a:gd name="connsiteY31" fmla="*/ 120650 h 312209"/>
                <a:gd name="connsiteX32" fmla="*/ 2159000 w 5646208"/>
                <a:gd name="connsiteY32" fmla="*/ 115359 h 312209"/>
                <a:gd name="connsiteX33" fmla="*/ 1990725 w 5646208"/>
                <a:gd name="connsiteY33" fmla="*/ 115359 h 312209"/>
                <a:gd name="connsiteX34" fmla="*/ 1990725 w 5646208"/>
                <a:gd name="connsiteY34" fmla="*/ 107950 h 312209"/>
                <a:gd name="connsiteX35" fmla="*/ 1880658 w 5646208"/>
                <a:gd name="connsiteY35" fmla="*/ 107950 h 312209"/>
                <a:gd name="connsiteX36" fmla="*/ 1880658 w 5646208"/>
                <a:gd name="connsiteY36" fmla="*/ 101600 h 312209"/>
                <a:gd name="connsiteX37" fmla="*/ 1740958 w 5646208"/>
                <a:gd name="connsiteY37" fmla="*/ 101600 h 312209"/>
                <a:gd name="connsiteX38" fmla="*/ 1740958 w 5646208"/>
                <a:gd name="connsiteY38" fmla="*/ 96309 h 312209"/>
                <a:gd name="connsiteX39" fmla="*/ 1630892 w 5646208"/>
                <a:gd name="connsiteY39" fmla="*/ 96309 h 312209"/>
                <a:gd name="connsiteX40" fmla="*/ 1630892 w 5646208"/>
                <a:gd name="connsiteY40" fmla="*/ 92075 h 312209"/>
                <a:gd name="connsiteX41" fmla="*/ 1552575 w 5646208"/>
                <a:gd name="connsiteY41" fmla="*/ 92075 h 312209"/>
                <a:gd name="connsiteX42" fmla="*/ 1552575 w 5646208"/>
                <a:gd name="connsiteY42" fmla="*/ 77259 h 312209"/>
                <a:gd name="connsiteX43" fmla="*/ 1379008 w 5646208"/>
                <a:gd name="connsiteY43" fmla="*/ 77259 h 312209"/>
                <a:gd name="connsiteX44" fmla="*/ 1379008 w 5646208"/>
                <a:gd name="connsiteY44" fmla="*/ 69850 h 312209"/>
                <a:gd name="connsiteX45" fmla="*/ 1261533 w 5646208"/>
                <a:gd name="connsiteY45" fmla="*/ 69850 h 312209"/>
                <a:gd name="connsiteX46" fmla="*/ 1261533 w 5646208"/>
                <a:gd name="connsiteY46" fmla="*/ 63500 h 312209"/>
                <a:gd name="connsiteX47" fmla="*/ 1114425 w 5646208"/>
                <a:gd name="connsiteY47" fmla="*/ 63500 h 312209"/>
                <a:gd name="connsiteX48" fmla="*/ 1114425 w 5646208"/>
                <a:gd name="connsiteY48" fmla="*/ 57150 h 312209"/>
                <a:gd name="connsiteX49" fmla="*/ 967317 w 5646208"/>
                <a:gd name="connsiteY49" fmla="*/ 57150 h 312209"/>
                <a:gd name="connsiteX50" fmla="*/ 967317 w 5646208"/>
                <a:gd name="connsiteY50" fmla="*/ 50800 h 312209"/>
                <a:gd name="connsiteX51" fmla="*/ 810683 w 5646208"/>
                <a:gd name="connsiteY51" fmla="*/ 50800 h 312209"/>
                <a:gd name="connsiteX52" fmla="*/ 810683 w 5646208"/>
                <a:gd name="connsiteY52" fmla="*/ 41275 h 312209"/>
                <a:gd name="connsiteX53" fmla="*/ 614892 w 5646208"/>
                <a:gd name="connsiteY53" fmla="*/ 41275 h 312209"/>
                <a:gd name="connsiteX54" fmla="*/ 609600 w 5646208"/>
                <a:gd name="connsiteY54" fmla="*/ 35983 h 312209"/>
                <a:gd name="connsiteX55" fmla="*/ 513292 w 5646208"/>
                <a:gd name="connsiteY55" fmla="*/ 35983 h 312209"/>
                <a:gd name="connsiteX56" fmla="*/ 513292 w 5646208"/>
                <a:gd name="connsiteY56" fmla="*/ 24342 h 312209"/>
                <a:gd name="connsiteX57" fmla="*/ 412750 w 5646208"/>
                <a:gd name="connsiteY57" fmla="*/ 24342 h 312209"/>
                <a:gd name="connsiteX58" fmla="*/ 412750 w 5646208"/>
                <a:gd name="connsiteY58" fmla="*/ 17992 h 312209"/>
                <a:gd name="connsiteX59" fmla="*/ 345017 w 5646208"/>
                <a:gd name="connsiteY59" fmla="*/ 17992 h 312209"/>
                <a:gd name="connsiteX60" fmla="*/ 345017 w 5646208"/>
                <a:gd name="connsiteY60" fmla="*/ 9525 h 312209"/>
                <a:gd name="connsiteX61" fmla="*/ 249767 w 5646208"/>
                <a:gd name="connsiteY61" fmla="*/ 9525 h 312209"/>
                <a:gd name="connsiteX62" fmla="*/ 249767 w 5646208"/>
                <a:gd name="connsiteY62" fmla="*/ 0 h 312209"/>
                <a:gd name="connsiteX63" fmla="*/ 134408 w 5646208"/>
                <a:gd name="connsiteY63" fmla="*/ 0 h 312209"/>
                <a:gd name="connsiteX64" fmla="*/ 134408 w 5646208"/>
                <a:gd name="connsiteY64" fmla="*/ 0 h 312209"/>
                <a:gd name="connsiteX65" fmla="*/ 58208 w 5646208"/>
                <a:gd name="connsiteY65" fmla="*/ 0 h 312209"/>
                <a:gd name="connsiteX66" fmla="*/ 58208 w 5646208"/>
                <a:gd name="connsiteY66" fmla="*/ 0 h 312209"/>
                <a:gd name="connsiteX67" fmla="*/ 0 w 5646208"/>
                <a:gd name="connsiteY67" fmla="*/ 0 h 312209"/>
                <a:gd name="connsiteX0" fmla="*/ 5176308 w 5176308"/>
                <a:gd name="connsiteY0" fmla="*/ 312209 h 312209"/>
                <a:gd name="connsiteX1" fmla="*/ 5176308 w 5176308"/>
                <a:gd name="connsiteY1" fmla="*/ 263525 h 312209"/>
                <a:gd name="connsiteX2" fmla="*/ 4850342 w 5176308"/>
                <a:gd name="connsiteY2" fmla="*/ 263525 h 312209"/>
                <a:gd name="connsiteX3" fmla="*/ 4850342 w 5176308"/>
                <a:gd name="connsiteY3" fmla="*/ 247650 h 312209"/>
                <a:gd name="connsiteX4" fmla="*/ 4507442 w 5176308"/>
                <a:gd name="connsiteY4" fmla="*/ 247650 h 312209"/>
                <a:gd name="connsiteX5" fmla="*/ 4507442 w 5176308"/>
                <a:gd name="connsiteY5" fmla="*/ 237067 h 312209"/>
                <a:gd name="connsiteX6" fmla="*/ 4348692 w 5176308"/>
                <a:gd name="connsiteY6" fmla="*/ 237067 h 312209"/>
                <a:gd name="connsiteX7" fmla="*/ 4348692 w 5176308"/>
                <a:gd name="connsiteY7" fmla="*/ 223309 h 312209"/>
                <a:gd name="connsiteX8" fmla="*/ 4128558 w 5176308"/>
                <a:gd name="connsiteY8" fmla="*/ 223309 h 312209"/>
                <a:gd name="connsiteX9" fmla="*/ 4128558 w 5176308"/>
                <a:gd name="connsiteY9" fmla="*/ 211667 h 312209"/>
                <a:gd name="connsiteX10" fmla="*/ 3958167 w 5176308"/>
                <a:gd name="connsiteY10" fmla="*/ 211667 h 312209"/>
                <a:gd name="connsiteX11" fmla="*/ 3958167 w 5176308"/>
                <a:gd name="connsiteY11" fmla="*/ 202142 h 312209"/>
                <a:gd name="connsiteX12" fmla="*/ 3784600 w 5176308"/>
                <a:gd name="connsiteY12" fmla="*/ 202142 h 312209"/>
                <a:gd name="connsiteX13" fmla="*/ 3784600 w 5176308"/>
                <a:gd name="connsiteY13" fmla="*/ 197909 h 312209"/>
                <a:gd name="connsiteX14" fmla="*/ 3745442 w 5176308"/>
                <a:gd name="connsiteY14" fmla="*/ 197909 h 312209"/>
                <a:gd name="connsiteX15" fmla="*/ 3745442 w 5176308"/>
                <a:gd name="connsiteY15" fmla="*/ 189442 h 312209"/>
                <a:gd name="connsiteX16" fmla="*/ 3538008 w 5176308"/>
                <a:gd name="connsiteY16" fmla="*/ 189442 h 312209"/>
                <a:gd name="connsiteX17" fmla="*/ 3538008 w 5176308"/>
                <a:gd name="connsiteY17" fmla="*/ 179917 h 312209"/>
                <a:gd name="connsiteX18" fmla="*/ 3344333 w 5176308"/>
                <a:gd name="connsiteY18" fmla="*/ 179917 h 312209"/>
                <a:gd name="connsiteX19" fmla="*/ 3344333 w 5176308"/>
                <a:gd name="connsiteY19" fmla="*/ 166159 h 312209"/>
                <a:gd name="connsiteX20" fmla="*/ 2833158 w 5176308"/>
                <a:gd name="connsiteY20" fmla="*/ 166159 h 312209"/>
                <a:gd name="connsiteX21" fmla="*/ 2833158 w 5176308"/>
                <a:gd name="connsiteY21" fmla="*/ 150284 h 312209"/>
                <a:gd name="connsiteX22" fmla="*/ 2604558 w 5176308"/>
                <a:gd name="connsiteY22" fmla="*/ 150284 h 312209"/>
                <a:gd name="connsiteX23" fmla="*/ 2604558 w 5176308"/>
                <a:gd name="connsiteY23" fmla="*/ 143934 h 312209"/>
                <a:gd name="connsiteX24" fmla="*/ 2495550 w 5176308"/>
                <a:gd name="connsiteY24" fmla="*/ 143934 h 312209"/>
                <a:gd name="connsiteX25" fmla="*/ 2495550 w 5176308"/>
                <a:gd name="connsiteY25" fmla="*/ 137584 h 312209"/>
                <a:gd name="connsiteX26" fmla="*/ 2360083 w 5176308"/>
                <a:gd name="connsiteY26" fmla="*/ 137584 h 312209"/>
                <a:gd name="connsiteX27" fmla="*/ 2360083 w 5176308"/>
                <a:gd name="connsiteY27" fmla="*/ 127000 h 312209"/>
                <a:gd name="connsiteX28" fmla="*/ 2201333 w 5176308"/>
                <a:gd name="connsiteY28" fmla="*/ 127000 h 312209"/>
                <a:gd name="connsiteX29" fmla="*/ 2201333 w 5176308"/>
                <a:gd name="connsiteY29" fmla="*/ 120650 h 312209"/>
                <a:gd name="connsiteX30" fmla="*/ 2159000 w 5176308"/>
                <a:gd name="connsiteY30" fmla="*/ 120650 h 312209"/>
                <a:gd name="connsiteX31" fmla="*/ 2159000 w 5176308"/>
                <a:gd name="connsiteY31" fmla="*/ 115359 h 312209"/>
                <a:gd name="connsiteX32" fmla="*/ 1990725 w 5176308"/>
                <a:gd name="connsiteY32" fmla="*/ 115359 h 312209"/>
                <a:gd name="connsiteX33" fmla="*/ 1990725 w 5176308"/>
                <a:gd name="connsiteY33" fmla="*/ 107950 h 312209"/>
                <a:gd name="connsiteX34" fmla="*/ 1880658 w 5176308"/>
                <a:gd name="connsiteY34" fmla="*/ 107950 h 312209"/>
                <a:gd name="connsiteX35" fmla="*/ 1880658 w 5176308"/>
                <a:gd name="connsiteY35" fmla="*/ 101600 h 312209"/>
                <a:gd name="connsiteX36" fmla="*/ 1740958 w 5176308"/>
                <a:gd name="connsiteY36" fmla="*/ 101600 h 312209"/>
                <a:gd name="connsiteX37" fmla="*/ 1740958 w 5176308"/>
                <a:gd name="connsiteY37" fmla="*/ 96309 h 312209"/>
                <a:gd name="connsiteX38" fmla="*/ 1630892 w 5176308"/>
                <a:gd name="connsiteY38" fmla="*/ 96309 h 312209"/>
                <a:gd name="connsiteX39" fmla="*/ 1630892 w 5176308"/>
                <a:gd name="connsiteY39" fmla="*/ 92075 h 312209"/>
                <a:gd name="connsiteX40" fmla="*/ 1552575 w 5176308"/>
                <a:gd name="connsiteY40" fmla="*/ 92075 h 312209"/>
                <a:gd name="connsiteX41" fmla="*/ 1552575 w 5176308"/>
                <a:gd name="connsiteY41" fmla="*/ 77259 h 312209"/>
                <a:gd name="connsiteX42" fmla="*/ 1379008 w 5176308"/>
                <a:gd name="connsiteY42" fmla="*/ 77259 h 312209"/>
                <a:gd name="connsiteX43" fmla="*/ 1379008 w 5176308"/>
                <a:gd name="connsiteY43" fmla="*/ 69850 h 312209"/>
                <a:gd name="connsiteX44" fmla="*/ 1261533 w 5176308"/>
                <a:gd name="connsiteY44" fmla="*/ 69850 h 312209"/>
                <a:gd name="connsiteX45" fmla="*/ 1261533 w 5176308"/>
                <a:gd name="connsiteY45" fmla="*/ 63500 h 312209"/>
                <a:gd name="connsiteX46" fmla="*/ 1114425 w 5176308"/>
                <a:gd name="connsiteY46" fmla="*/ 63500 h 312209"/>
                <a:gd name="connsiteX47" fmla="*/ 1114425 w 5176308"/>
                <a:gd name="connsiteY47" fmla="*/ 57150 h 312209"/>
                <a:gd name="connsiteX48" fmla="*/ 967317 w 5176308"/>
                <a:gd name="connsiteY48" fmla="*/ 57150 h 312209"/>
                <a:gd name="connsiteX49" fmla="*/ 967317 w 5176308"/>
                <a:gd name="connsiteY49" fmla="*/ 50800 h 312209"/>
                <a:gd name="connsiteX50" fmla="*/ 810683 w 5176308"/>
                <a:gd name="connsiteY50" fmla="*/ 50800 h 312209"/>
                <a:gd name="connsiteX51" fmla="*/ 810683 w 5176308"/>
                <a:gd name="connsiteY51" fmla="*/ 41275 h 312209"/>
                <a:gd name="connsiteX52" fmla="*/ 614892 w 5176308"/>
                <a:gd name="connsiteY52" fmla="*/ 41275 h 312209"/>
                <a:gd name="connsiteX53" fmla="*/ 609600 w 5176308"/>
                <a:gd name="connsiteY53" fmla="*/ 35983 h 312209"/>
                <a:gd name="connsiteX54" fmla="*/ 513292 w 5176308"/>
                <a:gd name="connsiteY54" fmla="*/ 35983 h 312209"/>
                <a:gd name="connsiteX55" fmla="*/ 513292 w 5176308"/>
                <a:gd name="connsiteY55" fmla="*/ 24342 h 312209"/>
                <a:gd name="connsiteX56" fmla="*/ 412750 w 5176308"/>
                <a:gd name="connsiteY56" fmla="*/ 24342 h 312209"/>
                <a:gd name="connsiteX57" fmla="*/ 412750 w 5176308"/>
                <a:gd name="connsiteY57" fmla="*/ 17992 h 312209"/>
                <a:gd name="connsiteX58" fmla="*/ 345017 w 5176308"/>
                <a:gd name="connsiteY58" fmla="*/ 17992 h 312209"/>
                <a:gd name="connsiteX59" fmla="*/ 345017 w 5176308"/>
                <a:gd name="connsiteY59" fmla="*/ 9525 h 312209"/>
                <a:gd name="connsiteX60" fmla="*/ 249767 w 5176308"/>
                <a:gd name="connsiteY60" fmla="*/ 9525 h 312209"/>
                <a:gd name="connsiteX61" fmla="*/ 249767 w 5176308"/>
                <a:gd name="connsiteY61" fmla="*/ 0 h 312209"/>
                <a:gd name="connsiteX62" fmla="*/ 134408 w 5176308"/>
                <a:gd name="connsiteY62" fmla="*/ 0 h 312209"/>
                <a:gd name="connsiteX63" fmla="*/ 134408 w 5176308"/>
                <a:gd name="connsiteY63" fmla="*/ 0 h 312209"/>
                <a:gd name="connsiteX64" fmla="*/ 58208 w 5176308"/>
                <a:gd name="connsiteY64" fmla="*/ 0 h 312209"/>
                <a:gd name="connsiteX65" fmla="*/ 58208 w 5176308"/>
                <a:gd name="connsiteY65" fmla="*/ 0 h 312209"/>
                <a:gd name="connsiteX66" fmla="*/ 0 w 5176308"/>
                <a:gd name="connsiteY66" fmla="*/ 0 h 312209"/>
                <a:gd name="connsiteX0" fmla="*/ 5176308 w 5176308"/>
                <a:gd name="connsiteY0" fmla="*/ 263525 h 263525"/>
                <a:gd name="connsiteX1" fmla="*/ 4850342 w 5176308"/>
                <a:gd name="connsiteY1" fmla="*/ 263525 h 263525"/>
                <a:gd name="connsiteX2" fmla="*/ 4850342 w 5176308"/>
                <a:gd name="connsiteY2" fmla="*/ 247650 h 263525"/>
                <a:gd name="connsiteX3" fmla="*/ 4507442 w 5176308"/>
                <a:gd name="connsiteY3" fmla="*/ 247650 h 263525"/>
                <a:gd name="connsiteX4" fmla="*/ 4507442 w 5176308"/>
                <a:gd name="connsiteY4" fmla="*/ 237067 h 263525"/>
                <a:gd name="connsiteX5" fmla="*/ 4348692 w 5176308"/>
                <a:gd name="connsiteY5" fmla="*/ 237067 h 263525"/>
                <a:gd name="connsiteX6" fmla="*/ 4348692 w 5176308"/>
                <a:gd name="connsiteY6" fmla="*/ 223309 h 263525"/>
                <a:gd name="connsiteX7" fmla="*/ 4128558 w 5176308"/>
                <a:gd name="connsiteY7" fmla="*/ 223309 h 263525"/>
                <a:gd name="connsiteX8" fmla="*/ 4128558 w 5176308"/>
                <a:gd name="connsiteY8" fmla="*/ 211667 h 263525"/>
                <a:gd name="connsiteX9" fmla="*/ 3958167 w 5176308"/>
                <a:gd name="connsiteY9" fmla="*/ 211667 h 263525"/>
                <a:gd name="connsiteX10" fmla="*/ 3958167 w 5176308"/>
                <a:gd name="connsiteY10" fmla="*/ 202142 h 263525"/>
                <a:gd name="connsiteX11" fmla="*/ 3784600 w 5176308"/>
                <a:gd name="connsiteY11" fmla="*/ 202142 h 263525"/>
                <a:gd name="connsiteX12" fmla="*/ 3784600 w 5176308"/>
                <a:gd name="connsiteY12" fmla="*/ 197909 h 263525"/>
                <a:gd name="connsiteX13" fmla="*/ 3745442 w 5176308"/>
                <a:gd name="connsiteY13" fmla="*/ 197909 h 263525"/>
                <a:gd name="connsiteX14" fmla="*/ 3745442 w 5176308"/>
                <a:gd name="connsiteY14" fmla="*/ 189442 h 263525"/>
                <a:gd name="connsiteX15" fmla="*/ 3538008 w 5176308"/>
                <a:gd name="connsiteY15" fmla="*/ 189442 h 263525"/>
                <a:gd name="connsiteX16" fmla="*/ 3538008 w 5176308"/>
                <a:gd name="connsiteY16" fmla="*/ 179917 h 263525"/>
                <a:gd name="connsiteX17" fmla="*/ 3344333 w 5176308"/>
                <a:gd name="connsiteY17" fmla="*/ 179917 h 263525"/>
                <a:gd name="connsiteX18" fmla="*/ 3344333 w 5176308"/>
                <a:gd name="connsiteY18" fmla="*/ 166159 h 263525"/>
                <a:gd name="connsiteX19" fmla="*/ 2833158 w 5176308"/>
                <a:gd name="connsiteY19" fmla="*/ 166159 h 263525"/>
                <a:gd name="connsiteX20" fmla="*/ 2833158 w 5176308"/>
                <a:gd name="connsiteY20" fmla="*/ 150284 h 263525"/>
                <a:gd name="connsiteX21" fmla="*/ 2604558 w 5176308"/>
                <a:gd name="connsiteY21" fmla="*/ 150284 h 263525"/>
                <a:gd name="connsiteX22" fmla="*/ 2604558 w 5176308"/>
                <a:gd name="connsiteY22" fmla="*/ 143934 h 263525"/>
                <a:gd name="connsiteX23" fmla="*/ 2495550 w 5176308"/>
                <a:gd name="connsiteY23" fmla="*/ 143934 h 263525"/>
                <a:gd name="connsiteX24" fmla="*/ 2495550 w 5176308"/>
                <a:gd name="connsiteY24" fmla="*/ 137584 h 263525"/>
                <a:gd name="connsiteX25" fmla="*/ 2360083 w 5176308"/>
                <a:gd name="connsiteY25" fmla="*/ 137584 h 263525"/>
                <a:gd name="connsiteX26" fmla="*/ 2360083 w 5176308"/>
                <a:gd name="connsiteY26" fmla="*/ 127000 h 263525"/>
                <a:gd name="connsiteX27" fmla="*/ 2201333 w 5176308"/>
                <a:gd name="connsiteY27" fmla="*/ 127000 h 263525"/>
                <a:gd name="connsiteX28" fmla="*/ 2201333 w 5176308"/>
                <a:gd name="connsiteY28" fmla="*/ 120650 h 263525"/>
                <a:gd name="connsiteX29" fmla="*/ 2159000 w 5176308"/>
                <a:gd name="connsiteY29" fmla="*/ 120650 h 263525"/>
                <a:gd name="connsiteX30" fmla="*/ 2159000 w 5176308"/>
                <a:gd name="connsiteY30" fmla="*/ 115359 h 263525"/>
                <a:gd name="connsiteX31" fmla="*/ 1990725 w 5176308"/>
                <a:gd name="connsiteY31" fmla="*/ 115359 h 263525"/>
                <a:gd name="connsiteX32" fmla="*/ 1990725 w 5176308"/>
                <a:gd name="connsiteY32" fmla="*/ 107950 h 263525"/>
                <a:gd name="connsiteX33" fmla="*/ 1880658 w 5176308"/>
                <a:gd name="connsiteY33" fmla="*/ 107950 h 263525"/>
                <a:gd name="connsiteX34" fmla="*/ 1880658 w 5176308"/>
                <a:gd name="connsiteY34" fmla="*/ 101600 h 263525"/>
                <a:gd name="connsiteX35" fmla="*/ 1740958 w 5176308"/>
                <a:gd name="connsiteY35" fmla="*/ 101600 h 263525"/>
                <a:gd name="connsiteX36" fmla="*/ 1740958 w 5176308"/>
                <a:gd name="connsiteY36" fmla="*/ 96309 h 263525"/>
                <a:gd name="connsiteX37" fmla="*/ 1630892 w 5176308"/>
                <a:gd name="connsiteY37" fmla="*/ 96309 h 263525"/>
                <a:gd name="connsiteX38" fmla="*/ 1630892 w 5176308"/>
                <a:gd name="connsiteY38" fmla="*/ 92075 h 263525"/>
                <a:gd name="connsiteX39" fmla="*/ 1552575 w 5176308"/>
                <a:gd name="connsiteY39" fmla="*/ 92075 h 263525"/>
                <a:gd name="connsiteX40" fmla="*/ 1552575 w 5176308"/>
                <a:gd name="connsiteY40" fmla="*/ 77259 h 263525"/>
                <a:gd name="connsiteX41" fmla="*/ 1379008 w 5176308"/>
                <a:gd name="connsiteY41" fmla="*/ 77259 h 263525"/>
                <a:gd name="connsiteX42" fmla="*/ 1379008 w 5176308"/>
                <a:gd name="connsiteY42" fmla="*/ 69850 h 263525"/>
                <a:gd name="connsiteX43" fmla="*/ 1261533 w 5176308"/>
                <a:gd name="connsiteY43" fmla="*/ 69850 h 263525"/>
                <a:gd name="connsiteX44" fmla="*/ 1261533 w 5176308"/>
                <a:gd name="connsiteY44" fmla="*/ 63500 h 263525"/>
                <a:gd name="connsiteX45" fmla="*/ 1114425 w 5176308"/>
                <a:gd name="connsiteY45" fmla="*/ 63500 h 263525"/>
                <a:gd name="connsiteX46" fmla="*/ 1114425 w 5176308"/>
                <a:gd name="connsiteY46" fmla="*/ 57150 h 263525"/>
                <a:gd name="connsiteX47" fmla="*/ 967317 w 5176308"/>
                <a:gd name="connsiteY47" fmla="*/ 57150 h 263525"/>
                <a:gd name="connsiteX48" fmla="*/ 967317 w 5176308"/>
                <a:gd name="connsiteY48" fmla="*/ 50800 h 263525"/>
                <a:gd name="connsiteX49" fmla="*/ 810683 w 5176308"/>
                <a:gd name="connsiteY49" fmla="*/ 50800 h 263525"/>
                <a:gd name="connsiteX50" fmla="*/ 810683 w 5176308"/>
                <a:gd name="connsiteY50" fmla="*/ 41275 h 263525"/>
                <a:gd name="connsiteX51" fmla="*/ 614892 w 5176308"/>
                <a:gd name="connsiteY51" fmla="*/ 41275 h 263525"/>
                <a:gd name="connsiteX52" fmla="*/ 609600 w 5176308"/>
                <a:gd name="connsiteY52" fmla="*/ 35983 h 263525"/>
                <a:gd name="connsiteX53" fmla="*/ 513292 w 5176308"/>
                <a:gd name="connsiteY53" fmla="*/ 35983 h 263525"/>
                <a:gd name="connsiteX54" fmla="*/ 513292 w 5176308"/>
                <a:gd name="connsiteY54" fmla="*/ 24342 h 263525"/>
                <a:gd name="connsiteX55" fmla="*/ 412750 w 5176308"/>
                <a:gd name="connsiteY55" fmla="*/ 24342 h 263525"/>
                <a:gd name="connsiteX56" fmla="*/ 412750 w 5176308"/>
                <a:gd name="connsiteY56" fmla="*/ 17992 h 263525"/>
                <a:gd name="connsiteX57" fmla="*/ 345017 w 5176308"/>
                <a:gd name="connsiteY57" fmla="*/ 17992 h 263525"/>
                <a:gd name="connsiteX58" fmla="*/ 345017 w 5176308"/>
                <a:gd name="connsiteY58" fmla="*/ 9525 h 263525"/>
                <a:gd name="connsiteX59" fmla="*/ 249767 w 5176308"/>
                <a:gd name="connsiteY59" fmla="*/ 9525 h 263525"/>
                <a:gd name="connsiteX60" fmla="*/ 249767 w 5176308"/>
                <a:gd name="connsiteY60" fmla="*/ 0 h 263525"/>
                <a:gd name="connsiteX61" fmla="*/ 134408 w 5176308"/>
                <a:gd name="connsiteY61" fmla="*/ 0 h 263525"/>
                <a:gd name="connsiteX62" fmla="*/ 134408 w 5176308"/>
                <a:gd name="connsiteY62" fmla="*/ 0 h 263525"/>
                <a:gd name="connsiteX63" fmla="*/ 58208 w 5176308"/>
                <a:gd name="connsiteY63" fmla="*/ 0 h 263525"/>
                <a:gd name="connsiteX64" fmla="*/ 58208 w 5176308"/>
                <a:gd name="connsiteY64" fmla="*/ 0 h 263525"/>
                <a:gd name="connsiteX65" fmla="*/ 0 w 5176308"/>
                <a:gd name="connsiteY65" fmla="*/ 0 h 26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176308" h="263525">
                  <a:moveTo>
                    <a:pt x="5176308" y="263525"/>
                  </a:moveTo>
                  <a:lnTo>
                    <a:pt x="4850342" y="263525"/>
                  </a:lnTo>
                  <a:lnTo>
                    <a:pt x="4850342" y="247650"/>
                  </a:lnTo>
                  <a:lnTo>
                    <a:pt x="4507442" y="247650"/>
                  </a:lnTo>
                  <a:lnTo>
                    <a:pt x="4507442" y="237067"/>
                  </a:lnTo>
                  <a:lnTo>
                    <a:pt x="4348692" y="237067"/>
                  </a:lnTo>
                  <a:lnTo>
                    <a:pt x="4348692" y="223309"/>
                  </a:lnTo>
                  <a:lnTo>
                    <a:pt x="4128558" y="223309"/>
                  </a:lnTo>
                  <a:lnTo>
                    <a:pt x="4128558" y="211667"/>
                  </a:lnTo>
                  <a:lnTo>
                    <a:pt x="3958167" y="211667"/>
                  </a:lnTo>
                  <a:lnTo>
                    <a:pt x="3958167" y="202142"/>
                  </a:lnTo>
                  <a:lnTo>
                    <a:pt x="3784600" y="202142"/>
                  </a:lnTo>
                  <a:lnTo>
                    <a:pt x="3784600" y="197909"/>
                  </a:lnTo>
                  <a:lnTo>
                    <a:pt x="3745442" y="197909"/>
                  </a:lnTo>
                  <a:lnTo>
                    <a:pt x="3745442" y="189442"/>
                  </a:lnTo>
                  <a:lnTo>
                    <a:pt x="3538008" y="189442"/>
                  </a:lnTo>
                  <a:lnTo>
                    <a:pt x="3538008" y="179917"/>
                  </a:lnTo>
                  <a:lnTo>
                    <a:pt x="3344333" y="179917"/>
                  </a:lnTo>
                  <a:lnTo>
                    <a:pt x="3344333" y="166159"/>
                  </a:lnTo>
                  <a:lnTo>
                    <a:pt x="2833158" y="166159"/>
                  </a:lnTo>
                  <a:lnTo>
                    <a:pt x="2833158" y="150284"/>
                  </a:lnTo>
                  <a:lnTo>
                    <a:pt x="2604558" y="150284"/>
                  </a:lnTo>
                  <a:lnTo>
                    <a:pt x="2604558" y="143934"/>
                  </a:lnTo>
                  <a:lnTo>
                    <a:pt x="2495550" y="143934"/>
                  </a:lnTo>
                  <a:lnTo>
                    <a:pt x="2495550" y="137584"/>
                  </a:lnTo>
                  <a:lnTo>
                    <a:pt x="2360083" y="137584"/>
                  </a:lnTo>
                  <a:lnTo>
                    <a:pt x="2360083" y="127000"/>
                  </a:lnTo>
                  <a:lnTo>
                    <a:pt x="2201333" y="127000"/>
                  </a:lnTo>
                  <a:lnTo>
                    <a:pt x="2201333" y="120650"/>
                  </a:lnTo>
                  <a:lnTo>
                    <a:pt x="2159000" y="120650"/>
                  </a:lnTo>
                  <a:lnTo>
                    <a:pt x="2159000" y="115359"/>
                  </a:lnTo>
                  <a:lnTo>
                    <a:pt x="1990725" y="115359"/>
                  </a:lnTo>
                  <a:lnTo>
                    <a:pt x="1990725" y="107950"/>
                  </a:lnTo>
                  <a:lnTo>
                    <a:pt x="1880658" y="107950"/>
                  </a:lnTo>
                  <a:lnTo>
                    <a:pt x="1880658" y="101600"/>
                  </a:lnTo>
                  <a:lnTo>
                    <a:pt x="1740958" y="101600"/>
                  </a:lnTo>
                  <a:lnTo>
                    <a:pt x="1740958" y="96309"/>
                  </a:lnTo>
                  <a:lnTo>
                    <a:pt x="1630892" y="96309"/>
                  </a:lnTo>
                  <a:lnTo>
                    <a:pt x="1630892" y="92075"/>
                  </a:lnTo>
                  <a:lnTo>
                    <a:pt x="1552575" y="92075"/>
                  </a:lnTo>
                  <a:lnTo>
                    <a:pt x="1552575" y="77259"/>
                  </a:lnTo>
                  <a:lnTo>
                    <a:pt x="1379008" y="77259"/>
                  </a:lnTo>
                  <a:lnTo>
                    <a:pt x="1379008" y="69850"/>
                  </a:lnTo>
                  <a:lnTo>
                    <a:pt x="1261533" y="69850"/>
                  </a:lnTo>
                  <a:lnTo>
                    <a:pt x="1261533" y="63500"/>
                  </a:lnTo>
                  <a:lnTo>
                    <a:pt x="1114425" y="63500"/>
                  </a:lnTo>
                  <a:lnTo>
                    <a:pt x="1114425" y="57150"/>
                  </a:lnTo>
                  <a:lnTo>
                    <a:pt x="967317" y="57150"/>
                  </a:lnTo>
                  <a:lnTo>
                    <a:pt x="967317" y="50800"/>
                  </a:lnTo>
                  <a:lnTo>
                    <a:pt x="810683" y="50800"/>
                  </a:lnTo>
                  <a:lnTo>
                    <a:pt x="810683" y="41275"/>
                  </a:lnTo>
                  <a:lnTo>
                    <a:pt x="614892" y="41275"/>
                  </a:lnTo>
                  <a:lnTo>
                    <a:pt x="609600" y="35983"/>
                  </a:lnTo>
                  <a:lnTo>
                    <a:pt x="513292" y="35983"/>
                  </a:lnTo>
                  <a:lnTo>
                    <a:pt x="513292" y="24342"/>
                  </a:lnTo>
                  <a:lnTo>
                    <a:pt x="412750" y="24342"/>
                  </a:lnTo>
                  <a:lnTo>
                    <a:pt x="412750" y="17992"/>
                  </a:lnTo>
                  <a:lnTo>
                    <a:pt x="345017" y="17992"/>
                  </a:lnTo>
                  <a:lnTo>
                    <a:pt x="345017" y="9525"/>
                  </a:lnTo>
                  <a:lnTo>
                    <a:pt x="249767" y="9525"/>
                  </a:lnTo>
                  <a:lnTo>
                    <a:pt x="249767" y="0"/>
                  </a:lnTo>
                  <a:lnTo>
                    <a:pt x="134408" y="0"/>
                  </a:lnTo>
                  <a:lnTo>
                    <a:pt x="134408" y="0"/>
                  </a:lnTo>
                  <a:lnTo>
                    <a:pt x="58208" y="0"/>
                  </a:lnTo>
                  <a:lnTo>
                    <a:pt x="58208"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 name="Freeform: Shape 45">
              <a:extLst>
                <a:ext uri="{FF2B5EF4-FFF2-40B4-BE49-F238E27FC236}">
                  <a16:creationId xmlns:a16="http://schemas.microsoft.com/office/drawing/2014/main" id="{D4BB67E4-73C2-1702-4A5C-53D95B9F93B6}"/>
                </a:ext>
              </a:extLst>
            </p:cNvPr>
            <p:cNvSpPr/>
            <p:nvPr/>
          </p:nvSpPr>
          <p:spPr bwMode="auto">
            <a:xfrm>
              <a:off x="2298700" y="1568450"/>
              <a:ext cx="3442758" cy="192617"/>
            </a:xfrm>
            <a:custGeom>
              <a:avLst/>
              <a:gdLst>
                <a:gd name="connsiteX0" fmla="*/ 3442758 w 3442758"/>
                <a:gd name="connsiteY0" fmla="*/ 192617 h 192617"/>
                <a:gd name="connsiteX1" fmla="*/ 3286125 w 3442758"/>
                <a:gd name="connsiteY1" fmla="*/ 192617 h 192617"/>
                <a:gd name="connsiteX2" fmla="*/ 3286125 w 3442758"/>
                <a:gd name="connsiteY2" fmla="*/ 178858 h 192617"/>
                <a:gd name="connsiteX3" fmla="*/ 3189817 w 3442758"/>
                <a:gd name="connsiteY3" fmla="*/ 178858 h 192617"/>
                <a:gd name="connsiteX4" fmla="*/ 3189817 w 3442758"/>
                <a:gd name="connsiteY4" fmla="*/ 175683 h 192617"/>
                <a:gd name="connsiteX5" fmla="*/ 3147483 w 3442758"/>
                <a:gd name="connsiteY5" fmla="*/ 175683 h 192617"/>
                <a:gd name="connsiteX6" fmla="*/ 3147483 w 3442758"/>
                <a:gd name="connsiteY6" fmla="*/ 166158 h 192617"/>
                <a:gd name="connsiteX7" fmla="*/ 2986617 w 3442758"/>
                <a:gd name="connsiteY7" fmla="*/ 166158 h 192617"/>
                <a:gd name="connsiteX8" fmla="*/ 2986617 w 3442758"/>
                <a:gd name="connsiteY8" fmla="*/ 166158 h 192617"/>
                <a:gd name="connsiteX9" fmla="*/ 2847975 w 3442758"/>
                <a:gd name="connsiteY9" fmla="*/ 166158 h 192617"/>
                <a:gd name="connsiteX10" fmla="*/ 2847975 w 3442758"/>
                <a:gd name="connsiteY10" fmla="*/ 154517 h 192617"/>
                <a:gd name="connsiteX11" fmla="*/ 2715683 w 3442758"/>
                <a:gd name="connsiteY11" fmla="*/ 154517 h 192617"/>
                <a:gd name="connsiteX12" fmla="*/ 2715683 w 3442758"/>
                <a:gd name="connsiteY12" fmla="*/ 154517 h 192617"/>
                <a:gd name="connsiteX13" fmla="*/ 2653242 w 3442758"/>
                <a:gd name="connsiteY13" fmla="*/ 154517 h 192617"/>
                <a:gd name="connsiteX14" fmla="*/ 2653242 w 3442758"/>
                <a:gd name="connsiteY14" fmla="*/ 142875 h 192617"/>
                <a:gd name="connsiteX15" fmla="*/ 2562225 w 3442758"/>
                <a:gd name="connsiteY15" fmla="*/ 142875 h 192617"/>
                <a:gd name="connsiteX16" fmla="*/ 2562225 w 3442758"/>
                <a:gd name="connsiteY16" fmla="*/ 142875 h 192617"/>
                <a:gd name="connsiteX17" fmla="*/ 2439458 w 3442758"/>
                <a:gd name="connsiteY17" fmla="*/ 142875 h 192617"/>
                <a:gd name="connsiteX18" fmla="*/ 2439458 w 3442758"/>
                <a:gd name="connsiteY18" fmla="*/ 135467 h 192617"/>
                <a:gd name="connsiteX19" fmla="*/ 2248958 w 3442758"/>
                <a:gd name="connsiteY19" fmla="*/ 135467 h 192617"/>
                <a:gd name="connsiteX20" fmla="*/ 2248958 w 3442758"/>
                <a:gd name="connsiteY20" fmla="*/ 122767 h 192617"/>
                <a:gd name="connsiteX21" fmla="*/ 2061633 w 3442758"/>
                <a:gd name="connsiteY21" fmla="*/ 122767 h 192617"/>
                <a:gd name="connsiteX22" fmla="*/ 2061633 w 3442758"/>
                <a:gd name="connsiteY22" fmla="*/ 119592 h 192617"/>
                <a:gd name="connsiteX23" fmla="*/ 2005542 w 3442758"/>
                <a:gd name="connsiteY23" fmla="*/ 119592 h 192617"/>
                <a:gd name="connsiteX24" fmla="*/ 2005542 w 3442758"/>
                <a:gd name="connsiteY24" fmla="*/ 111125 h 192617"/>
                <a:gd name="connsiteX25" fmla="*/ 1903942 w 3442758"/>
                <a:gd name="connsiteY25" fmla="*/ 111125 h 192617"/>
                <a:gd name="connsiteX26" fmla="*/ 1903942 w 3442758"/>
                <a:gd name="connsiteY26" fmla="*/ 102658 h 192617"/>
                <a:gd name="connsiteX27" fmla="*/ 1740958 w 3442758"/>
                <a:gd name="connsiteY27" fmla="*/ 102658 h 192617"/>
                <a:gd name="connsiteX28" fmla="*/ 1740958 w 3442758"/>
                <a:gd name="connsiteY28" fmla="*/ 96308 h 192617"/>
                <a:gd name="connsiteX29" fmla="*/ 1585383 w 3442758"/>
                <a:gd name="connsiteY29" fmla="*/ 96308 h 192617"/>
                <a:gd name="connsiteX30" fmla="*/ 1589617 w 3442758"/>
                <a:gd name="connsiteY30" fmla="*/ 92074 h 192617"/>
                <a:gd name="connsiteX31" fmla="*/ 1513417 w 3442758"/>
                <a:gd name="connsiteY31" fmla="*/ 92074 h 192617"/>
                <a:gd name="connsiteX32" fmla="*/ 1510242 w 3442758"/>
                <a:gd name="connsiteY32" fmla="*/ 88899 h 192617"/>
                <a:gd name="connsiteX33" fmla="*/ 1430867 w 3442758"/>
                <a:gd name="connsiteY33" fmla="*/ 88899 h 192617"/>
                <a:gd name="connsiteX34" fmla="*/ 1430867 w 3442758"/>
                <a:gd name="connsiteY34" fmla="*/ 79375 h 192617"/>
                <a:gd name="connsiteX35" fmla="*/ 1259417 w 3442758"/>
                <a:gd name="connsiteY35" fmla="*/ 79375 h 192617"/>
                <a:gd name="connsiteX36" fmla="*/ 1259417 w 3442758"/>
                <a:gd name="connsiteY36" fmla="*/ 76200 h 192617"/>
                <a:gd name="connsiteX37" fmla="*/ 1188508 w 3442758"/>
                <a:gd name="connsiteY37" fmla="*/ 76200 h 192617"/>
                <a:gd name="connsiteX38" fmla="*/ 1188508 w 3442758"/>
                <a:gd name="connsiteY38" fmla="*/ 63500 h 192617"/>
                <a:gd name="connsiteX39" fmla="*/ 1053042 w 3442758"/>
                <a:gd name="connsiteY39" fmla="*/ 63500 h 192617"/>
                <a:gd name="connsiteX40" fmla="*/ 1053042 w 3442758"/>
                <a:gd name="connsiteY40" fmla="*/ 57150 h 192617"/>
                <a:gd name="connsiteX41" fmla="*/ 956733 w 3442758"/>
                <a:gd name="connsiteY41" fmla="*/ 57150 h 192617"/>
                <a:gd name="connsiteX42" fmla="*/ 956733 w 3442758"/>
                <a:gd name="connsiteY42" fmla="*/ 51858 h 192617"/>
                <a:gd name="connsiteX43" fmla="*/ 841375 w 3442758"/>
                <a:gd name="connsiteY43" fmla="*/ 51858 h 192617"/>
                <a:gd name="connsiteX44" fmla="*/ 841375 w 3442758"/>
                <a:gd name="connsiteY44" fmla="*/ 39158 h 192617"/>
                <a:gd name="connsiteX45" fmla="*/ 649817 w 3442758"/>
                <a:gd name="connsiteY45" fmla="*/ 39158 h 192617"/>
                <a:gd name="connsiteX46" fmla="*/ 649817 w 3442758"/>
                <a:gd name="connsiteY46" fmla="*/ 26458 h 192617"/>
                <a:gd name="connsiteX47" fmla="*/ 462492 w 3442758"/>
                <a:gd name="connsiteY47" fmla="*/ 26458 h 192617"/>
                <a:gd name="connsiteX48" fmla="*/ 462492 w 3442758"/>
                <a:gd name="connsiteY48" fmla="*/ 14817 h 192617"/>
                <a:gd name="connsiteX49" fmla="*/ 269875 w 3442758"/>
                <a:gd name="connsiteY49" fmla="*/ 14817 h 192617"/>
                <a:gd name="connsiteX50" fmla="*/ 269875 w 3442758"/>
                <a:gd name="connsiteY50" fmla="*/ 3175 h 192617"/>
                <a:gd name="connsiteX51" fmla="*/ 73025 w 3442758"/>
                <a:gd name="connsiteY51" fmla="*/ 3175 h 192617"/>
                <a:gd name="connsiteX52" fmla="*/ 73025 w 3442758"/>
                <a:gd name="connsiteY52" fmla="*/ 0 h 192617"/>
                <a:gd name="connsiteX53" fmla="*/ 0 w 3442758"/>
                <a:gd name="connsiteY53" fmla="*/ 0 h 192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442758" h="192617">
                  <a:moveTo>
                    <a:pt x="3442758" y="192617"/>
                  </a:moveTo>
                  <a:lnTo>
                    <a:pt x="3286125" y="192617"/>
                  </a:lnTo>
                  <a:lnTo>
                    <a:pt x="3286125" y="178858"/>
                  </a:lnTo>
                  <a:lnTo>
                    <a:pt x="3189817" y="178858"/>
                  </a:lnTo>
                  <a:lnTo>
                    <a:pt x="3189817" y="175683"/>
                  </a:lnTo>
                  <a:lnTo>
                    <a:pt x="3147483" y="175683"/>
                  </a:lnTo>
                  <a:lnTo>
                    <a:pt x="3147483" y="166158"/>
                  </a:lnTo>
                  <a:lnTo>
                    <a:pt x="2986617" y="166158"/>
                  </a:lnTo>
                  <a:lnTo>
                    <a:pt x="2986617" y="166158"/>
                  </a:lnTo>
                  <a:lnTo>
                    <a:pt x="2847975" y="166158"/>
                  </a:lnTo>
                  <a:lnTo>
                    <a:pt x="2847975" y="154517"/>
                  </a:lnTo>
                  <a:lnTo>
                    <a:pt x="2715683" y="154517"/>
                  </a:lnTo>
                  <a:lnTo>
                    <a:pt x="2715683" y="154517"/>
                  </a:lnTo>
                  <a:lnTo>
                    <a:pt x="2653242" y="154517"/>
                  </a:lnTo>
                  <a:lnTo>
                    <a:pt x="2653242" y="142875"/>
                  </a:lnTo>
                  <a:lnTo>
                    <a:pt x="2562225" y="142875"/>
                  </a:lnTo>
                  <a:lnTo>
                    <a:pt x="2562225" y="142875"/>
                  </a:lnTo>
                  <a:lnTo>
                    <a:pt x="2439458" y="142875"/>
                  </a:lnTo>
                  <a:lnTo>
                    <a:pt x="2439458" y="135467"/>
                  </a:lnTo>
                  <a:lnTo>
                    <a:pt x="2248958" y="135467"/>
                  </a:lnTo>
                  <a:lnTo>
                    <a:pt x="2248958" y="122767"/>
                  </a:lnTo>
                  <a:lnTo>
                    <a:pt x="2061633" y="122767"/>
                  </a:lnTo>
                  <a:lnTo>
                    <a:pt x="2061633" y="119592"/>
                  </a:lnTo>
                  <a:lnTo>
                    <a:pt x="2005542" y="119592"/>
                  </a:lnTo>
                  <a:lnTo>
                    <a:pt x="2005542" y="111125"/>
                  </a:lnTo>
                  <a:lnTo>
                    <a:pt x="1903942" y="111125"/>
                  </a:lnTo>
                  <a:lnTo>
                    <a:pt x="1903942" y="102658"/>
                  </a:lnTo>
                  <a:lnTo>
                    <a:pt x="1740958" y="102658"/>
                  </a:lnTo>
                  <a:lnTo>
                    <a:pt x="1740958" y="96308"/>
                  </a:lnTo>
                  <a:lnTo>
                    <a:pt x="1585383" y="96308"/>
                  </a:lnTo>
                  <a:lnTo>
                    <a:pt x="1589617" y="92074"/>
                  </a:lnTo>
                  <a:lnTo>
                    <a:pt x="1513417" y="92074"/>
                  </a:lnTo>
                  <a:lnTo>
                    <a:pt x="1510242" y="88899"/>
                  </a:lnTo>
                  <a:lnTo>
                    <a:pt x="1430867" y="88899"/>
                  </a:lnTo>
                  <a:lnTo>
                    <a:pt x="1430867" y="79375"/>
                  </a:lnTo>
                  <a:lnTo>
                    <a:pt x="1259417" y="79375"/>
                  </a:lnTo>
                  <a:lnTo>
                    <a:pt x="1259417" y="76200"/>
                  </a:lnTo>
                  <a:lnTo>
                    <a:pt x="1188508" y="76200"/>
                  </a:lnTo>
                  <a:lnTo>
                    <a:pt x="1188508" y="63500"/>
                  </a:lnTo>
                  <a:lnTo>
                    <a:pt x="1053042" y="63500"/>
                  </a:lnTo>
                  <a:lnTo>
                    <a:pt x="1053042" y="57150"/>
                  </a:lnTo>
                  <a:lnTo>
                    <a:pt x="956733" y="57150"/>
                  </a:lnTo>
                  <a:lnTo>
                    <a:pt x="956733" y="51858"/>
                  </a:lnTo>
                  <a:lnTo>
                    <a:pt x="841375" y="51858"/>
                  </a:lnTo>
                  <a:lnTo>
                    <a:pt x="841375" y="39158"/>
                  </a:lnTo>
                  <a:lnTo>
                    <a:pt x="649817" y="39158"/>
                  </a:lnTo>
                  <a:lnTo>
                    <a:pt x="649817" y="26458"/>
                  </a:lnTo>
                  <a:lnTo>
                    <a:pt x="462492" y="26458"/>
                  </a:lnTo>
                  <a:lnTo>
                    <a:pt x="462492" y="14817"/>
                  </a:lnTo>
                  <a:lnTo>
                    <a:pt x="269875" y="14817"/>
                  </a:lnTo>
                  <a:lnTo>
                    <a:pt x="269875" y="3175"/>
                  </a:lnTo>
                  <a:lnTo>
                    <a:pt x="73025" y="3175"/>
                  </a:lnTo>
                  <a:lnTo>
                    <a:pt x="73025"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9243" name="Straight Connector 9242">
            <a:extLst>
              <a:ext uri="{FF2B5EF4-FFF2-40B4-BE49-F238E27FC236}">
                <a16:creationId xmlns:a16="http://schemas.microsoft.com/office/drawing/2014/main" id="{688458B5-166A-1186-DE80-3AC905FF6084}"/>
              </a:ext>
            </a:extLst>
          </p:cNvPr>
          <p:cNvCxnSpPr/>
          <p:nvPr/>
        </p:nvCxnSpPr>
        <p:spPr bwMode="auto">
          <a:xfrm>
            <a:off x="6555363"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6E408499-AD79-C172-5A96-D914FBC17BB3}"/>
              </a:ext>
            </a:extLst>
          </p:cNvPr>
          <p:cNvCxnSpPr/>
          <p:nvPr/>
        </p:nvCxnSpPr>
        <p:spPr bwMode="auto">
          <a:xfrm>
            <a:off x="6552349"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1334EA30-0580-FD95-D23D-090605BDB3B6}"/>
              </a:ext>
            </a:extLst>
          </p:cNvPr>
          <p:cNvCxnSpPr/>
          <p:nvPr/>
        </p:nvCxnSpPr>
        <p:spPr bwMode="auto">
          <a:xfrm>
            <a:off x="6542806"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C1041A26-039C-73BA-350F-E647CE536A5A}"/>
              </a:ext>
            </a:extLst>
          </p:cNvPr>
          <p:cNvCxnSpPr/>
          <p:nvPr/>
        </p:nvCxnSpPr>
        <p:spPr bwMode="auto">
          <a:xfrm>
            <a:off x="6538787"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49BB275A-30AA-6078-AC14-5CF533319517}"/>
              </a:ext>
            </a:extLst>
          </p:cNvPr>
          <p:cNvCxnSpPr/>
          <p:nvPr/>
        </p:nvCxnSpPr>
        <p:spPr bwMode="auto">
          <a:xfrm>
            <a:off x="6531253"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B1BB932D-0FA0-A3A3-7C42-079B34926F38}"/>
              </a:ext>
            </a:extLst>
          </p:cNvPr>
          <p:cNvCxnSpPr/>
          <p:nvPr/>
        </p:nvCxnSpPr>
        <p:spPr bwMode="auto">
          <a:xfrm>
            <a:off x="6518194"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1E268163-0E41-8514-D216-95B72201280E}"/>
              </a:ext>
            </a:extLst>
          </p:cNvPr>
          <p:cNvCxnSpPr/>
          <p:nvPr/>
        </p:nvCxnSpPr>
        <p:spPr bwMode="auto">
          <a:xfrm>
            <a:off x="651618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68AD083E-FDEF-5519-42A1-DB7B975F97E0}"/>
              </a:ext>
            </a:extLst>
          </p:cNvPr>
          <p:cNvCxnSpPr/>
          <p:nvPr/>
        </p:nvCxnSpPr>
        <p:spPr bwMode="auto">
          <a:xfrm>
            <a:off x="6512167"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722E6016-58EA-3E61-6586-F7224A96BCB2}"/>
              </a:ext>
            </a:extLst>
          </p:cNvPr>
          <p:cNvCxnSpPr/>
          <p:nvPr/>
        </p:nvCxnSpPr>
        <p:spPr bwMode="auto">
          <a:xfrm>
            <a:off x="650262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31B073F0-D4A8-5C2B-1A16-FDE4176C7B5B}"/>
              </a:ext>
            </a:extLst>
          </p:cNvPr>
          <p:cNvCxnSpPr/>
          <p:nvPr/>
        </p:nvCxnSpPr>
        <p:spPr bwMode="auto">
          <a:xfrm>
            <a:off x="6498606"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86D05503-DCD2-A61A-558F-5B3BFD424F48}"/>
              </a:ext>
            </a:extLst>
          </p:cNvPr>
          <p:cNvCxnSpPr/>
          <p:nvPr/>
        </p:nvCxnSpPr>
        <p:spPr bwMode="auto">
          <a:xfrm>
            <a:off x="649609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40A56C6C-4C0A-151B-8E02-D49F810BD490}"/>
              </a:ext>
            </a:extLst>
          </p:cNvPr>
          <p:cNvCxnSpPr/>
          <p:nvPr/>
        </p:nvCxnSpPr>
        <p:spPr bwMode="auto">
          <a:xfrm>
            <a:off x="648956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7225C486-D9ED-B5E5-1709-438CE0BF3B01}"/>
              </a:ext>
            </a:extLst>
          </p:cNvPr>
          <p:cNvCxnSpPr/>
          <p:nvPr/>
        </p:nvCxnSpPr>
        <p:spPr bwMode="auto">
          <a:xfrm>
            <a:off x="6486049"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7F55C050-3E14-2205-1F9B-8BDBBD637531}"/>
              </a:ext>
            </a:extLst>
          </p:cNvPr>
          <p:cNvCxnSpPr/>
          <p:nvPr/>
        </p:nvCxnSpPr>
        <p:spPr bwMode="auto">
          <a:xfrm>
            <a:off x="6481528"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7818F8C5-7F4E-36F6-0AA5-A4AB69B2C5FC}"/>
              </a:ext>
            </a:extLst>
          </p:cNvPr>
          <p:cNvCxnSpPr/>
          <p:nvPr/>
        </p:nvCxnSpPr>
        <p:spPr bwMode="auto">
          <a:xfrm>
            <a:off x="6476003"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5C400007-0ACF-FCC4-AB3C-BBB41BC8455E}"/>
              </a:ext>
            </a:extLst>
          </p:cNvPr>
          <p:cNvCxnSpPr/>
          <p:nvPr/>
        </p:nvCxnSpPr>
        <p:spPr bwMode="auto">
          <a:xfrm>
            <a:off x="6470981"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ED040FE8-6A5D-1CF8-A93E-FF3350BC07CD}"/>
              </a:ext>
            </a:extLst>
          </p:cNvPr>
          <p:cNvCxnSpPr/>
          <p:nvPr/>
        </p:nvCxnSpPr>
        <p:spPr bwMode="auto">
          <a:xfrm>
            <a:off x="6469474"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9C1E99AC-B6F9-7878-CA41-59E9F5F82187}"/>
              </a:ext>
            </a:extLst>
          </p:cNvPr>
          <p:cNvCxnSpPr/>
          <p:nvPr/>
        </p:nvCxnSpPr>
        <p:spPr bwMode="auto">
          <a:xfrm>
            <a:off x="6459429"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2192E410-55F3-E33E-1E2B-AFF7174FAF44}"/>
              </a:ext>
            </a:extLst>
          </p:cNvPr>
          <p:cNvCxnSpPr/>
          <p:nvPr/>
        </p:nvCxnSpPr>
        <p:spPr bwMode="auto">
          <a:xfrm>
            <a:off x="6457420"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B0C93589-9161-4FFB-E4DE-EAE1CC34862D}"/>
              </a:ext>
            </a:extLst>
          </p:cNvPr>
          <p:cNvCxnSpPr/>
          <p:nvPr/>
        </p:nvCxnSpPr>
        <p:spPr bwMode="auto">
          <a:xfrm>
            <a:off x="6455411"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8969B4F8-653A-BBE9-39DA-6F9FB40CA974}"/>
              </a:ext>
            </a:extLst>
          </p:cNvPr>
          <p:cNvCxnSpPr/>
          <p:nvPr/>
        </p:nvCxnSpPr>
        <p:spPr bwMode="auto">
          <a:xfrm>
            <a:off x="6448882"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767F9A32-BB61-8011-CCCA-5A408BB808A5}"/>
              </a:ext>
            </a:extLst>
          </p:cNvPr>
          <p:cNvCxnSpPr/>
          <p:nvPr/>
        </p:nvCxnSpPr>
        <p:spPr bwMode="auto">
          <a:xfrm>
            <a:off x="6441849"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BE99E65B-6669-54C9-C7BE-9CAB196F5DD0}"/>
              </a:ext>
            </a:extLst>
          </p:cNvPr>
          <p:cNvCxnSpPr/>
          <p:nvPr/>
        </p:nvCxnSpPr>
        <p:spPr bwMode="auto">
          <a:xfrm>
            <a:off x="6434818"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B802700C-03AD-99F0-E5E7-8E71DA0BBC9D}"/>
              </a:ext>
            </a:extLst>
          </p:cNvPr>
          <p:cNvCxnSpPr/>
          <p:nvPr/>
        </p:nvCxnSpPr>
        <p:spPr bwMode="auto">
          <a:xfrm>
            <a:off x="6431804"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DC72ED61-92F0-5E86-0B75-AC083382E31F}"/>
              </a:ext>
            </a:extLst>
          </p:cNvPr>
          <p:cNvCxnSpPr/>
          <p:nvPr/>
        </p:nvCxnSpPr>
        <p:spPr bwMode="auto">
          <a:xfrm>
            <a:off x="6430297"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8" name="Straight Connector 9267">
            <a:extLst>
              <a:ext uri="{FF2B5EF4-FFF2-40B4-BE49-F238E27FC236}">
                <a16:creationId xmlns:a16="http://schemas.microsoft.com/office/drawing/2014/main" id="{1517DC4C-964B-8DF7-6FD7-D1DB60656424}"/>
              </a:ext>
            </a:extLst>
          </p:cNvPr>
          <p:cNvCxnSpPr/>
          <p:nvPr/>
        </p:nvCxnSpPr>
        <p:spPr bwMode="auto">
          <a:xfrm>
            <a:off x="6426279"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69" name="Straight Connector 9268">
            <a:extLst>
              <a:ext uri="{FF2B5EF4-FFF2-40B4-BE49-F238E27FC236}">
                <a16:creationId xmlns:a16="http://schemas.microsoft.com/office/drawing/2014/main" id="{781ABAFE-691B-EAEE-8959-4D858CADD39E}"/>
              </a:ext>
            </a:extLst>
          </p:cNvPr>
          <p:cNvCxnSpPr/>
          <p:nvPr/>
        </p:nvCxnSpPr>
        <p:spPr bwMode="auto">
          <a:xfrm>
            <a:off x="6416736"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0" name="Straight Connector 9269">
            <a:extLst>
              <a:ext uri="{FF2B5EF4-FFF2-40B4-BE49-F238E27FC236}">
                <a16:creationId xmlns:a16="http://schemas.microsoft.com/office/drawing/2014/main" id="{CB923CAC-58AF-4D4B-E4AF-EB3D05C934ED}"/>
              </a:ext>
            </a:extLst>
          </p:cNvPr>
          <p:cNvCxnSpPr/>
          <p:nvPr/>
        </p:nvCxnSpPr>
        <p:spPr bwMode="auto">
          <a:xfrm>
            <a:off x="640769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B61B0B56-321A-AA41-DDBA-A17DAD9D4BF7}"/>
              </a:ext>
            </a:extLst>
          </p:cNvPr>
          <p:cNvCxnSpPr/>
          <p:nvPr/>
        </p:nvCxnSpPr>
        <p:spPr bwMode="auto">
          <a:xfrm>
            <a:off x="6398655" y="21121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79B2B72E-7EDE-D417-8AD4-1C9083D6B203}"/>
              </a:ext>
            </a:extLst>
          </p:cNvPr>
          <p:cNvCxnSpPr/>
          <p:nvPr/>
        </p:nvCxnSpPr>
        <p:spPr bwMode="auto">
          <a:xfrm>
            <a:off x="6390116"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733BA4A4-C432-58FC-00D1-C2790A975ABE}"/>
              </a:ext>
            </a:extLst>
          </p:cNvPr>
          <p:cNvCxnSpPr/>
          <p:nvPr/>
        </p:nvCxnSpPr>
        <p:spPr bwMode="auto">
          <a:xfrm>
            <a:off x="6381578"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708BAE8D-64C5-5E57-3A92-6DE73ADE8D34}"/>
              </a:ext>
            </a:extLst>
          </p:cNvPr>
          <p:cNvCxnSpPr/>
          <p:nvPr/>
        </p:nvCxnSpPr>
        <p:spPr bwMode="auto">
          <a:xfrm>
            <a:off x="6375048"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5" name="Straight Connector 9274">
            <a:extLst>
              <a:ext uri="{FF2B5EF4-FFF2-40B4-BE49-F238E27FC236}">
                <a16:creationId xmlns:a16="http://schemas.microsoft.com/office/drawing/2014/main" id="{4D251F6C-39A3-5113-0ED1-331485D6D7E7}"/>
              </a:ext>
            </a:extLst>
          </p:cNvPr>
          <p:cNvCxnSpPr/>
          <p:nvPr/>
        </p:nvCxnSpPr>
        <p:spPr bwMode="auto">
          <a:xfrm>
            <a:off x="637354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51939F82-3ED9-E996-D567-87ADD7546F16}"/>
              </a:ext>
            </a:extLst>
          </p:cNvPr>
          <p:cNvCxnSpPr/>
          <p:nvPr/>
        </p:nvCxnSpPr>
        <p:spPr bwMode="auto">
          <a:xfrm>
            <a:off x="6365003"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979A39FF-ACC6-F109-80AF-DF7CB60E7FAF}"/>
              </a:ext>
            </a:extLst>
          </p:cNvPr>
          <p:cNvCxnSpPr/>
          <p:nvPr/>
        </p:nvCxnSpPr>
        <p:spPr bwMode="auto">
          <a:xfrm>
            <a:off x="6361487"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49BBDAFF-F706-15EC-435D-36581582158F}"/>
              </a:ext>
            </a:extLst>
          </p:cNvPr>
          <p:cNvCxnSpPr/>
          <p:nvPr/>
        </p:nvCxnSpPr>
        <p:spPr bwMode="auto">
          <a:xfrm>
            <a:off x="6359478"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883E123C-C209-9837-41F3-85770B83A367}"/>
              </a:ext>
            </a:extLst>
          </p:cNvPr>
          <p:cNvCxnSpPr/>
          <p:nvPr/>
        </p:nvCxnSpPr>
        <p:spPr bwMode="auto">
          <a:xfrm>
            <a:off x="6349433"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06728B44-870A-1CF5-C870-1696A2169A93}"/>
              </a:ext>
            </a:extLst>
          </p:cNvPr>
          <p:cNvCxnSpPr/>
          <p:nvPr/>
        </p:nvCxnSpPr>
        <p:spPr bwMode="auto">
          <a:xfrm>
            <a:off x="6340392"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41B43BE8-A6C3-6F86-9210-EAC5364744F9}"/>
              </a:ext>
            </a:extLst>
          </p:cNvPr>
          <p:cNvCxnSpPr/>
          <p:nvPr/>
        </p:nvCxnSpPr>
        <p:spPr bwMode="auto">
          <a:xfrm>
            <a:off x="6334867"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2" name="Straight Connector 9281">
            <a:extLst>
              <a:ext uri="{FF2B5EF4-FFF2-40B4-BE49-F238E27FC236}">
                <a16:creationId xmlns:a16="http://schemas.microsoft.com/office/drawing/2014/main" id="{9CA16E60-7405-E5F9-0DFA-D6A7D7C2FFA8}"/>
              </a:ext>
            </a:extLst>
          </p:cNvPr>
          <p:cNvCxnSpPr/>
          <p:nvPr/>
        </p:nvCxnSpPr>
        <p:spPr bwMode="auto">
          <a:xfrm>
            <a:off x="633135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3" name="Straight Connector 9282">
            <a:extLst>
              <a:ext uri="{FF2B5EF4-FFF2-40B4-BE49-F238E27FC236}">
                <a16:creationId xmlns:a16="http://schemas.microsoft.com/office/drawing/2014/main" id="{88C92E8F-829E-2A13-95DE-E7D0927766C4}"/>
              </a:ext>
            </a:extLst>
          </p:cNvPr>
          <p:cNvCxnSpPr/>
          <p:nvPr/>
        </p:nvCxnSpPr>
        <p:spPr bwMode="auto">
          <a:xfrm>
            <a:off x="6323314"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4" name="Straight Connector 9283">
            <a:extLst>
              <a:ext uri="{FF2B5EF4-FFF2-40B4-BE49-F238E27FC236}">
                <a16:creationId xmlns:a16="http://schemas.microsoft.com/office/drawing/2014/main" id="{40AAC3B7-31D2-44A3-50D2-89B525125AEB}"/>
              </a:ext>
            </a:extLst>
          </p:cNvPr>
          <p:cNvCxnSpPr/>
          <p:nvPr/>
        </p:nvCxnSpPr>
        <p:spPr bwMode="auto">
          <a:xfrm>
            <a:off x="6318794"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5" name="Straight Connector 9284">
            <a:extLst>
              <a:ext uri="{FF2B5EF4-FFF2-40B4-BE49-F238E27FC236}">
                <a16:creationId xmlns:a16="http://schemas.microsoft.com/office/drawing/2014/main" id="{EEE34BAD-45AA-4BCC-1170-E8C50F13172B}"/>
              </a:ext>
            </a:extLst>
          </p:cNvPr>
          <p:cNvCxnSpPr/>
          <p:nvPr/>
        </p:nvCxnSpPr>
        <p:spPr bwMode="auto">
          <a:xfrm>
            <a:off x="6314273"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6" name="Straight Connector 9285">
            <a:extLst>
              <a:ext uri="{FF2B5EF4-FFF2-40B4-BE49-F238E27FC236}">
                <a16:creationId xmlns:a16="http://schemas.microsoft.com/office/drawing/2014/main" id="{DE14400D-D6EE-89B4-524C-D989CE9D05E4}"/>
              </a:ext>
            </a:extLst>
          </p:cNvPr>
          <p:cNvCxnSpPr/>
          <p:nvPr/>
        </p:nvCxnSpPr>
        <p:spPr bwMode="auto">
          <a:xfrm>
            <a:off x="6308246"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4759D649-35BA-C3D7-D985-2F64C42C1E4C}"/>
              </a:ext>
            </a:extLst>
          </p:cNvPr>
          <p:cNvCxnSpPr/>
          <p:nvPr/>
        </p:nvCxnSpPr>
        <p:spPr bwMode="auto">
          <a:xfrm>
            <a:off x="630473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CB434C2A-E96A-CB42-C3BD-5A96C641F30D}"/>
              </a:ext>
            </a:extLst>
          </p:cNvPr>
          <p:cNvCxnSpPr/>
          <p:nvPr/>
        </p:nvCxnSpPr>
        <p:spPr bwMode="auto">
          <a:xfrm>
            <a:off x="6298703"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89" name="Straight Connector 9288">
            <a:extLst>
              <a:ext uri="{FF2B5EF4-FFF2-40B4-BE49-F238E27FC236}">
                <a16:creationId xmlns:a16="http://schemas.microsoft.com/office/drawing/2014/main" id="{43D81DA9-4C83-CD00-875C-6B742B6CB5A0}"/>
              </a:ext>
            </a:extLst>
          </p:cNvPr>
          <p:cNvCxnSpPr/>
          <p:nvPr/>
        </p:nvCxnSpPr>
        <p:spPr bwMode="auto">
          <a:xfrm>
            <a:off x="6296695"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0" name="Straight Connector 9289">
            <a:extLst>
              <a:ext uri="{FF2B5EF4-FFF2-40B4-BE49-F238E27FC236}">
                <a16:creationId xmlns:a16="http://schemas.microsoft.com/office/drawing/2014/main" id="{B946727E-81BF-1EF9-0FB3-C7846FA3416F}"/>
              </a:ext>
            </a:extLst>
          </p:cNvPr>
          <p:cNvCxnSpPr/>
          <p:nvPr/>
        </p:nvCxnSpPr>
        <p:spPr bwMode="auto">
          <a:xfrm>
            <a:off x="6286147"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1" name="Straight Connector 9290">
            <a:extLst>
              <a:ext uri="{FF2B5EF4-FFF2-40B4-BE49-F238E27FC236}">
                <a16:creationId xmlns:a16="http://schemas.microsoft.com/office/drawing/2014/main" id="{B7EA93ED-F662-CC14-D838-8B8F2610994B}"/>
              </a:ext>
            </a:extLst>
          </p:cNvPr>
          <p:cNvCxnSpPr/>
          <p:nvPr/>
        </p:nvCxnSpPr>
        <p:spPr bwMode="auto">
          <a:xfrm>
            <a:off x="628062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0585EE7A-6DE8-E018-65D8-532CC4E75D56}"/>
              </a:ext>
            </a:extLst>
          </p:cNvPr>
          <p:cNvCxnSpPr/>
          <p:nvPr/>
        </p:nvCxnSpPr>
        <p:spPr bwMode="auto">
          <a:xfrm>
            <a:off x="6271580"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3" name="Straight Connector 9292">
            <a:extLst>
              <a:ext uri="{FF2B5EF4-FFF2-40B4-BE49-F238E27FC236}">
                <a16:creationId xmlns:a16="http://schemas.microsoft.com/office/drawing/2014/main" id="{DEC88187-57A2-6B74-BFBF-7561CC133461}"/>
              </a:ext>
            </a:extLst>
          </p:cNvPr>
          <p:cNvCxnSpPr/>
          <p:nvPr/>
        </p:nvCxnSpPr>
        <p:spPr bwMode="auto">
          <a:xfrm>
            <a:off x="6264047"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4" name="Straight Connector 9293">
            <a:extLst>
              <a:ext uri="{FF2B5EF4-FFF2-40B4-BE49-F238E27FC236}">
                <a16:creationId xmlns:a16="http://schemas.microsoft.com/office/drawing/2014/main" id="{02DCAD54-1DD4-C49E-D316-DA757F844151}"/>
              </a:ext>
            </a:extLst>
          </p:cNvPr>
          <p:cNvCxnSpPr/>
          <p:nvPr/>
        </p:nvCxnSpPr>
        <p:spPr bwMode="auto">
          <a:xfrm>
            <a:off x="6257517"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D49B4111-2D8D-8573-D404-C9EAAAD36842}"/>
              </a:ext>
            </a:extLst>
          </p:cNvPr>
          <p:cNvCxnSpPr/>
          <p:nvPr/>
        </p:nvCxnSpPr>
        <p:spPr bwMode="auto">
          <a:xfrm>
            <a:off x="625400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6" name="Straight Connector 9295">
            <a:extLst>
              <a:ext uri="{FF2B5EF4-FFF2-40B4-BE49-F238E27FC236}">
                <a16:creationId xmlns:a16="http://schemas.microsoft.com/office/drawing/2014/main" id="{48DB3A9F-9E01-7E82-2CB5-9E9A36A518DD}"/>
              </a:ext>
            </a:extLst>
          </p:cNvPr>
          <p:cNvCxnSpPr/>
          <p:nvPr/>
        </p:nvCxnSpPr>
        <p:spPr bwMode="auto">
          <a:xfrm>
            <a:off x="6247974"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6691F7B5-1E8B-A7F0-D1AB-4EEE83D2CB3F}"/>
              </a:ext>
            </a:extLst>
          </p:cNvPr>
          <p:cNvCxnSpPr/>
          <p:nvPr/>
        </p:nvCxnSpPr>
        <p:spPr bwMode="auto">
          <a:xfrm>
            <a:off x="6245463"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67AB68CD-2888-1200-FEA5-61907A988B91}"/>
              </a:ext>
            </a:extLst>
          </p:cNvPr>
          <p:cNvCxnSpPr/>
          <p:nvPr/>
        </p:nvCxnSpPr>
        <p:spPr bwMode="auto">
          <a:xfrm>
            <a:off x="6242951"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915536B7-FFEB-A9A7-A06E-058AE5841FA1}"/>
              </a:ext>
            </a:extLst>
          </p:cNvPr>
          <p:cNvCxnSpPr/>
          <p:nvPr/>
        </p:nvCxnSpPr>
        <p:spPr bwMode="auto">
          <a:xfrm>
            <a:off x="6238430"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52AFB864-9D25-2880-59A1-0C303CBBF8E8}"/>
              </a:ext>
            </a:extLst>
          </p:cNvPr>
          <p:cNvCxnSpPr/>
          <p:nvPr/>
        </p:nvCxnSpPr>
        <p:spPr bwMode="auto">
          <a:xfrm>
            <a:off x="6234915" y="20983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339D237E-9F47-6087-5BD9-0A71CDC7F56E}"/>
              </a:ext>
            </a:extLst>
          </p:cNvPr>
          <p:cNvCxnSpPr/>
          <p:nvPr/>
        </p:nvCxnSpPr>
        <p:spPr bwMode="auto">
          <a:xfrm>
            <a:off x="6226377"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1C6B62A0-1942-E347-FC9D-FED66839300F}"/>
              </a:ext>
            </a:extLst>
          </p:cNvPr>
          <p:cNvCxnSpPr/>
          <p:nvPr/>
        </p:nvCxnSpPr>
        <p:spPr bwMode="auto">
          <a:xfrm>
            <a:off x="6220350"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22EB58B7-9D52-A4EC-C596-45951D16EE12}"/>
              </a:ext>
            </a:extLst>
          </p:cNvPr>
          <p:cNvCxnSpPr/>
          <p:nvPr/>
        </p:nvCxnSpPr>
        <p:spPr bwMode="auto">
          <a:xfrm>
            <a:off x="6211309"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4" name="Straight Connector 9303">
            <a:extLst>
              <a:ext uri="{FF2B5EF4-FFF2-40B4-BE49-F238E27FC236}">
                <a16:creationId xmlns:a16="http://schemas.microsoft.com/office/drawing/2014/main" id="{902419FA-F382-E63C-8A95-9FA2AC6D0D7F}"/>
              </a:ext>
            </a:extLst>
          </p:cNvPr>
          <p:cNvCxnSpPr/>
          <p:nvPr/>
        </p:nvCxnSpPr>
        <p:spPr bwMode="auto">
          <a:xfrm>
            <a:off x="6205282"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5" name="Straight Connector 9304">
            <a:extLst>
              <a:ext uri="{FF2B5EF4-FFF2-40B4-BE49-F238E27FC236}">
                <a16:creationId xmlns:a16="http://schemas.microsoft.com/office/drawing/2014/main" id="{030087F9-9254-A25C-18C2-6255579D4BF3}"/>
              </a:ext>
            </a:extLst>
          </p:cNvPr>
          <p:cNvCxnSpPr/>
          <p:nvPr/>
        </p:nvCxnSpPr>
        <p:spPr bwMode="auto">
          <a:xfrm>
            <a:off x="6196743"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4AACEEB2-9DF2-7196-B9B1-2385944BE384}"/>
              </a:ext>
            </a:extLst>
          </p:cNvPr>
          <p:cNvCxnSpPr/>
          <p:nvPr/>
        </p:nvCxnSpPr>
        <p:spPr bwMode="auto">
          <a:xfrm>
            <a:off x="6200761"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FF5816EF-6377-DAB8-07FF-D1458F7B0EC1}"/>
              </a:ext>
            </a:extLst>
          </p:cNvPr>
          <p:cNvCxnSpPr/>
          <p:nvPr/>
        </p:nvCxnSpPr>
        <p:spPr bwMode="auto">
          <a:xfrm>
            <a:off x="6190716"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A648211B-3177-81B3-60D1-27FB0F423E00}"/>
              </a:ext>
            </a:extLst>
          </p:cNvPr>
          <p:cNvCxnSpPr/>
          <p:nvPr/>
        </p:nvCxnSpPr>
        <p:spPr bwMode="auto">
          <a:xfrm>
            <a:off x="6184688"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56ABC754-3382-C9EC-5E61-D51816D3EECB}"/>
              </a:ext>
            </a:extLst>
          </p:cNvPr>
          <p:cNvCxnSpPr/>
          <p:nvPr/>
        </p:nvCxnSpPr>
        <p:spPr bwMode="auto">
          <a:xfrm>
            <a:off x="6178661"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0" name="Straight Connector 9309">
            <a:extLst>
              <a:ext uri="{FF2B5EF4-FFF2-40B4-BE49-F238E27FC236}">
                <a16:creationId xmlns:a16="http://schemas.microsoft.com/office/drawing/2014/main" id="{C7DCBB5D-C557-D8CB-9899-6E1AC2B94420}"/>
              </a:ext>
            </a:extLst>
          </p:cNvPr>
          <p:cNvCxnSpPr/>
          <p:nvPr/>
        </p:nvCxnSpPr>
        <p:spPr bwMode="auto">
          <a:xfrm>
            <a:off x="6175145"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1" name="Straight Connector 9310">
            <a:extLst>
              <a:ext uri="{FF2B5EF4-FFF2-40B4-BE49-F238E27FC236}">
                <a16:creationId xmlns:a16="http://schemas.microsoft.com/office/drawing/2014/main" id="{D15FD7A4-9D29-41BE-2FCB-5CD024E52780}"/>
              </a:ext>
            </a:extLst>
          </p:cNvPr>
          <p:cNvCxnSpPr/>
          <p:nvPr/>
        </p:nvCxnSpPr>
        <p:spPr bwMode="auto">
          <a:xfrm>
            <a:off x="6170625"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06E9D978-F940-CBB2-7EB4-CC8661D9A2F4}"/>
              </a:ext>
            </a:extLst>
          </p:cNvPr>
          <p:cNvCxnSpPr/>
          <p:nvPr/>
        </p:nvCxnSpPr>
        <p:spPr bwMode="auto">
          <a:xfrm>
            <a:off x="6166607"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38A98A24-1F13-AC96-93E5-7DCFB1AD966D}"/>
              </a:ext>
            </a:extLst>
          </p:cNvPr>
          <p:cNvCxnSpPr/>
          <p:nvPr/>
        </p:nvCxnSpPr>
        <p:spPr bwMode="auto">
          <a:xfrm>
            <a:off x="6163091" y="20856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F91AD769-278D-DC54-F621-DD202DC796F0}"/>
              </a:ext>
            </a:extLst>
          </p:cNvPr>
          <p:cNvCxnSpPr/>
          <p:nvPr/>
        </p:nvCxnSpPr>
        <p:spPr bwMode="auto">
          <a:xfrm>
            <a:off x="6156561"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14564992-F8B4-B3D9-F2DD-6C63D8807CBF}"/>
              </a:ext>
            </a:extLst>
          </p:cNvPr>
          <p:cNvCxnSpPr/>
          <p:nvPr/>
        </p:nvCxnSpPr>
        <p:spPr bwMode="auto">
          <a:xfrm>
            <a:off x="6152041"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6F7FFFED-C431-A8A7-FDFE-A711B98CA83D}"/>
              </a:ext>
            </a:extLst>
          </p:cNvPr>
          <p:cNvCxnSpPr/>
          <p:nvPr/>
        </p:nvCxnSpPr>
        <p:spPr bwMode="auto">
          <a:xfrm>
            <a:off x="6146014"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0C91A799-2721-6ACC-84E1-644540DA39E0}"/>
              </a:ext>
            </a:extLst>
          </p:cNvPr>
          <p:cNvCxnSpPr/>
          <p:nvPr/>
        </p:nvCxnSpPr>
        <p:spPr bwMode="auto">
          <a:xfrm>
            <a:off x="6137977"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5DFAF7F8-3D67-07BB-3225-372612853CED}"/>
              </a:ext>
            </a:extLst>
          </p:cNvPr>
          <p:cNvCxnSpPr/>
          <p:nvPr/>
        </p:nvCxnSpPr>
        <p:spPr bwMode="auto">
          <a:xfrm>
            <a:off x="6142498"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AD693746-E076-9B99-B122-28BAC6551301}"/>
              </a:ext>
            </a:extLst>
          </p:cNvPr>
          <p:cNvCxnSpPr/>
          <p:nvPr/>
        </p:nvCxnSpPr>
        <p:spPr bwMode="auto">
          <a:xfrm>
            <a:off x="6132452"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C8BF05EB-0056-6EDC-863A-E368E803284D}"/>
              </a:ext>
            </a:extLst>
          </p:cNvPr>
          <p:cNvCxnSpPr/>
          <p:nvPr/>
        </p:nvCxnSpPr>
        <p:spPr bwMode="auto">
          <a:xfrm>
            <a:off x="6128434"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C2AC854F-FEA6-3A90-52D2-EBF8B5A51877}"/>
              </a:ext>
            </a:extLst>
          </p:cNvPr>
          <p:cNvCxnSpPr/>
          <p:nvPr/>
        </p:nvCxnSpPr>
        <p:spPr bwMode="auto">
          <a:xfrm>
            <a:off x="6122407" y="20753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6FE161F2-3CCF-04A8-6B7A-8C79A7CC8840}"/>
              </a:ext>
            </a:extLst>
          </p:cNvPr>
          <p:cNvCxnSpPr/>
          <p:nvPr/>
        </p:nvCxnSpPr>
        <p:spPr bwMode="auto">
          <a:xfrm>
            <a:off x="6114371"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788862D1-9905-C8B6-444F-A7ADCBE73187}"/>
              </a:ext>
            </a:extLst>
          </p:cNvPr>
          <p:cNvCxnSpPr/>
          <p:nvPr/>
        </p:nvCxnSpPr>
        <p:spPr bwMode="auto">
          <a:xfrm>
            <a:off x="6108344"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9855CD8F-65AA-A0EC-67CF-910706FACA1B}"/>
              </a:ext>
            </a:extLst>
          </p:cNvPr>
          <p:cNvCxnSpPr/>
          <p:nvPr/>
        </p:nvCxnSpPr>
        <p:spPr bwMode="auto">
          <a:xfrm>
            <a:off x="6102317"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0A5E7C0F-B8FB-2F7C-9FBE-6A6558B45CEC}"/>
              </a:ext>
            </a:extLst>
          </p:cNvPr>
          <p:cNvCxnSpPr/>
          <p:nvPr/>
        </p:nvCxnSpPr>
        <p:spPr bwMode="auto">
          <a:xfrm>
            <a:off x="6096289"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8883A6B7-F043-ADB3-D74A-C5ACFBBF9E8A}"/>
              </a:ext>
            </a:extLst>
          </p:cNvPr>
          <p:cNvCxnSpPr/>
          <p:nvPr/>
        </p:nvCxnSpPr>
        <p:spPr bwMode="auto">
          <a:xfrm>
            <a:off x="6089257"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9BADC78B-9CAD-9445-9941-FA3735FFD055}"/>
              </a:ext>
            </a:extLst>
          </p:cNvPr>
          <p:cNvCxnSpPr/>
          <p:nvPr/>
        </p:nvCxnSpPr>
        <p:spPr bwMode="auto">
          <a:xfrm>
            <a:off x="6091266"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E7F15E2C-C346-0318-E01B-D76167442387}"/>
              </a:ext>
            </a:extLst>
          </p:cNvPr>
          <p:cNvCxnSpPr/>
          <p:nvPr/>
        </p:nvCxnSpPr>
        <p:spPr bwMode="auto">
          <a:xfrm>
            <a:off x="6080719"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29" name="Straight Connector 9328">
            <a:extLst>
              <a:ext uri="{FF2B5EF4-FFF2-40B4-BE49-F238E27FC236}">
                <a16:creationId xmlns:a16="http://schemas.microsoft.com/office/drawing/2014/main" id="{E4688F25-E2B1-2996-5BE0-128C2B75F66C}"/>
              </a:ext>
            </a:extLst>
          </p:cNvPr>
          <p:cNvCxnSpPr/>
          <p:nvPr/>
        </p:nvCxnSpPr>
        <p:spPr bwMode="auto">
          <a:xfrm>
            <a:off x="6075696"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F28FE26C-EC31-5BD7-AE2F-2075284272DF}"/>
              </a:ext>
            </a:extLst>
          </p:cNvPr>
          <p:cNvCxnSpPr/>
          <p:nvPr/>
        </p:nvCxnSpPr>
        <p:spPr bwMode="auto">
          <a:xfrm>
            <a:off x="6073687"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A45A8B90-DB82-32E6-47F5-D4DF7BA4569C}"/>
              </a:ext>
            </a:extLst>
          </p:cNvPr>
          <p:cNvCxnSpPr/>
          <p:nvPr/>
        </p:nvCxnSpPr>
        <p:spPr bwMode="auto">
          <a:xfrm>
            <a:off x="6065149"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B19DF848-7B29-064C-7C5D-76EBF8FD6A5B}"/>
              </a:ext>
            </a:extLst>
          </p:cNvPr>
          <p:cNvCxnSpPr/>
          <p:nvPr/>
        </p:nvCxnSpPr>
        <p:spPr bwMode="auto">
          <a:xfrm>
            <a:off x="6067660"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F3A4A0E7-DF38-8D70-19BF-E68DBF8373F7}"/>
              </a:ext>
            </a:extLst>
          </p:cNvPr>
          <p:cNvCxnSpPr/>
          <p:nvPr/>
        </p:nvCxnSpPr>
        <p:spPr bwMode="auto">
          <a:xfrm>
            <a:off x="6059624"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30B7BCE5-2390-7D1D-B9F5-CD3404371AC7}"/>
              </a:ext>
            </a:extLst>
          </p:cNvPr>
          <p:cNvCxnSpPr/>
          <p:nvPr/>
        </p:nvCxnSpPr>
        <p:spPr bwMode="auto">
          <a:xfrm>
            <a:off x="6059122" y="20718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5" name="Straight Connector 9334">
            <a:extLst>
              <a:ext uri="{FF2B5EF4-FFF2-40B4-BE49-F238E27FC236}">
                <a16:creationId xmlns:a16="http://schemas.microsoft.com/office/drawing/2014/main" id="{E6010373-BF6D-0780-CF44-792770971E49}"/>
              </a:ext>
            </a:extLst>
          </p:cNvPr>
          <p:cNvCxnSpPr/>
          <p:nvPr/>
        </p:nvCxnSpPr>
        <p:spPr bwMode="auto">
          <a:xfrm>
            <a:off x="6053095" y="20637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F7DF67CD-63B1-02D7-C052-D640026134B4}"/>
              </a:ext>
            </a:extLst>
          </p:cNvPr>
          <p:cNvCxnSpPr/>
          <p:nvPr/>
        </p:nvCxnSpPr>
        <p:spPr bwMode="auto">
          <a:xfrm>
            <a:off x="6045059"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3D2AE32A-31B0-2B65-E16A-4AF31301B8A8}"/>
              </a:ext>
            </a:extLst>
          </p:cNvPr>
          <p:cNvCxnSpPr/>
          <p:nvPr/>
        </p:nvCxnSpPr>
        <p:spPr bwMode="auto">
          <a:xfrm>
            <a:off x="6038529"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03CE140A-D6CA-FE6A-1B32-5F4E5404C4AE}"/>
              </a:ext>
            </a:extLst>
          </p:cNvPr>
          <p:cNvCxnSpPr/>
          <p:nvPr/>
        </p:nvCxnSpPr>
        <p:spPr bwMode="auto">
          <a:xfrm>
            <a:off x="6036018"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AE121839-D3E6-49E0-535A-2800691FF557}"/>
              </a:ext>
            </a:extLst>
          </p:cNvPr>
          <p:cNvCxnSpPr/>
          <p:nvPr/>
        </p:nvCxnSpPr>
        <p:spPr bwMode="auto">
          <a:xfrm>
            <a:off x="6031497"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0" name="Straight Connector 9339">
            <a:extLst>
              <a:ext uri="{FF2B5EF4-FFF2-40B4-BE49-F238E27FC236}">
                <a16:creationId xmlns:a16="http://schemas.microsoft.com/office/drawing/2014/main" id="{7CE5FBF5-4F23-64DB-B1A8-A34AB8345451}"/>
              </a:ext>
            </a:extLst>
          </p:cNvPr>
          <p:cNvCxnSpPr/>
          <p:nvPr/>
        </p:nvCxnSpPr>
        <p:spPr bwMode="auto">
          <a:xfrm>
            <a:off x="6027479"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E00692E2-47C8-76BC-8143-9212362D9277}"/>
              </a:ext>
            </a:extLst>
          </p:cNvPr>
          <p:cNvCxnSpPr/>
          <p:nvPr/>
        </p:nvCxnSpPr>
        <p:spPr bwMode="auto">
          <a:xfrm>
            <a:off x="6022456"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2" name="Straight Connector 9341">
            <a:extLst>
              <a:ext uri="{FF2B5EF4-FFF2-40B4-BE49-F238E27FC236}">
                <a16:creationId xmlns:a16="http://schemas.microsoft.com/office/drawing/2014/main" id="{768DF780-9A21-A046-5C44-100CA84B43BA}"/>
              </a:ext>
            </a:extLst>
          </p:cNvPr>
          <p:cNvCxnSpPr/>
          <p:nvPr/>
        </p:nvCxnSpPr>
        <p:spPr bwMode="auto">
          <a:xfrm>
            <a:off x="6017434" y="20603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3" name="Straight Connector 9342">
            <a:extLst>
              <a:ext uri="{FF2B5EF4-FFF2-40B4-BE49-F238E27FC236}">
                <a16:creationId xmlns:a16="http://schemas.microsoft.com/office/drawing/2014/main" id="{EED17042-072B-BF49-5D73-7EF9ABC52D50}"/>
              </a:ext>
            </a:extLst>
          </p:cNvPr>
          <p:cNvCxnSpPr/>
          <p:nvPr/>
        </p:nvCxnSpPr>
        <p:spPr bwMode="auto">
          <a:xfrm>
            <a:off x="6011909"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A56F8041-6603-08F4-6582-48A3EBF0DD5E}"/>
              </a:ext>
            </a:extLst>
          </p:cNvPr>
          <p:cNvCxnSpPr/>
          <p:nvPr/>
        </p:nvCxnSpPr>
        <p:spPr bwMode="auto">
          <a:xfrm>
            <a:off x="6007890"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7CCABA40-1699-43DD-881A-32410032DC3E}"/>
              </a:ext>
            </a:extLst>
          </p:cNvPr>
          <p:cNvCxnSpPr/>
          <p:nvPr/>
        </p:nvCxnSpPr>
        <p:spPr bwMode="auto">
          <a:xfrm>
            <a:off x="6003370"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6" name="Straight Connector 9345">
            <a:extLst>
              <a:ext uri="{FF2B5EF4-FFF2-40B4-BE49-F238E27FC236}">
                <a16:creationId xmlns:a16="http://schemas.microsoft.com/office/drawing/2014/main" id="{65778FE6-16BB-F2EB-E97D-2E404AC368DC}"/>
              </a:ext>
            </a:extLst>
          </p:cNvPr>
          <p:cNvCxnSpPr/>
          <p:nvPr/>
        </p:nvCxnSpPr>
        <p:spPr bwMode="auto">
          <a:xfrm>
            <a:off x="5995836"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2E64C448-99B2-A205-9F98-13F4B57957DF}"/>
              </a:ext>
            </a:extLst>
          </p:cNvPr>
          <p:cNvCxnSpPr/>
          <p:nvPr/>
        </p:nvCxnSpPr>
        <p:spPr bwMode="auto">
          <a:xfrm>
            <a:off x="5993826"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8" name="Straight Connector 9347">
            <a:extLst>
              <a:ext uri="{FF2B5EF4-FFF2-40B4-BE49-F238E27FC236}">
                <a16:creationId xmlns:a16="http://schemas.microsoft.com/office/drawing/2014/main" id="{7ABF5728-3156-4111-95FF-DE095DF89CA0}"/>
              </a:ext>
            </a:extLst>
          </p:cNvPr>
          <p:cNvCxnSpPr/>
          <p:nvPr/>
        </p:nvCxnSpPr>
        <p:spPr bwMode="auto">
          <a:xfrm>
            <a:off x="5990813"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49" name="Straight Connector 9348">
            <a:extLst>
              <a:ext uri="{FF2B5EF4-FFF2-40B4-BE49-F238E27FC236}">
                <a16:creationId xmlns:a16="http://schemas.microsoft.com/office/drawing/2014/main" id="{5118083C-005E-C7C8-02FD-AE12EAF0D048}"/>
              </a:ext>
            </a:extLst>
          </p:cNvPr>
          <p:cNvCxnSpPr/>
          <p:nvPr/>
        </p:nvCxnSpPr>
        <p:spPr bwMode="auto">
          <a:xfrm>
            <a:off x="5982274" y="204532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0" name="Straight Connector 9349">
            <a:extLst>
              <a:ext uri="{FF2B5EF4-FFF2-40B4-BE49-F238E27FC236}">
                <a16:creationId xmlns:a16="http://schemas.microsoft.com/office/drawing/2014/main" id="{2D92798C-D3A3-4265-13C8-072871AF4B69}"/>
              </a:ext>
            </a:extLst>
          </p:cNvPr>
          <p:cNvCxnSpPr/>
          <p:nvPr/>
        </p:nvCxnSpPr>
        <p:spPr bwMode="auto">
          <a:xfrm>
            <a:off x="5977754"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0EE5BA0F-53C6-7422-159B-7C887C3955B0}"/>
              </a:ext>
            </a:extLst>
          </p:cNvPr>
          <p:cNvCxnSpPr/>
          <p:nvPr/>
        </p:nvCxnSpPr>
        <p:spPr bwMode="auto">
          <a:xfrm>
            <a:off x="5969718"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AC875B06-F002-C631-287B-026FEB1B28D4}"/>
              </a:ext>
            </a:extLst>
          </p:cNvPr>
          <p:cNvCxnSpPr/>
          <p:nvPr/>
        </p:nvCxnSpPr>
        <p:spPr bwMode="auto">
          <a:xfrm>
            <a:off x="5966704"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071E2A6C-AF94-4781-AADE-9BD93AE22890}"/>
              </a:ext>
            </a:extLst>
          </p:cNvPr>
          <p:cNvCxnSpPr/>
          <p:nvPr/>
        </p:nvCxnSpPr>
        <p:spPr bwMode="auto">
          <a:xfrm>
            <a:off x="5958668"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2C977BEB-3DBA-34CA-DFDB-B4EDC419CDE2}"/>
              </a:ext>
            </a:extLst>
          </p:cNvPr>
          <p:cNvCxnSpPr/>
          <p:nvPr/>
        </p:nvCxnSpPr>
        <p:spPr bwMode="auto">
          <a:xfrm>
            <a:off x="5952641"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5" name="Straight Connector 9354">
            <a:extLst>
              <a:ext uri="{FF2B5EF4-FFF2-40B4-BE49-F238E27FC236}">
                <a16:creationId xmlns:a16="http://schemas.microsoft.com/office/drawing/2014/main" id="{5FB10FD2-8270-B934-18CF-DFDD14896290}"/>
              </a:ext>
            </a:extLst>
          </p:cNvPr>
          <p:cNvCxnSpPr/>
          <p:nvPr/>
        </p:nvCxnSpPr>
        <p:spPr bwMode="auto">
          <a:xfrm>
            <a:off x="5949627"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BA05F8A5-82D7-E5F2-4433-54FB60668EE5}"/>
              </a:ext>
            </a:extLst>
          </p:cNvPr>
          <p:cNvCxnSpPr/>
          <p:nvPr/>
        </p:nvCxnSpPr>
        <p:spPr bwMode="auto">
          <a:xfrm>
            <a:off x="5941088"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72B00F03-B17A-D720-04ED-62BFD3688FAF}"/>
              </a:ext>
            </a:extLst>
          </p:cNvPr>
          <p:cNvCxnSpPr/>
          <p:nvPr/>
        </p:nvCxnSpPr>
        <p:spPr bwMode="auto">
          <a:xfrm>
            <a:off x="5937573"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508B438A-3A0B-1417-9638-5EC6876D6D54}"/>
              </a:ext>
            </a:extLst>
          </p:cNvPr>
          <p:cNvCxnSpPr/>
          <p:nvPr/>
        </p:nvCxnSpPr>
        <p:spPr bwMode="auto">
          <a:xfrm>
            <a:off x="5927527"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B271E800-EE8F-2615-9C15-7B39FF1C10B4}"/>
              </a:ext>
            </a:extLst>
          </p:cNvPr>
          <p:cNvCxnSpPr/>
          <p:nvPr/>
        </p:nvCxnSpPr>
        <p:spPr bwMode="auto">
          <a:xfrm>
            <a:off x="5933052"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DAC0D649-61D9-4390-B181-3C13DB69BD78}"/>
              </a:ext>
            </a:extLst>
          </p:cNvPr>
          <p:cNvCxnSpPr/>
          <p:nvPr/>
        </p:nvCxnSpPr>
        <p:spPr bwMode="auto">
          <a:xfrm>
            <a:off x="5922002"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F9BBA6BD-321A-266A-D8E6-A5D45700E82D}"/>
              </a:ext>
            </a:extLst>
          </p:cNvPr>
          <p:cNvCxnSpPr/>
          <p:nvPr/>
        </p:nvCxnSpPr>
        <p:spPr bwMode="auto">
          <a:xfrm>
            <a:off x="5918486"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29D9162F-7254-94DE-76B0-AAE0E20A2794}"/>
              </a:ext>
            </a:extLst>
          </p:cNvPr>
          <p:cNvCxnSpPr/>
          <p:nvPr/>
        </p:nvCxnSpPr>
        <p:spPr bwMode="auto">
          <a:xfrm>
            <a:off x="5909947"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B47650EC-940C-85D7-D680-C19C40990A10}"/>
              </a:ext>
            </a:extLst>
          </p:cNvPr>
          <p:cNvCxnSpPr/>
          <p:nvPr/>
        </p:nvCxnSpPr>
        <p:spPr bwMode="auto">
          <a:xfrm>
            <a:off x="5906431"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A4F6BEB3-1AE7-6428-FFCC-AC2BE6FBAE58}"/>
              </a:ext>
            </a:extLst>
          </p:cNvPr>
          <p:cNvCxnSpPr/>
          <p:nvPr/>
        </p:nvCxnSpPr>
        <p:spPr bwMode="auto">
          <a:xfrm>
            <a:off x="5901911"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5CA2A28E-98B8-AF41-084D-8A3336CB0332}"/>
              </a:ext>
            </a:extLst>
          </p:cNvPr>
          <p:cNvCxnSpPr/>
          <p:nvPr/>
        </p:nvCxnSpPr>
        <p:spPr bwMode="auto">
          <a:xfrm>
            <a:off x="5894880"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2CC0CD16-441A-3E04-8B17-67D27F75A9D9}"/>
              </a:ext>
            </a:extLst>
          </p:cNvPr>
          <p:cNvCxnSpPr/>
          <p:nvPr/>
        </p:nvCxnSpPr>
        <p:spPr bwMode="auto">
          <a:xfrm>
            <a:off x="5886843" y="204186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AC30CC6F-474F-A12B-1EF3-BF56DFB77F31}"/>
              </a:ext>
            </a:extLst>
          </p:cNvPr>
          <p:cNvCxnSpPr/>
          <p:nvPr/>
        </p:nvCxnSpPr>
        <p:spPr bwMode="auto">
          <a:xfrm>
            <a:off x="5881821" y="203956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CB79DCA8-97D5-1AF7-7D4C-EFCB1468C735}"/>
              </a:ext>
            </a:extLst>
          </p:cNvPr>
          <p:cNvCxnSpPr/>
          <p:nvPr/>
        </p:nvCxnSpPr>
        <p:spPr bwMode="auto">
          <a:xfrm>
            <a:off x="5876798" y="20372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8743DA54-4AFF-6B55-8F3D-9B5708F9CA06}"/>
              </a:ext>
            </a:extLst>
          </p:cNvPr>
          <p:cNvCxnSpPr/>
          <p:nvPr/>
        </p:nvCxnSpPr>
        <p:spPr bwMode="auto">
          <a:xfrm>
            <a:off x="5870771" y="20372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E7FD9306-65D6-E90A-4A31-20784619C662}"/>
              </a:ext>
            </a:extLst>
          </p:cNvPr>
          <p:cNvCxnSpPr/>
          <p:nvPr/>
        </p:nvCxnSpPr>
        <p:spPr bwMode="auto">
          <a:xfrm>
            <a:off x="5867255"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39B32B89-2DA2-E09A-20B5-124472EE5F3A}"/>
              </a:ext>
            </a:extLst>
          </p:cNvPr>
          <p:cNvCxnSpPr/>
          <p:nvPr/>
        </p:nvCxnSpPr>
        <p:spPr bwMode="auto">
          <a:xfrm>
            <a:off x="5861228"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8BBC9013-7B57-3271-7AAE-44AC24040A0E}"/>
              </a:ext>
            </a:extLst>
          </p:cNvPr>
          <p:cNvCxnSpPr/>
          <p:nvPr/>
        </p:nvCxnSpPr>
        <p:spPr bwMode="auto">
          <a:xfrm>
            <a:off x="5859218"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D9DFD9BB-73F8-40E2-93DA-6E68AB45F0B8}"/>
              </a:ext>
            </a:extLst>
          </p:cNvPr>
          <p:cNvCxnSpPr/>
          <p:nvPr/>
        </p:nvCxnSpPr>
        <p:spPr bwMode="auto">
          <a:xfrm>
            <a:off x="5850178"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3F986D87-104E-5131-D093-28DFFC65EECA}"/>
              </a:ext>
            </a:extLst>
          </p:cNvPr>
          <p:cNvCxnSpPr/>
          <p:nvPr/>
        </p:nvCxnSpPr>
        <p:spPr bwMode="auto">
          <a:xfrm>
            <a:off x="5843146"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A6D675EC-E0C4-9E7D-F012-14A7CD42A4E7}"/>
              </a:ext>
            </a:extLst>
          </p:cNvPr>
          <p:cNvCxnSpPr/>
          <p:nvPr/>
        </p:nvCxnSpPr>
        <p:spPr bwMode="auto">
          <a:xfrm>
            <a:off x="5838625"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6" name="Straight Connector 9375">
            <a:extLst>
              <a:ext uri="{FF2B5EF4-FFF2-40B4-BE49-F238E27FC236}">
                <a16:creationId xmlns:a16="http://schemas.microsoft.com/office/drawing/2014/main" id="{6FE68F70-8FF1-B88B-055E-613348D7CEC0}"/>
              </a:ext>
            </a:extLst>
          </p:cNvPr>
          <p:cNvCxnSpPr/>
          <p:nvPr/>
        </p:nvCxnSpPr>
        <p:spPr bwMode="auto">
          <a:xfrm>
            <a:off x="5835612"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7" name="Straight Connector 9376">
            <a:extLst>
              <a:ext uri="{FF2B5EF4-FFF2-40B4-BE49-F238E27FC236}">
                <a16:creationId xmlns:a16="http://schemas.microsoft.com/office/drawing/2014/main" id="{AE760180-D958-2291-D01D-57058A07436A}"/>
              </a:ext>
            </a:extLst>
          </p:cNvPr>
          <p:cNvCxnSpPr/>
          <p:nvPr/>
        </p:nvCxnSpPr>
        <p:spPr bwMode="auto">
          <a:xfrm>
            <a:off x="5829584"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8" name="Straight Connector 9377">
            <a:extLst>
              <a:ext uri="{FF2B5EF4-FFF2-40B4-BE49-F238E27FC236}">
                <a16:creationId xmlns:a16="http://schemas.microsoft.com/office/drawing/2014/main" id="{F9F85BCB-C98E-0C5A-9D15-12379E7791C7}"/>
              </a:ext>
            </a:extLst>
          </p:cNvPr>
          <p:cNvCxnSpPr/>
          <p:nvPr/>
        </p:nvCxnSpPr>
        <p:spPr bwMode="auto">
          <a:xfrm>
            <a:off x="5824059"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EC0E7552-4C42-F072-A1F5-579DEBA38E8C}"/>
              </a:ext>
            </a:extLst>
          </p:cNvPr>
          <p:cNvCxnSpPr/>
          <p:nvPr/>
        </p:nvCxnSpPr>
        <p:spPr bwMode="auto">
          <a:xfrm>
            <a:off x="5818032"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0" name="Straight Connector 9379">
            <a:extLst>
              <a:ext uri="{FF2B5EF4-FFF2-40B4-BE49-F238E27FC236}">
                <a16:creationId xmlns:a16="http://schemas.microsoft.com/office/drawing/2014/main" id="{C8DC4EC7-D02F-5EFC-CE05-E9C0CA69EC54}"/>
              </a:ext>
            </a:extLst>
          </p:cNvPr>
          <p:cNvCxnSpPr/>
          <p:nvPr/>
        </p:nvCxnSpPr>
        <p:spPr bwMode="auto">
          <a:xfrm>
            <a:off x="5814516"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1" name="Straight Connector 9380">
            <a:extLst>
              <a:ext uri="{FF2B5EF4-FFF2-40B4-BE49-F238E27FC236}">
                <a16:creationId xmlns:a16="http://schemas.microsoft.com/office/drawing/2014/main" id="{36953CB8-44B2-9CC6-456F-8162719364D6}"/>
              </a:ext>
            </a:extLst>
          </p:cNvPr>
          <p:cNvCxnSpPr/>
          <p:nvPr/>
        </p:nvCxnSpPr>
        <p:spPr bwMode="auto">
          <a:xfrm>
            <a:off x="5806480" y="20326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2" name="Straight Connector 9381">
            <a:extLst>
              <a:ext uri="{FF2B5EF4-FFF2-40B4-BE49-F238E27FC236}">
                <a16:creationId xmlns:a16="http://schemas.microsoft.com/office/drawing/2014/main" id="{57B74D58-04D4-E109-C538-AECB01FD0FF9}"/>
              </a:ext>
            </a:extLst>
          </p:cNvPr>
          <p:cNvCxnSpPr/>
          <p:nvPr/>
        </p:nvCxnSpPr>
        <p:spPr bwMode="auto">
          <a:xfrm>
            <a:off x="5796936" y="203149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3" name="Straight Connector 9382">
            <a:extLst>
              <a:ext uri="{FF2B5EF4-FFF2-40B4-BE49-F238E27FC236}">
                <a16:creationId xmlns:a16="http://schemas.microsoft.com/office/drawing/2014/main" id="{765E414D-9035-7731-BE7F-DD0C2D16CF1A}"/>
              </a:ext>
            </a:extLst>
          </p:cNvPr>
          <p:cNvCxnSpPr/>
          <p:nvPr/>
        </p:nvCxnSpPr>
        <p:spPr bwMode="auto">
          <a:xfrm>
            <a:off x="5792918" y="203149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4" name="Straight Connector 9383">
            <a:extLst>
              <a:ext uri="{FF2B5EF4-FFF2-40B4-BE49-F238E27FC236}">
                <a16:creationId xmlns:a16="http://schemas.microsoft.com/office/drawing/2014/main" id="{582B01C1-149C-2804-72C3-526D80675E52}"/>
              </a:ext>
            </a:extLst>
          </p:cNvPr>
          <p:cNvCxnSpPr/>
          <p:nvPr/>
        </p:nvCxnSpPr>
        <p:spPr bwMode="auto">
          <a:xfrm>
            <a:off x="5787896" y="203149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5" name="Straight Connector 9384">
            <a:extLst>
              <a:ext uri="{FF2B5EF4-FFF2-40B4-BE49-F238E27FC236}">
                <a16:creationId xmlns:a16="http://schemas.microsoft.com/office/drawing/2014/main" id="{B13A891A-3E93-8F26-4BF8-AD10E1D5D190}"/>
              </a:ext>
            </a:extLst>
          </p:cNvPr>
          <p:cNvCxnSpPr/>
          <p:nvPr/>
        </p:nvCxnSpPr>
        <p:spPr bwMode="auto">
          <a:xfrm>
            <a:off x="5782873" y="203149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6" name="Straight Connector 9385">
            <a:extLst>
              <a:ext uri="{FF2B5EF4-FFF2-40B4-BE49-F238E27FC236}">
                <a16:creationId xmlns:a16="http://schemas.microsoft.com/office/drawing/2014/main" id="{D6D16B09-3221-E9ED-6DF3-9B7E64C30ECB}"/>
              </a:ext>
            </a:extLst>
          </p:cNvPr>
          <p:cNvCxnSpPr/>
          <p:nvPr/>
        </p:nvCxnSpPr>
        <p:spPr bwMode="auto">
          <a:xfrm>
            <a:off x="5776846"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7" name="Straight Connector 9386">
            <a:extLst>
              <a:ext uri="{FF2B5EF4-FFF2-40B4-BE49-F238E27FC236}">
                <a16:creationId xmlns:a16="http://schemas.microsoft.com/office/drawing/2014/main" id="{D3FFBC16-758C-E407-9E61-303F2178D6FF}"/>
              </a:ext>
            </a:extLst>
          </p:cNvPr>
          <p:cNvCxnSpPr/>
          <p:nvPr/>
        </p:nvCxnSpPr>
        <p:spPr bwMode="auto">
          <a:xfrm>
            <a:off x="5771823"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8" name="Straight Connector 9387">
            <a:extLst>
              <a:ext uri="{FF2B5EF4-FFF2-40B4-BE49-F238E27FC236}">
                <a16:creationId xmlns:a16="http://schemas.microsoft.com/office/drawing/2014/main" id="{AA748A84-9173-62B3-2D57-2A228F6C26D6}"/>
              </a:ext>
            </a:extLst>
          </p:cNvPr>
          <p:cNvCxnSpPr/>
          <p:nvPr/>
        </p:nvCxnSpPr>
        <p:spPr bwMode="auto">
          <a:xfrm>
            <a:off x="5765796"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89" name="Straight Connector 9388">
            <a:extLst>
              <a:ext uri="{FF2B5EF4-FFF2-40B4-BE49-F238E27FC236}">
                <a16:creationId xmlns:a16="http://schemas.microsoft.com/office/drawing/2014/main" id="{A07DBAC3-6F85-1979-09BF-B185A1301FE9}"/>
              </a:ext>
            </a:extLst>
          </p:cNvPr>
          <p:cNvCxnSpPr/>
          <p:nvPr/>
        </p:nvCxnSpPr>
        <p:spPr bwMode="auto">
          <a:xfrm>
            <a:off x="5760270"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0" name="Straight Connector 9389">
            <a:extLst>
              <a:ext uri="{FF2B5EF4-FFF2-40B4-BE49-F238E27FC236}">
                <a16:creationId xmlns:a16="http://schemas.microsoft.com/office/drawing/2014/main" id="{AB285F49-179B-2DA8-4E13-0E32B02BBF45}"/>
              </a:ext>
            </a:extLst>
          </p:cNvPr>
          <p:cNvCxnSpPr/>
          <p:nvPr/>
        </p:nvCxnSpPr>
        <p:spPr bwMode="auto">
          <a:xfrm>
            <a:off x="5754243"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1" name="Straight Connector 9390">
            <a:extLst>
              <a:ext uri="{FF2B5EF4-FFF2-40B4-BE49-F238E27FC236}">
                <a16:creationId xmlns:a16="http://schemas.microsoft.com/office/drawing/2014/main" id="{34E79B7E-222C-B796-62BF-1FCC60318193}"/>
              </a:ext>
            </a:extLst>
          </p:cNvPr>
          <p:cNvCxnSpPr/>
          <p:nvPr/>
        </p:nvCxnSpPr>
        <p:spPr bwMode="auto">
          <a:xfrm>
            <a:off x="5749723"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2" name="Straight Connector 9391">
            <a:extLst>
              <a:ext uri="{FF2B5EF4-FFF2-40B4-BE49-F238E27FC236}">
                <a16:creationId xmlns:a16="http://schemas.microsoft.com/office/drawing/2014/main" id="{B2D16BC3-52E2-464D-8E66-7723DC923442}"/>
              </a:ext>
            </a:extLst>
          </p:cNvPr>
          <p:cNvCxnSpPr/>
          <p:nvPr/>
        </p:nvCxnSpPr>
        <p:spPr bwMode="auto">
          <a:xfrm>
            <a:off x="5745705"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3" name="Straight Connector 9392">
            <a:extLst>
              <a:ext uri="{FF2B5EF4-FFF2-40B4-BE49-F238E27FC236}">
                <a16:creationId xmlns:a16="http://schemas.microsoft.com/office/drawing/2014/main" id="{3E63B4D0-19EA-A4C0-ED7F-3505108EA85F}"/>
              </a:ext>
            </a:extLst>
          </p:cNvPr>
          <p:cNvCxnSpPr/>
          <p:nvPr/>
        </p:nvCxnSpPr>
        <p:spPr bwMode="auto">
          <a:xfrm>
            <a:off x="5739677"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4" name="Straight Connector 9393">
            <a:extLst>
              <a:ext uri="{FF2B5EF4-FFF2-40B4-BE49-F238E27FC236}">
                <a16:creationId xmlns:a16="http://schemas.microsoft.com/office/drawing/2014/main" id="{3A2314EB-D200-7C10-97D1-E0FE80D7BBE3}"/>
              </a:ext>
            </a:extLst>
          </p:cNvPr>
          <p:cNvCxnSpPr/>
          <p:nvPr/>
        </p:nvCxnSpPr>
        <p:spPr bwMode="auto">
          <a:xfrm>
            <a:off x="5736664" y="20257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5" name="Straight Connector 9394">
            <a:extLst>
              <a:ext uri="{FF2B5EF4-FFF2-40B4-BE49-F238E27FC236}">
                <a16:creationId xmlns:a16="http://schemas.microsoft.com/office/drawing/2014/main" id="{148B812E-0C2B-AFA6-34DF-587A440521C3}"/>
              </a:ext>
            </a:extLst>
          </p:cNvPr>
          <p:cNvCxnSpPr/>
          <p:nvPr/>
        </p:nvCxnSpPr>
        <p:spPr bwMode="auto">
          <a:xfrm>
            <a:off x="5731139" y="20211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6" name="Straight Connector 9395">
            <a:extLst>
              <a:ext uri="{FF2B5EF4-FFF2-40B4-BE49-F238E27FC236}">
                <a16:creationId xmlns:a16="http://schemas.microsoft.com/office/drawing/2014/main" id="{72122332-44AE-6891-BF36-B63FF432A788}"/>
              </a:ext>
            </a:extLst>
          </p:cNvPr>
          <p:cNvCxnSpPr/>
          <p:nvPr/>
        </p:nvCxnSpPr>
        <p:spPr bwMode="auto">
          <a:xfrm>
            <a:off x="5727121" y="20211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7" name="Straight Connector 9396">
            <a:extLst>
              <a:ext uri="{FF2B5EF4-FFF2-40B4-BE49-F238E27FC236}">
                <a16:creationId xmlns:a16="http://schemas.microsoft.com/office/drawing/2014/main" id="{A7AC4EE7-F8DF-B9C0-EDBE-D8142ECD966C}"/>
              </a:ext>
            </a:extLst>
          </p:cNvPr>
          <p:cNvCxnSpPr/>
          <p:nvPr/>
        </p:nvCxnSpPr>
        <p:spPr bwMode="auto">
          <a:xfrm>
            <a:off x="5725112" y="20211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8" name="Straight Connector 9397">
            <a:extLst>
              <a:ext uri="{FF2B5EF4-FFF2-40B4-BE49-F238E27FC236}">
                <a16:creationId xmlns:a16="http://schemas.microsoft.com/office/drawing/2014/main" id="{0A9D6584-0B9C-6C44-FE9C-51D0394BC9B2}"/>
              </a:ext>
            </a:extLst>
          </p:cNvPr>
          <p:cNvCxnSpPr/>
          <p:nvPr/>
        </p:nvCxnSpPr>
        <p:spPr bwMode="auto">
          <a:xfrm>
            <a:off x="5722098"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399" name="Straight Connector 9398">
            <a:extLst>
              <a:ext uri="{FF2B5EF4-FFF2-40B4-BE49-F238E27FC236}">
                <a16:creationId xmlns:a16="http://schemas.microsoft.com/office/drawing/2014/main" id="{1F60BB6D-5232-C9CA-F88D-4E0D0B599554}"/>
              </a:ext>
            </a:extLst>
          </p:cNvPr>
          <p:cNvCxnSpPr/>
          <p:nvPr/>
        </p:nvCxnSpPr>
        <p:spPr bwMode="auto">
          <a:xfrm>
            <a:off x="5717578"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0" name="Straight Connector 9399">
            <a:extLst>
              <a:ext uri="{FF2B5EF4-FFF2-40B4-BE49-F238E27FC236}">
                <a16:creationId xmlns:a16="http://schemas.microsoft.com/office/drawing/2014/main" id="{57B8A402-BE25-BAC0-1588-C66E3DB106C1}"/>
              </a:ext>
            </a:extLst>
          </p:cNvPr>
          <p:cNvCxnSpPr/>
          <p:nvPr/>
        </p:nvCxnSpPr>
        <p:spPr bwMode="auto">
          <a:xfrm>
            <a:off x="5712555"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1" name="Straight Connector 9400">
            <a:extLst>
              <a:ext uri="{FF2B5EF4-FFF2-40B4-BE49-F238E27FC236}">
                <a16:creationId xmlns:a16="http://schemas.microsoft.com/office/drawing/2014/main" id="{F742D58B-D8D5-0EC0-692A-24B94B3A33B9}"/>
              </a:ext>
            </a:extLst>
          </p:cNvPr>
          <p:cNvCxnSpPr/>
          <p:nvPr/>
        </p:nvCxnSpPr>
        <p:spPr bwMode="auto">
          <a:xfrm>
            <a:off x="5706528"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2" name="Straight Connector 9401">
            <a:extLst>
              <a:ext uri="{FF2B5EF4-FFF2-40B4-BE49-F238E27FC236}">
                <a16:creationId xmlns:a16="http://schemas.microsoft.com/office/drawing/2014/main" id="{CBF4ED3E-FEDB-53BB-F8FF-244533C342EE}"/>
              </a:ext>
            </a:extLst>
          </p:cNvPr>
          <p:cNvCxnSpPr/>
          <p:nvPr/>
        </p:nvCxnSpPr>
        <p:spPr bwMode="auto">
          <a:xfrm>
            <a:off x="5700501"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3" name="Straight Connector 9402">
            <a:extLst>
              <a:ext uri="{FF2B5EF4-FFF2-40B4-BE49-F238E27FC236}">
                <a16:creationId xmlns:a16="http://schemas.microsoft.com/office/drawing/2014/main" id="{3ACA2E04-1399-C0F5-4E39-3CD94BC04664}"/>
              </a:ext>
            </a:extLst>
          </p:cNvPr>
          <p:cNvCxnSpPr/>
          <p:nvPr/>
        </p:nvCxnSpPr>
        <p:spPr bwMode="auto">
          <a:xfrm>
            <a:off x="5695478"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4" name="Straight Connector 9403">
            <a:extLst>
              <a:ext uri="{FF2B5EF4-FFF2-40B4-BE49-F238E27FC236}">
                <a16:creationId xmlns:a16="http://schemas.microsoft.com/office/drawing/2014/main" id="{2723F601-52D6-DADF-D1D4-4A93EBE024E6}"/>
              </a:ext>
            </a:extLst>
          </p:cNvPr>
          <p:cNvCxnSpPr/>
          <p:nvPr/>
        </p:nvCxnSpPr>
        <p:spPr bwMode="auto">
          <a:xfrm>
            <a:off x="5689451" y="20153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5" name="Straight Connector 9404">
            <a:extLst>
              <a:ext uri="{FF2B5EF4-FFF2-40B4-BE49-F238E27FC236}">
                <a16:creationId xmlns:a16="http://schemas.microsoft.com/office/drawing/2014/main" id="{7FACBD70-AF59-27C9-699D-C40718DBEF75}"/>
              </a:ext>
            </a:extLst>
          </p:cNvPr>
          <p:cNvCxnSpPr/>
          <p:nvPr/>
        </p:nvCxnSpPr>
        <p:spPr bwMode="auto">
          <a:xfrm>
            <a:off x="5686940"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6" name="Straight Connector 9405">
            <a:extLst>
              <a:ext uri="{FF2B5EF4-FFF2-40B4-BE49-F238E27FC236}">
                <a16:creationId xmlns:a16="http://schemas.microsoft.com/office/drawing/2014/main" id="{07935238-C764-2314-BD85-5E3163F2394F}"/>
              </a:ext>
            </a:extLst>
          </p:cNvPr>
          <p:cNvCxnSpPr/>
          <p:nvPr/>
        </p:nvCxnSpPr>
        <p:spPr bwMode="auto">
          <a:xfrm>
            <a:off x="5679406"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7" name="Straight Connector 9406">
            <a:extLst>
              <a:ext uri="{FF2B5EF4-FFF2-40B4-BE49-F238E27FC236}">
                <a16:creationId xmlns:a16="http://schemas.microsoft.com/office/drawing/2014/main" id="{0EA73BA0-A602-3FF2-8BCA-2BF34C73EB83}"/>
              </a:ext>
            </a:extLst>
          </p:cNvPr>
          <p:cNvCxnSpPr/>
          <p:nvPr/>
        </p:nvCxnSpPr>
        <p:spPr bwMode="auto">
          <a:xfrm>
            <a:off x="5683424"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8" name="Straight Connector 9407">
            <a:extLst>
              <a:ext uri="{FF2B5EF4-FFF2-40B4-BE49-F238E27FC236}">
                <a16:creationId xmlns:a16="http://schemas.microsoft.com/office/drawing/2014/main" id="{BBEB3FE8-EEF1-7FEA-1B0C-3BD6E29C0052}"/>
              </a:ext>
            </a:extLst>
          </p:cNvPr>
          <p:cNvCxnSpPr/>
          <p:nvPr/>
        </p:nvCxnSpPr>
        <p:spPr bwMode="auto">
          <a:xfrm>
            <a:off x="5671871"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09" name="Straight Connector 9408">
            <a:extLst>
              <a:ext uri="{FF2B5EF4-FFF2-40B4-BE49-F238E27FC236}">
                <a16:creationId xmlns:a16="http://schemas.microsoft.com/office/drawing/2014/main" id="{A27352E7-A2C7-02C0-727C-1362AD4D3E5E}"/>
              </a:ext>
            </a:extLst>
          </p:cNvPr>
          <p:cNvCxnSpPr/>
          <p:nvPr/>
        </p:nvCxnSpPr>
        <p:spPr bwMode="auto">
          <a:xfrm>
            <a:off x="5661324"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0" name="Straight Connector 9409">
            <a:extLst>
              <a:ext uri="{FF2B5EF4-FFF2-40B4-BE49-F238E27FC236}">
                <a16:creationId xmlns:a16="http://schemas.microsoft.com/office/drawing/2014/main" id="{60D549C4-FDDA-6518-677A-F04FAF811440}"/>
              </a:ext>
            </a:extLst>
          </p:cNvPr>
          <p:cNvCxnSpPr/>
          <p:nvPr/>
        </p:nvCxnSpPr>
        <p:spPr bwMode="auto">
          <a:xfrm>
            <a:off x="5657808"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1" name="Straight Connector 9410">
            <a:extLst>
              <a:ext uri="{FF2B5EF4-FFF2-40B4-BE49-F238E27FC236}">
                <a16:creationId xmlns:a16="http://schemas.microsoft.com/office/drawing/2014/main" id="{ABBADDBF-C9C9-2863-459E-5EADDCF2B039}"/>
              </a:ext>
            </a:extLst>
          </p:cNvPr>
          <p:cNvCxnSpPr/>
          <p:nvPr/>
        </p:nvCxnSpPr>
        <p:spPr bwMode="auto">
          <a:xfrm>
            <a:off x="5667853"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2" name="Straight Connector 9411">
            <a:extLst>
              <a:ext uri="{FF2B5EF4-FFF2-40B4-BE49-F238E27FC236}">
                <a16:creationId xmlns:a16="http://schemas.microsoft.com/office/drawing/2014/main" id="{FC6A3400-AD8B-6E37-DD75-F2D8DB56D0BD}"/>
              </a:ext>
            </a:extLst>
          </p:cNvPr>
          <p:cNvCxnSpPr/>
          <p:nvPr/>
        </p:nvCxnSpPr>
        <p:spPr bwMode="auto">
          <a:xfrm>
            <a:off x="5675890"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3" name="Straight Connector 9412">
            <a:extLst>
              <a:ext uri="{FF2B5EF4-FFF2-40B4-BE49-F238E27FC236}">
                <a16:creationId xmlns:a16="http://schemas.microsoft.com/office/drawing/2014/main" id="{4597AD55-7049-8EEA-D76D-D7DBA2448A31}"/>
              </a:ext>
            </a:extLst>
          </p:cNvPr>
          <p:cNvCxnSpPr/>
          <p:nvPr/>
        </p:nvCxnSpPr>
        <p:spPr bwMode="auto">
          <a:xfrm>
            <a:off x="5653288"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4" name="Straight Connector 9413">
            <a:extLst>
              <a:ext uri="{FF2B5EF4-FFF2-40B4-BE49-F238E27FC236}">
                <a16:creationId xmlns:a16="http://schemas.microsoft.com/office/drawing/2014/main" id="{A8F6B163-F328-8D76-BA5E-38B521FC9E17}"/>
              </a:ext>
            </a:extLst>
          </p:cNvPr>
          <p:cNvCxnSpPr/>
          <p:nvPr/>
        </p:nvCxnSpPr>
        <p:spPr bwMode="auto">
          <a:xfrm>
            <a:off x="5646758"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5" name="Straight Connector 9414">
            <a:extLst>
              <a:ext uri="{FF2B5EF4-FFF2-40B4-BE49-F238E27FC236}">
                <a16:creationId xmlns:a16="http://schemas.microsoft.com/office/drawing/2014/main" id="{399521E8-9706-B342-4EA2-BD7FA67452EF}"/>
              </a:ext>
            </a:extLst>
          </p:cNvPr>
          <p:cNvCxnSpPr/>
          <p:nvPr/>
        </p:nvCxnSpPr>
        <p:spPr bwMode="auto">
          <a:xfrm>
            <a:off x="5640731"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6" name="Straight Connector 9415">
            <a:extLst>
              <a:ext uri="{FF2B5EF4-FFF2-40B4-BE49-F238E27FC236}">
                <a16:creationId xmlns:a16="http://schemas.microsoft.com/office/drawing/2014/main" id="{C7E58F90-4FC4-566E-0244-2FAC2E183855}"/>
              </a:ext>
            </a:extLst>
          </p:cNvPr>
          <p:cNvCxnSpPr/>
          <p:nvPr/>
        </p:nvCxnSpPr>
        <p:spPr bwMode="auto">
          <a:xfrm>
            <a:off x="5637215" y="20141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7" name="Straight Connector 9416">
            <a:extLst>
              <a:ext uri="{FF2B5EF4-FFF2-40B4-BE49-F238E27FC236}">
                <a16:creationId xmlns:a16="http://schemas.microsoft.com/office/drawing/2014/main" id="{B438FBD8-923C-C58A-101A-2551351EB496}"/>
              </a:ext>
            </a:extLst>
          </p:cNvPr>
          <p:cNvCxnSpPr/>
          <p:nvPr/>
        </p:nvCxnSpPr>
        <p:spPr bwMode="auto">
          <a:xfrm>
            <a:off x="5632192"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8" name="Straight Connector 9417">
            <a:extLst>
              <a:ext uri="{FF2B5EF4-FFF2-40B4-BE49-F238E27FC236}">
                <a16:creationId xmlns:a16="http://schemas.microsoft.com/office/drawing/2014/main" id="{D5B06BB3-A5BE-0379-AD4F-0B329D846D87}"/>
              </a:ext>
            </a:extLst>
          </p:cNvPr>
          <p:cNvCxnSpPr/>
          <p:nvPr/>
        </p:nvCxnSpPr>
        <p:spPr bwMode="auto">
          <a:xfrm>
            <a:off x="5627169"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19" name="Straight Connector 9418">
            <a:extLst>
              <a:ext uri="{FF2B5EF4-FFF2-40B4-BE49-F238E27FC236}">
                <a16:creationId xmlns:a16="http://schemas.microsoft.com/office/drawing/2014/main" id="{EEC341B0-6DAF-67B1-0DAA-FC8E380B30F4}"/>
              </a:ext>
            </a:extLst>
          </p:cNvPr>
          <p:cNvCxnSpPr/>
          <p:nvPr/>
        </p:nvCxnSpPr>
        <p:spPr bwMode="auto">
          <a:xfrm>
            <a:off x="5621142"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0" name="Straight Connector 9419">
            <a:extLst>
              <a:ext uri="{FF2B5EF4-FFF2-40B4-BE49-F238E27FC236}">
                <a16:creationId xmlns:a16="http://schemas.microsoft.com/office/drawing/2014/main" id="{B15086DE-FB8A-4970-7A43-94C8F21B8BCB}"/>
              </a:ext>
            </a:extLst>
          </p:cNvPr>
          <p:cNvCxnSpPr/>
          <p:nvPr/>
        </p:nvCxnSpPr>
        <p:spPr bwMode="auto">
          <a:xfrm>
            <a:off x="5614613"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1" name="Straight Connector 9420">
            <a:extLst>
              <a:ext uri="{FF2B5EF4-FFF2-40B4-BE49-F238E27FC236}">
                <a16:creationId xmlns:a16="http://schemas.microsoft.com/office/drawing/2014/main" id="{8014DAE1-DC0F-4EE3-2DED-F43F8D7A15E8}"/>
              </a:ext>
            </a:extLst>
          </p:cNvPr>
          <p:cNvCxnSpPr/>
          <p:nvPr/>
        </p:nvCxnSpPr>
        <p:spPr bwMode="auto">
          <a:xfrm>
            <a:off x="5608586"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2" name="Straight Connector 9421">
            <a:extLst>
              <a:ext uri="{FF2B5EF4-FFF2-40B4-BE49-F238E27FC236}">
                <a16:creationId xmlns:a16="http://schemas.microsoft.com/office/drawing/2014/main" id="{82FCE917-9A46-ACD7-0ECD-A889B16A2E48}"/>
              </a:ext>
            </a:extLst>
          </p:cNvPr>
          <p:cNvCxnSpPr/>
          <p:nvPr/>
        </p:nvCxnSpPr>
        <p:spPr bwMode="auto">
          <a:xfrm>
            <a:off x="5604065"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3" name="Straight Connector 9422">
            <a:extLst>
              <a:ext uri="{FF2B5EF4-FFF2-40B4-BE49-F238E27FC236}">
                <a16:creationId xmlns:a16="http://schemas.microsoft.com/office/drawing/2014/main" id="{588C66C7-9291-1429-A13C-C55FE70E4F6B}"/>
              </a:ext>
            </a:extLst>
          </p:cNvPr>
          <p:cNvCxnSpPr/>
          <p:nvPr/>
        </p:nvCxnSpPr>
        <p:spPr bwMode="auto">
          <a:xfrm>
            <a:off x="5598540"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4" name="Straight Connector 9423">
            <a:extLst>
              <a:ext uri="{FF2B5EF4-FFF2-40B4-BE49-F238E27FC236}">
                <a16:creationId xmlns:a16="http://schemas.microsoft.com/office/drawing/2014/main" id="{BA0CC3E4-D7DA-3489-C3F5-53D919E73B0B}"/>
              </a:ext>
            </a:extLst>
          </p:cNvPr>
          <p:cNvCxnSpPr/>
          <p:nvPr/>
        </p:nvCxnSpPr>
        <p:spPr bwMode="auto">
          <a:xfrm>
            <a:off x="5592513"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5" name="Straight Connector 9424">
            <a:extLst>
              <a:ext uri="{FF2B5EF4-FFF2-40B4-BE49-F238E27FC236}">
                <a16:creationId xmlns:a16="http://schemas.microsoft.com/office/drawing/2014/main" id="{3BFF5170-A8E7-7226-3CC1-D53C62272A04}"/>
              </a:ext>
            </a:extLst>
          </p:cNvPr>
          <p:cNvCxnSpPr/>
          <p:nvPr/>
        </p:nvCxnSpPr>
        <p:spPr bwMode="auto">
          <a:xfrm>
            <a:off x="5585482"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6" name="Straight Connector 9425">
            <a:extLst>
              <a:ext uri="{FF2B5EF4-FFF2-40B4-BE49-F238E27FC236}">
                <a16:creationId xmlns:a16="http://schemas.microsoft.com/office/drawing/2014/main" id="{CFA59677-12DA-15EF-00AA-73F29283782C}"/>
              </a:ext>
            </a:extLst>
          </p:cNvPr>
          <p:cNvCxnSpPr/>
          <p:nvPr/>
        </p:nvCxnSpPr>
        <p:spPr bwMode="auto">
          <a:xfrm>
            <a:off x="5575938"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7" name="Straight Connector 9426">
            <a:extLst>
              <a:ext uri="{FF2B5EF4-FFF2-40B4-BE49-F238E27FC236}">
                <a16:creationId xmlns:a16="http://schemas.microsoft.com/office/drawing/2014/main" id="{201AD61E-72FA-4246-ACC4-B74A6468E7C2}"/>
              </a:ext>
            </a:extLst>
          </p:cNvPr>
          <p:cNvCxnSpPr/>
          <p:nvPr/>
        </p:nvCxnSpPr>
        <p:spPr bwMode="auto">
          <a:xfrm>
            <a:off x="5580458"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8" name="Straight Connector 9427">
            <a:extLst>
              <a:ext uri="{FF2B5EF4-FFF2-40B4-BE49-F238E27FC236}">
                <a16:creationId xmlns:a16="http://schemas.microsoft.com/office/drawing/2014/main" id="{5D3C4CFD-E6F8-089D-4409-4EA0A3FBD159}"/>
              </a:ext>
            </a:extLst>
          </p:cNvPr>
          <p:cNvCxnSpPr/>
          <p:nvPr/>
        </p:nvCxnSpPr>
        <p:spPr bwMode="auto">
          <a:xfrm>
            <a:off x="5586485"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29" name="Straight Connector 9428">
            <a:extLst>
              <a:ext uri="{FF2B5EF4-FFF2-40B4-BE49-F238E27FC236}">
                <a16:creationId xmlns:a16="http://schemas.microsoft.com/office/drawing/2014/main" id="{C72A66C9-1381-2490-062A-20D35159E85E}"/>
              </a:ext>
            </a:extLst>
          </p:cNvPr>
          <p:cNvCxnSpPr/>
          <p:nvPr/>
        </p:nvCxnSpPr>
        <p:spPr bwMode="auto">
          <a:xfrm>
            <a:off x="5619133"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0" name="Straight Connector 9429">
            <a:extLst>
              <a:ext uri="{FF2B5EF4-FFF2-40B4-BE49-F238E27FC236}">
                <a16:creationId xmlns:a16="http://schemas.microsoft.com/office/drawing/2014/main" id="{FEDF6D7B-244F-E21F-AE0D-F0DD8D724DF9}"/>
              </a:ext>
            </a:extLst>
          </p:cNvPr>
          <p:cNvCxnSpPr/>
          <p:nvPr/>
        </p:nvCxnSpPr>
        <p:spPr bwMode="auto">
          <a:xfrm>
            <a:off x="5572422"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1" name="Straight Connector 9430">
            <a:extLst>
              <a:ext uri="{FF2B5EF4-FFF2-40B4-BE49-F238E27FC236}">
                <a16:creationId xmlns:a16="http://schemas.microsoft.com/office/drawing/2014/main" id="{18EAF84F-966B-8FA0-AD46-F5DE6A86DF3F}"/>
              </a:ext>
            </a:extLst>
          </p:cNvPr>
          <p:cNvCxnSpPr/>
          <p:nvPr/>
        </p:nvCxnSpPr>
        <p:spPr bwMode="auto">
          <a:xfrm>
            <a:off x="5563884"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2" name="Straight Connector 9431">
            <a:extLst>
              <a:ext uri="{FF2B5EF4-FFF2-40B4-BE49-F238E27FC236}">
                <a16:creationId xmlns:a16="http://schemas.microsoft.com/office/drawing/2014/main" id="{FB45585E-1D8F-90D0-990D-D21DE44A8E2D}"/>
              </a:ext>
            </a:extLst>
          </p:cNvPr>
          <p:cNvCxnSpPr/>
          <p:nvPr/>
        </p:nvCxnSpPr>
        <p:spPr bwMode="auto">
          <a:xfrm>
            <a:off x="5561373"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3" name="Straight Connector 9432">
            <a:extLst>
              <a:ext uri="{FF2B5EF4-FFF2-40B4-BE49-F238E27FC236}">
                <a16:creationId xmlns:a16="http://schemas.microsoft.com/office/drawing/2014/main" id="{8EF48D42-5A95-DA2A-FAD3-15D93B0E1F97}"/>
              </a:ext>
            </a:extLst>
          </p:cNvPr>
          <p:cNvCxnSpPr/>
          <p:nvPr/>
        </p:nvCxnSpPr>
        <p:spPr bwMode="auto">
          <a:xfrm>
            <a:off x="5555848"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4" name="Straight Connector 9433">
            <a:extLst>
              <a:ext uri="{FF2B5EF4-FFF2-40B4-BE49-F238E27FC236}">
                <a16:creationId xmlns:a16="http://schemas.microsoft.com/office/drawing/2014/main" id="{721DE43F-CEAF-F19A-F3E0-9B4BC2D247A5}"/>
              </a:ext>
            </a:extLst>
          </p:cNvPr>
          <p:cNvCxnSpPr/>
          <p:nvPr/>
        </p:nvCxnSpPr>
        <p:spPr bwMode="auto">
          <a:xfrm>
            <a:off x="5550825"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5" name="Straight Connector 9434">
            <a:extLst>
              <a:ext uri="{FF2B5EF4-FFF2-40B4-BE49-F238E27FC236}">
                <a16:creationId xmlns:a16="http://schemas.microsoft.com/office/drawing/2014/main" id="{190660F0-ABFE-24E0-9AF0-0494DF005E18}"/>
              </a:ext>
            </a:extLst>
          </p:cNvPr>
          <p:cNvCxnSpPr/>
          <p:nvPr/>
        </p:nvCxnSpPr>
        <p:spPr bwMode="auto">
          <a:xfrm>
            <a:off x="5545300"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6" name="Straight Connector 9435">
            <a:extLst>
              <a:ext uri="{FF2B5EF4-FFF2-40B4-BE49-F238E27FC236}">
                <a16:creationId xmlns:a16="http://schemas.microsoft.com/office/drawing/2014/main" id="{A91D9467-96CB-491C-1371-C36AB627DAB4}"/>
              </a:ext>
            </a:extLst>
          </p:cNvPr>
          <p:cNvCxnSpPr/>
          <p:nvPr/>
        </p:nvCxnSpPr>
        <p:spPr bwMode="auto">
          <a:xfrm>
            <a:off x="5539775"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7" name="Straight Connector 9436">
            <a:extLst>
              <a:ext uri="{FF2B5EF4-FFF2-40B4-BE49-F238E27FC236}">
                <a16:creationId xmlns:a16="http://schemas.microsoft.com/office/drawing/2014/main" id="{5E2029E9-75BF-94E2-FD9B-D3440FC9F749}"/>
              </a:ext>
            </a:extLst>
          </p:cNvPr>
          <p:cNvCxnSpPr/>
          <p:nvPr/>
        </p:nvCxnSpPr>
        <p:spPr bwMode="auto">
          <a:xfrm>
            <a:off x="5534752"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8" name="Straight Connector 9437">
            <a:extLst>
              <a:ext uri="{FF2B5EF4-FFF2-40B4-BE49-F238E27FC236}">
                <a16:creationId xmlns:a16="http://schemas.microsoft.com/office/drawing/2014/main" id="{74A8224F-EF91-E4D5-C6AE-CDFCC0B83C8B}"/>
              </a:ext>
            </a:extLst>
          </p:cNvPr>
          <p:cNvCxnSpPr/>
          <p:nvPr/>
        </p:nvCxnSpPr>
        <p:spPr bwMode="auto">
          <a:xfrm>
            <a:off x="5529227" y="20072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39" name="Straight Connector 9438">
            <a:extLst>
              <a:ext uri="{FF2B5EF4-FFF2-40B4-BE49-F238E27FC236}">
                <a16:creationId xmlns:a16="http://schemas.microsoft.com/office/drawing/2014/main" id="{1B3C368D-BA8C-3874-8D64-845993A851F7}"/>
              </a:ext>
            </a:extLst>
          </p:cNvPr>
          <p:cNvCxnSpPr/>
          <p:nvPr/>
        </p:nvCxnSpPr>
        <p:spPr bwMode="auto">
          <a:xfrm>
            <a:off x="5519684"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0" name="Straight Connector 9439">
            <a:extLst>
              <a:ext uri="{FF2B5EF4-FFF2-40B4-BE49-F238E27FC236}">
                <a16:creationId xmlns:a16="http://schemas.microsoft.com/office/drawing/2014/main" id="{71715274-FFD9-A067-6C30-A26ADAAA3772}"/>
              </a:ext>
            </a:extLst>
          </p:cNvPr>
          <p:cNvCxnSpPr/>
          <p:nvPr/>
        </p:nvCxnSpPr>
        <p:spPr bwMode="auto">
          <a:xfrm>
            <a:off x="5514661"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1" name="Straight Connector 9440">
            <a:extLst>
              <a:ext uri="{FF2B5EF4-FFF2-40B4-BE49-F238E27FC236}">
                <a16:creationId xmlns:a16="http://schemas.microsoft.com/office/drawing/2014/main" id="{AC842D43-8318-4753-17DF-098A33E544AC}"/>
              </a:ext>
            </a:extLst>
          </p:cNvPr>
          <p:cNvCxnSpPr/>
          <p:nvPr/>
        </p:nvCxnSpPr>
        <p:spPr bwMode="auto">
          <a:xfrm>
            <a:off x="5511145"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2" name="Straight Connector 9441">
            <a:extLst>
              <a:ext uri="{FF2B5EF4-FFF2-40B4-BE49-F238E27FC236}">
                <a16:creationId xmlns:a16="http://schemas.microsoft.com/office/drawing/2014/main" id="{59C5F47C-6AFE-BEF5-BE0F-5DDCB1C16E33}"/>
              </a:ext>
            </a:extLst>
          </p:cNvPr>
          <p:cNvCxnSpPr/>
          <p:nvPr/>
        </p:nvCxnSpPr>
        <p:spPr bwMode="auto">
          <a:xfrm>
            <a:off x="5506624"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3" name="Straight Connector 9442">
            <a:extLst>
              <a:ext uri="{FF2B5EF4-FFF2-40B4-BE49-F238E27FC236}">
                <a16:creationId xmlns:a16="http://schemas.microsoft.com/office/drawing/2014/main" id="{CB9BCA95-50DE-B04E-D6FF-AF60D0072568}"/>
              </a:ext>
            </a:extLst>
          </p:cNvPr>
          <p:cNvCxnSpPr/>
          <p:nvPr/>
        </p:nvCxnSpPr>
        <p:spPr bwMode="auto">
          <a:xfrm>
            <a:off x="5501602"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4" name="Straight Connector 9443">
            <a:extLst>
              <a:ext uri="{FF2B5EF4-FFF2-40B4-BE49-F238E27FC236}">
                <a16:creationId xmlns:a16="http://schemas.microsoft.com/office/drawing/2014/main" id="{A4091871-457F-1D7D-E994-972E35CF1F2A}"/>
              </a:ext>
            </a:extLst>
          </p:cNvPr>
          <p:cNvCxnSpPr/>
          <p:nvPr/>
        </p:nvCxnSpPr>
        <p:spPr bwMode="auto">
          <a:xfrm>
            <a:off x="5497584"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5" name="Straight Connector 9444">
            <a:extLst>
              <a:ext uri="{FF2B5EF4-FFF2-40B4-BE49-F238E27FC236}">
                <a16:creationId xmlns:a16="http://schemas.microsoft.com/office/drawing/2014/main" id="{3B290C0C-C0B9-AFDF-2B6F-059E18D11D91}"/>
              </a:ext>
            </a:extLst>
          </p:cNvPr>
          <p:cNvCxnSpPr/>
          <p:nvPr/>
        </p:nvCxnSpPr>
        <p:spPr bwMode="auto">
          <a:xfrm>
            <a:off x="5492561"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6" name="Straight Connector 9445">
            <a:extLst>
              <a:ext uri="{FF2B5EF4-FFF2-40B4-BE49-F238E27FC236}">
                <a16:creationId xmlns:a16="http://schemas.microsoft.com/office/drawing/2014/main" id="{BC3FB059-FD76-1120-864B-6CEA2A09F843}"/>
              </a:ext>
            </a:extLst>
          </p:cNvPr>
          <p:cNvCxnSpPr/>
          <p:nvPr/>
        </p:nvCxnSpPr>
        <p:spPr bwMode="auto">
          <a:xfrm>
            <a:off x="5484525"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7" name="Straight Connector 9446">
            <a:extLst>
              <a:ext uri="{FF2B5EF4-FFF2-40B4-BE49-F238E27FC236}">
                <a16:creationId xmlns:a16="http://schemas.microsoft.com/office/drawing/2014/main" id="{15F48EAF-50EF-B5E8-9588-7F60C48A0BAC}"/>
              </a:ext>
            </a:extLst>
          </p:cNvPr>
          <p:cNvCxnSpPr/>
          <p:nvPr/>
        </p:nvCxnSpPr>
        <p:spPr bwMode="auto">
          <a:xfrm>
            <a:off x="5488041"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8" name="Straight Connector 9447">
            <a:extLst>
              <a:ext uri="{FF2B5EF4-FFF2-40B4-BE49-F238E27FC236}">
                <a16:creationId xmlns:a16="http://schemas.microsoft.com/office/drawing/2014/main" id="{C55EA5F2-C440-F60F-6C20-D56A19E36BE5}"/>
              </a:ext>
            </a:extLst>
          </p:cNvPr>
          <p:cNvCxnSpPr/>
          <p:nvPr/>
        </p:nvCxnSpPr>
        <p:spPr bwMode="auto">
          <a:xfrm>
            <a:off x="5476991"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49" name="Straight Connector 9448">
            <a:extLst>
              <a:ext uri="{FF2B5EF4-FFF2-40B4-BE49-F238E27FC236}">
                <a16:creationId xmlns:a16="http://schemas.microsoft.com/office/drawing/2014/main" id="{8E0EFD71-9F9F-7C00-8698-F73B3F5C22A0}"/>
              </a:ext>
            </a:extLst>
          </p:cNvPr>
          <p:cNvCxnSpPr/>
          <p:nvPr/>
        </p:nvCxnSpPr>
        <p:spPr bwMode="auto">
          <a:xfrm>
            <a:off x="5479503"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0" name="Straight Connector 9449">
            <a:extLst>
              <a:ext uri="{FF2B5EF4-FFF2-40B4-BE49-F238E27FC236}">
                <a16:creationId xmlns:a16="http://schemas.microsoft.com/office/drawing/2014/main" id="{9F3C15C5-78EB-8D42-923C-0C62E7B94423}"/>
              </a:ext>
            </a:extLst>
          </p:cNvPr>
          <p:cNvCxnSpPr/>
          <p:nvPr/>
        </p:nvCxnSpPr>
        <p:spPr bwMode="auto">
          <a:xfrm>
            <a:off x="5474479" y="20038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1" name="Straight Connector 9450">
            <a:extLst>
              <a:ext uri="{FF2B5EF4-FFF2-40B4-BE49-F238E27FC236}">
                <a16:creationId xmlns:a16="http://schemas.microsoft.com/office/drawing/2014/main" id="{70620F21-274C-C7A8-0636-C4E513E48B1C}"/>
              </a:ext>
            </a:extLst>
          </p:cNvPr>
          <p:cNvCxnSpPr/>
          <p:nvPr/>
        </p:nvCxnSpPr>
        <p:spPr bwMode="auto">
          <a:xfrm>
            <a:off x="5467447" y="20015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2" name="Straight Connector 9451">
            <a:extLst>
              <a:ext uri="{FF2B5EF4-FFF2-40B4-BE49-F238E27FC236}">
                <a16:creationId xmlns:a16="http://schemas.microsoft.com/office/drawing/2014/main" id="{FA65BC81-C687-4212-2D9E-FB6AD4D740FE}"/>
              </a:ext>
            </a:extLst>
          </p:cNvPr>
          <p:cNvCxnSpPr/>
          <p:nvPr/>
        </p:nvCxnSpPr>
        <p:spPr bwMode="auto">
          <a:xfrm>
            <a:off x="5462927" y="20015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3" name="Straight Connector 9452">
            <a:extLst>
              <a:ext uri="{FF2B5EF4-FFF2-40B4-BE49-F238E27FC236}">
                <a16:creationId xmlns:a16="http://schemas.microsoft.com/office/drawing/2014/main" id="{2FE76223-9C59-5F51-F31B-4412393BEBCB}"/>
              </a:ext>
            </a:extLst>
          </p:cNvPr>
          <p:cNvCxnSpPr/>
          <p:nvPr/>
        </p:nvCxnSpPr>
        <p:spPr bwMode="auto">
          <a:xfrm>
            <a:off x="5458909" y="20015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4" name="Straight Connector 9453">
            <a:extLst>
              <a:ext uri="{FF2B5EF4-FFF2-40B4-BE49-F238E27FC236}">
                <a16:creationId xmlns:a16="http://schemas.microsoft.com/office/drawing/2014/main" id="{80B9440E-8D81-7A39-C657-CC9AD42FAC0C}"/>
              </a:ext>
            </a:extLst>
          </p:cNvPr>
          <p:cNvCxnSpPr/>
          <p:nvPr/>
        </p:nvCxnSpPr>
        <p:spPr bwMode="auto">
          <a:xfrm>
            <a:off x="5452379" y="20015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5" name="Straight Connector 9454">
            <a:extLst>
              <a:ext uri="{FF2B5EF4-FFF2-40B4-BE49-F238E27FC236}">
                <a16:creationId xmlns:a16="http://schemas.microsoft.com/office/drawing/2014/main" id="{987EA06C-3089-0DBC-B923-BAC6752BC708}"/>
              </a:ext>
            </a:extLst>
          </p:cNvPr>
          <p:cNvCxnSpPr/>
          <p:nvPr/>
        </p:nvCxnSpPr>
        <p:spPr bwMode="auto">
          <a:xfrm>
            <a:off x="5447859" y="20015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6" name="Straight Connector 9455">
            <a:extLst>
              <a:ext uri="{FF2B5EF4-FFF2-40B4-BE49-F238E27FC236}">
                <a16:creationId xmlns:a16="http://schemas.microsoft.com/office/drawing/2014/main" id="{3F3468CF-41D6-688A-8B1D-A0B7B47D8CEC}"/>
              </a:ext>
            </a:extLst>
          </p:cNvPr>
          <p:cNvCxnSpPr/>
          <p:nvPr/>
        </p:nvCxnSpPr>
        <p:spPr bwMode="auto">
          <a:xfrm>
            <a:off x="5444343"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7" name="Straight Connector 9456">
            <a:extLst>
              <a:ext uri="{FF2B5EF4-FFF2-40B4-BE49-F238E27FC236}">
                <a16:creationId xmlns:a16="http://schemas.microsoft.com/office/drawing/2014/main" id="{AD3D5F7F-0A83-EF1E-E3BC-8215CA836DFE}"/>
              </a:ext>
            </a:extLst>
          </p:cNvPr>
          <p:cNvCxnSpPr/>
          <p:nvPr/>
        </p:nvCxnSpPr>
        <p:spPr bwMode="auto">
          <a:xfrm>
            <a:off x="5439320"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8" name="Straight Connector 9457">
            <a:extLst>
              <a:ext uri="{FF2B5EF4-FFF2-40B4-BE49-F238E27FC236}">
                <a16:creationId xmlns:a16="http://schemas.microsoft.com/office/drawing/2014/main" id="{8F7ADD52-B2F5-C404-C7EA-22E32415B322}"/>
              </a:ext>
            </a:extLst>
          </p:cNvPr>
          <p:cNvCxnSpPr/>
          <p:nvPr/>
        </p:nvCxnSpPr>
        <p:spPr bwMode="auto">
          <a:xfrm>
            <a:off x="5431284"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59" name="Straight Connector 9458">
            <a:extLst>
              <a:ext uri="{FF2B5EF4-FFF2-40B4-BE49-F238E27FC236}">
                <a16:creationId xmlns:a16="http://schemas.microsoft.com/office/drawing/2014/main" id="{D42CCE22-7B46-2FED-3C91-068F802ADAC3}"/>
              </a:ext>
            </a:extLst>
          </p:cNvPr>
          <p:cNvCxnSpPr/>
          <p:nvPr/>
        </p:nvCxnSpPr>
        <p:spPr bwMode="auto">
          <a:xfrm>
            <a:off x="5437813"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0" name="Straight Connector 9459">
            <a:extLst>
              <a:ext uri="{FF2B5EF4-FFF2-40B4-BE49-F238E27FC236}">
                <a16:creationId xmlns:a16="http://schemas.microsoft.com/office/drawing/2014/main" id="{E99661AF-13E9-A124-9A6B-C8056C04E530}"/>
              </a:ext>
            </a:extLst>
          </p:cNvPr>
          <p:cNvCxnSpPr/>
          <p:nvPr/>
        </p:nvCxnSpPr>
        <p:spPr bwMode="auto">
          <a:xfrm>
            <a:off x="5427266"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1" name="Straight Connector 9460">
            <a:extLst>
              <a:ext uri="{FF2B5EF4-FFF2-40B4-BE49-F238E27FC236}">
                <a16:creationId xmlns:a16="http://schemas.microsoft.com/office/drawing/2014/main" id="{B73F1263-87BB-77D7-A80C-DE1382CF18A8}"/>
              </a:ext>
            </a:extLst>
          </p:cNvPr>
          <p:cNvCxnSpPr/>
          <p:nvPr/>
        </p:nvCxnSpPr>
        <p:spPr bwMode="auto">
          <a:xfrm>
            <a:off x="5425256"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2" name="Straight Connector 9461">
            <a:extLst>
              <a:ext uri="{FF2B5EF4-FFF2-40B4-BE49-F238E27FC236}">
                <a16:creationId xmlns:a16="http://schemas.microsoft.com/office/drawing/2014/main" id="{D63FB069-28C6-63A9-57D4-480BA4447080}"/>
              </a:ext>
            </a:extLst>
          </p:cNvPr>
          <p:cNvCxnSpPr/>
          <p:nvPr/>
        </p:nvCxnSpPr>
        <p:spPr bwMode="auto">
          <a:xfrm>
            <a:off x="5421741"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3" name="Straight Connector 9462">
            <a:extLst>
              <a:ext uri="{FF2B5EF4-FFF2-40B4-BE49-F238E27FC236}">
                <a16:creationId xmlns:a16="http://schemas.microsoft.com/office/drawing/2014/main" id="{6F3BAA69-3CD7-B631-91D2-46977C8C90FD}"/>
              </a:ext>
            </a:extLst>
          </p:cNvPr>
          <p:cNvCxnSpPr/>
          <p:nvPr/>
        </p:nvCxnSpPr>
        <p:spPr bwMode="auto">
          <a:xfrm>
            <a:off x="5416718" y="1998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4" name="Straight Connector 9463">
            <a:extLst>
              <a:ext uri="{FF2B5EF4-FFF2-40B4-BE49-F238E27FC236}">
                <a16:creationId xmlns:a16="http://schemas.microsoft.com/office/drawing/2014/main" id="{08061565-7C85-605C-929F-2236C7DEAC29}"/>
              </a:ext>
            </a:extLst>
          </p:cNvPr>
          <p:cNvCxnSpPr/>
          <p:nvPr/>
        </p:nvCxnSpPr>
        <p:spPr bwMode="auto">
          <a:xfrm>
            <a:off x="5410691" y="199459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5" name="Straight Connector 9464">
            <a:extLst>
              <a:ext uri="{FF2B5EF4-FFF2-40B4-BE49-F238E27FC236}">
                <a16:creationId xmlns:a16="http://schemas.microsoft.com/office/drawing/2014/main" id="{0AFEE45B-F4A3-F7CA-44F5-CD59DB04E1B9}"/>
              </a:ext>
            </a:extLst>
          </p:cNvPr>
          <p:cNvCxnSpPr/>
          <p:nvPr/>
        </p:nvCxnSpPr>
        <p:spPr bwMode="auto">
          <a:xfrm>
            <a:off x="5404664" y="19934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6" name="Straight Connector 9465">
            <a:extLst>
              <a:ext uri="{FF2B5EF4-FFF2-40B4-BE49-F238E27FC236}">
                <a16:creationId xmlns:a16="http://schemas.microsoft.com/office/drawing/2014/main" id="{800D0795-430F-549D-94F8-4AD33A1EE848}"/>
              </a:ext>
            </a:extLst>
          </p:cNvPr>
          <p:cNvCxnSpPr/>
          <p:nvPr/>
        </p:nvCxnSpPr>
        <p:spPr bwMode="auto">
          <a:xfrm>
            <a:off x="5398135" y="199228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7" name="Straight Connector 9466">
            <a:extLst>
              <a:ext uri="{FF2B5EF4-FFF2-40B4-BE49-F238E27FC236}">
                <a16:creationId xmlns:a16="http://schemas.microsoft.com/office/drawing/2014/main" id="{D49D240A-EDE2-0382-8500-9F46DDB8196E}"/>
              </a:ext>
            </a:extLst>
          </p:cNvPr>
          <p:cNvCxnSpPr/>
          <p:nvPr/>
        </p:nvCxnSpPr>
        <p:spPr bwMode="auto">
          <a:xfrm>
            <a:off x="5392610" y="198998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8" name="Straight Connector 9467">
            <a:extLst>
              <a:ext uri="{FF2B5EF4-FFF2-40B4-BE49-F238E27FC236}">
                <a16:creationId xmlns:a16="http://schemas.microsoft.com/office/drawing/2014/main" id="{E7C2501D-69C1-857B-D5BA-510C3D047F66}"/>
              </a:ext>
            </a:extLst>
          </p:cNvPr>
          <p:cNvCxnSpPr/>
          <p:nvPr/>
        </p:nvCxnSpPr>
        <p:spPr bwMode="auto">
          <a:xfrm>
            <a:off x="5385075" y="198998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69" name="Straight Connector 9468">
            <a:extLst>
              <a:ext uri="{FF2B5EF4-FFF2-40B4-BE49-F238E27FC236}">
                <a16:creationId xmlns:a16="http://schemas.microsoft.com/office/drawing/2014/main" id="{3212BD89-CE87-084C-8A34-6327CDC21AFE}"/>
              </a:ext>
            </a:extLst>
          </p:cNvPr>
          <p:cNvCxnSpPr/>
          <p:nvPr/>
        </p:nvCxnSpPr>
        <p:spPr bwMode="auto">
          <a:xfrm>
            <a:off x="5379048" y="198998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0" name="Straight Connector 9469">
            <a:extLst>
              <a:ext uri="{FF2B5EF4-FFF2-40B4-BE49-F238E27FC236}">
                <a16:creationId xmlns:a16="http://schemas.microsoft.com/office/drawing/2014/main" id="{A8317447-2B8A-CD06-66E8-FFAD8F2E3EC4}"/>
              </a:ext>
            </a:extLst>
          </p:cNvPr>
          <p:cNvCxnSpPr/>
          <p:nvPr/>
        </p:nvCxnSpPr>
        <p:spPr bwMode="auto">
          <a:xfrm>
            <a:off x="5374528"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1" name="Straight Connector 9470">
            <a:extLst>
              <a:ext uri="{FF2B5EF4-FFF2-40B4-BE49-F238E27FC236}">
                <a16:creationId xmlns:a16="http://schemas.microsoft.com/office/drawing/2014/main" id="{370977EB-7116-60F9-9543-B16CF8CA8184}"/>
              </a:ext>
            </a:extLst>
          </p:cNvPr>
          <p:cNvCxnSpPr/>
          <p:nvPr/>
        </p:nvCxnSpPr>
        <p:spPr bwMode="auto">
          <a:xfrm>
            <a:off x="5371012"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2" name="Straight Connector 9471">
            <a:extLst>
              <a:ext uri="{FF2B5EF4-FFF2-40B4-BE49-F238E27FC236}">
                <a16:creationId xmlns:a16="http://schemas.microsoft.com/office/drawing/2014/main" id="{8D74FE66-1D61-20EC-8920-92E3E38430C0}"/>
              </a:ext>
            </a:extLst>
          </p:cNvPr>
          <p:cNvCxnSpPr/>
          <p:nvPr/>
        </p:nvCxnSpPr>
        <p:spPr bwMode="auto">
          <a:xfrm>
            <a:off x="5367496"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3" name="Straight Connector 9472">
            <a:extLst>
              <a:ext uri="{FF2B5EF4-FFF2-40B4-BE49-F238E27FC236}">
                <a16:creationId xmlns:a16="http://schemas.microsoft.com/office/drawing/2014/main" id="{49BCF115-9C75-88A4-1D42-87D6C98D1D9C}"/>
              </a:ext>
            </a:extLst>
          </p:cNvPr>
          <p:cNvCxnSpPr/>
          <p:nvPr/>
        </p:nvCxnSpPr>
        <p:spPr bwMode="auto">
          <a:xfrm>
            <a:off x="5388090" y="19934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4" name="Straight Connector 9473">
            <a:extLst>
              <a:ext uri="{FF2B5EF4-FFF2-40B4-BE49-F238E27FC236}">
                <a16:creationId xmlns:a16="http://schemas.microsoft.com/office/drawing/2014/main" id="{684DE75B-9FB0-EDE5-83D0-CFA5D228FF26}"/>
              </a:ext>
            </a:extLst>
          </p:cNvPr>
          <p:cNvCxnSpPr/>
          <p:nvPr/>
        </p:nvCxnSpPr>
        <p:spPr bwMode="auto">
          <a:xfrm>
            <a:off x="5359963"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5" name="Straight Connector 9474">
            <a:extLst>
              <a:ext uri="{FF2B5EF4-FFF2-40B4-BE49-F238E27FC236}">
                <a16:creationId xmlns:a16="http://schemas.microsoft.com/office/drawing/2014/main" id="{3D0B9EFB-7637-9FCA-0FDA-436569C9F99D}"/>
              </a:ext>
            </a:extLst>
          </p:cNvPr>
          <p:cNvCxnSpPr/>
          <p:nvPr/>
        </p:nvCxnSpPr>
        <p:spPr bwMode="auto">
          <a:xfrm>
            <a:off x="5353433"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6" name="Straight Connector 9475">
            <a:extLst>
              <a:ext uri="{FF2B5EF4-FFF2-40B4-BE49-F238E27FC236}">
                <a16:creationId xmlns:a16="http://schemas.microsoft.com/office/drawing/2014/main" id="{B5278710-161C-D719-E935-C71F048ADE9F}"/>
              </a:ext>
            </a:extLst>
          </p:cNvPr>
          <p:cNvCxnSpPr/>
          <p:nvPr/>
        </p:nvCxnSpPr>
        <p:spPr bwMode="auto">
          <a:xfrm>
            <a:off x="5364483"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7" name="Straight Connector 9476">
            <a:extLst>
              <a:ext uri="{FF2B5EF4-FFF2-40B4-BE49-F238E27FC236}">
                <a16:creationId xmlns:a16="http://schemas.microsoft.com/office/drawing/2014/main" id="{0E51852E-22DF-44D2-7C08-58735EBEA9DD}"/>
              </a:ext>
            </a:extLst>
          </p:cNvPr>
          <p:cNvCxnSpPr/>
          <p:nvPr/>
        </p:nvCxnSpPr>
        <p:spPr bwMode="auto">
          <a:xfrm>
            <a:off x="5347908"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8" name="Straight Connector 9477">
            <a:extLst>
              <a:ext uri="{FF2B5EF4-FFF2-40B4-BE49-F238E27FC236}">
                <a16:creationId xmlns:a16="http://schemas.microsoft.com/office/drawing/2014/main" id="{31C25815-4A28-93ED-0F7E-7AE607C96639}"/>
              </a:ext>
            </a:extLst>
          </p:cNvPr>
          <p:cNvCxnSpPr/>
          <p:nvPr/>
        </p:nvCxnSpPr>
        <p:spPr bwMode="auto">
          <a:xfrm>
            <a:off x="5344894"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79" name="Straight Connector 9478">
            <a:extLst>
              <a:ext uri="{FF2B5EF4-FFF2-40B4-BE49-F238E27FC236}">
                <a16:creationId xmlns:a16="http://schemas.microsoft.com/office/drawing/2014/main" id="{F7C34402-CF8F-585F-ADA0-C3487A0BFF2E}"/>
              </a:ext>
            </a:extLst>
          </p:cNvPr>
          <p:cNvCxnSpPr/>
          <p:nvPr/>
        </p:nvCxnSpPr>
        <p:spPr bwMode="auto">
          <a:xfrm>
            <a:off x="5340876"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0" name="Straight Connector 9479">
            <a:extLst>
              <a:ext uri="{FF2B5EF4-FFF2-40B4-BE49-F238E27FC236}">
                <a16:creationId xmlns:a16="http://schemas.microsoft.com/office/drawing/2014/main" id="{3EAA8383-352E-F881-8F91-901691437538}"/>
              </a:ext>
            </a:extLst>
          </p:cNvPr>
          <p:cNvCxnSpPr/>
          <p:nvPr/>
        </p:nvCxnSpPr>
        <p:spPr bwMode="auto">
          <a:xfrm>
            <a:off x="5332840"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1" name="Straight Connector 9480">
            <a:extLst>
              <a:ext uri="{FF2B5EF4-FFF2-40B4-BE49-F238E27FC236}">
                <a16:creationId xmlns:a16="http://schemas.microsoft.com/office/drawing/2014/main" id="{FD1430EF-4811-5026-E3A9-1A87BFE1383D}"/>
              </a:ext>
            </a:extLst>
          </p:cNvPr>
          <p:cNvCxnSpPr/>
          <p:nvPr/>
        </p:nvCxnSpPr>
        <p:spPr bwMode="auto">
          <a:xfrm>
            <a:off x="5327315"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2" name="Straight Connector 9481">
            <a:extLst>
              <a:ext uri="{FF2B5EF4-FFF2-40B4-BE49-F238E27FC236}">
                <a16:creationId xmlns:a16="http://schemas.microsoft.com/office/drawing/2014/main" id="{4C068716-86FD-D4C5-5266-965846DB5CD1}"/>
              </a:ext>
            </a:extLst>
          </p:cNvPr>
          <p:cNvCxnSpPr/>
          <p:nvPr/>
        </p:nvCxnSpPr>
        <p:spPr bwMode="auto">
          <a:xfrm>
            <a:off x="5320785"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3" name="Straight Connector 9482">
            <a:extLst>
              <a:ext uri="{FF2B5EF4-FFF2-40B4-BE49-F238E27FC236}">
                <a16:creationId xmlns:a16="http://schemas.microsoft.com/office/drawing/2014/main" id="{85DB71C3-5FF2-104F-C2A6-38AF999092DA}"/>
              </a:ext>
            </a:extLst>
          </p:cNvPr>
          <p:cNvCxnSpPr/>
          <p:nvPr/>
        </p:nvCxnSpPr>
        <p:spPr bwMode="auto">
          <a:xfrm>
            <a:off x="5338868"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4" name="Straight Connector 9483">
            <a:extLst>
              <a:ext uri="{FF2B5EF4-FFF2-40B4-BE49-F238E27FC236}">
                <a16:creationId xmlns:a16="http://schemas.microsoft.com/office/drawing/2014/main" id="{3DEEC524-530B-D36A-2FBB-B3CF1D1610F8}"/>
              </a:ext>
            </a:extLst>
          </p:cNvPr>
          <p:cNvCxnSpPr/>
          <p:nvPr/>
        </p:nvCxnSpPr>
        <p:spPr bwMode="auto">
          <a:xfrm>
            <a:off x="5314257"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5" name="Straight Connector 9484">
            <a:extLst>
              <a:ext uri="{FF2B5EF4-FFF2-40B4-BE49-F238E27FC236}">
                <a16:creationId xmlns:a16="http://schemas.microsoft.com/office/drawing/2014/main" id="{79EC6824-07B3-DE8B-7E44-1ED778BD5AF0}"/>
              </a:ext>
            </a:extLst>
          </p:cNvPr>
          <p:cNvCxnSpPr/>
          <p:nvPr/>
        </p:nvCxnSpPr>
        <p:spPr bwMode="auto">
          <a:xfrm>
            <a:off x="5308229" y="198652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6" name="Straight Connector 9485">
            <a:extLst>
              <a:ext uri="{FF2B5EF4-FFF2-40B4-BE49-F238E27FC236}">
                <a16:creationId xmlns:a16="http://schemas.microsoft.com/office/drawing/2014/main" id="{8A43F13C-13C3-F01B-C140-2E913E37716C}"/>
              </a:ext>
            </a:extLst>
          </p:cNvPr>
          <p:cNvCxnSpPr/>
          <p:nvPr/>
        </p:nvCxnSpPr>
        <p:spPr bwMode="auto">
          <a:xfrm>
            <a:off x="5300193" y="198537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7" name="Straight Connector 9486">
            <a:extLst>
              <a:ext uri="{FF2B5EF4-FFF2-40B4-BE49-F238E27FC236}">
                <a16:creationId xmlns:a16="http://schemas.microsoft.com/office/drawing/2014/main" id="{3BCFC189-7D7C-9087-C189-DEE4E2F833E8}"/>
              </a:ext>
            </a:extLst>
          </p:cNvPr>
          <p:cNvCxnSpPr/>
          <p:nvPr/>
        </p:nvCxnSpPr>
        <p:spPr bwMode="auto">
          <a:xfrm>
            <a:off x="5296175" y="19842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8" name="Straight Connector 9487">
            <a:extLst>
              <a:ext uri="{FF2B5EF4-FFF2-40B4-BE49-F238E27FC236}">
                <a16:creationId xmlns:a16="http://schemas.microsoft.com/office/drawing/2014/main" id="{3AF745C6-811A-38DD-0BFE-B54F3F63D061}"/>
              </a:ext>
            </a:extLst>
          </p:cNvPr>
          <p:cNvCxnSpPr/>
          <p:nvPr/>
        </p:nvCxnSpPr>
        <p:spPr bwMode="auto">
          <a:xfrm>
            <a:off x="5288641" y="19819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89" name="Straight Connector 9488">
            <a:extLst>
              <a:ext uri="{FF2B5EF4-FFF2-40B4-BE49-F238E27FC236}">
                <a16:creationId xmlns:a16="http://schemas.microsoft.com/office/drawing/2014/main" id="{F1DAAEEE-7A11-8ED0-74C3-3A091A5A4B14}"/>
              </a:ext>
            </a:extLst>
          </p:cNvPr>
          <p:cNvCxnSpPr/>
          <p:nvPr/>
        </p:nvCxnSpPr>
        <p:spPr bwMode="auto">
          <a:xfrm>
            <a:off x="5284623" y="19819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0" name="Straight Connector 9489">
            <a:extLst>
              <a:ext uri="{FF2B5EF4-FFF2-40B4-BE49-F238E27FC236}">
                <a16:creationId xmlns:a16="http://schemas.microsoft.com/office/drawing/2014/main" id="{386CF0DA-A1FC-F2D4-D03F-27C6A32FBA4D}"/>
              </a:ext>
            </a:extLst>
          </p:cNvPr>
          <p:cNvCxnSpPr/>
          <p:nvPr/>
        </p:nvCxnSpPr>
        <p:spPr bwMode="auto">
          <a:xfrm>
            <a:off x="5278093" y="198076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1" name="Straight Connector 9490">
            <a:extLst>
              <a:ext uri="{FF2B5EF4-FFF2-40B4-BE49-F238E27FC236}">
                <a16:creationId xmlns:a16="http://schemas.microsoft.com/office/drawing/2014/main" id="{4883F0C3-2C48-F3FB-04D6-E992D7338FD0}"/>
              </a:ext>
            </a:extLst>
          </p:cNvPr>
          <p:cNvCxnSpPr/>
          <p:nvPr/>
        </p:nvCxnSpPr>
        <p:spPr bwMode="auto">
          <a:xfrm>
            <a:off x="5272066" y="198076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2" name="Straight Connector 9491">
            <a:extLst>
              <a:ext uri="{FF2B5EF4-FFF2-40B4-BE49-F238E27FC236}">
                <a16:creationId xmlns:a16="http://schemas.microsoft.com/office/drawing/2014/main" id="{A206EFEA-D01F-1FFF-9FD0-FEC58D973DE9}"/>
              </a:ext>
            </a:extLst>
          </p:cNvPr>
          <p:cNvCxnSpPr/>
          <p:nvPr/>
        </p:nvCxnSpPr>
        <p:spPr bwMode="auto">
          <a:xfrm>
            <a:off x="5267043" y="198076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3" name="Straight Connector 9492">
            <a:extLst>
              <a:ext uri="{FF2B5EF4-FFF2-40B4-BE49-F238E27FC236}">
                <a16:creationId xmlns:a16="http://schemas.microsoft.com/office/drawing/2014/main" id="{C8863549-E024-246D-0C97-8E6E73B4AA6B}"/>
              </a:ext>
            </a:extLst>
          </p:cNvPr>
          <p:cNvCxnSpPr/>
          <p:nvPr/>
        </p:nvCxnSpPr>
        <p:spPr bwMode="auto">
          <a:xfrm>
            <a:off x="5261519" y="19761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4" name="Straight Connector 9493">
            <a:extLst>
              <a:ext uri="{FF2B5EF4-FFF2-40B4-BE49-F238E27FC236}">
                <a16:creationId xmlns:a16="http://schemas.microsoft.com/office/drawing/2014/main" id="{6F7C6E03-30E4-0832-E1B0-254FB3780D7E}"/>
              </a:ext>
            </a:extLst>
          </p:cNvPr>
          <p:cNvCxnSpPr/>
          <p:nvPr/>
        </p:nvCxnSpPr>
        <p:spPr bwMode="auto">
          <a:xfrm>
            <a:off x="5258004" y="197845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5" name="Straight Connector 9494">
            <a:extLst>
              <a:ext uri="{FF2B5EF4-FFF2-40B4-BE49-F238E27FC236}">
                <a16:creationId xmlns:a16="http://schemas.microsoft.com/office/drawing/2014/main" id="{A963DAE9-9E5F-81D5-77B2-3E6963D8042C}"/>
              </a:ext>
            </a:extLst>
          </p:cNvPr>
          <p:cNvCxnSpPr/>
          <p:nvPr/>
        </p:nvCxnSpPr>
        <p:spPr bwMode="auto">
          <a:xfrm>
            <a:off x="5254990" y="197499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6" name="Straight Connector 9495">
            <a:extLst>
              <a:ext uri="{FF2B5EF4-FFF2-40B4-BE49-F238E27FC236}">
                <a16:creationId xmlns:a16="http://schemas.microsoft.com/office/drawing/2014/main" id="{F4F4B88F-90D8-C92A-A7B3-C07807E8F224}"/>
              </a:ext>
            </a:extLst>
          </p:cNvPr>
          <p:cNvCxnSpPr/>
          <p:nvPr/>
        </p:nvCxnSpPr>
        <p:spPr bwMode="auto">
          <a:xfrm>
            <a:off x="5247455"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7" name="Straight Connector 9496">
            <a:extLst>
              <a:ext uri="{FF2B5EF4-FFF2-40B4-BE49-F238E27FC236}">
                <a16:creationId xmlns:a16="http://schemas.microsoft.com/office/drawing/2014/main" id="{F4FD8E3F-A7E1-949D-623B-220B7328640A}"/>
              </a:ext>
            </a:extLst>
          </p:cNvPr>
          <p:cNvCxnSpPr/>
          <p:nvPr/>
        </p:nvCxnSpPr>
        <p:spPr bwMode="auto">
          <a:xfrm>
            <a:off x="5243437"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8" name="Straight Connector 9497">
            <a:extLst>
              <a:ext uri="{FF2B5EF4-FFF2-40B4-BE49-F238E27FC236}">
                <a16:creationId xmlns:a16="http://schemas.microsoft.com/office/drawing/2014/main" id="{583CA931-89B4-14AD-22F5-032FA49868F2}"/>
              </a:ext>
            </a:extLst>
          </p:cNvPr>
          <p:cNvCxnSpPr/>
          <p:nvPr/>
        </p:nvCxnSpPr>
        <p:spPr bwMode="auto">
          <a:xfrm>
            <a:off x="5239419"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499" name="Straight Connector 9498">
            <a:extLst>
              <a:ext uri="{FF2B5EF4-FFF2-40B4-BE49-F238E27FC236}">
                <a16:creationId xmlns:a16="http://schemas.microsoft.com/office/drawing/2014/main" id="{EFF36546-6B56-04C5-85B6-DF4B36F99D2B}"/>
              </a:ext>
            </a:extLst>
          </p:cNvPr>
          <p:cNvCxnSpPr/>
          <p:nvPr/>
        </p:nvCxnSpPr>
        <p:spPr bwMode="auto">
          <a:xfrm>
            <a:off x="5236908"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0" name="Straight Connector 9499">
            <a:extLst>
              <a:ext uri="{FF2B5EF4-FFF2-40B4-BE49-F238E27FC236}">
                <a16:creationId xmlns:a16="http://schemas.microsoft.com/office/drawing/2014/main" id="{5B8FC984-89AE-99B9-A4FE-7B89D3FBC04A}"/>
              </a:ext>
            </a:extLst>
          </p:cNvPr>
          <p:cNvCxnSpPr/>
          <p:nvPr/>
        </p:nvCxnSpPr>
        <p:spPr bwMode="auto">
          <a:xfrm>
            <a:off x="5227867"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1" name="Straight Connector 9500">
            <a:extLst>
              <a:ext uri="{FF2B5EF4-FFF2-40B4-BE49-F238E27FC236}">
                <a16:creationId xmlns:a16="http://schemas.microsoft.com/office/drawing/2014/main" id="{3D162E8F-8B2C-C1A7-CF67-FD2A40F42F87}"/>
              </a:ext>
            </a:extLst>
          </p:cNvPr>
          <p:cNvCxnSpPr/>
          <p:nvPr/>
        </p:nvCxnSpPr>
        <p:spPr bwMode="auto">
          <a:xfrm>
            <a:off x="5231885"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2" name="Straight Connector 9501">
            <a:extLst>
              <a:ext uri="{FF2B5EF4-FFF2-40B4-BE49-F238E27FC236}">
                <a16:creationId xmlns:a16="http://schemas.microsoft.com/office/drawing/2014/main" id="{02201BE3-F4BF-0FF2-BC44-655DFDBFFDA2}"/>
              </a:ext>
            </a:extLst>
          </p:cNvPr>
          <p:cNvCxnSpPr/>
          <p:nvPr/>
        </p:nvCxnSpPr>
        <p:spPr bwMode="auto">
          <a:xfrm>
            <a:off x="5220835" y="19715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3" name="Straight Connector 9502">
            <a:extLst>
              <a:ext uri="{FF2B5EF4-FFF2-40B4-BE49-F238E27FC236}">
                <a16:creationId xmlns:a16="http://schemas.microsoft.com/office/drawing/2014/main" id="{027F6A4D-6E32-533D-EB38-AE22C779EE39}"/>
              </a:ext>
            </a:extLst>
          </p:cNvPr>
          <p:cNvCxnSpPr/>
          <p:nvPr/>
        </p:nvCxnSpPr>
        <p:spPr bwMode="auto">
          <a:xfrm>
            <a:off x="5250469" y="197038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4" name="Straight Connector 9503">
            <a:extLst>
              <a:ext uri="{FF2B5EF4-FFF2-40B4-BE49-F238E27FC236}">
                <a16:creationId xmlns:a16="http://schemas.microsoft.com/office/drawing/2014/main" id="{51F5499D-C2C9-7180-027C-F90EA4922B79}"/>
              </a:ext>
            </a:extLst>
          </p:cNvPr>
          <p:cNvCxnSpPr/>
          <p:nvPr/>
        </p:nvCxnSpPr>
        <p:spPr bwMode="auto">
          <a:xfrm>
            <a:off x="5216816"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5" name="Straight Connector 9504">
            <a:extLst>
              <a:ext uri="{FF2B5EF4-FFF2-40B4-BE49-F238E27FC236}">
                <a16:creationId xmlns:a16="http://schemas.microsoft.com/office/drawing/2014/main" id="{0C757AEF-DAFB-5B8E-8B7D-6FF49FED3D1A}"/>
              </a:ext>
            </a:extLst>
          </p:cNvPr>
          <p:cNvCxnSpPr/>
          <p:nvPr/>
        </p:nvCxnSpPr>
        <p:spPr bwMode="auto">
          <a:xfrm>
            <a:off x="5209785"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6" name="Straight Connector 9505">
            <a:extLst>
              <a:ext uri="{FF2B5EF4-FFF2-40B4-BE49-F238E27FC236}">
                <a16:creationId xmlns:a16="http://schemas.microsoft.com/office/drawing/2014/main" id="{9CF20A1A-4C19-3867-1008-452744F825D0}"/>
              </a:ext>
            </a:extLst>
          </p:cNvPr>
          <p:cNvCxnSpPr/>
          <p:nvPr/>
        </p:nvCxnSpPr>
        <p:spPr bwMode="auto">
          <a:xfrm>
            <a:off x="5205264"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7" name="Straight Connector 9506">
            <a:extLst>
              <a:ext uri="{FF2B5EF4-FFF2-40B4-BE49-F238E27FC236}">
                <a16:creationId xmlns:a16="http://schemas.microsoft.com/office/drawing/2014/main" id="{345351E7-EFFB-C5AF-4001-254BD86FF462}"/>
              </a:ext>
            </a:extLst>
          </p:cNvPr>
          <p:cNvCxnSpPr/>
          <p:nvPr/>
        </p:nvCxnSpPr>
        <p:spPr bwMode="auto">
          <a:xfrm>
            <a:off x="5214305"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8" name="Straight Connector 9507">
            <a:extLst>
              <a:ext uri="{FF2B5EF4-FFF2-40B4-BE49-F238E27FC236}">
                <a16:creationId xmlns:a16="http://schemas.microsoft.com/office/drawing/2014/main" id="{0A92CC5E-9068-81CA-77D8-F75E63849781}"/>
              </a:ext>
            </a:extLst>
          </p:cNvPr>
          <p:cNvCxnSpPr/>
          <p:nvPr/>
        </p:nvCxnSpPr>
        <p:spPr bwMode="auto">
          <a:xfrm>
            <a:off x="5196726"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09" name="Straight Connector 9508">
            <a:extLst>
              <a:ext uri="{FF2B5EF4-FFF2-40B4-BE49-F238E27FC236}">
                <a16:creationId xmlns:a16="http://schemas.microsoft.com/office/drawing/2014/main" id="{93026849-5256-BC14-9413-F4FE3398AD63}"/>
              </a:ext>
            </a:extLst>
          </p:cNvPr>
          <p:cNvCxnSpPr/>
          <p:nvPr/>
        </p:nvCxnSpPr>
        <p:spPr bwMode="auto">
          <a:xfrm>
            <a:off x="5200744"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0" name="Straight Connector 9509">
            <a:extLst>
              <a:ext uri="{FF2B5EF4-FFF2-40B4-BE49-F238E27FC236}">
                <a16:creationId xmlns:a16="http://schemas.microsoft.com/office/drawing/2014/main" id="{8761B7E0-100A-5022-3D4F-E22B091886C5}"/>
              </a:ext>
            </a:extLst>
          </p:cNvPr>
          <p:cNvCxnSpPr/>
          <p:nvPr/>
        </p:nvCxnSpPr>
        <p:spPr bwMode="auto">
          <a:xfrm>
            <a:off x="5191201" y="1966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1" name="Straight Connector 9510">
            <a:extLst>
              <a:ext uri="{FF2B5EF4-FFF2-40B4-BE49-F238E27FC236}">
                <a16:creationId xmlns:a16="http://schemas.microsoft.com/office/drawing/2014/main" id="{1588FDFF-DAEA-AC99-1194-597480F6FDAB}"/>
              </a:ext>
            </a:extLst>
          </p:cNvPr>
          <p:cNvCxnSpPr/>
          <p:nvPr/>
        </p:nvCxnSpPr>
        <p:spPr bwMode="auto">
          <a:xfrm>
            <a:off x="5184671" y="19657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2" name="Straight Connector 9511">
            <a:extLst>
              <a:ext uri="{FF2B5EF4-FFF2-40B4-BE49-F238E27FC236}">
                <a16:creationId xmlns:a16="http://schemas.microsoft.com/office/drawing/2014/main" id="{127FB318-464D-8991-3B34-6C9A8460CE84}"/>
              </a:ext>
            </a:extLst>
          </p:cNvPr>
          <p:cNvCxnSpPr/>
          <p:nvPr/>
        </p:nvCxnSpPr>
        <p:spPr bwMode="auto">
          <a:xfrm>
            <a:off x="5182160"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3" name="Straight Connector 9512">
            <a:extLst>
              <a:ext uri="{FF2B5EF4-FFF2-40B4-BE49-F238E27FC236}">
                <a16:creationId xmlns:a16="http://schemas.microsoft.com/office/drawing/2014/main" id="{542B3FF2-5694-0179-C9EE-D094AA09FCB3}"/>
              </a:ext>
            </a:extLst>
          </p:cNvPr>
          <p:cNvCxnSpPr/>
          <p:nvPr/>
        </p:nvCxnSpPr>
        <p:spPr bwMode="auto">
          <a:xfrm>
            <a:off x="5175128"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4" name="Straight Connector 9513">
            <a:extLst>
              <a:ext uri="{FF2B5EF4-FFF2-40B4-BE49-F238E27FC236}">
                <a16:creationId xmlns:a16="http://schemas.microsoft.com/office/drawing/2014/main" id="{A5973578-D148-3C88-A2D0-288171DEB24C}"/>
              </a:ext>
            </a:extLst>
          </p:cNvPr>
          <p:cNvCxnSpPr/>
          <p:nvPr/>
        </p:nvCxnSpPr>
        <p:spPr bwMode="auto">
          <a:xfrm>
            <a:off x="5166087"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5" name="Straight Connector 9514">
            <a:extLst>
              <a:ext uri="{FF2B5EF4-FFF2-40B4-BE49-F238E27FC236}">
                <a16:creationId xmlns:a16="http://schemas.microsoft.com/office/drawing/2014/main" id="{4D3C6AFC-034D-950E-D70A-25E4C1830687}"/>
              </a:ext>
            </a:extLst>
          </p:cNvPr>
          <p:cNvCxnSpPr/>
          <p:nvPr/>
        </p:nvCxnSpPr>
        <p:spPr bwMode="auto">
          <a:xfrm>
            <a:off x="5160060"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6" name="Straight Connector 9515">
            <a:extLst>
              <a:ext uri="{FF2B5EF4-FFF2-40B4-BE49-F238E27FC236}">
                <a16:creationId xmlns:a16="http://schemas.microsoft.com/office/drawing/2014/main" id="{5415841B-F713-A85B-9D1E-7722534A5B63}"/>
              </a:ext>
            </a:extLst>
          </p:cNvPr>
          <p:cNvCxnSpPr/>
          <p:nvPr/>
        </p:nvCxnSpPr>
        <p:spPr bwMode="auto">
          <a:xfrm>
            <a:off x="5150517"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7" name="Straight Connector 9516">
            <a:extLst>
              <a:ext uri="{FF2B5EF4-FFF2-40B4-BE49-F238E27FC236}">
                <a16:creationId xmlns:a16="http://schemas.microsoft.com/office/drawing/2014/main" id="{CFB14729-AD48-5D6C-1337-CD4F33316C13}"/>
              </a:ext>
            </a:extLst>
          </p:cNvPr>
          <p:cNvCxnSpPr/>
          <p:nvPr/>
        </p:nvCxnSpPr>
        <p:spPr bwMode="auto">
          <a:xfrm>
            <a:off x="5147001"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8" name="Straight Connector 9517">
            <a:extLst>
              <a:ext uri="{FF2B5EF4-FFF2-40B4-BE49-F238E27FC236}">
                <a16:creationId xmlns:a16="http://schemas.microsoft.com/office/drawing/2014/main" id="{2C510067-3AC1-B943-3C9A-02CFC978F231}"/>
              </a:ext>
            </a:extLst>
          </p:cNvPr>
          <p:cNvCxnSpPr/>
          <p:nvPr/>
        </p:nvCxnSpPr>
        <p:spPr bwMode="auto">
          <a:xfrm>
            <a:off x="5136453" y="1958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19" name="Straight Connector 9518">
            <a:extLst>
              <a:ext uri="{FF2B5EF4-FFF2-40B4-BE49-F238E27FC236}">
                <a16:creationId xmlns:a16="http://schemas.microsoft.com/office/drawing/2014/main" id="{0FC52B93-5283-C88F-C6CD-507A1DBA2C90}"/>
              </a:ext>
            </a:extLst>
          </p:cNvPr>
          <p:cNvCxnSpPr/>
          <p:nvPr/>
        </p:nvCxnSpPr>
        <p:spPr bwMode="auto">
          <a:xfrm>
            <a:off x="5125403" y="195770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0" name="Straight Connector 9519">
            <a:extLst>
              <a:ext uri="{FF2B5EF4-FFF2-40B4-BE49-F238E27FC236}">
                <a16:creationId xmlns:a16="http://schemas.microsoft.com/office/drawing/2014/main" id="{1826B8F5-1A80-3743-2961-C8B5FB196F33}"/>
              </a:ext>
            </a:extLst>
          </p:cNvPr>
          <p:cNvCxnSpPr/>
          <p:nvPr/>
        </p:nvCxnSpPr>
        <p:spPr bwMode="auto">
          <a:xfrm>
            <a:off x="5117870" y="19542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1" name="Straight Connector 9520">
            <a:extLst>
              <a:ext uri="{FF2B5EF4-FFF2-40B4-BE49-F238E27FC236}">
                <a16:creationId xmlns:a16="http://schemas.microsoft.com/office/drawing/2014/main" id="{3A963F88-1A67-445C-1EB7-2A6CD8ABC6EB}"/>
              </a:ext>
            </a:extLst>
          </p:cNvPr>
          <p:cNvCxnSpPr/>
          <p:nvPr/>
        </p:nvCxnSpPr>
        <p:spPr bwMode="auto">
          <a:xfrm>
            <a:off x="5109834" y="19542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2" name="Straight Connector 9521">
            <a:extLst>
              <a:ext uri="{FF2B5EF4-FFF2-40B4-BE49-F238E27FC236}">
                <a16:creationId xmlns:a16="http://schemas.microsoft.com/office/drawing/2014/main" id="{B14DFAE6-8FC2-34D1-D2E1-49D2DD56902E}"/>
              </a:ext>
            </a:extLst>
          </p:cNvPr>
          <p:cNvCxnSpPr/>
          <p:nvPr/>
        </p:nvCxnSpPr>
        <p:spPr bwMode="auto">
          <a:xfrm>
            <a:off x="5105313" y="19542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3" name="Straight Connector 9522">
            <a:extLst>
              <a:ext uri="{FF2B5EF4-FFF2-40B4-BE49-F238E27FC236}">
                <a16:creationId xmlns:a16="http://schemas.microsoft.com/office/drawing/2014/main" id="{D5CC277A-24E7-4D88-FFC2-D9E052ABD28B}"/>
              </a:ext>
            </a:extLst>
          </p:cNvPr>
          <p:cNvCxnSpPr/>
          <p:nvPr/>
        </p:nvCxnSpPr>
        <p:spPr bwMode="auto">
          <a:xfrm>
            <a:off x="5099286" y="19542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4" name="Straight Connector 9523">
            <a:extLst>
              <a:ext uri="{FF2B5EF4-FFF2-40B4-BE49-F238E27FC236}">
                <a16:creationId xmlns:a16="http://schemas.microsoft.com/office/drawing/2014/main" id="{263EC4E2-38A6-A9E2-833A-7B10DE4B07F6}"/>
              </a:ext>
            </a:extLst>
          </p:cNvPr>
          <p:cNvCxnSpPr/>
          <p:nvPr/>
        </p:nvCxnSpPr>
        <p:spPr bwMode="auto">
          <a:xfrm>
            <a:off x="5075177" y="194963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5" name="Straight Connector 9524">
            <a:extLst>
              <a:ext uri="{FF2B5EF4-FFF2-40B4-BE49-F238E27FC236}">
                <a16:creationId xmlns:a16="http://schemas.microsoft.com/office/drawing/2014/main" id="{2366489E-F0C9-8081-580F-3A3320602335}"/>
              </a:ext>
            </a:extLst>
          </p:cNvPr>
          <p:cNvCxnSpPr/>
          <p:nvPr/>
        </p:nvCxnSpPr>
        <p:spPr bwMode="auto">
          <a:xfrm>
            <a:off x="5072666" y="194963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6" name="Straight Connector 9525">
            <a:extLst>
              <a:ext uri="{FF2B5EF4-FFF2-40B4-BE49-F238E27FC236}">
                <a16:creationId xmlns:a16="http://schemas.microsoft.com/office/drawing/2014/main" id="{79534960-3218-2D32-55E9-B80A94BDA5C4}"/>
              </a:ext>
            </a:extLst>
          </p:cNvPr>
          <p:cNvCxnSpPr/>
          <p:nvPr/>
        </p:nvCxnSpPr>
        <p:spPr bwMode="auto">
          <a:xfrm>
            <a:off x="5057598" y="194963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7" name="Straight Connector 9526">
            <a:extLst>
              <a:ext uri="{FF2B5EF4-FFF2-40B4-BE49-F238E27FC236}">
                <a16:creationId xmlns:a16="http://schemas.microsoft.com/office/drawing/2014/main" id="{F37D0BF2-0840-69D1-D7BB-0EAF5B32F959}"/>
              </a:ext>
            </a:extLst>
          </p:cNvPr>
          <p:cNvCxnSpPr/>
          <p:nvPr/>
        </p:nvCxnSpPr>
        <p:spPr bwMode="auto">
          <a:xfrm>
            <a:off x="5051069" y="19461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8" name="Straight Connector 9527">
            <a:extLst>
              <a:ext uri="{FF2B5EF4-FFF2-40B4-BE49-F238E27FC236}">
                <a16:creationId xmlns:a16="http://schemas.microsoft.com/office/drawing/2014/main" id="{7C335ED6-8C83-BF5E-485D-E068128D61F7}"/>
              </a:ext>
            </a:extLst>
          </p:cNvPr>
          <p:cNvCxnSpPr/>
          <p:nvPr/>
        </p:nvCxnSpPr>
        <p:spPr bwMode="auto">
          <a:xfrm>
            <a:off x="5037507" y="19461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29" name="Straight Connector 9528">
            <a:extLst>
              <a:ext uri="{FF2B5EF4-FFF2-40B4-BE49-F238E27FC236}">
                <a16:creationId xmlns:a16="http://schemas.microsoft.com/office/drawing/2014/main" id="{CF79907D-253C-A1E0-4861-085C1D637B69}"/>
              </a:ext>
            </a:extLst>
          </p:cNvPr>
          <p:cNvCxnSpPr/>
          <p:nvPr/>
        </p:nvCxnSpPr>
        <p:spPr bwMode="auto">
          <a:xfrm>
            <a:off x="5031480" y="19461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0" name="Straight Connector 9529">
            <a:extLst>
              <a:ext uri="{FF2B5EF4-FFF2-40B4-BE49-F238E27FC236}">
                <a16:creationId xmlns:a16="http://schemas.microsoft.com/office/drawing/2014/main" id="{D093A7C1-EF62-26BE-F6DB-B3F4499480FA}"/>
              </a:ext>
            </a:extLst>
          </p:cNvPr>
          <p:cNvCxnSpPr/>
          <p:nvPr/>
        </p:nvCxnSpPr>
        <p:spPr bwMode="auto">
          <a:xfrm>
            <a:off x="5023444" y="19473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1" name="Straight Connector 9530">
            <a:extLst>
              <a:ext uri="{FF2B5EF4-FFF2-40B4-BE49-F238E27FC236}">
                <a16:creationId xmlns:a16="http://schemas.microsoft.com/office/drawing/2014/main" id="{9F77993E-30FF-B38F-B5AD-84EE18B6FD91}"/>
              </a:ext>
            </a:extLst>
          </p:cNvPr>
          <p:cNvCxnSpPr/>
          <p:nvPr/>
        </p:nvCxnSpPr>
        <p:spPr bwMode="auto">
          <a:xfrm>
            <a:off x="4999837" y="194156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2" name="Straight Connector 9531">
            <a:extLst>
              <a:ext uri="{FF2B5EF4-FFF2-40B4-BE49-F238E27FC236}">
                <a16:creationId xmlns:a16="http://schemas.microsoft.com/office/drawing/2014/main" id="{1A078378-40E5-8D71-D838-2AA9C15381B7}"/>
              </a:ext>
            </a:extLst>
          </p:cNvPr>
          <p:cNvCxnSpPr/>
          <p:nvPr/>
        </p:nvCxnSpPr>
        <p:spPr bwMode="auto">
          <a:xfrm>
            <a:off x="4994814" y="194156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3" name="Straight Connector 9532">
            <a:extLst>
              <a:ext uri="{FF2B5EF4-FFF2-40B4-BE49-F238E27FC236}">
                <a16:creationId xmlns:a16="http://schemas.microsoft.com/office/drawing/2014/main" id="{0048BA10-3AAA-C80A-83D7-34F08255E957}"/>
              </a:ext>
            </a:extLst>
          </p:cNvPr>
          <p:cNvCxnSpPr/>
          <p:nvPr/>
        </p:nvCxnSpPr>
        <p:spPr bwMode="auto">
          <a:xfrm>
            <a:off x="4935547" y="193694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4" name="Straight Connector 9533">
            <a:extLst>
              <a:ext uri="{FF2B5EF4-FFF2-40B4-BE49-F238E27FC236}">
                <a16:creationId xmlns:a16="http://schemas.microsoft.com/office/drawing/2014/main" id="{D6C25944-AA43-F71F-46F1-BA100D9889AB}"/>
              </a:ext>
            </a:extLst>
          </p:cNvPr>
          <p:cNvCxnSpPr/>
          <p:nvPr/>
        </p:nvCxnSpPr>
        <p:spPr bwMode="auto">
          <a:xfrm>
            <a:off x="4911438" y="193464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5" name="Straight Connector 9534">
            <a:extLst>
              <a:ext uri="{FF2B5EF4-FFF2-40B4-BE49-F238E27FC236}">
                <a16:creationId xmlns:a16="http://schemas.microsoft.com/office/drawing/2014/main" id="{88EFF794-8BA0-49E0-43EE-A3559ECFFC0B}"/>
              </a:ext>
            </a:extLst>
          </p:cNvPr>
          <p:cNvCxnSpPr/>
          <p:nvPr/>
        </p:nvCxnSpPr>
        <p:spPr bwMode="auto">
          <a:xfrm>
            <a:off x="4878791" y="192772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6" name="Straight Connector 9535">
            <a:extLst>
              <a:ext uri="{FF2B5EF4-FFF2-40B4-BE49-F238E27FC236}">
                <a16:creationId xmlns:a16="http://schemas.microsoft.com/office/drawing/2014/main" id="{E957343F-91EE-AA49-EB14-258926DE2EFA}"/>
              </a:ext>
            </a:extLst>
          </p:cNvPr>
          <p:cNvCxnSpPr/>
          <p:nvPr/>
        </p:nvCxnSpPr>
        <p:spPr bwMode="auto">
          <a:xfrm>
            <a:off x="4866234" y="192772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7" name="Straight Connector 9536">
            <a:extLst>
              <a:ext uri="{FF2B5EF4-FFF2-40B4-BE49-F238E27FC236}">
                <a16:creationId xmlns:a16="http://schemas.microsoft.com/office/drawing/2014/main" id="{47293C53-1090-E461-6DDD-DBD59F061C88}"/>
              </a:ext>
            </a:extLst>
          </p:cNvPr>
          <p:cNvCxnSpPr/>
          <p:nvPr/>
        </p:nvCxnSpPr>
        <p:spPr bwMode="auto">
          <a:xfrm>
            <a:off x="4857696" y="19231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8" name="Straight Connector 9537">
            <a:extLst>
              <a:ext uri="{FF2B5EF4-FFF2-40B4-BE49-F238E27FC236}">
                <a16:creationId xmlns:a16="http://schemas.microsoft.com/office/drawing/2014/main" id="{5FBDB106-D128-F4F9-5829-BD7F0FA43047}"/>
              </a:ext>
            </a:extLst>
          </p:cNvPr>
          <p:cNvCxnSpPr/>
          <p:nvPr/>
        </p:nvCxnSpPr>
        <p:spPr bwMode="auto">
          <a:xfrm>
            <a:off x="4846144" y="192657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39" name="Straight Connector 9538">
            <a:extLst>
              <a:ext uri="{FF2B5EF4-FFF2-40B4-BE49-F238E27FC236}">
                <a16:creationId xmlns:a16="http://schemas.microsoft.com/office/drawing/2014/main" id="{ADB389D6-4D74-7C1F-0AB0-8D0B651B0A29}"/>
              </a:ext>
            </a:extLst>
          </p:cNvPr>
          <p:cNvCxnSpPr/>
          <p:nvPr/>
        </p:nvCxnSpPr>
        <p:spPr bwMode="auto">
          <a:xfrm>
            <a:off x="4834592" y="192080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0" name="Straight Connector 9539">
            <a:extLst>
              <a:ext uri="{FF2B5EF4-FFF2-40B4-BE49-F238E27FC236}">
                <a16:creationId xmlns:a16="http://schemas.microsoft.com/office/drawing/2014/main" id="{4C44CE5C-A21B-7828-5C86-B55B920704F0}"/>
              </a:ext>
            </a:extLst>
          </p:cNvPr>
          <p:cNvCxnSpPr/>
          <p:nvPr/>
        </p:nvCxnSpPr>
        <p:spPr bwMode="auto">
          <a:xfrm>
            <a:off x="4827057" y="19150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1" name="Straight Connector 9540">
            <a:extLst>
              <a:ext uri="{FF2B5EF4-FFF2-40B4-BE49-F238E27FC236}">
                <a16:creationId xmlns:a16="http://schemas.microsoft.com/office/drawing/2014/main" id="{3DB79D7C-9B75-83F9-C4E1-EEE5D0B8564D}"/>
              </a:ext>
            </a:extLst>
          </p:cNvPr>
          <p:cNvCxnSpPr/>
          <p:nvPr/>
        </p:nvCxnSpPr>
        <p:spPr bwMode="auto">
          <a:xfrm>
            <a:off x="4815003" y="19150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2" name="Straight Connector 9541">
            <a:extLst>
              <a:ext uri="{FF2B5EF4-FFF2-40B4-BE49-F238E27FC236}">
                <a16:creationId xmlns:a16="http://schemas.microsoft.com/office/drawing/2014/main" id="{97C79711-61B6-4A9A-1470-596D173B7FB1}"/>
              </a:ext>
            </a:extLst>
          </p:cNvPr>
          <p:cNvCxnSpPr/>
          <p:nvPr/>
        </p:nvCxnSpPr>
        <p:spPr bwMode="auto">
          <a:xfrm>
            <a:off x="4810482" y="19150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3" name="Straight Connector 9542">
            <a:extLst>
              <a:ext uri="{FF2B5EF4-FFF2-40B4-BE49-F238E27FC236}">
                <a16:creationId xmlns:a16="http://schemas.microsoft.com/office/drawing/2014/main" id="{C8DF4FDA-F4D9-235A-C9D9-CFE43B24FB7D}"/>
              </a:ext>
            </a:extLst>
          </p:cNvPr>
          <p:cNvCxnSpPr/>
          <p:nvPr/>
        </p:nvCxnSpPr>
        <p:spPr bwMode="auto">
          <a:xfrm>
            <a:off x="4794912" y="19092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4" name="Straight Connector 9543">
            <a:extLst>
              <a:ext uri="{FF2B5EF4-FFF2-40B4-BE49-F238E27FC236}">
                <a16:creationId xmlns:a16="http://schemas.microsoft.com/office/drawing/2014/main" id="{E58E6538-8B6B-4884-D355-1496A034A91B}"/>
              </a:ext>
            </a:extLst>
          </p:cNvPr>
          <p:cNvCxnSpPr/>
          <p:nvPr/>
        </p:nvCxnSpPr>
        <p:spPr bwMode="auto">
          <a:xfrm>
            <a:off x="4779342" y="19092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5" name="Straight Connector 9544">
            <a:extLst>
              <a:ext uri="{FF2B5EF4-FFF2-40B4-BE49-F238E27FC236}">
                <a16:creationId xmlns:a16="http://schemas.microsoft.com/office/drawing/2014/main" id="{2B7B18AA-F4E5-2526-F1F8-BB373B716368}"/>
              </a:ext>
            </a:extLst>
          </p:cNvPr>
          <p:cNvCxnSpPr/>
          <p:nvPr/>
        </p:nvCxnSpPr>
        <p:spPr bwMode="auto">
          <a:xfrm>
            <a:off x="4763269" y="19092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6" name="Straight Connector 9545">
            <a:extLst>
              <a:ext uri="{FF2B5EF4-FFF2-40B4-BE49-F238E27FC236}">
                <a16:creationId xmlns:a16="http://schemas.microsoft.com/office/drawing/2014/main" id="{5F99FF07-1F41-16DC-F9D3-EF0FA9DC659A}"/>
              </a:ext>
            </a:extLst>
          </p:cNvPr>
          <p:cNvCxnSpPr/>
          <p:nvPr/>
        </p:nvCxnSpPr>
        <p:spPr bwMode="auto">
          <a:xfrm>
            <a:off x="4723088" y="19046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7" name="Straight Connector 9546">
            <a:extLst>
              <a:ext uri="{FF2B5EF4-FFF2-40B4-BE49-F238E27FC236}">
                <a16:creationId xmlns:a16="http://schemas.microsoft.com/office/drawing/2014/main" id="{03762174-62E6-BB82-4E1A-6EFFE9DD40B5}"/>
              </a:ext>
            </a:extLst>
          </p:cNvPr>
          <p:cNvCxnSpPr/>
          <p:nvPr/>
        </p:nvCxnSpPr>
        <p:spPr bwMode="auto">
          <a:xfrm>
            <a:off x="4709025" y="1900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8" name="Straight Connector 9547">
            <a:extLst>
              <a:ext uri="{FF2B5EF4-FFF2-40B4-BE49-F238E27FC236}">
                <a16:creationId xmlns:a16="http://schemas.microsoft.com/office/drawing/2014/main" id="{90E4D24C-0F70-AB26-E3C5-12891B8D4B0A}"/>
              </a:ext>
            </a:extLst>
          </p:cNvPr>
          <p:cNvCxnSpPr/>
          <p:nvPr/>
        </p:nvCxnSpPr>
        <p:spPr bwMode="auto">
          <a:xfrm>
            <a:off x="4678386" y="19000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49" name="Straight Connector 9548">
            <a:extLst>
              <a:ext uri="{FF2B5EF4-FFF2-40B4-BE49-F238E27FC236}">
                <a16:creationId xmlns:a16="http://schemas.microsoft.com/office/drawing/2014/main" id="{95590174-2365-2267-0FC0-57012AE83473}"/>
              </a:ext>
            </a:extLst>
          </p:cNvPr>
          <p:cNvCxnSpPr/>
          <p:nvPr/>
        </p:nvCxnSpPr>
        <p:spPr bwMode="auto">
          <a:xfrm>
            <a:off x="4661309" y="189544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0" name="Straight Connector 9549">
            <a:extLst>
              <a:ext uri="{FF2B5EF4-FFF2-40B4-BE49-F238E27FC236}">
                <a16:creationId xmlns:a16="http://schemas.microsoft.com/office/drawing/2014/main" id="{5EA31152-98A7-3361-B226-9B237B7587DE}"/>
              </a:ext>
            </a:extLst>
          </p:cNvPr>
          <p:cNvCxnSpPr/>
          <p:nvPr/>
        </p:nvCxnSpPr>
        <p:spPr bwMode="auto">
          <a:xfrm>
            <a:off x="4597019" y="18896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1" name="Straight Connector 9550">
            <a:extLst>
              <a:ext uri="{FF2B5EF4-FFF2-40B4-BE49-F238E27FC236}">
                <a16:creationId xmlns:a16="http://schemas.microsoft.com/office/drawing/2014/main" id="{E5BD54BB-155D-17FE-DD6A-5A81835BBD50}"/>
              </a:ext>
            </a:extLst>
          </p:cNvPr>
          <p:cNvCxnSpPr/>
          <p:nvPr/>
        </p:nvCxnSpPr>
        <p:spPr bwMode="auto">
          <a:xfrm>
            <a:off x="4510629" y="188391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2" name="Straight Connector 9551">
            <a:extLst>
              <a:ext uri="{FF2B5EF4-FFF2-40B4-BE49-F238E27FC236}">
                <a16:creationId xmlns:a16="http://schemas.microsoft.com/office/drawing/2014/main" id="{AFBB6B5B-CE0B-9B65-8E7C-BF22C0C2C707}"/>
              </a:ext>
            </a:extLst>
          </p:cNvPr>
          <p:cNvCxnSpPr/>
          <p:nvPr/>
        </p:nvCxnSpPr>
        <p:spPr bwMode="auto">
          <a:xfrm>
            <a:off x="4504100" y="187930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3" name="Straight Connector 9552">
            <a:extLst>
              <a:ext uri="{FF2B5EF4-FFF2-40B4-BE49-F238E27FC236}">
                <a16:creationId xmlns:a16="http://schemas.microsoft.com/office/drawing/2014/main" id="{4BCC0017-2217-FAC1-5D97-876D09B07B81}"/>
              </a:ext>
            </a:extLst>
          </p:cNvPr>
          <p:cNvCxnSpPr/>
          <p:nvPr/>
        </p:nvCxnSpPr>
        <p:spPr bwMode="auto">
          <a:xfrm>
            <a:off x="4465425" y="187468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4" name="Straight Connector 9553">
            <a:extLst>
              <a:ext uri="{FF2B5EF4-FFF2-40B4-BE49-F238E27FC236}">
                <a16:creationId xmlns:a16="http://schemas.microsoft.com/office/drawing/2014/main" id="{8CA702B8-71DF-E6EA-0431-85D8DBF3D525}"/>
              </a:ext>
            </a:extLst>
          </p:cNvPr>
          <p:cNvCxnSpPr/>
          <p:nvPr/>
        </p:nvCxnSpPr>
        <p:spPr bwMode="auto">
          <a:xfrm>
            <a:off x="4420221" y="187468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5" name="Straight Connector 9554">
            <a:extLst>
              <a:ext uri="{FF2B5EF4-FFF2-40B4-BE49-F238E27FC236}">
                <a16:creationId xmlns:a16="http://schemas.microsoft.com/office/drawing/2014/main" id="{9BEF9571-DF4F-8013-336E-FE67CD67D740}"/>
              </a:ext>
            </a:extLst>
          </p:cNvPr>
          <p:cNvCxnSpPr/>
          <p:nvPr/>
        </p:nvCxnSpPr>
        <p:spPr bwMode="auto">
          <a:xfrm>
            <a:off x="4390587" y="18700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6" name="Straight Connector 9555">
            <a:extLst>
              <a:ext uri="{FF2B5EF4-FFF2-40B4-BE49-F238E27FC236}">
                <a16:creationId xmlns:a16="http://schemas.microsoft.com/office/drawing/2014/main" id="{479F9FF2-0BB0-E065-C117-039954DCDBBE}"/>
              </a:ext>
            </a:extLst>
          </p:cNvPr>
          <p:cNvCxnSpPr/>
          <p:nvPr/>
        </p:nvCxnSpPr>
        <p:spPr bwMode="auto">
          <a:xfrm>
            <a:off x="4382048" y="18700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7" name="Straight Connector 9556">
            <a:extLst>
              <a:ext uri="{FF2B5EF4-FFF2-40B4-BE49-F238E27FC236}">
                <a16:creationId xmlns:a16="http://schemas.microsoft.com/office/drawing/2014/main" id="{2A2DE57A-93E0-7C6E-4D8D-C646150F59CF}"/>
              </a:ext>
            </a:extLst>
          </p:cNvPr>
          <p:cNvCxnSpPr/>
          <p:nvPr/>
        </p:nvCxnSpPr>
        <p:spPr bwMode="auto">
          <a:xfrm>
            <a:off x="4369994" y="18700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8" name="Straight Connector 9557">
            <a:extLst>
              <a:ext uri="{FF2B5EF4-FFF2-40B4-BE49-F238E27FC236}">
                <a16:creationId xmlns:a16="http://schemas.microsoft.com/office/drawing/2014/main" id="{A0277C67-DECD-E9F8-C3C1-7B4243888259}"/>
              </a:ext>
            </a:extLst>
          </p:cNvPr>
          <p:cNvCxnSpPr/>
          <p:nvPr/>
        </p:nvCxnSpPr>
        <p:spPr bwMode="auto">
          <a:xfrm>
            <a:off x="4366479" y="187007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59" name="Straight Connector 9558">
            <a:extLst>
              <a:ext uri="{FF2B5EF4-FFF2-40B4-BE49-F238E27FC236}">
                <a16:creationId xmlns:a16="http://schemas.microsoft.com/office/drawing/2014/main" id="{BEA74CCE-D3BF-D45C-8E5D-83F57CD36E5E}"/>
              </a:ext>
            </a:extLst>
          </p:cNvPr>
          <p:cNvCxnSpPr/>
          <p:nvPr/>
        </p:nvCxnSpPr>
        <p:spPr bwMode="auto">
          <a:xfrm>
            <a:off x="4353923" y="186316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0" name="Straight Connector 9559">
            <a:extLst>
              <a:ext uri="{FF2B5EF4-FFF2-40B4-BE49-F238E27FC236}">
                <a16:creationId xmlns:a16="http://schemas.microsoft.com/office/drawing/2014/main" id="{C8D7BB0E-5BDC-27FE-0F96-A22F05BE0AA1}"/>
              </a:ext>
            </a:extLst>
          </p:cNvPr>
          <p:cNvCxnSpPr/>
          <p:nvPr/>
        </p:nvCxnSpPr>
        <p:spPr bwMode="auto">
          <a:xfrm>
            <a:off x="4347896" y="186085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1" name="Straight Connector 9560">
            <a:extLst>
              <a:ext uri="{FF2B5EF4-FFF2-40B4-BE49-F238E27FC236}">
                <a16:creationId xmlns:a16="http://schemas.microsoft.com/office/drawing/2014/main" id="{04BC6D60-E16E-3D2C-4A30-AD3A15F1BF7C}"/>
              </a:ext>
            </a:extLst>
          </p:cNvPr>
          <p:cNvCxnSpPr/>
          <p:nvPr/>
        </p:nvCxnSpPr>
        <p:spPr bwMode="auto">
          <a:xfrm>
            <a:off x="4301687" y="185624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2" name="Straight Connector 9561">
            <a:extLst>
              <a:ext uri="{FF2B5EF4-FFF2-40B4-BE49-F238E27FC236}">
                <a16:creationId xmlns:a16="http://schemas.microsoft.com/office/drawing/2014/main" id="{354298B6-D3EE-5DFA-9E00-FD5537C165F3}"/>
              </a:ext>
            </a:extLst>
          </p:cNvPr>
          <p:cNvCxnSpPr/>
          <p:nvPr/>
        </p:nvCxnSpPr>
        <p:spPr bwMode="auto">
          <a:xfrm>
            <a:off x="4296162" y="185278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3" name="Straight Connector 9562">
            <a:extLst>
              <a:ext uri="{FF2B5EF4-FFF2-40B4-BE49-F238E27FC236}">
                <a16:creationId xmlns:a16="http://schemas.microsoft.com/office/drawing/2014/main" id="{C9F86D54-9A4C-A97F-F202-F384BCDC5A53}"/>
              </a:ext>
            </a:extLst>
          </p:cNvPr>
          <p:cNvCxnSpPr/>
          <p:nvPr/>
        </p:nvCxnSpPr>
        <p:spPr bwMode="auto">
          <a:xfrm>
            <a:off x="4288126" y="18470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4" name="Straight Connector 9563">
            <a:extLst>
              <a:ext uri="{FF2B5EF4-FFF2-40B4-BE49-F238E27FC236}">
                <a16:creationId xmlns:a16="http://schemas.microsoft.com/office/drawing/2014/main" id="{CC493424-5DC4-A092-68D1-F7FD5554C349}"/>
              </a:ext>
            </a:extLst>
          </p:cNvPr>
          <p:cNvCxnSpPr/>
          <p:nvPr/>
        </p:nvCxnSpPr>
        <p:spPr bwMode="auto">
          <a:xfrm>
            <a:off x="4217808" y="183087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5" name="Straight Connector 9564">
            <a:extLst>
              <a:ext uri="{FF2B5EF4-FFF2-40B4-BE49-F238E27FC236}">
                <a16:creationId xmlns:a16="http://schemas.microsoft.com/office/drawing/2014/main" id="{9A06E052-F485-815C-1916-EC08A131AB08}"/>
              </a:ext>
            </a:extLst>
          </p:cNvPr>
          <p:cNvCxnSpPr/>
          <p:nvPr/>
        </p:nvCxnSpPr>
        <p:spPr bwMode="auto">
          <a:xfrm>
            <a:off x="4144979" y="182742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6" name="Straight Connector 9565">
            <a:extLst>
              <a:ext uri="{FF2B5EF4-FFF2-40B4-BE49-F238E27FC236}">
                <a16:creationId xmlns:a16="http://schemas.microsoft.com/office/drawing/2014/main" id="{019D998D-7E75-2580-6399-65CE4D94CD65}"/>
              </a:ext>
            </a:extLst>
          </p:cNvPr>
          <p:cNvCxnSpPr/>
          <p:nvPr/>
        </p:nvCxnSpPr>
        <p:spPr bwMode="auto">
          <a:xfrm>
            <a:off x="4134934" y="182165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7" name="Straight Connector 9566">
            <a:extLst>
              <a:ext uri="{FF2B5EF4-FFF2-40B4-BE49-F238E27FC236}">
                <a16:creationId xmlns:a16="http://schemas.microsoft.com/office/drawing/2014/main" id="{87FFC283-3700-9A73-43BF-F12EA3D38250}"/>
              </a:ext>
            </a:extLst>
          </p:cNvPr>
          <p:cNvCxnSpPr/>
          <p:nvPr/>
        </p:nvCxnSpPr>
        <p:spPr bwMode="auto">
          <a:xfrm>
            <a:off x="4080187" y="18170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8" name="Straight Connector 9567">
            <a:extLst>
              <a:ext uri="{FF2B5EF4-FFF2-40B4-BE49-F238E27FC236}">
                <a16:creationId xmlns:a16="http://schemas.microsoft.com/office/drawing/2014/main" id="{26849A8E-CC17-4A37-1D53-93F69927B14A}"/>
              </a:ext>
            </a:extLst>
          </p:cNvPr>
          <p:cNvCxnSpPr/>
          <p:nvPr/>
        </p:nvCxnSpPr>
        <p:spPr bwMode="auto">
          <a:xfrm>
            <a:off x="4067630" y="181473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69" name="Straight Connector 9568">
            <a:extLst>
              <a:ext uri="{FF2B5EF4-FFF2-40B4-BE49-F238E27FC236}">
                <a16:creationId xmlns:a16="http://schemas.microsoft.com/office/drawing/2014/main" id="{488821D2-D43F-3AAB-0814-44DD7A0D1771}"/>
              </a:ext>
            </a:extLst>
          </p:cNvPr>
          <p:cNvCxnSpPr/>
          <p:nvPr/>
        </p:nvCxnSpPr>
        <p:spPr bwMode="auto">
          <a:xfrm>
            <a:off x="3993797" y="179744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0" name="Straight Connector 9569">
            <a:extLst>
              <a:ext uri="{FF2B5EF4-FFF2-40B4-BE49-F238E27FC236}">
                <a16:creationId xmlns:a16="http://schemas.microsoft.com/office/drawing/2014/main" id="{8177A76B-9D5F-287E-6C5D-A737C71373C7}"/>
              </a:ext>
            </a:extLst>
          </p:cNvPr>
          <p:cNvCxnSpPr/>
          <p:nvPr/>
        </p:nvCxnSpPr>
        <p:spPr bwMode="auto">
          <a:xfrm>
            <a:off x="3940556" y="179398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1" name="Straight Connector 9570">
            <a:extLst>
              <a:ext uri="{FF2B5EF4-FFF2-40B4-BE49-F238E27FC236}">
                <a16:creationId xmlns:a16="http://schemas.microsoft.com/office/drawing/2014/main" id="{C29C07D9-73DA-CED6-5598-08B9D325CE06}"/>
              </a:ext>
            </a:extLst>
          </p:cNvPr>
          <p:cNvCxnSpPr/>
          <p:nvPr/>
        </p:nvCxnSpPr>
        <p:spPr bwMode="auto">
          <a:xfrm>
            <a:off x="3898366" y="179398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2" name="Straight Connector 9571">
            <a:extLst>
              <a:ext uri="{FF2B5EF4-FFF2-40B4-BE49-F238E27FC236}">
                <a16:creationId xmlns:a16="http://schemas.microsoft.com/office/drawing/2014/main" id="{369FFAD9-1B97-30E4-6F9E-59D02B66C917}"/>
              </a:ext>
            </a:extLst>
          </p:cNvPr>
          <p:cNvCxnSpPr/>
          <p:nvPr/>
        </p:nvCxnSpPr>
        <p:spPr bwMode="auto">
          <a:xfrm>
            <a:off x="3892840" y="179398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3" name="Straight Connector 9572">
            <a:extLst>
              <a:ext uri="{FF2B5EF4-FFF2-40B4-BE49-F238E27FC236}">
                <a16:creationId xmlns:a16="http://schemas.microsoft.com/office/drawing/2014/main" id="{B46E3BA7-53C9-C2A3-D07D-7472179EE53B}"/>
              </a:ext>
            </a:extLst>
          </p:cNvPr>
          <p:cNvCxnSpPr/>
          <p:nvPr/>
        </p:nvCxnSpPr>
        <p:spPr bwMode="auto">
          <a:xfrm>
            <a:off x="3879781" y="179398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4" name="Straight Connector 9573">
            <a:extLst>
              <a:ext uri="{FF2B5EF4-FFF2-40B4-BE49-F238E27FC236}">
                <a16:creationId xmlns:a16="http://schemas.microsoft.com/office/drawing/2014/main" id="{401F631F-EBE7-B480-9D23-607751CE2453}"/>
              </a:ext>
            </a:extLst>
          </p:cNvPr>
          <p:cNvCxnSpPr/>
          <p:nvPr/>
        </p:nvCxnSpPr>
        <p:spPr bwMode="auto">
          <a:xfrm>
            <a:off x="3874759" y="178476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5" name="Straight Connector 9574">
            <a:extLst>
              <a:ext uri="{FF2B5EF4-FFF2-40B4-BE49-F238E27FC236}">
                <a16:creationId xmlns:a16="http://schemas.microsoft.com/office/drawing/2014/main" id="{4884B457-CFCB-75F8-8663-CA1A45018000}"/>
              </a:ext>
            </a:extLst>
          </p:cNvPr>
          <p:cNvCxnSpPr/>
          <p:nvPr/>
        </p:nvCxnSpPr>
        <p:spPr bwMode="auto">
          <a:xfrm>
            <a:off x="3857179" y="178937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6" name="Straight Connector 9575">
            <a:extLst>
              <a:ext uri="{FF2B5EF4-FFF2-40B4-BE49-F238E27FC236}">
                <a16:creationId xmlns:a16="http://schemas.microsoft.com/office/drawing/2014/main" id="{CC151FAF-10DA-8A98-B621-14E42343DD04}"/>
              </a:ext>
            </a:extLst>
          </p:cNvPr>
          <p:cNvCxnSpPr/>
          <p:nvPr/>
        </p:nvCxnSpPr>
        <p:spPr bwMode="auto">
          <a:xfrm>
            <a:off x="3803437" y="1781302"/>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7" name="Straight Connector 9576">
            <a:extLst>
              <a:ext uri="{FF2B5EF4-FFF2-40B4-BE49-F238E27FC236}">
                <a16:creationId xmlns:a16="http://schemas.microsoft.com/office/drawing/2014/main" id="{4E347B8E-DB70-522D-4053-D829154DCDF9}"/>
              </a:ext>
            </a:extLst>
          </p:cNvPr>
          <p:cNvCxnSpPr/>
          <p:nvPr/>
        </p:nvCxnSpPr>
        <p:spPr bwMode="auto">
          <a:xfrm>
            <a:off x="3768780" y="177669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8" name="Straight Connector 9577">
            <a:extLst>
              <a:ext uri="{FF2B5EF4-FFF2-40B4-BE49-F238E27FC236}">
                <a16:creationId xmlns:a16="http://schemas.microsoft.com/office/drawing/2014/main" id="{E7A4634C-4CD0-4F6E-630A-DB115D7EAA4F}"/>
              </a:ext>
            </a:extLst>
          </p:cNvPr>
          <p:cNvCxnSpPr/>
          <p:nvPr/>
        </p:nvCxnSpPr>
        <p:spPr bwMode="auto">
          <a:xfrm>
            <a:off x="3755218" y="1770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79" name="Straight Connector 9578">
            <a:extLst>
              <a:ext uri="{FF2B5EF4-FFF2-40B4-BE49-F238E27FC236}">
                <a16:creationId xmlns:a16="http://schemas.microsoft.com/office/drawing/2014/main" id="{531A44C3-B3DF-1C06-2F0F-BD964F45E282}"/>
              </a:ext>
            </a:extLst>
          </p:cNvPr>
          <p:cNvCxnSpPr/>
          <p:nvPr/>
        </p:nvCxnSpPr>
        <p:spPr bwMode="auto">
          <a:xfrm>
            <a:off x="3750698" y="1770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0" name="Straight Connector 9579">
            <a:extLst>
              <a:ext uri="{FF2B5EF4-FFF2-40B4-BE49-F238E27FC236}">
                <a16:creationId xmlns:a16="http://schemas.microsoft.com/office/drawing/2014/main" id="{AC384F34-764D-454D-39E3-A22B826FF6F9}"/>
              </a:ext>
            </a:extLst>
          </p:cNvPr>
          <p:cNvCxnSpPr/>
          <p:nvPr/>
        </p:nvCxnSpPr>
        <p:spPr bwMode="auto">
          <a:xfrm>
            <a:off x="3702983" y="177092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1" name="Straight Connector 9580">
            <a:extLst>
              <a:ext uri="{FF2B5EF4-FFF2-40B4-BE49-F238E27FC236}">
                <a16:creationId xmlns:a16="http://schemas.microsoft.com/office/drawing/2014/main" id="{2ECC32B3-DB56-6CFA-8B87-FAD7C959242F}"/>
              </a:ext>
            </a:extLst>
          </p:cNvPr>
          <p:cNvCxnSpPr/>
          <p:nvPr/>
        </p:nvCxnSpPr>
        <p:spPr bwMode="auto">
          <a:xfrm>
            <a:off x="3667824" y="1762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2" name="Straight Connector 9581">
            <a:extLst>
              <a:ext uri="{FF2B5EF4-FFF2-40B4-BE49-F238E27FC236}">
                <a16:creationId xmlns:a16="http://schemas.microsoft.com/office/drawing/2014/main" id="{BEF18F66-17A2-5D3D-2C00-9B179DC898E3}"/>
              </a:ext>
            </a:extLst>
          </p:cNvPr>
          <p:cNvCxnSpPr/>
          <p:nvPr/>
        </p:nvCxnSpPr>
        <p:spPr bwMode="auto">
          <a:xfrm>
            <a:off x="3656272" y="1762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3" name="Straight Connector 9582">
            <a:extLst>
              <a:ext uri="{FF2B5EF4-FFF2-40B4-BE49-F238E27FC236}">
                <a16:creationId xmlns:a16="http://schemas.microsoft.com/office/drawing/2014/main" id="{3E674BA9-3768-632C-57D1-22DC82FFE53E}"/>
              </a:ext>
            </a:extLst>
          </p:cNvPr>
          <p:cNvCxnSpPr/>
          <p:nvPr/>
        </p:nvCxnSpPr>
        <p:spPr bwMode="auto">
          <a:xfrm>
            <a:off x="3636180" y="17628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4" name="Straight Connector 9583">
            <a:extLst>
              <a:ext uri="{FF2B5EF4-FFF2-40B4-BE49-F238E27FC236}">
                <a16:creationId xmlns:a16="http://schemas.microsoft.com/office/drawing/2014/main" id="{EA1AA423-D1EC-0016-F184-673BE0328F02}"/>
              </a:ext>
            </a:extLst>
          </p:cNvPr>
          <p:cNvCxnSpPr/>
          <p:nvPr/>
        </p:nvCxnSpPr>
        <p:spPr bwMode="auto">
          <a:xfrm>
            <a:off x="3628144" y="1758243"/>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5" name="Straight Connector 9584">
            <a:extLst>
              <a:ext uri="{FF2B5EF4-FFF2-40B4-BE49-F238E27FC236}">
                <a16:creationId xmlns:a16="http://schemas.microsoft.com/office/drawing/2014/main" id="{7865BD22-7355-DD86-E063-17C171F794EA}"/>
              </a:ext>
            </a:extLst>
          </p:cNvPr>
          <p:cNvCxnSpPr/>
          <p:nvPr/>
        </p:nvCxnSpPr>
        <p:spPr bwMode="auto">
          <a:xfrm>
            <a:off x="3616090" y="175593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6" name="Straight Connector 9585">
            <a:extLst>
              <a:ext uri="{FF2B5EF4-FFF2-40B4-BE49-F238E27FC236}">
                <a16:creationId xmlns:a16="http://schemas.microsoft.com/office/drawing/2014/main" id="{F90AB782-FEDD-047F-8C4B-D98610C3C288}"/>
              </a:ext>
            </a:extLst>
          </p:cNvPr>
          <p:cNvCxnSpPr/>
          <p:nvPr/>
        </p:nvCxnSpPr>
        <p:spPr bwMode="auto">
          <a:xfrm>
            <a:off x="3587962" y="175824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7" name="Straight Connector 9586">
            <a:extLst>
              <a:ext uri="{FF2B5EF4-FFF2-40B4-BE49-F238E27FC236}">
                <a16:creationId xmlns:a16="http://schemas.microsoft.com/office/drawing/2014/main" id="{51F355A5-83E7-5346-45BC-4A846B5A0812}"/>
              </a:ext>
            </a:extLst>
          </p:cNvPr>
          <p:cNvCxnSpPr/>
          <p:nvPr/>
        </p:nvCxnSpPr>
        <p:spPr bwMode="auto">
          <a:xfrm>
            <a:off x="3556822" y="17467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8" name="Straight Connector 9587">
            <a:extLst>
              <a:ext uri="{FF2B5EF4-FFF2-40B4-BE49-F238E27FC236}">
                <a16:creationId xmlns:a16="http://schemas.microsoft.com/office/drawing/2014/main" id="{DD985E14-D1E2-ECE9-C65B-BDB87C36CC6E}"/>
              </a:ext>
            </a:extLst>
          </p:cNvPr>
          <p:cNvCxnSpPr/>
          <p:nvPr/>
        </p:nvCxnSpPr>
        <p:spPr bwMode="auto">
          <a:xfrm>
            <a:off x="3549287" y="17467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89" name="Straight Connector 9588">
            <a:extLst>
              <a:ext uri="{FF2B5EF4-FFF2-40B4-BE49-F238E27FC236}">
                <a16:creationId xmlns:a16="http://schemas.microsoft.com/office/drawing/2014/main" id="{0E388F5B-9376-631D-886D-DF8D4B152625}"/>
              </a:ext>
            </a:extLst>
          </p:cNvPr>
          <p:cNvCxnSpPr/>
          <p:nvPr/>
        </p:nvCxnSpPr>
        <p:spPr bwMode="auto">
          <a:xfrm>
            <a:off x="3522165" y="17467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0" name="Straight Connector 9589">
            <a:extLst>
              <a:ext uri="{FF2B5EF4-FFF2-40B4-BE49-F238E27FC236}">
                <a16:creationId xmlns:a16="http://schemas.microsoft.com/office/drawing/2014/main" id="{25ED3805-E56E-DCC0-B3EE-97740C861A22}"/>
              </a:ext>
            </a:extLst>
          </p:cNvPr>
          <p:cNvCxnSpPr/>
          <p:nvPr/>
        </p:nvCxnSpPr>
        <p:spPr bwMode="auto">
          <a:xfrm>
            <a:off x="3475454" y="174210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1" name="Straight Connector 9590">
            <a:extLst>
              <a:ext uri="{FF2B5EF4-FFF2-40B4-BE49-F238E27FC236}">
                <a16:creationId xmlns:a16="http://schemas.microsoft.com/office/drawing/2014/main" id="{25B54BC0-88CD-6BB7-CCA0-3C6D03867C9F}"/>
              </a:ext>
            </a:extLst>
          </p:cNvPr>
          <p:cNvCxnSpPr/>
          <p:nvPr/>
        </p:nvCxnSpPr>
        <p:spPr bwMode="auto">
          <a:xfrm>
            <a:off x="3473445" y="173979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2" name="Straight Connector 9591">
            <a:extLst>
              <a:ext uri="{FF2B5EF4-FFF2-40B4-BE49-F238E27FC236}">
                <a16:creationId xmlns:a16="http://schemas.microsoft.com/office/drawing/2014/main" id="{85A4226A-B8D0-ABC3-B97A-5A82547A254D}"/>
              </a:ext>
            </a:extLst>
          </p:cNvPr>
          <p:cNvCxnSpPr/>
          <p:nvPr/>
        </p:nvCxnSpPr>
        <p:spPr bwMode="auto">
          <a:xfrm>
            <a:off x="3466413" y="173979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3" name="Straight Connector 9592">
            <a:extLst>
              <a:ext uri="{FF2B5EF4-FFF2-40B4-BE49-F238E27FC236}">
                <a16:creationId xmlns:a16="http://schemas.microsoft.com/office/drawing/2014/main" id="{540F2B26-6FAA-2838-51DF-A9DD594143DE}"/>
              </a:ext>
            </a:extLst>
          </p:cNvPr>
          <p:cNvCxnSpPr/>
          <p:nvPr/>
        </p:nvCxnSpPr>
        <p:spPr bwMode="auto">
          <a:xfrm>
            <a:off x="3443811" y="1739798"/>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4" name="Straight Connector 9593">
            <a:extLst>
              <a:ext uri="{FF2B5EF4-FFF2-40B4-BE49-F238E27FC236}">
                <a16:creationId xmlns:a16="http://schemas.microsoft.com/office/drawing/2014/main" id="{01A48D10-AF1F-14A4-15FF-66C65F8EA313}"/>
              </a:ext>
            </a:extLst>
          </p:cNvPr>
          <p:cNvCxnSpPr/>
          <p:nvPr/>
        </p:nvCxnSpPr>
        <p:spPr bwMode="auto">
          <a:xfrm>
            <a:off x="3413173" y="17305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5" name="Straight Connector 9594">
            <a:extLst>
              <a:ext uri="{FF2B5EF4-FFF2-40B4-BE49-F238E27FC236}">
                <a16:creationId xmlns:a16="http://schemas.microsoft.com/office/drawing/2014/main" id="{6E5CD9C8-FCE6-7D64-3571-9098D86A92B9}"/>
              </a:ext>
            </a:extLst>
          </p:cNvPr>
          <p:cNvCxnSpPr/>
          <p:nvPr/>
        </p:nvCxnSpPr>
        <p:spPr bwMode="auto">
          <a:xfrm>
            <a:off x="3384544" y="172826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6" name="Straight Connector 9595">
            <a:extLst>
              <a:ext uri="{FF2B5EF4-FFF2-40B4-BE49-F238E27FC236}">
                <a16:creationId xmlns:a16="http://schemas.microsoft.com/office/drawing/2014/main" id="{FD9227E3-DB82-75F1-AFFB-6EE62C5344A8}"/>
              </a:ext>
            </a:extLst>
          </p:cNvPr>
          <p:cNvCxnSpPr/>
          <p:nvPr/>
        </p:nvCxnSpPr>
        <p:spPr bwMode="auto">
          <a:xfrm>
            <a:off x="3375503" y="172826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7" name="Straight Connector 9596">
            <a:extLst>
              <a:ext uri="{FF2B5EF4-FFF2-40B4-BE49-F238E27FC236}">
                <a16:creationId xmlns:a16="http://schemas.microsoft.com/office/drawing/2014/main" id="{FC14E7B8-014B-284E-435F-DC48747973F3}"/>
              </a:ext>
            </a:extLst>
          </p:cNvPr>
          <p:cNvCxnSpPr/>
          <p:nvPr/>
        </p:nvCxnSpPr>
        <p:spPr bwMode="auto">
          <a:xfrm>
            <a:off x="3370982" y="172826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8" name="Straight Connector 9597">
            <a:extLst>
              <a:ext uri="{FF2B5EF4-FFF2-40B4-BE49-F238E27FC236}">
                <a16:creationId xmlns:a16="http://schemas.microsoft.com/office/drawing/2014/main" id="{A53DA598-B48F-B738-6C11-E7E05ECCF8D6}"/>
              </a:ext>
            </a:extLst>
          </p:cNvPr>
          <p:cNvCxnSpPr/>
          <p:nvPr/>
        </p:nvCxnSpPr>
        <p:spPr bwMode="auto">
          <a:xfrm>
            <a:off x="3364452" y="172826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599" name="Straight Connector 9598">
            <a:extLst>
              <a:ext uri="{FF2B5EF4-FFF2-40B4-BE49-F238E27FC236}">
                <a16:creationId xmlns:a16="http://schemas.microsoft.com/office/drawing/2014/main" id="{D9436834-87AD-56E2-0FA4-784116024B7B}"/>
              </a:ext>
            </a:extLst>
          </p:cNvPr>
          <p:cNvCxnSpPr/>
          <p:nvPr/>
        </p:nvCxnSpPr>
        <p:spPr bwMode="auto">
          <a:xfrm>
            <a:off x="3348381" y="17271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0" name="Straight Connector 9599">
            <a:extLst>
              <a:ext uri="{FF2B5EF4-FFF2-40B4-BE49-F238E27FC236}">
                <a16:creationId xmlns:a16="http://schemas.microsoft.com/office/drawing/2014/main" id="{5D765DE1-F6F5-884E-5181-BE42FE9F459F}"/>
              </a:ext>
            </a:extLst>
          </p:cNvPr>
          <p:cNvCxnSpPr/>
          <p:nvPr/>
        </p:nvCxnSpPr>
        <p:spPr bwMode="auto">
          <a:xfrm>
            <a:off x="3343860" y="17271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1" name="Straight Connector 9600">
            <a:extLst>
              <a:ext uri="{FF2B5EF4-FFF2-40B4-BE49-F238E27FC236}">
                <a16:creationId xmlns:a16="http://schemas.microsoft.com/office/drawing/2014/main" id="{2E649ECB-F694-F5FF-8AB2-EA082C109ED5}"/>
              </a:ext>
            </a:extLst>
          </p:cNvPr>
          <p:cNvCxnSpPr/>
          <p:nvPr/>
        </p:nvCxnSpPr>
        <p:spPr bwMode="auto">
          <a:xfrm>
            <a:off x="3323268" y="172596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2" name="Straight Connector 9601">
            <a:extLst>
              <a:ext uri="{FF2B5EF4-FFF2-40B4-BE49-F238E27FC236}">
                <a16:creationId xmlns:a16="http://schemas.microsoft.com/office/drawing/2014/main" id="{4EAFFD64-9DF4-D5B7-2902-E2C00AABFB71}"/>
              </a:ext>
            </a:extLst>
          </p:cNvPr>
          <p:cNvCxnSpPr/>
          <p:nvPr/>
        </p:nvCxnSpPr>
        <p:spPr bwMode="auto">
          <a:xfrm>
            <a:off x="3256465" y="171673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3" name="Straight Connector 9602">
            <a:extLst>
              <a:ext uri="{FF2B5EF4-FFF2-40B4-BE49-F238E27FC236}">
                <a16:creationId xmlns:a16="http://schemas.microsoft.com/office/drawing/2014/main" id="{248A97C1-A247-02EE-513D-BCCA3E8A10EB}"/>
              </a:ext>
            </a:extLst>
          </p:cNvPr>
          <p:cNvCxnSpPr/>
          <p:nvPr/>
        </p:nvCxnSpPr>
        <p:spPr bwMode="auto">
          <a:xfrm>
            <a:off x="3238384" y="171328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4" name="Straight Connector 9603">
            <a:extLst>
              <a:ext uri="{FF2B5EF4-FFF2-40B4-BE49-F238E27FC236}">
                <a16:creationId xmlns:a16="http://schemas.microsoft.com/office/drawing/2014/main" id="{65BEC9A1-902D-418B-4301-704FA310B321}"/>
              </a:ext>
            </a:extLst>
          </p:cNvPr>
          <p:cNvCxnSpPr/>
          <p:nvPr/>
        </p:nvCxnSpPr>
        <p:spPr bwMode="auto">
          <a:xfrm>
            <a:off x="3198202" y="1710974"/>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5" name="Straight Connector 9604">
            <a:extLst>
              <a:ext uri="{FF2B5EF4-FFF2-40B4-BE49-F238E27FC236}">
                <a16:creationId xmlns:a16="http://schemas.microsoft.com/office/drawing/2014/main" id="{A432A9C4-237E-7851-0C93-801F84F89DF6}"/>
              </a:ext>
            </a:extLst>
          </p:cNvPr>
          <p:cNvCxnSpPr/>
          <p:nvPr/>
        </p:nvCxnSpPr>
        <p:spPr bwMode="auto">
          <a:xfrm>
            <a:off x="3179618" y="17040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6" name="Straight Connector 9605">
            <a:extLst>
              <a:ext uri="{FF2B5EF4-FFF2-40B4-BE49-F238E27FC236}">
                <a16:creationId xmlns:a16="http://schemas.microsoft.com/office/drawing/2014/main" id="{C16711F1-119E-0B0D-A522-20D6838EFDD8}"/>
              </a:ext>
            </a:extLst>
          </p:cNvPr>
          <p:cNvCxnSpPr/>
          <p:nvPr/>
        </p:nvCxnSpPr>
        <p:spPr bwMode="auto">
          <a:xfrm>
            <a:off x="3154003" y="170751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7" name="Straight Connector 9606">
            <a:extLst>
              <a:ext uri="{FF2B5EF4-FFF2-40B4-BE49-F238E27FC236}">
                <a16:creationId xmlns:a16="http://schemas.microsoft.com/office/drawing/2014/main" id="{8C7BE736-E601-D230-C723-9161373EA2CF}"/>
              </a:ext>
            </a:extLst>
          </p:cNvPr>
          <p:cNvCxnSpPr/>
          <p:nvPr/>
        </p:nvCxnSpPr>
        <p:spPr bwMode="auto">
          <a:xfrm>
            <a:off x="3147473" y="1704056"/>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8" name="Straight Connector 9607">
            <a:extLst>
              <a:ext uri="{FF2B5EF4-FFF2-40B4-BE49-F238E27FC236}">
                <a16:creationId xmlns:a16="http://schemas.microsoft.com/office/drawing/2014/main" id="{E2129149-9A3E-AE69-C108-C782B20C7A20}"/>
              </a:ext>
            </a:extLst>
          </p:cNvPr>
          <p:cNvCxnSpPr/>
          <p:nvPr/>
        </p:nvCxnSpPr>
        <p:spPr bwMode="auto">
          <a:xfrm>
            <a:off x="3132405" y="169944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09" name="Straight Connector 9608">
            <a:extLst>
              <a:ext uri="{FF2B5EF4-FFF2-40B4-BE49-F238E27FC236}">
                <a16:creationId xmlns:a16="http://schemas.microsoft.com/office/drawing/2014/main" id="{B99AA08B-0BC6-3C6A-F884-7EFCD4A78794}"/>
              </a:ext>
            </a:extLst>
          </p:cNvPr>
          <p:cNvCxnSpPr/>
          <p:nvPr/>
        </p:nvCxnSpPr>
        <p:spPr bwMode="auto">
          <a:xfrm>
            <a:off x="3074143" y="169022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0" name="Straight Connector 9609">
            <a:extLst>
              <a:ext uri="{FF2B5EF4-FFF2-40B4-BE49-F238E27FC236}">
                <a16:creationId xmlns:a16="http://schemas.microsoft.com/office/drawing/2014/main" id="{58F96C41-C022-6A41-3BDA-31D3F06ED13E}"/>
              </a:ext>
            </a:extLst>
          </p:cNvPr>
          <p:cNvCxnSpPr/>
          <p:nvPr/>
        </p:nvCxnSpPr>
        <p:spPr bwMode="auto">
          <a:xfrm>
            <a:off x="3057065" y="169022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1" name="Straight Connector 9610">
            <a:extLst>
              <a:ext uri="{FF2B5EF4-FFF2-40B4-BE49-F238E27FC236}">
                <a16:creationId xmlns:a16="http://schemas.microsoft.com/office/drawing/2014/main" id="{228046E4-E819-6310-7D54-BFE92BC4703A}"/>
              </a:ext>
            </a:extLst>
          </p:cNvPr>
          <p:cNvCxnSpPr/>
          <p:nvPr/>
        </p:nvCxnSpPr>
        <p:spPr bwMode="auto">
          <a:xfrm>
            <a:off x="3034463" y="167984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2" name="Straight Connector 9611">
            <a:extLst>
              <a:ext uri="{FF2B5EF4-FFF2-40B4-BE49-F238E27FC236}">
                <a16:creationId xmlns:a16="http://schemas.microsoft.com/office/drawing/2014/main" id="{B2EFDBD1-FE52-C40D-1342-FBF7CD1D6E03}"/>
              </a:ext>
            </a:extLst>
          </p:cNvPr>
          <p:cNvCxnSpPr/>
          <p:nvPr/>
        </p:nvCxnSpPr>
        <p:spPr bwMode="auto">
          <a:xfrm>
            <a:off x="3028436" y="167984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3" name="Straight Connector 9612">
            <a:extLst>
              <a:ext uri="{FF2B5EF4-FFF2-40B4-BE49-F238E27FC236}">
                <a16:creationId xmlns:a16="http://schemas.microsoft.com/office/drawing/2014/main" id="{4C9D5927-D7FF-0DE4-F83D-F5DAE6B4C5BE}"/>
              </a:ext>
            </a:extLst>
          </p:cNvPr>
          <p:cNvCxnSpPr/>
          <p:nvPr/>
        </p:nvCxnSpPr>
        <p:spPr bwMode="auto">
          <a:xfrm>
            <a:off x="3000811" y="167984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4" name="Straight Connector 9613">
            <a:extLst>
              <a:ext uri="{FF2B5EF4-FFF2-40B4-BE49-F238E27FC236}">
                <a16:creationId xmlns:a16="http://schemas.microsoft.com/office/drawing/2014/main" id="{7D884460-14C4-1A59-DBD7-2CC0CF336210}"/>
              </a:ext>
            </a:extLst>
          </p:cNvPr>
          <p:cNvCxnSpPr/>
          <p:nvPr/>
        </p:nvCxnSpPr>
        <p:spPr bwMode="auto">
          <a:xfrm>
            <a:off x="2956109" y="167984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5" name="Straight Connector 9614">
            <a:extLst>
              <a:ext uri="{FF2B5EF4-FFF2-40B4-BE49-F238E27FC236}">
                <a16:creationId xmlns:a16="http://schemas.microsoft.com/office/drawing/2014/main" id="{405B9157-558D-B886-3CFD-C64C0FCEE818}"/>
              </a:ext>
            </a:extLst>
          </p:cNvPr>
          <p:cNvCxnSpPr/>
          <p:nvPr/>
        </p:nvCxnSpPr>
        <p:spPr bwMode="auto">
          <a:xfrm>
            <a:off x="2948575" y="167984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6" name="Straight Connector 9615">
            <a:extLst>
              <a:ext uri="{FF2B5EF4-FFF2-40B4-BE49-F238E27FC236}">
                <a16:creationId xmlns:a16="http://schemas.microsoft.com/office/drawing/2014/main" id="{FAEF2D71-17F6-0D24-5FA3-5729408D4531}"/>
              </a:ext>
            </a:extLst>
          </p:cNvPr>
          <p:cNvCxnSpPr/>
          <p:nvPr/>
        </p:nvCxnSpPr>
        <p:spPr bwMode="auto">
          <a:xfrm>
            <a:off x="2919444" y="166947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7" name="Straight Connector 9616">
            <a:extLst>
              <a:ext uri="{FF2B5EF4-FFF2-40B4-BE49-F238E27FC236}">
                <a16:creationId xmlns:a16="http://schemas.microsoft.com/office/drawing/2014/main" id="{7844411A-029C-58B3-CB08-DC0D336D9A45}"/>
              </a:ext>
            </a:extLst>
          </p:cNvPr>
          <p:cNvCxnSpPr/>
          <p:nvPr/>
        </p:nvCxnSpPr>
        <p:spPr bwMode="auto">
          <a:xfrm>
            <a:off x="2908394" y="166947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8" name="Straight Connector 9617">
            <a:extLst>
              <a:ext uri="{FF2B5EF4-FFF2-40B4-BE49-F238E27FC236}">
                <a16:creationId xmlns:a16="http://schemas.microsoft.com/office/drawing/2014/main" id="{803A8D4A-78F6-C474-DDEF-0998E4522463}"/>
              </a:ext>
            </a:extLst>
          </p:cNvPr>
          <p:cNvCxnSpPr/>
          <p:nvPr/>
        </p:nvCxnSpPr>
        <p:spPr bwMode="auto">
          <a:xfrm>
            <a:off x="2883281" y="166140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19" name="Straight Connector 9618">
            <a:extLst>
              <a:ext uri="{FF2B5EF4-FFF2-40B4-BE49-F238E27FC236}">
                <a16:creationId xmlns:a16="http://schemas.microsoft.com/office/drawing/2014/main" id="{9EA526F7-A620-ABB5-19CD-04DA5EA2E1BC}"/>
              </a:ext>
            </a:extLst>
          </p:cNvPr>
          <p:cNvCxnSpPr/>
          <p:nvPr/>
        </p:nvCxnSpPr>
        <p:spPr bwMode="auto">
          <a:xfrm>
            <a:off x="2869719" y="166140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0" name="Straight Connector 9619">
            <a:extLst>
              <a:ext uri="{FF2B5EF4-FFF2-40B4-BE49-F238E27FC236}">
                <a16:creationId xmlns:a16="http://schemas.microsoft.com/office/drawing/2014/main" id="{264B429B-983F-4D59-0E36-91412B6DCA0F}"/>
              </a:ext>
            </a:extLst>
          </p:cNvPr>
          <p:cNvCxnSpPr/>
          <p:nvPr/>
        </p:nvCxnSpPr>
        <p:spPr bwMode="auto">
          <a:xfrm>
            <a:off x="2853145" y="166140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1" name="Straight Connector 9620">
            <a:extLst>
              <a:ext uri="{FF2B5EF4-FFF2-40B4-BE49-F238E27FC236}">
                <a16:creationId xmlns:a16="http://schemas.microsoft.com/office/drawing/2014/main" id="{0A1346ED-1BFC-7892-AA78-8C62380C573C}"/>
              </a:ext>
            </a:extLst>
          </p:cNvPr>
          <p:cNvCxnSpPr/>
          <p:nvPr/>
        </p:nvCxnSpPr>
        <p:spPr bwMode="auto">
          <a:xfrm>
            <a:off x="2838580" y="164987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2" name="Straight Connector 9621">
            <a:extLst>
              <a:ext uri="{FF2B5EF4-FFF2-40B4-BE49-F238E27FC236}">
                <a16:creationId xmlns:a16="http://schemas.microsoft.com/office/drawing/2014/main" id="{D5DF77F2-ADA5-7DEA-A573-DDD0BF4DDCBE}"/>
              </a:ext>
            </a:extLst>
          </p:cNvPr>
          <p:cNvCxnSpPr/>
          <p:nvPr/>
        </p:nvCxnSpPr>
        <p:spPr bwMode="auto">
          <a:xfrm>
            <a:off x="2829037" y="164987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3" name="Straight Connector 9622">
            <a:extLst>
              <a:ext uri="{FF2B5EF4-FFF2-40B4-BE49-F238E27FC236}">
                <a16:creationId xmlns:a16="http://schemas.microsoft.com/office/drawing/2014/main" id="{84B96366-0DB1-19C1-8432-61BA8B86F12A}"/>
              </a:ext>
            </a:extLst>
          </p:cNvPr>
          <p:cNvCxnSpPr/>
          <p:nvPr/>
        </p:nvCxnSpPr>
        <p:spPr bwMode="auto">
          <a:xfrm>
            <a:off x="2833055" y="164987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4" name="Straight Connector 9623">
            <a:extLst>
              <a:ext uri="{FF2B5EF4-FFF2-40B4-BE49-F238E27FC236}">
                <a16:creationId xmlns:a16="http://schemas.microsoft.com/office/drawing/2014/main" id="{86EF95C0-7F50-8173-BDBE-41675F994BC0}"/>
              </a:ext>
            </a:extLst>
          </p:cNvPr>
          <p:cNvCxnSpPr/>
          <p:nvPr/>
        </p:nvCxnSpPr>
        <p:spPr bwMode="auto">
          <a:xfrm>
            <a:off x="2819996" y="16475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5" name="Straight Connector 9624">
            <a:extLst>
              <a:ext uri="{FF2B5EF4-FFF2-40B4-BE49-F238E27FC236}">
                <a16:creationId xmlns:a16="http://schemas.microsoft.com/office/drawing/2014/main" id="{50C7EF08-5D56-90C6-59A7-0234969EFB7D}"/>
              </a:ext>
            </a:extLst>
          </p:cNvPr>
          <p:cNvCxnSpPr/>
          <p:nvPr/>
        </p:nvCxnSpPr>
        <p:spPr bwMode="auto">
          <a:xfrm>
            <a:off x="2805430" y="16475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6" name="Straight Connector 9625">
            <a:extLst>
              <a:ext uri="{FF2B5EF4-FFF2-40B4-BE49-F238E27FC236}">
                <a16:creationId xmlns:a16="http://schemas.microsoft.com/office/drawing/2014/main" id="{C2BF7EB8-937C-78B8-6C53-D42F8470CEFC}"/>
              </a:ext>
            </a:extLst>
          </p:cNvPr>
          <p:cNvCxnSpPr/>
          <p:nvPr/>
        </p:nvCxnSpPr>
        <p:spPr bwMode="auto">
          <a:xfrm>
            <a:off x="2794883" y="16475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7" name="Straight Connector 9626">
            <a:extLst>
              <a:ext uri="{FF2B5EF4-FFF2-40B4-BE49-F238E27FC236}">
                <a16:creationId xmlns:a16="http://schemas.microsoft.com/office/drawing/2014/main" id="{F3583E6C-1BA5-87BF-13C2-35F0705EC532}"/>
              </a:ext>
            </a:extLst>
          </p:cNvPr>
          <p:cNvCxnSpPr/>
          <p:nvPr/>
        </p:nvCxnSpPr>
        <p:spPr bwMode="auto">
          <a:xfrm>
            <a:off x="2789357" y="16475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628" name="Straight Connector 9627">
            <a:extLst>
              <a:ext uri="{FF2B5EF4-FFF2-40B4-BE49-F238E27FC236}">
                <a16:creationId xmlns:a16="http://schemas.microsoft.com/office/drawing/2014/main" id="{FB139EF0-9C01-E0F2-D62D-18DCC3452EFE}"/>
              </a:ext>
            </a:extLst>
          </p:cNvPr>
          <p:cNvCxnSpPr/>
          <p:nvPr/>
        </p:nvCxnSpPr>
        <p:spPr bwMode="auto">
          <a:xfrm>
            <a:off x="2781824" y="16475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86F5B46-7889-BCE2-61BA-F3F4B169F4A4}"/>
              </a:ext>
            </a:extLst>
          </p:cNvPr>
          <p:cNvCxnSpPr/>
          <p:nvPr/>
        </p:nvCxnSpPr>
        <p:spPr bwMode="auto">
          <a:xfrm>
            <a:off x="2749176" y="16325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C21EA011-F1B1-8C02-70FB-9EB74C37938F}"/>
              </a:ext>
            </a:extLst>
          </p:cNvPr>
          <p:cNvCxnSpPr/>
          <p:nvPr/>
        </p:nvCxnSpPr>
        <p:spPr bwMode="auto">
          <a:xfrm>
            <a:off x="2746665" y="16325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203D4B55-97FA-0D48-17B5-7B89B45E80D9}"/>
              </a:ext>
            </a:extLst>
          </p:cNvPr>
          <p:cNvCxnSpPr/>
          <p:nvPr/>
        </p:nvCxnSpPr>
        <p:spPr bwMode="auto">
          <a:xfrm>
            <a:off x="2745159" y="1632577"/>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7683B6B4-0678-1A07-F84F-F6AFD9B08D06}"/>
              </a:ext>
            </a:extLst>
          </p:cNvPr>
          <p:cNvCxnSpPr/>
          <p:nvPr/>
        </p:nvCxnSpPr>
        <p:spPr bwMode="auto">
          <a:xfrm>
            <a:off x="2732602"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D16BBD8E-BA35-E2C9-35E8-379A509218BE}"/>
              </a:ext>
            </a:extLst>
          </p:cNvPr>
          <p:cNvCxnSpPr/>
          <p:nvPr/>
        </p:nvCxnSpPr>
        <p:spPr bwMode="auto">
          <a:xfrm>
            <a:off x="2716529"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E42DFA1-56FA-677A-BEAE-C62598C7E6E5}"/>
              </a:ext>
            </a:extLst>
          </p:cNvPr>
          <p:cNvCxnSpPr/>
          <p:nvPr/>
        </p:nvCxnSpPr>
        <p:spPr bwMode="auto">
          <a:xfrm>
            <a:off x="2706484"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082E314-06F3-90E8-CC15-ECDB1F83A582}"/>
              </a:ext>
            </a:extLst>
          </p:cNvPr>
          <p:cNvCxnSpPr/>
          <p:nvPr/>
        </p:nvCxnSpPr>
        <p:spPr bwMode="auto">
          <a:xfrm>
            <a:off x="2687900"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259B2C87-EEC4-55EA-CCFF-7ED838DD5C74}"/>
              </a:ext>
            </a:extLst>
          </p:cNvPr>
          <p:cNvCxnSpPr/>
          <p:nvPr/>
        </p:nvCxnSpPr>
        <p:spPr bwMode="auto">
          <a:xfrm>
            <a:off x="2684384"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46826E7-3D64-F36D-0E34-BD8C30B9E7EE}"/>
              </a:ext>
            </a:extLst>
          </p:cNvPr>
          <p:cNvCxnSpPr/>
          <p:nvPr/>
        </p:nvCxnSpPr>
        <p:spPr bwMode="auto">
          <a:xfrm>
            <a:off x="2680868"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2F5A789-1F9F-641A-67E6-B2AEBD14713B}"/>
              </a:ext>
            </a:extLst>
          </p:cNvPr>
          <p:cNvCxnSpPr/>
          <p:nvPr/>
        </p:nvCxnSpPr>
        <p:spPr bwMode="auto">
          <a:xfrm>
            <a:off x="2669818"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D9B40E3-986D-409F-3C5C-40217046456E}"/>
              </a:ext>
            </a:extLst>
          </p:cNvPr>
          <p:cNvCxnSpPr/>
          <p:nvPr/>
        </p:nvCxnSpPr>
        <p:spPr bwMode="auto">
          <a:xfrm>
            <a:off x="2666302"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928873E-F109-CC7D-3FB6-ADB79C2EE505}"/>
              </a:ext>
            </a:extLst>
          </p:cNvPr>
          <p:cNvCxnSpPr/>
          <p:nvPr/>
        </p:nvCxnSpPr>
        <p:spPr bwMode="auto">
          <a:xfrm>
            <a:off x="2663288"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B725630-88C9-AE35-F728-27ED91CDD884}"/>
              </a:ext>
            </a:extLst>
          </p:cNvPr>
          <p:cNvCxnSpPr/>
          <p:nvPr/>
        </p:nvCxnSpPr>
        <p:spPr bwMode="auto">
          <a:xfrm>
            <a:off x="2658768"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C1A404FE-98F0-A3E6-9E82-EC8F0344522C}"/>
              </a:ext>
            </a:extLst>
          </p:cNvPr>
          <p:cNvCxnSpPr/>
          <p:nvPr/>
        </p:nvCxnSpPr>
        <p:spPr bwMode="auto">
          <a:xfrm>
            <a:off x="2640184"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A0AA9223-FC8B-B2D5-3AC5-85E94AEE10B8}"/>
              </a:ext>
            </a:extLst>
          </p:cNvPr>
          <p:cNvCxnSpPr/>
          <p:nvPr/>
        </p:nvCxnSpPr>
        <p:spPr bwMode="auto">
          <a:xfrm>
            <a:off x="2634659"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4AB5EFC0-92B9-9276-9E0A-B3A70B8EEB78}"/>
              </a:ext>
            </a:extLst>
          </p:cNvPr>
          <p:cNvCxnSpPr/>
          <p:nvPr/>
        </p:nvCxnSpPr>
        <p:spPr bwMode="auto">
          <a:xfrm>
            <a:off x="2630139"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D2C9E3B9-858C-B3E9-4468-16C83555AE25}"/>
              </a:ext>
            </a:extLst>
          </p:cNvPr>
          <p:cNvCxnSpPr/>
          <p:nvPr/>
        </p:nvCxnSpPr>
        <p:spPr bwMode="auto">
          <a:xfrm>
            <a:off x="2626623"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38E1A755-7A8C-BE20-D5FC-81FE202AF228}"/>
              </a:ext>
            </a:extLst>
          </p:cNvPr>
          <p:cNvCxnSpPr/>
          <p:nvPr/>
        </p:nvCxnSpPr>
        <p:spPr bwMode="auto">
          <a:xfrm>
            <a:off x="2618587"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FAC9B5EA-A657-3CC3-F375-21B3679A7631}"/>
              </a:ext>
            </a:extLst>
          </p:cNvPr>
          <p:cNvCxnSpPr/>
          <p:nvPr/>
        </p:nvCxnSpPr>
        <p:spPr bwMode="auto">
          <a:xfrm>
            <a:off x="2612560" y="163603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EA6A3B36-EB16-FBB6-8692-00AA881F8102}"/>
              </a:ext>
            </a:extLst>
          </p:cNvPr>
          <p:cNvCxnSpPr/>
          <p:nvPr/>
        </p:nvCxnSpPr>
        <p:spPr bwMode="auto">
          <a:xfrm>
            <a:off x="2592971" y="1627965"/>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A7AC04E6-54DE-8BA2-C0A2-A61011CCF8BB}"/>
              </a:ext>
            </a:extLst>
          </p:cNvPr>
          <p:cNvCxnSpPr/>
          <p:nvPr/>
        </p:nvCxnSpPr>
        <p:spPr bwMode="auto">
          <a:xfrm>
            <a:off x="2581419" y="163027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43ED70ED-4F4B-E42F-4320-EFAA4D7425CB}"/>
              </a:ext>
            </a:extLst>
          </p:cNvPr>
          <p:cNvCxnSpPr/>
          <p:nvPr/>
        </p:nvCxnSpPr>
        <p:spPr bwMode="auto">
          <a:xfrm>
            <a:off x="2573885" y="163027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358AD9C0-A731-ABDC-ED83-F7ACC376B4D5}"/>
              </a:ext>
            </a:extLst>
          </p:cNvPr>
          <p:cNvCxnSpPr/>
          <p:nvPr/>
        </p:nvCxnSpPr>
        <p:spPr bwMode="auto">
          <a:xfrm>
            <a:off x="2555803" y="1619895"/>
            <a:ext cx="0" cy="59952"/>
          </a:xfrm>
          <a:prstGeom prst="line">
            <a:avLst/>
          </a:prstGeom>
          <a:noFill/>
          <a:ln w="12700" cap="flat" cmpd="sng" algn="ctr">
            <a:solidFill>
              <a:schemeClr val="accent1"/>
            </a:solidFill>
            <a:prstDash val="solid"/>
            <a:round/>
            <a:headEnd type="none" w="med" len="med"/>
            <a:tailEnd type="none" w="med" len="med"/>
          </a:ln>
          <a:effectLst/>
        </p:spPr>
      </p:cxnSp>
      <p:sp>
        <p:nvSpPr>
          <p:cNvPr id="9629" name="Freeform: Shape 9628">
            <a:extLst>
              <a:ext uri="{FF2B5EF4-FFF2-40B4-BE49-F238E27FC236}">
                <a16:creationId xmlns:a16="http://schemas.microsoft.com/office/drawing/2014/main" id="{AB2EA723-53A4-E56A-C1EE-AD4C9FBF4492}"/>
              </a:ext>
            </a:extLst>
          </p:cNvPr>
          <p:cNvSpPr/>
          <p:nvPr/>
        </p:nvSpPr>
        <p:spPr bwMode="auto">
          <a:xfrm>
            <a:off x="2532574" y="1649750"/>
            <a:ext cx="3758101" cy="690546"/>
          </a:xfrm>
          <a:custGeom>
            <a:avLst/>
            <a:gdLst>
              <a:gd name="connsiteX0" fmla="*/ 9125785 w 9125785"/>
              <a:gd name="connsiteY0" fmla="*/ 863397 h 863397"/>
              <a:gd name="connsiteX1" fmla="*/ 8660692 w 9125785"/>
              <a:gd name="connsiteY1" fmla="*/ 863397 h 863397"/>
              <a:gd name="connsiteX2" fmla="*/ 8660692 w 9125785"/>
              <a:gd name="connsiteY2" fmla="*/ 704318 h 863397"/>
              <a:gd name="connsiteX3" fmla="*/ 8153096 w 9125785"/>
              <a:gd name="connsiteY3" fmla="*/ 704318 h 863397"/>
              <a:gd name="connsiteX4" fmla="*/ 8153096 w 9125785"/>
              <a:gd name="connsiteY4" fmla="*/ 697032 h 863397"/>
              <a:gd name="connsiteX5" fmla="*/ 8106951 w 9125785"/>
              <a:gd name="connsiteY5" fmla="*/ 697032 h 863397"/>
              <a:gd name="connsiteX6" fmla="*/ 8106951 w 9125785"/>
              <a:gd name="connsiteY6" fmla="*/ 677603 h 863397"/>
              <a:gd name="connsiteX7" fmla="*/ 8020733 w 9125785"/>
              <a:gd name="connsiteY7" fmla="*/ 677603 h 863397"/>
              <a:gd name="connsiteX8" fmla="*/ 8020733 w 9125785"/>
              <a:gd name="connsiteY8" fmla="*/ 663031 h 863397"/>
              <a:gd name="connsiteX9" fmla="*/ 7943015 w 9125785"/>
              <a:gd name="connsiteY9" fmla="*/ 663031 h 863397"/>
              <a:gd name="connsiteX10" fmla="*/ 7943015 w 9125785"/>
              <a:gd name="connsiteY10" fmla="*/ 658173 h 863397"/>
              <a:gd name="connsiteX11" fmla="*/ 7918728 w 9125785"/>
              <a:gd name="connsiteY11" fmla="*/ 658173 h 863397"/>
              <a:gd name="connsiteX12" fmla="*/ 7918728 w 9125785"/>
              <a:gd name="connsiteY12" fmla="*/ 633887 h 863397"/>
              <a:gd name="connsiteX13" fmla="*/ 7792437 w 9125785"/>
              <a:gd name="connsiteY13" fmla="*/ 633887 h 863397"/>
              <a:gd name="connsiteX14" fmla="*/ 7792437 w 9125785"/>
              <a:gd name="connsiteY14" fmla="*/ 629029 h 863397"/>
              <a:gd name="connsiteX15" fmla="*/ 7745077 w 9125785"/>
              <a:gd name="connsiteY15" fmla="*/ 629029 h 863397"/>
              <a:gd name="connsiteX16" fmla="*/ 7745077 w 9125785"/>
              <a:gd name="connsiteY16" fmla="*/ 615671 h 863397"/>
              <a:gd name="connsiteX17" fmla="*/ 7668574 w 9125785"/>
              <a:gd name="connsiteY17" fmla="*/ 615671 h 863397"/>
              <a:gd name="connsiteX18" fmla="*/ 7668574 w 9125785"/>
              <a:gd name="connsiteY18" fmla="*/ 607171 h 863397"/>
              <a:gd name="connsiteX19" fmla="*/ 7567783 w 9125785"/>
              <a:gd name="connsiteY19" fmla="*/ 607171 h 863397"/>
              <a:gd name="connsiteX20" fmla="*/ 7567783 w 9125785"/>
              <a:gd name="connsiteY20" fmla="*/ 601099 h 863397"/>
              <a:gd name="connsiteX21" fmla="*/ 7482779 w 9125785"/>
              <a:gd name="connsiteY21" fmla="*/ 601099 h 863397"/>
              <a:gd name="connsiteX22" fmla="*/ 7482779 w 9125785"/>
              <a:gd name="connsiteY22" fmla="*/ 593813 h 863397"/>
              <a:gd name="connsiteX23" fmla="*/ 7258126 w 9125785"/>
              <a:gd name="connsiteY23" fmla="*/ 593813 h 863397"/>
              <a:gd name="connsiteX24" fmla="*/ 7258126 w 9125785"/>
              <a:gd name="connsiteY24" fmla="*/ 587742 h 863397"/>
              <a:gd name="connsiteX25" fmla="*/ 7170693 w 9125785"/>
              <a:gd name="connsiteY25" fmla="*/ 587742 h 863397"/>
              <a:gd name="connsiteX26" fmla="*/ 7170693 w 9125785"/>
              <a:gd name="connsiteY26" fmla="*/ 573169 h 863397"/>
              <a:gd name="connsiteX27" fmla="*/ 7086903 w 9125785"/>
              <a:gd name="connsiteY27" fmla="*/ 573169 h 863397"/>
              <a:gd name="connsiteX28" fmla="*/ 7086903 w 9125785"/>
              <a:gd name="connsiteY28" fmla="*/ 570741 h 863397"/>
              <a:gd name="connsiteX29" fmla="*/ 7000685 w 9125785"/>
              <a:gd name="connsiteY29" fmla="*/ 570741 h 863397"/>
              <a:gd name="connsiteX30" fmla="*/ 7000685 w 9125785"/>
              <a:gd name="connsiteY30" fmla="*/ 563455 h 863397"/>
              <a:gd name="connsiteX31" fmla="*/ 6897466 w 9125785"/>
              <a:gd name="connsiteY31" fmla="*/ 563455 h 863397"/>
              <a:gd name="connsiteX32" fmla="*/ 6897466 w 9125785"/>
              <a:gd name="connsiteY32" fmla="*/ 551311 h 863397"/>
              <a:gd name="connsiteX33" fmla="*/ 6836749 w 9125785"/>
              <a:gd name="connsiteY33" fmla="*/ 551311 h 863397"/>
              <a:gd name="connsiteX34" fmla="*/ 6836749 w 9125785"/>
              <a:gd name="connsiteY34" fmla="*/ 546454 h 863397"/>
              <a:gd name="connsiteX35" fmla="*/ 6710457 w 9125785"/>
              <a:gd name="connsiteY35" fmla="*/ 546454 h 863397"/>
              <a:gd name="connsiteX36" fmla="*/ 6703171 w 9125785"/>
              <a:gd name="connsiteY36" fmla="*/ 539168 h 863397"/>
              <a:gd name="connsiteX37" fmla="*/ 6642454 w 9125785"/>
              <a:gd name="connsiteY37" fmla="*/ 539168 h 863397"/>
              <a:gd name="connsiteX38" fmla="*/ 6642454 w 9125785"/>
              <a:gd name="connsiteY38" fmla="*/ 528239 h 863397"/>
              <a:gd name="connsiteX39" fmla="*/ 6580523 w 9125785"/>
              <a:gd name="connsiteY39" fmla="*/ 528239 h 863397"/>
              <a:gd name="connsiteX40" fmla="*/ 6580523 w 9125785"/>
              <a:gd name="connsiteY40" fmla="*/ 516095 h 863397"/>
              <a:gd name="connsiteX41" fmla="*/ 6439659 w 9125785"/>
              <a:gd name="connsiteY41" fmla="*/ 516095 h 863397"/>
              <a:gd name="connsiteX42" fmla="*/ 6439659 w 9125785"/>
              <a:gd name="connsiteY42" fmla="*/ 506381 h 863397"/>
              <a:gd name="connsiteX43" fmla="*/ 6366798 w 9125785"/>
              <a:gd name="connsiteY43" fmla="*/ 506381 h 863397"/>
              <a:gd name="connsiteX44" fmla="*/ 6366798 w 9125785"/>
              <a:gd name="connsiteY44" fmla="*/ 499095 h 863397"/>
              <a:gd name="connsiteX45" fmla="*/ 6278151 w 9125785"/>
              <a:gd name="connsiteY45" fmla="*/ 499095 h 863397"/>
              <a:gd name="connsiteX46" fmla="*/ 6278151 w 9125785"/>
              <a:gd name="connsiteY46" fmla="*/ 493023 h 863397"/>
              <a:gd name="connsiteX47" fmla="*/ 6130002 w 9125785"/>
              <a:gd name="connsiteY47" fmla="*/ 493023 h 863397"/>
              <a:gd name="connsiteX48" fmla="*/ 6130002 w 9125785"/>
              <a:gd name="connsiteY48" fmla="*/ 485737 h 863397"/>
              <a:gd name="connsiteX49" fmla="*/ 6021925 w 9125785"/>
              <a:gd name="connsiteY49" fmla="*/ 485737 h 863397"/>
              <a:gd name="connsiteX50" fmla="*/ 6021925 w 9125785"/>
              <a:gd name="connsiteY50" fmla="*/ 477236 h 863397"/>
              <a:gd name="connsiteX51" fmla="*/ 5904134 w 9125785"/>
              <a:gd name="connsiteY51" fmla="*/ 477236 h 863397"/>
              <a:gd name="connsiteX52" fmla="*/ 5904134 w 9125785"/>
              <a:gd name="connsiteY52" fmla="*/ 477236 h 863397"/>
              <a:gd name="connsiteX53" fmla="*/ 5879847 w 9125785"/>
              <a:gd name="connsiteY53" fmla="*/ 477236 h 863397"/>
              <a:gd name="connsiteX54" fmla="*/ 5879847 w 9125785"/>
              <a:gd name="connsiteY54" fmla="*/ 469950 h 863397"/>
              <a:gd name="connsiteX55" fmla="*/ 5788771 w 9125785"/>
              <a:gd name="connsiteY55" fmla="*/ 469950 h 863397"/>
              <a:gd name="connsiteX56" fmla="*/ 5788771 w 9125785"/>
              <a:gd name="connsiteY56" fmla="*/ 459021 h 863397"/>
              <a:gd name="connsiteX57" fmla="*/ 5649122 w 9125785"/>
              <a:gd name="connsiteY57" fmla="*/ 459021 h 863397"/>
              <a:gd name="connsiteX58" fmla="*/ 5649122 w 9125785"/>
              <a:gd name="connsiteY58" fmla="*/ 454164 h 863397"/>
              <a:gd name="connsiteX59" fmla="*/ 5577476 w 9125785"/>
              <a:gd name="connsiteY59" fmla="*/ 454164 h 863397"/>
              <a:gd name="connsiteX60" fmla="*/ 5577476 w 9125785"/>
              <a:gd name="connsiteY60" fmla="*/ 444449 h 863397"/>
              <a:gd name="connsiteX61" fmla="*/ 5481543 w 9125785"/>
              <a:gd name="connsiteY61" fmla="*/ 444449 h 863397"/>
              <a:gd name="connsiteX62" fmla="*/ 5481543 w 9125785"/>
              <a:gd name="connsiteY62" fmla="*/ 435949 h 863397"/>
              <a:gd name="connsiteX63" fmla="*/ 5345536 w 9125785"/>
              <a:gd name="connsiteY63" fmla="*/ 435949 h 863397"/>
              <a:gd name="connsiteX64" fmla="*/ 5345536 w 9125785"/>
              <a:gd name="connsiteY64" fmla="*/ 428663 h 863397"/>
              <a:gd name="connsiteX65" fmla="*/ 5237460 w 9125785"/>
              <a:gd name="connsiteY65" fmla="*/ 428663 h 863397"/>
              <a:gd name="connsiteX66" fmla="*/ 5237460 w 9125785"/>
              <a:gd name="connsiteY66" fmla="*/ 414091 h 863397"/>
              <a:gd name="connsiteX67" fmla="*/ 5112382 w 9125785"/>
              <a:gd name="connsiteY67" fmla="*/ 414091 h 863397"/>
              <a:gd name="connsiteX68" fmla="*/ 5112382 w 9125785"/>
              <a:gd name="connsiteY68" fmla="*/ 414091 h 863397"/>
              <a:gd name="connsiteX69" fmla="*/ 5089310 w 9125785"/>
              <a:gd name="connsiteY69" fmla="*/ 414091 h 863397"/>
              <a:gd name="connsiteX70" fmla="*/ 5089310 w 9125785"/>
              <a:gd name="connsiteY70" fmla="*/ 400733 h 863397"/>
              <a:gd name="connsiteX71" fmla="*/ 4995805 w 9125785"/>
              <a:gd name="connsiteY71" fmla="*/ 400733 h 863397"/>
              <a:gd name="connsiteX72" fmla="*/ 4961804 w 9125785"/>
              <a:gd name="connsiteY72" fmla="*/ 400733 h 863397"/>
              <a:gd name="connsiteX73" fmla="*/ 4961804 w 9125785"/>
              <a:gd name="connsiteY73" fmla="*/ 392232 h 863397"/>
              <a:gd name="connsiteX74" fmla="*/ 4796653 w 9125785"/>
              <a:gd name="connsiteY74" fmla="*/ 392232 h 863397"/>
              <a:gd name="connsiteX75" fmla="*/ 4796653 w 9125785"/>
              <a:gd name="connsiteY75" fmla="*/ 383732 h 863397"/>
              <a:gd name="connsiteX76" fmla="*/ 4698292 w 9125785"/>
              <a:gd name="connsiteY76" fmla="*/ 383732 h 863397"/>
              <a:gd name="connsiteX77" fmla="*/ 4698292 w 9125785"/>
              <a:gd name="connsiteY77" fmla="*/ 370374 h 863397"/>
              <a:gd name="connsiteX78" fmla="*/ 4608430 w 9125785"/>
              <a:gd name="connsiteY78" fmla="*/ 370374 h 863397"/>
              <a:gd name="connsiteX79" fmla="*/ 4608430 w 9125785"/>
              <a:gd name="connsiteY79" fmla="*/ 363088 h 863397"/>
              <a:gd name="connsiteX80" fmla="*/ 4491853 w 9125785"/>
              <a:gd name="connsiteY80" fmla="*/ 363088 h 863397"/>
              <a:gd name="connsiteX81" fmla="*/ 4491853 w 9125785"/>
              <a:gd name="connsiteY81" fmla="*/ 355802 h 863397"/>
              <a:gd name="connsiteX82" fmla="*/ 4304845 w 9125785"/>
              <a:gd name="connsiteY82" fmla="*/ 355802 h 863397"/>
              <a:gd name="connsiteX83" fmla="*/ 4304845 w 9125785"/>
              <a:gd name="connsiteY83" fmla="*/ 344873 h 863397"/>
              <a:gd name="connsiteX84" fmla="*/ 4228341 w 9125785"/>
              <a:gd name="connsiteY84" fmla="*/ 344873 h 863397"/>
              <a:gd name="connsiteX85" fmla="*/ 4228341 w 9125785"/>
              <a:gd name="connsiteY85" fmla="*/ 340016 h 863397"/>
              <a:gd name="connsiteX86" fmla="*/ 4157909 w 9125785"/>
              <a:gd name="connsiteY86" fmla="*/ 340016 h 863397"/>
              <a:gd name="connsiteX87" fmla="*/ 4157909 w 9125785"/>
              <a:gd name="connsiteY87" fmla="*/ 331515 h 863397"/>
              <a:gd name="connsiteX88" fmla="*/ 4100835 w 9125785"/>
              <a:gd name="connsiteY88" fmla="*/ 331515 h 863397"/>
              <a:gd name="connsiteX89" fmla="*/ 4100835 w 9125785"/>
              <a:gd name="connsiteY89" fmla="*/ 319372 h 863397"/>
              <a:gd name="connsiteX90" fmla="*/ 3978186 w 9125785"/>
              <a:gd name="connsiteY90" fmla="*/ 319372 h 863397"/>
              <a:gd name="connsiteX91" fmla="*/ 3978186 w 9125785"/>
              <a:gd name="connsiteY91" fmla="*/ 313300 h 863397"/>
              <a:gd name="connsiteX92" fmla="*/ 3890754 w 9125785"/>
              <a:gd name="connsiteY92" fmla="*/ 313300 h 863397"/>
              <a:gd name="connsiteX93" fmla="*/ 3890754 w 9125785"/>
              <a:gd name="connsiteY93" fmla="*/ 304800 h 863397"/>
              <a:gd name="connsiteX94" fmla="*/ 3796035 w 9125785"/>
              <a:gd name="connsiteY94" fmla="*/ 304800 h 863397"/>
              <a:gd name="connsiteX95" fmla="*/ 3796035 w 9125785"/>
              <a:gd name="connsiteY95" fmla="*/ 299942 h 863397"/>
              <a:gd name="connsiteX96" fmla="*/ 3751104 w 9125785"/>
              <a:gd name="connsiteY96" fmla="*/ 299942 h 863397"/>
              <a:gd name="connsiteX97" fmla="*/ 3751104 w 9125785"/>
              <a:gd name="connsiteY97" fmla="*/ 287799 h 863397"/>
              <a:gd name="connsiteX98" fmla="*/ 3700102 w 9125785"/>
              <a:gd name="connsiteY98" fmla="*/ 287799 h 863397"/>
              <a:gd name="connsiteX99" fmla="*/ 3700102 w 9125785"/>
              <a:gd name="connsiteY99" fmla="*/ 285370 h 863397"/>
              <a:gd name="connsiteX100" fmla="*/ 3636956 w 9125785"/>
              <a:gd name="connsiteY100" fmla="*/ 285370 h 863397"/>
              <a:gd name="connsiteX101" fmla="*/ 3636956 w 9125785"/>
              <a:gd name="connsiteY101" fmla="*/ 269584 h 863397"/>
              <a:gd name="connsiteX102" fmla="*/ 3572596 w 9125785"/>
              <a:gd name="connsiteY102" fmla="*/ 269584 h 863397"/>
              <a:gd name="connsiteX103" fmla="*/ 3572596 w 9125785"/>
              <a:gd name="connsiteY103" fmla="*/ 269584 h 863397"/>
              <a:gd name="connsiteX104" fmla="*/ 3491235 w 9125785"/>
              <a:gd name="connsiteY104" fmla="*/ 269584 h 863397"/>
              <a:gd name="connsiteX105" fmla="*/ 3491235 w 9125785"/>
              <a:gd name="connsiteY105" fmla="*/ 251369 h 863397"/>
              <a:gd name="connsiteX106" fmla="*/ 3320013 w 9125785"/>
              <a:gd name="connsiteY106" fmla="*/ 251369 h 863397"/>
              <a:gd name="connsiteX107" fmla="*/ 3320013 w 9125785"/>
              <a:gd name="connsiteY107" fmla="*/ 241654 h 863397"/>
              <a:gd name="connsiteX108" fmla="*/ 3204650 w 9125785"/>
              <a:gd name="connsiteY108" fmla="*/ 241654 h 863397"/>
              <a:gd name="connsiteX109" fmla="*/ 3191292 w 9125785"/>
              <a:gd name="connsiteY109" fmla="*/ 239225 h 863397"/>
              <a:gd name="connsiteX110" fmla="*/ 3191292 w 9125785"/>
              <a:gd name="connsiteY110" fmla="*/ 230725 h 863397"/>
              <a:gd name="connsiteX111" fmla="*/ 3039500 w 9125785"/>
              <a:gd name="connsiteY111" fmla="*/ 230725 h 863397"/>
              <a:gd name="connsiteX112" fmla="*/ 3039500 w 9125785"/>
              <a:gd name="connsiteY112" fmla="*/ 224653 h 863397"/>
              <a:gd name="connsiteX113" fmla="*/ 2907136 w 9125785"/>
              <a:gd name="connsiteY113" fmla="*/ 224653 h 863397"/>
              <a:gd name="connsiteX114" fmla="*/ 2907136 w 9125785"/>
              <a:gd name="connsiteY114" fmla="*/ 213724 h 863397"/>
              <a:gd name="connsiteX115" fmla="*/ 2881635 w 9125785"/>
              <a:gd name="connsiteY115" fmla="*/ 213724 h 863397"/>
              <a:gd name="connsiteX116" fmla="*/ 2881635 w 9125785"/>
              <a:gd name="connsiteY116" fmla="*/ 205224 h 863397"/>
              <a:gd name="connsiteX117" fmla="*/ 2739557 w 9125785"/>
              <a:gd name="connsiteY117" fmla="*/ 205224 h 863397"/>
              <a:gd name="connsiteX118" fmla="*/ 2739557 w 9125785"/>
              <a:gd name="connsiteY118" fmla="*/ 205224 h 863397"/>
              <a:gd name="connsiteX119" fmla="*/ 2711627 w 9125785"/>
              <a:gd name="connsiteY119" fmla="*/ 205224 h 863397"/>
              <a:gd name="connsiteX120" fmla="*/ 2711627 w 9125785"/>
              <a:gd name="connsiteY120" fmla="*/ 193080 h 863397"/>
              <a:gd name="connsiteX121" fmla="*/ 2604765 w 9125785"/>
              <a:gd name="connsiteY121" fmla="*/ 193080 h 863397"/>
              <a:gd name="connsiteX122" fmla="*/ 2604765 w 9125785"/>
              <a:gd name="connsiteY122" fmla="*/ 184580 h 863397"/>
              <a:gd name="connsiteX123" fmla="*/ 2394684 w 9125785"/>
              <a:gd name="connsiteY123" fmla="*/ 184580 h 863397"/>
              <a:gd name="connsiteX124" fmla="*/ 2394684 w 9125785"/>
              <a:gd name="connsiteY124" fmla="*/ 176079 h 863397"/>
              <a:gd name="connsiteX125" fmla="*/ 2309680 w 9125785"/>
              <a:gd name="connsiteY125" fmla="*/ 176079 h 863397"/>
              <a:gd name="connsiteX126" fmla="*/ 2309680 w 9125785"/>
              <a:gd name="connsiteY126" fmla="*/ 165150 h 863397"/>
              <a:gd name="connsiteX127" fmla="*/ 2246534 w 9125785"/>
              <a:gd name="connsiteY127" fmla="*/ 165150 h 863397"/>
              <a:gd name="connsiteX128" fmla="*/ 2246534 w 9125785"/>
              <a:gd name="connsiteY128" fmla="*/ 151793 h 863397"/>
              <a:gd name="connsiteX129" fmla="*/ 2183388 w 9125785"/>
              <a:gd name="connsiteY129" fmla="*/ 151793 h 863397"/>
              <a:gd name="connsiteX130" fmla="*/ 2183388 w 9125785"/>
              <a:gd name="connsiteY130" fmla="*/ 145721 h 863397"/>
              <a:gd name="connsiteX131" fmla="*/ 2081383 w 9125785"/>
              <a:gd name="connsiteY131" fmla="*/ 145721 h 863397"/>
              <a:gd name="connsiteX132" fmla="*/ 2081383 w 9125785"/>
              <a:gd name="connsiteY132" fmla="*/ 134792 h 863397"/>
              <a:gd name="connsiteX133" fmla="*/ 1928376 w 9125785"/>
              <a:gd name="connsiteY133" fmla="*/ 134792 h 863397"/>
              <a:gd name="connsiteX134" fmla="*/ 1928376 w 9125785"/>
              <a:gd name="connsiteY134" fmla="*/ 122648 h 863397"/>
              <a:gd name="connsiteX135" fmla="*/ 1827586 w 9125785"/>
              <a:gd name="connsiteY135" fmla="*/ 122648 h 863397"/>
              <a:gd name="connsiteX136" fmla="*/ 1827586 w 9125785"/>
              <a:gd name="connsiteY136" fmla="*/ 109291 h 863397"/>
              <a:gd name="connsiteX137" fmla="*/ 1643005 w 9125785"/>
              <a:gd name="connsiteY137" fmla="*/ 109291 h 863397"/>
              <a:gd name="connsiteX138" fmla="*/ 1643005 w 9125785"/>
              <a:gd name="connsiteY138" fmla="*/ 98361 h 863397"/>
              <a:gd name="connsiteX139" fmla="*/ 1466926 w 9125785"/>
              <a:gd name="connsiteY139" fmla="*/ 98361 h 863397"/>
              <a:gd name="connsiteX140" fmla="*/ 1466926 w 9125785"/>
              <a:gd name="connsiteY140" fmla="*/ 91075 h 863397"/>
              <a:gd name="connsiteX141" fmla="*/ 1350349 w 9125785"/>
              <a:gd name="connsiteY141" fmla="*/ 91075 h 863397"/>
              <a:gd name="connsiteX142" fmla="*/ 1350349 w 9125785"/>
              <a:gd name="connsiteY142" fmla="*/ 85004 h 863397"/>
              <a:gd name="connsiteX143" fmla="*/ 1300561 w 9125785"/>
              <a:gd name="connsiteY143" fmla="*/ 85004 h 863397"/>
              <a:gd name="connsiteX144" fmla="*/ 1300561 w 9125785"/>
              <a:gd name="connsiteY144" fmla="*/ 71646 h 863397"/>
              <a:gd name="connsiteX145" fmla="*/ 1130553 w 9125785"/>
              <a:gd name="connsiteY145" fmla="*/ 71646 h 863397"/>
              <a:gd name="connsiteX146" fmla="*/ 1130553 w 9125785"/>
              <a:gd name="connsiteY146" fmla="*/ 81361 h 863397"/>
              <a:gd name="connsiteX147" fmla="*/ 1130553 w 9125785"/>
              <a:gd name="connsiteY147" fmla="*/ 66789 h 863397"/>
              <a:gd name="connsiteX148" fmla="*/ 1000618 w 9125785"/>
              <a:gd name="connsiteY148" fmla="*/ 66789 h 863397"/>
              <a:gd name="connsiteX149" fmla="*/ 1000618 w 9125785"/>
              <a:gd name="connsiteY149" fmla="*/ 59502 h 863397"/>
              <a:gd name="connsiteX150" fmla="*/ 922900 w 9125785"/>
              <a:gd name="connsiteY150" fmla="*/ 59502 h 863397"/>
              <a:gd name="connsiteX151" fmla="*/ 922900 w 9125785"/>
              <a:gd name="connsiteY151" fmla="*/ 46145 h 863397"/>
              <a:gd name="connsiteX152" fmla="*/ 795394 w 9125785"/>
              <a:gd name="connsiteY152" fmla="*/ 46145 h 863397"/>
              <a:gd name="connsiteX153" fmla="*/ 788108 w 9125785"/>
              <a:gd name="connsiteY153" fmla="*/ 38859 h 863397"/>
              <a:gd name="connsiteX154" fmla="*/ 553740 w 9125785"/>
              <a:gd name="connsiteY154" fmla="*/ 38859 h 863397"/>
              <a:gd name="connsiteX155" fmla="*/ 553740 w 9125785"/>
              <a:gd name="connsiteY155" fmla="*/ 23072 h 863397"/>
              <a:gd name="connsiteX156" fmla="*/ 409233 w 9125785"/>
              <a:gd name="connsiteY156" fmla="*/ 23072 h 863397"/>
              <a:gd name="connsiteX157" fmla="*/ 409233 w 9125785"/>
              <a:gd name="connsiteY157" fmla="*/ 12143 h 863397"/>
              <a:gd name="connsiteX158" fmla="*/ 208867 w 9125785"/>
              <a:gd name="connsiteY158" fmla="*/ 12143 h 863397"/>
              <a:gd name="connsiteX159" fmla="*/ 208867 w 9125785"/>
              <a:gd name="connsiteY159" fmla="*/ 0 h 863397"/>
              <a:gd name="connsiteX160" fmla="*/ 0 w 9125785"/>
              <a:gd name="connsiteY160" fmla="*/ 0 h 863397"/>
              <a:gd name="connsiteX0" fmla="*/ 8660692 w 8660692"/>
              <a:gd name="connsiteY0" fmla="*/ 863397 h 863397"/>
              <a:gd name="connsiteX1" fmla="*/ 8660692 w 8660692"/>
              <a:gd name="connsiteY1" fmla="*/ 704318 h 863397"/>
              <a:gd name="connsiteX2" fmla="*/ 8153096 w 8660692"/>
              <a:gd name="connsiteY2" fmla="*/ 704318 h 863397"/>
              <a:gd name="connsiteX3" fmla="*/ 8153096 w 8660692"/>
              <a:gd name="connsiteY3" fmla="*/ 697032 h 863397"/>
              <a:gd name="connsiteX4" fmla="*/ 8106951 w 8660692"/>
              <a:gd name="connsiteY4" fmla="*/ 697032 h 863397"/>
              <a:gd name="connsiteX5" fmla="*/ 8106951 w 8660692"/>
              <a:gd name="connsiteY5" fmla="*/ 677603 h 863397"/>
              <a:gd name="connsiteX6" fmla="*/ 8020733 w 8660692"/>
              <a:gd name="connsiteY6" fmla="*/ 677603 h 863397"/>
              <a:gd name="connsiteX7" fmla="*/ 8020733 w 8660692"/>
              <a:gd name="connsiteY7" fmla="*/ 663031 h 863397"/>
              <a:gd name="connsiteX8" fmla="*/ 7943015 w 8660692"/>
              <a:gd name="connsiteY8" fmla="*/ 663031 h 863397"/>
              <a:gd name="connsiteX9" fmla="*/ 7943015 w 8660692"/>
              <a:gd name="connsiteY9" fmla="*/ 658173 h 863397"/>
              <a:gd name="connsiteX10" fmla="*/ 7918728 w 8660692"/>
              <a:gd name="connsiteY10" fmla="*/ 658173 h 863397"/>
              <a:gd name="connsiteX11" fmla="*/ 7918728 w 8660692"/>
              <a:gd name="connsiteY11" fmla="*/ 633887 h 863397"/>
              <a:gd name="connsiteX12" fmla="*/ 7792437 w 8660692"/>
              <a:gd name="connsiteY12" fmla="*/ 633887 h 863397"/>
              <a:gd name="connsiteX13" fmla="*/ 7792437 w 8660692"/>
              <a:gd name="connsiteY13" fmla="*/ 629029 h 863397"/>
              <a:gd name="connsiteX14" fmla="*/ 7745077 w 8660692"/>
              <a:gd name="connsiteY14" fmla="*/ 629029 h 863397"/>
              <a:gd name="connsiteX15" fmla="*/ 7745077 w 8660692"/>
              <a:gd name="connsiteY15" fmla="*/ 615671 h 863397"/>
              <a:gd name="connsiteX16" fmla="*/ 7668574 w 8660692"/>
              <a:gd name="connsiteY16" fmla="*/ 615671 h 863397"/>
              <a:gd name="connsiteX17" fmla="*/ 7668574 w 8660692"/>
              <a:gd name="connsiteY17" fmla="*/ 607171 h 863397"/>
              <a:gd name="connsiteX18" fmla="*/ 7567783 w 8660692"/>
              <a:gd name="connsiteY18" fmla="*/ 607171 h 863397"/>
              <a:gd name="connsiteX19" fmla="*/ 7567783 w 8660692"/>
              <a:gd name="connsiteY19" fmla="*/ 601099 h 863397"/>
              <a:gd name="connsiteX20" fmla="*/ 7482779 w 8660692"/>
              <a:gd name="connsiteY20" fmla="*/ 601099 h 863397"/>
              <a:gd name="connsiteX21" fmla="*/ 7482779 w 8660692"/>
              <a:gd name="connsiteY21" fmla="*/ 593813 h 863397"/>
              <a:gd name="connsiteX22" fmla="*/ 7258126 w 8660692"/>
              <a:gd name="connsiteY22" fmla="*/ 593813 h 863397"/>
              <a:gd name="connsiteX23" fmla="*/ 7258126 w 8660692"/>
              <a:gd name="connsiteY23" fmla="*/ 587742 h 863397"/>
              <a:gd name="connsiteX24" fmla="*/ 7170693 w 8660692"/>
              <a:gd name="connsiteY24" fmla="*/ 587742 h 863397"/>
              <a:gd name="connsiteX25" fmla="*/ 7170693 w 8660692"/>
              <a:gd name="connsiteY25" fmla="*/ 573169 h 863397"/>
              <a:gd name="connsiteX26" fmla="*/ 7086903 w 8660692"/>
              <a:gd name="connsiteY26" fmla="*/ 573169 h 863397"/>
              <a:gd name="connsiteX27" fmla="*/ 7086903 w 8660692"/>
              <a:gd name="connsiteY27" fmla="*/ 570741 h 863397"/>
              <a:gd name="connsiteX28" fmla="*/ 7000685 w 8660692"/>
              <a:gd name="connsiteY28" fmla="*/ 570741 h 863397"/>
              <a:gd name="connsiteX29" fmla="*/ 7000685 w 8660692"/>
              <a:gd name="connsiteY29" fmla="*/ 563455 h 863397"/>
              <a:gd name="connsiteX30" fmla="*/ 6897466 w 8660692"/>
              <a:gd name="connsiteY30" fmla="*/ 563455 h 863397"/>
              <a:gd name="connsiteX31" fmla="*/ 6897466 w 8660692"/>
              <a:gd name="connsiteY31" fmla="*/ 551311 h 863397"/>
              <a:gd name="connsiteX32" fmla="*/ 6836749 w 8660692"/>
              <a:gd name="connsiteY32" fmla="*/ 551311 h 863397"/>
              <a:gd name="connsiteX33" fmla="*/ 6836749 w 8660692"/>
              <a:gd name="connsiteY33" fmla="*/ 546454 h 863397"/>
              <a:gd name="connsiteX34" fmla="*/ 6710457 w 8660692"/>
              <a:gd name="connsiteY34" fmla="*/ 546454 h 863397"/>
              <a:gd name="connsiteX35" fmla="*/ 6703171 w 8660692"/>
              <a:gd name="connsiteY35" fmla="*/ 539168 h 863397"/>
              <a:gd name="connsiteX36" fmla="*/ 6642454 w 8660692"/>
              <a:gd name="connsiteY36" fmla="*/ 539168 h 863397"/>
              <a:gd name="connsiteX37" fmla="*/ 6642454 w 8660692"/>
              <a:gd name="connsiteY37" fmla="*/ 528239 h 863397"/>
              <a:gd name="connsiteX38" fmla="*/ 6580523 w 8660692"/>
              <a:gd name="connsiteY38" fmla="*/ 528239 h 863397"/>
              <a:gd name="connsiteX39" fmla="*/ 6580523 w 8660692"/>
              <a:gd name="connsiteY39" fmla="*/ 516095 h 863397"/>
              <a:gd name="connsiteX40" fmla="*/ 6439659 w 8660692"/>
              <a:gd name="connsiteY40" fmla="*/ 516095 h 863397"/>
              <a:gd name="connsiteX41" fmla="*/ 6439659 w 8660692"/>
              <a:gd name="connsiteY41" fmla="*/ 506381 h 863397"/>
              <a:gd name="connsiteX42" fmla="*/ 6366798 w 8660692"/>
              <a:gd name="connsiteY42" fmla="*/ 506381 h 863397"/>
              <a:gd name="connsiteX43" fmla="*/ 6366798 w 8660692"/>
              <a:gd name="connsiteY43" fmla="*/ 499095 h 863397"/>
              <a:gd name="connsiteX44" fmla="*/ 6278151 w 8660692"/>
              <a:gd name="connsiteY44" fmla="*/ 499095 h 863397"/>
              <a:gd name="connsiteX45" fmla="*/ 6278151 w 8660692"/>
              <a:gd name="connsiteY45" fmla="*/ 493023 h 863397"/>
              <a:gd name="connsiteX46" fmla="*/ 6130002 w 8660692"/>
              <a:gd name="connsiteY46" fmla="*/ 493023 h 863397"/>
              <a:gd name="connsiteX47" fmla="*/ 6130002 w 8660692"/>
              <a:gd name="connsiteY47" fmla="*/ 485737 h 863397"/>
              <a:gd name="connsiteX48" fmla="*/ 6021925 w 8660692"/>
              <a:gd name="connsiteY48" fmla="*/ 485737 h 863397"/>
              <a:gd name="connsiteX49" fmla="*/ 6021925 w 8660692"/>
              <a:gd name="connsiteY49" fmla="*/ 477236 h 863397"/>
              <a:gd name="connsiteX50" fmla="*/ 5904134 w 8660692"/>
              <a:gd name="connsiteY50" fmla="*/ 477236 h 863397"/>
              <a:gd name="connsiteX51" fmla="*/ 5904134 w 8660692"/>
              <a:gd name="connsiteY51" fmla="*/ 477236 h 863397"/>
              <a:gd name="connsiteX52" fmla="*/ 5879847 w 8660692"/>
              <a:gd name="connsiteY52" fmla="*/ 477236 h 863397"/>
              <a:gd name="connsiteX53" fmla="*/ 5879847 w 8660692"/>
              <a:gd name="connsiteY53" fmla="*/ 469950 h 863397"/>
              <a:gd name="connsiteX54" fmla="*/ 5788771 w 8660692"/>
              <a:gd name="connsiteY54" fmla="*/ 469950 h 863397"/>
              <a:gd name="connsiteX55" fmla="*/ 5788771 w 8660692"/>
              <a:gd name="connsiteY55" fmla="*/ 459021 h 863397"/>
              <a:gd name="connsiteX56" fmla="*/ 5649122 w 8660692"/>
              <a:gd name="connsiteY56" fmla="*/ 459021 h 863397"/>
              <a:gd name="connsiteX57" fmla="*/ 5649122 w 8660692"/>
              <a:gd name="connsiteY57" fmla="*/ 454164 h 863397"/>
              <a:gd name="connsiteX58" fmla="*/ 5577476 w 8660692"/>
              <a:gd name="connsiteY58" fmla="*/ 454164 h 863397"/>
              <a:gd name="connsiteX59" fmla="*/ 5577476 w 8660692"/>
              <a:gd name="connsiteY59" fmla="*/ 444449 h 863397"/>
              <a:gd name="connsiteX60" fmla="*/ 5481543 w 8660692"/>
              <a:gd name="connsiteY60" fmla="*/ 444449 h 863397"/>
              <a:gd name="connsiteX61" fmla="*/ 5481543 w 8660692"/>
              <a:gd name="connsiteY61" fmla="*/ 435949 h 863397"/>
              <a:gd name="connsiteX62" fmla="*/ 5345536 w 8660692"/>
              <a:gd name="connsiteY62" fmla="*/ 435949 h 863397"/>
              <a:gd name="connsiteX63" fmla="*/ 5345536 w 8660692"/>
              <a:gd name="connsiteY63" fmla="*/ 428663 h 863397"/>
              <a:gd name="connsiteX64" fmla="*/ 5237460 w 8660692"/>
              <a:gd name="connsiteY64" fmla="*/ 428663 h 863397"/>
              <a:gd name="connsiteX65" fmla="*/ 5237460 w 8660692"/>
              <a:gd name="connsiteY65" fmla="*/ 414091 h 863397"/>
              <a:gd name="connsiteX66" fmla="*/ 5112382 w 8660692"/>
              <a:gd name="connsiteY66" fmla="*/ 414091 h 863397"/>
              <a:gd name="connsiteX67" fmla="*/ 5112382 w 8660692"/>
              <a:gd name="connsiteY67" fmla="*/ 414091 h 863397"/>
              <a:gd name="connsiteX68" fmla="*/ 5089310 w 8660692"/>
              <a:gd name="connsiteY68" fmla="*/ 414091 h 863397"/>
              <a:gd name="connsiteX69" fmla="*/ 5089310 w 8660692"/>
              <a:gd name="connsiteY69" fmla="*/ 400733 h 863397"/>
              <a:gd name="connsiteX70" fmla="*/ 4995805 w 8660692"/>
              <a:gd name="connsiteY70" fmla="*/ 400733 h 863397"/>
              <a:gd name="connsiteX71" fmla="*/ 4961804 w 8660692"/>
              <a:gd name="connsiteY71" fmla="*/ 400733 h 863397"/>
              <a:gd name="connsiteX72" fmla="*/ 4961804 w 8660692"/>
              <a:gd name="connsiteY72" fmla="*/ 392232 h 863397"/>
              <a:gd name="connsiteX73" fmla="*/ 4796653 w 8660692"/>
              <a:gd name="connsiteY73" fmla="*/ 392232 h 863397"/>
              <a:gd name="connsiteX74" fmla="*/ 4796653 w 8660692"/>
              <a:gd name="connsiteY74" fmla="*/ 383732 h 863397"/>
              <a:gd name="connsiteX75" fmla="*/ 4698292 w 8660692"/>
              <a:gd name="connsiteY75" fmla="*/ 383732 h 863397"/>
              <a:gd name="connsiteX76" fmla="*/ 4698292 w 8660692"/>
              <a:gd name="connsiteY76" fmla="*/ 370374 h 863397"/>
              <a:gd name="connsiteX77" fmla="*/ 4608430 w 8660692"/>
              <a:gd name="connsiteY77" fmla="*/ 370374 h 863397"/>
              <a:gd name="connsiteX78" fmla="*/ 4608430 w 8660692"/>
              <a:gd name="connsiteY78" fmla="*/ 363088 h 863397"/>
              <a:gd name="connsiteX79" fmla="*/ 4491853 w 8660692"/>
              <a:gd name="connsiteY79" fmla="*/ 363088 h 863397"/>
              <a:gd name="connsiteX80" fmla="*/ 4491853 w 8660692"/>
              <a:gd name="connsiteY80" fmla="*/ 355802 h 863397"/>
              <a:gd name="connsiteX81" fmla="*/ 4304845 w 8660692"/>
              <a:gd name="connsiteY81" fmla="*/ 355802 h 863397"/>
              <a:gd name="connsiteX82" fmla="*/ 4304845 w 8660692"/>
              <a:gd name="connsiteY82" fmla="*/ 344873 h 863397"/>
              <a:gd name="connsiteX83" fmla="*/ 4228341 w 8660692"/>
              <a:gd name="connsiteY83" fmla="*/ 344873 h 863397"/>
              <a:gd name="connsiteX84" fmla="*/ 4228341 w 8660692"/>
              <a:gd name="connsiteY84" fmla="*/ 340016 h 863397"/>
              <a:gd name="connsiteX85" fmla="*/ 4157909 w 8660692"/>
              <a:gd name="connsiteY85" fmla="*/ 340016 h 863397"/>
              <a:gd name="connsiteX86" fmla="*/ 4157909 w 8660692"/>
              <a:gd name="connsiteY86" fmla="*/ 331515 h 863397"/>
              <a:gd name="connsiteX87" fmla="*/ 4100835 w 8660692"/>
              <a:gd name="connsiteY87" fmla="*/ 331515 h 863397"/>
              <a:gd name="connsiteX88" fmla="*/ 4100835 w 8660692"/>
              <a:gd name="connsiteY88" fmla="*/ 319372 h 863397"/>
              <a:gd name="connsiteX89" fmla="*/ 3978186 w 8660692"/>
              <a:gd name="connsiteY89" fmla="*/ 319372 h 863397"/>
              <a:gd name="connsiteX90" fmla="*/ 3978186 w 8660692"/>
              <a:gd name="connsiteY90" fmla="*/ 313300 h 863397"/>
              <a:gd name="connsiteX91" fmla="*/ 3890754 w 8660692"/>
              <a:gd name="connsiteY91" fmla="*/ 313300 h 863397"/>
              <a:gd name="connsiteX92" fmla="*/ 3890754 w 8660692"/>
              <a:gd name="connsiteY92" fmla="*/ 304800 h 863397"/>
              <a:gd name="connsiteX93" fmla="*/ 3796035 w 8660692"/>
              <a:gd name="connsiteY93" fmla="*/ 304800 h 863397"/>
              <a:gd name="connsiteX94" fmla="*/ 3796035 w 8660692"/>
              <a:gd name="connsiteY94" fmla="*/ 299942 h 863397"/>
              <a:gd name="connsiteX95" fmla="*/ 3751104 w 8660692"/>
              <a:gd name="connsiteY95" fmla="*/ 299942 h 863397"/>
              <a:gd name="connsiteX96" fmla="*/ 3751104 w 8660692"/>
              <a:gd name="connsiteY96" fmla="*/ 287799 h 863397"/>
              <a:gd name="connsiteX97" fmla="*/ 3700102 w 8660692"/>
              <a:gd name="connsiteY97" fmla="*/ 287799 h 863397"/>
              <a:gd name="connsiteX98" fmla="*/ 3700102 w 8660692"/>
              <a:gd name="connsiteY98" fmla="*/ 285370 h 863397"/>
              <a:gd name="connsiteX99" fmla="*/ 3636956 w 8660692"/>
              <a:gd name="connsiteY99" fmla="*/ 285370 h 863397"/>
              <a:gd name="connsiteX100" fmla="*/ 3636956 w 8660692"/>
              <a:gd name="connsiteY100" fmla="*/ 269584 h 863397"/>
              <a:gd name="connsiteX101" fmla="*/ 3572596 w 8660692"/>
              <a:gd name="connsiteY101" fmla="*/ 269584 h 863397"/>
              <a:gd name="connsiteX102" fmla="*/ 3572596 w 8660692"/>
              <a:gd name="connsiteY102" fmla="*/ 269584 h 863397"/>
              <a:gd name="connsiteX103" fmla="*/ 3491235 w 8660692"/>
              <a:gd name="connsiteY103" fmla="*/ 269584 h 863397"/>
              <a:gd name="connsiteX104" fmla="*/ 3491235 w 8660692"/>
              <a:gd name="connsiteY104" fmla="*/ 251369 h 863397"/>
              <a:gd name="connsiteX105" fmla="*/ 3320013 w 8660692"/>
              <a:gd name="connsiteY105" fmla="*/ 251369 h 863397"/>
              <a:gd name="connsiteX106" fmla="*/ 3320013 w 8660692"/>
              <a:gd name="connsiteY106" fmla="*/ 241654 h 863397"/>
              <a:gd name="connsiteX107" fmla="*/ 3204650 w 8660692"/>
              <a:gd name="connsiteY107" fmla="*/ 241654 h 863397"/>
              <a:gd name="connsiteX108" fmla="*/ 3191292 w 8660692"/>
              <a:gd name="connsiteY108" fmla="*/ 239225 h 863397"/>
              <a:gd name="connsiteX109" fmla="*/ 3191292 w 8660692"/>
              <a:gd name="connsiteY109" fmla="*/ 230725 h 863397"/>
              <a:gd name="connsiteX110" fmla="*/ 3039500 w 8660692"/>
              <a:gd name="connsiteY110" fmla="*/ 230725 h 863397"/>
              <a:gd name="connsiteX111" fmla="*/ 3039500 w 8660692"/>
              <a:gd name="connsiteY111" fmla="*/ 224653 h 863397"/>
              <a:gd name="connsiteX112" fmla="*/ 2907136 w 8660692"/>
              <a:gd name="connsiteY112" fmla="*/ 224653 h 863397"/>
              <a:gd name="connsiteX113" fmla="*/ 2907136 w 8660692"/>
              <a:gd name="connsiteY113" fmla="*/ 213724 h 863397"/>
              <a:gd name="connsiteX114" fmla="*/ 2881635 w 8660692"/>
              <a:gd name="connsiteY114" fmla="*/ 213724 h 863397"/>
              <a:gd name="connsiteX115" fmla="*/ 2881635 w 8660692"/>
              <a:gd name="connsiteY115" fmla="*/ 205224 h 863397"/>
              <a:gd name="connsiteX116" fmla="*/ 2739557 w 8660692"/>
              <a:gd name="connsiteY116" fmla="*/ 205224 h 863397"/>
              <a:gd name="connsiteX117" fmla="*/ 2739557 w 8660692"/>
              <a:gd name="connsiteY117" fmla="*/ 205224 h 863397"/>
              <a:gd name="connsiteX118" fmla="*/ 2711627 w 8660692"/>
              <a:gd name="connsiteY118" fmla="*/ 205224 h 863397"/>
              <a:gd name="connsiteX119" fmla="*/ 2711627 w 8660692"/>
              <a:gd name="connsiteY119" fmla="*/ 193080 h 863397"/>
              <a:gd name="connsiteX120" fmla="*/ 2604765 w 8660692"/>
              <a:gd name="connsiteY120" fmla="*/ 193080 h 863397"/>
              <a:gd name="connsiteX121" fmla="*/ 2604765 w 8660692"/>
              <a:gd name="connsiteY121" fmla="*/ 184580 h 863397"/>
              <a:gd name="connsiteX122" fmla="*/ 2394684 w 8660692"/>
              <a:gd name="connsiteY122" fmla="*/ 184580 h 863397"/>
              <a:gd name="connsiteX123" fmla="*/ 2394684 w 8660692"/>
              <a:gd name="connsiteY123" fmla="*/ 176079 h 863397"/>
              <a:gd name="connsiteX124" fmla="*/ 2309680 w 8660692"/>
              <a:gd name="connsiteY124" fmla="*/ 176079 h 863397"/>
              <a:gd name="connsiteX125" fmla="*/ 2309680 w 8660692"/>
              <a:gd name="connsiteY125" fmla="*/ 165150 h 863397"/>
              <a:gd name="connsiteX126" fmla="*/ 2246534 w 8660692"/>
              <a:gd name="connsiteY126" fmla="*/ 165150 h 863397"/>
              <a:gd name="connsiteX127" fmla="*/ 2246534 w 8660692"/>
              <a:gd name="connsiteY127" fmla="*/ 151793 h 863397"/>
              <a:gd name="connsiteX128" fmla="*/ 2183388 w 8660692"/>
              <a:gd name="connsiteY128" fmla="*/ 151793 h 863397"/>
              <a:gd name="connsiteX129" fmla="*/ 2183388 w 8660692"/>
              <a:gd name="connsiteY129" fmla="*/ 145721 h 863397"/>
              <a:gd name="connsiteX130" fmla="*/ 2081383 w 8660692"/>
              <a:gd name="connsiteY130" fmla="*/ 145721 h 863397"/>
              <a:gd name="connsiteX131" fmla="*/ 2081383 w 8660692"/>
              <a:gd name="connsiteY131" fmla="*/ 134792 h 863397"/>
              <a:gd name="connsiteX132" fmla="*/ 1928376 w 8660692"/>
              <a:gd name="connsiteY132" fmla="*/ 134792 h 863397"/>
              <a:gd name="connsiteX133" fmla="*/ 1928376 w 8660692"/>
              <a:gd name="connsiteY133" fmla="*/ 122648 h 863397"/>
              <a:gd name="connsiteX134" fmla="*/ 1827586 w 8660692"/>
              <a:gd name="connsiteY134" fmla="*/ 122648 h 863397"/>
              <a:gd name="connsiteX135" fmla="*/ 1827586 w 8660692"/>
              <a:gd name="connsiteY135" fmla="*/ 109291 h 863397"/>
              <a:gd name="connsiteX136" fmla="*/ 1643005 w 8660692"/>
              <a:gd name="connsiteY136" fmla="*/ 109291 h 863397"/>
              <a:gd name="connsiteX137" fmla="*/ 1643005 w 8660692"/>
              <a:gd name="connsiteY137" fmla="*/ 98361 h 863397"/>
              <a:gd name="connsiteX138" fmla="*/ 1466926 w 8660692"/>
              <a:gd name="connsiteY138" fmla="*/ 98361 h 863397"/>
              <a:gd name="connsiteX139" fmla="*/ 1466926 w 8660692"/>
              <a:gd name="connsiteY139" fmla="*/ 91075 h 863397"/>
              <a:gd name="connsiteX140" fmla="*/ 1350349 w 8660692"/>
              <a:gd name="connsiteY140" fmla="*/ 91075 h 863397"/>
              <a:gd name="connsiteX141" fmla="*/ 1350349 w 8660692"/>
              <a:gd name="connsiteY141" fmla="*/ 85004 h 863397"/>
              <a:gd name="connsiteX142" fmla="*/ 1300561 w 8660692"/>
              <a:gd name="connsiteY142" fmla="*/ 85004 h 863397"/>
              <a:gd name="connsiteX143" fmla="*/ 1300561 w 8660692"/>
              <a:gd name="connsiteY143" fmla="*/ 71646 h 863397"/>
              <a:gd name="connsiteX144" fmla="*/ 1130553 w 8660692"/>
              <a:gd name="connsiteY144" fmla="*/ 71646 h 863397"/>
              <a:gd name="connsiteX145" fmla="*/ 1130553 w 8660692"/>
              <a:gd name="connsiteY145" fmla="*/ 81361 h 863397"/>
              <a:gd name="connsiteX146" fmla="*/ 1130553 w 8660692"/>
              <a:gd name="connsiteY146" fmla="*/ 66789 h 863397"/>
              <a:gd name="connsiteX147" fmla="*/ 1000618 w 8660692"/>
              <a:gd name="connsiteY147" fmla="*/ 66789 h 863397"/>
              <a:gd name="connsiteX148" fmla="*/ 1000618 w 8660692"/>
              <a:gd name="connsiteY148" fmla="*/ 59502 h 863397"/>
              <a:gd name="connsiteX149" fmla="*/ 922900 w 8660692"/>
              <a:gd name="connsiteY149" fmla="*/ 59502 h 863397"/>
              <a:gd name="connsiteX150" fmla="*/ 922900 w 8660692"/>
              <a:gd name="connsiteY150" fmla="*/ 46145 h 863397"/>
              <a:gd name="connsiteX151" fmla="*/ 795394 w 8660692"/>
              <a:gd name="connsiteY151" fmla="*/ 46145 h 863397"/>
              <a:gd name="connsiteX152" fmla="*/ 788108 w 8660692"/>
              <a:gd name="connsiteY152" fmla="*/ 38859 h 863397"/>
              <a:gd name="connsiteX153" fmla="*/ 553740 w 8660692"/>
              <a:gd name="connsiteY153" fmla="*/ 38859 h 863397"/>
              <a:gd name="connsiteX154" fmla="*/ 553740 w 8660692"/>
              <a:gd name="connsiteY154" fmla="*/ 23072 h 863397"/>
              <a:gd name="connsiteX155" fmla="*/ 409233 w 8660692"/>
              <a:gd name="connsiteY155" fmla="*/ 23072 h 863397"/>
              <a:gd name="connsiteX156" fmla="*/ 409233 w 8660692"/>
              <a:gd name="connsiteY156" fmla="*/ 12143 h 863397"/>
              <a:gd name="connsiteX157" fmla="*/ 208867 w 8660692"/>
              <a:gd name="connsiteY157" fmla="*/ 12143 h 863397"/>
              <a:gd name="connsiteX158" fmla="*/ 208867 w 8660692"/>
              <a:gd name="connsiteY158" fmla="*/ 0 h 863397"/>
              <a:gd name="connsiteX159" fmla="*/ 0 w 8660692"/>
              <a:gd name="connsiteY159" fmla="*/ 0 h 863397"/>
              <a:gd name="connsiteX0" fmla="*/ 8660692 w 8660692"/>
              <a:gd name="connsiteY0" fmla="*/ 704318 h 704318"/>
              <a:gd name="connsiteX1" fmla="*/ 8153096 w 8660692"/>
              <a:gd name="connsiteY1" fmla="*/ 704318 h 704318"/>
              <a:gd name="connsiteX2" fmla="*/ 8153096 w 8660692"/>
              <a:gd name="connsiteY2" fmla="*/ 697032 h 704318"/>
              <a:gd name="connsiteX3" fmla="*/ 8106951 w 8660692"/>
              <a:gd name="connsiteY3" fmla="*/ 697032 h 704318"/>
              <a:gd name="connsiteX4" fmla="*/ 8106951 w 8660692"/>
              <a:gd name="connsiteY4" fmla="*/ 677603 h 704318"/>
              <a:gd name="connsiteX5" fmla="*/ 8020733 w 8660692"/>
              <a:gd name="connsiteY5" fmla="*/ 677603 h 704318"/>
              <a:gd name="connsiteX6" fmla="*/ 8020733 w 8660692"/>
              <a:gd name="connsiteY6" fmla="*/ 663031 h 704318"/>
              <a:gd name="connsiteX7" fmla="*/ 7943015 w 8660692"/>
              <a:gd name="connsiteY7" fmla="*/ 663031 h 704318"/>
              <a:gd name="connsiteX8" fmla="*/ 7943015 w 8660692"/>
              <a:gd name="connsiteY8" fmla="*/ 658173 h 704318"/>
              <a:gd name="connsiteX9" fmla="*/ 7918728 w 8660692"/>
              <a:gd name="connsiteY9" fmla="*/ 658173 h 704318"/>
              <a:gd name="connsiteX10" fmla="*/ 7918728 w 8660692"/>
              <a:gd name="connsiteY10" fmla="*/ 633887 h 704318"/>
              <a:gd name="connsiteX11" fmla="*/ 7792437 w 8660692"/>
              <a:gd name="connsiteY11" fmla="*/ 633887 h 704318"/>
              <a:gd name="connsiteX12" fmla="*/ 7792437 w 8660692"/>
              <a:gd name="connsiteY12" fmla="*/ 629029 h 704318"/>
              <a:gd name="connsiteX13" fmla="*/ 7745077 w 8660692"/>
              <a:gd name="connsiteY13" fmla="*/ 629029 h 704318"/>
              <a:gd name="connsiteX14" fmla="*/ 7745077 w 8660692"/>
              <a:gd name="connsiteY14" fmla="*/ 615671 h 704318"/>
              <a:gd name="connsiteX15" fmla="*/ 7668574 w 8660692"/>
              <a:gd name="connsiteY15" fmla="*/ 615671 h 704318"/>
              <a:gd name="connsiteX16" fmla="*/ 7668574 w 8660692"/>
              <a:gd name="connsiteY16" fmla="*/ 607171 h 704318"/>
              <a:gd name="connsiteX17" fmla="*/ 7567783 w 8660692"/>
              <a:gd name="connsiteY17" fmla="*/ 607171 h 704318"/>
              <a:gd name="connsiteX18" fmla="*/ 7567783 w 8660692"/>
              <a:gd name="connsiteY18" fmla="*/ 601099 h 704318"/>
              <a:gd name="connsiteX19" fmla="*/ 7482779 w 8660692"/>
              <a:gd name="connsiteY19" fmla="*/ 601099 h 704318"/>
              <a:gd name="connsiteX20" fmla="*/ 7482779 w 8660692"/>
              <a:gd name="connsiteY20" fmla="*/ 593813 h 704318"/>
              <a:gd name="connsiteX21" fmla="*/ 7258126 w 8660692"/>
              <a:gd name="connsiteY21" fmla="*/ 593813 h 704318"/>
              <a:gd name="connsiteX22" fmla="*/ 7258126 w 8660692"/>
              <a:gd name="connsiteY22" fmla="*/ 587742 h 704318"/>
              <a:gd name="connsiteX23" fmla="*/ 7170693 w 8660692"/>
              <a:gd name="connsiteY23" fmla="*/ 587742 h 704318"/>
              <a:gd name="connsiteX24" fmla="*/ 7170693 w 8660692"/>
              <a:gd name="connsiteY24" fmla="*/ 573169 h 704318"/>
              <a:gd name="connsiteX25" fmla="*/ 7086903 w 8660692"/>
              <a:gd name="connsiteY25" fmla="*/ 573169 h 704318"/>
              <a:gd name="connsiteX26" fmla="*/ 7086903 w 8660692"/>
              <a:gd name="connsiteY26" fmla="*/ 570741 h 704318"/>
              <a:gd name="connsiteX27" fmla="*/ 7000685 w 8660692"/>
              <a:gd name="connsiteY27" fmla="*/ 570741 h 704318"/>
              <a:gd name="connsiteX28" fmla="*/ 7000685 w 8660692"/>
              <a:gd name="connsiteY28" fmla="*/ 563455 h 704318"/>
              <a:gd name="connsiteX29" fmla="*/ 6897466 w 8660692"/>
              <a:gd name="connsiteY29" fmla="*/ 563455 h 704318"/>
              <a:gd name="connsiteX30" fmla="*/ 6897466 w 8660692"/>
              <a:gd name="connsiteY30" fmla="*/ 551311 h 704318"/>
              <a:gd name="connsiteX31" fmla="*/ 6836749 w 8660692"/>
              <a:gd name="connsiteY31" fmla="*/ 551311 h 704318"/>
              <a:gd name="connsiteX32" fmla="*/ 6836749 w 8660692"/>
              <a:gd name="connsiteY32" fmla="*/ 546454 h 704318"/>
              <a:gd name="connsiteX33" fmla="*/ 6710457 w 8660692"/>
              <a:gd name="connsiteY33" fmla="*/ 546454 h 704318"/>
              <a:gd name="connsiteX34" fmla="*/ 6703171 w 8660692"/>
              <a:gd name="connsiteY34" fmla="*/ 539168 h 704318"/>
              <a:gd name="connsiteX35" fmla="*/ 6642454 w 8660692"/>
              <a:gd name="connsiteY35" fmla="*/ 539168 h 704318"/>
              <a:gd name="connsiteX36" fmla="*/ 6642454 w 8660692"/>
              <a:gd name="connsiteY36" fmla="*/ 528239 h 704318"/>
              <a:gd name="connsiteX37" fmla="*/ 6580523 w 8660692"/>
              <a:gd name="connsiteY37" fmla="*/ 528239 h 704318"/>
              <a:gd name="connsiteX38" fmla="*/ 6580523 w 8660692"/>
              <a:gd name="connsiteY38" fmla="*/ 516095 h 704318"/>
              <a:gd name="connsiteX39" fmla="*/ 6439659 w 8660692"/>
              <a:gd name="connsiteY39" fmla="*/ 516095 h 704318"/>
              <a:gd name="connsiteX40" fmla="*/ 6439659 w 8660692"/>
              <a:gd name="connsiteY40" fmla="*/ 506381 h 704318"/>
              <a:gd name="connsiteX41" fmla="*/ 6366798 w 8660692"/>
              <a:gd name="connsiteY41" fmla="*/ 506381 h 704318"/>
              <a:gd name="connsiteX42" fmla="*/ 6366798 w 8660692"/>
              <a:gd name="connsiteY42" fmla="*/ 499095 h 704318"/>
              <a:gd name="connsiteX43" fmla="*/ 6278151 w 8660692"/>
              <a:gd name="connsiteY43" fmla="*/ 499095 h 704318"/>
              <a:gd name="connsiteX44" fmla="*/ 6278151 w 8660692"/>
              <a:gd name="connsiteY44" fmla="*/ 493023 h 704318"/>
              <a:gd name="connsiteX45" fmla="*/ 6130002 w 8660692"/>
              <a:gd name="connsiteY45" fmla="*/ 493023 h 704318"/>
              <a:gd name="connsiteX46" fmla="*/ 6130002 w 8660692"/>
              <a:gd name="connsiteY46" fmla="*/ 485737 h 704318"/>
              <a:gd name="connsiteX47" fmla="*/ 6021925 w 8660692"/>
              <a:gd name="connsiteY47" fmla="*/ 485737 h 704318"/>
              <a:gd name="connsiteX48" fmla="*/ 6021925 w 8660692"/>
              <a:gd name="connsiteY48" fmla="*/ 477236 h 704318"/>
              <a:gd name="connsiteX49" fmla="*/ 5904134 w 8660692"/>
              <a:gd name="connsiteY49" fmla="*/ 477236 h 704318"/>
              <a:gd name="connsiteX50" fmla="*/ 5904134 w 8660692"/>
              <a:gd name="connsiteY50" fmla="*/ 477236 h 704318"/>
              <a:gd name="connsiteX51" fmla="*/ 5879847 w 8660692"/>
              <a:gd name="connsiteY51" fmla="*/ 477236 h 704318"/>
              <a:gd name="connsiteX52" fmla="*/ 5879847 w 8660692"/>
              <a:gd name="connsiteY52" fmla="*/ 469950 h 704318"/>
              <a:gd name="connsiteX53" fmla="*/ 5788771 w 8660692"/>
              <a:gd name="connsiteY53" fmla="*/ 469950 h 704318"/>
              <a:gd name="connsiteX54" fmla="*/ 5788771 w 8660692"/>
              <a:gd name="connsiteY54" fmla="*/ 459021 h 704318"/>
              <a:gd name="connsiteX55" fmla="*/ 5649122 w 8660692"/>
              <a:gd name="connsiteY55" fmla="*/ 459021 h 704318"/>
              <a:gd name="connsiteX56" fmla="*/ 5649122 w 8660692"/>
              <a:gd name="connsiteY56" fmla="*/ 454164 h 704318"/>
              <a:gd name="connsiteX57" fmla="*/ 5577476 w 8660692"/>
              <a:gd name="connsiteY57" fmla="*/ 454164 h 704318"/>
              <a:gd name="connsiteX58" fmla="*/ 5577476 w 8660692"/>
              <a:gd name="connsiteY58" fmla="*/ 444449 h 704318"/>
              <a:gd name="connsiteX59" fmla="*/ 5481543 w 8660692"/>
              <a:gd name="connsiteY59" fmla="*/ 444449 h 704318"/>
              <a:gd name="connsiteX60" fmla="*/ 5481543 w 8660692"/>
              <a:gd name="connsiteY60" fmla="*/ 435949 h 704318"/>
              <a:gd name="connsiteX61" fmla="*/ 5345536 w 8660692"/>
              <a:gd name="connsiteY61" fmla="*/ 435949 h 704318"/>
              <a:gd name="connsiteX62" fmla="*/ 5345536 w 8660692"/>
              <a:gd name="connsiteY62" fmla="*/ 428663 h 704318"/>
              <a:gd name="connsiteX63" fmla="*/ 5237460 w 8660692"/>
              <a:gd name="connsiteY63" fmla="*/ 428663 h 704318"/>
              <a:gd name="connsiteX64" fmla="*/ 5237460 w 8660692"/>
              <a:gd name="connsiteY64" fmla="*/ 414091 h 704318"/>
              <a:gd name="connsiteX65" fmla="*/ 5112382 w 8660692"/>
              <a:gd name="connsiteY65" fmla="*/ 414091 h 704318"/>
              <a:gd name="connsiteX66" fmla="*/ 5112382 w 8660692"/>
              <a:gd name="connsiteY66" fmla="*/ 414091 h 704318"/>
              <a:gd name="connsiteX67" fmla="*/ 5089310 w 8660692"/>
              <a:gd name="connsiteY67" fmla="*/ 414091 h 704318"/>
              <a:gd name="connsiteX68" fmla="*/ 5089310 w 8660692"/>
              <a:gd name="connsiteY68" fmla="*/ 400733 h 704318"/>
              <a:gd name="connsiteX69" fmla="*/ 4995805 w 8660692"/>
              <a:gd name="connsiteY69" fmla="*/ 400733 h 704318"/>
              <a:gd name="connsiteX70" fmla="*/ 4961804 w 8660692"/>
              <a:gd name="connsiteY70" fmla="*/ 400733 h 704318"/>
              <a:gd name="connsiteX71" fmla="*/ 4961804 w 8660692"/>
              <a:gd name="connsiteY71" fmla="*/ 392232 h 704318"/>
              <a:gd name="connsiteX72" fmla="*/ 4796653 w 8660692"/>
              <a:gd name="connsiteY72" fmla="*/ 392232 h 704318"/>
              <a:gd name="connsiteX73" fmla="*/ 4796653 w 8660692"/>
              <a:gd name="connsiteY73" fmla="*/ 383732 h 704318"/>
              <a:gd name="connsiteX74" fmla="*/ 4698292 w 8660692"/>
              <a:gd name="connsiteY74" fmla="*/ 383732 h 704318"/>
              <a:gd name="connsiteX75" fmla="*/ 4698292 w 8660692"/>
              <a:gd name="connsiteY75" fmla="*/ 370374 h 704318"/>
              <a:gd name="connsiteX76" fmla="*/ 4608430 w 8660692"/>
              <a:gd name="connsiteY76" fmla="*/ 370374 h 704318"/>
              <a:gd name="connsiteX77" fmla="*/ 4608430 w 8660692"/>
              <a:gd name="connsiteY77" fmla="*/ 363088 h 704318"/>
              <a:gd name="connsiteX78" fmla="*/ 4491853 w 8660692"/>
              <a:gd name="connsiteY78" fmla="*/ 363088 h 704318"/>
              <a:gd name="connsiteX79" fmla="*/ 4491853 w 8660692"/>
              <a:gd name="connsiteY79" fmla="*/ 355802 h 704318"/>
              <a:gd name="connsiteX80" fmla="*/ 4304845 w 8660692"/>
              <a:gd name="connsiteY80" fmla="*/ 355802 h 704318"/>
              <a:gd name="connsiteX81" fmla="*/ 4304845 w 8660692"/>
              <a:gd name="connsiteY81" fmla="*/ 344873 h 704318"/>
              <a:gd name="connsiteX82" fmla="*/ 4228341 w 8660692"/>
              <a:gd name="connsiteY82" fmla="*/ 344873 h 704318"/>
              <a:gd name="connsiteX83" fmla="*/ 4228341 w 8660692"/>
              <a:gd name="connsiteY83" fmla="*/ 340016 h 704318"/>
              <a:gd name="connsiteX84" fmla="*/ 4157909 w 8660692"/>
              <a:gd name="connsiteY84" fmla="*/ 340016 h 704318"/>
              <a:gd name="connsiteX85" fmla="*/ 4157909 w 8660692"/>
              <a:gd name="connsiteY85" fmla="*/ 331515 h 704318"/>
              <a:gd name="connsiteX86" fmla="*/ 4100835 w 8660692"/>
              <a:gd name="connsiteY86" fmla="*/ 331515 h 704318"/>
              <a:gd name="connsiteX87" fmla="*/ 4100835 w 8660692"/>
              <a:gd name="connsiteY87" fmla="*/ 319372 h 704318"/>
              <a:gd name="connsiteX88" fmla="*/ 3978186 w 8660692"/>
              <a:gd name="connsiteY88" fmla="*/ 319372 h 704318"/>
              <a:gd name="connsiteX89" fmla="*/ 3978186 w 8660692"/>
              <a:gd name="connsiteY89" fmla="*/ 313300 h 704318"/>
              <a:gd name="connsiteX90" fmla="*/ 3890754 w 8660692"/>
              <a:gd name="connsiteY90" fmla="*/ 313300 h 704318"/>
              <a:gd name="connsiteX91" fmla="*/ 3890754 w 8660692"/>
              <a:gd name="connsiteY91" fmla="*/ 304800 h 704318"/>
              <a:gd name="connsiteX92" fmla="*/ 3796035 w 8660692"/>
              <a:gd name="connsiteY92" fmla="*/ 304800 h 704318"/>
              <a:gd name="connsiteX93" fmla="*/ 3796035 w 8660692"/>
              <a:gd name="connsiteY93" fmla="*/ 299942 h 704318"/>
              <a:gd name="connsiteX94" fmla="*/ 3751104 w 8660692"/>
              <a:gd name="connsiteY94" fmla="*/ 299942 h 704318"/>
              <a:gd name="connsiteX95" fmla="*/ 3751104 w 8660692"/>
              <a:gd name="connsiteY95" fmla="*/ 287799 h 704318"/>
              <a:gd name="connsiteX96" fmla="*/ 3700102 w 8660692"/>
              <a:gd name="connsiteY96" fmla="*/ 287799 h 704318"/>
              <a:gd name="connsiteX97" fmla="*/ 3700102 w 8660692"/>
              <a:gd name="connsiteY97" fmla="*/ 285370 h 704318"/>
              <a:gd name="connsiteX98" fmla="*/ 3636956 w 8660692"/>
              <a:gd name="connsiteY98" fmla="*/ 285370 h 704318"/>
              <a:gd name="connsiteX99" fmla="*/ 3636956 w 8660692"/>
              <a:gd name="connsiteY99" fmla="*/ 269584 h 704318"/>
              <a:gd name="connsiteX100" fmla="*/ 3572596 w 8660692"/>
              <a:gd name="connsiteY100" fmla="*/ 269584 h 704318"/>
              <a:gd name="connsiteX101" fmla="*/ 3572596 w 8660692"/>
              <a:gd name="connsiteY101" fmla="*/ 269584 h 704318"/>
              <a:gd name="connsiteX102" fmla="*/ 3491235 w 8660692"/>
              <a:gd name="connsiteY102" fmla="*/ 269584 h 704318"/>
              <a:gd name="connsiteX103" fmla="*/ 3491235 w 8660692"/>
              <a:gd name="connsiteY103" fmla="*/ 251369 h 704318"/>
              <a:gd name="connsiteX104" fmla="*/ 3320013 w 8660692"/>
              <a:gd name="connsiteY104" fmla="*/ 251369 h 704318"/>
              <a:gd name="connsiteX105" fmla="*/ 3320013 w 8660692"/>
              <a:gd name="connsiteY105" fmla="*/ 241654 h 704318"/>
              <a:gd name="connsiteX106" fmla="*/ 3204650 w 8660692"/>
              <a:gd name="connsiteY106" fmla="*/ 241654 h 704318"/>
              <a:gd name="connsiteX107" fmla="*/ 3191292 w 8660692"/>
              <a:gd name="connsiteY107" fmla="*/ 239225 h 704318"/>
              <a:gd name="connsiteX108" fmla="*/ 3191292 w 8660692"/>
              <a:gd name="connsiteY108" fmla="*/ 230725 h 704318"/>
              <a:gd name="connsiteX109" fmla="*/ 3039500 w 8660692"/>
              <a:gd name="connsiteY109" fmla="*/ 230725 h 704318"/>
              <a:gd name="connsiteX110" fmla="*/ 3039500 w 8660692"/>
              <a:gd name="connsiteY110" fmla="*/ 224653 h 704318"/>
              <a:gd name="connsiteX111" fmla="*/ 2907136 w 8660692"/>
              <a:gd name="connsiteY111" fmla="*/ 224653 h 704318"/>
              <a:gd name="connsiteX112" fmla="*/ 2907136 w 8660692"/>
              <a:gd name="connsiteY112" fmla="*/ 213724 h 704318"/>
              <a:gd name="connsiteX113" fmla="*/ 2881635 w 8660692"/>
              <a:gd name="connsiteY113" fmla="*/ 213724 h 704318"/>
              <a:gd name="connsiteX114" fmla="*/ 2881635 w 8660692"/>
              <a:gd name="connsiteY114" fmla="*/ 205224 h 704318"/>
              <a:gd name="connsiteX115" fmla="*/ 2739557 w 8660692"/>
              <a:gd name="connsiteY115" fmla="*/ 205224 h 704318"/>
              <a:gd name="connsiteX116" fmla="*/ 2739557 w 8660692"/>
              <a:gd name="connsiteY116" fmla="*/ 205224 h 704318"/>
              <a:gd name="connsiteX117" fmla="*/ 2711627 w 8660692"/>
              <a:gd name="connsiteY117" fmla="*/ 205224 h 704318"/>
              <a:gd name="connsiteX118" fmla="*/ 2711627 w 8660692"/>
              <a:gd name="connsiteY118" fmla="*/ 193080 h 704318"/>
              <a:gd name="connsiteX119" fmla="*/ 2604765 w 8660692"/>
              <a:gd name="connsiteY119" fmla="*/ 193080 h 704318"/>
              <a:gd name="connsiteX120" fmla="*/ 2604765 w 8660692"/>
              <a:gd name="connsiteY120" fmla="*/ 184580 h 704318"/>
              <a:gd name="connsiteX121" fmla="*/ 2394684 w 8660692"/>
              <a:gd name="connsiteY121" fmla="*/ 184580 h 704318"/>
              <a:gd name="connsiteX122" fmla="*/ 2394684 w 8660692"/>
              <a:gd name="connsiteY122" fmla="*/ 176079 h 704318"/>
              <a:gd name="connsiteX123" fmla="*/ 2309680 w 8660692"/>
              <a:gd name="connsiteY123" fmla="*/ 176079 h 704318"/>
              <a:gd name="connsiteX124" fmla="*/ 2309680 w 8660692"/>
              <a:gd name="connsiteY124" fmla="*/ 165150 h 704318"/>
              <a:gd name="connsiteX125" fmla="*/ 2246534 w 8660692"/>
              <a:gd name="connsiteY125" fmla="*/ 165150 h 704318"/>
              <a:gd name="connsiteX126" fmla="*/ 2246534 w 8660692"/>
              <a:gd name="connsiteY126" fmla="*/ 151793 h 704318"/>
              <a:gd name="connsiteX127" fmla="*/ 2183388 w 8660692"/>
              <a:gd name="connsiteY127" fmla="*/ 151793 h 704318"/>
              <a:gd name="connsiteX128" fmla="*/ 2183388 w 8660692"/>
              <a:gd name="connsiteY128" fmla="*/ 145721 h 704318"/>
              <a:gd name="connsiteX129" fmla="*/ 2081383 w 8660692"/>
              <a:gd name="connsiteY129" fmla="*/ 145721 h 704318"/>
              <a:gd name="connsiteX130" fmla="*/ 2081383 w 8660692"/>
              <a:gd name="connsiteY130" fmla="*/ 134792 h 704318"/>
              <a:gd name="connsiteX131" fmla="*/ 1928376 w 8660692"/>
              <a:gd name="connsiteY131" fmla="*/ 134792 h 704318"/>
              <a:gd name="connsiteX132" fmla="*/ 1928376 w 8660692"/>
              <a:gd name="connsiteY132" fmla="*/ 122648 h 704318"/>
              <a:gd name="connsiteX133" fmla="*/ 1827586 w 8660692"/>
              <a:gd name="connsiteY133" fmla="*/ 122648 h 704318"/>
              <a:gd name="connsiteX134" fmla="*/ 1827586 w 8660692"/>
              <a:gd name="connsiteY134" fmla="*/ 109291 h 704318"/>
              <a:gd name="connsiteX135" fmla="*/ 1643005 w 8660692"/>
              <a:gd name="connsiteY135" fmla="*/ 109291 h 704318"/>
              <a:gd name="connsiteX136" fmla="*/ 1643005 w 8660692"/>
              <a:gd name="connsiteY136" fmla="*/ 98361 h 704318"/>
              <a:gd name="connsiteX137" fmla="*/ 1466926 w 8660692"/>
              <a:gd name="connsiteY137" fmla="*/ 98361 h 704318"/>
              <a:gd name="connsiteX138" fmla="*/ 1466926 w 8660692"/>
              <a:gd name="connsiteY138" fmla="*/ 91075 h 704318"/>
              <a:gd name="connsiteX139" fmla="*/ 1350349 w 8660692"/>
              <a:gd name="connsiteY139" fmla="*/ 91075 h 704318"/>
              <a:gd name="connsiteX140" fmla="*/ 1350349 w 8660692"/>
              <a:gd name="connsiteY140" fmla="*/ 85004 h 704318"/>
              <a:gd name="connsiteX141" fmla="*/ 1300561 w 8660692"/>
              <a:gd name="connsiteY141" fmla="*/ 85004 h 704318"/>
              <a:gd name="connsiteX142" fmla="*/ 1300561 w 8660692"/>
              <a:gd name="connsiteY142" fmla="*/ 71646 h 704318"/>
              <a:gd name="connsiteX143" fmla="*/ 1130553 w 8660692"/>
              <a:gd name="connsiteY143" fmla="*/ 71646 h 704318"/>
              <a:gd name="connsiteX144" fmla="*/ 1130553 w 8660692"/>
              <a:gd name="connsiteY144" fmla="*/ 81361 h 704318"/>
              <a:gd name="connsiteX145" fmla="*/ 1130553 w 8660692"/>
              <a:gd name="connsiteY145" fmla="*/ 66789 h 704318"/>
              <a:gd name="connsiteX146" fmla="*/ 1000618 w 8660692"/>
              <a:gd name="connsiteY146" fmla="*/ 66789 h 704318"/>
              <a:gd name="connsiteX147" fmla="*/ 1000618 w 8660692"/>
              <a:gd name="connsiteY147" fmla="*/ 59502 h 704318"/>
              <a:gd name="connsiteX148" fmla="*/ 922900 w 8660692"/>
              <a:gd name="connsiteY148" fmla="*/ 59502 h 704318"/>
              <a:gd name="connsiteX149" fmla="*/ 922900 w 8660692"/>
              <a:gd name="connsiteY149" fmla="*/ 46145 h 704318"/>
              <a:gd name="connsiteX150" fmla="*/ 795394 w 8660692"/>
              <a:gd name="connsiteY150" fmla="*/ 46145 h 704318"/>
              <a:gd name="connsiteX151" fmla="*/ 788108 w 8660692"/>
              <a:gd name="connsiteY151" fmla="*/ 38859 h 704318"/>
              <a:gd name="connsiteX152" fmla="*/ 553740 w 8660692"/>
              <a:gd name="connsiteY152" fmla="*/ 38859 h 704318"/>
              <a:gd name="connsiteX153" fmla="*/ 553740 w 8660692"/>
              <a:gd name="connsiteY153" fmla="*/ 23072 h 704318"/>
              <a:gd name="connsiteX154" fmla="*/ 409233 w 8660692"/>
              <a:gd name="connsiteY154" fmla="*/ 23072 h 704318"/>
              <a:gd name="connsiteX155" fmla="*/ 409233 w 8660692"/>
              <a:gd name="connsiteY155" fmla="*/ 12143 h 704318"/>
              <a:gd name="connsiteX156" fmla="*/ 208867 w 8660692"/>
              <a:gd name="connsiteY156" fmla="*/ 12143 h 704318"/>
              <a:gd name="connsiteX157" fmla="*/ 208867 w 8660692"/>
              <a:gd name="connsiteY157" fmla="*/ 0 h 704318"/>
              <a:gd name="connsiteX158" fmla="*/ 0 w 8660692"/>
              <a:gd name="connsiteY158" fmla="*/ 0 h 704318"/>
              <a:gd name="connsiteX0" fmla="*/ 8153096 w 8153096"/>
              <a:gd name="connsiteY0" fmla="*/ 704318 h 704318"/>
              <a:gd name="connsiteX1" fmla="*/ 8153096 w 8153096"/>
              <a:gd name="connsiteY1" fmla="*/ 697032 h 704318"/>
              <a:gd name="connsiteX2" fmla="*/ 8106951 w 8153096"/>
              <a:gd name="connsiteY2" fmla="*/ 697032 h 704318"/>
              <a:gd name="connsiteX3" fmla="*/ 8106951 w 8153096"/>
              <a:gd name="connsiteY3" fmla="*/ 677603 h 704318"/>
              <a:gd name="connsiteX4" fmla="*/ 8020733 w 8153096"/>
              <a:gd name="connsiteY4" fmla="*/ 677603 h 704318"/>
              <a:gd name="connsiteX5" fmla="*/ 8020733 w 8153096"/>
              <a:gd name="connsiteY5" fmla="*/ 663031 h 704318"/>
              <a:gd name="connsiteX6" fmla="*/ 7943015 w 8153096"/>
              <a:gd name="connsiteY6" fmla="*/ 663031 h 704318"/>
              <a:gd name="connsiteX7" fmla="*/ 7943015 w 8153096"/>
              <a:gd name="connsiteY7" fmla="*/ 658173 h 704318"/>
              <a:gd name="connsiteX8" fmla="*/ 7918728 w 8153096"/>
              <a:gd name="connsiteY8" fmla="*/ 658173 h 704318"/>
              <a:gd name="connsiteX9" fmla="*/ 7918728 w 8153096"/>
              <a:gd name="connsiteY9" fmla="*/ 633887 h 704318"/>
              <a:gd name="connsiteX10" fmla="*/ 7792437 w 8153096"/>
              <a:gd name="connsiteY10" fmla="*/ 633887 h 704318"/>
              <a:gd name="connsiteX11" fmla="*/ 7792437 w 8153096"/>
              <a:gd name="connsiteY11" fmla="*/ 629029 h 704318"/>
              <a:gd name="connsiteX12" fmla="*/ 7745077 w 8153096"/>
              <a:gd name="connsiteY12" fmla="*/ 629029 h 704318"/>
              <a:gd name="connsiteX13" fmla="*/ 7745077 w 8153096"/>
              <a:gd name="connsiteY13" fmla="*/ 615671 h 704318"/>
              <a:gd name="connsiteX14" fmla="*/ 7668574 w 8153096"/>
              <a:gd name="connsiteY14" fmla="*/ 615671 h 704318"/>
              <a:gd name="connsiteX15" fmla="*/ 7668574 w 8153096"/>
              <a:gd name="connsiteY15" fmla="*/ 607171 h 704318"/>
              <a:gd name="connsiteX16" fmla="*/ 7567783 w 8153096"/>
              <a:gd name="connsiteY16" fmla="*/ 607171 h 704318"/>
              <a:gd name="connsiteX17" fmla="*/ 7567783 w 8153096"/>
              <a:gd name="connsiteY17" fmla="*/ 601099 h 704318"/>
              <a:gd name="connsiteX18" fmla="*/ 7482779 w 8153096"/>
              <a:gd name="connsiteY18" fmla="*/ 601099 h 704318"/>
              <a:gd name="connsiteX19" fmla="*/ 7482779 w 8153096"/>
              <a:gd name="connsiteY19" fmla="*/ 593813 h 704318"/>
              <a:gd name="connsiteX20" fmla="*/ 7258126 w 8153096"/>
              <a:gd name="connsiteY20" fmla="*/ 593813 h 704318"/>
              <a:gd name="connsiteX21" fmla="*/ 7258126 w 8153096"/>
              <a:gd name="connsiteY21" fmla="*/ 587742 h 704318"/>
              <a:gd name="connsiteX22" fmla="*/ 7170693 w 8153096"/>
              <a:gd name="connsiteY22" fmla="*/ 587742 h 704318"/>
              <a:gd name="connsiteX23" fmla="*/ 7170693 w 8153096"/>
              <a:gd name="connsiteY23" fmla="*/ 573169 h 704318"/>
              <a:gd name="connsiteX24" fmla="*/ 7086903 w 8153096"/>
              <a:gd name="connsiteY24" fmla="*/ 573169 h 704318"/>
              <a:gd name="connsiteX25" fmla="*/ 7086903 w 8153096"/>
              <a:gd name="connsiteY25" fmla="*/ 570741 h 704318"/>
              <a:gd name="connsiteX26" fmla="*/ 7000685 w 8153096"/>
              <a:gd name="connsiteY26" fmla="*/ 570741 h 704318"/>
              <a:gd name="connsiteX27" fmla="*/ 7000685 w 8153096"/>
              <a:gd name="connsiteY27" fmla="*/ 563455 h 704318"/>
              <a:gd name="connsiteX28" fmla="*/ 6897466 w 8153096"/>
              <a:gd name="connsiteY28" fmla="*/ 563455 h 704318"/>
              <a:gd name="connsiteX29" fmla="*/ 6897466 w 8153096"/>
              <a:gd name="connsiteY29" fmla="*/ 551311 h 704318"/>
              <a:gd name="connsiteX30" fmla="*/ 6836749 w 8153096"/>
              <a:gd name="connsiteY30" fmla="*/ 551311 h 704318"/>
              <a:gd name="connsiteX31" fmla="*/ 6836749 w 8153096"/>
              <a:gd name="connsiteY31" fmla="*/ 546454 h 704318"/>
              <a:gd name="connsiteX32" fmla="*/ 6710457 w 8153096"/>
              <a:gd name="connsiteY32" fmla="*/ 546454 h 704318"/>
              <a:gd name="connsiteX33" fmla="*/ 6703171 w 8153096"/>
              <a:gd name="connsiteY33" fmla="*/ 539168 h 704318"/>
              <a:gd name="connsiteX34" fmla="*/ 6642454 w 8153096"/>
              <a:gd name="connsiteY34" fmla="*/ 539168 h 704318"/>
              <a:gd name="connsiteX35" fmla="*/ 6642454 w 8153096"/>
              <a:gd name="connsiteY35" fmla="*/ 528239 h 704318"/>
              <a:gd name="connsiteX36" fmla="*/ 6580523 w 8153096"/>
              <a:gd name="connsiteY36" fmla="*/ 528239 h 704318"/>
              <a:gd name="connsiteX37" fmla="*/ 6580523 w 8153096"/>
              <a:gd name="connsiteY37" fmla="*/ 516095 h 704318"/>
              <a:gd name="connsiteX38" fmla="*/ 6439659 w 8153096"/>
              <a:gd name="connsiteY38" fmla="*/ 516095 h 704318"/>
              <a:gd name="connsiteX39" fmla="*/ 6439659 w 8153096"/>
              <a:gd name="connsiteY39" fmla="*/ 506381 h 704318"/>
              <a:gd name="connsiteX40" fmla="*/ 6366798 w 8153096"/>
              <a:gd name="connsiteY40" fmla="*/ 506381 h 704318"/>
              <a:gd name="connsiteX41" fmla="*/ 6366798 w 8153096"/>
              <a:gd name="connsiteY41" fmla="*/ 499095 h 704318"/>
              <a:gd name="connsiteX42" fmla="*/ 6278151 w 8153096"/>
              <a:gd name="connsiteY42" fmla="*/ 499095 h 704318"/>
              <a:gd name="connsiteX43" fmla="*/ 6278151 w 8153096"/>
              <a:gd name="connsiteY43" fmla="*/ 493023 h 704318"/>
              <a:gd name="connsiteX44" fmla="*/ 6130002 w 8153096"/>
              <a:gd name="connsiteY44" fmla="*/ 493023 h 704318"/>
              <a:gd name="connsiteX45" fmla="*/ 6130002 w 8153096"/>
              <a:gd name="connsiteY45" fmla="*/ 485737 h 704318"/>
              <a:gd name="connsiteX46" fmla="*/ 6021925 w 8153096"/>
              <a:gd name="connsiteY46" fmla="*/ 485737 h 704318"/>
              <a:gd name="connsiteX47" fmla="*/ 6021925 w 8153096"/>
              <a:gd name="connsiteY47" fmla="*/ 477236 h 704318"/>
              <a:gd name="connsiteX48" fmla="*/ 5904134 w 8153096"/>
              <a:gd name="connsiteY48" fmla="*/ 477236 h 704318"/>
              <a:gd name="connsiteX49" fmla="*/ 5904134 w 8153096"/>
              <a:gd name="connsiteY49" fmla="*/ 477236 h 704318"/>
              <a:gd name="connsiteX50" fmla="*/ 5879847 w 8153096"/>
              <a:gd name="connsiteY50" fmla="*/ 477236 h 704318"/>
              <a:gd name="connsiteX51" fmla="*/ 5879847 w 8153096"/>
              <a:gd name="connsiteY51" fmla="*/ 469950 h 704318"/>
              <a:gd name="connsiteX52" fmla="*/ 5788771 w 8153096"/>
              <a:gd name="connsiteY52" fmla="*/ 469950 h 704318"/>
              <a:gd name="connsiteX53" fmla="*/ 5788771 w 8153096"/>
              <a:gd name="connsiteY53" fmla="*/ 459021 h 704318"/>
              <a:gd name="connsiteX54" fmla="*/ 5649122 w 8153096"/>
              <a:gd name="connsiteY54" fmla="*/ 459021 h 704318"/>
              <a:gd name="connsiteX55" fmla="*/ 5649122 w 8153096"/>
              <a:gd name="connsiteY55" fmla="*/ 454164 h 704318"/>
              <a:gd name="connsiteX56" fmla="*/ 5577476 w 8153096"/>
              <a:gd name="connsiteY56" fmla="*/ 454164 h 704318"/>
              <a:gd name="connsiteX57" fmla="*/ 5577476 w 8153096"/>
              <a:gd name="connsiteY57" fmla="*/ 444449 h 704318"/>
              <a:gd name="connsiteX58" fmla="*/ 5481543 w 8153096"/>
              <a:gd name="connsiteY58" fmla="*/ 444449 h 704318"/>
              <a:gd name="connsiteX59" fmla="*/ 5481543 w 8153096"/>
              <a:gd name="connsiteY59" fmla="*/ 435949 h 704318"/>
              <a:gd name="connsiteX60" fmla="*/ 5345536 w 8153096"/>
              <a:gd name="connsiteY60" fmla="*/ 435949 h 704318"/>
              <a:gd name="connsiteX61" fmla="*/ 5345536 w 8153096"/>
              <a:gd name="connsiteY61" fmla="*/ 428663 h 704318"/>
              <a:gd name="connsiteX62" fmla="*/ 5237460 w 8153096"/>
              <a:gd name="connsiteY62" fmla="*/ 428663 h 704318"/>
              <a:gd name="connsiteX63" fmla="*/ 5237460 w 8153096"/>
              <a:gd name="connsiteY63" fmla="*/ 414091 h 704318"/>
              <a:gd name="connsiteX64" fmla="*/ 5112382 w 8153096"/>
              <a:gd name="connsiteY64" fmla="*/ 414091 h 704318"/>
              <a:gd name="connsiteX65" fmla="*/ 5112382 w 8153096"/>
              <a:gd name="connsiteY65" fmla="*/ 414091 h 704318"/>
              <a:gd name="connsiteX66" fmla="*/ 5089310 w 8153096"/>
              <a:gd name="connsiteY66" fmla="*/ 414091 h 704318"/>
              <a:gd name="connsiteX67" fmla="*/ 5089310 w 8153096"/>
              <a:gd name="connsiteY67" fmla="*/ 400733 h 704318"/>
              <a:gd name="connsiteX68" fmla="*/ 4995805 w 8153096"/>
              <a:gd name="connsiteY68" fmla="*/ 400733 h 704318"/>
              <a:gd name="connsiteX69" fmla="*/ 4961804 w 8153096"/>
              <a:gd name="connsiteY69" fmla="*/ 400733 h 704318"/>
              <a:gd name="connsiteX70" fmla="*/ 4961804 w 8153096"/>
              <a:gd name="connsiteY70" fmla="*/ 392232 h 704318"/>
              <a:gd name="connsiteX71" fmla="*/ 4796653 w 8153096"/>
              <a:gd name="connsiteY71" fmla="*/ 392232 h 704318"/>
              <a:gd name="connsiteX72" fmla="*/ 4796653 w 8153096"/>
              <a:gd name="connsiteY72" fmla="*/ 383732 h 704318"/>
              <a:gd name="connsiteX73" fmla="*/ 4698292 w 8153096"/>
              <a:gd name="connsiteY73" fmla="*/ 383732 h 704318"/>
              <a:gd name="connsiteX74" fmla="*/ 4698292 w 8153096"/>
              <a:gd name="connsiteY74" fmla="*/ 370374 h 704318"/>
              <a:gd name="connsiteX75" fmla="*/ 4608430 w 8153096"/>
              <a:gd name="connsiteY75" fmla="*/ 370374 h 704318"/>
              <a:gd name="connsiteX76" fmla="*/ 4608430 w 8153096"/>
              <a:gd name="connsiteY76" fmla="*/ 363088 h 704318"/>
              <a:gd name="connsiteX77" fmla="*/ 4491853 w 8153096"/>
              <a:gd name="connsiteY77" fmla="*/ 363088 h 704318"/>
              <a:gd name="connsiteX78" fmla="*/ 4491853 w 8153096"/>
              <a:gd name="connsiteY78" fmla="*/ 355802 h 704318"/>
              <a:gd name="connsiteX79" fmla="*/ 4304845 w 8153096"/>
              <a:gd name="connsiteY79" fmla="*/ 355802 h 704318"/>
              <a:gd name="connsiteX80" fmla="*/ 4304845 w 8153096"/>
              <a:gd name="connsiteY80" fmla="*/ 344873 h 704318"/>
              <a:gd name="connsiteX81" fmla="*/ 4228341 w 8153096"/>
              <a:gd name="connsiteY81" fmla="*/ 344873 h 704318"/>
              <a:gd name="connsiteX82" fmla="*/ 4228341 w 8153096"/>
              <a:gd name="connsiteY82" fmla="*/ 340016 h 704318"/>
              <a:gd name="connsiteX83" fmla="*/ 4157909 w 8153096"/>
              <a:gd name="connsiteY83" fmla="*/ 340016 h 704318"/>
              <a:gd name="connsiteX84" fmla="*/ 4157909 w 8153096"/>
              <a:gd name="connsiteY84" fmla="*/ 331515 h 704318"/>
              <a:gd name="connsiteX85" fmla="*/ 4100835 w 8153096"/>
              <a:gd name="connsiteY85" fmla="*/ 331515 h 704318"/>
              <a:gd name="connsiteX86" fmla="*/ 4100835 w 8153096"/>
              <a:gd name="connsiteY86" fmla="*/ 319372 h 704318"/>
              <a:gd name="connsiteX87" fmla="*/ 3978186 w 8153096"/>
              <a:gd name="connsiteY87" fmla="*/ 319372 h 704318"/>
              <a:gd name="connsiteX88" fmla="*/ 3978186 w 8153096"/>
              <a:gd name="connsiteY88" fmla="*/ 313300 h 704318"/>
              <a:gd name="connsiteX89" fmla="*/ 3890754 w 8153096"/>
              <a:gd name="connsiteY89" fmla="*/ 313300 h 704318"/>
              <a:gd name="connsiteX90" fmla="*/ 3890754 w 8153096"/>
              <a:gd name="connsiteY90" fmla="*/ 304800 h 704318"/>
              <a:gd name="connsiteX91" fmla="*/ 3796035 w 8153096"/>
              <a:gd name="connsiteY91" fmla="*/ 304800 h 704318"/>
              <a:gd name="connsiteX92" fmla="*/ 3796035 w 8153096"/>
              <a:gd name="connsiteY92" fmla="*/ 299942 h 704318"/>
              <a:gd name="connsiteX93" fmla="*/ 3751104 w 8153096"/>
              <a:gd name="connsiteY93" fmla="*/ 299942 h 704318"/>
              <a:gd name="connsiteX94" fmla="*/ 3751104 w 8153096"/>
              <a:gd name="connsiteY94" fmla="*/ 287799 h 704318"/>
              <a:gd name="connsiteX95" fmla="*/ 3700102 w 8153096"/>
              <a:gd name="connsiteY95" fmla="*/ 287799 h 704318"/>
              <a:gd name="connsiteX96" fmla="*/ 3700102 w 8153096"/>
              <a:gd name="connsiteY96" fmla="*/ 285370 h 704318"/>
              <a:gd name="connsiteX97" fmla="*/ 3636956 w 8153096"/>
              <a:gd name="connsiteY97" fmla="*/ 285370 h 704318"/>
              <a:gd name="connsiteX98" fmla="*/ 3636956 w 8153096"/>
              <a:gd name="connsiteY98" fmla="*/ 269584 h 704318"/>
              <a:gd name="connsiteX99" fmla="*/ 3572596 w 8153096"/>
              <a:gd name="connsiteY99" fmla="*/ 269584 h 704318"/>
              <a:gd name="connsiteX100" fmla="*/ 3572596 w 8153096"/>
              <a:gd name="connsiteY100" fmla="*/ 269584 h 704318"/>
              <a:gd name="connsiteX101" fmla="*/ 3491235 w 8153096"/>
              <a:gd name="connsiteY101" fmla="*/ 269584 h 704318"/>
              <a:gd name="connsiteX102" fmla="*/ 3491235 w 8153096"/>
              <a:gd name="connsiteY102" fmla="*/ 251369 h 704318"/>
              <a:gd name="connsiteX103" fmla="*/ 3320013 w 8153096"/>
              <a:gd name="connsiteY103" fmla="*/ 251369 h 704318"/>
              <a:gd name="connsiteX104" fmla="*/ 3320013 w 8153096"/>
              <a:gd name="connsiteY104" fmla="*/ 241654 h 704318"/>
              <a:gd name="connsiteX105" fmla="*/ 3204650 w 8153096"/>
              <a:gd name="connsiteY105" fmla="*/ 241654 h 704318"/>
              <a:gd name="connsiteX106" fmla="*/ 3191292 w 8153096"/>
              <a:gd name="connsiteY106" fmla="*/ 239225 h 704318"/>
              <a:gd name="connsiteX107" fmla="*/ 3191292 w 8153096"/>
              <a:gd name="connsiteY107" fmla="*/ 230725 h 704318"/>
              <a:gd name="connsiteX108" fmla="*/ 3039500 w 8153096"/>
              <a:gd name="connsiteY108" fmla="*/ 230725 h 704318"/>
              <a:gd name="connsiteX109" fmla="*/ 3039500 w 8153096"/>
              <a:gd name="connsiteY109" fmla="*/ 224653 h 704318"/>
              <a:gd name="connsiteX110" fmla="*/ 2907136 w 8153096"/>
              <a:gd name="connsiteY110" fmla="*/ 224653 h 704318"/>
              <a:gd name="connsiteX111" fmla="*/ 2907136 w 8153096"/>
              <a:gd name="connsiteY111" fmla="*/ 213724 h 704318"/>
              <a:gd name="connsiteX112" fmla="*/ 2881635 w 8153096"/>
              <a:gd name="connsiteY112" fmla="*/ 213724 h 704318"/>
              <a:gd name="connsiteX113" fmla="*/ 2881635 w 8153096"/>
              <a:gd name="connsiteY113" fmla="*/ 205224 h 704318"/>
              <a:gd name="connsiteX114" fmla="*/ 2739557 w 8153096"/>
              <a:gd name="connsiteY114" fmla="*/ 205224 h 704318"/>
              <a:gd name="connsiteX115" fmla="*/ 2739557 w 8153096"/>
              <a:gd name="connsiteY115" fmla="*/ 205224 h 704318"/>
              <a:gd name="connsiteX116" fmla="*/ 2711627 w 8153096"/>
              <a:gd name="connsiteY116" fmla="*/ 205224 h 704318"/>
              <a:gd name="connsiteX117" fmla="*/ 2711627 w 8153096"/>
              <a:gd name="connsiteY117" fmla="*/ 193080 h 704318"/>
              <a:gd name="connsiteX118" fmla="*/ 2604765 w 8153096"/>
              <a:gd name="connsiteY118" fmla="*/ 193080 h 704318"/>
              <a:gd name="connsiteX119" fmla="*/ 2604765 w 8153096"/>
              <a:gd name="connsiteY119" fmla="*/ 184580 h 704318"/>
              <a:gd name="connsiteX120" fmla="*/ 2394684 w 8153096"/>
              <a:gd name="connsiteY120" fmla="*/ 184580 h 704318"/>
              <a:gd name="connsiteX121" fmla="*/ 2394684 w 8153096"/>
              <a:gd name="connsiteY121" fmla="*/ 176079 h 704318"/>
              <a:gd name="connsiteX122" fmla="*/ 2309680 w 8153096"/>
              <a:gd name="connsiteY122" fmla="*/ 176079 h 704318"/>
              <a:gd name="connsiteX123" fmla="*/ 2309680 w 8153096"/>
              <a:gd name="connsiteY123" fmla="*/ 165150 h 704318"/>
              <a:gd name="connsiteX124" fmla="*/ 2246534 w 8153096"/>
              <a:gd name="connsiteY124" fmla="*/ 165150 h 704318"/>
              <a:gd name="connsiteX125" fmla="*/ 2246534 w 8153096"/>
              <a:gd name="connsiteY125" fmla="*/ 151793 h 704318"/>
              <a:gd name="connsiteX126" fmla="*/ 2183388 w 8153096"/>
              <a:gd name="connsiteY126" fmla="*/ 151793 h 704318"/>
              <a:gd name="connsiteX127" fmla="*/ 2183388 w 8153096"/>
              <a:gd name="connsiteY127" fmla="*/ 145721 h 704318"/>
              <a:gd name="connsiteX128" fmla="*/ 2081383 w 8153096"/>
              <a:gd name="connsiteY128" fmla="*/ 145721 h 704318"/>
              <a:gd name="connsiteX129" fmla="*/ 2081383 w 8153096"/>
              <a:gd name="connsiteY129" fmla="*/ 134792 h 704318"/>
              <a:gd name="connsiteX130" fmla="*/ 1928376 w 8153096"/>
              <a:gd name="connsiteY130" fmla="*/ 134792 h 704318"/>
              <a:gd name="connsiteX131" fmla="*/ 1928376 w 8153096"/>
              <a:gd name="connsiteY131" fmla="*/ 122648 h 704318"/>
              <a:gd name="connsiteX132" fmla="*/ 1827586 w 8153096"/>
              <a:gd name="connsiteY132" fmla="*/ 122648 h 704318"/>
              <a:gd name="connsiteX133" fmla="*/ 1827586 w 8153096"/>
              <a:gd name="connsiteY133" fmla="*/ 109291 h 704318"/>
              <a:gd name="connsiteX134" fmla="*/ 1643005 w 8153096"/>
              <a:gd name="connsiteY134" fmla="*/ 109291 h 704318"/>
              <a:gd name="connsiteX135" fmla="*/ 1643005 w 8153096"/>
              <a:gd name="connsiteY135" fmla="*/ 98361 h 704318"/>
              <a:gd name="connsiteX136" fmla="*/ 1466926 w 8153096"/>
              <a:gd name="connsiteY136" fmla="*/ 98361 h 704318"/>
              <a:gd name="connsiteX137" fmla="*/ 1466926 w 8153096"/>
              <a:gd name="connsiteY137" fmla="*/ 91075 h 704318"/>
              <a:gd name="connsiteX138" fmla="*/ 1350349 w 8153096"/>
              <a:gd name="connsiteY138" fmla="*/ 91075 h 704318"/>
              <a:gd name="connsiteX139" fmla="*/ 1350349 w 8153096"/>
              <a:gd name="connsiteY139" fmla="*/ 85004 h 704318"/>
              <a:gd name="connsiteX140" fmla="*/ 1300561 w 8153096"/>
              <a:gd name="connsiteY140" fmla="*/ 85004 h 704318"/>
              <a:gd name="connsiteX141" fmla="*/ 1300561 w 8153096"/>
              <a:gd name="connsiteY141" fmla="*/ 71646 h 704318"/>
              <a:gd name="connsiteX142" fmla="*/ 1130553 w 8153096"/>
              <a:gd name="connsiteY142" fmla="*/ 71646 h 704318"/>
              <a:gd name="connsiteX143" fmla="*/ 1130553 w 8153096"/>
              <a:gd name="connsiteY143" fmla="*/ 81361 h 704318"/>
              <a:gd name="connsiteX144" fmla="*/ 1130553 w 8153096"/>
              <a:gd name="connsiteY144" fmla="*/ 66789 h 704318"/>
              <a:gd name="connsiteX145" fmla="*/ 1000618 w 8153096"/>
              <a:gd name="connsiteY145" fmla="*/ 66789 h 704318"/>
              <a:gd name="connsiteX146" fmla="*/ 1000618 w 8153096"/>
              <a:gd name="connsiteY146" fmla="*/ 59502 h 704318"/>
              <a:gd name="connsiteX147" fmla="*/ 922900 w 8153096"/>
              <a:gd name="connsiteY147" fmla="*/ 59502 h 704318"/>
              <a:gd name="connsiteX148" fmla="*/ 922900 w 8153096"/>
              <a:gd name="connsiteY148" fmla="*/ 46145 h 704318"/>
              <a:gd name="connsiteX149" fmla="*/ 795394 w 8153096"/>
              <a:gd name="connsiteY149" fmla="*/ 46145 h 704318"/>
              <a:gd name="connsiteX150" fmla="*/ 788108 w 8153096"/>
              <a:gd name="connsiteY150" fmla="*/ 38859 h 704318"/>
              <a:gd name="connsiteX151" fmla="*/ 553740 w 8153096"/>
              <a:gd name="connsiteY151" fmla="*/ 38859 h 704318"/>
              <a:gd name="connsiteX152" fmla="*/ 553740 w 8153096"/>
              <a:gd name="connsiteY152" fmla="*/ 23072 h 704318"/>
              <a:gd name="connsiteX153" fmla="*/ 409233 w 8153096"/>
              <a:gd name="connsiteY153" fmla="*/ 23072 h 704318"/>
              <a:gd name="connsiteX154" fmla="*/ 409233 w 8153096"/>
              <a:gd name="connsiteY154" fmla="*/ 12143 h 704318"/>
              <a:gd name="connsiteX155" fmla="*/ 208867 w 8153096"/>
              <a:gd name="connsiteY155" fmla="*/ 12143 h 704318"/>
              <a:gd name="connsiteX156" fmla="*/ 208867 w 8153096"/>
              <a:gd name="connsiteY156" fmla="*/ 0 h 704318"/>
              <a:gd name="connsiteX157" fmla="*/ 0 w 8153096"/>
              <a:gd name="connsiteY157" fmla="*/ 0 h 704318"/>
              <a:gd name="connsiteX0" fmla="*/ 8153096 w 8153096"/>
              <a:gd name="connsiteY0" fmla="*/ 704318 h 704318"/>
              <a:gd name="connsiteX1" fmla="*/ 8106951 w 8153096"/>
              <a:gd name="connsiteY1" fmla="*/ 697032 h 704318"/>
              <a:gd name="connsiteX2" fmla="*/ 8106951 w 8153096"/>
              <a:gd name="connsiteY2" fmla="*/ 677603 h 704318"/>
              <a:gd name="connsiteX3" fmla="*/ 8020733 w 8153096"/>
              <a:gd name="connsiteY3" fmla="*/ 677603 h 704318"/>
              <a:gd name="connsiteX4" fmla="*/ 8020733 w 8153096"/>
              <a:gd name="connsiteY4" fmla="*/ 663031 h 704318"/>
              <a:gd name="connsiteX5" fmla="*/ 7943015 w 8153096"/>
              <a:gd name="connsiteY5" fmla="*/ 663031 h 704318"/>
              <a:gd name="connsiteX6" fmla="*/ 7943015 w 8153096"/>
              <a:gd name="connsiteY6" fmla="*/ 658173 h 704318"/>
              <a:gd name="connsiteX7" fmla="*/ 7918728 w 8153096"/>
              <a:gd name="connsiteY7" fmla="*/ 658173 h 704318"/>
              <a:gd name="connsiteX8" fmla="*/ 7918728 w 8153096"/>
              <a:gd name="connsiteY8" fmla="*/ 633887 h 704318"/>
              <a:gd name="connsiteX9" fmla="*/ 7792437 w 8153096"/>
              <a:gd name="connsiteY9" fmla="*/ 633887 h 704318"/>
              <a:gd name="connsiteX10" fmla="*/ 7792437 w 8153096"/>
              <a:gd name="connsiteY10" fmla="*/ 629029 h 704318"/>
              <a:gd name="connsiteX11" fmla="*/ 7745077 w 8153096"/>
              <a:gd name="connsiteY11" fmla="*/ 629029 h 704318"/>
              <a:gd name="connsiteX12" fmla="*/ 7745077 w 8153096"/>
              <a:gd name="connsiteY12" fmla="*/ 615671 h 704318"/>
              <a:gd name="connsiteX13" fmla="*/ 7668574 w 8153096"/>
              <a:gd name="connsiteY13" fmla="*/ 615671 h 704318"/>
              <a:gd name="connsiteX14" fmla="*/ 7668574 w 8153096"/>
              <a:gd name="connsiteY14" fmla="*/ 607171 h 704318"/>
              <a:gd name="connsiteX15" fmla="*/ 7567783 w 8153096"/>
              <a:gd name="connsiteY15" fmla="*/ 607171 h 704318"/>
              <a:gd name="connsiteX16" fmla="*/ 7567783 w 8153096"/>
              <a:gd name="connsiteY16" fmla="*/ 601099 h 704318"/>
              <a:gd name="connsiteX17" fmla="*/ 7482779 w 8153096"/>
              <a:gd name="connsiteY17" fmla="*/ 601099 h 704318"/>
              <a:gd name="connsiteX18" fmla="*/ 7482779 w 8153096"/>
              <a:gd name="connsiteY18" fmla="*/ 593813 h 704318"/>
              <a:gd name="connsiteX19" fmla="*/ 7258126 w 8153096"/>
              <a:gd name="connsiteY19" fmla="*/ 593813 h 704318"/>
              <a:gd name="connsiteX20" fmla="*/ 7258126 w 8153096"/>
              <a:gd name="connsiteY20" fmla="*/ 587742 h 704318"/>
              <a:gd name="connsiteX21" fmla="*/ 7170693 w 8153096"/>
              <a:gd name="connsiteY21" fmla="*/ 587742 h 704318"/>
              <a:gd name="connsiteX22" fmla="*/ 7170693 w 8153096"/>
              <a:gd name="connsiteY22" fmla="*/ 573169 h 704318"/>
              <a:gd name="connsiteX23" fmla="*/ 7086903 w 8153096"/>
              <a:gd name="connsiteY23" fmla="*/ 573169 h 704318"/>
              <a:gd name="connsiteX24" fmla="*/ 7086903 w 8153096"/>
              <a:gd name="connsiteY24" fmla="*/ 570741 h 704318"/>
              <a:gd name="connsiteX25" fmla="*/ 7000685 w 8153096"/>
              <a:gd name="connsiteY25" fmla="*/ 570741 h 704318"/>
              <a:gd name="connsiteX26" fmla="*/ 7000685 w 8153096"/>
              <a:gd name="connsiteY26" fmla="*/ 563455 h 704318"/>
              <a:gd name="connsiteX27" fmla="*/ 6897466 w 8153096"/>
              <a:gd name="connsiteY27" fmla="*/ 563455 h 704318"/>
              <a:gd name="connsiteX28" fmla="*/ 6897466 w 8153096"/>
              <a:gd name="connsiteY28" fmla="*/ 551311 h 704318"/>
              <a:gd name="connsiteX29" fmla="*/ 6836749 w 8153096"/>
              <a:gd name="connsiteY29" fmla="*/ 551311 h 704318"/>
              <a:gd name="connsiteX30" fmla="*/ 6836749 w 8153096"/>
              <a:gd name="connsiteY30" fmla="*/ 546454 h 704318"/>
              <a:gd name="connsiteX31" fmla="*/ 6710457 w 8153096"/>
              <a:gd name="connsiteY31" fmla="*/ 546454 h 704318"/>
              <a:gd name="connsiteX32" fmla="*/ 6703171 w 8153096"/>
              <a:gd name="connsiteY32" fmla="*/ 539168 h 704318"/>
              <a:gd name="connsiteX33" fmla="*/ 6642454 w 8153096"/>
              <a:gd name="connsiteY33" fmla="*/ 539168 h 704318"/>
              <a:gd name="connsiteX34" fmla="*/ 6642454 w 8153096"/>
              <a:gd name="connsiteY34" fmla="*/ 528239 h 704318"/>
              <a:gd name="connsiteX35" fmla="*/ 6580523 w 8153096"/>
              <a:gd name="connsiteY35" fmla="*/ 528239 h 704318"/>
              <a:gd name="connsiteX36" fmla="*/ 6580523 w 8153096"/>
              <a:gd name="connsiteY36" fmla="*/ 516095 h 704318"/>
              <a:gd name="connsiteX37" fmla="*/ 6439659 w 8153096"/>
              <a:gd name="connsiteY37" fmla="*/ 516095 h 704318"/>
              <a:gd name="connsiteX38" fmla="*/ 6439659 w 8153096"/>
              <a:gd name="connsiteY38" fmla="*/ 506381 h 704318"/>
              <a:gd name="connsiteX39" fmla="*/ 6366798 w 8153096"/>
              <a:gd name="connsiteY39" fmla="*/ 506381 h 704318"/>
              <a:gd name="connsiteX40" fmla="*/ 6366798 w 8153096"/>
              <a:gd name="connsiteY40" fmla="*/ 499095 h 704318"/>
              <a:gd name="connsiteX41" fmla="*/ 6278151 w 8153096"/>
              <a:gd name="connsiteY41" fmla="*/ 499095 h 704318"/>
              <a:gd name="connsiteX42" fmla="*/ 6278151 w 8153096"/>
              <a:gd name="connsiteY42" fmla="*/ 493023 h 704318"/>
              <a:gd name="connsiteX43" fmla="*/ 6130002 w 8153096"/>
              <a:gd name="connsiteY43" fmla="*/ 493023 h 704318"/>
              <a:gd name="connsiteX44" fmla="*/ 6130002 w 8153096"/>
              <a:gd name="connsiteY44" fmla="*/ 485737 h 704318"/>
              <a:gd name="connsiteX45" fmla="*/ 6021925 w 8153096"/>
              <a:gd name="connsiteY45" fmla="*/ 485737 h 704318"/>
              <a:gd name="connsiteX46" fmla="*/ 6021925 w 8153096"/>
              <a:gd name="connsiteY46" fmla="*/ 477236 h 704318"/>
              <a:gd name="connsiteX47" fmla="*/ 5904134 w 8153096"/>
              <a:gd name="connsiteY47" fmla="*/ 477236 h 704318"/>
              <a:gd name="connsiteX48" fmla="*/ 5904134 w 8153096"/>
              <a:gd name="connsiteY48" fmla="*/ 477236 h 704318"/>
              <a:gd name="connsiteX49" fmla="*/ 5879847 w 8153096"/>
              <a:gd name="connsiteY49" fmla="*/ 477236 h 704318"/>
              <a:gd name="connsiteX50" fmla="*/ 5879847 w 8153096"/>
              <a:gd name="connsiteY50" fmla="*/ 469950 h 704318"/>
              <a:gd name="connsiteX51" fmla="*/ 5788771 w 8153096"/>
              <a:gd name="connsiteY51" fmla="*/ 469950 h 704318"/>
              <a:gd name="connsiteX52" fmla="*/ 5788771 w 8153096"/>
              <a:gd name="connsiteY52" fmla="*/ 459021 h 704318"/>
              <a:gd name="connsiteX53" fmla="*/ 5649122 w 8153096"/>
              <a:gd name="connsiteY53" fmla="*/ 459021 h 704318"/>
              <a:gd name="connsiteX54" fmla="*/ 5649122 w 8153096"/>
              <a:gd name="connsiteY54" fmla="*/ 454164 h 704318"/>
              <a:gd name="connsiteX55" fmla="*/ 5577476 w 8153096"/>
              <a:gd name="connsiteY55" fmla="*/ 454164 h 704318"/>
              <a:gd name="connsiteX56" fmla="*/ 5577476 w 8153096"/>
              <a:gd name="connsiteY56" fmla="*/ 444449 h 704318"/>
              <a:gd name="connsiteX57" fmla="*/ 5481543 w 8153096"/>
              <a:gd name="connsiteY57" fmla="*/ 444449 h 704318"/>
              <a:gd name="connsiteX58" fmla="*/ 5481543 w 8153096"/>
              <a:gd name="connsiteY58" fmla="*/ 435949 h 704318"/>
              <a:gd name="connsiteX59" fmla="*/ 5345536 w 8153096"/>
              <a:gd name="connsiteY59" fmla="*/ 435949 h 704318"/>
              <a:gd name="connsiteX60" fmla="*/ 5345536 w 8153096"/>
              <a:gd name="connsiteY60" fmla="*/ 428663 h 704318"/>
              <a:gd name="connsiteX61" fmla="*/ 5237460 w 8153096"/>
              <a:gd name="connsiteY61" fmla="*/ 428663 h 704318"/>
              <a:gd name="connsiteX62" fmla="*/ 5237460 w 8153096"/>
              <a:gd name="connsiteY62" fmla="*/ 414091 h 704318"/>
              <a:gd name="connsiteX63" fmla="*/ 5112382 w 8153096"/>
              <a:gd name="connsiteY63" fmla="*/ 414091 h 704318"/>
              <a:gd name="connsiteX64" fmla="*/ 5112382 w 8153096"/>
              <a:gd name="connsiteY64" fmla="*/ 414091 h 704318"/>
              <a:gd name="connsiteX65" fmla="*/ 5089310 w 8153096"/>
              <a:gd name="connsiteY65" fmla="*/ 414091 h 704318"/>
              <a:gd name="connsiteX66" fmla="*/ 5089310 w 8153096"/>
              <a:gd name="connsiteY66" fmla="*/ 400733 h 704318"/>
              <a:gd name="connsiteX67" fmla="*/ 4995805 w 8153096"/>
              <a:gd name="connsiteY67" fmla="*/ 400733 h 704318"/>
              <a:gd name="connsiteX68" fmla="*/ 4961804 w 8153096"/>
              <a:gd name="connsiteY68" fmla="*/ 400733 h 704318"/>
              <a:gd name="connsiteX69" fmla="*/ 4961804 w 8153096"/>
              <a:gd name="connsiteY69" fmla="*/ 392232 h 704318"/>
              <a:gd name="connsiteX70" fmla="*/ 4796653 w 8153096"/>
              <a:gd name="connsiteY70" fmla="*/ 392232 h 704318"/>
              <a:gd name="connsiteX71" fmla="*/ 4796653 w 8153096"/>
              <a:gd name="connsiteY71" fmla="*/ 383732 h 704318"/>
              <a:gd name="connsiteX72" fmla="*/ 4698292 w 8153096"/>
              <a:gd name="connsiteY72" fmla="*/ 383732 h 704318"/>
              <a:gd name="connsiteX73" fmla="*/ 4698292 w 8153096"/>
              <a:gd name="connsiteY73" fmla="*/ 370374 h 704318"/>
              <a:gd name="connsiteX74" fmla="*/ 4608430 w 8153096"/>
              <a:gd name="connsiteY74" fmla="*/ 370374 h 704318"/>
              <a:gd name="connsiteX75" fmla="*/ 4608430 w 8153096"/>
              <a:gd name="connsiteY75" fmla="*/ 363088 h 704318"/>
              <a:gd name="connsiteX76" fmla="*/ 4491853 w 8153096"/>
              <a:gd name="connsiteY76" fmla="*/ 363088 h 704318"/>
              <a:gd name="connsiteX77" fmla="*/ 4491853 w 8153096"/>
              <a:gd name="connsiteY77" fmla="*/ 355802 h 704318"/>
              <a:gd name="connsiteX78" fmla="*/ 4304845 w 8153096"/>
              <a:gd name="connsiteY78" fmla="*/ 355802 h 704318"/>
              <a:gd name="connsiteX79" fmla="*/ 4304845 w 8153096"/>
              <a:gd name="connsiteY79" fmla="*/ 344873 h 704318"/>
              <a:gd name="connsiteX80" fmla="*/ 4228341 w 8153096"/>
              <a:gd name="connsiteY80" fmla="*/ 344873 h 704318"/>
              <a:gd name="connsiteX81" fmla="*/ 4228341 w 8153096"/>
              <a:gd name="connsiteY81" fmla="*/ 340016 h 704318"/>
              <a:gd name="connsiteX82" fmla="*/ 4157909 w 8153096"/>
              <a:gd name="connsiteY82" fmla="*/ 340016 h 704318"/>
              <a:gd name="connsiteX83" fmla="*/ 4157909 w 8153096"/>
              <a:gd name="connsiteY83" fmla="*/ 331515 h 704318"/>
              <a:gd name="connsiteX84" fmla="*/ 4100835 w 8153096"/>
              <a:gd name="connsiteY84" fmla="*/ 331515 h 704318"/>
              <a:gd name="connsiteX85" fmla="*/ 4100835 w 8153096"/>
              <a:gd name="connsiteY85" fmla="*/ 319372 h 704318"/>
              <a:gd name="connsiteX86" fmla="*/ 3978186 w 8153096"/>
              <a:gd name="connsiteY86" fmla="*/ 319372 h 704318"/>
              <a:gd name="connsiteX87" fmla="*/ 3978186 w 8153096"/>
              <a:gd name="connsiteY87" fmla="*/ 313300 h 704318"/>
              <a:gd name="connsiteX88" fmla="*/ 3890754 w 8153096"/>
              <a:gd name="connsiteY88" fmla="*/ 313300 h 704318"/>
              <a:gd name="connsiteX89" fmla="*/ 3890754 w 8153096"/>
              <a:gd name="connsiteY89" fmla="*/ 304800 h 704318"/>
              <a:gd name="connsiteX90" fmla="*/ 3796035 w 8153096"/>
              <a:gd name="connsiteY90" fmla="*/ 304800 h 704318"/>
              <a:gd name="connsiteX91" fmla="*/ 3796035 w 8153096"/>
              <a:gd name="connsiteY91" fmla="*/ 299942 h 704318"/>
              <a:gd name="connsiteX92" fmla="*/ 3751104 w 8153096"/>
              <a:gd name="connsiteY92" fmla="*/ 299942 h 704318"/>
              <a:gd name="connsiteX93" fmla="*/ 3751104 w 8153096"/>
              <a:gd name="connsiteY93" fmla="*/ 287799 h 704318"/>
              <a:gd name="connsiteX94" fmla="*/ 3700102 w 8153096"/>
              <a:gd name="connsiteY94" fmla="*/ 287799 h 704318"/>
              <a:gd name="connsiteX95" fmla="*/ 3700102 w 8153096"/>
              <a:gd name="connsiteY95" fmla="*/ 285370 h 704318"/>
              <a:gd name="connsiteX96" fmla="*/ 3636956 w 8153096"/>
              <a:gd name="connsiteY96" fmla="*/ 285370 h 704318"/>
              <a:gd name="connsiteX97" fmla="*/ 3636956 w 8153096"/>
              <a:gd name="connsiteY97" fmla="*/ 269584 h 704318"/>
              <a:gd name="connsiteX98" fmla="*/ 3572596 w 8153096"/>
              <a:gd name="connsiteY98" fmla="*/ 269584 h 704318"/>
              <a:gd name="connsiteX99" fmla="*/ 3572596 w 8153096"/>
              <a:gd name="connsiteY99" fmla="*/ 269584 h 704318"/>
              <a:gd name="connsiteX100" fmla="*/ 3491235 w 8153096"/>
              <a:gd name="connsiteY100" fmla="*/ 269584 h 704318"/>
              <a:gd name="connsiteX101" fmla="*/ 3491235 w 8153096"/>
              <a:gd name="connsiteY101" fmla="*/ 251369 h 704318"/>
              <a:gd name="connsiteX102" fmla="*/ 3320013 w 8153096"/>
              <a:gd name="connsiteY102" fmla="*/ 251369 h 704318"/>
              <a:gd name="connsiteX103" fmla="*/ 3320013 w 8153096"/>
              <a:gd name="connsiteY103" fmla="*/ 241654 h 704318"/>
              <a:gd name="connsiteX104" fmla="*/ 3204650 w 8153096"/>
              <a:gd name="connsiteY104" fmla="*/ 241654 h 704318"/>
              <a:gd name="connsiteX105" fmla="*/ 3191292 w 8153096"/>
              <a:gd name="connsiteY105" fmla="*/ 239225 h 704318"/>
              <a:gd name="connsiteX106" fmla="*/ 3191292 w 8153096"/>
              <a:gd name="connsiteY106" fmla="*/ 230725 h 704318"/>
              <a:gd name="connsiteX107" fmla="*/ 3039500 w 8153096"/>
              <a:gd name="connsiteY107" fmla="*/ 230725 h 704318"/>
              <a:gd name="connsiteX108" fmla="*/ 3039500 w 8153096"/>
              <a:gd name="connsiteY108" fmla="*/ 224653 h 704318"/>
              <a:gd name="connsiteX109" fmla="*/ 2907136 w 8153096"/>
              <a:gd name="connsiteY109" fmla="*/ 224653 h 704318"/>
              <a:gd name="connsiteX110" fmla="*/ 2907136 w 8153096"/>
              <a:gd name="connsiteY110" fmla="*/ 213724 h 704318"/>
              <a:gd name="connsiteX111" fmla="*/ 2881635 w 8153096"/>
              <a:gd name="connsiteY111" fmla="*/ 213724 h 704318"/>
              <a:gd name="connsiteX112" fmla="*/ 2881635 w 8153096"/>
              <a:gd name="connsiteY112" fmla="*/ 205224 h 704318"/>
              <a:gd name="connsiteX113" fmla="*/ 2739557 w 8153096"/>
              <a:gd name="connsiteY113" fmla="*/ 205224 h 704318"/>
              <a:gd name="connsiteX114" fmla="*/ 2739557 w 8153096"/>
              <a:gd name="connsiteY114" fmla="*/ 205224 h 704318"/>
              <a:gd name="connsiteX115" fmla="*/ 2711627 w 8153096"/>
              <a:gd name="connsiteY115" fmla="*/ 205224 h 704318"/>
              <a:gd name="connsiteX116" fmla="*/ 2711627 w 8153096"/>
              <a:gd name="connsiteY116" fmla="*/ 193080 h 704318"/>
              <a:gd name="connsiteX117" fmla="*/ 2604765 w 8153096"/>
              <a:gd name="connsiteY117" fmla="*/ 193080 h 704318"/>
              <a:gd name="connsiteX118" fmla="*/ 2604765 w 8153096"/>
              <a:gd name="connsiteY118" fmla="*/ 184580 h 704318"/>
              <a:gd name="connsiteX119" fmla="*/ 2394684 w 8153096"/>
              <a:gd name="connsiteY119" fmla="*/ 184580 h 704318"/>
              <a:gd name="connsiteX120" fmla="*/ 2394684 w 8153096"/>
              <a:gd name="connsiteY120" fmla="*/ 176079 h 704318"/>
              <a:gd name="connsiteX121" fmla="*/ 2309680 w 8153096"/>
              <a:gd name="connsiteY121" fmla="*/ 176079 h 704318"/>
              <a:gd name="connsiteX122" fmla="*/ 2309680 w 8153096"/>
              <a:gd name="connsiteY122" fmla="*/ 165150 h 704318"/>
              <a:gd name="connsiteX123" fmla="*/ 2246534 w 8153096"/>
              <a:gd name="connsiteY123" fmla="*/ 165150 h 704318"/>
              <a:gd name="connsiteX124" fmla="*/ 2246534 w 8153096"/>
              <a:gd name="connsiteY124" fmla="*/ 151793 h 704318"/>
              <a:gd name="connsiteX125" fmla="*/ 2183388 w 8153096"/>
              <a:gd name="connsiteY125" fmla="*/ 151793 h 704318"/>
              <a:gd name="connsiteX126" fmla="*/ 2183388 w 8153096"/>
              <a:gd name="connsiteY126" fmla="*/ 145721 h 704318"/>
              <a:gd name="connsiteX127" fmla="*/ 2081383 w 8153096"/>
              <a:gd name="connsiteY127" fmla="*/ 145721 h 704318"/>
              <a:gd name="connsiteX128" fmla="*/ 2081383 w 8153096"/>
              <a:gd name="connsiteY128" fmla="*/ 134792 h 704318"/>
              <a:gd name="connsiteX129" fmla="*/ 1928376 w 8153096"/>
              <a:gd name="connsiteY129" fmla="*/ 134792 h 704318"/>
              <a:gd name="connsiteX130" fmla="*/ 1928376 w 8153096"/>
              <a:gd name="connsiteY130" fmla="*/ 122648 h 704318"/>
              <a:gd name="connsiteX131" fmla="*/ 1827586 w 8153096"/>
              <a:gd name="connsiteY131" fmla="*/ 122648 h 704318"/>
              <a:gd name="connsiteX132" fmla="*/ 1827586 w 8153096"/>
              <a:gd name="connsiteY132" fmla="*/ 109291 h 704318"/>
              <a:gd name="connsiteX133" fmla="*/ 1643005 w 8153096"/>
              <a:gd name="connsiteY133" fmla="*/ 109291 h 704318"/>
              <a:gd name="connsiteX134" fmla="*/ 1643005 w 8153096"/>
              <a:gd name="connsiteY134" fmla="*/ 98361 h 704318"/>
              <a:gd name="connsiteX135" fmla="*/ 1466926 w 8153096"/>
              <a:gd name="connsiteY135" fmla="*/ 98361 h 704318"/>
              <a:gd name="connsiteX136" fmla="*/ 1466926 w 8153096"/>
              <a:gd name="connsiteY136" fmla="*/ 91075 h 704318"/>
              <a:gd name="connsiteX137" fmla="*/ 1350349 w 8153096"/>
              <a:gd name="connsiteY137" fmla="*/ 91075 h 704318"/>
              <a:gd name="connsiteX138" fmla="*/ 1350349 w 8153096"/>
              <a:gd name="connsiteY138" fmla="*/ 85004 h 704318"/>
              <a:gd name="connsiteX139" fmla="*/ 1300561 w 8153096"/>
              <a:gd name="connsiteY139" fmla="*/ 85004 h 704318"/>
              <a:gd name="connsiteX140" fmla="*/ 1300561 w 8153096"/>
              <a:gd name="connsiteY140" fmla="*/ 71646 h 704318"/>
              <a:gd name="connsiteX141" fmla="*/ 1130553 w 8153096"/>
              <a:gd name="connsiteY141" fmla="*/ 71646 h 704318"/>
              <a:gd name="connsiteX142" fmla="*/ 1130553 w 8153096"/>
              <a:gd name="connsiteY142" fmla="*/ 81361 h 704318"/>
              <a:gd name="connsiteX143" fmla="*/ 1130553 w 8153096"/>
              <a:gd name="connsiteY143" fmla="*/ 66789 h 704318"/>
              <a:gd name="connsiteX144" fmla="*/ 1000618 w 8153096"/>
              <a:gd name="connsiteY144" fmla="*/ 66789 h 704318"/>
              <a:gd name="connsiteX145" fmla="*/ 1000618 w 8153096"/>
              <a:gd name="connsiteY145" fmla="*/ 59502 h 704318"/>
              <a:gd name="connsiteX146" fmla="*/ 922900 w 8153096"/>
              <a:gd name="connsiteY146" fmla="*/ 59502 h 704318"/>
              <a:gd name="connsiteX147" fmla="*/ 922900 w 8153096"/>
              <a:gd name="connsiteY147" fmla="*/ 46145 h 704318"/>
              <a:gd name="connsiteX148" fmla="*/ 795394 w 8153096"/>
              <a:gd name="connsiteY148" fmla="*/ 46145 h 704318"/>
              <a:gd name="connsiteX149" fmla="*/ 788108 w 8153096"/>
              <a:gd name="connsiteY149" fmla="*/ 38859 h 704318"/>
              <a:gd name="connsiteX150" fmla="*/ 553740 w 8153096"/>
              <a:gd name="connsiteY150" fmla="*/ 38859 h 704318"/>
              <a:gd name="connsiteX151" fmla="*/ 553740 w 8153096"/>
              <a:gd name="connsiteY151" fmla="*/ 23072 h 704318"/>
              <a:gd name="connsiteX152" fmla="*/ 409233 w 8153096"/>
              <a:gd name="connsiteY152" fmla="*/ 23072 h 704318"/>
              <a:gd name="connsiteX153" fmla="*/ 409233 w 8153096"/>
              <a:gd name="connsiteY153" fmla="*/ 12143 h 704318"/>
              <a:gd name="connsiteX154" fmla="*/ 208867 w 8153096"/>
              <a:gd name="connsiteY154" fmla="*/ 12143 h 704318"/>
              <a:gd name="connsiteX155" fmla="*/ 208867 w 8153096"/>
              <a:gd name="connsiteY155" fmla="*/ 0 h 704318"/>
              <a:gd name="connsiteX156" fmla="*/ 0 w 8153096"/>
              <a:gd name="connsiteY156" fmla="*/ 0 h 704318"/>
              <a:gd name="connsiteX0" fmla="*/ 8106951 w 8106951"/>
              <a:gd name="connsiteY0" fmla="*/ 697032 h 697032"/>
              <a:gd name="connsiteX1" fmla="*/ 8106951 w 8106951"/>
              <a:gd name="connsiteY1" fmla="*/ 677603 h 697032"/>
              <a:gd name="connsiteX2" fmla="*/ 8020733 w 8106951"/>
              <a:gd name="connsiteY2" fmla="*/ 677603 h 697032"/>
              <a:gd name="connsiteX3" fmla="*/ 8020733 w 8106951"/>
              <a:gd name="connsiteY3" fmla="*/ 663031 h 697032"/>
              <a:gd name="connsiteX4" fmla="*/ 7943015 w 8106951"/>
              <a:gd name="connsiteY4" fmla="*/ 663031 h 697032"/>
              <a:gd name="connsiteX5" fmla="*/ 7943015 w 8106951"/>
              <a:gd name="connsiteY5" fmla="*/ 658173 h 697032"/>
              <a:gd name="connsiteX6" fmla="*/ 7918728 w 8106951"/>
              <a:gd name="connsiteY6" fmla="*/ 658173 h 697032"/>
              <a:gd name="connsiteX7" fmla="*/ 7918728 w 8106951"/>
              <a:gd name="connsiteY7" fmla="*/ 633887 h 697032"/>
              <a:gd name="connsiteX8" fmla="*/ 7792437 w 8106951"/>
              <a:gd name="connsiteY8" fmla="*/ 633887 h 697032"/>
              <a:gd name="connsiteX9" fmla="*/ 7792437 w 8106951"/>
              <a:gd name="connsiteY9" fmla="*/ 629029 h 697032"/>
              <a:gd name="connsiteX10" fmla="*/ 7745077 w 8106951"/>
              <a:gd name="connsiteY10" fmla="*/ 629029 h 697032"/>
              <a:gd name="connsiteX11" fmla="*/ 7745077 w 8106951"/>
              <a:gd name="connsiteY11" fmla="*/ 615671 h 697032"/>
              <a:gd name="connsiteX12" fmla="*/ 7668574 w 8106951"/>
              <a:gd name="connsiteY12" fmla="*/ 615671 h 697032"/>
              <a:gd name="connsiteX13" fmla="*/ 7668574 w 8106951"/>
              <a:gd name="connsiteY13" fmla="*/ 607171 h 697032"/>
              <a:gd name="connsiteX14" fmla="*/ 7567783 w 8106951"/>
              <a:gd name="connsiteY14" fmla="*/ 607171 h 697032"/>
              <a:gd name="connsiteX15" fmla="*/ 7567783 w 8106951"/>
              <a:gd name="connsiteY15" fmla="*/ 601099 h 697032"/>
              <a:gd name="connsiteX16" fmla="*/ 7482779 w 8106951"/>
              <a:gd name="connsiteY16" fmla="*/ 601099 h 697032"/>
              <a:gd name="connsiteX17" fmla="*/ 7482779 w 8106951"/>
              <a:gd name="connsiteY17" fmla="*/ 593813 h 697032"/>
              <a:gd name="connsiteX18" fmla="*/ 7258126 w 8106951"/>
              <a:gd name="connsiteY18" fmla="*/ 593813 h 697032"/>
              <a:gd name="connsiteX19" fmla="*/ 7258126 w 8106951"/>
              <a:gd name="connsiteY19" fmla="*/ 587742 h 697032"/>
              <a:gd name="connsiteX20" fmla="*/ 7170693 w 8106951"/>
              <a:gd name="connsiteY20" fmla="*/ 587742 h 697032"/>
              <a:gd name="connsiteX21" fmla="*/ 7170693 w 8106951"/>
              <a:gd name="connsiteY21" fmla="*/ 573169 h 697032"/>
              <a:gd name="connsiteX22" fmla="*/ 7086903 w 8106951"/>
              <a:gd name="connsiteY22" fmla="*/ 573169 h 697032"/>
              <a:gd name="connsiteX23" fmla="*/ 7086903 w 8106951"/>
              <a:gd name="connsiteY23" fmla="*/ 570741 h 697032"/>
              <a:gd name="connsiteX24" fmla="*/ 7000685 w 8106951"/>
              <a:gd name="connsiteY24" fmla="*/ 570741 h 697032"/>
              <a:gd name="connsiteX25" fmla="*/ 7000685 w 8106951"/>
              <a:gd name="connsiteY25" fmla="*/ 563455 h 697032"/>
              <a:gd name="connsiteX26" fmla="*/ 6897466 w 8106951"/>
              <a:gd name="connsiteY26" fmla="*/ 563455 h 697032"/>
              <a:gd name="connsiteX27" fmla="*/ 6897466 w 8106951"/>
              <a:gd name="connsiteY27" fmla="*/ 551311 h 697032"/>
              <a:gd name="connsiteX28" fmla="*/ 6836749 w 8106951"/>
              <a:gd name="connsiteY28" fmla="*/ 551311 h 697032"/>
              <a:gd name="connsiteX29" fmla="*/ 6836749 w 8106951"/>
              <a:gd name="connsiteY29" fmla="*/ 546454 h 697032"/>
              <a:gd name="connsiteX30" fmla="*/ 6710457 w 8106951"/>
              <a:gd name="connsiteY30" fmla="*/ 546454 h 697032"/>
              <a:gd name="connsiteX31" fmla="*/ 6703171 w 8106951"/>
              <a:gd name="connsiteY31" fmla="*/ 539168 h 697032"/>
              <a:gd name="connsiteX32" fmla="*/ 6642454 w 8106951"/>
              <a:gd name="connsiteY32" fmla="*/ 539168 h 697032"/>
              <a:gd name="connsiteX33" fmla="*/ 6642454 w 8106951"/>
              <a:gd name="connsiteY33" fmla="*/ 528239 h 697032"/>
              <a:gd name="connsiteX34" fmla="*/ 6580523 w 8106951"/>
              <a:gd name="connsiteY34" fmla="*/ 528239 h 697032"/>
              <a:gd name="connsiteX35" fmla="*/ 6580523 w 8106951"/>
              <a:gd name="connsiteY35" fmla="*/ 516095 h 697032"/>
              <a:gd name="connsiteX36" fmla="*/ 6439659 w 8106951"/>
              <a:gd name="connsiteY36" fmla="*/ 516095 h 697032"/>
              <a:gd name="connsiteX37" fmla="*/ 6439659 w 8106951"/>
              <a:gd name="connsiteY37" fmla="*/ 506381 h 697032"/>
              <a:gd name="connsiteX38" fmla="*/ 6366798 w 8106951"/>
              <a:gd name="connsiteY38" fmla="*/ 506381 h 697032"/>
              <a:gd name="connsiteX39" fmla="*/ 6366798 w 8106951"/>
              <a:gd name="connsiteY39" fmla="*/ 499095 h 697032"/>
              <a:gd name="connsiteX40" fmla="*/ 6278151 w 8106951"/>
              <a:gd name="connsiteY40" fmla="*/ 499095 h 697032"/>
              <a:gd name="connsiteX41" fmla="*/ 6278151 w 8106951"/>
              <a:gd name="connsiteY41" fmla="*/ 493023 h 697032"/>
              <a:gd name="connsiteX42" fmla="*/ 6130002 w 8106951"/>
              <a:gd name="connsiteY42" fmla="*/ 493023 h 697032"/>
              <a:gd name="connsiteX43" fmla="*/ 6130002 w 8106951"/>
              <a:gd name="connsiteY43" fmla="*/ 485737 h 697032"/>
              <a:gd name="connsiteX44" fmla="*/ 6021925 w 8106951"/>
              <a:gd name="connsiteY44" fmla="*/ 485737 h 697032"/>
              <a:gd name="connsiteX45" fmla="*/ 6021925 w 8106951"/>
              <a:gd name="connsiteY45" fmla="*/ 477236 h 697032"/>
              <a:gd name="connsiteX46" fmla="*/ 5904134 w 8106951"/>
              <a:gd name="connsiteY46" fmla="*/ 477236 h 697032"/>
              <a:gd name="connsiteX47" fmla="*/ 5904134 w 8106951"/>
              <a:gd name="connsiteY47" fmla="*/ 477236 h 697032"/>
              <a:gd name="connsiteX48" fmla="*/ 5879847 w 8106951"/>
              <a:gd name="connsiteY48" fmla="*/ 477236 h 697032"/>
              <a:gd name="connsiteX49" fmla="*/ 5879847 w 8106951"/>
              <a:gd name="connsiteY49" fmla="*/ 469950 h 697032"/>
              <a:gd name="connsiteX50" fmla="*/ 5788771 w 8106951"/>
              <a:gd name="connsiteY50" fmla="*/ 469950 h 697032"/>
              <a:gd name="connsiteX51" fmla="*/ 5788771 w 8106951"/>
              <a:gd name="connsiteY51" fmla="*/ 459021 h 697032"/>
              <a:gd name="connsiteX52" fmla="*/ 5649122 w 8106951"/>
              <a:gd name="connsiteY52" fmla="*/ 459021 h 697032"/>
              <a:gd name="connsiteX53" fmla="*/ 5649122 w 8106951"/>
              <a:gd name="connsiteY53" fmla="*/ 454164 h 697032"/>
              <a:gd name="connsiteX54" fmla="*/ 5577476 w 8106951"/>
              <a:gd name="connsiteY54" fmla="*/ 454164 h 697032"/>
              <a:gd name="connsiteX55" fmla="*/ 5577476 w 8106951"/>
              <a:gd name="connsiteY55" fmla="*/ 444449 h 697032"/>
              <a:gd name="connsiteX56" fmla="*/ 5481543 w 8106951"/>
              <a:gd name="connsiteY56" fmla="*/ 444449 h 697032"/>
              <a:gd name="connsiteX57" fmla="*/ 5481543 w 8106951"/>
              <a:gd name="connsiteY57" fmla="*/ 435949 h 697032"/>
              <a:gd name="connsiteX58" fmla="*/ 5345536 w 8106951"/>
              <a:gd name="connsiteY58" fmla="*/ 435949 h 697032"/>
              <a:gd name="connsiteX59" fmla="*/ 5345536 w 8106951"/>
              <a:gd name="connsiteY59" fmla="*/ 428663 h 697032"/>
              <a:gd name="connsiteX60" fmla="*/ 5237460 w 8106951"/>
              <a:gd name="connsiteY60" fmla="*/ 428663 h 697032"/>
              <a:gd name="connsiteX61" fmla="*/ 5237460 w 8106951"/>
              <a:gd name="connsiteY61" fmla="*/ 414091 h 697032"/>
              <a:gd name="connsiteX62" fmla="*/ 5112382 w 8106951"/>
              <a:gd name="connsiteY62" fmla="*/ 414091 h 697032"/>
              <a:gd name="connsiteX63" fmla="*/ 5112382 w 8106951"/>
              <a:gd name="connsiteY63" fmla="*/ 414091 h 697032"/>
              <a:gd name="connsiteX64" fmla="*/ 5089310 w 8106951"/>
              <a:gd name="connsiteY64" fmla="*/ 414091 h 697032"/>
              <a:gd name="connsiteX65" fmla="*/ 5089310 w 8106951"/>
              <a:gd name="connsiteY65" fmla="*/ 400733 h 697032"/>
              <a:gd name="connsiteX66" fmla="*/ 4995805 w 8106951"/>
              <a:gd name="connsiteY66" fmla="*/ 400733 h 697032"/>
              <a:gd name="connsiteX67" fmla="*/ 4961804 w 8106951"/>
              <a:gd name="connsiteY67" fmla="*/ 400733 h 697032"/>
              <a:gd name="connsiteX68" fmla="*/ 4961804 w 8106951"/>
              <a:gd name="connsiteY68" fmla="*/ 392232 h 697032"/>
              <a:gd name="connsiteX69" fmla="*/ 4796653 w 8106951"/>
              <a:gd name="connsiteY69" fmla="*/ 392232 h 697032"/>
              <a:gd name="connsiteX70" fmla="*/ 4796653 w 8106951"/>
              <a:gd name="connsiteY70" fmla="*/ 383732 h 697032"/>
              <a:gd name="connsiteX71" fmla="*/ 4698292 w 8106951"/>
              <a:gd name="connsiteY71" fmla="*/ 383732 h 697032"/>
              <a:gd name="connsiteX72" fmla="*/ 4698292 w 8106951"/>
              <a:gd name="connsiteY72" fmla="*/ 370374 h 697032"/>
              <a:gd name="connsiteX73" fmla="*/ 4608430 w 8106951"/>
              <a:gd name="connsiteY73" fmla="*/ 370374 h 697032"/>
              <a:gd name="connsiteX74" fmla="*/ 4608430 w 8106951"/>
              <a:gd name="connsiteY74" fmla="*/ 363088 h 697032"/>
              <a:gd name="connsiteX75" fmla="*/ 4491853 w 8106951"/>
              <a:gd name="connsiteY75" fmla="*/ 363088 h 697032"/>
              <a:gd name="connsiteX76" fmla="*/ 4491853 w 8106951"/>
              <a:gd name="connsiteY76" fmla="*/ 355802 h 697032"/>
              <a:gd name="connsiteX77" fmla="*/ 4304845 w 8106951"/>
              <a:gd name="connsiteY77" fmla="*/ 355802 h 697032"/>
              <a:gd name="connsiteX78" fmla="*/ 4304845 w 8106951"/>
              <a:gd name="connsiteY78" fmla="*/ 344873 h 697032"/>
              <a:gd name="connsiteX79" fmla="*/ 4228341 w 8106951"/>
              <a:gd name="connsiteY79" fmla="*/ 344873 h 697032"/>
              <a:gd name="connsiteX80" fmla="*/ 4228341 w 8106951"/>
              <a:gd name="connsiteY80" fmla="*/ 340016 h 697032"/>
              <a:gd name="connsiteX81" fmla="*/ 4157909 w 8106951"/>
              <a:gd name="connsiteY81" fmla="*/ 340016 h 697032"/>
              <a:gd name="connsiteX82" fmla="*/ 4157909 w 8106951"/>
              <a:gd name="connsiteY82" fmla="*/ 331515 h 697032"/>
              <a:gd name="connsiteX83" fmla="*/ 4100835 w 8106951"/>
              <a:gd name="connsiteY83" fmla="*/ 331515 h 697032"/>
              <a:gd name="connsiteX84" fmla="*/ 4100835 w 8106951"/>
              <a:gd name="connsiteY84" fmla="*/ 319372 h 697032"/>
              <a:gd name="connsiteX85" fmla="*/ 3978186 w 8106951"/>
              <a:gd name="connsiteY85" fmla="*/ 319372 h 697032"/>
              <a:gd name="connsiteX86" fmla="*/ 3978186 w 8106951"/>
              <a:gd name="connsiteY86" fmla="*/ 313300 h 697032"/>
              <a:gd name="connsiteX87" fmla="*/ 3890754 w 8106951"/>
              <a:gd name="connsiteY87" fmla="*/ 313300 h 697032"/>
              <a:gd name="connsiteX88" fmla="*/ 3890754 w 8106951"/>
              <a:gd name="connsiteY88" fmla="*/ 304800 h 697032"/>
              <a:gd name="connsiteX89" fmla="*/ 3796035 w 8106951"/>
              <a:gd name="connsiteY89" fmla="*/ 304800 h 697032"/>
              <a:gd name="connsiteX90" fmla="*/ 3796035 w 8106951"/>
              <a:gd name="connsiteY90" fmla="*/ 299942 h 697032"/>
              <a:gd name="connsiteX91" fmla="*/ 3751104 w 8106951"/>
              <a:gd name="connsiteY91" fmla="*/ 299942 h 697032"/>
              <a:gd name="connsiteX92" fmla="*/ 3751104 w 8106951"/>
              <a:gd name="connsiteY92" fmla="*/ 287799 h 697032"/>
              <a:gd name="connsiteX93" fmla="*/ 3700102 w 8106951"/>
              <a:gd name="connsiteY93" fmla="*/ 287799 h 697032"/>
              <a:gd name="connsiteX94" fmla="*/ 3700102 w 8106951"/>
              <a:gd name="connsiteY94" fmla="*/ 285370 h 697032"/>
              <a:gd name="connsiteX95" fmla="*/ 3636956 w 8106951"/>
              <a:gd name="connsiteY95" fmla="*/ 285370 h 697032"/>
              <a:gd name="connsiteX96" fmla="*/ 3636956 w 8106951"/>
              <a:gd name="connsiteY96" fmla="*/ 269584 h 697032"/>
              <a:gd name="connsiteX97" fmla="*/ 3572596 w 8106951"/>
              <a:gd name="connsiteY97" fmla="*/ 269584 h 697032"/>
              <a:gd name="connsiteX98" fmla="*/ 3572596 w 8106951"/>
              <a:gd name="connsiteY98" fmla="*/ 269584 h 697032"/>
              <a:gd name="connsiteX99" fmla="*/ 3491235 w 8106951"/>
              <a:gd name="connsiteY99" fmla="*/ 269584 h 697032"/>
              <a:gd name="connsiteX100" fmla="*/ 3491235 w 8106951"/>
              <a:gd name="connsiteY100" fmla="*/ 251369 h 697032"/>
              <a:gd name="connsiteX101" fmla="*/ 3320013 w 8106951"/>
              <a:gd name="connsiteY101" fmla="*/ 251369 h 697032"/>
              <a:gd name="connsiteX102" fmla="*/ 3320013 w 8106951"/>
              <a:gd name="connsiteY102" fmla="*/ 241654 h 697032"/>
              <a:gd name="connsiteX103" fmla="*/ 3204650 w 8106951"/>
              <a:gd name="connsiteY103" fmla="*/ 241654 h 697032"/>
              <a:gd name="connsiteX104" fmla="*/ 3191292 w 8106951"/>
              <a:gd name="connsiteY104" fmla="*/ 239225 h 697032"/>
              <a:gd name="connsiteX105" fmla="*/ 3191292 w 8106951"/>
              <a:gd name="connsiteY105" fmla="*/ 230725 h 697032"/>
              <a:gd name="connsiteX106" fmla="*/ 3039500 w 8106951"/>
              <a:gd name="connsiteY106" fmla="*/ 230725 h 697032"/>
              <a:gd name="connsiteX107" fmla="*/ 3039500 w 8106951"/>
              <a:gd name="connsiteY107" fmla="*/ 224653 h 697032"/>
              <a:gd name="connsiteX108" fmla="*/ 2907136 w 8106951"/>
              <a:gd name="connsiteY108" fmla="*/ 224653 h 697032"/>
              <a:gd name="connsiteX109" fmla="*/ 2907136 w 8106951"/>
              <a:gd name="connsiteY109" fmla="*/ 213724 h 697032"/>
              <a:gd name="connsiteX110" fmla="*/ 2881635 w 8106951"/>
              <a:gd name="connsiteY110" fmla="*/ 213724 h 697032"/>
              <a:gd name="connsiteX111" fmla="*/ 2881635 w 8106951"/>
              <a:gd name="connsiteY111" fmla="*/ 205224 h 697032"/>
              <a:gd name="connsiteX112" fmla="*/ 2739557 w 8106951"/>
              <a:gd name="connsiteY112" fmla="*/ 205224 h 697032"/>
              <a:gd name="connsiteX113" fmla="*/ 2739557 w 8106951"/>
              <a:gd name="connsiteY113" fmla="*/ 205224 h 697032"/>
              <a:gd name="connsiteX114" fmla="*/ 2711627 w 8106951"/>
              <a:gd name="connsiteY114" fmla="*/ 205224 h 697032"/>
              <a:gd name="connsiteX115" fmla="*/ 2711627 w 8106951"/>
              <a:gd name="connsiteY115" fmla="*/ 193080 h 697032"/>
              <a:gd name="connsiteX116" fmla="*/ 2604765 w 8106951"/>
              <a:gd name="connsiteY116" fmla="*/ 193080 h 697032"/>
              <a:gd name="connsiteX117" fmla="*/ 2604765 w 8106951"/>
              <a:gd name="connsiteY117" fmla="*/ 184580 h 697032"/>
              <a:gd name="connsiteX118" fmla="*/ 2394684 w 8106951"/>
              <a:gd name="connsiteY118" fmla="*/ 184580 h 697032"/>
              <a:gd name="connsiteX119" fmla="*/ 2394684 w 8106951"/>
              <a:gd name="connsiteY119" fmla="*/ 176079 h 697032"/>
              <a:gd name="connsiteX120" fmla="*/ 2309680 w 8106951"/>
              <a:gd name="connsiteY120" fmla="*/ 176079 h 697032"/>
              <a:gd name="connsiteX121" fmla="*/ 2309680 w 8106951"/>
              <a:gd name="connsiteY121" fmla="*/ 165150 h 697032"/>
              <a:gd name="connsiteX122" fmla="*/ 2246534 w 8106951"/>
              <a:gd name="connsiteY122" fmla="*/ 165150 h 697032"/>
              <a:gd name="connsiteX123" fmla="*/ 2246534 w 8106951"/>
              <a:gd name="connsiteY123" fmla="*/ 151793 h 697032"/>
              <a:gd name="connsiteX124" fmla="*/ 2183388 w 8106951"/>
              <a:gd name="connsiteY124" fmla="*/ 151793 h 697032"/>
              <a:gd name="connsiteX125" fmla="*/ 2183388 w 8106951"/>
              <a:gd name="connsiteY125" fmla="*/ 145721 h 697032"/>
              <a:gd name="connsiteX126" fmla="*/ 2081383 w 8106951"/>
              <a:gd name="connsiteY126" fmla="*/ 145721 h 697032"/>
              <a:gd name="connsiteX127" fmla="*/ 2081383 w 8106951"/>
              <a:gd name="connsiteY127" fmla="*/ 134792 h 697032"/>
              <a:gd name="connsiteX128" fmla="*/ 1928376 w 8106951"/>
              <a:gd name="connsiteY128" fmla="*/ 134792 h 697032"/>
              <a:gd name="connsiteX129" fmla="*/ 1928376 w 8106951"/>
              <a:gd name="connsiteY129" fmla="*/ 122648 h 697032"/>
              <a:gd name="connsiteX130" fmla="*/ 1827586 w 8106951"/>
              <a:gd name="connsiteY130" fmla="*/ 122648 h 697032"/>
              <a:gd name="connsiteX131" fmla="*/ 1827586 w 8106951"/>
              <a:gd name="connsiteY131" fmla="*/ 109291 h 697032"/>
              <a:gd name="connsiteX132" fmla="*/ 1643005 w 8106951"/>
              <a:gd name="connsiteY132" fmla="*/ 109291 h 697032"/>
              <a:gd name="connsiteX133" fmla="*/ 1643005 w 8106951"/>
              <a:gd name="connsiteY133" fmla="*/ 98361 h 697032"/>
              <a:gd name="connsiteX134" fmla="*/ 1466926 w 8106951"/>
              <a:gd name="connsiteY134" fmla="*/ 98361 h 697032"/>
              <a:gd name="connsiteX135" fmla="*/ 1466926 w 8106951"/>
              <a:gd name="connsiteY135" fmla="*/ 91075 h 697032"/>
              <a:gd name="connsiteX136" fmla="*/ 1350349 w 8106951"/>
              <a:gd name="connsiteY136" fmla="*/ 91075 h 697032"/>
              <a:gd name="connsiteX137" fmla="*/ 1350349 w 8106951"/>
              <a:gd name="connsiteY137" fmla="*/ 85004 h 697032"/>
              <a:gd name="connsiteX138" fmla="*/ 1300561 w 8106951"/>
              <a:gd name="connsiteY138" fmla="*/ 85004 h 697032"/>
              <a:gd name="connsiteX139" fmla="*/ 1300561 w 8106951"/>
              <a:gd name="connsiteY139" fmla="*/ 71646 h 697032"/>
              <a:gd name="connsiteX140" fmla="*/ 1130553 w 8106951"/>
              <a:gd name="connsiteY140" fmla="*/ 71646 h 697032"/>
              <a:gd name="connsiteX141" fmla="*/ 1130553 w 8106951"/>
              <a:gd name="connsiteY141" fmla="*/ 81361 h 697032"/>
              <a:gd name="connsiteX142" fmla="*/ 1130553 w 8106951"/>
              <a:gd name="connsiteY142" fmla="*/ 66789 h 697032"/>
              <a:gd name="connsiteX143" fmla="*/ 1000618 w 8106951"/>
              <a:gd name="connsiteY143" fmla="*/ 66789 h 697032"/>
              <a:gd name="connsiteX144" fmla="*/ 1000618 w 8106951"/>
              <a:gd name="connsiteY144" fmla="*/ 59502 h 697032"/>
              <a:gd name="connsiteX145" fmla="*/ 922900 w 8106951"/>
              <a:gd name="connsiteY145" fmla="*/ 59502 h 697032"/>
              <a:gd name="connsiteX146" fmla="*/ 922900 w 8106951"/>
              <a:gd name="connsiteY146" fmla="*/ 46145 h 697032"/>
              <a:gd name="connsiteX147" fmla="*/ 795394 w 8106951"/>
              <a:gd name="connsiteY147" fmla="*/ 46145 h 697032"/>
              <a:gd name="connsiteX148" fmla="*/ 788108 w 8106951"/>
              <a:gd name="connsiteY148" fmla="*/ 38859 h 697032"/>
              <a:gd name="connsiteX149" fmla="*/ 553740 w 8106951"/>
              <a:gd name="connsiteY149" fmla="*/ 38859 h 697032"/>
              <a:gd name="connsiteX150" fmla="*/ 553740 w 8106951"/>
              <a:gd name="connsiteY150" fmla="*/ 23072 h 697032"/>
              <a:gd name="connsiteX151" fmla="*/ 409233 w 8106951"/>
              <a:gd name="connsiteY151" fmla="*/ 23072 h 697032"/>
              <a:gd name="connsiteX152" fmla="*/ 409233 w 8106951"/>
              <a:gd name="connsiteY152" fmla="*/ 12143 h 697032"/>
              <a:gd name="connsiteX153" fmla="*/ 208867 w 8106951"/>
              <a:gd name="connsiteY153" fmla="*/ 12143 h 697032"/>
              <a:gd name="connsiteX154" fmla="*/ 208867 w 8106951"/>
              <a:gd name="connsiteY154" fmla="*/ 0 h 697032"/>
              <a:gd name="connsiteX155" fmla="*/ 0 w 8106951"/>
              <a:gd name="connsiteY155" fmla="*/ 0 h 697032"/>
              <a:gd name="connsiteX0" fmla="*/ 8106951 w 8106951"/>
              <a:gd name="connsiteY0" fmla="*/ 697032 h 697032"/>
              <a:gd name="connsiteX1" fmla="*/ 8020733 w 8106951"/>
              <a:gd name="connsiteY1" fmla="*/ 677603 h 697032"/>
              <a:gd name="connsiteX2" fmla="*/ 8020733 w 8106951"/>
              <a:gd name="connsiteY2" fmla="*/ 663031 h 697032"/>
              <a:gd name="connsiteX3" fmla="*/ 7943015 w 8106951"/>
              <a:gd name="connsiteY3" fmla="*/ 663031 h 697032"/>
              <a:gd name="connsiteX4" fmla="*/ 7943015 w 8106951"/>
              <a:gd name="connsiteY4" fmla="*/ 658173 h 697032"/>
              <a:gd name="connsiteX5" fmla="*/ 7918728 w 8106951"/>
              <a:gd name="connsiteY5" fmla="*/ 658173 h 697032"/>
              <a:gd name="connsiteX6" fmla="*/ 7918728 w 8106951"/>
              <a:gd name="connsiteY6" fmla="*/ 633887 h 697032"/>
              <a:gd name="connsiteX7" fmla="*/ 7792437 w 8106951"/>
              <a:gd name="connsiteY7" fmla="*/ 633887 h 697032"/>
              <a:gd name="connsiteX8" fmla="*/ 7792437 w 8106951"/>
              <a:gd name="connsiteY8" fmla="*/ 629029 h 697032"/>
              <a:gd name="connsiteX9" fmla="*/ 7745077 w 8106951"/>
              <a:gd name="connsiteY9" fmla="*/ 629029 h 697032"/>
              <a:gd name="connsiteX10" fmla="*/ 7745077 w 8106951"/>
              <a:gd name="connsiteY10" fmla="*/ 615671 h 697032"/>
              <a:gd name="connsiteX11" fmla="*/ 7668574 w 8106951"/>
              <a:gd name="connsiteY11" fmla="*/ 615671 h 697032"/>
              <a:gd name="connsiteX12" fmla="*/ 7668574 w 8106951"/>
              <a:gd name="connsiteY12" fmla="*/ 607171 h 697032"/>
              <a:gd name="connsiteX13" fmla="*/ 7567783 w 8106951"/>
              <a:gd name="connsiteY13" fmla="*/ 607171 h 697032"/>
              <a:gd name="connsiteX14" fmla="*/ 7567783 w 8106951"/>
              <a:gd name="connsiteY14" fmla="*/ 601099 h 697032"/>
              <a:gd name="connsiteX15" fmla="*/ 7482779 w 8106951"/>
              <a:gd name="connsiteY15" fmla="*/ 601099 h 697032"/>
              <a:gd name="connsiteX16" fmla="*/ 7482779 w 8106951"/>
              <a:gd name="connsiteY16" fmla="*/ 593813 h 697032"/>
              <a:gd name="connsiteX17" fmla="*/ 7258126 w 8106951"/>
              <a:gd name="connsiteY17" fmla="*/ 593813 h 697032"/>
              <a:gd name="connsiteX18" fmla="*/ 7258126 w 8106951"/>
              <a:gd name="connsiteY18" fmla="*/ 587742 h 697032"/>
              <a:gd name="connsiteX19" fmla="*/ 7170693 w 8106951"/>
              <a:gd name="connsiteY19" fmla="*/ 587742 h 697032"/>
              <a:gd name="connsiteX20" fmla="*/ 7170693 w 8106951"/>
              <a:gd name="connsiteY20" fmla="*/ 573169 h 697032"/>
              <a:gd name="connsiteX21" fmla="*/ 7086903 w 8106951"/>
              <a:gd name="connsiteY21" fmla="*/ 573169 h 697032"/>
              <a:gd name="connsiteX22" fmla="*/ 7086903 w 8106951"/>
              <a:gd name="connsiteY22" fmla="*/ 570741 h 697032"/>
              <a:gd name="connsiteX23" fmla="*/ 7000685 w 8106951"/>
              <a:gd name="connsiteY23" fmla="*/ 570741 h 697032"/>
              <a:gd name="connsiteX24" fmla="*/ 7000685 w 8106951"/>
              <a:gd name="connsiteY24" fmla="*/ 563455 h 697032"/>
              <a:gd name="connsiteX25" fmla="*/ 6897466 w 8106951"/>
              <a:gd name="connsiteY25" fmla="*/ 563455 h 697032"/>
              <a:gd name="connsiteX26" fmla="*/ 6897466 w 8106951"/>
              <a:gd name="connsiteY26" fmla="*/ 551311 h 697032"/>
              <a:gd name="connsiteX27" fmla="*/ 6836749 w 8106951"/>
              <a:gd name="connsiteY27" fmla="*/ 551311 h 697032"/>
              <a:gd name="connsiteX28" fmla="*/ 6836749 w 8106951"/>
              <a:gd name="connsiteY28" fmla="*/ 546454 h 697032"/>
              <a:gd name="connsiteX29" fmla="*/ 6710457 w 8106951"/>
              <a:gd name="connsiteY29" fmla="*/ 546454 h 697032"/>
              <a:gd name="connsiteX30" fmla="*/ 6703171 w 8106951"/>
              <a:gd name="connsiteY30" fmla="*/ 539168 h 697032"/>
              <a:gd name="connsiteX31" fmla="*/ 6642454 w 8106951"/>
              <a:gd name="connsiteY31" fmla="*/ 539168 h 697032"/>
              <a:gd name="connsiteX32" fmla="*/ 6642454 w 8106951"/>
              <a:gd name="connsiteY32" fmla="*/ 528239 h 697032"/>
              <a:gd name="connsiteX33" fmla="*/ 6580523 w 8106951"/>
              <a:gd name="connsiteY33" fmla="*/ 528239 h 697032"/>
              <a:gd name="connsiteX34" fmla="*/ 6580523 w 8106951"/>
              <a:gd name="connsiteY34" fmla="*/ 516095 h 697032"/>
              <a:gd name="connsiteX35" fmla="*/ 6439659 w 8106951"/>
              <a:gd name="connsiteY35" fmla="*/ 516095 h 697032"/>
              <a:gd name="connsiteX36" fmla="*/ 6439659 w 8106951"/>
              <a:gd name="connsiteY36" fmla="*/ 506381 h 697032"/>
              <a:gd name="connsiteX37" fmla="*/ 6366798 w 8106951"/>
              <a:gd name="connsiteY37" fmla="*/ 506381 h 697032"/>
              <a:gd name="connsiteX38" fmla="*/ 6366798 w 8106951"/>
              <a:gd name="connsiteY38" fmla="*/ 499095 h 697032"/>
              <a:gd name="connsiteX39" fmla="*/ 6278151 w 8106951"/>
              <a:gd name="connsiteY39" fmla="*/ 499095 h 697032"/>
              <a:gd name="connsiteX40" fmla="*/ 6278151 w 8106951"/>
              <a:gd name="connsiteY40" fmla="*/ 493023 h 697032"/>
              <a:gd name="connsiteX41" fmla="*/ 6130002 w 8106951"/>
              <a:gd name="connsiteY41" fmla="*/ 493023 h 697032"/>
              <a:gd name="connsiteX42" fmla="*/ 6130002 w 8106951"/>
              <a:gd name="connsiteY42" fmla="*/ 485737 h 697032"/>
              <a:gd name="connsiteX43" fmla="*/ 6021925 w 8106951"/>
              <a:gd name="connsiteY43" fmla="*/ 485737 h 697032"/>
              <a:gd name="connsiteX44" fmla="*/ 6021925 w 8106951"/>
              <a:gd name="connsiteY44" fmla="*/ 477236 h 697032"/>
              <a:gd name="connsiteX45" fmla="*/ 5904134 w 8106951"/>
              <a:gd name="connsiteY45" fmla="*/ 477236 h 697032"/>
              <a:gd name="connsiteX46" fmla="*/ 5904134 w 8106951"/>
              <a:gd name="connsiteY46" fmla="*/ 477236 h 697032"/>
              <a:gd name="connsiteX47" fmla="*/ 5879847 w 8106951"/>
              <a:gd name="connsiteY47" fmla="*/ 477236 h 697032"/>
              <a:gd name="connsiteX48" fmla="*/ 5879847 w 8106951"/>
              <a:gd name="connsiteY48" fmla="*/ 469950 h 697032"/>
              <a:gd name="connsiteX49" fmla="*/ 5788771 w 8106951"/>
              <a:gd name="connsiteY49" fmla="*/ 469950 h 697032"/>
              <a:gd name="connsiteX50" fmla="*/ 5788771 w 8106951"/>
              <a:gd name="connsiteY50" fmla="*/ 459021 h 697032"/>
              <a:gd name="connsiteX51" fmla="*/ 5649122 w 8106951"/>
              <a:gd name="connsiteY51" fmla="*/ 459021 h 697032"/>
              <a:gd name="connsiteX52" fmla="*/ 5649122 w 8106951"/>
              <a:gd name="connsiteY52" fmla="*/ 454164 h 697032"/>
              <a:gd name="connsiteX53" fmla="*/ 5577476 w 8106951"/>
              <a:gd name="connsiteY53" fmla="*/ 454164 h 697032"/>
              <a:gd name="connsiteX54" fmla="*/ 5577476 w 8106951"/>
              <a:gd name="connsiteY54" fmla="*/ 444449 h 697032"/>
              <a:gd name="connsiteX55" fmla="*/ 5481543 w 8106951"/>
              <a:gd name="connsiteY55" fmla="*/ 444449 h 697032"/>
              <a:gd name="connsiteX56" fmla="*/ 5481543 w 8106951"/>
              <a:gd name="connsiteY56" fmla="*/ 435949 h 697032"/>
              <a:gd name="connsiteX57" fmla="*/ 5345536 w 8106951"/>
              <a:gd name="connsiteY57" fmla="*/ 435949 h 697032"/>
              <a:gd name="connsiteX58" fmla="*/ 5345536 w 8106951"/>
              <a:gd name="connsiteY58" fmla="*/ 428663 h 697032"/>
              <a:gd name="connsiteX59" fmla="*/ 5237460 w 8106951"/>
              <a:gd name="connsiteY59" fmla="*/ 428663 h 697032"/>
              <a:gd name="connsiteX60" fmla="*/ 5237460 w 8106951"/>
              <a:gd name="connsiteY60" fmla="*/ 414091 h 697032"/>
              <a:gd name="connsiteX61" fmla="*/ 5112382 w 8106951"/>
              <a:gd name="connsiteY61" fmla="*/ 414091 h 697032"/>
              <a:gd name="connsiteX62" fmla="*/ 5112382 w 8106951"/>
              <a:gd name="connsiteY62" fmla="*/ 414091 h 697032"/>
              <a:gd name="connsiteX63" fmla="*/ 5089310 w 8106951"/>
              <a:gd name="connsiteY63" fmla="*/ 414091 h 697032"/>
              <a:gd name="connsiteX64" fmla="*/ 5089310 w 8106951"/>
              <a:gd name="connsiteY64" fmla="*/ 400733 h 697032"/>
              <a:gd name="connsiteX65" fmla="*/ 4995805 w 8106951"/>
              <a:gd name="connsiteY65" fmla="*/ 400733 h 697032"/>
              <a:gd name="connsiteX66" fmla="*/ 4961804 w 8106951"/>
              <a:gd name="connsiteY66" fmla="*/ 400733 h 697032"/>
              <a:gd name="connsiteX67" fmla="*/ 4961804 w 8106951"/>
              <a:gd name="connsiteY67" fmla="*/ 392232 h 697032"/>
              <a:gd name="connsiteX68" fmla="*/ 4796653 w 8106951"/>
              <a:gd name="connsiteY68" fmla="*/ 392232 h 697032"/>
              <a:gd name="connsiteX69" fmla="*/ 4796653 w 8106951"/>
              <a:gd name="connsiteY69" fmla="*/ 383732 h 697032"/>
              <a:gd name="connsiteX70" fmla="*/ 4698292 w 8106951"/>
              <a:gd name="connsiteY70" fmla="*/ 383732 h 697032"/>
              <a:gd name="connsiteX71" fmla="*/ 4698292 w 8106951"/>
              <a:gd name="connsiteY71" fmla="*/ 370374 h 697032"/>
              <a:gd name="connsiteX72" fmla="*/ 4608430 w 8106951"/>
              <a:gd name="connsiteY72" fmla="*/ 370374 h 697032"/>
              <a:gd name="connsiteX73" fmla="*/ 4608430 w 8106951"/>
              <a:gd name="connsiteY73" fmla="*/ 363088 h 697032"/>
              <a:gd name="connsiteX74" fmla="*/ 4491853 w 8106951"/>
              <a:gd name="connsiteY74" fmla="*/ 363088 h 697032"/>
              <a:gd name="connsiteX75" fmla="*/ 4491853 w 8106951"/>
              <a:gd name="connsiteY75" fmla="*/ 355802 h 697032"/>
              <a:gd name="connsiteX76" fmla="*/ 4304845 w 8106951"/>
              <a:gd name="connsiteY76" fmla="*/ 355802 h 697032"/>
              <a:gd name="connsiteX77" fmla="*/ 4304845 w 8106951"/>
              <a:gd name="connsiteY77" fmla="*/ 344873 h 697032"/>
              <a:gd name="connsiteX78" fmla="*/ 4228341 w 8106951"/>
              <a:gd name="connsiteY78" fmla="*/ 344873 h 697032"/>
              <a:gd name="connsiteX79" fmla="*/ 4228341 w 8106951"/>
              <a:gd name="connsiteY79" fmla="*/ 340016 h 697032"/>
              <a:gd name="connsiteX80" fmla="*/ 4157909 w 8106951"/>
              <a:gd name="connsiteY80" fmla="*/ 340016 h 697032"/>
              <a:gd name="connsiteX81" fmla="*/ 4157909 w 8106951"/>
              <a:gd name="connsiteY81" fmla="*/ 331515 h 697032"/>
              <a:gd name="connsiteX82" fmla="*/ 4100835 w 8106951"/>
              <a:gd name="connsiteY82" fmla="*/ 331515 h 697032"/>
              <a:gd name="connsiteX83" fmla="*/ 4100835 w 8106951"/>
              <a:gd name="connsiteY83" fmla="*/ 319372 h 697032"/>
              <a:gd name="connsiteX84" fmla="*/ 3978186 w 8106951"/>
              <a:gd name="connsiteY84" fmla="*/ 319372 h 697032"/>
              <a:gd name="connsiteX85" fmla="*/ 3978186 w 8106951"/>
              <a:gd name="connsiteY85" fmla="*/ 313300 h 697032"/>
              <a:gd name="connsiteX86" fmla="*/ 3890754 w 8106951"/>
              <a:gd name="connsiteY86" fmla="*/ 313300 h 697032"/>
              <a:gd name="connsiteX87" fmla="*/ 3890754 w 8106951"/>
              <a:gd name="connsiteY87" fmla="*/ 304800 h 697032"/>
              <a:gd name="connsiteX88" fmla="*/ 3796035 w 8106951"/>
              <a:gd name="connsiteY88" fmla="*/ 304800 h 697032"/>
              <a:gd name="connsiteX89" fmla="*/ 3796035 w 8106951"/>
              <a:gd name="connsiteY89" fmla="*/ 299942 h 697032"/>
              <a:gd name="connsiteX90" fmla="*/ 3751104 w 8106951"/>
              <a:gd name="connsiteY90" fmla="*/ 299942 h 697032"/>
              <a:gd name="connsiteX91" fmla="*/ 3751104 w 8106951"/>
              <a:gd name="connsiteY91" fmla="*/ 287799 h 697032"/>
              <a:gd name="connsiteX92" fmla="*/ 3700102 w 8106951"/>
              <a:gd name="connsiteY92" fmla="*/ 287799 h 697032"/>
              <a:gd name="connsiteX93" fmla="*/ 3700102 w 8106951"/>
              <a:gd name="connsiteY93" fmla="*/ 285370 h 697032"/>
              <a:gd name="connsiteX94" fmla="*/ 3636956 w 8106951"/>
              <a:gd name="connsiteY94" fmla="*/ 285370 h 697032"/>
              <a:gd name="connsiteX95" fmla="*/ 3636956 w 8106951"/>
              <a:gd name="connsiteY95" fmla="*/ 269584 h 697032"/>
              <a:gd name="connsiteX96" fmla="*/ 3572596 w 8106951"/>
              <a:gd name="connsiteY96" fmla="*/ 269584 h 697032"/>
              <a:gd name="connsiteX97" fmla="*/ 3572596 w 8106951"/>
              <a:gd name="connsiteY97" fmla="*/ 269584 h 697032"/>
              <a:gd name="connsiteX98" fmla="*/ 3491235 w 8106951"/>
              <a:gd name="connsiteY98" fmla="*/ 269584 h 697032"/>
              <a:gd name="connsiteX99" fmla="*/ 3491235 w 8106951"/>
              <a:gd name="connsiteY99" fmla="*/ 251369 h 697032"/>
              <a:gd name="connsiteX100" fmla="*/ 3320013 w 8106951"/>
              <a:gd name="connsiteY100" fmla="*/ 251369 h 697032"/>
              <a:gd name="connsiteX101" fmla="*/ 3320013 w 8106951"/>
              <a:gd name="connsiteY101" fmla="*/ 241654 h 697032"/>
              <a:gd name="connsiteX102" fmla="*/ 3204650 w 8106951"/>
              <a:gd name="connsiteY102" fmla="*/ 241654 h 697032"/>
              <a:gd name="connsiteX103" fmla="*/ 3191292 w 8106951"/>
              <a:gd name="connsiteY103" fmla="*/ 239225 h 697032"/>
              <a:gd name="connsiteX104" fmla="*/ 3191292 w 8106951"/>
              <a:gd name="connsiteY104" fmla="*/ 230725 h 697032"/>
              <a:gd name="connsiteX105" fmla="*/ 3039500 w 8106951"/>
              <a:gd name="connsiteY105" fmla="*/ 230725 h 697032"/>
              <a:gd name="connsiteX106" fmla="*/ 3039500 w 8106951"/>
              <a:gd name="connsiteY106" fmla="*/ 224653 h 697032"/>
              <a:gd name="connsiteX107" fmla="*/ 2907136 w 8106951"/>
              <a:gd name="connsiteY107" fmla="*/ 224653 h 697032"/>
              <a:gd name="connsiteX108" fmla="*/ 2907136 w 8106951"/>
              <a:gd name="connsiteY108" fmla="*/ 213724 h 697032"/>
              <a:gd name="connsiteX109" fmla="*/ 2881635 w 8106951"/>
              <a:gd name="connsiteY109" fmla="*/ 213724 h 697032"/>
              <a:gd name="connsiteX110" fmla="*/ 2881635 w 8106951"/>
              <a:gd name="connsiteY110" fmla="*/ 205224 h 697032"/>
              <a:gd name="connsiteX111" fmla="*/ 2739557 w 8106951"/>
              <a:gd name="connsiteY111" fmla="*/ 205224 h 697032"/>
              <a:gd name="connsiteX112" fmla="*/ 2739557 w 8106951"/>
              <a:gd name="connsiteY112" fmla="*/ 205224 h 697032"/>
              <a:gd name="connsiteX113" fmla="*/ 2711627 w 8106951"/>
              <a:gd name="connsiteY113" fmla="*/ 205224 h 697032"/>
              <a:gd name="connsiteX114" fmla="*/ 2711627 w 8106951"/>
              <a:gd name="connsiteY114" fmla="*/ 193080 h 697032"/>
              <a:gd name="connsiteX115" fmla="*/ 2604765 w 8106951"/>
              <a:gd name="connsiteY115" fmla="*/ 193080 h 697032"/>
              <a:gd name="connsiteX116" fmla="*/ 2604765 w 8106951"/>
              <a:gd name="connsiteY116" fmla="*/ 184580 h 697032"/>
              <a:gd name="connsiteX117" fmla="*/ 2394684 w 8106951"/>
              <a:gd name="connsiteY117" fmla="*/ 184580 h 697032"/>
              <a:gd name="connsiteX118" fmla="*/ 2394684 w 8106951"/>
              <a:gd name="connsiteY118" fmla="*/ 176079 h 697032"/>
              <a:gd name="connsiteX119" fmla="*/ 2309680 w 8106951"/>
              <a:gd name="connsiteY119" fmla="*/ 176079 h 697032"/>
              <a:gd name="connsiteX120" fmla="*/ 2309680 w 8106951"/>
              <a:gd name="connsiteY120" fmla="*/ 165150 h 697032"/>
              <a:gd name="connsiteX121" fmla="*/ 2246534 w 8106951"/>
              <a:gd name="connsiteY121" fmla="*/ 165150 h 697032"/>
              <a:gd name="connsiteX122" fmla="*/ 2246534 w 8106951"/>
              <a:gd name="connsiteY122" fmla="*/ 151793 h 697032"/>
              <a:gd name="connsiteX123" fmla="*/ 2183388 w 8106951"/>
              <a:gd name="connsiteY123" fmla="*/ 151793 h 697032"/>
              <a:gd name="connsiteX124" fmla="*/ 2183388 w 8106951"/>
              <a:gd name="connsiteY124" fmla="*/ 145721 h 697032"/>
              <a:gd name="connsiteX125" fmla="*/ 2081383 w 8106951"/>
              <a:gd name="connsiteY125" fmla="*/ 145721 h 697032"/>
              <a:gd name="connsiteX126" fmla="*/ 2081383 w 8106951"/>
              <a:gd name="connsiteY126" fmla="*/ 134792 h 697032"/>
              <a:gd name="connsiteX127" fmla="*/ 1928376 w 8106951"/>
              <a:gd name="connsiteY127" fmla="*/ 134792 h 697032"/>
              <a:gd name="connsiteX128" fmla="*/ 1928376 w 8106951"/>
              <a:gd name="connsiteY128" fmla="*/ 122648 h 697032"/>
              <a:gd name="connsiteX129" fmla="*/ 1827586 w 8106951"/>
              <a:gd name="connsiteY129" fmla="*/ 122648 h 697032"/>
              <a:gd name="connsiteX130" fmla="*/ 1827586 w 8106951"/>
              <a:gd name="connsiteY130" fmla="*/ 109291 h 697032"/>
              <a:gd name="connsiteX131" fmla="*/ 1643005 w 8106951"/>
              <a:gd name="connsiteY131" fmla="*/ 109291 h 697032"/>
              <a:gd name="connsiteX132" fmla="*/ 1643005 w 8106951"/>
              <a:gd name="connsiteY132" fmla="*/ 98361 h 697032"/>
              <a:gd name="connsiteX133" fmla="*/ 1466926 w 8106951"/>
              <a:gd name="connsiteY133" fmla="*/ 98361 h 697032"/>
              <a:gd name="connsiteX134" fmla="*/ 1466926 w 8106951"/>
              <a:gd name="connsiteY134" fmla="*/ 91075 h 697032"/>
              <a:gd name="connsiteX135" fmla="*/ 1350349 w 8106951"/>
              <a:gd name="connsiteY135" fmla="*/ 91075 h 697032"/>
              <a:gd name="connsiteX136" fmla="*/ 1350349 w 8106951"/>
              <a:gd name="connsiteY136" fmla="*/ 85004 h 697032"/>
              <a:gd name="connsiteX137" fmla="*/ 1300561 w 8106951"/>
              <a:gd name="connsiteY137" fmla="*/ 85004 h 697032"/>
              <a:gd name="connsiteX138" fmla="*/ 1300561 w 8106951"/>
              <a:gd name="connsiteY138" fmla="*/ 71646 h 697032"/>
              <a:gd name="connsiteX139" fmla="*/ 1130553 w 8106951"/>
              <a:gd name="connsiteY139" fmla="*/ 71646 h 697032"/>
              <a:gd name="connsiteX140" fmla="*/ 1130553 w 8106951"/>
              <a:gd name="connsiteY140" fmla="*/ 81361 h 697032"/>
              <a:gd name="connsiteX141" fmla="*/ 1130553 w 8106951"/>
              <a:gd name="connsiteY141" fmla="*/ 66789 h 697032"/>
              <a:gd name="connsiteX142" fmla="*/ 1000618 w 8106951"/>
              <a:gd name="connsiteY142" fmla="*/ 66789 h 697032"/>
              <a:gd name="connsiteX143" fmla="*/ 1000618 w 8106951"/>
              <a:gd name="connsiteY143" fmla="*/ 59502 h 697032"/>
              <a:gd name="connsiteX144" fmla="*/ 922900 w 8106951"/>
              <a:gd name="connsiteY144" fmla="*/ 59502 h 697032"/>
              <a:gd name="connsiteX145" fmla="*/ 922900 w 8106951"/>
              <a:gd name="connsiteY145" fmla="*/ 46145 h 697032"/>
              <a:gd name="connsiteX146" fmla="*/ 795394 w 8106951"/>
              <a:gd name="connsiteY146" fmla="*/ 46145 h 697032"/>
              <a:gd name="connsiteX147" fmla="*/ 788108 w 8106951"/>
              <a:gd name="connsiteY147" fmla="*/ 38859 h 697032"/>
              <a:gd name="connsiteX148" fmla="*/ 553740 w 8106951"/>
              <a:gd name="connsiteY148" fmla="*/ 38859 h 697032"/>
              <a:gd name="connsiteX149" fmla="*/ 553740 w 8106951"/>
              <a:gd name="connsiteY149" fmla="*/ 23072 h 697032"/>
              <a:gd name="connsiteX150" fmla="*/ 409233 w 8106951"/>
              <a:gd name="connsiteY150" fmla="*/ 23072 h 697032"/>
              <a:gd name="connsiteX151" fmla="*/ 409233 w 8106951"/>
              <a:gd name="connsiteY151" fmla="*/ 12143 h 697032"/>
              <a:gd name="connsiteX152" fmla="*/ 208867 w 8106951"/>
              <a:gd name="connsiteY152" fmla="*/ 12143 h 697032"/>
              <a:gd name="connsiteX153" fmla="*/ 208867 w 8106951"/>
              <a:gd name="connsiteY153" fmla="*/ 0 h 697032"/>
              <a:gd name="connsiteX154" fmla="*/ 0 w 8106951"/>
              <a:gd name="connsiteY154" fmla="*/ 0 h 697032"/>
              <a:gd name="connsiteX0" fmla="*/ 8020733 w 8020733"/>
              <a:gd name="connsiteY0" fmla="*/ 677603 h 677603"/>
              <a:gd name="connsiteX1" fmla="*/ 8020733 w 8020733"/>
              <a:gd name="connsiteY1" fmla="*/ 663031 h 677603"/>
              <a:gd name="connsiteX2" fmla="*/ 7943015 w 8020733"/>
              <a:gd name="connsiteY2" fmla="*/ 663031 h 677603"/>
              <a:gd name="connsiteX3" fmla="*/ 7943015 w 8020733"/>
              <a:gd name="connsiteY3" fmla="*/ 658173 h 677603"/>
              <a:gd name="connsiteX4" fmla="*/ 7918728 w 8020733"/>
              <a:gd name="connsiteY4" fmla="*/ 658173 h 677603"/>
              <a:gd name="connsiteX5" fmla="*/ 7918728 w 8020733"/>
              <a:gd name="connsiteY5" fmla="*/ 633887 h 677603"/>
              <a:gd name="connsiteX6" fmla="*/ 7792437 w 8020733"/>
              <a:gd name="connsiteY6" fmla="*/ 633887 h 677603"/>
              <a:gd name="connsiteX7" fmla="*/ 7792437 w 8020733"/>
              <a:gd name="connsiteY7" fmla="*/ 629029 h 677603"/>
              <a:gd name="connsiteX8" fmla="*/ 7745077 w 8020733"/>
              <a:gd name="connsiteY8" fmla="*/ 629029 h 677603"/>
              <a:gd name="connsiteX9" fmla="*/ 7745077 w 8020733"/>
              <a:gd name="connsiteY9" fmla="*/ 615671 h 677603"/>
              <a:gd name="connsiteX10" fmla="*/ 7668574 w 8020733"/>
              <a:gd name="connsiteY10" fmla="*/ 615671 h 677603"/>
              <a:gd name="connsiteX11" fmla="*/ 7668574 w 8020733"/>
              <a:gd name="connsiteY11" fmla="*/ 607171 h 677603"/>
              <a:gd name="connsiteX12" fmla="*/ 7567783 w 8020733"/>
              <a:gd name="connsiteY12" fmla="*/ 607171 h 677603"/>
              <a:gd name="connsiteX13" fmla="*/ 7567783 w 8020733"/>
              <a:gd name="connsiteY13" fmla="*/ 601099 h 677603"/>
              <a:gd name="connsiteX14" fmla="*/ 7482779 w 8020733"/>
              <a:gd name="connsiteY14" fmla="*/ 601099 h 677603"/>
              <a:gd name="connsiteX15" fmla="*/ 7482779 w 8020733"/>
              <a:gd name="connsiteY15" fmla="*/ 593813 h 677603"/>
              <a:gd name="connsiteX16" fmla="*/ 7258126 w 8020733"/>
              <a:gd name="connsiteY16" fmla="*/ 593813 h 677603"/>
              <a:gd name="connsiteX17" fmla="*/ 7258126 w 8020733"/>
              <a:gd name="connsiteY17" fmla="*/ 587742 h 677603"/>
              <a:gd name="connsiteX18" fmla="*/ 7170693 w 8020733"/>
              <a:gd name="connsiteY18" fmla="*/ 587742 h 677603"/>
              <a:gd name="connsiteX19" fmla="*/ 7170693 w 8020733"/>
              <a:gd name="connsiteY19" fmla="*/ 573169 h 677603"/>
              <a:gd name="connsiteX20" fmla="*/ 7086903 w 8020733"/>
              <a:gd name="connsiteY20" fmla="*/ 573169 h 677603"/>
              <a:gd name="connsiteX21" fmla="*/ 7086903 w 8020733"/>
              <a:gd name="connsiteY21" fmla="*/ 570741 h 677603"/>
              <a:gd name="connsiteX22" fmla="*/ 7000685 w 8020733"/>
              <a:gd name="connsiteY22" fmla="*/ 570741 h 677603"/>
              <a:gd name="connsiteX23" fmla="*/ 7000685 w 8020733"/>
              <a:gd name="connsiteY23" fmla="*/ 563455 h 677603"/>
              <a:gd name="connsiteX24" fmla="*/ 6897466 w 8020733"/>
              <a:gd name="connsiteY24" fmla="*/ 563455 h 677603"/>
              <a:gd name="connsiteX25" fmla="*/ 6897466 w 8020733"/>
              <a:gd name="connsiteY25" fmla="*/ 551311 h 677603"/>
              <a:gd name="connsiteX26" fmla="*/ 6836749 w 8020733"/>
              <a:gd name="connsiteY26" fmla="*/ 551311 h 677603"/>
              <a:gd name="connsiteX27" fmla="*/ 6836749 w 8020733"/>
              <a:gd name="connsiteY27" fmla="*/ 546454 h 677603"/>
              <a:gd name="connsiteX28" fmla="*/ 6710457 w 8020733"/>
              <a:gd name="connsiteY28" fmla="*/ 546454 h 677603"/>
              <a:gd name="connsiteX29" fmla="*/ 6703171 w 8020733"/>
              <a:gd name="connsiteY29" fmla="*/ 539168 h 677603"/>
              <a:gd name="connsiteX30" fmla="*/ 6642454 w 8020733"/>
              <a:gd name="connsiteY30" fmla="*/ 539168 h 677603"/>
              <a:gd name="connsiteX31" fmla="*/ 6642454 w 8020733"/>
              <a:gd name="connsiteY31" fmla="*/ 528239 h 677603"/>
              <a:gd name="connsiteX32" fmla="*/ 6580523 w 8020733"/>
              <a:gd name="connsiteY32" fmla="*/ 528239 h 677603"/>
              <a:gd name="connsiteX33" fmla="*/ 6580523 w 8020733"/>
              <a:gd name="connsiteY33" fmla="*/ 516095 h 677603"/>
              <a:gd name="connsiteX34" fmla="*/ 6439659 w 8020733"/>
              <a:gd name="connsiteY34" fmla="*/ 516095 h 677603"/>
              <a:gd name="connsiteX35" fmla="*/ 6439659 w 8020733"/>
              <a:gd name="connsiteY35" fmla="*/ 506381 h 677603"/>
              <a:gd name="connsiteX36" fmla="*/ 6366798 w 8020733"/>
              <a:gd name="connsiteY36" fmla="*/ 506381 h 677603"/>
              <a:gd name="connsiteX37" fmla="*/ 6366798 w 8020733"/>
              <a:gd name="connsiteY37" fmla="*/ 499095 h 677603"/>
              <a:gd name="connsiteX38" fmla="*/ 6278151 w 8020733"/>
              <a:gd name="connsiteY38" fmla="*/ 499095 h 677603"/>
              <a:gd name="connsiteX39" fmla="*/ 6278151 w 8020733"/>
              <a:gd name="connsiteY39" fmla="*/ 493023 h 677603"/>
              <a:gd name="connsiteX40" fmla="*/ 6130002 w 8020733"/>
              <a:gd name="connsiteY40" fmla="*/ 493023 h 677603"/>
              <a:gd name="connsiteX41" fmla="*/ 6130002 w 8020733"/>
              <a:gd name="connsiteY41" fmla="*/ 485737 h 677603"/>
              <a:gd name="connsiteX42" fmla="*/ 6021925 w 8020733"/>
              <a:gd name="connsiteY42" fmla="*/ 485737 h 677603"/>
              <a:gd name="connsiteX43" fmla="*/ 6021925 w 8020733"/>
              <a:gd name="connsiteY43" fmla="*/ 477236 h 677603"/>
              <a:gd name="connsiteX44" fmla="*/ 5904134 w 8020733"/>
              <a:gd name="connsiteY44" fmla="*/ 477236 h 677603"/>
              <a:gd name="connsiteX45" fmla="*/ 5904134 w 8020733"/>
              <a:gd name="connsiteY45" fmla="*/ 477236 h 677603"/>
              <a:gd name="connsiteX46" fmla="*/ 5879847 w 8020733"/>
              <a:gd name="connsiteY46" fmla="*/ 477236 h 677603"/>
              <a:gd name="connsiteX47" fmla="*/ 5879847 w 8020733"/>
              <a:gd name="connsiteY47" fmla="*/ 469950 h 677603"/>
              <a:gd name="connsiteX48" fmla="*/ 5788771 w 8020733"/>
              <a:gd name="connsiteY48" fmla="*/ 469950 h 677603"/>
              <a:gd name="connsiteX49" fmla="*/ 5788771 w 8020733"/>
              <a:gd name="connsiteY49" fmla="*/ 459021 h 677603"/>
              <a:gd name="connsiteX50" fmla="*/ 5649122 w 8020733"/>
              <a:gd name="connsiteY50" fmla="*/ 459021 h 677603"/>
              <a:gd name="connsiteX51" fmla="*/ 5649122 w 8020733"/>
              <a:gd name="connsiteY51" fmla="*/ 454164 h 677603"/>
              <a:gd name="connsiteX52" fmla="*/ 5577476 w 8020733"/>
              <a:gd name="connsiteY52" fmla="*/ 454164 h 677603"/>
              <a:gd name="connsiteX53" fmla="*/ 5577476 w 8020733"/>
              <a:gd name="connsiteY53" fmla="*/ 444449 h 677603"/>
              <a:gd name="connsiteX54" fmla="*/ 5481543 w 8020733"/>
              <a:gd name="connsiteY54" fmla="*/ 444449 h 677603"/>
              <a:gd name="connsiteX55" fmla="*/ 5481543 w 8020733"/>
              <a:gd name="connsiteY55" fmla="*/ 435949 h 677603"/>
              <a:gd name="connsiteX56" fmla="*/ 5345536 w 8020733"/>
              <a:gd name="connsiteY56" fmla="*/ 435949 h 677603"/>
              <a:gd name="connsiteX57" fmla="*/ 5345536 w 8020733"/>
              <a:gd name="connsiteY57" fmla="*/ 428663 h 677603"/>
              <a:gd name="connsiteX58" fmla="*/ 5237460 w 8020733"/>
              <a:gd name="connsiteY58" fmla="*/ 428663 h 677603"/>
              <a:gd name="connsiteX59" fmla="*/ 5237460 w 8020733"/>
              <a:gd name="connsiteY59" fmla="*/ 414091 h 677603"/>
              <a:gd name="connsiteX60" fmla="*/ 5112382 w 8020733"/>
              <a:gd name="connsiteY60" fmla="*/ 414091 h 677603"/>
              <a:gd name="connsiteX61" fmla="*/ 5112382 w 8020733"/>
              <a:gd name="connsiteY61" fmla="*/ 414091 h 677603"/>
              <a:gd name="connsiteX62" fmla="*/ 5089310 w 8020733"/>
              <a:gd name="connsiteY62" fmla="*/ 414091 h 677603"/>
              <a:gd name="connsiteX63" fmla="*/ 5089310 w 8020733"/>
              <a:gd name="connsiteY63" fmla="*/ 400733 h 677603"/>
              <a:gd name="connsiteX64" fmla="*/ 4995805 w 8020733"/>
              <a:gd name="connsiteY64" fmla="*/ 400733 h 677603"/>
              <a:gd name="connsiteX65" fmla="*/ 4961804 w 8020733"/>
              <a:gd name="connsiteY65" fmla="*/ 400733 h 677603"/>
              <a:gd name="connsiteX66" fmla="*/ 4961804 w 8020733"/>
              <a:gd name="connsiteY66" fmla="*/ 392232 h 677603"/>
              <a:gd name="connsiteX67" fmla="*/ 4796653 w 8020733"/>
              <a:gd name="connsiteY67" fmla="*/ 392232 h 677603"/>
              <a:gd name="connsiteX68" fmla="*/ 4796653 w 8020733"/>
              <a:gd name="connsiteY68" fmla="*/ 383732 h 677603"/>
              <a:gd name="connsiteX69" fmla="*/ 4698292 w 8020733"/>
              <a:gd name="connsiteY69" fmla="*/ 383732 h 677603"/>
              <a:gd name="connsiteX70" fmla="*/ 4698292 w 8020733"/>
              <a:gd name="connsiteY70" fmla="*/ 370374 h 677603"/>
              <a:gd name="connsiteX71" fmla="*/ 4608430 w 8020733"/>
              <a:gd name="connsiteY71" fmla="*/ 370374 h 677603"/>
              <a:gd name="connsiteX72" fmla="*/ 4608430 w 8020733"/>
              <a:gd name="connsiteY72" fmla="*/ 363088 h 677603"/>
              <a:gd name="connsiteX73" fmla="*/ 4491853 w 8020733"/>
              <a:gd name="connsiteY73" fmla="*/ 363088 h 677603"/>
              <a:gd name="connsiteX74" fmla="*/ 4491853 w 8020733"/>
              <a:gd name="connsiteY74" fmla="*/ 355802 h 677603"/>
              <a:gd name="connsiteX75" fmla="*/ 4304845 w 8020733"/>
              <a:gd name="connsiteY75" fmla="*/ 355802 h 677603"/>
              <a:gd name="connsiteX76" fmla="*/ 4304845 w 8020733"/>
              <a:gd name="connsiteY76" fmla="*/ 344873 h 677603"/>
              <a:gd name="connsiteX77" fmla="*/ 4228341 w 8020733"/>
              <a:gd name="connsiteY77" fmla="*/ 344873 h 677603"/>
              <a:gd name="connsiteX78" fmla="*/ 4228341 w 8020733"/>
              <a:gd name="connsiteY78" fmla="*/ 340016 h 677603"/>
              <a:gd name="connsiteX79" fmla="*/ 4157909 w 8020733"/>
              <a:gd name="connsiteY79" fmla="*/ 340016 h 677603"/>
              <a:gd name="connsiteX80" fmla="*/ 4157909 w 8020733"/>
              <a:gd name="connsiteY80" fmla="*/ 331515 h 677603"/>
              <a:gd name="connsiteX81" fmla="*/ 4100835 w 8020733"/>
              <a:gd name="connsiteY81" fmla="*/ 331515 h 677603"/>
              <a:gd name="connsiteX82" fmla="*/ 4100835 w 8020733"/>
              <a:gd name="connsiteY82" fmla="*/ 319372 h 677603"/>
              <a:gd name="connsiteX83" fmla="*/ 3978186 w 8020733"/>
              <a:gd name="connsiteY83" fmla="*/ 319372 h 677603"/>
              <a:gd name="connsiteX84" fmla="*/ 3978186 w 8020733"/>
              <a:gd name="connsiteY84" fmla="*/ 313300 h 677603"/>
              <a:gd name="connsiteX85" fmla="*/ 3890754 w 8020733"/>
              <a:gd name="connsiteY85" fmla="*/ 313300 h 677603"/>
              <a:gd name="connsiteX86" fmla="*/ 3890754 w 8020733"/>
              <a:gd name="connsiteY86" fmla="*/ 304800 h 677603"/>
              <a:gd name="connsiteX87" fmla="*/ 3796035 w 8020733"/>
              <a:gd name="connsiteY87" fmla="*/ 304800 h 677603"/>
              <a:gd name="connsiteX88" fmla="*/ 3796035 w 8020733"/>
              <a:gd name="connsiteY88" fmla="*/ 299942 h 677603"/>
              <a:gd name="connsiteX89" fmla="*/ 3751104 w 8020733"/>
              <a:gd name="connsiteY89" fmla="*/ 299942 h 677603"/>
              <a:gd name="connsiteX90" fmla="*/ 3751104 w 8020733"/>
              <a:gd name="connsiteY90" fmla="*/ 287799 h 677603"/>
              <a:gd name="connsiteX91" fmla="*/ 3700102 w 8020733"/>
              <a:gd name="connsiteY91" fmla="*/ 287799 h 677603"/>
              <a:gd name="connsiteX92" fmla="*/ 3700102 w 8020733"/>
              <a:gd name="connsiteY92" fmla="*/ 285370 h 677603"/>
              <a:gd name="connsiteX93" fmla="*/ 3636956 w 8020733"/>
              <a:gd name="connsiteY93" fmla="*/ 285370 h 677603"/>
              <a:gd name="connsiteX94" fmla="*/ 3636956 w 8020733"/>
              <a:gd name="connsiteY94" fmla="*/ 269584 h 677603"/>
              <a:gd name="connsiteX95" fmla="*/ 3572596 w 8020733"/>
              <a:gd name="connsiteY95" fmla="*/ 269584 h 677603"/>
              <a:gd name="connsiteX96" fmla="*/ 3572596 w 8020733"/>
              <a:gd name="connsiteY96" fmla="*/ 269584 h 677603"/>
              <a:gd name="connsiteX97" fmla="*/ 3491235 w 8020733"/>
              <a:gd name="connsiteY97" fmla="*/ 269584 h 677603"/>
              <a:gd name="connsiteX98" fmla="*/ 3491235 w 8020733"/>
              <a:gd name="connsiteY98" fmla="*/ 251369 h 677603"/>
              <a:gd name="connsiteX99" fmla="*/ 3320013 w 8020733"/>
              <a:gd name="connsiteY99" fmla="*/ 251369 h 677603"/>
              <a:gd name="connsiteX100" fmla="*/ 3320013 w 8020733"/>
              <a:gd name="connsiteY100" fmla="*/ 241654 h 677603"/>
              <a:gd name="connsiteX101" fmla="*/ 3204650 w 8020733"/>
              <a:gd name="connsiteY101" fmla="*/ 241654 h 677603"/>
              <a:gd name="connsiteX102" fmla="*/ 3191292 w 8020733"/>
              <a:gd name="connsiteY102" fmla="*/ 239225 h 677603"/>
              <a:gd name="connsiteX103" fmla="*/ 3191292 w 8020733"/>
              <a:gd name="connsiteY103" fmla="*/ 230725 h 677603"/>
              <a:gd name="connsiteX104" fmla="*/ 3039500 w 8020733"/>
              <a:gd name="connsiteY104" fmla="*/ 230725 h 677603"/>
              <a:gd name="connsiteX105" fmla="*/ 3039500 w 8020733"/>
              <a:gd name="connsiteY105" fmla="*/ 224653 h 677603"/>
              <a:gd name="connsiteX106" fmla="*/ 2907136 w 8020733"/>
              <a:gd name="connsiteY106" fmla="*/ 224653 h 677603"/>
              <a:gd name="connsiteX107" fmla="*/ 2907136 w 8020733"/>
              <a:gd name="connsiteY107" fmla="*/ 213724 h 677603"/>
              <a:gd name="connsiteX108" fmla="*/ 2881635 w 8020733"/>
              <a:gd name="connsiteY108" fmla="*/ 213724 h 677603"/>
              <a:gd name="connsiteX109" fmla="*/ 2881635 w 8020733"/>
              <a:gd name="connsiteY109" fmla="*/ 205224 h 677603"/>
              <a:gd name="connsiteX110" fmla="*/ 2739557 w 8020733"/>
              <a:gd name="connsiteY110" fmla="*/ 205224 h 677603"/>
              <a:gd name="connsiteX111" fmla="*/ 2739557 w 8020733"/>
              <a:gd name="connsiteY111" fmla="*/ 205224 h 677603"/>
              <a:gd name="connsiteX112" fmla="*/ 2711627 w 8020733"/>
              <a:gd name="connsiteY112" fmla="*/ 205224 h 677603"/>
              <a:gd name="connsiteX113" fmla="*/ 2711627 w 8020733"/>
              <a:gd name="connsiteY113" fmla="*/ 193080 h 677603"/>
              <a:gd name="connsiteX114" fmla="*/ 2604765 w 8020733"/>
              <a:gd name="connsiteY114" fmla="*/ 193080 h 677603"/>
              <a:gd name="connsiteX115" fmla="*/ 2604765 w 8020733"/>
              <a:gd name="connsiteY115" fmla="*/ 184580 h 677603"/>
              <a:gd name="connsiteX116" fmla="*/ 2394684 w 8020733"/>
              <a:gd name="connsiteY116" fmla="*/ 184580 h 677603"/>
              <a:gd name="connsiteX117" fmla="*/ 2394684 w 8020733"/>
              <a:gd name="connsiteY117" fmla="*/ 176079 h 677603"/>
              <a:gd name="connsiteX118" fmla="*/ 2309680 w 8020733"/>
              <a:gd name="connsiteY118" fmla="*/ 176079 h 677603"/>
              <a:gd name="connsiteX119" fmla="*/ 2309680 w 8020733"/>
              <a:gd name="connsiteY119" fmla="*/ 165150 h 677603"/>
              <a:gd name="connsiteX120" fmla="*/ 2246534 w 8020733"/>
              <a:gd name="connsiteY120" fmla="*/ 165150 h 677603"/>
              <a:gd name="connsiteX121" fmla="*/ 2246534 w 8020733"/>
              <a:gd name="connsiteY121" fmla="*/ 151793 h 677603"/>
              <a:gd name="connsiteX122" fmla="*/ 2183388 w 8020733"/>
              <a:gd name="connsiteY122" fmla="*/ 151793 h 677603"/>
              <a:gd name="connsiteX123" fmla="*/ 2183388 w 8020733"/>
              <a:gd name="connsiteY123" fmla="*/ 145721 h 677603"/>
              <a:gd name="connsiteX124" fmla="*/ 2081383 w 8020733"/>
              <a:gd name="connsiteY124" fmla="*/ 145721 h 677603"/>
              <a:gd name="connsiteX125" fmla="*/ 2081383 w 8020733"/>
              <a:gd name="connsiteY125" fmla="*/ 134792 h 677603"/>
              <a:gd name="connsiteX126" fmla="*/ 1928376 w 8020733"/>
              <a:gd name="connsiteY126" fmla="*/ 134792 h 677603"/>
              <a:gd name="connsiteX127" fmla="*/ 1928376 w 8020733"/>
              <a:gd name="connsiteY127" fmla="*/ 122648 h 677603"/>
              <a:gd name="connsiteX128" fmla="*/ 1827586 w 8020733"/>
              <a:gd name="connsiteY128" fmla="*/ 122648 h 677603"/>
              <a:gd name="connsiteX129" fmla="*/ 1827586 w 8020733"/>
              <a:gd name="connsiteY129" fmla="*/ 109291 h 677603"/>
              <a:gd name="connsiteX130" fmla="*/ 1643005 w 8020733"/>
              <a:gd name="connsiteY130" fmla="*/ 109291 h 677603"/>
              <a:gd name="connsiteX131" fmla="*/ 1643005 w 8020733"/>
              <a:gd name="connsiteY131" fmla="*/ 98361 h 677603"/>
              <a:gd name="connsiteX132" fmla="*/ 1466926 w 8020733"/>
              <a:gd name="connsiteY132" fmla="*/ 98361 h 677603"/>
              <a:gd name="connsiteX133" fmla="*/ 1466926 w 8020733"/>
              <a:gd name="connsiteY133" fmla="*/ 91075 h 677603"/>
              <a:gd name="connsiteX134" fmla="*/ 1350349 w 8020733"/>
              <a:gd name="connsiteY134" fmla="*/ 91075 h 677603"/>
              <a:gd name="connsiteX135" fmla="*/ 1350349 w 8020733"/>
              <a:gd name="connsiteY135" fmla="*/ 85004 h 677603"/>
              <a:gd name="connsiteX136" fmla="*/ 1300561 w 8020733"/>
              <a:gd name="connsiteY136" fmla="*/ 85004 h 677603"/>
              <a:gd name="connsiteX137" fmla="*/ 1300561 w 8020733"/>
              <a:gd name="connsiteY137" fmla="*/ 71646 h 677603"/>
              <a:gd name="connsiteX138" fmla="*/ 1130553 w 8020733"/>
              <a:gd name="connsiteY138" fmla="*/ 71646 h 677603"/>
              <a:gd name="connsiteX139" fmla="*/ 1130553 w 8020733"/>
              <a:gd name="connsiteY139" fmla="*/ 81361 h 677603"/>
              <a:gd name="connsiteX140" fmla="*/ 1130553 w 8020733"/>
              <a:gd name="connsiteY140" fmla="*/ 66789 h 677603"/>
              <a:gd name="connsiteX141" fmla="*/ 1000618 w 8020733"/>
              <a:gd name="connsiteY141" fmla="*/ 66789 h 677603"/>
              <a:gd name="connsiteX142" fmla="*/ 1000618 w 8020733"/>
              <a:gd name="connsiteY142" fmla="*/ 59502 h 677603"/>
              <a:gd name="connsiteX143" fmla="*/ 922900 w 8020733"/>
              <a:gd name="connsiteY143" fmla="*/ 59502 h 677603"/>
              <a:gd name="connsiteX144" fmla="*/ 922900 w 8020733"/>
              <a:gd name="connsiteY144" fmla="*/ 46145 h 677603"/>
              <a:gd name="connsiteX145" fmla="*/ 795394 w 8020733"/>
              <a:gd name="connsiteY145" fmla="*/ 46145 h 677603"/>
              <a:gd name="connsiteX146" fmla="*/ 788108 w 8020733"/>
              <a:gd name="connsiteY146" fmla="*/ 38859 h 677603"/>
              <a:gd name="connsiteX147" fmla="*/ 553740 w 8020733"/>
              <a:gd name="connsiteY147" fmla="*/ 38859 h 677603"/>
              <a:gd name="connsiteX148" fmla="*/ 553740 w 8020733"/>
              <a:gd name="connsiteY148" fmla="*/ 23072 h 677603"/>
              <a:gd name="connsiteX149" fmla="*/ 409233 w 8020733"/>
              <a:gd name="connsiteY149" fmla="*/ 23072 h 677603"/>
              <a:gd name="connsiteX150" fmla="*/ 409233 w 8020733"/>
              <a:gd name="connsiteY150" fmla="*/ 12143 h 677603"/>
              <a:gd name="connsiteX151" fmla="*/ 208867 w 8020733"/>
              <a:gd name="connsiteY151" fmla="*/ 12143 h 677603"/>
              <a:gd name="connsiteX152" fmla="*/ 208867 w 8020733"/>
              <a:gd name="connsiteY152" fmla="*/ 0 h 677603"/>
              <a:gd name="connsiteX153" fmla="*/ 0 w 8020733"/>
              <a:gd name="connsiteY153" fmla="*/ 0 h 677603"/>
              <a:gd name="connsiteX0" fmla="*/ 8020733 w 8020733"/>
              <a:gd name="connsiteY0" fmla="*/ 677603 h 677603"/>
              <a:gd name="connsiteX1" fmla="*/ 7943015 w 8020733"/>
              <a:gd name="connsiteY1" fmla="*/ 663031 h 677603"/>
              <a:gd name="connsiteX2" fmla="*/ 7943015 w 8020733"/>
              <a:gd name="connsiteY2" fmla="*/ 658173 h 677603"/>
              <a:gd name="connsiteX3" fmla="*/ 7918728 w 8020733"/>
              <a:gd name="connsiteY3" fmla="*/ 658173 h 677603"/>
              <a:gd name="connsiteX4" fmla="*/ 7918728 w 8020733"/>
              <a:gd name="connsiteY4" fmla="*/ 633887 h 677603"/>
              <a:gd name="connsiteX5" fmla="*/ 7792437 w 8020733"/>
              <a:gd name="connsiteY5" fmla="*/ 633887 h 677603"/>
              <a:gd name="connsiteX6" fmla="*/ 7792437 w 8020733"/>
              <a:gd name="connsiteY6" fmla="*/ 629029 h 677603"/>
              <a:gd name="connsiteX7" fmla="*/ 7745077 w 8020733"/>
              <a:gd name="connsiteY7" fmla="*/ 629029 h 677603"/>
              <a:gd name="connsiteX8" fmla="*/ 7745077 w 8020733"/>
              <a:gd name="connsiteY8" fmla="*/ 615671 h 677603"/>
              <a:gd name="connsiteX9" fmla="*/ 7668574 w 8020733"/>
              <a:gd name="connsiteY9" fmla="*/ 615671 h 677603"/>
              <a:gd name="connsiteX10" fmla="*/ 7668574 w 8020733"/>
              <a:gd name="connsiteY10" fmla="*/ 607171 h 677603"/>
              <a:gd name="connsiteX11" fmla="*/ 7567783 w 8020733"/>
              <a:gd name="connsiteY11" fmla="*/ 607171 h 677603"/>
              <a:gd name="connsiteX12" fmla="*/ 7567783 w 8020733"/>
              <a:gd name="connsiteY12" fmla="*/ 601099 h 677603"/>
              <a:gd name="connsiteX13" fmla="*/ 7482779 w 8020733"/>
              <a:gd name="connsiteY13" fmla="*/ 601099 h 677603"/>
              <a:gd name="connsiteX14" fmla="*/ 7482779 w 8020733"/>
              <a:gd name="connsiteY14" fmla="*/ 593813 h 677603"/>
              <a:gd name="connsiteX15" fmla="*/ 7258126 w 8020733"/>
              <a:gd name="connsiteY15" fmla="*/ 593813 h 677603"/>
              <a:gd name="connsiteX16" fmla="*/ 7258126 w 8020733"/>
              <a:gd name="connsiteY16" fmla="*/ 587742 h 677603"/>
              <a:gd name="connsiteX17" fmla="*/ 7170693 w 8020733"/>
              <a:gd name="connsiteY17" fmla="*/ 587742 h 677603"/>
              <a:gd name="connsiteX18" fmla="*/ 7170693 w 8020733"/>
              <a:gd name="connsiteY18" fmla="*/ 573169 h 677603"/>
              <a:gd name="connsiteX19" fmla="*/ 7086903 w 8020733"/>
              <a:gd name="connsiteY19" fmla="*/ 573169 h 677603"/>
              <a:gd name="connsiteX20" fmla="*/ 7086903 w 8020733"/>
              <a:gd name="connsiteY20" fmla="*/ 570741 h 677603"/>
              <a:gd name="connsiteX21" fmla="*/ 7000685 w 8020733"/>
              <a:gd name="connsiteY21" fmla="*/ 570741 h 677603"/>
              <a:gd name="connsiteX22" fmla="*/ 7000685 w 8020733"/>
              <a:gd name="connsiteY22" fmla="*/ 563455 h 677603"/>
              <a:gd name="connsiteX23" fmla="*/ 6897466 w 8020733"/>
              <a:gd name="connsiteY23" fmla="*/ 563455 h 677603"/>
              <a:gd name="connsiteX24" fmla="*/ 6897466 w 8020733"/>
              <a:gd name="connsiteY24" fmla="*/ 551311 h 677603"/>
              <a:gd name="connsiteX25" fmla="*/ 6836749 w 8020733"/>
              <a:gd name="connsiteY25" fmla="*/ 551311 h 677603"/>
              <a:gd name="connsiteX26" fmla="*/ 6836749 w 8020733"/>
              <a:gd name="connsiteY26" fmla="*/ 546454 h 677603"/>
              <a:gd name="connsiteX27" fmla="*/ 6710457 w 8020733"/>
              <a:gd name="connsiteY27" fmla="*/ 546454 h 677603"/>
              <a:gd name="connsiteX28" fmla="*/ 6703171 w 8020733"/>
              <a:gd name="connsiteY28" fmla="*/ 539168 h 677603"/>
              <a:gd name="connsiteX29" fmla="*/ 6642454 w 8020733"/>
              <a:gd name="connsiteY29" fmla="*/ 539168 h 677603"/>
              <a:gd name="connsiteX30" fmla="*/ 6642454 w 8020733"/>
              <a:gd name="connsiteY30" fmla="*/ 528239 h 677603"/>
              <a:gd name="connsiteX31" fmla="*/ 6580523 w 8020733"/>
              <a:gd name="connsiteY31" fmla="*/ 528239 h 677603"/>
              <a:gd name="connsiteX32" fmla="*/ 6580523 w 8020733"/>
              <a:gd name="connsiteY32" fmla="*/ 516095 h 677603"/>
              <a:gd name="connsiteX33" fmla="*/ 6439659 w 8020733"/>
              <a:gd name="connsiteY33" fmla="*/ 516095 h 677603"/>
              <a:gd name="connsiteX34" fmla="*/ 6439659 w 8020733"/>
              <a:gd name="connsiteY34" fmla="*/ 506381 h 677603"/>
              <a:gd name="connsiteX35" fmla="*/ 6366798 w 8020733"/>
              <a:gd name="connsiteY35" fmla="*/ 506381 h 677603"/>
              <a:gd name="connsiteX36" fmla="*/ 6366798 w 8020733"/>
              <a:gd name="connsiteY36" fmla="*/ 499095 h 677603"/>
              <a:gd name="connsiteX37" fmla="*/ 6278151 w 8020733"/>
              <a:gd name="connsiteY37" fmla="*/ 499095 h 677603"/>
              <a:gd name="connsiteX38" fmla="*/ 6278151 w 8020733"/>
              <a:gd name="connsiteY38" fmla="*/ 493023 h 677603"/>
              <a:gd name="connsiteX39" fmla="*/ 6130002 w 8020733"/>
              <a:gd name="connsiteY39" fmla="*/ 493023 h 677603"/>
              <a:gd name="connsiteX40" fmla="*/ 6130002 w 8020733"/>
              <a:gd name="connsiteY40" fmla="*/ 485737 h 677603"/>
              <a:gd name="connsiteX41" fmla="*/ 6021925 w 8020733"/>
              <a:gd name="connsiteY41" fmla="*/ 485737 h 677603"/>
              <a:gd name="connsiteX42" fmla="*/ 6021925 w 8020733"/>
              <a:gd name="connsiteY42" fmla="*/ 477236 h 677603"/>
              <a:gd name="connsiteX43" fmla="*/ 5904134 w 8020733"/>
              <a:gd name="connsiteY43" fmla="*/ 477236 h 677603"/>
              <a:gd name="connsiteX44" fmla="*/ 5904134 w 8020733"/>
              <a:gd name="connsiteY44" fmla="*/ 477236 h 677603"/>
              <a:gd name="connsiteX45" fmla="*/ 5879847 w 8020733"/>
              <a:gd name="connsiteY45" fmla="*/ 477236 h 677603"/>
              <a:gd name="connsiteX46" fmla="*/ 5879847 w 8020733"/>
              <a:gd name="connsiteY46" fmla="*/ 469950 h 677603"/>
              <a:gd name="connsiteX47" fmla="*/ 5788771 w 8020733"/>
              <a:gd name="connsiteY47" fmla="*/ 469950 h 677603"/>
              <a:gd name="connsiteX48" fmla="*/ 5788771 w 8020733"/>
              <a:gd name="connsiteY48" fmla="*/ 459021 h 677603"/>
              <a:gd name="connsiteX49" fmla="*/ 5649122 w 8020733"/>
              <a:gd name="connsiteY49" fmla="*/ 459021 h 677603"/>
              <a:gd name="connsiteX50" fmla="*/ 5649122 w 8020733"/>
              <a:gd name="connsiteY50" fmla="*/ 454164 h 677603"/>
              <a:gd name="connsiteX51" fmla="*/ 5577476 w 8020733"/>
              <a:gd name="connsiteY51" fmla="*/ 454164 h 677603"/>
              <a:gd name="connsiteX52" fmla="*/ 5577476 w 8020733"/>
              <a:gd name="connsiteY52" fmla="*/ 444449 h 677603"/>
              <a:gd name="connsiteX53" fmla="*/ 5481543 w 8020733"/>
              <a:gd name="connsiteY53" fmla="*/ 444449 h 677603"/>
              <a:gd name="connsiteX54" fmla="*/ 5481543 w 8020733"/>
              <a:gd name="connsiteY54" fmla="*/ 435949 h 677603"/>
              <a:gd name="connsiteX55" fmla="*/ 5345536 w 8020733"/>
              <a:gd name="connsiteY55" fmla="*/ 435949 h 677603"/>
              <a:gd name="connsiteX56" fmla="*/ 5345536 w 8020733"/>
              <a:gd name="connsiteY56" fmla="*/ 428663 h 677603"/>
              <a:gd name="connsiteX57" fmla="*/ 5237460 w 8020733"/>
              <a:gd name="connsiteY57" fmla="*/ 428663 h 677603"/>
              <a:gd name="connsiteX58" fmla="*/ 5237460 w 8020733"/>
              <a:gd name="connsiteY58" fmla="*/ 414091 h 677603"/>
              <a:gd name="connsiteX59" fmla="*/ 5112382 w 8020733"/>
              <a:gd name="connsiteY59" fmla="*/ 414091 h 677603"/>
              <a:gd name="connsiteX60" fmla="*/ 5112382 w 8020733"/>
              <a:gd name="connsiteY60" fmla="*/ 414091 h 677603"/>
              <a:gd name="connsiteX61" fmla="*/ 5089310 w 8020733"/>
              <a:gd name="connsiteY61" fmla="*/ 414091 h 677603"/>
              <a:gd name="connsiteX62" fmla="*/ 5089310 w 8020733"/>
              <a:gd name="connsiteY62" fmla="*/ 400733 h 677603"/>
              <a:gd name="connsiteX63" fmla="*/ 4995805 w 8020733"/>
              <a:gd name="connsiteY63" fmla="*/ 400733 h 677603"/>
              <a:gd name="connsiteX64" fmla="*/ 4961804 w 8020733"/>
              <a:gd name="connsiteY64" fmla="*/ 400733 h 677603"/>
              <a:gd name="connsiteX65" fmla="*/ 4961804 w 8020733"/>
              <a:gd name="connsiteY65" fmla="*/ 392232 h 677603"/>
              <a:gd name="connsiteX66" fmla="*/ 4796653 w 8020733"/>
              <a:gd name="connsiteY66" fmla="*/ 392232 h 677603"/>
              <a:gd name="connsiteX67" fmla="*/ 4796653 w 8020733"/>
              <a:gd name="connsiteY67" fmla="*/ 383732 h 677603"/>
              <a:gd name="connsiteX68" fmla="*/ 4698292 w 8020733"/>
              <a:gd name="connsiteY68" fmla="*/ 383732 h 677603"/>
              <a:gd name="connsiteX69" fmla="*/ 4698292 w 8020733"/>
              <a:gd name="connsiteY69" fmla="*/ 370374 h 677603"/>
              <a:gd name="connsiteX70" fmla="*/ 4608430 w 8020733"/>
              <a:gd name="connsiteY70" fmla="*/ 370374 h 677603"/>
              <a:gd name="connsiteX71" fmla="*/ 4608430 w 8020733"/>
              <a:gd name="connsiteY71" fmla="*/ 363088 h 677603"/>
              <a:gd name="connsiteX72" fmla="*/ 4491853 w 8020733"/>
              <a:gd name="connsiteY72" fmla="*/ 363088 h 677603"/>
              <a:gd name="connsiteX73" fmla="*/ 4491853 w 8020733"/>
              <a:gd name="connsiteY73" fmla="*/ 355802 h 677603"/>
              <a:gd name="connsiteX74" fmla="*/ 4304845 w 8020733"/>
              <a:gd name="connsiteY74" fmla="*/ 355802 h 677603"/>
              <a:gd name="connsiteX75" fmla="*/ 4304845 w 8020733"/>
              <a:gd name="connsiteY75" fmla="*/ 344873 h 677603"/>
              <a:gd name="connsiteX76" fmla="*/ 4228341 w 8020733"/>
              <a:gd name="connsiteY76" fmla="*/ 344873 h 677603"/>
              <a:gd name="connsiteX77" fmla="*/ 4228341 w 8020733"/>
              <a:gd name="connsiteY77" fmla="*/ 340016 h 677603"/>
              <a:gd name="connsiteX78" fmla="*/ 4157909 w 8020733"/>
              <a:gd name="connsiteY78" fmla="*/ 340016 h 677603"/>
              <a:gd name="connsiteX79" fmla="*/ 4157909 w 8020733"/>
              <a:gd name="connsiteY79" fmla="*/ 331515 h 677603"/>
              <a:gd name="connsiteX80" fmla="*/ 4100835 w 8020733"/>
              <a:gd name="connsiteY80" fmla="*/ 331515 h 677603"/>
              <a:gd name="connsiteX81" fmla="*/ 4100835 w 8020733"/>
              <a:gd name="connsiteY81" fmla="*/ 319372 h 677603"/>
              <a:gd name="connsiteX82" fmla="*/ 3978186 w 8020733"/>
              <a:gd name="connsiteY82" fmla="*/ 319372 h 677603"/>
              <a:gd name="connsiteX83" fmla="*/ 3978186 w 8020733"/>
              <a:gd name="connsiteY83" fmla="*/ 313300 h 677603"/>
              <a:gd name="connsiteX84" fmla="*/ 3890754 w 8020733"/>
              <a:gd name="connsiteY84" fmla="*/ 313300 h 677603"/>
              <a:gd name="connsiteX85" fmla="*/ 3890754 w 8020733"/>
              <a:gd name="connsiteY85" fmla="*/ 304800 h 677603"/>
              <a:gd name="connsiteX86" fmla="*/ 3796035 w 8020733"/>
              <a:gd name="connsiteY86" fmla="*/ 304800 h 677603"/>
              <a:gd name="connsiteX87" fmla="*/ 3796035 w 8020733"/>
              <a:gd name="connsiteY87" fmla="*/ 299942 h 677603"/>
              <a:gd name="connsiteX88" fmla="*/ 3751104 w 8020733"/>
              <a:gd name="connsiteY88" fmla="*/ 299942 h 677603"/>
              <a:gd name="connsiteX89" fmla="*/ 3751104 w 8020733"/>
              <a:gd name="connsiteY89" fmla="*/ 287799 h 677603"/>
              <a:gd name="connsiteX90" fmla="*/ 3700102 w 8020733"/>
              <a:gd name="connsiteY90" fmla="*/ 287799 h 677603"/>
              <a:gd name="connsiteX91" fmla="*/ 3700102 w 8020733"/>
              <a:gd name="connsiteY91" fmla="*/ 285370 h 677603"/>
              <a:gd name="connsiteX92" fmla="*/ 3636956 w 8020733"/>
              <a:gd name="connsiteY92" fmla="*/ 285370 h 677603"/>
              <a:gd name="connsiteX93" fmla="*/ 3636956 w 8020733"/>
              <a:gd name="connsiteY93" fmla="*/ 269584 h 677603"/>
              <a:gd name="connsiteX94" fmla="*/ 3572596 w 8020733"/>
              <a:gd name="connsiteY94" fmla="*/ 269584 h 677603"/>
              <a:gd name="connsiteX95" fmla="*/ 3572596 w 8020733"/>
              <a:gd name="connsiteY95" fmla="*/ 269584 h 677603"/>
              <a:gd name="connsiteX96" fmla="*/ 3491235 w 8020733"/>
              <a:gd name="connsiteY96" fmla="*/ 269584 h 677603"/>
              <a:gd name="connsiteX97" fmla="*/ 3491235 w 8020733"/>
              <a:gd name="connsiteY97" fmla="*/ 251369 h 677603"/>
              <a:gd name="connsiteX98" fmla="*/ 3320013 w 8020733"/>
              <a:gd name="connsiteY98" fmla="*/ 251369 h 677603"/>
              <a:gd name="connsiteX99" fmla="*/ 3320013 w 8020733"/>
              <a:gd name="connsiteY99" fmla="*/ 241654 h 677603"/>
              <a:gd name="connsiteX100" fmla="*/ 3204650 w 8020733"/>
              <a:gd name="connsiteY100" fmla="*/ 241654 h 677603"/>
              <a:gd name="connsiteX101" fmla="*/ 3191292 w 8020733"/>
              <a:gd name="connsiteY101" fmla="*/ 239225 h 677603"/>
              <a:gd name="connsiteX102" fmla="*/ 3191292 w 8020733"/>
              <a:gd name="connsiteY102" fmla="*/ 230725 h 677603"/>
              <a:gd name="connsiteX103" fmla="*/ 3039500 w 8020733"/>
              <a:gd name="connsiteY103" fmla="*/ 230725 h 677603"/>
              <a:gd name="connsiteX104" fmla="*/ 3039500 w 8020733"/>
              <a:gd name="connsiteY104" fmla="*/ 224653 h 677603"/>
              <a:gd name="connsiteX105" fmla="*/ 2907136 w 8020733"/>
              <a:gd name="connsiteY105" fmla="*/ 224653 h 677603"/>
              <a:gd name="connsiteX106" fmla="*/ 2907136 w 8020733"/>
              <a:gd name="connsiteY106" fmla="*/ 213724 h 677603"/>
              <a:gd name="connsiteX107" fmla="*/ 2881635 w 8020733"/>
              <a:gd name="connsiteY107" fmla="*/ 213724 h 677603"/>
              <a:gd name="connsiteX108" fmla="*/ 2881635 w 8020733"/>
              <a:gd name="connsiteY108" fmla="*/ 205224 h 677603"/>
              <a:gd name="connsiteX109" fmla="*/ 2739557 w 8020733"/>
              <a:gd name="connsiteY109" fmla="*/ 205224 h 677603"/>
              <a:gd name="connsiteX110" fmla="*/ 2739557 w 8020733"/>
              <a:gd name="connsiteY110" fmla="*/ 205224 h 677603"/>
              <a:gd name="connsiteX111" fmla="*/ 2711627 w 8020733"/>
              <a:gd name="connsiteY111" fmla="*/ 205224 h 677603"/>
              <a:gd name="connsiteX112" fmla="*/ 2711627 w 8020733"/>
              <a:gd name="connsiteY112" fmla="*/ 193080 h 677603"/>
              <a:gd name="connsiteX113" fmla="*/ 2604765 w 8020733"/>
              <a:gd name="connsiteY113" fmla="*/ 193080 h 677603"/>
              <a:gd name="connsiteX114" fmla="*/ 2604765 w 8020733"/>
              <a:gd name="connsiteY114" fmla="*/ 184580 h 677603"/>
              <a:gd name="connsiteX115" fmla="*/ 2394684 w 8020733"/>
              <a:gd name="connsiteY115" fmla="*/ 184580 h 677603"/>
              <a:gd name="connsiteX116" fmla="*/ 2394684 w 8020733"/>
              <a:gd name="connsiteY116" fmla="*/ 176079 h 677603"/>
              <a:gd name="connsiteX117" fmla="*/ 2309680 w 8020733"/>
              <a:gd name="connsiteY117" fmla="*/ 176079 h 677603"/>
              <a:gd name="connsiteX118" fmla="*/ 2309680 w 8020733"/>
              <a:gd name="connsiteY118" fmla="*/ 165150 h 677603"/>
              <a:gd name="connsiteX119" fmla="*/ 2246534 w 8020733"/>
              <a:gd name="connsiteY119" fmla="*/ 165150 h 677603"/>
              <a:gd name="connsiteX120" fmla="*/ 2246534 w 8020733"/>
              <a:gd name="connsiteY120" fmla="*/ 151793 h 677603"/>
              <a:gd name="connsiteX121" fmla="*/ 2183388 w 8020733"/>
              <a:gd name="connsiteY121" fmla="*/ 151793 h 677603"/>
              <a:gd name="connsiteX122" fmla="*/ 2183388 w 8020733"/>
              <a:gd name="connsiteY122" fmla="*/ 145721 h 677603"/>
              <a:gd name="connsiteX123" fmla="*/ 2081383 w 8020733"/>
              <a:gd name="connsiteY123" fmla="*/ 145721 h 677603"/>
              <a:gd name="connsiteX124" fmla="*/ 2081383 w 8020733"/>
              <a:gd name="connsiteY124" fmla="*/ 134792 h 677603"/>
              <a:gd name="connsiteX125" fmla="*/ 1928376 w 8020733"/>
              <a:gd name="connsiteY125" fmla="*/ 134792 h 677603"/>
              <a:gd name="connsiteX126" fmla="*/ 1928376 w 8020733"/>
              <a:gd name="connsiteY126" fmla="*/ 122648 h 677603"/>
              <a:gd name="connsiteX127" fmla="*/ 1827586 w 8020733"/>
              <a:gd name="connsiteY127" fmla="*/ 122648 h 677603"/>
              <a:gd name="connsiteX128" fmla="*/ 1827586 w 8020733"/>
              <a:gd name="connsiteY128" fmla="*/ 109291 h 677603"/>
              <a:gd name="connsiteX129" fmla="*/ 1643005 w 8020733"/>
              <a:gd name="connsiteY129" fmla="*/ 109291 h 677603"/>
              <a:gd name="connsiteX130" fmla="*/ 1643005 w 8020733"/>
              <a:gd name="connsiteY130" fmla="*/ 98361 h 677603"/>
              <a:gd name="connsiteX131" fmla="*/ 1466926 w 8020733"/>
              <a:gd name="connsiteY131" fmla="*/ 98361 h 677603"/>
              <a:gd name="connsiteX132" fmla="*/ 1466926 w 8020733"/>
              <a:gd name="connsiteY132" fmla="*/ 91075 h 677603"/>
              <a:gd name="connsiteX133" fmla="*/ 1350349 w 8020733"/>
              <a:gd name="connsiteY133" fmla="*/ 91075 h 677603"/>
              <a:gd name="connsiteX134" fmla="*/ 1350349 w 8020733"/>
              <a:gd name="connsiteY134" fmla="*/ 85004 h 677603"/>
              <a:gd name="connsiteX135" fmla="*/ 1300561 w 8020733"/>
              <a:gd name="connsiteY135" fmla="*/ 85004 h 677603"/>
              <a:gd name="connsiteX136" fmla="*/ 1300561 w 8020733"/>
              <a:gd name="connsiteY136" fmla="*/ 71646 h 677603"/>
              <a:gd name="connsiteX137" fmla="*/ 1130553 w 8020733"/>
              <a:gd name="connsiteY137" fmla="*/ 71646 h 677603"/>
              <a:gd name="connsiteX138" fmla="*/ 1130553 w 8020733"/>
              <a:gd name="connsiteY138" fmla="*/ 81361 h 677603"/>
              <a:gd name="connsiteX139" fmla="*/ 1130553 w 8020733"/>
              <a:gd name="connsiteY139" fmla="*/ 66789 h 677603"/>
              <a:gd name="connsiteX140" fmla="*/ 1000618 w 8020733"/>
              <a:gd name="connsiteY140" fmla="*/ 66789 h 677603"/>
              <a:gd name="connsiteX141" fmla="*/ 1000618 w 8020733"/>
              <a:gd name="connsiteY141" fmla="*/ 59502 h 677603"/>
              <a:gd name="connsiteX142" fmla="*/ 922900 w 8020733"/>
              <a:gd name="connsiteY142" fmla="*/ 59502 h 677603"/>
              <a:gd name="connsiteX143" fmla="*/ 922900 w 8020733"/>
              <a:gd name="connsiteY143" fmla="*/ 46145 h 677603"/>
              <a:gd name="connsiteX144" fmla="*/ 795394 w 8020733"/>
              <a:gd name="connsiteY144" fmla="*/ 46145 h 677603"/>
              <a:gd name="connsiteX145" fmla="*/ 788108 w 8020733"/>
              <a:gd name="connsiteY145" fmla="*/ 38859 h 677603"/>
              <a:gd name="connsiteX146" fmla="*/ 553740 w 8020733"/>
              <a:gd name="connsiteY146" fmla="*/ 38859 h 677603"/>
              <a:gd name="connsiteX147" fmla="*/ 553740 w 8020733"/>
              <a:gd name="connsiteY147" fmla="*/ 23072 h 677603"/>
              <a:gd name="connsiteX148" fmla="*/ 409233 w 8020733"/>
              <a:gd name="connsiteY148" fmla="*/ 23072 h 677603"/>
              <a:gd name="connsiteX149" fmla="*/ 409233 w 8020733"/>
              <a:gd name="connsiteY149" fmla="*/ 12143 h 677603"/>
              <a:gd name="connsiteX150" fmla="*/ 208867 w 8020733"/>
              <a:gd name="connsiteY150" fmla="*/ 12143 h 677603"/>
              <a:gd name="connsiteX151" fmla="*/ 208867 w 8020733"/>
              <a:gd name="connsiteY151" fmla="*/ 0 h 677603"/>
              <a:gd name="connsiteX152" fmla="*/ 0 w 8020733"/>
              <a:gd name="connsiteY152" fmla="*/ 0 h 677603"/>
              <a:gd name="connsiteX0" fmla="*/ 7943015 w 7943015"/>
              <a:gd name="connsiteY0" fmla="*/ 663031 h 663031"/>
              <a:gd name="connsiteX1" fmla="*/ 7943015 w 7943015"/>
              <a:gd name="connsiteY1" fmla="*/ 658173 h 663031"/>
              <a:gd name="connsiteX2" fmla="*/ 7918728 w 7943015"/>
              <a:gd name="connsiteY2" fmla="*/ 658173 h 663031"/>
              <a:gd name="connsiteX3" fmla="*/ 7918728 w 7943015"/>
              <a:gd name="connsiteY3" fmla="*/ 633887 h 663031"/>
              <a:gd name="connsiteX4" fmla="*/ 7792437 w 7943015"/>
              <a:gd name="connsiteY4" fmla="*/ 633887 h 663031"/>
              <a:gd name="connsiteX5" fmla="*/ 7792437 w 7943015"/>
              <a:gd name="connsiteY5" fmla="*/ 629029 h 663031"/>
              <a:gd name="connsiteX6" fmla="*/ 7745077 w 7943015"/>
              <a:gd name="connsiteY6" fmla="*/ 629029 h 663031"/>
              <a:gd name="connsiteX7" fmla="*/ 7745077 w 7943015"/>
              <a:gd name="connsiteY7" fmla="*/ 615671 h 663031"/>
              <a:gd name="connsiteX8" fmla="*/ 7668574 w 7943015"/>
              <a:gd name="connsiteY8" fmla="*/ 615671 h 663031"/>
              <a:gd name="connsiteX9" fmla="*/ 7668574 w 7943015"/>
              <a:gd name="connsiteY9" fmla="*/ 607171 h 663031"/>
              <a:gd name="connsiteX10" fmla="*/ 7567783 w 7943015"/>
              <a:gd name="connsiteY10" fmla="*/ 607171 h 663031"/>
              <a:gd name="connsiteX11" fmla="*/ 7567783 w 7943015"/>
              <a:gd name="connsiteY11" fmla="*/ 601099 h 663031"/>
              <a:gd name="connsiteX12" fmla="*/ 7482779 w 7943015"/>
              <a:gd name="connsiteY12" fmla="*/ 601099 h 663031"/>
              <a:gd name="connsiteX13" fmla="*/ 7482779 w 7943015"/>
              <a:gd name="connsiteY13" fmla="*/ 593813 h 663031"/>
              <a:gd name="connsiteX14" fmla="*/ 7258126 w 7943015"/>
              <a:gd name="connsiteY14" fmla="*/ 593813 h 663031"/>
              <a:gd name="connsiteX15" fmla="*/ 7258126 w 7943015"/>
              <a:gd name="connsiteY15" fmla="*/ 587742 h 663031"/>
              <a:gd name="connsiteX16" fmla="*/ 7170693 w 7943015"/>
              <a:gd name="connsiteY16" fmla="*/ 587742 h 663031"/>
              <a:gd name="connsiteX17" fmla="*/ 7170693 w 7943015"/>
              <a:gd name="connsiteY17" fmla="*/ 573169 h 663031"/>
              <a:gd name="connsiteX18" fmla="*/ 7086903 w 7943015"/>
              <a:gd name="connsiteY18" fmla="*/ 573169 h 663031"/>
              <a:gd name="connsiteX19" fmla="*/ 7086903 w 7943015"/>
              <a:gd name="connsiteY19" fmla="*/ 570741 h 663031"/>
              <a:gd name="connsiteX20" fmla="*/ 7000685 w 7943015"/>
              <a:gd name="connsiteY20" fmla="*/ 570741 h 663031"/>
              <a:gd name="connsiteX21" fmla="*/ 7000685 w 7943015"/>
              <a:gd name="connsiteY21" fmla="*/ 563455 h 663031"/>
              <a:gd name="connsiteX22" fmla="*/ 6897466 w 7943015"/>
              <a:gd name="connsiteY22" fmla="*/ 563455 h 663031"/>
              <a:gd name="connsiteX23" fmla="*/ 6897466 w 7943015"/>
              <a:gd name="connsiteY23" fmla="*/ 551311 h 663031"/>
              <a:gd name="connsiteX24" fmla="*/ 6836749 w 7943015"/>
              <a:gd name="connsiteY24" fmla="*/ 551311 h 663031"/>
              <a:gd name="connsiteX25" fmla="*/ 6836749 w 7943015"/>
              <a:gd name="connsiteY25" fmla="*/ 546454 h 663031"/>
              <a:gd name="connsiteX26" fmla="*/ 6710457 w 7943015"/>
              <a:gd name="connsiteY26" fmla="*/ 546454 h 663031"/>
              <a:gd name="connsiteX27" fmla="*/ 6703171 w 7943015"/>
              <a:gd name="connsiteY27" fmla="*/ 539168 h 663031"/>
              <a:gd name="connsiteX28" fmla="*/ 6642454 w 7943015"/>
              <a:gd name="connsiteY28" fmla="*/ 539168 h 663031"/>
              <a:gd name="connsiteX29" fmla="*/ 6642454 w 7943015"/>
              <a:gd name="connsiteY29" fmla="*/ 528239 h 663031"/>
              <a:gd name="connsiteX30" fmla="*/ 6580523 w 7943015"/>
              <a:gd name="connsiteY30" fmla="*/ 528239 h 663031"/>
              <a:gd name="connsiteX31" fmla="*/ 6580523 w 7943015"/>
              <a:gd name="connsiteY31" fmla="*/ 516095 h 663031"/>
              <a:gd name="connsiteX32" fmla="*/ 6439659 w 7943015"/>
              <a:gd name="connsiteY32" fmla="*/ 516095 h 663031"/>
              <a:gd name="connsiteX33" fmla="*/ 6439659 w 7943015"/>
              <a:gd name="connsiteY33" fmla="*/ 506381 h 663031"/>
              <a:gd name="connsiteX34" fmla="*/ 6366798 w 7943015"/>
              <a:gd name="connsiteY34" fmla="*/ 506381 h 663031"/>
              <a:gd name="connsiteX35" fmla="*/ 6366798 w 7943015"/>
              <a:gd name="connsiteY35" fmla="*/ 499095 h 663031"/>
              <a:gd name="connsiteX36" fmla="*/ 6278151 w 7943015"/>
              <a:gd name="connsiteY36" fmla="*/ 499095 h 663031"/>
              <a:gd name="connsiteX37" fmla="*/ 6278151 w 7943015"/>
              <a:gd name="connsiteY37" fmla="*/ 493023 h 663031"/>
              <a:gd name="connsiteX38" fmla="*/ 6130002 w 7943015"/>
              <a:gd name="connsiteY38" fmla="*/ 493023 h 663031"/>
              <a:gd name="connsiteX39" fmla="*/ 6130002 w 7943015"/>
              <a:gd name="connsiteY39" fmla="*/ 485737 h 663031"/>
              <a:gd name="connsiteX40" fmla="*/ 6021925 w 7943015"/>
              <a:gd name="connsiteY40" fmla="*/ 485737 h 663031"/>
              <a:gd name="connsiteX41" fmla="*/ 6021925 w 7943015"/>
              <a:gd name="connsiteY41" fmla="*/ 477236 h 663031"/>
              <a:gd name="connsiteX42" fmla="*/ 5904134 w 7943015"/>
              <a:gd name="connsiteY42" fmla="*/ 477236 h 663031"/>
              <a:gd name="connsiteX43" fmla="*/ 5904134 w 7943015"/>
              <a:gd name="connsiteY43" fmla="*/ 477236 h 663031"/>
              <a:gd name="connsiteX44" fmla="*/ 5879847 w 7943015"/>
              <a:gd name="connsiteY44" fmla="*/ 477236 h 663031"/>
              <a:gd name="connsiteX45" fmla="*/ 5879847 w 7943015"/>
              <a:gd name="connsiteY45" fmla="*/ 469950 h 663031"/>
              <a:gd name="connsiteX46" fmla="*/ 5788771 w 7943015"/>
              <a:gd name="connsiteY46" fmla="*/ 469950 h 663031"/>
              <a:gd name="connsiteX47" fmla="*/ 5788771 w 7943015"/>
              <a:gd name="connsiteY47" fmla="*/ 459021 h 663031"/>
              <a:gd name="connsiteX48" fmla="*/ 5649122 w 7943015"/>
              <a:gd name="connsiteY48" fmla="*/ 459021 h 663031"/>
              <a:gd name="connsiteX49" fmla="*/ 5649122 w 7943015"/>
              <a:gd name="connsiteY49" fmla="*/ 454164 h 663031"/>
              <a:gd name="connsiteX50" fmla="*/ 5577476 w 7943015"/>
              <a:gd name="connsiteY50" fmla="*/ 454164 h 663031"/>
              <a:gd name="connsiteX51" fmla="*/ 5577476 w 7943015"/>
              <a:gd name="connsiteY51" fmla="*/ 444449 h 663031"/>
              <a:gd name="connsiteX52" fmla="*/ 5481543 w 7943015"/>
              <a:gd name="connsiteY52" fmla="*/ 444449 h 663031"/>
              <a:gd name="connsiteX53" fmla="*/ 5481543 w 7943015"/>
              <a:gd name="connsiteY53" fmla="*/ 435949 h 663031"/>
              <a:gd name="connsiteX54" fmla="*/ 5345536 w 7943015"/>
              <a:gd name="connsiteY54" fmla="*/ 435949 h 663031"/>
              <a:gd name="connsiteX55" fmla="*/ 5345536 w 7943015"/>
              <a:gd name="connsiteY55" fmla="*/ 428663 h 663031"/>
              <a:gd name="connsiteX56" fmla="*/ 5237460 w 7943015"/>
              <a:gd name="connsiteY56" fmla="*/ 428663 h 663031"/>
              <a:gd name="connsiteX57" fmla="*/ 5237460 w 7943015"/>
              <a:gd name="connsiteY57" fmla="*/ 414091 h 663031"/>
              <a:gd name="connsiteX58" fmla="*/ 5112382 w 7943015"/>
              <a:gd name="connsiteY58" fmla="*/ 414091 h 663031"/>
              <a:gd name="connsiteX59" fmla="*/ 5112382 w 7943015"/>
              <a:gd name="connsiteY59" fmla="*/ 414091 h 663031"/>
              <a:gd name="connsiteX60" fmla="*/ 5089310 w 7943015"/>
              <a:gd name="connsiteY60" fmla="*/ 414091 h 663031"/>
              <a:gd name="connsiteX61" fmla="*/ 5089310 w 7943015"/>
              <a:gd name="connsiteY61" fmla="*/ 400733 h 663031"/>
              <a:gd name="connsiteX62" fmla="*/ 4995805 w 7943015"/>
              <a:gd name="connsiteY62" fmla="*/ 400733 h 663031"/>
              <a:gd name="connsiteX63" fmla="*/ 4961804 w 7943015"/>
              <a:gd name="connsiteY63" fmla="*/ 400733 h 663031"/>
              <a:gd name="connsiteX64" fmla="*/ 4961804 w 7943015"/>
              <a:gd name="connsiteY64" fmla="*/ 392232 h 663031"/>
              <a:gd name="connsiteX65" fmla="*/ 4796653 w 7943015"/>
              <a:gd name="connsiteY65" fmla="*/ 392232 h 663031"/>
              <a:gd name="connsiteX66" fmla="*/ 4796653 w 7943015"/>
              <a:gd name="connsiteY66" fmla="*/ 383732 h 663031"/>
              <a:gd name="connsiteX67" fmla="*/ 4698292 w 7943015"/>
              <a:gd name="connsiteY67" fmla="*/ 383732 h 663031"/>
              <a:gd name="connsiteX68" fmla="*/ 4698292 w 7943015"/>
              <a:gd name="connsiteY68" fmla="*/ 370374 h 663031"/>
              <a:gd name="connsiteX69" fmla="*/ 4608430 w 7943015"/>
              <a:gd name="connsiteY69" fmla="*/ 370374 h 663031"/>
              <a:gd name="connsiteX70" fmla="*/ 4608430 w 7943015"/>
              <a:gd name="connsiteY70" fmla="*/ 363088 h 663031"/>
              <a:gd name="connsiteX71" fmla="*/ 4491853 w 7943015"/>
              <a:gd name="connsiteY71" fmla="*/ 363088 h 663031"/>
              <a:gd name="connsiteX72" fmla="*/ 4491853 w 7943015"/>
              <a:gd name="connsiteY72" fmla="*/ 355802 h 663031"/>
              <a:gd name="connsiteX73" fmla="*/ 4304845 w 7943015"/>
              <a:gd name="connsiteY73" fmla="*/ 355802 h 663031"/>
              <a:gd name="connsiteX74" fmla="*/ 4304845 w 7943015"/>
              <a:gd name="connsiteY74" fmla="*/ 344873 h 663031"/>
              <a:gd name="connsiteX75" fmla="*/ 4228341 w 7943015"/>
              <a:gd name="connsiteY75" fmla="*/ 344873 h 663031"/>
              <a:gd name="connsiteX76" fmla="*/ 4228341 w 7943015"/>
              <a:gd name="connsiteY76" fmla="*/ 340016 h 663031"/>
              <a:gd name="connsiteX77" fmla="*/ 4157909 w 7943015"/>
              <a:gd name="connsiteY77" fmla="*/ 340016 h 663031"/>
              <a:gd name="connsiteX78" fmla="*/ 4157909 w 7943015"/>
              <a:gd name="connsiteY78" fmla="*/ 331515 h 663031"/>
              <a:gd name="connsiteX79" fmla="*/ 4100835 w 7943015"/>
              <a:gd name="connsiteY79" fmla="*/ 331515 h 663031"/>
              <a:gd name="connsiteX80" fmla="*/ 4100835 w 7943015"/>
              <a:gd name="connsiteY80" fmla="*/ 319372 h 663031"/>
              <a:gd name="connsiteX81" fmla="*/ 3978186 w 7943015"/>
              <a:gd name="connsiteY81" fmla="*/ 319372 h 663031"/>
              <a:gd name="connsiteX82" fmla="*/ 3978186 w 7943015"/>
              <a:gd name="connsiteY82" fmla="*/ 313300 h 663031"/>
              <a:gd name="connsiteX83" fmla="*/ 3890754 w 7943015"/>
              <a:gd name="connsiteY83" fmla="*/ 313300 h 663031"/>
              <a:gd name="connsiteX84" fmla="*/ 3890754 w 7943015"/>
              <a:gd name="connsiteY84" fmla="*/ 304800 h 663031"/>
              <a:gd name="connsiteX85" fmla="*/ 3796035 w 7943015"/>
              <a:gd name="connsiteY85" fmla="*/ 304800 h 663031"/>
              <a:gd name="connsiteX86" fmla="*/ 3796035 w 7943015"/>
              <a:gd name="connsiteY86" fmla="*/ 299942 h 663031"/>
              <a:gd name="connsiteX87" fmla="*/ 3751104 w 7943015"/>
              <a:gd name="connsiteY87" fmla="*/ 299942 h 663031"/>
              <a:gd name="connsiteX88" fmla="*/ 3751104 w 7943015"/>
              <a:gd name="connsiteY88" fmla="*/ 287799 h 663031"/>
              <a:gd name="connsiteX89" fmla="*/ 3700102 w 7943015"/>
              <a:gd name="connsiteY89" fmla="*/ 287799 h 663031"/>
              <a:gd name="connsiteX90" fmla="*/ 3700102 w 7943015"/>
              <a:gd name="connsiteY90" fmla="*/ 285370 h 663031"/>
              <a:gd name="connsiteX91" fmla="*/ 3636956 w 7943015"/>
              <a:gd name="connsiteY91" fmla="*/ 285370 h 663031"/>
              <a:gd name="connsiteX92" fmla="*/ 3636956 w 7943015"/>
              <a:gd name="connsiteY92" fmla="*/ 269584 h 663031"/>
              <a:gd name="connsiteX93" fmla="*/ 3572596 w 7943015"/>
              <a:gd name="connsiteY93" fmla="*/ 269584 h 663031"/>
              <a:gd name="connsiteX94" fmla="*/ 3572596 w 7943015"/>
              <a:gd name="connsiteY94" fmla="*/ 269584 h 663031"/>
              <a:gd name="connsiteX95" fmla="*/ 3491235 w 7943015"/>
              <a:gd name="connsiteY95" fmla="*/ 269584 h 663031"/>
              <a:gd name="connsiteX96" fmla="*/ 3491235 w 7943015"/>
              <a:gd name="connsiteY96" fmla="*/ 251369 h 663031"/>
              <a:gd name="connsiteX97" fmla="*/ 3320013 w 7943015"/>
              <a:gd name="connsiteY97" fmla="*/ 251369 h 663031"/>
              <a:gd name="connsiteX98" fmla="*/ 3320013 w 7943015"/>
              <a:gd name="connsiteY98" fmla="*/ 241654 h 663031"/>
              <a:gd name="connsiteX99" fmla="*/ 3204650 w 7943015"/>
              <a:gd name="connsiteY99" fmla="*/ 241654 h 663031"/>
              <a:gd name="connsiteX100" fmla="*/ 3191292 w 7943015"/>
              <a:gd name="connsiteY100" fmla="*/ 239225 h 663031"/>
              <a:gd name="connsiteX101" fmla="*/ 3191292 w 7943015"/>
              <a:gd name="connsiteY101" fmla="*/ 230725 h 663031"/>
              <a:gd name="connsiteX102" fmla="*/ 3039500 w 7943015"/>
              <a:gd name="connsiteY102" fmla="*/ 230725 h 663031"/>
              <a:gd name="connsiteX103" fmla="*/ 3039500 w 7943015"/>
              <a:gd name="connsiteY103" fmla="*/ 224653 h 663031"/>
              <a:gd name="connsiteX104" fmla="*/ 2907136 w 7943015"/>
              <a:gd name="connsiteY104" fmla="*/ 224653 h 663031"/>
              <a:gd name="connsiteX105" fmla="*/ 2907136 w 7943015"/>
              <a:gd name="connsiteY105" fmla="*/ 213724 h 663031"/>
              <a:gd name="connsiteX106" fmla="*/ 2881635 w 7943015"/>
              <a:gd name="connsiteY106" fmla="*/ 213724 h 663031"/>
              <a:gd name="connsiteX107" fmla="*/ 2881635 w 7943015"/>
              <a:gd name="connsiteY107" fmla="*/ 205224 h 663031"/>
              <a:gd name="connsiteX108" fmla="*/ 2739557 w 7943015"/>
              <a:gd name="connsiteY108" fmla="*/ 205224 h 663031"/>
              <a:gd name="connsiteX109" fmla="*/ 2739557 w 7943015"/>
              <a:gd name="connsiteY109" fmla="*/ 205224 h 663031"/>
              <a:gd name="connsiteX110" fmla="*/ 2711627 w 7943015"/>
              <a:gd name="connsiteY110" fmla="*/ 205224 h 663031"/>
              <a:gd name="connsiteX111" fmla="*/ 2711627 w 7943015"/>
              <a:gd name="connsiteY111" fmla="*/ 193080 h 663031"/>
              <a:gd name="connsiteX112" fmla="*/ 2604765 w 7943015"/>
              <a:gd name="connsiteY112" fmla="*/ 193080 h 663031"/>
              <a:gd name="connsiteX113" fmla="*/ 2604765 w 7943015"/>
              <a:gd name="connsiteY113" fmla="*/ 184580 h 663031"/>
              <a:gd name="connsiteX114" fmla="*/ 2394684 w 7943015"/>
              <a:gd name="connsiteY114" fmla="*/ 184580 h 663031"/>
              <a:gd name="connsiteX115" fmla="*/ 2394684 w 7943015"/>
              <a:gd name="connsiteY115" fmla="*/ 176079 h 663031"/>
              <a:gd name="connsiteX116" fmla="*/ 2309680 w 7943015"/>
              <a:gd name="connsiteY116" fmla="*/ 176079 h 663031"/>
              <a:gd name="connsiteX117" fmla="*/ 2309680 w 7943015"/>
              <a:gd name="connsiteY117" fmla="*/ 165150 h 663031"/>
              <a:gd name="connsiteX118" fmla="*/ 2246534 w 7943015"/>
              <a:gd name="connsiteY118" fmla="*/ 165150 h 663031"/>
              <a:gd name="connsiteX119" fmla="*/ 2246534 w 7943015"/>
              <a:gd name="connsiteY119" fmla="*/ 151793 h 663031"/>
              <a:gd name="connsiteX120" fmla="*/ 2183388 w 7943015"/>
              <a:gd name="connsiteY120" fmla="*/ 151793 h 663031"/>
              <a:gd name="connsiteX121" fmla="*/ 2183388 w 7943015"/>
              <a:gd name="connsiteY121" fmla="*/ 145721 h 663031"/>
              <a:gd name="connsiteX122" fmla="*/ 2081383 w 7943015"/>
              <a:gd name="connsiteY122" fmla="*/ 145721 h 663031"/>
              <a:gd name="connsiteX123" fmla="*/ 2081383 w 7943015"/>
              <a:gd name="connsiteY123" fmla="*/ 134792 h 663031"/>
              <a:gd name="connsiteX124" fmla="*/ 1928376 w 7943015"/>
              <a:gd name="connsiteY124" fmla="*/ 134792 h 663031"/>
              <a:gd name="connsiteX125" fmla="*/ 1928376 w 7943015"/>
              <a:gd name="connsiteY125" fmla="*/ 122648 h 663031"/>
              <a:gd name="connsiteX126" fmla="*/ 1827586 w 7943015"/>
              <a:gd name="connsiteY126" fmla="*/ 122648 h 663031"/>
              <a:gd name="connsiteX127" fmla="*/ 1827586 w 7943015"/>
              <a:gd name="connsiteY127" fmla="*/ 109291 h 663031"/>
              <a:gd name="connsiteX128" fmla="*/ 1643005 w 7943015"/>
              <a:gd name="connsiteY128" fmla="*/ 109291 h 663031"/>
              <a:gd name="connsiteX129" fmla="*/ 1643005 w 7943015"/>
              <a:gd name="connsiteY129" fmla="*/ 98361 h 663031"/>
              <a:gd name="connsiteX130" fmla="*/ 1466926 w 7943015"/>
              <a:gd name="connsiteY130" fmla="*/ 98361 h 663031"/>
              <a:gd name="connsiteX131" fmla="*/ 1466926 w 7943015"/>
              <a:gd name="connsiteY131" fmla="*/ 91075 h 663031"/>
              <a:gd name="connsiteX132" fmla="*/ 1350349 w 7943015"/>
              <a:gd name="connsiteY132" fmla="*/ 91075 h 663031"/>
              <a:gd name="connsiteX133" fmla="*/ 1350349 w 7943015"/>
              <a:gd name="connsiteY133" fmla="*/ 85004 h 663031"/>
              <a:gd name="connsiteX134" fmla="*/ 1300561 w 7943015"/>
              <a:gd name="connsiteY134" fmla="*/ 85004 h 663031"/>
              <a:gd name="connsiteX135" fmla="*/ 1300561 w 7943015"/>
              <a:gd name="connsiteY135" fmla="*/ 71646 h 663031"/>
              <a:gd name="connsiteX136" fmla="*/ 1130553 w 7943015"/>
              <a:gd name="connsiteY136" fmla="*/ 71646 h 663031"/>
              <a:gd name="connsiteX137" fmla="*/ 1130553 w 7943015"/>
              <a:gd name="connsiteY137" fmla="*/ 81361 h 663031"/>
              <a:gd name="connsiteX138" fmla="*/ 1130553 w 7943015"/>
              <a:gd name="connsiteY138" fmla="*/ 66789 h 663031"/>
              <a:gd name="connsiteX139" fmla="*/ 1000618 w 7943015"/>
              <a:gd name="connsiteY139" fmla="*/ 66789 h 663031"/>
              <a:gd name="connsiteX140" fmla="*/ 1000618 w 7943015"/>
              <a:gd name="connsiteY140" fmla="*/ 59502 h 663031"/>
              <a:gd name="connsiteX141" fmla="*/ 922900 w 7943015"/>
              <a:gd name="connsiteY141" fmla="*/ 59502 h 663031"/>
              <a:gd name="connsiteX142" fmla="*/ 922900 w 7943015"/>
              <a:gd name="connsiteY142" fmla="*/ 46145 h 663031"/>
              <a:gd name="connsiteX143" fmla="*/ 795394 w 7943015"/>
              <a:gd name="connsiteY143" fmla="*/ 46145 h 663031"/>
              <a:gd name="connsiteX144" fmla="*/ 788108 w 7943015"/>
              <a:gd name="connsiteY144" fmla="*/ 38859 h 663031"/>
              <a:gd name="connsiteX145" fmla="*/ 553740 w 7943015"/>
              <a:gd name="connsiteY145" fmla="*/ 38859 h 663031"/>
              <a:gd name="connsiteX146" fmla="*/ 553740 w 7943015"/>
              <a:gd name="connsiteY146" fmla="*/ 23072 h 663031"/>
              <a:gd name="connsiteX147" fmla="*/ 409233 w 7943015"/>
              <a:gd name="connsiteY147" fmla="*/ 23072 h 663031"/>
              <a:gd name="connsiteX148" fmla="*/ 409233 w 7943015"/>
              <a:gd name="connsiteY148" fmla="*/ 12143 h 663031"/>
              <a:gd name="connsiteX149" fmla="*/ 208867 w 7943015"/>
              <a:gd name="connsiteY149" fmla="*/ 12143 h 663031"/>
              <a:gd name="connsiteX150" fmla="*/ 208867 w 7943015"/>
              <a:gd name="connsiteY150" fmla="*/ 0 h 663031"/>
              <a:gd name="connsiteX151" fmla="*/ 0 w 7943015"/>
              <a:gd name="connsiteY151" fmla="*/ 0 h 663031"/>
              <a:gd name="connsiteX0" fmla="*/ 7943015 w 7943015"/>
              <a:gd name="connsiteY0" fmla="*/ 663031 h 663031"/>
              <a:gd name="connsiteX1" fmla="*/ 7943015 w 7943015"/>
              <a:gd name="connsiteY1" fmla="*/ 658173 h 663031"/>
              <a:gd name="connsiteX2" fmla="*/ 7918728 w 7943015"/>
              <a:gd name="connsiteY2" fmla="*/ 633887 h 663031"/>
              <a:gd name="connsiteX3" fmla="*/ 7792437 w 7943015"/>
              <a:gd name="connsiteY3" fmla="*/ 633887 h 663031"/>
              <a:gd name="connsiteX4" fmla="*/ 7792437 w 7943015"/>
              <a:gd name="connsiteY4" fmla="*/ 629029 h 663031"/>
              <a:gd name="connsiteX5" fmla="*/ 7745077 w 7943015"/>
              <a:gd name="connsiteY5" fmla="*/ 629029 h 663031"/>
              <a:gd name="connsiteX6" fmla="*/ 7745077 w 7943015"/>
              <a:gd name="connsiteY6" fmla="*/ 615671 h 663031"/>
              <a:gd name="connsiteX7" fmla="*/ 7668574 w 7943015"/>
              <a:gd name="connsiteY7" fmla="*/ 615671 h 663031"/>
              <a:gd name="connsiteX8" fmla="*/ 7668574 w 7943015"/>
              <a:gd name="connsiteY8" fmla="*/ 607171 h 663031"/>
              <a:gd name="connsiteX9" fmla="*/ 7567783 w 7943015"/>
              <a:gd name="connsiteY9" fmla="*/ 607171 h 663031"/>
              <a:gd name="connsiteX10" fmla="*/ 7567783 w 7943015"/>
              <a:gd name="connsiteY10" fmla="*/ 601099 h 663031"/>
              <a:gd name="connsiteX11" fmla="*/ 7482779 w 7943015"/>
              <a:gd name="connsiteY11" fmla="*/ 601099 h 663031"/>
              <a:gd name="connsiteX12" fmla="*/ 7482779 w 7943015"/>
              <a:gd name="connsiteY12" fmla="*/ 593813 h 663031"/>
              <a:gd name="connsiteX13" fmla="*/ 7258126 w 7943015"/>
              <a:gd name="connsiteY13" fmla="*/ 593813 h 663031"/>
              <a:gd name="connsiteX14" fmla="*/ 7258126 w 7943015"/>
              <a:gd name="connsiteY14" fmla="*/ 587742 h 663031"/>
              <a:gd name="connsiteX15" fmla="*/ 7170693 w 7943015"/>
              <a:gd name="connsiteY15" fmla="*/ 587742 h 663031"/>
              <a:gd name="connsiteX16" fmla="*/ 7170693 w 7943015"/>
              <a:gd name="connsiteY16" fmla="*/ 573169 h 663031"/>
              <a:gd name="connsiteX17" fmla="*/ 7086903 w 7943015"/>
              <a:gd name="connsiteY17" fmla="*/ 573169 h 663031"/>
              <a:gd name="connsiteX18" fmla="*/ 7086903 w 7943015"/>
              <a:gd name="connsiteY18" fmla="*/ 570741 h 663031"/>
              <a:gd name="connsiteX19" fmla="*/ 7000685 w 7943015"/>
              <a:gd name="connsiteY19" fmla="*/ 570741 h 663031"/>
              <a:gd name="connsiteX20" fmla="*/ 7000685 w 7943015"/>
              <a:gd name="connsiteY20" fmla="*/ 563455 h 663031"/>
              <a:gd name="connsiteX21" fmla="*/ 6897466 w 7943015"/>
              <a:gd name="connsiteY21" fmla="*/ 563455 h 663031"/>
              <a:gd name="connsiteX22" fmla="*/ 6897466 w 7943015"/>
              <a:gd name="connsiteY22" fmla="*/ 551311 h 663031"/>
              <a:gd name="connsiteX23" fmla="*/ 6836749 w 7943015"/>
              <a:gd name="connsiteY23" fmla="*/ 551311 h 663031"/>
              <a:gd name="connsiteX24" fmla="*/ 6836749 w 7943015"/>
              <a:gd name="connsiteY24" fmla="*/ 546454 h 663031"/>
              <a:gd name="connsiteX25" fmla="*/ 6710457 w 7943015"/>
              <a:gd name="connsiteY25" fmla="*/ 546454 h 663031"/>
              <a:gd name="connsiteX26" fmla="*/ 6703171 w 7943015"/>
              <a:gd name="connsiteY26" fmla="*/ 539168 h 663031"/>
              <a:gd name="connsiteX27" fmla="*/ 6642454 w 7943015"/>
              <a:gd name="connsiteY27" fmla="*/ 539168 h 663031"/>
              <a:gd name="connsiteX28" fmla="*/ 6642454 w 7943015"/>
              <a:gd name="connsiteY28" fmla="*/ 528239 h 663031"/>
              <a:gd name="connsiteX29" fmla="*/ 6580523 w 7943015"/>
              <a:gd name="connsiteY29" fmla="*/ 528239 h 663031"/>
              <a:gd name="connsiteX30" fmla="*/ 6580523 w 7943015"/>
              <a:gd name="connsiteY30" fmla="*/ 516095 h 663031"/>
              <a:gd name="connsiteX31" fmla="*/ 6439659 w 7943015"/>
              <a:gd name="connsiteY31" fmla="*/ 516095 h 663031"/>
              <a:gd name="connsiteX32" fmla="*/ 6439659 w 7943015"/>
              <a:gd name="connsiteY32" fmla="*/ 506381 h 663031"/>
              <a:gd name="connsiteX33" fmla="*/ 6366798 w 7943015"/>
              <a:gd name="connsiteY33" fmla="*/ 506381 h 663031"/>
              <a:gd name="connsiteX34" fmla="*/ 6366798 w 7943015"/>
              <a:gd name="connsiteY34" fmla="*/ 499095 h 663031"/>
              <a:gd name="connsiteX35" fmla="*/ 6278151 w 7943015"/>
              <a:gd name="connsiteY35" fmla="*/ 499095 h 663031"/>
              <a:gd name="connsiteX36" fmla="*/ 6278151 w 7943015"/>
              <a:gd name="connsiteY36" fmla="*/ 493023 h 663031"/>
              <a:gd name="connsiteX37" fmla="*/ 6130002 w 7943015"/>
              <a:gd name="connsiteY37" fmla="*/ 493023 h 663031"/>
              <a:gd name="connsiteX38" fmla="*/ 6130002 w 7943015"/>
              <a:gd name="connsiteY38" fmla="*/ 485737 h 663031"/>
              <a:gd name="connsiteX39" fmla="*/ 6021925 w 7943015"/>
              <a:gd name="connsiteY39" fmla="*/ 485737 h 663031"/>
              <a:gd name="connsiteX40" fmla="*/ 6021925 w 7943015"/>
              <a:gd name="connsiteY40" fmla="*/ 477236 h 663031"/>
              <a:gd name="connsiteX41" fmla="*/ 5904134 w 7943015"/>
              <a:gd name="connsiteY41" fmla="*/ 477236 h 663031"/>
              <a:gd name="connsiteX42" fmla="*/ 5904134 w 7943015"/>
              <a:gd name="connsiteY42" fmla="*/ 477236 h 663031"/>
              <a:gd name="connsiteX43" fmla="*/ 5879847 w 7943015"/>
              <a:gd name="connsiteY43" fmla="*/ 477236 h 663031"/>
              <a:gd name="connsiteX44" fmla="*/ 5879847 w 7943015"/>
              <a:gd name="connsiteY44" fmla="*/ 469950 h 663031"/>
              <a:gd name="connsiteX45" fmla="*/ 5788771 w 7943015"/>
              <a:gd name="connsiteY45" fmla="*/ 469950 h 663031"/>
              <a:gd name="connsiteX46" fmla="*/ 5788771 w 7943015"/>
              <a:gd name="connsiteY46" fmla="*/ 459021 h 663031"/>
              <a:gd name="connsiteX47" fmla="*/ 5649122 w 7943015"/>
              <a:gd name="connsiteY47" fmla="*/ 459021 h 663031"/>
              <a:gd name="connsiteX48" fmla="*/ 5649122 w 7943015"/>
              <a:gd name="connsiteY48" fmla="*/ 454164 h 663031"/>
              <a:gd name="connsiteX49" fmla="*/ 5577476 w 7943015"/>
              <a:gd name="connsiteY49" fmla="*/ 454164 h 663031"/>
              <a:gd name="connsiteX50" fmla="*/ 5577476 w 7943015"/>
              <a:gd name="connsiteY50" fmla="*/ 444449 h 663031"/>
              <a:gd name="connsiteX51" fmla="*/ 5481543 w 7943015"/>
              <a:gd name="connsiteY51" fmla="*/ 444449 h 663031"/>
              <a:gd name="connsiteX52" fmla="*/ 5481543 w 7943015"/>
              <a:gd name="connsiteY52" fmla="*/ 435949 h 663031"/>
              <a:gd name="connsiteX53" fmla="*/ 5345536 w 7943015"/>
              <a:gd name="connsiteY53" fmla="*/ 435949 h 663031"/>
              <a:gd name="connsiteX54" fmla="*/ 5345536 w 7943015"/>
              <a:gd name="connsiteY54" fmla="*/ 428663 h 663031"/>
              <a:gd name="connsiteX55" fmla="*/ 5237460 w 7943015"/>
              <a:gd name="connsiteY55" fmla="*/ 428663 h 663031"/>
              <a:gd name="connsiteX56" fmla="*/ 5237460 w 7943015"/>
              <a:gd name="connsiteY56" fmla="*/ 414091 h 663031"/>
              <a:gd name="connsiteX57" fmla="*/ 5112382 w 7943015"/>
              <a:gd name="connsiteY57" fmla="*/ 414091 h 663031"/>
              <a:gd name="connsiteX58" fmla="*/ 5112382 w 7943015"/>
              <a:gd name="connsiteY58" fmla="*/ 414091 h 663031"/>
              <a:gd name="connsiteX59" fmla="*/ 5089310 w 7943015"/>
              <a:gd name="connsiteY59" fmla="*/ 414091 h 663031"/>
              <a:gd name="connsiteX60" fmla="*/ 5089310 w 7943015"/>
              <a:gd name="connsiteY60" fmla="*/ 400733 h 663031"/>
              <a:gd name="connsiteX61" fmla="*/ 4995805 w 7943015"/>
              <a:gd name="connsiteY61" fmla="*/ 400733 h 663031"/>
              <a:gd name="connsiteX62" fmla="*/ 4961804 w 7943015"/>
              <a:gd name="connsiteY62" fmla="*/ 400733 h 663031"/>
              <a:gd name="connsiteX63" fmla="*/ 4961804 w 7943015"/>
              <a:gd name="connsiteY63" fmla="*/ 392232 h 663031"/>
              <a:gd name="connsiteX64" fmla="*/ 4796653 w 7943015"/>
              <a:gd name="connsiteY64" fmla="*/ 392232 h 663031"/>
              <a:gd name="connsiteX65" fmla="*/ 4796653 w 7943015"/>
              <a:gd name="connsiteY65" fmla="*/ 383732 h 663031"/>
              <a:gd name="connsiteX66" fmla="*/ 4698292 w 7943015"/>
              <a:gd name="connsiteY66" fmla="*/ 383732 h 663031"/>
              <a:gd name="connsiteX67" fmla="*/ 4698292 w 7943015"/>
              <a:gd name="connsiteY67" fmla="*/ 370374 h 663031"/>
              <a:gd name="connsiteX68" fmla="*/ 4608430 w 7943015"/>
              <a:gd name="connsiteY68" fmla="*/ 370374 h 663031"/>
              <a:gd name="connsiteX69" fmla="*/ 4608430 w 7943015"/>
              <a:gd name="connsiteY69" fmla="*/ 363088 h 663031"/>
              <a:gd name="connsiteX70" fmla="*/ 4491853 w 7943015"/>
              <a:gd name="connsiteY70" fmla="*/ 363088 h 663031"/>
              <a:gd name="connsiteX71" fmla="*/ 4491853 w 7943015"/>
              <a:gd name="connsiteY71" fmla="*/ 355802 h 663031"/>
              <a:gd name="connsiteX72" fmla="*/ 4304845 w 7943015"/>
              <a:gd name="connsiteY72" fmla="*/ 355802 h 663031"/>
              <a:gd name="connsiteX73" fmla="*/ 4304845 w 7943015"/>
              <a:gd name="connsiteY73" fmla="*/ 344873 h 663031"/>
              <a:gd name="connsiteX74" fmla="*/ 4228341 w 7943015"/>
              <a:gd name="connsiteY74" fmla="*/ 344873 h 663031"/>
              <a:gd name="connsiteX75" fmla="*/ 4228341 w 7943015"/>
              <a:gd name="connsiteY75" fmla="*/ 340016 h 663031"/>
              <a:gd name="connsiteX76" fmla="*/ 4157909 w 7943015"/>
              <a:gd name="connsiteY76" fmla="*/ 340016 h 663031"/>
              <a:gd name="connsiteX77" fmla="*/ 4157909 w 7943015"/>
              <a:gd name="connsiteY77" fmla="*/ 331515 h 663031"/>
              <a:gd name="connsiteX78" fmla="*/ 4100835 w 7943015"/>
              <a:gd name="connsiteY78" fmla="*/ 331515 h 663031"/>
              <a:gd name="connsiteX79" fmla="*/ 4100835 w 7943015"/>
              <a:gd name="connsiteY79" fmla="*/ 319372 h 663031"/>
              <a:gd name="connsiteX80" fmla="*/ 3978186 w 7943015"/>
              <a:gd name="connsiteY80" fmla="*/ 319372 h 663031"/>
              <a:gd name="connsiteX81" fmla="*/ 3978186 w 7943015"/>
              <a:gd name="connsiteY81" fmla="*/ 313300 h 663031"/>
              <a:gd name="connsiteX82" fmla="*/ 3890754 w 7943015"/>
              <a:gd name="connsiteY82" fmla="*/ 313300 h 663031"/>
              <a:gd name="connsiteX83" fmla="*/ 3890754 w 7943015"/>
              <a:gd name="connsiteY83" fmla="*/ 304800 h 663031"/>
              <a:gd name="connsiteX84" fmla="*/ 3796035 w 7943015"/>
              <a:gd name="connsiteY84" fmla="*/ 304800 h 663031"/>
              <a:gd name="connsiteX85" fmla="*/ 3796035 w 7943015"/>
              <a:gd name="connsiteY85" fmla="*/ 299942 h 663031"/>
              <a:gd name="connsiteX86" fmla="*/ 3751104 w 7943015"/>
              <a:gd name="connsiteY86" fmla="*/ 299942 h 663031"/>
              <a:gd name="connsiteX87" fmla="*/ 3751104 w 7943015"/>
              <a:gd name="connsiteY87" fmla="*/ 287799 h 663031"/>
              <a:gd name="connsiteX88" fmla="*/ 3700102 w 7943015"/>
              <a:gd name="connsiteY88" fmla="*/ 287799 h 663031"/>
              <a:gd name="connsiteX89" fmla="*/ 3700102 w 7943015"/>
              <a:gd name="connsiteY89" fmla="*/ 285370 h 663031"/>
              <a:gd name="connsiteX90" fmla="*/ 3636956 w 7943015"/>
              <a:gd name="connsiteY90" fmla="*/ 285370 h 663031"/>
              <a:gd name="connsiteX91" fmla="*/ 3636956 w 7943015"/>
              <a:gd name="connsiteY91" fmla="*/ 269584 h 663031"/>
              <a:gd name="connsiteX92" fmla="*/ 3572596 w 7943015"/>
              <a:gd name="connsiteY92" fmla="*/ 269584 h 663031"/>
              <a:gd name="connsiteX93" fmla="*/ 3572596 w 7943015"/>
              <a:gd name="connsiteY93" fmla="*/ 269584 h 663031"/>
              <a:gd name="connsiteX94" fmla="*/ 3491235 w 7943015"/>
              <a:gd name="connsiteY94" fmla="*/ 269584 h 663031"/>
              <a:gd name="connsiteX95" fmla="*/ 3491235 w 7943015"/>
              <a:gd name="connsiteY95" fmla="*/ 251369 h 663031"/>
              <a:gd name="connsiteX96" fmla="*/ 3320013 w 7943015"/>
              <a:gd name="connsiteY96" fmla="*/ 251369 h 663031"/>
              <a:gd name="connsiteX97" fmla="*/ 3320013 w 7943015"/>
              <a:gd name="connsiteY97" fmla="*/ 241654 h 663031"/>
              <a:gd name="connsiteX98" fmla="*/ 3204650 w 7943015"/>
              <a:gd name="connsiteY98" fmla="*/ 241654 h 663031"/>
              <a:gd name="connsiteX99" fmla="*/ 3191292 w 7943015"/>
              <a:gd name="connsiteY99" fmla="*/ 239225 h 663031"/>
              <a:gd name="connsiteX100" fmla="*/ 3191292 w 7943015"/>
              <a:gd name="connsiteY100" fmla="*/ 230725 h 663031"/>
              <a:gd name="connsiteX101" fmla="*/ 3039500 w 7943015"/>
              <a:gd name="connsiteY101" fmla="*/ 230725 h 663031"/>
              <a:gd name="connsiteX102" fmla="*/ 3039500 w 7943015"/>
              <a:gd name="connsiteY102" fmla="*/ 224653 h 663031"/>
              <a:gd name="connsiteX103" fmla="*/ 2907136 w 7943015"/>
              <a:gd name="connsiteY103" fmla="*/ 224653 h 663031"/>
              <a:gd name="connsiteX104" fmla="*/ 2907136 w 7943015"/>
              <a:gd name="connsiteY104" fmla="*/ 213724 h 663031"/>
              <a:gd name="connsiteX105" fmla="*/ 2881635 w 7943015"/>
              <a:gd name="connsiteY105" fmla="*/ 213724 h 663031"/>
              <a:gd name="connsiteX106" fmla="*/ 2881635 w 7943015"/>
              <a:gd name="connsiteY106" fmla="*/ 205224 h 663031"/>
              <a:gd name="connsiteX107" fmla="*/ 2739557 w 7943015"/>
              <a:gd name="connsiteY107" fmla="*/ 205224 h 663031"/>
              <a:gd name="connsiteX108" fmla="*/ 2739557 w 7943015"/>
              <a:gd name="connsiteY108" fmla="*/ 205224 h 663031"/>
              <a:gd name="connsiteX109" fmla="*/ 2711627 w 7943015"/>
              <a:gd name="connsiteY109" fmla="*/ 205224 h 663031"/>
              <a:gd name="connsiteX110" fmla="*/ 2711627 w 7943015"/>
              <a:gd name="connsiteY110" fmla="*/ 193080 h 663031"/>
              <a:gd name="connsiteX111" fmla="*/ 2604765 w 7943015"/>
              <a:gd name="connsiteY111" fmla="*/ 193080 h 663031"/>
              <a:gd name="connsiteX112" fmla="*/ 2604765 w 7943015"/>
              <a:gd name="connsiteY112" fmla="*/ 184580 h 663031"/>
              <a:gd name="connsiteX113" fmla="*/ 2394684 w 7943015"/>
              <a:gd name="connsiteY113" fmla="*/ 184580 h 663031"/>
              <a:gd name="connsiteX114" fmla="*/ 2394684 w 7943015"/>
              <a:gd name="connsiteY114" fmla="*/ 176079 h 663031"/>
              <a:gd name="connsiteX115" fmla="*/ 2309680 w 7943015"/>
              <a:gd name="connsiteY115" fmla="*/ 176079 h 663031"/>
              <a:gd name="connsiteX116" fmla="*/ 2309680 w 7943015"/>
              <a:gd name="connsiteY116" fmla="*/ 165150 h 663031"/>
              <a:gd name="connsiteX117" fmla="*/ 2246534 w 7943015"/>
              <a:gd name="connsiteY117" fmla="*/ 165150 h 663031"/>
              <a:gd name="connsiteX118" fmla="*/ 2246534 w 7943015"/>
              <a:gd name="connsiteY118" fmla="*/ 151793 h 663031"/>
              <a:gd name="connsiteX119" fmla="*/ 2183388 w 7943015"/>
              <a:gd name="connsiteY119" fmla="*/ 151793 h 663031"/>
              <a:gd name="connsiteX120" fmla="*/ 2183388 w 7943015"/>
              <a:gd name="connsiteY120" fmla="*/ 145721 h 663031"/>
              <a:gd name="connsiteX121" fmla="*/ 2081383 w 7943015"/>
              <a:gd name="connsiteY121" fmla="*/ 145721 h 663031"/>
              <a:gd name="connsiteX122" fmla="*/ 2081383 w 7943015"/>
              <a:gd name="connsiteY122" fmla="*/ 134792 h 663031"/>
              <a:gd name="connsiteX123" fmla="*/ 1928376 w 7943015"/>
              <a:gd name="connsiteY123" fmla="*/ 134792 h 663031"/>
              <a:gd name="connsiteX124" fmla="*/ 1928376 w 7943015"/>
              <a:gd name="connsiteY124" fmla="*/ 122648 h 663031"/>
              <a:gd name="connsiteX125" fmla="*/ 1827586 w 7943015"/>
              <a:gd name="connsiteY125" fmla="*/ 122648 h 663031"/>
              <a:gd name="connsiteX126" fmla="*/ 1827586 w 7943015"/>
              <a:gd name="connsiteY126" fmla="*/ 109291 h 663031"/>
              <a:gd name="connsiteX127" fmla="*/ 1643005 w 7943015"/>
              <a:gd name="connsiteY127" fmla="*/ 109291 h 663031"/>
              <a:gd name="connsiteX128" fmla="*/ 1643005 w 7943015"/>
              <a:gd name="connsiteY128" fmla="*/ 98361 h 663031"/>
              <a:gd name="connsiteX129" fmla="*/ 1466926 w 7943015"/>
              <a:gd name="connsiteY129" fmla="*/ 98361 h 663031"/>
              <a:gd name="connsiteX130" fmla="*/ 1466926 w 7943015"/>
              <a:gd name="connsiteY130" fmla="*/ 91075 h 663031"/>
              <a:gd name="connsiteX131" fmla="*/ 1350349 w 7943015"/>
              <a:gd name="connsiteY131" fmla="*/ 91075 h 663031"/>
              <a:gd name="connsiteX132" fmla="*/ 1350349 w 7943015"/>
              <a:gd name="connsiteY132" fmla="*/ 85004 h 663031"/>
              <a:gd name="connsiteX133" fmla="*/ 1300561 w 7943015"/>
              <a:gd name="connsiteY133" fmla="*/ 85004 h 663031"/>
              <a:gd name="connsiteX134" fmla="*/ 1300561 w 7943015"/>
              <a:gd name="connsiteY134" fmla="*/ 71646 h 663031"/>
              <a:gd name="connsiteX135" fmla="*/ 1130553 w 7943015"/>
              <a:gd name="connsiteY135" fmla="*/ 71646 h 663031"/>
              <a:gd name="connsiteX136" fmla="*/ 1130553 w 7943015"/>
              <a:gd name="connsiteY136" fmla="*/ 81361 h 663031"/>
              <a:gd name="connsiteX137" fmla="*/ 1130553 w 7943015"/>
              <a:gd name="connsiteY137" fmla="*/ 66789 h 663031"/>
              <a:gd name="connsiteX138" fmla="*/ 1000618 w 7943015"/>
              <a:gd name="connsiteY138" fmla="*/ 66789 h 663031"/>
              <a:gd name="connsiteX139" fmla="*/ 1000618 w 7943015"/>
              <a:gd name="connsiteY139" fmla="*/ 59502 h 663031"/>
              <a:gd name="connsiteX140" fmla="*/ 922900 w 7943015"/>
              <a:gd name="connsiteY140" fmla="*/ 59502 h 663031"/>
              <a:gd name="connsiteX141" fmla="*/ 922900 w 7943015"/>
              <a:gd name="connsiteY141" fmla="*/ 46145 h 663031"/>
              <a:gd name="connsiteX142" fmla="*/ 795394 w 7943015"/>
              <a:gd name="connsiteY142" fmla="*/ 46145 h 663031"/>
              <a:gd name="connsiteX143" fmla="*/ 788108 w 7943015"/>
              <a:gd name="connsiteY143" fmla="*/ 38859 h 663031"/>
              <a:gd name="connsiteX144" fmla="*/ 553740 w 7943015"/>
              <a:gd name="connsiteY144" fmla="*/ 38859 h 663031"/>
              <a:gd name="connsiteX145" fmla="*/ 553740 w 7943015"/>
              <a:gd name="connsiteY145" fmla="*/ 23072 h 663031"/>
              <a:gd name="connsiteX146" fmla="*/ 409233 w 7943015"/>
              <a:gd name="connsiteY146" fmla="*/ 23072 h 663031"/>
              <a:gd name="connsiteX147" fmla="*/ 409233 w 7943015"/>
              <a:gd name="connsiteY147" fmla="*/ 12143 h 663031"/>
              <a:gd name="connsiteX148" fmla="*/ 208867 w 7943015"/>
              <a:gd name="connsiteY148" fmla="*/ 12143 h 663031"/>
              <a:gd name="connsiteX149" fmla="*/ 208867 w 7943015"/>
              <a:gd name="connsiteY149" fmla="*/ 0 h 663031"/>
              <a:gd name="connsiteX150" fmla="*/ 0 w 7943015"/>
              <a:gd name="connsiteY150" fmla="*/ 0 h 663031"/>
              <a:gd name="connsiteX0" fmla="*/ 7943015 w 7943015"/>
              <a:gd name="connsiteY0" fmla="*/ 663031 h 663031"/>
              <a:gd name="connsiteX1" fmla="*/ 7918728 w 7943015"/>
              <a:gd name="connsiteY1" fmla="*/ 633887 h 663031"/>
              <a:gd name="connsiteX2" fmla="*/ 7792437 w 7943015"/>
              <a:gd name="connsiteY2" fmla="*/ 633887 h 663031"/>
              <a:gd name="connsiteX3" fmla="*/ 7792437 w 7943015"/>
              <a:gd name="connsiteY3" fmla="*/ 629029 h 663031"/>
              <a:gd name="connsiteX4" fmla="*/ 7745077 w 7943015"/>
              <a:gd name="connsiteY4" fmla="*/ 629029 h 663031"/>
              <a:gd name="connsiteX5" fmla="*/ 7745077 w 7943015"/>
              <a:gd name="connsiteY5" fmla="*/ 615671 h 663031"/>
              <a:gd name="connsiteX6" fmla="*/ 7668574 w 7943015"/>
              <a:gd name="connsiteY6" fmla="*/ 615671 h 663031"/>
              <a:gd name="connsiteX7" fmla="*/ 7668574 w 7943015"/>
              <a:gd name="connsiteY7" fmla="*/ 607171 h 663031"/>
              <a:gd name="connsiteX8" fmla="*/ 7567783 w 7943015"/>
              <a:gd name="connsiteY8" fmla="*/ 607171 h 663031"/>
              <a:gd name="connsiteX9" fmla="*/ 7567783 w 7943015"/>
              <a:gd name="connsiteY9" fmla="*/ 601099 h 663031"/>
              <a:gd name="connsiteX10" fmla="*/ 7482779 w 7943015"/>
              <a:gd name="connsiteY10" fmla="*/ 601099 h 663031"/>
              <a:gd name="connsiteX11" fmla="*/ 7482779 w 7943015"/>
              <a:gd name="connsiteY11" fmla="*/ 593813 h 663031"/>
              <a:gd name="connsiteX12" fmla="*/ 7258126 w 7943015"/>
              <a:gd name="connsiteY12" fmla="*/ 593813 h 663031"/>
              <a:gd name="connsiteX13" fmla="*/ 7258126 w 7943015"/>
              <a:gd name="connsiteY13" fmla="*/ 587742 h 663031"/>
              <a:gd name="connsiteX14" fmla="*/ 7170693 w 7943015"/>
              <a:gd name="connsiteY14" fmla="*/ 587742 h 663031"/>
              <a:gd name="connsiteX15" fmla="*/ 7170693 w 7943015"/>
              <a:gd name="connsiteY15" fmla="*/ 573169 h 663031"/>
              <a:gd name="connsiteX16" fmla="*/ 7086903 w 7943015"/>
              <a:gd name="connsiteY16" fmla="*/ 573169 h 663031"/>
              <a:gd name="connsiteX17" fmla="*/ 7086903 w 7943015"/>
              <a:gd name="connsiteY17" fmla="*/ 570741 h 663031"/>
              <a:gd name="connsiteX18" fmla="*/ 7000685 w 7943015"/>
              <a:gd name="connsiteY18" fmla="*/ 570741 h 663031"/>
              <a:gd name="connsiteX19" fmla="*/ 7000685 w 7943015"/>
              <a:gd name="connsiteY19" fmla="*/ 563455 h 663031"/>
              <a:gd name="connsiteX20" fmla="*/ 6897466 w 7943015"/>
              <a:gd name="connsiteY20" fmla="*/ 563455 h 663031"/>
              <a:gd name="connsiteX21" fmla="*/ 6897466 w 7943015"/>
              <a:gd name="connsiteY21" fmla="*/ 551311 h 663031"/>
              <a:gd name="connsiteX22" fmla="*/ 6836749 w 7943015"/>
              <a:gd name="connsiteY22" fmla="*/ 551311 h 663031"/>
              <a:gd name="connsiteX23" fmla="*/ 6836749 w 7943015"/>
              <a:gd name="connsiteY23" fmla="*/ 546454 h 663031"/>
              <a:gd name="connsiteX24" fmla="*/ 6710457 w 7943015"/>
              <a:gd name="connsiteY24" fmla="*/ 546454 h 663031"/>
              <a:gd name="connsiteX25" fmla="*/ 6703171 w 7943015"/>
              <a:gd name="connsiteY25" fmla="*/ 539168 h 663031"/>
              <a:gd name="connsiteX26" fmla="*/ 6642454 w 7943015"/>
              <a:gd name="connsiteY26" fmla="*/ 539168 h 663031"/>
              <a:gd name="connsiteX27" fmla="*/ 6642454 w 7943015"/>
              <a:gd name="connsiteY27" fmla="*/ 528239 h 663031"/>
              <a:gd name="connsiteX28" fmla="*/ 6580523 w 7943015"/>
              <a:gd name="connsiteY28" fmla="*/ 528239 h 663031"/>
              <a:gd name="connsiteX29" fmla="*/ 6580523 w 7943015"/>
              <a:gd name="connsiteY29" fmla="*/ 516095 h 663031"/>
              <a:gd name="connsiteX30" fmla="*/ 6439659 w 7943015"/>
              <a:gd name="connsiteY30" fmla="*/ 516095 h 663031"/>
              <a:gd name="connsiteX31" fmla="*/ 6439659 w 7943015"/>
              <a:gd name="connsiteY31" fmla="*/ 506381 h 663031"/>
              <a:gd name="connsiteX32" fmla="*/ 6366798 w 7943015"/>
              <a:gd name="connsiteY32" fmla="*/ 506381 h 663031"/>
              <a:gd name="connsiteX33" fmla="*/ 6366798 w 7943015"/>
              <a:gd name="connsiteY33" fmla="*/ 499095 h 663031"/>
              <a:gd name="connsiteX34" fmla="*/ 6278151 w 7943015"/>
              <a:gd name="connsiteY34" fmla="*/ 499095 h 663031"/>
              <a:gd name="connsiteX35" fmla="*/ 6278151 w 7943015"/>
              <a:gd name="connsiteY35" fmla="*/ 493023 h 663031"/>
              <a:gd name="connsiteX36" fmla="*/ 6130002 w 7943015"/>
              <a:gd name="connsiteY36" fmla="*/ 493023 h 663031"/>
              <a:gd name="connsiteX37" fmla="*/ 6130002 w 7943015"/>
              <a:gd name="connsiteY37" fmla="*/ 485737 h 663031"/>
              <a:gd name="connsiteX38" fmla="*/ 6021925 w 7943015"/>
              <a:gd name="connsiteY38" fmla="*/ 485737 h 663031"/>
              <a:gd name="connsiteX39" fmla="*/ 6021925 w 7943015"/>
              <a:gd name="connsiteY39" fmla="*/ 477236 h 663031"/>
              <a:gd name="connsiteX40" fmla="*/ 5904134 w 7943015"/>
              <a:gd name="connsiteY40" fmla="*/ 477236 h 663031"/>
              <a:gd name="connsiteX41" fmla="*/ 5904134 w 7943015"/>
              <a:gd name="connsiteY41" fmla="*/ 477236 h 663031"/>
              <a:gd name="connsiteX42" fmla="*/ 5879847 w 7943015"/>
              <a:gd name="connsiteY42" fmla="*/ 477236 h 663031"/>
              <a:gd name="connsiteX43" fmla="*/ 5879847 w 7943015"/>
              <a:gd name="connsiteY43" fmla="*/ 469950 h 663031"/>
              <a:gd name="connsiteX44" fmla="*/ 5788771 w 7943015"/>
              <a:gd name="connsiteY44" fmla="*/ 469950 h 663031"/>
              <a:gd name="connsiteX45" fmla="*/ 5788771 w 7943015"/>
              <a:gd name="connsiteY45" fmla="*/ 459021 h 663031"/>
              <a:gd name="connsiteX46" fmla="*/ 5649122 w 7943015"/>
              <a:gd name="connsiteY46" fmla="*/ 459021 h 663031"/>
              <a:gd name="connsiteX47" fmla="*/ 5649122 w 7943015"/>
              <a:gd name="connsiteY47" fmla="*/ 454164 h 663031"/>
              <a:gd name="connsiteX48" fmla="*/ 5577476 w 7943015"/>
              <a:gd name="connsiteY48" fmla="*/ 454164 h 663031"/>
              <a:gd name="connsiteX49" fmla="*/ 5577476 w 7943015"/>
              <a:gd name="connsiteY49" fmla="*/ 444449 h 663031"/>
              <a:gd name="connsiteX50" fmla="*/ 5481543 w 7943015"/>
              <a:gd name="connsiteY50" fmla="*/ 444449 h 663031"/>
              <a:gd name="connsiteX51" fmla="*/ 5481543 w 7943015"/>
              <a:gd name="connsiteY51" fmla="*/ 435949 h 663031"/>
              <a:gd name="connsiteX52" fmla="*/ 5345536 w 7943015"/>
              <a:gd name="connsiteY52" fmla="*/ 435949 h 663031"/>
              <a:gd name="connsiteX53" fmla="*/ 5345536 w 7943015"/>
              <a:gd name="connsiteY53" fmla="*/ 428663 h 663031"/>
              <a:gd name="connsiteX54" fmla="*/ 5237460 w 7943015"/>
              <a:gd name="connsiteY54" fmla="*/ 428663 h 663031"/>
              <a:gd name="connsiteX55" fmla="*/ 5237460 w 7943015"/>
              <a:gd name="connsiteY55" fmla="*/ 414091 h 663031"/>
              <a:gd name="connsiteX56" fmla="*/ 5112382 w 7943015"/>
              <a:gd name="connsiteY56" fmla="*/ 414091 h 663031"/>
              <a:gd name="connsiteX57" fmla="*/ 5112382 w 7943015"/>
              <a:gd name="connsiteY57" fmla="*/ 414091 h 663031"/>
              <a:gd name="connsiteX58" fmla="*/ 5089310 w 7943015"/>
              <a:gd name="connsiteY58" fmla="*/ 414091 h 663031"/>
              <a:gd name="connsiteX59" fmla="*/ 5089310 w 7943015"/>
              <a:gd name="connsiteY59" fmla="*/ 400733 h 663031"/>
              <a:gd name="connsiteX60" fmla="*/ 4995805 w 7943015"/>
              <a:gd name="connsiteY60" fmla="*/ 400733 h 663031"/>
              <a:gd name="connsiteX61" fmla="*/ 4961804 w 7943015"/>
              <a:gd name="connsiteY61" fmla="*/ 400733 h 663031"/>
              <a:gd name="connsiteX62" fmla="*/ 4961804 w 7943015"/>
              <a:gd name="connsiteY62" fmla="*/ 392232 h 663031"/>
              <a:gd name="connsiteX63" fmla="*/ 4796653 w 7943015"/>
              <a:gd name="connsiteY63" fmla="*/ 392232 h 663031"/>
              <a:gd name="connsiteX64" fmla="*/ 4796653 w 7943015"/>
              <a:gd name="connsiteY64" fmla="*/ 383732 h 663031"/>
              <a:gd name="connsiteX65" fmla="*/ 4698292 w 7943015"/>
              <a:gd name="connsiteY65" fmla="*/ 383732 h 663031"/>
              <a:gd name="connsiteX66" fmla="*/ 4698292 w 7943015"/>
              <a:gd name="connsiteY66" fmla="*/ 370374 h 663031"/>
              <a:gd name="connsiteX67" fmla="*/ 4608430 w 7943015"/>
              <a:gd name="connsiteY67" fmla="*/ 370374 h 663031"/>
              <a:gd name="connsiteX68" fmla="*/ 4608430 w 7943015"/>
              <a:gd name="connsiteY68" fmla="*/ 363088 h 663031"/>
              <a:gd name="connsiteX69" fmla="*/ 4491853 w 7943015"/>
              <a:gd name="connsiteY69" fmla="*/ 363088 h 663031"/>
              <a:gd name="connsiteX70" fmla="*/ 4491853 w 7943015"/>
              <a:gd name="connsiteY70" fmla="*/ 355802 h 663031"/>
              <a:gd name="connsiteX71" fmla="*/ 4304845 w 7943015"/>
              <a:gd name="connsiteY71" fmla="*/ 355802 h 663031"/>
              <a:gd name="connsiteX72" fmla="*/ 4304845 w 7943015"/>
              <a:gd name="connsiteY72" fmla="*/ 344873 h 663031"/>
              <a:gd name="connsiteX73" fmla="*/ 4228341 w 7943015"/>
              <a:gd name="connsiteY73" fmla="*/ 344873 h 663031"/>
              <a:gd name="connsiteX74" fmla="*/ 4228341 w 7943015"/>
              <a:gd name="connsiteY74" fmla="*/ 340016 h 663031"/>
              <a:gd name="connsiteX75" fmla="*/ 4157909 w 7943015"/>
              <a:gd name="connsiteY75" fmla="*/ 340016 h 663031"/>
              <a:gd name="connsiteX76" fmla="*/ 4157909 w 7943015"/>
              <a:gd name="connsiteY76" fmla="*/ 331515 h 663031"/>
              <a:gd name="connsiteX77" fmla="*/ 4100835 w 7943015"/>
              <a:gd name="connsiteY77" fmla="*/ 331515 h 663031"/>
              <a:gd name="connsiteX78" fmla="*/ 4100835 w 7943015"/>
              <a:gd name="connsiteY78" fmla="*/ 319372 h 663031"/>
              <a:gd name="connsiteX79" fmla="*/ 3978186 w 7943015"/>
              <a:gd name="connsiteY79" fmla="*/ 319372 h 663031"/>
              <a:gd name="connsiteX80" fmla="*/ 3978186 w 7943015"/>
              <a:gd name="connsiteY80" fmla="*/ 313300 h 663031"/>
              <a:gd name="connsiteX81" fmla="*/ 3890754 w 7943015"/>
              <a:gd name="connsiteY81" fmla="*/ 313300 h 663031"/>
              <a:gd name="connsiteX82" fmla="*/ 3890754 w 7943015"/>
              <a:gd name="connsiteY82" fmla="*/ 304800 h 663031"/>
              <a:gd name="connsiteX83" fmla="*/ 3796035 w 7943015"/>
              <a:gd name="connsiteY83" fmla="*/ 304800 h 663031"/>
              <a:gd name="connsiteX84" fmla="*/ 3796035 w 7943015"/>
              <a:gd name="connsiteY84" fmla="*/ 299942 h 663031"/>
              <a:gd name="connsiteX85" fmla="*/ 3751104 w 7943015"/>
              <a:gd name="connsiteY85" fmla="*/ 299942 h 663031"/>
              <a:gd name="connsiteX86" fmla="*/ 3751104 w 7943015"/>
              <a:gd name="connsiteY86" fmla="*/ 287799 h 663031"/>
              <a:gd name="connsiteX87" fmla="*/ 3700102 w 7943015"/>
              <a:gd name="connsiteY87" fmla="*/ 287799 h 663031"/>
              <a:gd name="connsiteX88" fmla="*/ 3700102 w 7943015"/>
              <a:gd name="connsiteY88" fmla="*/ 285370 h 663031"/>
              <a:gd name="connsiteX89" fmla="*/ 3636956 w 7943015"/>
              <a:gd name="connsiteY89" fmla="*/ 285370 h 663031"/>
              <a:gd name="connsiteX90" fmla="*/ 3636956 w 7943015"/>
              <a:gd name="connsiteY90" fmla="*/ 269584 h 663031"/>
              <a:gd name="connsiteX91" fmla="*/ 3572596 w 7943015"/>
              <a:gd name="connsiteY91" fmla="*/ 269584 h 663031"/>
              <a:gd name="connsiteX92" fmla="*/ 3572596 w 7943015"/>
              <a:gd name="connsiteY92" fmla="*/ 269584 h 663031"/>
              <a:gd name="connsiteX93" fmla="*/ 3491235 w 7943015"/>
              <a:gd name="connsiteY93" fmla="*/ 269584 h 663031"/>
              <a:gd name="connsiteX94" fmla="*/ 3491235 w 7943015"/>
              <a:gd name="connsiteY94" fmla="*/ 251369 h 663031"/>
              <a:gd name="connsiteX95" fmla="*/ 3320013 w 7943015"/>
              <a:gd name="connsiteY95" fmla="*/ 251369 h 663031"/>
              <a:gd name="connsiteX96" fmla="*/ 3320013 w 7943015"/>
              <a:gd name="connsiteY96" fmla="*/ 241654 h 663031"/>
              <a:gd name="connsiteX97" fmla="*/ 3204650 w 7943015"/>
              <a:gd name="connsiteY97" fmla="*/ 241654 h 663031"/>
              <a:gd name="connsiteX98" fmla="*/ 3191292 w 7943015"/>
              <a:gd name="connsiteY98" fmla="*/ 239225 h 663031"/>
              <a:gd name="connsiteX99" fmla="*/ 3191292 w 7943015"/>
              <a:gd name="connsiteY99" fmla="*/ 230725 h 663031"/>
              <a:gd name="connsiteX100" fmla="*/ 3039500 w 7943015"/>
              <a:gd name="connsiteY100" fmla="*/ 230725 h 663031"/>
              <a:gd name="connsiteX101" fmla="*/ 3039500 w 7943015"/>
              <a:gd name="connsiteY101" fmla="*/ 224653 h 663031"/>
              <a:gd name="connsiteX102" fmla="*/ 2907136 w 7943015"/>
              <a:gd name="connsiteY102" fmla="*/ 224653 h 663031"/>
              <a:gd name="connsiteX103" fmla="*/ 2907136 w 7943015"/>
              <a:gd name="connsiteY103" fmla="*/ 213724 h 663031"/>
              <a:gd name="connsiteX104" fmla="*/ 2881635 w 7943015"/>
              <a:gd name="connsiteY104" fmla="*/ 213724 h 663031"/>
              <a:gd name="connsiteX105" fmla="*/ 2881635 w 7943015"/>
              <a:gd name="connsiteY105" fmla="*/ 205224 h 663031"/>
              <a:gd name="connsiteX106" fmla="*/ 2739557 w 7943015"/>
              <a:gd name="connsiteY106" fmla="*/ 205224 h 663031"/>
              <a:gd name="connsiteX107" fmla="*/ 2739557 w 7943015"/>
              <a:gd name="connsiteY107" fmla="*/ 205224 h 663031"/>
              <a:gd name="connsiteX108" fmla="*/ 2711627 w 7943015"/>
              <a:gd name="connsiteY108" fmla="*/ 205224 h 663031"/>
              <a:gd name="connsiteX109" fmla="*/ 2711627 w 7943015"/>
              <a:gd name="connsiteY109" fmla="*/ 193080 h 663031"/>
              <a:gd name="connsiteX110" fmla="*/ 2604765 w 7943015"/>
              <a:gd name="connsiteY110" fmla="*/ 193080 h 663031"/>
              <a:gd name="connsiteX111" fmla="*/ 2604765 w 7943015"/>
              <a:gd name="connsiteY111" fmla="*/ 184580 h 663031"/>
              <a:gd name="connsiteX112" fmla="*/ 2394684 w 7943015"/>
              <a:gd name="connsiteY112" fmla="*/ 184580 h 663031"/>
              <a:gd name="connsiteX113" fmla="*/ 2394684 w 7943015"/>
              <a:gd name="connsiteY113" fmla="*/ 176079 h 663031"/>
              <a:gd name="connsiteX114" fmla="*/ 2309680 w 7943015"/>
              <a:gd name="connsiteY114" fmla="*/ 176079 h 663031"/>
              <a:gd name="connsiteX115" fmla="*/ 2309680 w 7943015"/>
              <a:gd name="connsiteY115" fmla="*/ 165150 h 663031"/>
              <a:gd name="connsiteX116" fmla="*/ 2246534 w 7943015"/>
              <a:gd name="connsiteY116" fmla="*/ 165150 h 663031"/>
              <a:gd name="connsiteX117" fmla="*/ 2246534 w 7943015"/>
              <a:gd name="connsiteY117" fmla="*/ 151793 h 663031"/>
              <a:gd name="connsiteX118" fmla="*/ 2183388 w 7943015"/>
              <a:gd name="connsiteY118" fmla="*/ 151793 h 663031"/>
              <a:gd name="connsiteX119" fmla="*/ 2183388 w 7943015"/>
              <a:gd name="connsiteY119" fmla="*/ 145721 h 663031"/>
              <a:gd name="connsiteX120" fmla="*/ 2081383 w 7943015"/>
              <a:gd name="connsiteY120" fmla="*/ 145721 h 663031"/>
              <a:gd name="connsiteX121" fmla="*/ 2081383 w 7943015"/>
              <a:gd name="connsiteY121" fmla="*/ 134792 h 663031"/>
              <a:gd name="connsiteX122" fmla="*/ 1928376 w 7943015"/>
              <a:gd name="connsiteY122" fmla="*/ 134792 h 663031"/>
              <a:gd name="connsiteX123" fmla="*/ 1928376 w 7943015"/>
              <a:gd name="connsiteY123" fmla="*/ 122648 h 663031"/>
              <a:gd name="connsiteX124" fmla="*/ 1827586 w 7943015"/>
              <a:gd name="connsiteY124" fmla="*/ 122648 h 663031"/>
              <a:gd name="connsiteX125" fmla="*/ 1827586 w 7943015"/>
              <a:gd name="connsiteY125" fmla="*/ 109291 h 663031"/>
              <a:gd name="connsiteX126" fmla="*/ 1643005 w 7943015"/>
              <a:gd name="connsiteY126" fmla="*/ 109291 h 663031"/>
              <a:gd name="connsiteX127" fmla="*/ 1643005 w 7943015"/>
              <a:gd name="connsiteY127" fmla="*/ 98361 h 663031"/>
              <a:gd name="connsiteX128" fmla="*/ 1466926 w 7943015"/>
              <a:gd name="connsiteY128" fmla="*/ 98361 h 663031"/>
              <a:gd name="connsiteX129" fmla="*/ 1466926 w 7943015"/>
              <a:gd name="connsiteY129" fmla="*/ 91075 h 663031"/>
              <a:gd name="connsiteX130" fmla="*/ 1350349 w 7943015"/>
              <a:gd name="connsiteY130" fmla="*/ 91075 h 663031"/>
              <a:gd name="connsiteX131" fmla="*/ 1350349 w 7943015"/>
              <a:gd name="connsiteY131" fmla="*/ 85004 h 663031"/>
              <a:gd name="connsiteX132" fmla="*/ 1300561 w 7943015"/>
              <a:gd name="connsiteY132" fmla="*/ 85004 h 663031"/>
              <a:gd name="connsiteX133" fmla="*/ 1300561 w 7943015"/>
              <a:gd name="connsiteY133" fmla="*/ 71646 h 663031"/>
              <a:gd name="connsiteX134" fmla="*/ 1130553 w 7943015"/>
              <a:gd name="connsiteY134" fmla="*/ 71646 h 663031"/>
              <a:gd name="connsiteX135" fmla="*/ 1130553 w 7943015"/>
              <a:gd name="connsiteY135" fmla="*/ 81361 h 663031"/>
              <a:gd name="connsiteX136" fmla="*/ 1130553 w 7943015"/>
              <a:gd name="connsiteY136" fmla="*/ 66789 h 663031"/>
              <a:gd name="connsiteX137" fmla="*/ 1000618 w 7943015"/>
              <a:gd name="connsiteY137" fmla="*/ 66789 h 663031"/>
              <a:gd name="connsiteX138" fmla="*/ 1000618 w 7943015"/>
              <a:gd name="connsiteY138" fmla="*/ 59502 h 663031"/>
              <a:gd name="connsiteX139" fmla="*/ 922900 w 7943015"/>
              <a:gd name="connsiteY139" fmla="*/ 59502 h 663031"/>
              <a:gd name="connsiteX140" fmla="*/ 922900 w 7943015"/>
              <a:gd name="connsiteY140" fmla="*/ 46145 h 663031"/>
              <a:gd name="connsiteX141" fmla="*/ 795394 w 7943015"/>
              <a:gd name="connsiteY141" fmla="*/ 46145 h 663031"/>
              <a:gd name="connsiteX142" fmla="*/ 788108 w 7943015"/>
              <a:gd name="connsiteY142" fmla="*/ 38859 h 663031"/>
              <a:gd name="connsiteX143" fmla="*/ 553740 w 7943015"/>
              <a:gd name="connsiteY143" fmla="*/ 38859 h 663031"/>
              <a:gd name="connsiteX144" fmla="*/ 553740 w 7943015"/>
              <a:gd name="connsiteY144" fmla="*/ 23072 h 663031"/>
              <a:gd name="connsiteX145" fmla="*/ 409233 w 7943015"/>
              <a:gd name="connsiteY145" fmla="*/ 23072 h 663031"/>
              <a:gd name="connsiteX146" fmla="*/ 409233 w 7943015"/>
              <a:gd name="connsiteY146" fmla="*/ 12143 h 663031"/>
              <a:gd name="connsiteX147" fmla="*/ 208867 w 7943015"/>
              <a:gd name="connsiteY147" fmla="*/ 12143 h 663031"/>
              <a:gd name="connsiteX148" fmla="*/ 208867 w 7943015"/>
              <a:gd name="connsiteY148" fmla="*/ 0 h 663031"/>
              <a:gd name="connsiteX149" fmla="*/ 0 w 7943015"/>
              <a:gd name="connsiteY149" fmla="*/ 0 h 663031"/>
              <a:gd name="connsiteX0" fmla="*/ 7918728 w 7918728"/>
              <a:gd name="connsiteY0" fmla="*/ 633887 h 633887"/>
              <a:gd name="connsiteX1" fmla="*/ 7792437 w 7918728"/>
              <a:gd name="connsiteY1" fmla="*/ 633887 h 633887"/>
              <a:gd name="connsiteX2" fmla="*/ 7792437 w 7918728"/>
              <a:gd name="connsiteY2" fmla="*/ 629029 h 633887"/>
              <a:gd name="connsiteX3" fmla="*/ 7745077 w 7918728"/>
              <a:gd name="connsiteY3" fmla="*/ 629029 h 633887"/>
              <a:gd name="connsiteX4" fmla="*/ 7745077 w 7918728"/>
              <a:gd name="connsiteY4" fmla="*/ 615671 h 633887"/>
              <a:gd name="connsiteX5" fmla="*/ 7668574 w 7918728"/>
              <a:gd name="connsiteY5" fmla="*/ 615671 h 633887"/>
              <a:gd name="connsiteX6" fmla="*/ 7668574 w 7918728"/>
              <a:gd name="connsiteY6" fmla="*/ 607171 h 633887"/>
              <a:gd name="connsiteX7" fmla="*/ 7567783 w 7918728"/>
              <a:gd name="connsiteY7" fmla="*/ 607171 h 633887"/>
              <a:gd name="connsiteX8" fmla="*/ 7567783 w 7918728"/>
              <a:gd name="connsiteY8" fmla="*/ 601099 h 633887"/>
              <a:gd name="connsiteX9" fmla="*/ 7482779 w 7918728"/>
              <a:gd name="connsiteY9" fmla="*/ 601099 h 633887"/>
              <a:gd name="connsiteX10" fmla="*/ 7482779 w 7918728"/>
              <a:gd name="connsiteY10" fmla="*/ 593813 h 633887"/>
              <a:gd name="connsiteX11" fmla="*/ 7258126 w 7918728"/>
              <a:gd name="connsiteY11" fmla="*/ 593813 h 633887"/>
              <a:gd name="connsiteX12" fmla="*/ 7258126 w 7918728"/>
              <a:gd name="connsiteY12" fmla="*/ 587742 h 633887"/>
              <a:gd name="connsiteX13" fmla="*/ 7170693 w 7918728"/>
              <a:gd name="connsiteY13" fmla="*/ 587742 h 633887"/>
              <a:gd name="connsiteX14" fmla="*/ 7170693 w 7918728"/>
              <a:gd name="connsiteY14" fmla="*/ 573169 h 633887"/>
              <a:gd name="connsiteX15" fmla="*/ 7086903 w 7918728"/>
              <a:gd name="connsiteY15" fmla="*/ 573169 h 633887"/>
              <a:gd name="connsiteX16" fmla="*/ 7086903 w 7918728"/>
              <a:gd name="connsiteY16" fmla="*/ 570741 h 633887"/>
              <a:gd name="connsiteX17" fmla="*/ 7000685 w 7918728"/>
              <a:gd name="connsiteY17" fmla="*/ 570741 h 633887"/>
              <a:gd name="connsiteX18" fmla="*/ 7000685 w 7918728"/>
              <a:gd name="connsiteY18" fmla="*/ 563455 h 633887"/>
              <a:gd name="connsiteX19" fmla="*/ 6897466 w 7918728"/>
              <a:gd name="connsiteY19" fmla="*/ 563455 h 633887"/>
              <a:gd name="connsiteX20" fmla="*/ 6897466 w 7918728"/>
              <a:gd name="connsiteY20" fmla="*/ 551311 h 633887"/>
              <a:gd name="connsiteX21" fmla="*/ 6836749 w 7918728"/>
              <a:gd name="connsiteY21" fmla="*/ 551311 h 633887"/>
              <a:gd name="connsiteX22" fmla="*/ 6836749 w 7918728"/>
              <a:gd name="connsiteY22" fmla="*/ 546454 h 633887"/>
              <a:gd name="connsiteX23" fmla="*/ 6710457 w 7918728"/>
              <a:gd name="connsiteY23" fmla="*/ 546454 h 633887"/>
              <a:gd name="connsiteX24" fmla="*/ 6703171 w 7918728"/>
              <a:gd name="connsiteY24" fmla="*/ 539168 h 633887"/>
              <a:gd name="connsiteX25" fmla="*/ 6642454 w 7918728"/>
              <a:gd name="connsiteY25" fmla="*/ 539168 h 633887"/>
              <a:gd name="connsiteX26" fmla="*/ 6642454 w 7918728"/>
              <a:gd name="connsiteY26" fmla="*/ 528239 h 633887"/>
              <a:gd name="connsiteX27" fmla="*/ 6580523 w 7918728"/>
              <a:gd name="connsiteY27" fmla="*/ 528239 h 633887"/>
              <a:gd name="connsiteX28" fmla="*/ 6580523 w 7918728"/>
              <a:gd name="connsiteY28" fmla="*/ 516095 h 633887"/>
              <a:gd name="connsiteX29" fmla="*/ 6439659 w 7918728"/>
              <a:gd name="connsiteY29" fmla="*/ 516095 h 633887"/>
              <a:gd name="connsiteX30" fmla="*/ 6439659 w 7918728"/>
              <a:gd name="connsiteY30" fmla="*/ 506381 h 633887"/>
              <a:gd name="connsiteX31" fmla="*/ 6366798 w 7918728"/>
              <a:gd name="connsiteY31" fmla="*/ 506381 h 633887"/>
              <a:gd name="connsiteX32" fmla="*/ 6366798 w 7918728"/>
              <a:gd name="connsiteY32" fmla="*/ 499095 h 633887"/>
              <a:gd name="connsiteX33" fmla="*/ 6278151 w 7918728"/>
              <a:gd name="connsiteY33" fmla="*/ 499095 h 633887"/>
              <a:gd name="connsiteX34" fmla="*/ 6278151 w 7918728"/>
              <a:gd name="connsiteY34" fmla="*/ 493023 h 633887"/>
              <a:gd name="connsiteX35" fmla="*/ 6130002 w 7918728"/>
              <a:gd name="connsiteY35" fmla="*/ 493023 h 633887"/>
              <a:gd name="connsiteX36" fmla="*/ 6130002 w 7918728"/>
              <a:gd name="connsiteY36" fmla="*/ 485737 h 633887"/>
              <a:gd name="connsiteX37" fmla="*/ 6021925 w 7918728"/>
              <a:gd name="connsiteY37" fmla="*/ 485737 h 633887"/>
              <a:gd name="connsiteX38" fmla="*/ 6021925 w 7918728"/>
              <a:gd name="connsiteY38" fmla="*/ 477236 h 633887"/>
              <a:gd name="connsiteX39" fmla="*/ 5904134 w 7918728"/>
              <a:gd name="connsiteY39" fmla="*/ 477236 h 633887"/>
              <a:gd name="connsiteX40" fmla="*/ 5904134 w 7918728"/>
              <a:gd name="connsiteY40" fmla="*/ 477236 h 633887"/>
              <a:gd name="connsiteX41" fmla="*/ 5879847 w 7918728"/>
              <a:gd name="connsiteY41" fmla="*/ 477236 h 633887"/>
              <a:gd name="connsiteX42" fmla="*/ 5879847 w 7918728"/>
              <a:gd name="connsiteY42" fmla="*/ 469950 h 633887"/>
              <a:gd name="connsiteX43" fmla="*/ 5788771 w 7918728"/>
              <a:gd name="connsiteY43" fmla="*/ 469950 h 633887"/>
              <a:gd name="connsiteX44" fmla="*/ 5788771 w 7918728"/>
              <a:gd name="connsiteY44" fmla="*/ 459021 h 633887"/>
              <a:gd name="connsiteX45" fmla="*/ 5649122 w 7918728"/>
              <a:gd name="connsiteY45" fmla="*/ 459021 h 633887"/>
              <a:gd name="connsiteX46" fmla="*/ 5649122 w 7918728"/>
              <a:gd name="connsiteY46" fmla="*/ 454164 h 633887"/>
              <a:gd name="connsiteX47" fmla="*/ 5577476 w 7918728"/>
              <a:gd name="connsiteY47" fmla="*/ 454164 h 633887"/>
              <a:gd name="connsiteX48" fmla="*/ 5577476 w 7918728"/>
              <a:gd name="connsiteY48" fmla="*/ 444449 h 633887"/>
              <a:gd name="connsiteX49" fmla="*/ 5481543 w 7918728"/>
              <a:gd name="connsiteY49" fmla="*/ 444449 h 633887"/>
              <a:gd name="connsiteX50" fmla="*/ 5481543 w 7918728"/>
              <a:gd name="connsiteY50" fmla="*/ 435949 h 633887"/>
              <a:gd name="connsiteX51" fmla="*/ 5345536 w 7918728"/>
              <a:gd name="connsiteY51" fmla="*/ 435949 h 633887"/>
              <a:gd name="connsiteX52" fmla="*/ 5345536 w 7918728"/>
              <a:gd name="connsiteY52" fmla="*/ 428663 h 633887"/>
              <a:gd name="connsiteX53" fmla="*/ 5237460 w 7918728"/>
              <a:gd name="connsiteY53" fmla="*/ 428663 h 633887"/>
              <a:gd name="connsiteX54" fmla="*/ 5237460 w 7918728"/>
              <a:gd name="connsiteY54" fmla="*/ 414091 h 633887"/>
              <a:gd name="connsiteX55" fmla="*/ 5112382 w 7918728"/>
              <a:gd name="connsiteY55" fmla="*/ 414091 h 633887"/>
              <a:gd name="connsiteX56" fmla="*/ 5112382 w 7918728"/>
              <a:gd name="connsiteY56" fmla="*/ 414091 h 633887"/>
              <a:gd name="connsiteX57" fmla="*/ 5089310 w 7918728"/>
              <a:gd name="connsiteY57" fmla="*/ 414091 h 633887"/>
              <a:gd name="connsiteX58" fmla="*/ 5089310 w 7918728"/>
              <a:gd name="connsiteY58" fmla="*/ 400733 h 633887"/>
              <a:gd name="connsiteX59" fmla="*/ 4995805 w 7918728"/>
              <a:gd name="connsiteY59" fmla="*/ 400733 h 633887"/>
              <a:gd name="connsiteX60" fmla="*/ 4961804 w 7918728"/>
              <a:gd name="connsiteY60" fmla="*/ 400733 h 633887"/>
              <a:gd name="connsiteX61" fmla="*/ 4961804 w 7918728"/>
              <a:gd name="connsiteY61" fmla="*/ 392232 h 633887"/>
              <a:gd name="connsiteX62" fmla="*/ 4796653 w 7918728"/>
              <a:gd name="connsiteY62" fmla="*/ 392232 h 633887"/>
              <a:gd name="connsiteX63" fmla="*/ 4796653 w 7918728"/>
              <a:gd name="connsiteY63" fmla="*/ 383732 h 633887"/>
              <a:gd name="connsiteX64" fmla="*/ 4698292 w 7918728"/>
              <a:gd name="connsiteY64" fmla="*/ 383732 h 633887"/>
              <a:gd name="connsiteX65" fmla="*/ 4698292 w 7918728"/>
              <a:gd name="connsiteY65" fmla="*/ 370374 h 633887"/>
              <a:gd name="connsiteX66" fmla="*/ 4608430 w 7918728"/>
              <a:gd name="connsiteY66" fmla="*/ 370374 h 633887"/>
              <a:gd name="connsiteX67" fmla="*/ 4608430 w 7918728"/>
              <a:gd name="connsiteY67" fmla="*/ 363088 h 633887"/>
              <a:gd name="connsiteX68" fmla="*/ 4491853 w 7918728"/>
              <a:gd name="connsiteY68" fmla="*/ 363088 h 633887"/>
              <a:gd name="connsiteX69" fmla="*/ 4491853 w 7918728"/>
              <a:gd name="connsiteY69" fmla="*/ 355802 h 633887"/>
              <a:gd name="connsiteX70" fmla="*/ 4304845 w 7918728"/>
              <a:gd name="connsiteY70" fmla="*/ 355802 h 633887"/>
              <a:gd name="connsiteX71" fmla="*/ 4304845 w 7918728"/>
              <a:gd name="connsiteY71" fmla="*/ 344873 h 633887"/>
              <a:gd name="connsiteX72" fmla="*/ 4228341 w 7918728"/>
              <a:gd name="connsiteY72" fmla="*/ 344873 h 633887"/>
              <a:gd name="connsiteX73" fmla="*/ 4228341 w 7918728"/>
              <a:gd name="connsiteY73" fmla="*/ 340016 h 633887"/>
              <a:gd name="connsiteX74" fmla="*/ 4157909 w 7918728"/>
              <a:gd name="connsiteY74" fmla="*/ 340016 h 633887"/>
              <a:gd name="connsiteX75" fmla="*/ 4157909 w 7918728"/>
              <a:gd name="connsiteY75" fmla="*/ 331515 h 633887"/>
              <a:gd name="connsiteX76" fmla="*/ 4100835 w 7918728"/>
              <a:gd name="connsiteY76" fmla="*/ 331515 h 633887"/>
              <a:gd name="connsiteX77" fmla="*/ 4100835 w 7918728"/>
              <a:gd name="connsiteY77" fmla="*/ 319372 h 633887"/>
              <a:gd name="connsiteX78" fmla="*/ 3978186 w 7918728"/>
              <a:gd name="connsiteY78" fmla="*/ 319372 h 633887"/>
              <a:gd name="connsiteX79" fmla="*/ 3978186 w 7918728"/>
              <a:gd name="connsiteY79" fmla="*/ 313300 h 633887"/>
              <a:gd name="connsiteX80" fmla="*/ 3890754 w 7918728"/>
              <a:gd name="connsiteY80" fmla="*/ 313300 h 633887"/>
              <a:gd name="connsiteX81" fmla="*/ 3890754 w 7918728"/>
              <a:gd name="connsiteY81" fmla="*/ 304800 h 633887"/>
              <a:gd name="connsiteX82" fmla="*/ 3796035 w 7918728"/>
              <a:gd name="connsiteY82" fmla="*/ 304800 h 633887"/>
              <a:gd name="connsiteX83" fmla="*/ 3796035 w 7918728"/>
              <a:gd name="connsiteY83" fmla="*/ 299942 h 633887"/>
              <a:gd name="connsiteX84" fmla="*/ 3751104 w 7918728"/>
              <a:gd name="connsiteY84" fmla="*/ 299942 h 633887"/>
              <a:gd name="connsiteX85" fmla="*/ 3751104 w 7918728"/>
              <a:gd name="connsiteY85" fmla="*/ 287799 h 633887"/>
              <a:gd name="connsiteX86" fmla="*/ 3700102 w 7918728"/>
              <a:gd name="connsiteY86" fmla="*/ 287799 h 633887"/>
              <a:gd name="connsiteX87" fmla="*/ 3700102 w 7918728"/>
              <a:gd name="connsiteY87" fmla="*/ 285370 h 633887"/>
              <a:gd name="connsiteX88" fmla="*/ 3636956 w 7918728"/>
              <a:gd name="connsiteY88" fmla="*/ 285370 h 633887"/>
              <a:gd name="connsiteX89" fmla="*/ 3636956 w 7918728"/>
              <a:gd name="connsiteY89" fmla="*/ 269584 h 633887"/>
              <a:gd name="connsiteX90" fmla="*/ 3572596 w 7918728"/>
              <a:gd name="connsiteY90" fmla="*/ 269584 h 633887"/>
              <a:gd name="connsiteX91" fmla="*/ 3572596 w 7918728"/>
              <a:gd name="connsiteY91" fmla="*/ 269584 h 633887"/>
              <a:gd name="connsiteX92" fmla="*/ 3491235 w 7918728"/>
              <a:gd name="connsiteY92" fmla="*/ 269584 h 633887"/>
              <a:gd name="connsiteX93" fmla="*/ 3491235 w 7918728"/>
              <a:gd name="connsiteY93" fmla="*/ 251369 h 633887"/>
              <a:gd name="connsiteX94" fmla="*/ 3320013 w 7918728"/>
              <a:gd name="connsiteY94" fmla="*/ 251369 h 633887"/>
              <a:gd name="connsiteX95" fmla="*/ 3320013 w 7918728"/>
              <a:gd name="connsiteY95" fmla="*/ 241654 h 633887"/>
              <a:gd name="connsiteX96" fmla="*/ 3204650 w 7918728"/>
              <a:gd name="connsiteY96" fmla="*/ 241654 h 633887"/>
              <a:gd name="connsiteX97" fmla="*/ 3191292 w 7918728"/>
              <a:gd name="connsiteY97" fmla="*/ 239225 h 633887"/>
              <a:gd name="connsiteX98" fmla="*/ 3191292 w 7918728"/>
              <a:gd name="connsiteY98" fmla="*/ 230725 h 633887"/>
              <a:gd name="connsiteX99" fmla="*/ 3039500 w 7918728"/>
              <a:gd name="connsiteY99" fmla="*/ 230725 h 633887"/>
              <a:gd name="connsiteX100" fmla="*/ 3039500 w 7918728"/>
              <a:gd name="connsiteY100" fmla="*/ 224653 h 633887"/>
              <a:gd name="connsiteX101" fmla="*/ 2907136 w 7918728"/>
              <a:gd name="connsiteY101" fmla="*/ 224653 h 633887"/>
              <a:gd name="connsiteX102" fmla="*/ 2907136 w 7918728"/>
              <a:gd name="connsiteY102" fmla="*/ 213724 h 633887"/>
              <a:gd name="connsiteX103" fmla="*/ 2881635 w 7918728"/>
              <a:gd name="connsiteY103" fmla="*/ 213724 h 633887"/>
              <a:gd name="connsiteX104" fmla="*/ 2881635 w 7918728"/>
              <a:gd name="connsiteY104" fmla="*/ 205224 h 633887"/>
              <a:gd name="connsiteX105" fmla="*/ 2739557 w 7918728"/>
              <a:gd name="connsiteY105" fmla="*/ 205224 h 633887"/>
              <a:gd name="connsiteX106" fmla="*/ 2739557 w 7918728"/>
              <a:gd name="connsiteY106" fmla="*/ 205224 h 633887"/>
              <a:gd name="connsiteX107" fmla="*/ 2711627 w 7918728"/>
              <a:gd name="connsiteY107" fmla="*/ 205224 h 633887"/>
              <a:gd name="connsiteX108" fmla="*/ 2711627 w 7918728"/>
              <a:gd name="connsiteY108" fmla="*/ 193080 h 633887"/>
              <a:gd name="connsiteX109" fmla="*/ 2604765 w 7918728"/>
              <a:gd name="connsiteY109" fmla="*/ 193080 h 633887"/>
              <a:gd name="connsiteX110" fmla="*/ 2604765 w 7918728"/>
              <a:gd name="connsiteY110" fmla="*/ 184580 h 633887"/>
              <a:gd name="connsiteX111" fmla="*/ 2394684 w 7918728"/>
              <a:gd name="connsiteY111" fmla="*/ 184580 h 633887"/>
              <a:gd name="connsiteX112" fmla="*/ 2394684 w 7918728"/>
              <a:gd name="connsiteY112" fmla="*/ 176079 h 633887"/>
              <a:gd name="connsiteX113" fmla="*/ 2309680 w 7918728"/>
              <a:gd name="connsiteY113" fmla="*/ 176079 h 633887"/>
              <a:gd name="connsiteX114" fmla="*/ 2309680 w 7918728"/>
              <a:gd name="connsiteY114" fmla="*/ 165150 h 633887"/>
              <a:gd name="connsiteX115" fmla="*/ 2246534 w 7918728"/>
              <a:gd name="connsiteY115" fmla="*/ 165150 h 633887"/>
              <a:gd name="connsiteX116" fmla="*/ 2246534 w 7918728"/>
              <a:gd name="connsiteY116" fmla="*/ 151793 h 633887"/>
              <a:gd name="connsiteX117" fmla="*/ 2183388 w 7918728"/>
              <a:gd name="connsiteY117" fmla="*/ 151793 h 633887"/>
              <a:gd name="connsiteX118" fmla="*/ 2183388 w 7918728"/>
              <a:gd name="connsiteY118" fmla="*/ 145721 h 633887"/>
              <a:gd name="connsiteX119" fmla="*/ 2081383 w 7918728"/>
              <a:gd name="connsiteY119" fmla="*/ 145721 h 633887"/>
              <a:gd name="connsiteX120" fmla="*/ 2081383 w 7918728"/>
              <a:gd name="connsiteY120" fmla="*/ 134792 h 633887"/>
              <a:gd name="connsiteX121" fmla="*/ 1928376 w 7918728"/>
              <a:gd name="connsiteY121" fmla="*/ 134792 h 633887"/>
              <a:gd name="connsiteX122" fmla="*/ 1928376 w 7918728"/>
              <a:gd name="connsiteY122" fmla="*/ 122648 h 633887"/>
              <a:gd name="connsiteX123" fmla="*/ 1827586 w 7918728"/>
              <a:gd name="connsiteY123" fmla="*/ 122648 h 633887"/>
              <a:gd name="connsiteX124" fmla="*/ 1827586 w 7918728"/>
              <a:gd name="connsiteY124" fmla="*/ 109291 h 633887"/>
              <a:gd name="connsiteX125" fmla="*/ 1643005 w 7918728"/>
              <a:gd name="connsiteY125" fmla="*/ 109291 h 633887"/>
              <a:gd name="connsiteX126" fmla="*/ 1643005 w 7918728"/>
              <a:gd name="connsiteY126" fmla="*/ 98361 h 633887"/>
              <a:gd name="connsiteX127" fmla="*/ 1466926 w 7918728"/>
              <a:gd name="connsiteY127" fmla="*/ 98361 h 633887"/>
              <a:gd name="connsiteX128" fmla="*/ 1466926 w 7918728"/>
              <a:gd name="connsiteY128" fmla="*/ 91075 h 633887"/>
              <a:gd name="connsiteX129" fmla="*/ 1350349 w 7918728"/>
              <a:gd name="connsiteY129" fmla="*/ 91075 h 633887"/>
              <a:gd name="connsiteX130" fmla="*/ 1350349 w 7918728"/>
              <a:gd name="connsiteY130" fmla="*/ 85004 h 633887"/>
              <a:gd name="connsiteX131" fmla="*/ 1300561 w 7918728"/>
              <a:gd name="connsiteY131" fmla="*/ 85004 h 633887"/>
              <a:gd name="connsiteX132" fmla="*/ 1300561 w 7918728"/>
              <a:gd name="connsiteY132" fmla="*/ 71646 h 633887"/>
              <a:gd name="connsiteX133" fmla="*/ 1130553 w 7918728"/>
              <a:gd name="connsiteY133" fmla="*/ 71646 h 633887"/>
              <a:gd name="connsiteX134" fmla="*/ 1130553 w 7918728"/>
              <a:gd name="connsiteY134" fmla="*/ 81361 h 633887"/>
              <a:gd name="connsiteX135" fmla="*/ 1130553 w 7918728"/>
              <a:gd name="connsiteY135" fmla="*/ 66789 h 633887"/>
              <a:gd name="connsiteX136" fmla="*/ 1000618 w 7918728"/>
              <a:gd name="connsiteY136" fmla="*/ 66789 h 633887"/>
              <a:gd name="connsiteX137" fmla="*/ 1000618 w 7918728"/>
              <a:gd name="connsiteY137" fmla="*/ 59502 h 633887"/>
              <a:gd name="connsiteX138" fmla="*/ 922900 w 7918728"/>
              <a:gd name="connsiteY138" fmla="*/ 59502 h 633887"/>
              <a:gd name="connsiteX139" fmla="*/ 922900 w 7918728"/>
              <a:gd name="connsiteY139" fmla="*/ 46145 h 633887"/>
              <a:gd name="connsiteX140" fmla="*/ 795394 w 7918728"/>
              <a:gd name="connsiteY140" fmla="*/ 46145 h 633887"/>
              <a:gd name="connsiteX141" fmla="*/ 788108 w 7918728"/>
              <a:gd name="connsiteY141" fmla="*/ 38859 h 633887"/>
              <a:gd name="connsiteX142" fmla="*/ 553740 w 7918728"/>
              <a:gd name="connsiteY142" fmla="*/ 38859 h 633887"/>
              <a:gd name="connsiteX143" fmla="*/ 553740 w 7918728"/>
              <a:gd name="connsiteY143" fmla="*/ 23072 h 633887"/>
              <a:gd name="connsiteX144" fmla="*/ 409233 w 7918728"/>
              <a:gd name="connsiteY144" fmla="*/ 23072 h 633887"/>
              <a:gd name="connsiteX145" fmla="*/ 409233 w 7918728"/>
              <a:gd name="connsiteY145" fmla="*/ 12143 h 633887"/>
              <a:gd name="connsiteX146" fmla="*/ 208867 w 7918728"/>
              <a:gd name="connsiteY146" fmla="*/ 12143 h 633887"/>
              <a:gd name="connsiteX147" fmla="*/ 208867 w 7918728"/>
              <a:gd name="connsiteY147" fmla="*/ 0 h 633887"/>
              <a:gd name="connsiteX148" fmla="*/ 0 w 7918728"/>
              <a:gd name="connsiteY148" fmla="*/ 0 h 633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7918728" h="633887">
                <a:moveTo>
                  <a:pt x="7918728" y="633887"/>
                </a:moveTo>
                <a:lnTo>
                  <a:pt x="7792437" y="633887"/>
                </a:lnTo>
                <a:lnTo>
                  <a:pt x="7792437" y="629029"/>
                </a:lnTo>
                <a:lnTo>
                  <a:pt x="7745077" y="629029"/>
                </a:lnTo>
                <a:lnTo>
                  <a:pt x="7745077" y="615671"/>
                </a:lnTo>
                <a:lnTo>
                  <a:pt x="7668574" y="615671"/>
                </a:lnTo>
                <a:lnTo>
                  <a:pt x="7668574" y="607171"/>
                </a:lnTo>
                <a:lnTo>
                  <a:pt x="7567783" y="607171"/>
                </a:lnTo>
                <a:lnTo>
                  <a:pt x="7567783" y="601099"/>
                </a:lnTo>
                <a:lnTo>
                  <a:pt x="7482779" y="601099"/>
                </a:lnTo>
                <a:lnTo>
                  <a:pt x="7482779" y="593813"/>
                </a:lnTo>
                <a:lnTo>
                  <a:pt x="7258126" y="593813"/>
                </a:lnTo>
                <a:lnTo>
                  <a:pt x="7258126" y="587742"/>
                </a:lnTo>
                <a:lnTo>
                  <a:pt x="7170693" y="587742"/>
                </a:lnTo>
                <a:lnTo>
                  <a:pt x="7170693" y="573169"/>
                </a:lnTo>
                <a:lnTo>
                  <a:pt x="7086903" y="573169"/>
                </a:lnTo>
                <a:lnTo>
                  <a:pt x="7086903" y="570741"/>
                </a:lnTo>
                <a:lnTo>
                  <a:pt x="7000685" y="570741"/>
                </a:lnTo>
                <a:lnTo>
                  <a:pt x="7000685" y="563455"/>
                </a:lnTo>
                <a:lnTo>
                  <a:pt x="6897466" y="563455"/>
                </a:lnTo>
                <a:lnTo>
                  <a:pt x="6897466" y="551311"/>
                </a:lnTo>
                <a:lnTo>
                  <a:pt x="6836749" y="551311"/>
                </a:lnTo>
                <a:lnTo>
                  <a:pt x="6836749" y="546454"/>
                </a:lnTo>
                <a:lnTo>
                  <a:pt x="6710457" y="546454"/>
                </a:lnTo>
                <a:lnTo>
                  <a:pt x="6703171" y="539168"/>
                </a:lnTo>
                <a:lnTo>
                  <a:pt x="6642454" y="539168"/>
                </a:lnTo>
                <a:lnTo>
                  <a:pt x="6642454" y="528239"/>
                </a:lnTo>
                <a:lnTo>
                  <a:pt x="6580523" y="528239"/>
                </a:lnTo>
                <a:lnTo>
                  <a:pt x="6580523" y="516095"/>
                </a:lnTo>
                <a:lnTo>
                  <a:pt x="6439659" y="516095"/>
                </a:lnTo>
                <a:lnTo>
                  <a:pt x="6439659" y="506381"/>
                </a:lnTo>
                <a:lnTo>
                  <a:pt x="6366798" y="506381"/>
                </a:lnTo>
                <a:lnTo>
                  <a:pt x="6366798" y="499095"/>
                </a:lnTo>
                <a:lnTo>
                  <a:pt x="6278151" y="499095"/>
                </a:lnTo>
                <a:lnTo>
                  <a:pt x="6278151" y="493023"/>
                </a:lnTo>
                <a:lnTo>
                  <a:pt x="6130002" y="493023"/>
                </a:lnTo>
                <a:lnTo>
                  <a:pt x="6130002" y="485737"/>
                </a:lnTo>
                <a:lnTo>
                  <a:pt x="6021925" y="485737"/>
                </a:lnTo>
                <a:lnTo>
                  <a:pt x="6021925" y="477236"/>
                </a:lnTo>
                <a:lnTo>
                  <a:pt x="5904134" y="477236"/>
                </a:lnTo>
                <a:lnTo>
                  <a:pt x="5904134" y="477236"/>
                </a:lnTo>
                <a:lnTo>
                  <a:pt x="5879847" y="477236"/>
                </a:lnTo>
                <a:lnTo>
                  <a:pt x="5879847" y="469950"/>
                </a:lnTo>
                <a:lnTo>
                  <a:pt x="5788771" y="469950"/>
                </a:lnTo>
                <a:lnTo>
                  <a:pt x="5788771" y="459021"/>
                </a:lnTo>
                <a:lnTo>
                  <a:pt x="5649122" y="459021"/>
                </a:lnTo>
                <a:lnTo>
                  <a:pt x="5649122" y="454164"/>
                </a:lnTo>
                <a:lnTo>
                  <a:pt x="5577476" y="454164"/>
                </a:lnTo>
                <a:lnTo>
                  <a:pt x="5577476" y="444449"/>
                </a:lnTo>
                <a:lnTo>
                  <a:pt x="5481543" y="444449"/>
                </a:lnTo>
                <a:lnTo>
                  <a:pt x="5481543" y="435949"/>
                </a:lnTo>
                <a:lnTo>
                  <a:pt x="5345536" y="435949"/>
                </a:lnTo>
                <a:lnTo>
                  <a:pt x="5345536" y="428663"/>
                </a:lnTo>
                <a:lnTo>
                  <a:pt x="5237460" y="428663"/>
                </a:lnTo>
                <a:lnTo>
                  <a:pt x="5237460" y="414091"/>
                </a:lnTo>
                <a:lnTo>
                  <a:pt x="5112382" y="414091"/>
                </a:lnTo>
                <a:lnTo>
                  <a:pt x="5112382" y="414091"/>
                </a:lnTo>
                <a:lnTo>
                  <a:pt x="5089310" y="414091"/>
                </a:lnTo>
                <a:lnTo>
                  <a:pt x="5089310" y="400733"/>
                </a:lnTo>
                <a:lnTo>
                  <a:pt x="4995805" y="400733"/>
                </a:lnTo>
                <a:lnTo>
                  <a:pt x="4961804" y="400733"/>
                </a:lnTo>
                <a:lnTo>
                  <a:pt x="4961804" y="392232"/>
                </a:lnTo>
                <a:lnTo>
                  <a:pt x="4796653" y="392232"/>
                </a:lnTo>
                <a:lnTo>
                  <a:pt x="4796653" y="383732"/>
                </a:lnTo>
                <a:lnTo>
                  <a:pt x="4698292" y="383732"/>
                </a:lnTo>
                <a:lnTo>
                  <a:pt x="4698292" y="370374"/>
                </a:lnTo>
                <a:lnTo>
                  <a:pt x="4608430" y="370374"/>
                </a:lnTo>
                <a:lnTo>
                  <a:pt x="4608430" y="363088"/>
                </a:lnTo>
                <a:lnTo>
                  <a:pt x="4491853" y="363088"/>
                </a:lnTo>
                <a:lnTo>
                  <a:pt x="4491853" y="355802"/>
                </a:lnTo>
                <a:lnTo>
                  <a:pt x="4304845" y="355802"/>
                </a:lnTo>
                <a:lnTo>
                  <a:pt x="4304845" y="344873"/>
                </a:lnTo>
                <a:lnTo>
                  <a:pt x="4228341" y="344873"/>
                </a:lnTo>
                <a:lnTo>
                  <a:pt x="4228341" y="340016"/>
                </a:lnTo>
                <a:lnTo>
                  <a:pt x="4157909" y="340016"/>
                </a:lnTo>
                <a:lnTo>
                  <a:pt x="4157909" y="331515"/>
                </a:lnTo>
                <a:lnTo>
                  <a:pt x="4100835" y="331515"/>
                </a:lnTo>
                <a:lnTo>
                  <a:pt x="4100835" y="319372"/>
                </a:lnTo>
                <a:lnTo>
                  <a:pt x="3978186" y="319372"/>
                </a:lnTo>
                <a:lnTo>
                  <a:pt x="3978186" y="313300"/>
                </a:lnTo>
                <a:lnTo>
                  <a:pt x="3890754" y="313300"/>
                </a:lnTo>
                <a:lnTo>
                  <a:pt x="3890754" y="304800"/>
                </a:lnTo>
                <a:lnTo>
                  <a:pt x="3796035" y="304800"/>
                </a:lnTo>
                <a:lnTo>
                  <a:pt x="3796035" y="299942"/>
                </a:lnTo>
                <a:lnTo>
                  <a:pt x="3751104" y="299942"/>
                </a:lnTo>
                <a:lnTo>
                  <a:pt x="3751104" y="287799"/>
                </a:lnTo>
                <a:lnTo>
                  <a:pt x="3700102" y="287799"/>
                </a:lnTo>
                <a:lnTo>
                  <a:pt x="3700102" y="285370"/>
                </a:lnTo>
                <a:lnTo>
                  <a:pt x="3636956" y="285370"/>
                </a:lnTo>
                <a:lnTo>
                  <a:pt x="3636956" y="269584"/>
                </a:lnTo>
                <a:lnTo>
                  <a:pt x="3572596" y="269584"/>
                </a:lnTo>
                <a:lnTo>
                  <a:pt x="3572596" y="269584"/>
                </a:lnTo>
                <a:lnTo>
                  <a:pt x="3491235" y="269584"/>
                </a:lnTo>
                <a:lnTo>
                  <a:pt x="3491235" y="251369"/>
                </a:lnTo>
                <a:lnTo>
                  <a:pt x="3320013" y="251369"/>
                </a:lnTo>
                <a:lnTo>
                  <a:pt x="3320013" y="241654"/>
                </a:lnTo>
                <a:lnTo>
                  <a:pt x="3204650" y="241654"/>
                </a:lnTo>
                <a:lnTo>
                  <a:pt x="3191292" y="239225"/>
                </a:lnTo>
                <a:lnTo>
                  <a:pt x="3191292" y="230725"/>
                </a:lnTo>
                <a:lnTo>
                  <a:pt x="3039500" y="230725"/>
                </a:lnTo>
                <a:lnTo>
                  <a:pt x="3039500" y="224653"/>
                </a:lnTo>
                <a:lnTo>
                  <a:pt x="2907136" y="224653"/>
                </a:lnTo>
                <a:lnTo>
                  <a:pt x="2907136" y="213724"/>
                </a:lnTo>
                <a:lnTo>
                  <a:pt x="2881635" y="213724"/>
                </a:lnTo>
                <a:lnTo>
                  <a:pt x="2881635" y="205224"/>
                </a:lnTo>
                <a:lnTo>
                  <a:pt x="2739557" y="205224"/>
                </a:lnTo>
                <a:lnTo>
                  <a:pt x="2739557" y="205224"/>
                </a:lnTo>
                <a:lnTo>
                  <a:pt x="2711627" y="205224"/>
                </a:lnTo>
                <a:lnTo>
                  <a:pt x="2711627" y="193080"/>
                </a:lnTo>
                <a:lnTo>
                  <a:pt x="2604765" y="193080"/>
                </a:lnTo>
                <a:lnTo>
                  <a:pt x="2604765" y="184580"/>
                </a:lnTo>
                <a:lnTo>
                  <a:pt x="2394684" y="184580"/>
                </a:lnTo>
                <a:lnTo>
                  <a:pt x="2394684" y="176079"/>
                </a:lnTo>
                <a:lnTo>
                  <a:pt x="2309680" y="176079"/>
                </a:lnTo>
                <a:lnTo>
                  <a:pt x="2309680" y="165150"/>
                </a:lnTo>
                <a:lnTo>
                  <a:pt x="2246534" y="165150"/>
                </a:lnTo>
                <a:lnTo>
                  <a:pt x="2246534" y="151793"/>
                </a:lnTo>
                <a:lnTo>
                  <a:pt x="2183388" y="151793"/>
                </a:lnTo>
                <a:lnTo>
                  <a:pt x="2183388" y="145721"/>
                </a:lnTo>
                <a:lnTo>
                  <a:pt x="2081383" y="145721"/>
                </a:lnTo>
                <a:lnTo>
                  <a:pt x="2081383" y="134792"/>
                </a:lnTo>
                <a:lnTo>
                  <a:pt x="1928376" y="134792"/>
                </a:lnTo>
                <a:lnTo>
                  <a:pt x="1928376" y="122648"/>
                </a:lnTo>
                <a:lnTo>
                  <a:pt x="1827586" y="122648"/>
                </a:lnTo>
                <a:lnTo>
                  <a:pt x="1827586" y="109291"/>
                </a:lnTo>
                <a:lnTo>
                  <a:pt x="1643005" y="109291"/>
                </a:lnTo>
                <a:lnTo>
                  <a:pt x="1643005" y="98361"/>
                </a:lnTo>
                <a:lnTo>
                  <a:pt x="1466926" y="98361"/>
                </a:lnTo>
                <a:lnTo>
                  <a:pt x="1466926" y="91075"/>
                </a:lnTo>
                <a:lnTo>
                  <a:pt x="1350349" y="91075"/>
                </a:lnTo>
                <a:lnTo>
                  <a:pt x="1350349" y="85004"/>
                </a:lnTo>
                <a:lnTo>
                  <a:pt x="1300561" y="85004"/>
                </a:lnTo>
                <a:lnTo>
                  <a:pt x="1300561" y="71646"/>
                </a:lnTo>
                <a:lnTo>
                  <a:pt x="1130553" y="71646"/>
                </a:lnTo>
                <a:lnTo>
                  <a:pt x="1130553" y="81361"/>
                </a:lnTo>
                <a:lnTo>
                  <a:pt x="1130553" y="66789"/>
                </a:lnTo>
                <a:lnTo>
                  <a:pt x="1000618" y="66789"/>
                </a:lnTo>
                <a:lnTo>
                  <a:pt x="1000618" y="59502"/>
                </a:lnTo>
                <a:lnTo>
                  <a:pt x="922900" y="59502"/>
                </a:lnTo>
                <a:lnTo>
                  <a:pt x="922900" y="46145"/>
                </a:lnTo>
                <a:lnTo>
                  <a:pt x="795394" y="46145"/>
                </a:lnTo>
                <a:lnTo>
                  <a:pt x="788108" y="38859"/>
                </a:lnTo>
                <a:lnTo>
                  <a:pt x="553740" y="38859"/>
                </a:lnTo>
                <a:lnTo>
                  <a:pt x="553740" y="23072"/>
                </a:lnTo>
                <a:lnTo>
                  <a:pt x="409233" y="23072"/>
                </a:lnTo>
                <a:lnTo>
                  <a:pt x="409233" y="12143"/>
                </a:lnTo>
                <a:lnTo>
                  <a:pt x="208867" y="12143"/>
                </a:lnTo>
                <a:lnTo>
                  <a:pt x="208867"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9733" name="Straight Connector 9732">
            <a:extLst>
              <a:ext uri="{FF2B5EF4-FFF2-40B4-BE49-F238E27FC236}">
                <a16:creationId xmlns:a16="http://schemas.microsoft.com/office/drawing/2014/main" id="{D400E987-80CE-D1B1-5A76-8E227778D09B}"/>
              </a:ext>
            </a:extLst>
          </p:cNvPr>
          <p:cNvCxnSpPr/>
          <p:nvPr/>
        </p:nvCxnSpPr>
        <p:spPr bwMode="auto">
          <a:xfrm>
            <a:off x="6305867" y="231374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4" name="Straight Connector 9733">
            <a:extLst>
              <a:ext uri="{FF2B5EF4-FFF2-40B4-BE49-F238E27FC236}">
                <a16:creationId xmlns:a16="http://schemas.microsoft.com/office/drawing/2014/main" id="{09317025-6C6D-7790-B541-00F00BD56488}"/>
              </a:ext>
            </a:extLst>
          </p:cNvPr>
          <p:cNvCxnSpPr/>
          <p:nvPr/>
        </p:nvCxnSpPr>
        <p:spPr bwMode="auto">
          <a:xfrm>
            <a:off x="6302853" y="231079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5" name="Straight Connector 9734">
            <a:extLst>
              <a:ext uri="{FF2B5EF4-FFF2-40B4-BE49-F238E27FC236}">
                <a16:creationId xmlns:a16="http://schemas.microsoft.com/office/drawing/2014/main" id="{B55EF921-1F56-9FE7-9201-4F26AF108535}"/>
              </a:ext>
            </a:extLst>
          </p:cNvPr>
          <p:cNvCxnSpPr/>
          <p:nvPr/>
        </p:nvCxnSpPr>
        <p:spPr bwMode="auto">
          <a:xfrm>
            <a:off x="6297328" y="231079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6" name="Straight Connector 9735">
            <a:extLst>
              <a:ext uri="{FF2B5EF4-FFF2-40B4-BE49-F238E27FC236}">
                <a16:creationId xmlns:a16="http://schemas.microsoft.com/office/drawing/2014/main" id="{41F8A4D4-94A7-2308-DD6C-4690C0C3D034}"/>
              </a:ext>
            </a:extLst>
          </p:cNvPr>
          <p:cNvCxnSpPr/>
          <p:nvPr/>
        </p:nvCxnSpPr>
        <p:spPr bwMode="auto">
          <a:xfrm>
            <a:off x="6291301" y="231079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7" name="Straight Connector 9736">
            <a:extLst>
              <a:ext uri="{FF2B5EF4-FFF2-40B4-BE49-F238E27FC236}">
                <a16:creationId xmlns:a16="http://schemas.microsoft.com/office/drawing/2014/main" id="{1AE4CA78-2E7A-A81B-01F7-827C167EDB2C}"/>
              </a:ext>
            </a:extLst>
          </p:cNvPr>
          <p:cNvCxnSpPr/>
          <p:nvPr/>
        </p:nvCxnSpPr>
        <p:spPr bwMode="auto">
          <a:xfrm>
            <a:off x="6288287" y="23027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8" name="Straight Connector 9737">
            <a:extLst>
              <a:ext uri="{FF2B5EF4-FFF2-40B4-BE49-F238E27FC236}">
                <a16:creationId xmlns:a16="http://schemas.microsoft.com/office/drawing/2014/main" id="{F2496EBC-A78C-280B-DF35-F1E921EF9315}"/>
              </a:ext>
            </a:extLst>
          </p:cNvPr>
          <p:cNvCxnSpPr/>
          <p:nvPr/>
        </p:nvCxnSpPr>
        <p:spPr bwMode="auto">
          <a:xfrm>
            <a:off x="6282260" y="23027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39" name="Straight Connector 9738">
            <a:extLst>
              <a:ext uri="{FF2B5EF4-FFF2-40B4-BE49-F238E27FC236}">
                <a16:creationId xmlns:a16="http://schemas.microsoft.com/office/drawing/2014/main" id="{16E5E4E5-8C73-8A46-5400-F6CFB3FD931A}"/>
              </a:ext>
            </a:extLst>
          </p:cNvPr>
          <p:cNvCxnSpPr/>
          <p:nvPr/>
        </p:nvCxnSpPr>
        <p:spPr bwMode="auto">
          <a:xfrm>
            <a:off x="6276735" y="23027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0" name="Straight Connector 9739">
            <a:extLst>
              <a:ext uri="{FF2B5EF4-FFF2-40B4-BE49-F238E27FC236}">
                <a16:creationId xmlns:a16="http://schemas.microsoft.com/office/drawing/2014/main" id="{B12A35A6-8124-A0DA-C47B-1C48857D3D3E}"/>
              </a:ext>
            </a:extLst>
          </p:cNvPr>
          <p:cNvCxnSpPr/>
          <p:nvPr/>
        </p:nvCxnSpPr>
        <p:spPr bwMode="auto">
          <a:xfrm>
            <a:off x="6274224" y="23027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1" name="Straight Connector 9740">
            <a:extLst>
              <a:ext uri="{FF2B5EF4-FFF2-40B4-BE49-F238E27FC236}">
                <a16:creationId xmlns:a16="http://schemas.microsoft.com/office/drawing/2014/main" id="{B2639249-1AE2-74D8-7B05-458B79E5976C}"/>
              </a:ext>
            </a:extLst>
          </p:cNvPr>
          <p:cNvCxnSpPr/>
          <p:nvPr/>
        </p:nvCxnSpPr>
        <p:spPr bwMode="auto">
          <a:xfrm>
            <a:off x="6265686" y="23015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2" name="Straight Connector 9741">
            <a:extLst>
              <a:ext uri="{FF2B5EF4-FFF2-40B4-BE49-F238E27FC236}">
                <a16:creationId xmlns:a16="http://schemas.microsoft.com/office/drawing/2014/main" id="{6098CE14-DB5C-9AAD-67ED-6D163771D8ED}"/>
              </a:ext>
            </a:extLst>
          </p:cNvPr>
          <p:cNvCxnSpPr/>
          <p:nvPr/>
        </p:nvCxnSpPr>
        <p:spPr bwMode="auto">
          <a:xfrm>
            <a:off x="6258655"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3" name="Straight Connector 9742">
            <a:extLst>
              <a:ext uri="{FF2B5EF4-FFF2-40B4-BE49-F238E27FC236}">
                <a16:creationId xmlns:a16="http://schemas.microsoft.com/office/drawing/2014/main" id="{4C9CD533-2074-AA66-7195-9C4DD5806430}"/>
              </a:ext>
            </a:extLst>
          </p:cNvPr>
          <p:cNvCxnSpPr/>
          <p:nvPr/>
        </p:nvCxnSpPr>
        <p:spPr bwMode="auto">
          <a:xfrm>
            <a:off x="6253631"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4" name="Straight Connector 9743">
            <a:extLst>
              <a:ext uri="{FF2B5EF4-FFF2-40B4-BE49-F238E27FC236}">
                <a16:creationId xmlns:a16="http://schemas.microsoft.com/office/drawing/2014/main" id="{91EC21C7-D59D-78A4-024A-5C773ACB1DA6}"/>
              </a:ext>
            </a:extLst>
          </p:cNvPr>
          <p:cNvCxnSpPr/>
          <p:nvPr/>
        </p:nvCxnSpPr>
        <p:spPr bwMode="auto">
          <a:xfrm>
            <a:off x="6248609"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5" name="Straight Connector 9744">
            <a:extLst>
              <a:ext uri="{FF2B5EF4-FFF2-40B4-BE49-F238E27FC236}">
                <a16:creationId xmlns:a16="http://schemas.microsoft.com/office/drawing/2014/main" id="{44A36D17-0317-4FDD-59F2-5E778A22D7D8}"/>
              </a:ext>
            </a:extLst>
          </p:cNvPr>
          <p:cNvCxnSpPr/>
          <p:nvPr/>
        </p:nvCxnSpPr>
        <p:spPr bwMode="auto">
          <a:xfrm>
            <a:off x="6245595"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6" name="Straight Connector 9745">
            <a:extLst>
              <a:ext uri="{FF2B5EF4-FFF2-40B4-BE49-F238E27FC236}">
                <a16:creationId xmlns:a16="http://schemas.microsoft.com/office/drawing/2014/main" id="{CE03CEAC-B4B5-DC2E-2CFD-95776A3416E9}"/>
              </a:ext>
            </a:extLst>
          </p:cNvPr>
          <p:cNvCxnSpPr/>
          <p:nvPr/>
        </p:nvCxnSpPr>
        <p:spPr bwMode="auto">
          <a:xfrm>
            <a:off x="6235550"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7" name="Straight Connector 9746">
            <a:extLst>
              <a:ext uri="{FF2B5EF4-FFF2-40B4-BE49-F238E27FC236}">
                <a16:creationId xmlns:a16="http://schemas.microsoft.com/office/drawing/2014/main" id="{3664E277-A434-0F43-6BA7-C8212C123935}"/>
              </a:ext>
            </a:extLst>
          </p:cNvPr>
          <p:cNvCxnSpPr/>
          <p:nvPr/>
        </p:nvCxnSpPr>
        <p:spPr bwMode="auto">
          <a:xfrm>
            <a:off x="6231532"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8" name="Straight Connector 9747">
            <a:extLst>
              <a:ext uri="{FF2B5EF4-FFF2-40B4-BE49-F238E27FC236}">
                <a16:creationId xmlns:a16="http://schemas.microsoft.com/office/drawing/2014/main" id="{BA648562-FBDB-CCF4-5730-409DE7781166}"/>
              </a:ext>
            </a:extLst>
          </p:cNvPr>
          <p:cNvCxnSpPr/>
          <p:nvPr/>
        </p:nvCxnSpPr>
        <p:spPr bwMode="auto">
          <a:xfrm>
            <a:off x="6227012" y="230036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49" name="Straight Connector 9748">
            <a:extLst>
              <a:ext uri="{FF2B5EF4-FFF2-40B4-BE49-F238E27FC236}">
                <a16:creationId xmlns:a16="http://schemas.microsoft.com/office/drawing/2014/main" id="{A93C6275-F3DF-6AD3-CC2F-DEA1165E23C0}"/>
              </a:ext>
            </a:extLst>
          </p:cNvPr>
          <p:cNvCxnSpPr/>
          <p:nvPr/>
        </p:nvCxnSpPr>
        <p:spPr bwMode="auto">
          <a:xfrm>
            <a:off x="6219477" y="23020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0" name="Straight Connector 9749">
            <a:extLst>
              <a:ext uri="{FF2B5EF4-FFF2-40B4-BE49-F238E27FC236}">
                <a16:creationId xmlns:a16="http://schemas.microsoft.com/office/drawing/2014/main" id="{27A1FBFB-00F0-31A3-0626-32A0E8DECD30}"/>
              </a:ext>
            </a:extLst>
          </p:cNvPr>
          <p:cNvCxnSpPr/>
          <p:nvPr/>
        </p:nvCxnSpPr>
        <p:spPr bwMode="auto">
          <a:xfrm>
            <a:off x="6213953" y="23020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1" name="Straight Connector 9750">
            <a:extLst>
              <a:ext uri="{FF2B5EF4-FFF2-40B4-BE49-F238E27FC236}">
                <a16:creationId xmlns:a16="http://schemas.microsoft.com/office/drawing/2014/main" id="{285580B6-8FAD-AC6F-4D76-7F0FE64992FC}"/>
              </a:ext>
            </a:extLst>
          </p:cNvPr>
          <p:cNvCxnSpPr/>
          <p:nvPr/>
        </p:nvCxnSpPr>
        <p:spPr bwMode="auto">
          <a:xfrm>
            <a:off x="6207424" y="23020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2" name="Straight Connector 9751">
            <a:extLst>
              <a:ext uri="{FF2B5EF4-FFF2-40B4-BE49-F238E27FC236}">
                <a16:creationId xmlns:a16="http://schemas.microsoft.com/office/drawing/2014/main" id="{983460AE-B0B6-B090-CFF3-EC99C0A5A9C3}"/>
              </a:ext>
            </a:extLst>
          </p:cNvPr>
          <p:cNvCxnSpPr/>
          <p:nvPr/>
        </p:nvCxnSpPr>
        <p:spPr bwMode="auto">
          <a:xfrm>
            <a:off x="6205917" y="22939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3" name="Straight Connector 9752">
            <a:extLst>
              <a:ext uri="{FF2B5EF4-FFF2-40B4-BE49-F238E27FC236}">
                <a16:creationId xmlns:a16="http://schemas.microsoft.com/office/drawing/2014/main" id="{692F72C4-E8C0-BF8B-DB1D-FE6FE9B91DE1}"/>
              </a:ext>
            </a:extLst>
          </p:cNvPr>
          <p:cNvCxnSpPr/>
          <p:nvPr/>
        </p:nvCxnSpPr>
        <p:spPr bwMode="auto">
          <a:xfrm>
            <a:off x="6202401" y="22939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4" name="Straight Connector 9753">
            <a:extLst>
              <a:ext uri="{FF2B5EF4-FFF2-40B4-BE49-F238E27FC236}">
                <a16:creationId xmlns:a16="http://schemas.microsoft.com/office/drawing/2014/main" id="{84A6DAD6-B22D-1091-DA56-5891C103EC48}"/>
              </a:ext>
            </a:extLst>
          </p:cNvPr>
          <p:cNvCxnSpPr/>
          <p:nvPr/>
        </p:nvCxnSpPr>
        <p:spPr bwMode="auto">
          <a:xfrm>
            <a:off x="6192356" y="22939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5" name="Straight Connector 9754">
            <a:extLst>
              <a:ext uri="{FF2B5EF4-FFF2-40B4-BE49-F238E27FC236}">
                <a16:creationId xmlns:a16="http://schemas.microsoft.com/office/drawing/2014/main" id="{7BEBC31B-E38B-F161-E229-161FD48F3B68}"/>
              </a:ext>
            </a:extLst>
          </p:cNvPr>
          <p:cNvCxnSpPr/>
          <p:nvPr/>
        </p:nvCxnSpPr>
        <p:spPr bwMode="auto">
          <a:xfrm>
            <a:off x="6188840" y="22939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6" name="Straight Connector 9755">
            <a:extLst>
              <a:ext uri="{FF2B5EF4-FFF2-40B4-BE49-F238E27FC236}">
                <a16:creationId xmlns:a16="http://schemas.microsoft.com/office/drawing/2014/main" id="{5F4D77CE-2E23-8DA0-79EF-49BDC3911759}"/>
              </a:ext>
            </a:extLst>
          </p:cNvPr>
          <p:cNvCxnSpPr/>
          <p:nvPr/>
        </p:nvCxnSpPr>
        <p:spPr bwMode="auto">
          <a:xfrm>
            <a:off x="6181808" y="22939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7" name="Straight Connector 9756">
            <a:extLst>
              <a:ext uri="{FF2B5EF4-FFF2-40B4-BE49-F238E27FC236}">
                <a16:creationId xmlns:a16="http://schemas.microsoft.com/office/drawing/2014/main" id="{A2271626-BA2B-CB1A-60AE-845E1C33446C}"/>
              </a:ext>
            </a:extLst>
          </p:cNvPr>
          <p:cNvCxnSpPr/>
          <p:nvPr/>
        </p:nvCxnSpPr>
        <p:spPr bwMode="auto">
          <a:xfrm>
            <a:off x="6176785"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8" name="Straight Connector 9757">
            <a:extLst>
              <a:ext uri="{FF2B5EF4-FFF2-40B4-BE49-F238E27FC236}">
                <a16:creationId xmlns:a16="http://schemas.microsoft.com/office/drawing/2014/main" id="{B3C710F8-AE6F-5DB1-9668-A4C5210BA154}"/>
              </a:ext>
            </a:extLst>
          </p:cNvPr>
          <p:cNvCxnSpPr/>
          <p:nvPr/>
        </p:nvCxnSpPr>
        <p:spPr bwMode="auto">
          <a:xfrm>
            <a:off x="6172767"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59" name="Straight Connector 9758">
            <a:extLst>
              <a:ext uri="{FF2B5EF4-FFF2-40B4-BE49-F238E27FC236}">
                <a16:creationId xmlns:a16="http://schemas.microsoft.com/office/drawing/2014/main" id="{073B0DEA-A446-1904-9352-239B1B09FE92}"/>
              </a:ext>
            </a:extLst>
          </p:cNvPr>
          <p:cNvCxnSpPr/>
          <p:nvPr/>
        </p:nvCxnSpPr>
        <p:spPr bwMode="auto">
          <a:xfrm>
            <a:off x="6162220"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0" name="Straight Connector 9759">
            <a:extLst>
              <a:ext uri="{FF2B5EF4-FFF2-40B4-BE49-F238E27FC236}">
                <a16:creationId xmlns:a16="http://schemas.microsoft.com/office/drawing/2014/main" id="{7EABD681-4774-6948-7845-4717C7DBDA37}"/>
              </a:ext>
            </a:extLst>
          </p:cNvPr>
          <p:cNvCxnSpPr/>
          <p:nvPr/>
        </p:nvCxnSpPr>
        <p:spPr bwMode="auto">
          <a:xfrm>
            <a:off x="6157699"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1" name="Straight Connector 9760">
            <a:extLst>
              <a:ext uri="{FF2B5EF4-FFF2-40B4-BE49-F238E27FC236}">
                <a16:creationId xmlns:a16="http://schemas.microsoft.com/office/drawing/2014/main" id="{02334ED9-8FB6-E581-B061-57566AF0CA66}"/>
              </a:ext>
            </a:extLst>
          </p:cNvPr>
          <p:cNvCxnSpPr/>
          <p:nvPr/>
        </p:nvCxnSpPr>
        <p:spPr bwMode="auto">
          <a:xfrm>
            <a:off x="6153681"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2" name="Straight Connector 9761">
            <a:extLst>
              <a:ext uri="{FF2B5EF4-FFF2-40B4-BE49-F238E27FC236}">
                <a16:creationId xmlns:a16="http://schemas.microsoft.com/office/drawing/2014/main" id="{3AD528A6-91B6-B76A-A402-D34D4402CCD2}"/>
              </a:ext>
            </a:extLst>
          </p:cNvPr>
          <p:cNvCxnSpPr/>
          <p:nvPr/>
        </p:nvCxnSpPr>
        <p:spPr bwMode="auto">
          <a:xfrm>
            <a:off x="6148658"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3" name="Straight Connector 9762">
            <a:extLst>
              <a:ext uri="{FF2B5EF4-FFF2-40B4-BE49-F238E27FC236}">
                <a16:creationId xmlns:a16="http://schemas.microsoft.com/office/drawing/2014/main" id="{964E492C-1C14-2DBD-32F2-EC69C8E70A14}"/>
              </a:ext>
            </a:extLst>
          </p:cNvPr>
          <p:cNvCxnSpPr/>
          <p:nvPr/>
        </p:nvCxnSpPr>
        <p:spPr bwMode="auto">
          <a:xfrm>
            <a:off x="6147151"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4" name="Straight Connector 9763">
            <a:extLst>
              <a:ext uri="{FF2B5EF4-FFF2-40B4-BE49-F238E27FC236}">
                <a16:creationId xmlns:a16="http://schemas.microsoft.com/office/drawing/2014/main" id="{37DFE94C-6ADF-221A-6D6C-1F7BB964536D}"/>
              </a:ext>
            </a:extLst>
          </p:cNvPr>
          <p:cNvCxnSpPr/>
          <p:nvPr/>
        </p:nvCxnSpPr>
        <p:spPr bwMode="auto">
          <a:xfrm>
            <a:off x="6142129"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5" name="Straight Connector 9764">
            <a:extLst>
              <a:ext uri="{FF2B5EF4-FFF2-40B4-BE49-F238E27FC236}">
                <a16:creationId xmlns:a16="http://schemas.microsoft.com/office/drawing/2014/main" id="{F51BEE91-6331-7310-6D8D-E2BDC2B12F8E}"/>
              </a:ext>
            </a:extLst>
          </p:cNvPr>
          <p:cNvCxnSpPr/>
          <p:nvPr/>
        </p:nvCxnSpPr>
        <p:spPr bwMode="auto">
          <a:xfrm>
            <a:off x="6136604"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6" name="Straight Connector 9765">
            <a:extLst>
              <a:ext uri="{FF2B5EF4-FFF2-40B4-BE49-F238E27FC236}">
                <a16:creationId xmlns:a16="http://schemas.microsoft.com/office/drawing/2014/main" id="{41005358-4E74-0476-CF7B-32EE53A3C79B}"/>
              </a:ext>
            </a:extLst>
          </p:cNvPr>
          <p:cNvCxnSpPr/>
          <p:nvPr/>
        </p:nvCxnSpPr>
        <p:spPr bwMode="auto">
          <a:xfrm>
            <a:off x="6132083"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7" name="Straight Connector 9766">
            <a:extLst>
              <a:ext uri="{FF2B5EF4-FFF2-40B4-BE49-F238E27FC236}">
                <a16:creationId xmlns:a16="http://schemas.microsoft.com/office/drawing/2014/main" id="{07903E0A-5B37-CCBF-A128-25A0FB6CBE0C}"/>
              </a:ext>
            </a:extLst>
          </p:cNvPr>
          <p:cNvCxnSpPr/>
          <p:nvPr/>
        </p:nvCxnSpPr>
        <p:spPr bwMode="auto">
          <a:xfrm>
            <a:off x="6128568"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8" name="Straight Connector 9767">
            <a:extLst>
              <a:ext uri="{FF2B5EF4-FFF2-40B4-BE49-F238E27FC236}">
                <a16:creationId xmlns:a16="http://schemas.microsoft.com/office/drawing/2014/main" id="{9834DA22-0AF7-FDD1-629D-0A2B5F9DC4F5}"/>
              </a:ext>
            </a:extLst>
          </p:cNvPr>
          <p:cNvCxnSpPr/>
          <p:nvPr/>
        </p:nvCxnSpPr>
        <p:spPr bwMode="auto">
          <a:xfrm>
            <a:off x="6126057" y="22881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69" name="Straight Connector 9768">
            <a:extLst>
              <a:ext uri="{FF2B5EF4-FFF2-40B4-BE49-F238E27FC236}">
                <a16:creationId xmlns:a16="http://schemas.microsoft.com/office/drawing/2014/main" id="{8AF16338-AE12-889A-1DB4-C714FB9BF24F}"/>
              </a:ext>
            </a:extLst>
          </p:cNvPr>
          <p:cNvCxnSpPr/>
          <p:nvPr/>
        </p:nvCxnSpPr>
        <p:spPr bwMode="auto">
          <a:xfrm>
            <a:off x="6122541"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0" name="Straight Connector 9769">
            <a:extLst>
              <a:ext uri="{FF2B5EF4-FFF2-40B4-BE49-F238E27FC236}">
                <a16:creationId xmlns:a16="http://schemas.microsoft.com/office/drawing/2014/main" id="{848DBB28-DA73-F247-CEBD-08653BD856A4}"/>
              </a:ext>
            </a:extLst>
          </p:cNvPr>
          <p:cNvCxnSpPr/>
          <p:nvPr/>
        </p:nvCxnSpPr>
        <p:spPr bwMode="auto">
          <a:xfrm>
            <a:off x="6118522"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1" name="Straight Connector 9770">
            <a:extLst>
              <a:ext uri="{FF2B5EF4-FFF2-40B4-BE49-F238E27FC236}">
                <a16:creationId xmlns:a16="http://schemas.microsoft.com/office/drawing/2014/main" id="{BE3B4440-ABEB-0B29-D36D-CCBFA544ED6E}"/>
              </a:ext>
            </a:extLst>
          </p:cNvPr>
          <p:cNvCxnSpPr/>
          <p:nvPr/>
        </p:nvCxnSpPr>
        <p:spPr bwMode="auto">
          <a:xfrm>
            <a:off x="6114504"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2" name="Straight Connector 9771">
            <a:extLst>
              <a:ext uri="{FF2B5EF4-FFF2-40B4-BE49-F238E27FC236}">
                <a16:creationId xmlns:a16="http://schemas.microsoft.com/office/drawing/2014/main" id="{7423E6DA-569F-C823-94A9-AE6F60DED902}"/>
              </a:ext>
            </a:extLst>
          </p:cNvPr>
          <p:cNvCxnSpPr/>
          <p:nvPr/>
        </p:nvCxnSpPr>
        <p:spPr bwMode="auto">
          <a:xfrm>
            <a:off x="6108477"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3" name="Straight Connector 9772">
            <a:extLst>
              <a:ext uri="{FF2B5EF4-FFF2-40B4-BE49-F238E27FC236}">
                <a16:creationId xmlns:a16="http://schemas.microsoft.com/office/drawing/2014/main" id="{6E8E898F-F2DF-83A5-7A52-5F9819A67762}"/>
              </a:ext>
            </a:extLst>
          </p:cNvPr>
          <p:cNvCxnSpPr/>
          <p:nvPr/>
        </p:nvCxnSpPr>
        <p:spPr bwMode="auto">
          <a:xfrm>
            <a:off x="6103957"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4" name="Straight Connector 9773">
            <a:extLst>
              <a:ext uri="{FF2B5EF4-FFF2-40B4-BE49-F238E27FC236}">
                <a16:creationId xmlns:a16="http://schemas.microsoft.com/office/drawing/2014/main" id="{7F263686-7C8A-9F0B-AA7A-142962DBD3D4}"/>
              </a:ext>
            </a:extLst>
          </p:cNvPr>
          <p:cNvCxnSpPr/>
          <p:nvPr/>
        </p:nvCxnSpPr>
        <p:spPr bwMode="auto">
          <a:xfrm>
            <a:off x="6099938" y="22824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5" name="Straight Connector 9774">
            <a:extLst>
              <a:ext uri="{FF2B5EF4-FFF2-40B4-BE49-F238E27FC236}">
                <a16:creationId xmlns:a16="http://schemas.microsoft.com/office/drawing/2014/main" id="{56BB7E89-FC84-220F-5D92-0B8D17F76E30}"/>
              </a:ext>
            </a:extLst>
          </p:cNvPr>
          <p:cNvCxnSpPr/>
          <p:nvPr/>
        </p:nvCxnSpPr>
        <p:spPr bwMode="auto">
          <a:xfrm>
            <a:off x="6094916" y="228127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6" name="Straight Connector 9775">
            <a:extLst>
              <a:ext uri="{FF2B5EF4-FFF2-40B4-BE49-F238E27FC236}">
                <a16:creationId xmlns:a16="http://schemas.microsoft.com/office/drawing/2014/main" id="{80CE729A-23A6-538E-43E6-F4A62941FE29}"/>
              </a:ext>
            </a:extLst>
          </p:cNvPr>
          <p:cNvCxnSpPr/>
          <p:nvPr/>
        </p:nvCxnSpPr>
        <p:spPr bwMode="auto">
          <a:xfrm>
            <a:off x="6087382"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7" name="Straight Connector 9776">
            <a:extLst>
              <a:ext uri="{FF2B5EF4-FFF2-40B4-BE49-F238E27FC236}">
                <a16:creationId xmlns:a16="http://schemas.microsoft.com/office/drawing/2014/main" id="{7C39FD30-F84F-2C35-233E-CA923BDB44FC}"/>
              </a:ext>
            </a:extLst>
          </p:cNvPr>
          <p:cNvCxnSpPr/>
          <p:nvPr/>
        </p:nvCxnSpPr>
        <p:spPr bwMode="auto">
          <a:xfrm>
            <a:off x="6079346"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8" name="Straight Connector 9777">
            <a:extLst>
              <a:ext uri="{FF2B5EF4-FFF2-40B4-BE49-F238E27FC236}">
                <a16:creationId xmlns:a16="http://schemas.microsoft.com/office/drawing/2014/main" id="{ADE23E41-4E93-AE09-2561-DA980A69D012}"/>
              </a:ext>
            </a:extLst>
          </p:cNvPr>
          <p:cNvCxnSpPr/>
          <p:nvPr/>
        </p:nvCxnSpPr>
        <p:spPr bwMode="auto">
          <a:xfrm>
            <a:off x="6072817"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79" name="Straight Connector 9778">
            <a:extLst>
              <a:ext uri="{FF2B5EF4-FFF2-40B4-BE49-F238E27FC236}">
                <a16:creationId xmlns:a16="http://schemas.microsoft.com/office/drawing/2014/main" id="{B364FEF7-ED99-BE35-2D90-089547FD083B}"/>
              </a:ext>
            </a:extLst>
          </p:cNvPr>
          <p:cNvCxnSpPr/>
          <p:nvPr/>
        </p:nvCxnSpPr>
        <p:spPr bwMode="auto">
          <a:xfrm>
            <a:off x="6068798"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0" name="Straight Connector 9779">
            <a:extLst>
              <a:ext uri="{FF2B5EF4-FFF2-40B4-BE49-F238E27FC236}">
                <a16:creationId xmlns:a16="http://schemas.microsoft.com/office/drawing/2014/main" id="{F9A8AFDE-9DC4-FF9F-D039-9D0C100F0A77}"/>
              </a:ext>
            </a:extLst>
          </p:cNvPr>
          <p:cNvCxnSpPr/>
          <p:nvPr/>
        </p:nvCxnSpPr>
        <p:spPr bwMode="auto">
          <a:xfrm>
            <a:off x="6064278"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1" name="Straight Connector 9780">
            <a:extLst>
              <a:ext uri="{FF2B5EF4-FFF2-40B4-BE49-F238E27FC236}">
                <a16:creationId xmlns:a16="http://schemas.microsoft.com/office/drawing/2014/main" id="{5E2037FF-6F39-5487-3342-94AE5BD7EEE7}"/>
              </a:ext>
            </a:extLst>
          </p:cNvPr>
          <p:cNvCxnSpPr/>
          <p:nvPr/>
        </p:nvCxnSpPr>
        <p:spPr bwMode="auto">
          <a:xfrm>
            <a:off x="6057748"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2" name="Straight Connector 9781">
            <a:extLst>
              <a:ext uri="{FF2B5EF4-FFF2-40B4-BE49-F238E27FC236}">
                <a16:creationId xmlns:a16="http://schemas.microsoft.com/office/drawing/2014/main" id="{52DBC150-25F2-0518-1727-69BACE772C1E}"/>
              </a:ext>
            </a:extLst>
          </p:cNvPr>
          <p:cNvCxnSpPr/>
          <p:nvPr/>
        </p:nvCxnSpPr>
        <p:spPr bwMode="auto">
          <a:xfrm>
            <a:off x="6051219"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3" name="Straight Connector 9782">
            <a:extLst>
              <a:ext uri="{FF2B5EF4-FFF2-40B4-BE49-F238E27FC236}">
                <a16:creationId xmlns:a16="http://schemas.microsoft.com/office/drawing/2014/main" id="{4840FC85-30AB-6F9A-7AEF-00449462AD83}"/>
              </a:ext>
            </a:extLst>
          </p:cNvPr>
          <p:cNvCxnSpPr/>
          <p:nvPr/>
        </p:nvCxnSpPr>
        <p:spPr bwMode="auto">
          <a:xfrm>
            <a:off x="6046699"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4" name="Straight Connector 9783">
            <a:extLst>
              <a:ext uri="{FF2B5EF4-FFF2-40B4-BE49-F238E27FC236}">
                <a16:creationId xmlns:a16="http://schemas.microsoft.com/office/drawing/2014/main" id="{DBAF9079-5BE4-93C8-AB26-01228D8D6D46}"/>
              </a:ext>
            </a:extLst>
          </p:cNvPr>
          <p:cNvCxnSpPr/>
          <p:nvPr/>
        </p:nvCxnSpPr>
        <p:spPr bwMode="auto">
          <a:xfrm>
            <a:off x="6054232"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5" name="Straight Connector 9784">
            <a:extLst>
              <a:ext uri="{FF2B5EF4-FFF2-40B4-BE49-F238E27FC236}">
                <a16:creationId xmlns:a16="http://schemas.microsoft.com/office/drawing/2014/main" id="{B875A646-1585-E525-D165-5A3B0496018D}"/>
              </a:ext>
            </a:extLst>
          </p:cNvPr>
          <p:cNvCxnSpPr/>
          <p:nvPr/>
        </p:nvCxnSpPr>
        <p:spPr bwMode="auto">
          <a:xfrm>
            <a:off x="6037658"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6" name="Straight Connector 9785">
            <a:extLst>
              <a:ext uri="{FF2B5EF4-FFF2-40B4-BE49-F238E27FC236}">
                <a16:creationId xmlns:a16="http://schemas.microsoft.com/office/drawing/2014/main" id="{F11BE763-6D97-812B-1020-F4583538D599}"/>
              </a:ext>
            </a:extLst>
          </p:cNvPr>
          <p:cNvCxnSpPr/>
          <p:nvPr/>
        </p:nvCxnSpPr>
        <p:spPr bwMode="auto">
          <a:xfrm>
            <a:off x="6033137"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7" name="Straight Connector 9786">
            <a:extLst>
              <a:ext uri="{FF2B5EF4-FFF2-40B4-BE49-F238E27FC236}">
                <a16:creationId xmlns:a16="http://schemas.microsoft.com/office/drawing/2014/main" id="{709D7D77-777A-86C5-850E-49F4C7AA436C}"/>
              </a:ext>
            </a:extLst>
          </p:cNvPr>
          <p:cNvCxnSpPr/>
          <p:nvPr/>
        </p:nvCxnSpPr>
        <p:spPr bwMode="auto">
          <a:xfrm>
            <a:off x="6023092"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8" name="Straight Connector 9787">
            <a:extLst>
              <a:ext uri="{FF2B5EF4-FFF2-40B4-BE49-F238E27FC236}">
                <a16:creationId xmlns:a16="http://schemas.microsoft.com/office/drawing/2014/main" id="{EB59F549-8E91-FE5D-7CC5-6CFB96BC1F4B}"/>
              </a:ext>
            </a:extLst>
          </p:cNvPr>
          <p:cNvCxnSpPr/>
          <p:nvPr/>
        </p:nvCxnSpPr>
        <p:spPr bwMode="auto">
          <a:xfrm>
            <a:off x="6016562"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89" name="Straight Connector 9788">
            <a:extLst>
              <a:ext uri="{FF2B5EF4-FFF2-40B4-BE49-F238E27FC236}">
                <a16:creationId xmlns:a16="http://schemas.microsoft.com/office/drawing/2014/main" id="{70C52660-F9E6-DA43-0631-0AEA34BB029C}"/>
              </a:ext>
            </a:extLst>
          </p:cNvPr>
          <p:cNvCxnSpPr/>
          <p:nvPr/>
        </p:nvCxnSpPr>
        <p:spPr bwMode="auto">
          <a:xfrm>
            <a:off x="6009530"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0" name="Straight Connector 9789">
            <a:extLst>
              <a:ext uri="{FF2B5EF4-FFF2-40B4-BE49-F238E27FC236}">
                <a16:creationId xmlns:a16="http://schemas.microsoft.com/office/drawing/2014/main" id="{2DD74211-BBD5-C818-2BDA-A731143840C4}"/>
              </a:ext>
            </a:extLst>
          </p:cNvPr>
          <p:cNvCxnSpPr/>
          <p:nvPr/>
        </p:nvCxnSpPr>
        <p:spPr bwMode="auto">
          <a:xfrm>
            <a:off x="6005010"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1" name="Straight Connector 9790">
            <a:extLst>
              <a:ext uri="{FF2B5EF4-FFF2-40B4-BE49-F238E27FC236}">
                <a16:creationId xmlns:a16="http://schemas.microsoft.com/office/drawing/2014/main" id="{55C17D04-06B8-8A8B-8909-91656EFBB920}"/>
              </a:ext>
            </a:extLst>
          </p:cNvPr>
          <p:cNvCxnSpPr/>
          <p:nvPr/>
        </p:nvCxnSpPr>
        <p:spPr bwMode="auto">
          <a:xfrm>
            <a:off x="6000992" y="22732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2" name="Straight Connector 9791">
            <a:extLst>
              <a:ext uri="{FF2B5EF4-FFF2-40B4-BE49-F238E27FC236}">
                <a16:creationId xmlns:a16="http://schemas.microsoft.com/office/drawing/2014/main" id="{F8B3AB5E-BD47-DBD3-2319-48B1F8796C7B}"/>
              </a:ext>
            </a:extLst>
          </p:cNvPr>
          <p:cNvCxnSpPr/>
          <p:nvPr/>
        </p:nvCxnSpPr>
        <p:spPr bwMode="auto">
          <a:xfrm>
            <a:off x="5989441" y="22697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3" name="Straight Connector 9792">
            <a:extLst>
              <a:ext uri="{FF2B5EF4-FFF2-40B4-BE49-F238E27FC236}">
                <a16:creationId xmlns:a16="http://schemas.microsoft.com/office/drawing/2014/main" id="{611CF787-C7B7-AD80-72EA-46F67BD33C4E}"/>
              </a:ext>
            </a:extLst>
          </p:cNvPr>
          <p:cNvCxnSpPr/>
          <p:nvPr/>
        </p:nvCxnSpPr>
        <p:spPr bwMode="auto">
          <a:xfrm>
            <a:off x="5984418" y="22697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4" name="Straight Connector 9793">
            <a:extLst>
              <a:ext uri="{FF2B5EF4-FFF2-40B4-BE49-F238E27FC236}">
                <a16:creationId xmlns:a16="http://schemas.microsoft.com/office/drawing/2014/main" id="{463AC6E0-FEF0-2263-DE7C-E516A3268E6E}"/>
              </a:ext>
            </a:extLst>
          </p:cNvPr>
          <p:cNvCxnSpPr/>
          <p:nvPr/>
        </p:nvCxnSpPr>
        <p:spPr bwMode="auto">
          <a:xfrm>
            <a:off x="5977386" y="22674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5" name="Straight Connector 9794">
            <a:extLst>
              <a:ext uri="{FF2B5EF4-FFF2-40B4-BE49-F238E27FC236}">
                <a16:creationId xmlns:a16="http://schemas.microsoft.com/office/drawing/2014/main" id="{9AB30E5A-D7BA-6A0C-FC53-DB1B27EF3135}"/>
              </a:ext>
            </a:extLst>
          </p:cNvPr>
          <p:cNvCxnSpPr/>
          <p:nvPr/>
        </p:nvCxnSpPr>
        <p:spPr bwMode="auto">
          <a:xfrm>
            <a:off x="5972865" y="22674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6" name="Straight Connector 9795">
            <a:extLst>
              <a:ext uri="{FF2B5EF4-FFF2-40B4-BE49-F238E27FC236}">
                <a16:creationId xmlns:a16="http://schemas.microsoft.com/office/drawing/2014/main" id="{A66B61B6-D92E-B3AB-4454-7ACAB2F47D82}"/>
              </a:ext>
            </a:extLst>
          </p:cNvPr>
          <p:cNvCxnSpPr/>
          <p:nvPr/>
        </p:nvCxnSpPr>
        <p:spPr bwMode="auto">
          <a:xfrm>
            <a:off x="5967843" y="22674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7" name="Straight Connector 9796">
            <a:extLst>
              <a:ext uri="{FF2B5EF4-FFF2-40B4-BE49-F238E27FC236}">
                <a16:creationId xmlns:a16="http://schemas.microsoft.com/office/drawing/2014/main" id="{029CDB16-DDCE-0057-CC8A-540E7108B2B5}"/>
              </a:ext>
            </a:extLst>
          </p:cNvPr>
          <p:cNvCxnSpPr/>
          <p:nvPr/>
        </p:nvCxnSpPr>
        <p:spPr bwMode="auto">
          <a:xfrm>
            <a:off x="5960811" y="22674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8" name="Straight Connector 9797">
            <a:extLst>
              <a:ext uri="{FF2B5EF4-FFF2-40B4-BE49-F238E27FC236}">
                <a16:creationId xmlns:a16="http://schemas.microsoft.com/office/drawing/2014/main" id="{C96DAF27-E19F-7D91-F01A-DE97D84BDCB7}"/>
              </a:ext>
            </a:extLst>
          </p:cNvPr>
          <p:cNvCxnSpPr/>
          <p:nvPr/>
        </p:nvCxnSpPr>
        <p:spPr bwMode="auto">
          <a:xfrm>
            <a:off x="5959305" y="22674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799" name="Straight Connector 9798">
            <a:extLst>
              <a:ext uri="{FF2B5EF4-FFF2-40B4-BE49-F238E27FC236}">
                <a16:creationId xmlns:a16="http://schemas.microsoft.com/office/drawing/2014/main" id="{12405C46-2D26-5465-4E45-EB0C430196CE}"/>
              </a:ext>
            </a:extLst>
          </p:cNvPr>
          <p:cNvCxnSpPr/>
          <p:nvPr/>
        </p:nvCxnSpPr>
        <p:spPr bwMode="auto">
          <a:xfrm>
            <a:off x="5955788" y="22662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0" name="Straight Connector 9799">
            <a:extLst>
              <a:ext uri="{FF2B5EF4-FFF2-40B4-BE49-F238E27FC236}">
                <a16:creationId xmlns:a16="http://schemas.microsoft.com/office/drawing/2014/main" id="{4210AB38-7DE6-2727-8D14-F5276E711E95}"/>
              </a:ext>
            </a:extLst>
          </p:cNvPr>
          <p:cNvCxnSpPr/>
          <p:nvPr/>
        </p:nvCxnSpPr>
        <p:spPr bwMode="auto">
          <a:xfrm>
            <a:off x="5950766" y="22662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1" name="Straight Connector 9800">
            <a:extLst>
              <a:ext uri="{FF2B5EF4-FFF2-40B4-BE49-F238E27FC236}">
                <a16:creationId xmlns:a16="http://schemas.microsoft.com/office/drawing/2014/main" id="{69929411-D8F8-0C78-CB3C-3FB6DE81A98F}"/>
              </a:ext>
            </a:extLst>
          </p:cNvPr>
          <p:cNvCxnSpPr/>
          <p:nvPr/>
        </p:nvCxnSpPr>
        <p:spPr bwMode="auto">
          <a:xfrm>
            <a:off x="5945743" y="22662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2" name="Straight Connector 9801">
            <a:extLst>
              <a:ext uri="{FF2B5EF4-FFF2-40B4-BE49-F238E27FC236}">
                <a16:creationId xmlns:a16="http://schemas.microsoft.com/office/drawing/2014/main" id="{46569D19-2308-9E9C-C4BE-0FE22A885E9E}"/>
              </a:ext>
            </a:extLst>
          </p:cNvPr>
          <p:cNvCxnSpPr/>
          <p:nvPr/>
        </p:nvCxnSpPr>
        <p:spPr bwMode="auto">
          <a:xfrm>
            <a:off x="5941725" y="22662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3" name="Straight Connector 9802">
            <a:extLst>
              <a:ext uri="{FF2B5EF4-FFF2-40B4-BE49-F238E27FC236}">
                <a16:creationId xmlns:a16="http://schemas.microsoft.com/office/drawing/2014/main" id="{4A5270A1-0E4F-406A-5A9C-1227E161D91C}"/>
              </a:ext>
            </a:extLst>
          </p:cNvPr>
          <p:cNvCxnSpPr/>
          <p:nvPr/>
        </p:nvCxnSpPr>
        <p:spPr bwMode="auto">
          <a:xfrm>
            <a:off x="5937707"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4" name="Straight Connector 9803">
            <a:extLst>
              <a:ext uri="{FF2B5EF4-FFF2-40B4-BE49-F238E27FC236}">
                <a16:creationId xmlns:a16="http://schemas.microsoft.com/office/drawing/2014/main" id="{E34921BC-92E2-42E4-09C2-4746A1D10B01}"/>
              </a:ext>
            </a:extLst>
          </p:cNvPr>
          <p:cNvCxnSpPr/>
          <p:nvPr/>
        </p:nvCxnSpPr>
        <p:spPr bwMode="auto">
          <a:xfrm>
            <a:off x="5934693"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5" name="Straight Connector 9804">
            <a:extLst>
              <a:ext uri="{FF2B5EF4-FFF2-40B4-BE49-F238E27FC236}">
                <a16:creationId xmlns:a16="http://schemas.microsoft.com/office/drawing/2014/main" id="{50D65F8E-7F95-4AE7-336C-7F4D7598F991}"/>
              </a:ext>
            </a:extLst>
          </p:cNvPr>
          <p:cNvCxnSpPr/>
          <p:nvPr/>
        </p:nvCxnSpPr>
        <p:spPr bwMode="auto">
          <a:xfrm>
            <a:off x="5927662"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6" name="Straight Connector 9805">
            <a:extLst>
              <a:ext uri="{FF2B5EF4-FFF2-40B4-BE49-F238E27FC236}">
                <a16:creationId xmlns:a16="http://schemas.microsoft.com/office/drawing/2014/main" id="{561866B5-26D9-0CCD-492A-0735F401A9A3}"/>
              </a:ext>
            </a:extLst>
          </p:cNvPr>
          <p:cNvCxnSpPr/>
          <p:nvPr/>
        </p:nvCxnSpPr>
        <p:spPr bwMode="auto">
          <a:xfrm>
            <a:off x="5920127"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7" name="Straight Connector 9806">
            <a:extLst>
              <a:ext uri="{FF2B5EF4-FFF2-40B4-BE49-F238E27FC236}">
                <a16:creationId xmlns:a16="http://schemas.microsoft.com/office/drawing/2014/main" id="{CCE6AA24-A327-3B32-8AA2-E33CEC16FFAD}"/>
              </a:ext>
            </a:extLst>
          </p:cNvPr>
          <p:cNvCxnSpPr/>
          <p:nvPr/>
        </p:nvCxnSpPr>
        <p:spPr bwMode="auto">
          <a:xfrm>
            <a:off x="5917616"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8" name="Straight Connector 9807">
            <a:extLst>
              <a:ext uri="{FF2B5EF4-FFF2-40B4-BE49-F238E27FC236}">
                <a16:creationId xmlns:a16="http://schemas.microsoft.com/office/drawing/2014/main" id="{392F6B1C-ABB1-966C-59E6-4CC642031D04}"/>
              </a:ext>
            </a:extLst>
          </p:cNvPr>
          <p:cNvCxnSpPr/>
          <p:nvPr/>
        </p:nvCxnSpPr>
        <p:spPr bwMode="auto">
          <a:xfrm>
            <a:off x="5909580"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09" name="Straight Connector 9808">
            <a:extLst>
              <a:ext uri="{FF2B5EF4-FFF2-40B4-BE49-F238E27FC236}">
                <a16:creationId xmlns:a16="http://schemas.microsoft.com/office/drawing/2014/main" id="{62D1DF4F-5847-032C-6045-AEADB9E0A37A}"/>
              </a:ext>
            </a:extLst>
          </p:cNvPr>
          <p:cNvCxnSpPr/>
          <p:nvPr/>
        </p:nvCxnSpPr>
        <p:spPr bwMode="auto">
          <a:xfrm>
            <a:off x="5908073"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0" name="Straight Connector 9809">
            <a:extLst>
              <a:ext uri="{FF2B5EF4-FFF2-40B4-BE49-F238E27FC236}">
                <a16:creationId xmlns:a16="http://schemas.microsoft.com/office/drawing/2014/main" id="{502E2A62-BA80-10CC-721A-F7D05084B79C}"/>
              </a:ext>
            </a:extLst>
          </p:cNvPr>
          <p:cNvCxnSpPr/>
          <p:nvPr/>
        </p:nvCxnSpPr>
        <p:spPr bwMode="auto">
          <a:xfrm>
            <a:off x="5904558" y="2252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1" name="Straight Connector 9810">
            <a:extLst>
              <a:ext uri="{FF2B5EF4-FFF2-40B4-BE49-F238E27FC236}">
                <a16:creationId xmlns:a16="http://schemas.microsoft.com/office/drawing/2014/main" id="{40353BBB-FBEE-113D-BCBA-F24849B12296}"/>
              </a:ext>
            </a:extLst>
          </p:cNvPr>
          <p:cNvCxnSpPr/>
          <p:nvPr/>
        </p:nvCxnSpPr>
        <p:spPr bwMode="auto">
          <a:xfrm>
            <a:off x="5902046"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2" name="Straight Connector 9811">
            <a:extLst>
              <a:ext uri="{FF2B5EF4-FFF2-40B4-BE49-F238E27FC236}">
                <a16:creationId xmlns:a16="http://schemas.microsoft.com/office/drawing/2014/main" id="{61016C70-9105-C749-55BA-1CEDFE47308E}"/>
              </a:ext>
            </a:extLst>
          </p:cNvPr>
          <p:cNvCxnSpPr/>
          <p:nvPr/>
        </p:nvCxnSpPr>
        <p:spPr bwMode="auto">
          <a:xfrm>
            <a:off x="5895014"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3" name="Straight Connector 9812">
            <a:extLst>
              <a:ext uri="{FF2B5EF4-FFF2-40B4-BE49-F238E27FC236}">
                <a16:creationId xmlns:a16="http://schemas.microsoft.com/office/drawing/2014/main" id="{914624BD-5E85-DD0D-78C6-740FC4BEC03A}"/>
              </a:ext>
            </a:extLst>
          </p:cNvPr>
          <p:cNvCxnSpPr/>
          <p:nvPr/>
        </p:nvCxnSpPr>
        <p:spPr bwMode="auto">
          <a:xfrm>
            <a:off x="5890996"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4" name="Straight Connector 9813">
            <a:extLst>
              <a:ext uri="{FF2B5EF4-FFF2-40B4-BE49-F238E27FC236}">
                <a16:creationId xmlns:a16="http://schemas.microsoft.com/office/drawing/2014/main" id="{8D56C5B5-82D4-4891-13B4-A131CE5D3C67}"/>
              </a:ext>
            </a:extLst>
          </p:cNvPr>
          <p:cNvCxnSpPr/>
          <p:nvPr/>
        </p:nvCxnSpPr>
        <p:spPr bwMode="auto">
          <a:xfrm>
            <a:off x="5886475"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5" name="Straight Connector 9814">
            <a:extLst>
              <a:ext uri="{FF2B5EF4-FFF2-40B4-BE49-F238E27FC236}">
                <a16:creationId xmlns:a16="http://schemas.microsoft.com/office/drawing/2014/main" id="{45345FAE-73D3-1172-9B32-7308E35353C2}"/>
              </a:ext>
            </a:extLst>
          </p:cNvPr>
          <p:cNvCxnSpPr/>
          <p:nvPr/>
        </p:nvCxnSpPr>
        <p:spPr bwMode="auto">
          <a:xfrm>
            <a:off x="5881453"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6" name="Straight Connector 9815">
            <a:extLst>
              <a:ext uri="{FF2B5EF4-FFF2-40B4-BE49-F238E27FC236}">
                <a16:creationId xmlns:a16="http://schemas.microsoft.com/office/drawing/2014/main" id="{97FCB4E9-2F5B-7D4C-0AEA-A46907E99EAC}"/>
              </a:ext>
            </a:extLst>
          </p:cNvPr>
          <p:cNvCxnSpPr/>
          <p:nvPr/>
        </p:nvCxnSpPr>
        <p:spPr bwMode="auto">
          <a:xfrm>
            <a:off x="5876933"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7" name="Straight Connector 9816">
            <a:extLst>
              <a:ext uri="{FF2B5EF4-FFF2-40B4-BE49-F238E27FC236}">
                <a16:creationId xmlns:a16="http://schemas.microsoft.com/office/drawing/2014/main" id="{900A526B-6528-B195-BF59-4F671A481A90}"/>
              </a:ext>
            </a:extLst>
          </p:cNvPr>
          <p:cNvCxnSpPr/>
          <p:nvPr/>
        </p:nvCxnSpPr>
        <p:spPr bwMode="auto">
          <a:xfrm>
            <a:off x="5869900"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8" name="Straight Connector 9817">
            <a:extLst>
              <a:ext uri="{FF2B5EF4-FFF2-40B4-BE49-F238E27FC236}">
                <a16:creationId xmlns:a16="http://schemas.microsoft.com/office/drawing/2014/main" id="{7CE0AB93-5D42-0740-6685-30C49061AEC8}"/>
              </a:ext>
            </a:extLst>
          </p:cNvPr>
          <p:cNvCxnSpPr/>
          <p:nvPr/>
        </p:nvCxnSpPr>
        <p:spPr bwMode="auto">
          <a:xfrm>
            <a:off x="5865882"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19" name="Straight Connector 9818">
            <a:extLst>
              <a:ext uri="{FF2B5EF4-FFF2-40B4-BE49-F238E27FC236}">
                <a16:creationId xmlns:a16="http://schemas.microsoft.com/office/drawing/2014/main" id="{9AB1D8DB-E43C-1413-8637-3B1F20FDB8C2}"/>
              </a:ext>
            </a:extLst>
          </p:cNvPr>
          <p:cNvCxnSpPr/>
          <p:nvPr/>
        </p:nvCxnSpPr>
        <p:spPr bwMode="auto">
          <a:xfrm>
            <a:off x="5861864"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0" name="Straight Connector 9819">
            <a:extLst>
              <a:ext uri="{FF2B5EF4-FFF2-40B4-BE49-F238E27FC236}">
                <a16:creationId xmlns:a16="http://schemas.microsoft.com/office/drawing/2014/main" id="{56A1F764-AFF9-570A-C8FC-CBA69F2C5FB6}"/>
              </a:ext>
            </a:extLst>
          </p:cNvPr>
          <p:cNvCxnSpPr/>
          <p:nvPr/>
        </p:nvCxnSpPr>
        <p:spPr bwMode="auto">
          <a:xfrm>
            <a:off x="5858348" y="2245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1" name="Straight Connector 9820">
            <a:extLst>
              <a:ext uri="{FF2B5EF4-FFF2-40B4-BE49-F238E27FC236}">
                <a16:creationId xmlns:a16="http://schemas.microsoft.com/office/drawing/2014/main" id="{8BD399CD-0848-3BCE-0AFB-006EAD6AED2F}"/>
              </a:ext>
            </a:extLst>
          </p:cNvPr>
          <p:cNvCxnSpPr/>
          <p:nvPr/>
        </p:nvCxnSpPr>
        <p:spPr bwMode="auto">
          <a:xfrm>
            <a:off x="5849810"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2" name="Straight Connector 9821">
            <a:extLst>
              <a:ext uri="{FF2B5EF4-FFF2-40B4-BE49-F238E27FC236}">
                <a16:creationId xmlns:a16="http://schemas.microsoft.com/office/drawing/2014/main" id="{688FEF2B-7868-698C-21EF-0C4B8D62F859}"/>
              </a:ext>
            </a:extLst>
          </p:cNvPr>
          <p:cNvCxnSpPr/>
          <p:nvPr/>
        </p:nvCxnSpPr>
        <p:spPr bwMode="auto">
          <a:xfrm>
            <a:off x="5846796"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3" name="Straight Connector 9822">
            <a:extLst>
              <a:ext uri="{FF2B5EF4-FFF2-40B4-BE49-F238E27FC236}">
                <a16:creationId xmlns:a16="http://schemas.microsoft.com/office/drawing/2014/main" id="{DC13A71C-0118-4B2A-DD73-FBB8C5E621BB}"/>
              </a:ext>
            </a:extLst>
          </p:cNvPr>
          <p:cNvCxnSpPr/>
          <p:nvPr/>
        </p:nvCxnSpPr>
        <p:spPr bwMode="auto">
          <a:xfrm>
            <a:off x="5841271"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4" name="Straight Connector 9823">
            <a:extLst>
              <a:ext uri="{FF2B5EF4-FFF2-40B4-BE49-F238E27FC236}">
                <a16:creationId xmlns:a16="http://schemas.microsoft.com/office/drawing/2014/main" id="{09A7B988-B523-B71B-5D1A-5BA8D29EEEEB}"/>
              </a:ext>
            </a:extLst>
          </p:cNvPr>
          <p:cNvCxnSpPr/>
          <p:nvPr/>
        </p:nvCxnSpPr>
        <p:spPr bwMode="auto">
          <a:xfrm>
            <a:off x="5836751"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5" name="Straight Connector 9824">
            <a:extLst>
              <a:ext uri="{FF2B5EF4-FFF2-40B4-BE49-F238E27FC236}">
                <a16:creationId xmlns:a16="http://schemas.microsoft.com/office/drawing/2014/main" id="{85C8D2F6-E831-8657-CBCF-98B94A6EB867}"/>
              </a:ext>
            </a:extLst>
          </p:cNvPr>
          <p:cNvCxnSpPr/>
          <p:nvPr/>
        </p:nvCxnSpPr>
        <p:spPr bwMode="auto">
          <a:xfrm>
            <a:off x="5828714"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6" name="Straight Connector 9825">
            <a:extLst>
              <a:ext uri="{FF2B5EF4-FFF2-40B4-BE49-F238E27FC236}">
                <a16:creationId xmlns:a16="http://schemas.microsoft.com/office/drawing/2014/main" id="{C72533E6-EEF4-AAAA-A1BE-615A632E132B}"/>
              </a:ext>
            </a:extLst>
          </p:cNvPr>
          <p:cNvCxnSpPr/>
          <p:nvPr/>
        </p:nvCxnSpPr>
        <p:spPr bwMode="auto">
          <a:xfrm>
            <a:off x="5825701"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7" name="Straight Connector 9826">
            <a:extLst>
              <a:ext uri="{FF2B5EF4-FFF2-40B4-BE49-F238E27FC236}">
                <a16:creationId xmlns:a16="http://schemas.microsoft.com/office/drawing/2014/main" id="{9667FDD0-EF43-FA64-C6EF-87EAB13C2E92}"/>
              </a:ext>
            </a:extLst>
          </p:cNvPr>
          <p:cNvCxnSpPr/>
          <p:nvPr/>
        </p:nvCxnSpPr>
        <p:spPr bwMode="auto">
          <a:xfrm>
            <a:off x="5820176" y="2239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8" name="Straight Connector 9827">
            <a:extLst>
              <a:ext uri="{FF2B5EF4-FFF2-40B4-BE49-F238E27FC236}">
                <a16:creationId xmlns:a16="http://schemas.microsoft.com/office/drawing/2014/main" id="{7B07C03C-9BB1-F1F5-304A-DD8AA4E09BC7}"/>
              </a:ext>
            </a:extLst>
          </p:cNvPr>
          <p:cNvCxnSpPr/>
          <p:nvPr/>
        </p:nvCxnSpPr>
        <p:spPr bwMode="auto">
          <a:xfrm>
            <a:off x="5811135" y="22328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29" name="Straight Connector 9828">
            <a:extLst>
              <a:ext uri="{FF2B5EF4-FFF2-40B4-BE49-F238E27FC236}">
                <a16:creationId xmlns:a16="http://schemas.microsoft.com/office/drawing/2014/main" id="{66D4326B-2697-9813-5085-A55439871EAB}"/>
              </a:ext>
            </a:extLst>
          </p:cNvPr>
          <p:cNvCxnSpPr/>
          <p:nvPr/>
        </p:nvCxnSpPr>
        <p:spPr bwMode="auto">
          <a:xfrm>
            <a:off x="5803099"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0" name="Straight Connector 9829">
            <a:extLst>
              <a:ext uri="{FF2B5EF4-FFF2-40B4-BE49-F238E27FC236}">
                <a16:creationId xmlns:a16="http://schemas.microsoft.com/office/drawing/2014/main" id="{FD94A45B-4C16-E664-F064-CF29FA65CD18}"/>
              </a:ext>
            </a:extLst>
          </p:cNvPr>
          <p:cNvCxnSpPr/>
          <p:nvPr/>
        </p:nvCxnSpPr>
        <p:spPr bwMode="auto">
          <a:xfrm>
            <a:off x="5799583"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1" name="Straight Connector 9830">
            <a:extLst>
              <a:ext uri="{FF2B5EF4-FFF2-40B4-BE49-F238E27FC236}">
                <a16:creationId xmlns:a16="http://schemas.microsoft.com/office/drawing/2014/main" id="{D5D46B95-0572-5615-56BB-BBC387282447}"/>
              </a:ext>
            </a:extLst>
          </p:cNvPr>
          <p:cNvCxnSpPr/>
          <p:nvPr/>
        </p:nvCxnSpPr>
        <p:spPr bwMode="auto">
          <a:xfrm>
            <a:off x="5795063"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2" name="Straight Connector 9831">
            <a:extLst>
              <a:ext uri="{FF2B5EF4-FFF2-40B4-BE49-F238E27FC236}">
                <a16:creationId xmlns:a16="http://schemas.microsoft.com/office/drawing/2014/main" id="{717A0792-5673-9022-8ECA-4A051B97822F}"/>
              </a:ext>
            </a:extLst>
          </p:cNvPr>
          <p:cNvCxnSpPr/>
          <p:nvPr/>
        </p:nvCxnSpPr>
        <p:spPr bwMode="auto">
          <a:xfrm>
            <a:off x="5788031"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3" name="Straight Connector 9832">
            <a:extLst>
              <a:ext uri="{FF2B5EF4-FFF2-40B4-BE49-F238E27FC236}">
                <a16:creationId xmlns:a16="http://schemas.microsoft.com/office/drawing/2014/main" id="{1D7CA7F9-8C31-1810-5E15-630E55DAEF5B}"/>
              </a:ext>
            </a:extLst>
          </p:cNvPr>
          <p:cNvCxnSpPr/>
          <p:nvPr/>
        </p:nvCxnSpPr>
        <p:spPr bwMode="auto">
          <a:xfrm>
            <a:off x="5786524"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4" name="Straight Connector 9833">
            <a:extLst>
              <a:ext uri="{FF2B5EF4-FFF2-40B4-BE49-F238E27FC236}">
                <a16:creationId xmlns:a16="http://schemas.microsoft.com/office/drawing/2014/main" id="{A0D55033-9BE5-5829-1D60-F683716BEA61}"/>
              </a:ext>
            </a:extLst>
          </p:cNvPr>
          <p:cNvCxnSpPr/>
          <p:nvPr/>
        </p:nvCxnSpPr>
        <p:spPr bwMode="auto">
          <a:xfrm>
            <a:off x="5782506" y="22282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5" name="Straight Connector 9834">
            <a:extLst>
              <a:ext uri="{FF2B5EF4-FFF2-40B4-BE49-F238E27FC236}">
                <a16:creationId xmlns:a16="http://schemas.microsoft.com/office/drawing/2014/main" id="{2EC109C0-9C63-D615-6E73-1290DDDC3600}"/>
              </a:ext>
            </a:extLst>
          </p:cNvPr>
          <p:cNvCxnSpPr/>
          <p:nvPr/>
        </p:nvCxnSpPr>
        <p:spPr bwMode="auto">
          <a:xfrm>
            <a:off x="5782004"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6" name="Straight Connector 9835">
            <a:extLst>
              <a:ext uri="{FF2B5EF4-FFF2-40B4-BE49-F238E27FC236}">
                <a16:creationId xmlns:a16="http://schemas.microsoft.com/office/drawing/2014/main" id="{1D9D5D5C-C1F1-0BCF-F602-3C46ADD23A6C}"/>
              </a:ext>
            </a:extLst>
          </p:cNvPr>
          <p:cNvCxnSpPr/>
          <p:nvPr/>
        </p:nvCxnSpPr>
        <p:spPr bwMode="auto">
          <a:xfrm>
            <a:off x="5775977"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7" name="Straight Connector 9836">
            <a:extLst>
              <a:ext uri="{FF2B5EF4-FFF2-40B4-BE49-F238E27FC236}">
                <a16:creationId xmlns:a16="http://schemas.microsoft.com/office/drawing/2014/main" id="{4EA0E22A-061B-AFC1-4F60-798DD38D296B}"/>
              </a:ext>
            </a:extLst>
          </p:cNvPr>
          <p:cNvCxnSpPr/>
          <p:nvPr/>
        </p:nvCxnSpPr>
        <p:spPr bwMode="auto">
          <a:xfrm>
            <a:off x="5771959"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8" name="Straight Connector 9837">
            <a:extLst>
              <a:ext uri="{FF2B5EF4-FFF2-40B4-BE49-F238E27FC236}">
                <a16:creationId xmlns:a16="http://schemas.microsoft.com/office/drawing/2014/main" id="{410BBE29-49DE-4558-74D9-FDC8B6310E71}"/>
              </a:ext>
            </a:extLst>
          </p:cNvPr>
          <p:cNvCxnSpPr/>
          <p:nvPr/>
        </p:nvCxnSpPr>
        <p:spPr bwMode="auto">
          <a:xfrm>
            <a:off x="5764927"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39" name="Straight Connector 9838">
            <a:extLst>
              <a:ext uri="{FF2B5EF4-FFF2-40B4-BE49-F238E27FC236}">
                <a16:creationId xmlns:a16="http://schemas.microsoft.com/office/drawing/2014/main" id="{8F20512A-2A1C-9C48-0518-559B602F112D}"/>
              </a:ext>
            </a:extLst>
          </p:cNvPr>
          <p:cNvCxnSpPr/>
          <p:nvPr/>
        </p:nvCxnSpPr>
        <p:spPr bwMode="auto">
          <a:xfrm>
            <a:off x="5759402"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0" name="Straight Connector 9839">
            <a:extLst>
              <a:ext uri="{FF2B5EF4-FFF2-40B4-BE49-F238E27FC236}">
                <a16:creationId xmlns:a16="http://schemas.microsoft.com/office/drawing/2014/main" id="{0B62549B-776E-29DD-F303-B201BBB7A291}"/>
              </a:ext>
            </a:extLst>
          </p:cNvPr>
          <p:cNvCxnSpPr/>
          <p:nvPr/>
        </p:nvCxnSpPr>
        <p:spPr bwMode="auto">
          <a:xfrm>
            <a:off x="5753375" y="2221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1" name="Straight Connector 9840">
            <a:extLst>
              <a:ext uri="{FF2B5EF4-FFF2-40B4-BE49-F238E27FC236}">
                <a16:creationId xmlns:a16="http://schemas.microsoft.com/office/drawing/2014/main" id="{6E655DB2-3EB4-954F-6053-AFC237741ED2}"/>
              </a:ext>
            </a:extLst>
          </p:cNvPr>
          <p:cNvCxnSpPr/>
          <p:nvPr/>
        </p:nvCxnSpPr>
        <p:spPr bwMode="auto">
          <a:xfrm>
            <a:off x="5742325" y="222016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2" name="Straight Connector 9841">
            <a:extLst>
              <a:ext uri="{FF2B5EF4-FFF2-40B4-BE49-F238E27FC236}">
                <a16:creationId xmlns:a16="http://schemas.microsoft.com/office/drawing/2014/main" id="{6B9FE784-275E-9B93-276C-663CFCDAF3C7}"/>
              </a:ext>
            </a:extLst>
          </p:cNvPr>
          <p:cNvCxnSpPr/>
          <p:nvPr/>
        </p:nvCxnSpPr>
        <p:spPr bwMode="auto">
          <a:xfrm>
            <a:off x="5738809" y="222016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3" name="Straight Connector 9842">
            <a:extLst>
              <a:ext uri="{FF2B5EF4-FFF2-40B4-BE49-F238E27FC236}">
                <a16:creationId xmlns:a16="http://schemas.microsoft.com/office/drawing/2014/main" id="{779C31B2-D8D4-85D6-5E7F-B9E10C55EFE0}"/>
              </a:ext>
            </a:extLst>
          </p:cNvPr>
          <p:cNvCxnSpPr/>
          <p:nvPr/>
        </p:nvCxnSpPr>
        <p:spPr bwMode="auto">
          <a:xfrm>
            <a:off x="5732782" y="2215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4" name="Straight Connector 9843">
            <a:extLst>
              <a:ext uri="{FF2B5EF4-FFF2-40B4-BE49-F238E27FC236}">
                <a16:creationId xmlns:a16="http://schemas.microsoft.com/office/drawing/2014/main" id="{17B81327-1166-E839-4042-8D00977449A4}"/>
              </a:ext>
            </a:extLst>
          </p:cNvPr>
          <p:cNvCxnSpPr/>
          <p:nvPr/>
        </p:nvCxnSpPr>
        <p:spPr bwMode="auto">
          <a:xfrm>
            <a:off x="5726252" y="2215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5" name="Straight Connector 9844">
            <a:extLst>
              <a:ext uri="{FF2B5EF4-FFF2-40B4-BE49-F238E27FC236}">
                <a16:creationId xmlns:a16="http://schemas.microsoft.com/office/drawing/2014/main" id="{E657F421-D6A6-F22C-4415-51EF06F4740D}"/>
              </a:ext>
            </a:extLst>
          </p:cNvPr>
          <p:cNvCxnSpPr/>
          <p:nvPr/>
        </p:nvCxnSpPr>
        <p:spPr bwMode="auto">
          <a:xfrm>
            <a:off x="5720224" y="2215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6" name="Straight Connector 9845">
            <a:extLst>
              <a:ext uri="{FF2B5EF4-FFF2-40B4-BE49-F238E27FC236}">
                <a16:creationId xmlns:a16="http://schemas.microsoft.com/office/drawing/2014/main" id="{C3ED380F-400D-F9A5-6E29-EB1AAAE32D75}"/>
              </a:ext>
            </a:extLst>
          </p:cNvPr>
          <p:cNvCxnSpPr/>
          <p:nvPr/>
        </p:nvCxnSpPr>
        <p:spPr bwMode="auto">
          <a:xfrm>
            <a:off x="5716206" y="2215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7" name="Straight Connector 9846">
            <a:extLst>
              <a:ext uri="{FF2B5EF4-FFF2-40B4-BE49-F238E27FC236}">
                <a16:creationId xmlns:a16="http://schemas.microsoft.com/office/drawing/2014/main" id="{97CD777A-45C8-7282-6CCA-613E08A70A82}"/>
              </a:ext>
            </a:extLst>
          </p:cNvPr>
          <p:cNvCxnSpPr/>
          <p:nvPr/>
        </p:nvCxnSpPr>
        <p:spPr bwMode="auto">
          <a:xfrm>
            <a:off x="5712188" y="2215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8" name="Straight Connector 9847">
            <a:extLst>
              <a:ext uri="{FF2B5EF4-FFF2-40B4-BE49-F238E27FC236}">
                <a16:creationId xmlns:a16="http://schemas.microsoft.com/office/drawing/2014/main" id="{EF10EA40-46E8-26CD-760A-B9B72FA5B846}"/>
              </a:ext>
            </a:extLst>
          </p:cNvPr>
          <p:cNvCxnSpPr/>
          <p:nvPr/>
        </p:nvCxnSpPr>
        <p:spPr bwMode="auto">
          <a:xfrm>
            <a:off x="5710179" y="22109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49" name="Straight Connector 9848">
            <a:extLst>
              <a:ext uri="{FF2B5EF4-FFF2-40B4-BE49-F238E27FC236}">
                <a16:creationId xmlns:a16="http://schemas.microsoft.com/office/drawing/2014/main" id="{F01D3ACB-D902-2695-CB33-4C472A119225}"/>
              </a:ext>
            </a:extLst>
          </p:cNvPr>
          <p:cNvCxnSpPr/>
          <p:nvPr/>
        </p:nvCxnSpPr>
        <p:spPr bwMode="auto">
          <a:xfrm>
            <a:off x="5705659" y="22109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0" name="Straight Connector 9849">
            <a:extLst>
              <a:ext uri="{FF2B5EF4-FFF2-40B4-BE49-F238E27FC236}">
                <a16:creationId xmlns:a16="http://schemas.microsoft.com/office/drawing/2014/main" id="{88231EC1-2493-BF61-151C-033B16E8EBD5}"/>
              </a:ext>
            </a:extLst>
          </p:cNvPr>
          <p:cNvCxnSpPr/>
          <p:nvPr/>
        </p:nvCxnSpPr>
        <p:spPr bwMode="auto">
          <a:xfrm>
            <a:off x="5701138" y="22086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1" name="Straight Connector 9850">
            <a:extLst>
              <a:ext uri="{FF2B5EF4-FFF2-40B4-BE49-F238E27FC236}">
                <a16:creationId xmlns:a16="http://schemas.microsoft.com/office/drawing/2014/main" id="{47785DEB-8251-377A-B91A-84CC0D1F9DBF}"/>
              </a:ext>
            </a:extLst>
          </p:cNvPr>
          <p:cNvCxnSpPr/>
          <p:nvPr/>
        </p:nvCxnSpPr>
        <p:spPr bwMode="auto">
          <a:xfrm>
            <a:off x="5696116" y="22086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2" name="Straight Connector 9851">
            <a:extLst>
              <a:ext uri="{FF2B5EF4-FFF2-40B4-BE49-F238E27FC236}">
                <a16:creationId xmlns:a16="http://schemas.microsoft.com/office/drawing/2014/main" id="{8320D500-05C3-9A56-E4CC-B63B4A2313D4}"/>
              </a:ext>
            </a:extLst>
          </p:cNvPr>
          <p:cNvCxnSpPr/>
          <p:nvPr/>
        </p:nvCxnSpPr>
        <p:spPr bwMode="auto">
          <a:xfrm>
            <a:off x="5689084" y="22086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3" name="Straight Connector 9852">
            <a:extLst>
              <a:ext uri="{FF2B5EF4-FFF2-40B4-BE49-F238E27FC236}">
                <a16:creationId xmlns:a16="http://schemas.microsoft.com/office/drawing/2014/main" id="{53E08C09-B3CF-993C-C20D-B4391D74A3AB}"/>
              </a:ext>
            </a:extLst>
          </p:cNvPr>
          <p:cNvCxnSpPr/>
          <p:nvPr/>
        </p:nvCxnSpPr>
        <p:spPr bwMode="auto">
          <a:xfrm>
            <a:off x="5685568" y="22086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4" name="Straight Connector 9853">
            <a:extLst>
              <a:ext uri="{FF2B5EF4-FFF2-40B4-BE49-F238E27FC236}">
                <a16:creationId xmlns:a16="http://schemas.microsoft.com/office/drawing/2014/main" id="{BCD2A49E-D622-C880-CB91-0A4690057372}"/>
              </a:ext>
            </a:extLst>
          </p:cNvPr>
          <p:cNvCxnSpPr/>
          <p:nvPr/>
        </p:nvCxnSpPr>
        <p:spPr bwMode="auto">
          <a:xfrm>
            <a:off x="5680545" y="220287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5" name="Straight Connector 9854">
            <a:extLst>
              <a:ext uri="{FF2B5EF4-FFF2-40B4-BE49-F238E27FC236}">
                <a16:creationId xmlns:a16="http://schemas.microsoft.com/office/drawing/2014/main" id="{1D010229-06B1-B3AC-1A29-3873B6B9226F}"/>
              </a:ext>
            </a:extLst>
          </p:cNvPr>
          <p:cNvCxnSpPr/>
          <p:nvPr/>
        </p:nvCxnSpPr>
        <p:spPr bwMode="auto">
          <a:xfrm>
            <a:off x="5676025" y="219941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6" name="Straight Connector 9855">
            <a:extLst>
              <a:ext uri="{FF2B5EF4-FFF2-40B4-BE49-F238E27FC236}">
                <a16:creationId xmlns:a16="http://schemas.microsoft.com/office/drawing/2014/main" id="{66076AB7-F5F1-13D5-E6E1-67AA719DFC16}"/>
              </a:ext>
            </a:extLst>
          </p:cNvPr>
          <p:cNvCxnSpPr/>
          <p:nvPr/>
        </p:nvCxnSpPr>
        <p:spPr bwMode="auto">
          <a:xfrm>
            <a:off x="5670500" y="219826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7" name="Straight Connector 9856">
            <a:extLst>
              <a:ext uri="{FF2B5EF4-FFF2-40B4-BE49-F238E27FC236}">
                <a16:creationId xmlns:a16="http://schemas.microsoft.com/office/drawing/2014/main" id="{0E4ADD34-7F66-A2A1-AE12-06DDC3DA524C}"/>
              </a:ext>
            </a:extLst>
          </p:cNvPr>
          <p:cNvCxnSpPr/>
          <p:nvPr/>
        </p:nvCxnSpPr>
        <p:spPr bwMode="auto">
          <a:xfrm>
            <a:off x="5665979" y="219480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8" name="Straight Connector 9857">
            <a:extLst>
              <a:ext uri="{FF2B5EF4-FFF2-40B4-BE49-F238E27FC236}">
                <a16:creationId xmlns:a16="http://schemas.microsoft.com/office/drawing/2014/main" id="{19482D4A-B68A-6CC0-76DA-48BEC266941D}"/>
              </a:ext>
            </a:extLst>
          </p:cNvPr>
          <p:cNvCxnSpPr/>
          <p:nvPr/>
        </p:nvCxnSpPr>
        <p:spPr bwMode="auto">
          <a:xfrm>
            <a:off x="5662464" y="219480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59" name="Straight Connector 9858">
            <a:extLst>
              <a:ext uri="{FF2B5EF4-FFF2-40B4-BE49-F238E27FC236}">
                <a16:creationId xmlns:a16="http://schemas.microsoft.com/office/drawing/2014/main" id="{65C5487A-31A0-2ECB-B4B1-C6FEDE0D40E5}"/>
              </a:ext>
            </a:extLst>
          </p:cNvPr>
          <p:cNvCxnSpPr/>
          <p:nvPr/>
        </p:nvCxnSpPr>
        <p:spPr bwMode="auto">
          <a:xfrm>
            <a:off x="5657441" y="219480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0" name="Straight Connector 9859">
            <a:extLst>
              <a:ext uri="{FF2B5EF4-FFF2-40B4-BE49-F238E27FC236}">
                <a16:creationId xmlns:a16="http://schemas.microsoft.com/office/drawing/2014/main" id="{290B96B9-05E8-F5A4-1E57-DEDBF40ED4F0}"/>
              </a:ext>
            </a:extLst>
          </p:cNvPr>
          <p:cNvCxnSpPr/>
          <p:nvPr/>
        </p:nvCxnSpPr>
        <p:spPr bwMode="auto">
          <a:xfrm>
            <a:off x="5652418" y="219480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1" name="Straight Connector 9860">
            <a:extLst>
              <a:ext uri="{FF2B5EF4-FFF2-40B4-BE49-F238E27FC236}">
                <a16:creationId xmlns:a16="http://schemas.microsoft.com/office/drawing/2014/main" id="{721163C2-5688-C014-EB67-6A33EF08B7C2}"/>
              </a:ext>
            </a:extLst>
          </p:cNvPr>
          <p:cNvCxnSpPr/>
          <p:nvPr/>
        </p:nvCxnSpPr>
        <p:spPr bwMode="auto">
          <a:xfrm>
            <a:off x="5647396" y="219480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2" name="Straight Connector 9861">
            <a:extLst>
              <a:ext uri="{FF2B5EF4-FFF2-40B4-BE49-F238E27FC236}">
                <a16:creationId xmlns:a16="http://schemas.microsoft.com/office/drawing/2014/main" id="{EA385701-3F8B-3D09-71E3-2E5C033363DC}"/>
              </a:ext>
            </a:extLst>
          </p:cNvPr>
          <p:cNvCxnSpPr/>
          <p:nvPr/>
        </p:nvCxnSpPr>
        <p:spPr bwMode="auto">
          <a:xfrm>
            <a:off x="5644382" y="21867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3" name="Straight Connector 9862">
            <a:extLst>
              <a:ext uri="{FF2B5EF4-FFF2-40B4-BE49-F238E27FC236}">
                <a16:creationId xmlns:a16="http://schemas.microsoft.com/office/drawing/2014/main" id="{114C3B14-7E29-43F6-E666-F179EA1B816D}"/>
              </a:ext>
            </a:extLst>
          </p:cNvPr>
          <p:cNvCxnSpPr/>
          <p:nvPr/>
        </p:nvCxnSpPr>
        <p:spPr bwMode="auto">
          <a:xfrm>
            <a:off x="5641369" y="21867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4" name="Straight Connector 9863">
            <a:extLst>
              <a:ext uri="{FF2B5EF4-FFF2-40B4-BE49-F238E27FC236}">
                <a16:creationId xmlns:a16="http://schemas.microsoft.com/office/drawing/2014/main" id="{84163500-FE06-E0CC-83FC-4F8DFBD3B31C}"/>
              </a:ext>
            </a:extLst>
          </p:cNvPr>
          <p:cNvCxnSpPr/>
          <p:nvPr/>
        </p:nvCxnSpPr>
        <p:spPr bwMode="auto">
          <a:xfrm>
            <a:off x="5636346" y="21867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5" name="Straight Connector 9864">
            <a:extLst>
              <a:ext uri="{FF2B5EF4-FFF2-40B4-BE49-F238E27FC236}">
                <a16:creationId xmlns:a16="http://schemas.microsoft.com/office/drawing/2014/main" id="{E6B6DBD5-1CB5-67F5-2067-EB297DF6D245}"/>
              </a:ext>
            </a:extLst>
          </p:cNvPr>
          <p:cNvCxnSpPr/>
          <p:nvPr/>
        </p:nvCxnSpPr>
        <p:spPr bwMode="auto">
          <a:xfrm>
            <a:off x="5631323" y="21867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6" name="Straight Connector 9865">
            <a:extLst>
              <a:ext uri="{FF2B5EF4-FFF2-40B4-BE49-F238E27FC236}">
                <a16:creationId xmlns:a16="http://schemas.microsoft.com/office/drawing/2014/main" id="{0296EB97-93AC-1486-4D1D-FF1B37DC4220}"/>
              </a:ext>
            </a:extLst>
          </p:cNvPr>
          <p:cNvCxnSpPr/>
          <p:nvPr/>
        </p:nvCxnSpPr>
        <p:spPr bwMode="auto">
          <a:xfrm>
            <a:off x="5629314" y="21867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7" name="Straight Connector 9866">
            <a:extLst>
              <a:ext uri="{FF2B5EF4-FFF2-40B4-BE49-F238E27FC236}">
                <a16:creationId xmlns:a16="http://schemas.microsoft.com/office/drawing/2014/main" id="{B94169CF-D2C5-A62C-5F97-9B8DFAD7CE88}"/>
              </a:ext>
            </a:extLst>
          </p:cNvPr>
          <p:cNvCxnSpPr/>
          <p:nvPr/>
        </p:nvCxnSpPr>
        <p:spPr bwMode="auto">
          <a:xfrm>
            <a:off x="5620273" y="218557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8" name="Straight Connector 9867">
            <a:extLst>
              <a:ext uri="{FF2B5EF4-FFF2-40B4-BE49-F238E27FC236}">
                <a16:creationId xmlns:a16="http://schemas.microsoft.com/office/drawing/2014/main" id="{245971F9-7F62-2325-9AA0-594A23E90821}"/>
              </a:ext>
            </a:extLst>
          </p:cNvPr>
          <p:cNvCxnSpPr/>
          <p:nvPr/>
        </p:nvCxnSpPr>
        <p:spPr bwMode="auto">
          <a:xfrm>
            <a:off x="5616256"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69" name="Straight Connector 9868">
            <a:extLst>
              <a:ext uri="{FF2B5EF4-FFF2-40B4-BE49-F238E27FC236}">
                <a16:creationId xmlns:a16="http://schemas.microsoft.com/office/drawing/2014/main" id="{B0A898AA-CBC6-23E2-557A-2F810A404196}"/>
              </a:ext>
            </a:extLst>
          </p:cNvPr>
          <p:cNvCxnSpPr/>
          <p:nvPr/>
        </p:nvCxnSpPr>
        <p:spPr bwMode="auto">
          <a:xfrm>
            <a:off x="5614246"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0" name="Straight Connector 9869">
            <a:extLst>
              <a:ext uri="{FF2B5EF4-FFF2-40B4-BE49-F238E27FC236}">
                <a16:creationId xmlns:a16="http://schemas.microsoft.com/office/drawing/2014/main" id="{F84F8B37-F02F-7F48-ADA3-ED50E6629040}"/>
              </a:ext>
            </a:extLst>
          </p:cNvPr>
          <p:cNvCxnSpPr/>
          <p:nvPr/>
        </p:nvCxnSpPr>
        <p:spPr bwMode="auto">
          <a:xfrm>
            <a:off x="5607215"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1" name="Straight Connector 9870">
            <a:extLst>
              <a:ext uri="{FF2B5EF4-FFF2-40B4-BE49-F238E27FC236}">
                <a16:creationId xmlns:a16="http://schemas.microsoft.com/office/drawing/2014/main" id="{25B5A3A6-E4A9-3CB7-573B-CA366ABF7FEC}"/>
              </a:ext>
            </a:extLst>
          </p:cNvPr>
          <p:cNvCxnSpPr/>
          <p:nvPr/>
        </p:nvCxnSpPr>
        <p:spPr bwMode="auto">
          <a:xfrm>
            <a:off x="5608721"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2" name="Straight Connector 9871">
            <a:extLst>
              <a:ext uri="{FF2B5EF4-FFF2-40B4-BE49-F238E27FC236}">
                <a16:creationId xmlns:a16="http://schemas.microsoft.com/office/drawing/2014/main" id="{51498DDB-C6F2-8912-06E4-32D293E3F4BC}"/>
              </a:ext>
            </a:extLst>
          </p:cNvPr>
          <p:cNvCxnSpPr/>
          <p:nvPr/>
        </p:nvCxnSpPr>
        <p:spPr bwMode="auto">
          <a:xfrm>
            <a:off x="5600685"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3" name="Straight Connector 9872">
            <a:extLst>
              <a:ext uri="{FF2B5EF4-FFF2-40B4-BE49-F238E27FC236}">
                <a16:creationId xmlns:a16="http://schemas.microsoft.com/office/drawing/2014/main" id="{86895917-E5C7-463E-025B-7CED6CC035B4}"/>
              </a:ext>
            </a:extLst>
          </p:cNvPr>
          <p:cNvCxnSpPr/>
          <p:nvPr/>
        </p:nvCxnSpPr>
        <p:spPr bwMode="auto">
          <a:xfrm>
            <a:off x="5596666"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4" name="Straight Connector 9873">
            <a:extLst>
              <a:ext uri="{FF2B5EF4-FFF2-40B4-BE49-F238E27FC236}">
                <a16:creationId xmlns:a16="http://schemas.microsoft.com/office/drawing/2014/main" id="{54D2C2FB-66FE-F56D-ECDE-CAAF2824DDB7}"/>
              </a:ext>
            </a:extLst>
          </p:cNvPr>
          <p:cNvCxnSpPr/>
          <p:nvPr/>
        </p:nvCxnSpPr>
        <p:spPr bwMode="auto">
          <a:xfrm>
            <a:off x="5590639"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5" name="Straight Connector 9874">
            <a:extLst>
              <a:ext uri="{FF2B5EF4-FFF2-40B4-BE49-F238E27FC236}">
                <a16:creationId xmlns:a16="http://schemas.microsoft.com/office/drawing/2014/main" id="{53EDB788-7527-71DE-806E-7A1801861A57}"/>
              </a:ext>
            </a:extLst>
          </p:cNvPr>
          <p:cNvCxnSpPr/>
          <p:nvPr/>
        </p:nvCxnSpPr>
        <p:spPr bwMode="auto">
          <a:xfrm>
            <a:off x="5585114"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6" name="Straight Connector 9875">
            <a:extLst>
              <a:ext uri="{FF2B5EF4-FFF2-40B4-BE49-F238E27FC236}">
                <a16:creationId xmlns:a16="http://schemas.microsoft.com/office/drawing/2014/main" id="{C7D63410-44F9-A984-AE2E-5EE245F40E14}"/>
              </a:ext>
            </a:extLst>
          </p:cNvPr>
          <p:cNvCxnSpPr/>
          <p:nvPr/>
        </p:nvCxnSpPr>
        <p:spPr bwMode="auto">
          <a:xfrm>
            <a:off x="5579087"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7" name="Straight Connector 9876">
            <a:extLst>
              <a:ext uri="{FF2B5EF4-FFF2-40B4-BE49-F238E27FC236}">
                <a16:creationId xmlns:a16="http://schemas.microsoft.com/office/drawing/2014/main" id="{438105F1-3B26-DACD-45DE-1DA6A238485B}"/>
              </a:ext>
            </a:extLst>
          </p:cNvPr>
          <p:cNvCxnSpPr/>
          <p:nvPr/>
        </p:nvCxnSpPr>
        <p:spPr bwMode="auto">
          <a:xfrm>
            <a:off x="5573060" y="2182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8" name="Straight Connector 9877">
            <a:extLst>
              <a:ext uri="{FF2B5EF4-FFF2-40B4-BE49-F238E27FC236}">
                <a16:creationId xmlns:a16="http://schemas.microsoft.com/office/drawing/2014/main" id="{F611D0EF-9545-B5B8-05B4-172C16750C32}"/>
              </a:ext>
            </a:extLst>
          </p:cNvPr>
          <p:cNvCxnSpPr/>
          <p:nvPr/>
        </p:nvCxnSpPr>
        <p:spPr bwMode="auto">
          <a:xfrm>
            <a:off x="5567033" y="21763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79" name="Straight Connector 9878">
            <a:extLst>
              <a:ext uri="{FF2B5EF4-FFF2-40B4-BE49-F238E27FC236}">
                <a16:creationId xmlns:a16="http://schemas.microsoft.com/office/drawing/2014/main" id="{92659550-AA08-9F4E-2DCA-658DFF7C176C}"/>
              </a:ext>
            </a:extLst>
          </p:cNvPr>
          <p:cNvCxnSpPr/>
          <p:nvPr/>
        </p:nvCxnSpPr>
        <p:spPr bwMode="auto">
          <a:xfrm>
            <a:off x="5561508" y="21717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0" name="Straight Connector 9879">
            <a:extLst>
              <a:ext uri="{FF2B5EF4-FFF2-40B4-BE49-F238E27FC236}">
                <a16:creationId xmlns:a16="http://schemas.microsoft.com/office/drawing/2014/main" id="{DBECE55E-C522-A13B-B403-388887A1FF5D}"/>
              </a:ext>
            </a:extLst>
          </p:cNvPr>
          <p:cNvCxnSpPr/>
          <p:nvPr/>
        </p:nvCxnSpPr>
        <p:spPr bwMode="auto">
          <a:xfrm>
            <a:off x="5553472" y="21694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1" name="Straight Connector 9880">
            <a:extLst>
              <a:ext uri="{FF2B5EF4-FFF2-40B4-BE49-F238E27FC236}">
                <a16:creationId xmlns:a16="http://schemas.microsoft.com/office/drawing/2014/main" id="{2CF64FD5-D19C-E446-F4FB-12E955CBCFE9}"/>
              </a:ext>
            </a:extLst>
          </p:cNvPr>
          <p:cNvCxnSpPr/>
          <p:nvPr/>
        </p:nvCxnSpPr>
        <p:spPr bwMode="auto">
          <a:xfrm>
            <a:off x="5549453" y="21694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2" name="Straight Connector 9881">
            <a:extLst>
              <a:ext uri="{FF2B5EF4-FFF2-40B4-BE49-F238E27FC236}">
                <a16:creationId xmlns:a16="http://schemas.microsoft.com/office/drawing/2014/main" id="{B71E1F38-BA95-4E84-92FB-0ED5057BC944}"/>
              </a:ext>
            </a:extLst>
          </p:cNvPr>
          <p:cNvCxnSpPr/>
          <p:nvPr/>
        </p:nvCxnSpPr>
        <p:spPr bwMode="auto">
          <a:xfrm>
            <a:off x="5542421" y="21648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3" name="Straight Connector 9882">
            <a:extLst>
              <a:ext uri="{FF2B5EF4-FFF2-40B4-BE49-F238E27FC236}">
                <a16:creationId xmlns:a16="http://schemas.microsoft.com/office/drawing/2014/main" id="{06E024DB-B216-89C9-0C25-523FF95DF536}"/>
              </a:ext>
            </a:extLst>
          </p:cNvPr>
          <p:cNvCxnSpPr/>
          <p:nvPr/>
        </p:nvCxnSpPr>
        <p:spPr bwMode="auto">
          <a:xfrm>
            <a:off x="5538404" y="21648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4" name="Straight Connector 9883">
            <a:extLst>
              <a:ext uri="{FF2B5EF4-FFF2-40B4-BE49-F238E27FC236}">
                <a16:creationId xmlns:a16="http://schemas.microsoft.com/office/drawing/2014/main" id="{8C12A1A9-E8D8-25F4-3F07-A107A4549841}"/>
              </a:ext>
            </a:extLst>
          </p:cNvPr>
          <p:cNvCxnSpPr/>
          <p:nvPr/>
        </p:nvCxnSpPr>
        <p:spPr bwMode="auto">
          <a:xfrm>
            <a:off x="5534385" y="21648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5" name="Straight Connector 9884">
            <a:extLst>
              <a:ext uri="{FF2B5EF4-FFF2-40B4-BE49-F238E27FC236}">
                <a16:creationId xmlns:a16="http://schemas.microsoft.com/office/drawing/2014/main" id="{60A43756-CEF6-1012-73EC-8DE4D2FB8AEC}"/>
              </a:ext>
            </a:extLst>
          </p:cNvPr>
          <p:cNvCxnSpPr/>
          <p:nvPr/>
        </p:nvCxnSpPr>
        <p:spPr bwMode="auto">
          <a:xfrm>
            <a:off x="5526851" y="21648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6" name="Straight Connector 9885">
            <a:extLst>
              <a:ext uri="{FF2B5EF4-FFF2-40B4-BE49-F238E27FC236}">
                <a16:creationId xmlns:a16="http://schemas.microsoft.com/office/drawing/2014/main" id="{B37D166E-D79A-C495-D1E2-D0592A639D15}"/>
              </a:ext>
            </a:extLst>
          </p:cNvPr>
          <p:cNvCxnSpPr/>
          <p:nvPr/>
        </p:nvCxnSpPr>
        <p:spPr bwMode="auto">
          <a:xfrm>
            <a:off x="5529865" y="21648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7" name="Straight Connector 9886">
            <a:extLst>
              <a:ext uri="{FF2B5EF4-FFF2-40B4-BE49-F238E27FC236}">
                <a16:creationId xmlns:a16="http://schemas.microsoft.com/office/drawing/2014/main" id="{71DC50EA-A348-C9EF-892A-5E6F19B136C7}"/>
              </a:ext>
            </a:extLst>
          </p:cNvPr>
          <p:cNvCxnSpPr/>
          <p:nvPr/>
        </p:nvCxnSpPr>
        <p:spPr bwMode="auto">
          <a:xfrm>
            <a:off x="5521326" y="21613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8" name="Straight Connector 9887">
            <a:extLst>
              <a:ext uri="{FF2B5EF4-FFF2-40B4-BE49-F238E27FC236}">
                <a16:creationId xmlns:a16="http://schemas.microsoft.com/office/drawing/2014/main" id="{49B32C00-94F1-3A75-C6F1-0EC4732C898F}"/>
              </a:ext>
            </a:extLst>
          </p:cNvPr>
          <p:cNvCxnSpPr/>
          <p:nvPr/>
        </p:nvCxnSpPr>
        <p:spPr bwMode="auto">
          <a:xfrm>
            <a:off x="5516303" y="21579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89" name="Straight Connector 9888">
            <a:extLst>
              <a:ext uri="{FF2B5EF4-FFF2-40B4-BE49-F238E27FC236}">
                <a16:creationId xmlns:a16="http://schemas.microsoft.com/office/drawing/2014/main" id="{EDC97C52-E882-0617-D5BD-4260A58C8A61}"/>
              </a:ext>
            </a:extLst>
          </p:cNvPr>
          <p:cNvCxnSpPr/>
          <p:nvPr/>
        </p:nvCxnSpPr>
        <p:spPr bwMode="auto">
          <a:xfrm>
            <a:off x="5509774" y="21579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0" name="Straight Connector 9889">
            <a:extLst>
              <a:ext uri="{FF2B5EF4-FFF2-40B4-BE49-F238E27FC236}">
                <a16:creationId xmlns:a16="http://schemas.microsoft.com/office/drawing/2014/main" id="{B0E8E6A2-4549-71AC-6616-7BE4664A2DC7}"/>
              </a:ext>
            </a:extLst>
          </p:cNvPr>
          <p:cNvCxnSpPr/>
          <p:nvPr/>
        </p:nvCxnSpPr>
        <p:spPr bwMode="auto">
          <a:xfrm>
            <a:off x="5503746" y="21579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1" name="Straight Connector 9890">
            <a:extLst>
              <a:ext uri="{FF2B5EF4-FFF2-40B4-BE49-F238E27FC236}">
                <a16:creationId xmlns:a16="http://schemas.microsoft.com/office/drawing/2014/main" id="{5880A622-37D2-9DA7-F25E-9B30F66B27F4}"/>
              </a:ext>
            </a:extLst>
          </p:cNvPr>
          <p:cNvCxnSpPr/>
          <p:nvPr/>
        </p:nvCxnSpPr>
        <p:spPr bwMode="auto">
          <a:xfrm>
            <a:off x="5499226" y="21579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2" name="Straight Connector 9891">
            <a:extLst>
              <a:ext uri="{FF2B5EF4-FFF2-40B4-BE49-F238E27FC236}">
                <a16:creationId xmlns:a16="http://schemas.microsoft.com/office/drawing/2014/main" id="{6799ECE4-D507-BCDF-5CEF-86AE088BD312}"/>
              </a:ext>
            </a:extLst>
          </p:cNvPr>
          <p:cNvCxnSpPr/>
          <p:nvPr/>
        </p:nvCxnSpPr>
        <p:spPr bwMode="auto">
          <a:xfrm>
            <a:off x="5494706"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3" name="Straight Connector 9892">
            <a:extLst>
              <a:ext uri="{FF2B5EF4-FFF2-40B4-BE49-F238E27FC236}">
                <a16:creationId xmlns:a16="http://schemas.microsoft.com/office/drawing/2014/main" id="{630E424F-96F9-B7ED-1F5E-E1F172D4DA6B}"/>
              </a:ext>
            </a:extLst>
          </p:cNvPr>
          <p:cNvCxnSpPr/>
          <p:nvPr/>
        </p:nvCxnSpPr>
        <p:spPr bwMode="auto">
          <a:xfrm>
            <a:off x="5491190"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4" name="Straight Connector 9893">
            <a:extLst>
              <a:ext uri="{FF2B5EF4-FFF2-40B4-BE49-F238E27FC236}">
                <a16:creationId xmlns:a16="http://schemas.microsoft.com/office/drawing/2014/main" id="{1FA71979-5CA4-AAEA-BF27-8FEB0E066C96}"/>
              </a:ext>
            </a:extLst>
          </p:cNvPr>
          <p:cNvCxnSpPr/>
          <p:nvPr/>
        </p:nvCxnSpPr>
        <p:spPr bwMode="auto">
          <a:xfrm>
            <a:off x="5486669"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5" name="Straight Connector 9894">
            <a:extLst>
              <a:ext uri="{FF2B5EF4-FFF2-40B4-BE49-F238E27FC236}">
                <a16:creationId xmlns:a16="http://schemas.microsoft.com/office/drawing/2014/main" id="{12F0E1A6-909B-EC17-7D98-52A473F3F101}"/>
              </a:ext>
            </a:extLst>
          </p:cNvPr>
          <p:cNvCxnSpPr/>
          <p:nvPr/>
        </p:nvCxnSpPr>
        <p:spPr bwMode="auto">
          <a:xfrm>
            <a:off x="5481647"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6" name="Straight Connector 9895">
            <a:extLst>
              <a:ext uri="{FF2B5EF4-FFF2-40B4-BE49-F238E27FC236}">
                <a16:creationId xmlns:a16="http://schemas.microsoft.com/office/drawing/2014/main" id="{1998D2A9-C282-3691-895B-C1A44F3FB759}"/>
              </a:ext>
            </a:extLst>
          </p:cNvPr>
          <p:cNvCxnSpPr/>
          <p:nvPr/>
        </p:nvCxnSpPr>
        <p:spPr bwMode="auto">
          <a:xfrm>
            <a:off x="5474615"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7" name="Straight Connector 9896">
            <a:extLst>
              <a:ext uri="{FF2B5EF4-FFF2-40B4-BE49-F238E27FC236}">
                <a16:creationId xmlns:a16="http://schemas.microsoft.com/office/drawing/2014/main" id="{9EA2B6C9-0BDA-FA1F-A2C9-64914A5084F8}"/>
              </a:ext>
            </a:extLst>
          </p:cNvPr>
          <p:cNvCxnSpPr/>
          <p:nvPr/>
        </p:nvCxnSpPr>
        <p:spPr bwMode="auto">
          <a:xfrm>
            <a:off x="5470094"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8" name="Straight Connector 9897">
            <a:extLst>
              <a:ext uri="{FF2B5EF4-FFF2-40B4-BE49-F238E27FC236}">
                <a16:creationId xmlns:a16="http://schemas.microsoft.com/office/drawing/2014/main" id="{2D8DFEC2-EE3B-D929-B6CA-19B22CD6B634}"/>
              </a:ext>
            </a:extLst>
          </p:cNvPr>
          <p:cNvCxnSpPr/>
          <p:nvPr/>
        </p:nvCxnSpPr>
        <p:spPr bwMode="auto">
          <a:xfrm>
            <a:off x="5466076"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899" name="Straight Connector 9898">
            <a:extLst>
              <a:ext uri="{FF2B5EF4-FFF2-40B4-BE49-F238E27FC236}">
                <a16:creationId xmlns:a16="http://schemas.microsoft.com/office/drawing/2014/main" id="{6234FFB0-17AB-5AC4-7C96-7822173792BE}"/>
              </a:ext>
            </a:extLst>
          </p:cNvPr>
          <p:cNvCxnSpPr/>
          <p:nvPr/>
        </p:nvCxnSpPr>
        <p:spPr bwMode="auto">
          <a:xfrm>
            <a:off x="5462560"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0" name="Straight Connector 9899">
            <a:extLst>
              <a:ext uri="{FF2B5EF4-FFF2-40B4-BE49-F238E27FC236}">
                <a16:creationId xmlns:a16="http://schemas.microsoft.com/office/drawing/2014/main" id="{E5359A60-6856-F521-9492-E51EC9EE84B7}"/>
              </a:ext>
            </a:extLst>
          </p:cNvPr>
          <p:cNvCxnSpPr/>
          <p:nvPr/>
        </p:nvCxnSpPr>
        <p:spPr bwMode="auto">
          <a:xfrm>
            <a:off x="5457035"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1" name="Straight Connector 9900">
            <a:extLst>
              <a:ext uri="{FF2B5EF4-FFF2-40B4-BE49-F238E27FC236}">
                <a16:creationId xmlns:a16="http://schemas.microsoft.com/office/drawing/2014/main" id="{3BDA97BB-37E2-0147-AD06-E40C55B684F7}"/>
              </a:ext>
            </a:extLst>
          </p:cNvPr>
          <p:cNvCxnSpPr/>
          <p:nvPr/>
        </p:nvCxnSpPr>
        <p:spPr bwMode="auto">
          <a:xfrm>
            <a:off x="5451510"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2" name="Straight Connector 9901">
            <a:extLst>
              <a:ext uri="{FF2B5EF4-FFF2-40B4-BE49-F238E27FC236}">
                <a16:creationId xmlns:a16="http://schemas.microsoft.com/office/drawing/2014/main" id="{FC91CE56-9774-DFC1-19F8-853E825F9319}"/>
              </a:ext>
            </a:extLst>
          </p:cNvPr>
          <p:cNvCxnSpPr/>
          <p:nvPr/>
        </p:nvCxnSpPr>
        <p:spPr bwMode="auto">
          <a:xfrm>
            <a:off x="5446488"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3" name="Straight Connector 9902">
            <a:extLst>
              <a:ext uri="{FF2B5EF4-FFF2-40B4-BE49-F238E27FC236}">
                <a16:creationId xmlns:a16="http://schemas.microsoft.com/office/drawing/2014/main" id="{C0E5A8CE-4349-1F35-3A9D-3956DC0AEB61}"/>
              </a:ext>
            </a:extLst>
          </p:cNvPr>
          <p:cNvCxnSpPr/>
          <p:nvPr/>
        </p:nvCxnSpPr>
        <p:spPr bwMode="auto">
          <a:xfrm>
            <a:off x="5440962"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4" name="Straight Connector 9903">
            <a:extLst>
              <a:ext uri="{FF2B5EF4-FFF2-40B4-BE49-F238E27FC236}">
                <a16:creationId xmlns:a16="http://schemas.microsoft.com/office/drawing/2014/main" id="{9DADE2F0-E091-8FCF-C4C6-443A03781CCE}"/>
              </a:ext>
            </a:extLst>
          </p:cNvPr>
          <p:cNvCxnSpPr/>
          <p:nvPr/>
        </p:nvCxnSpPr>
        <p:spPr bwMode="auto">
          <a:xfrm>
            <a:off x="5433429"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5" name="Straight Connector 9904">
            <a:extLst>
              <a:ext uri="{FF2B5EF4-FFF2-40B4-BE49-F238E27FC236}">
                <a16:creationId xmlns:a16="http://schemas.microsoft.com/office/drawing/2014/main" id="{F2E58440-0700-42FA-A024-290EF801689C}"/>
              </a:ext>
            </a:extLst>
          </p:cNvPr>
          <p:cNvCxnSpPr/>
          <p:nvPr/>
        </p:nvCxnSpPr>
        <p:spPr bwMode="auto">
          <a:xfrm>
            <a:off x="5436442"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6" name="Straight Connector 9905">
            <a:extLst>
              <a:ext uri="{FF2B5EF4-FFF2-40B4-BE49-F238E27FC236}">
                <a16:creationId xmlns:a16="http://schemas.microsoft.com/office/drawing/2014/main" id="{3B30F470-4BD0-A7CA-3BDB-C00BB8CBCFE5}"/>
              </a:ext>
            </a:extLst>
          </p:cNvPr>
          <p:cNvCxnSpPr/>
          <p:nvPr/>
        </p:nvCxnSpPr>
        <p:spPr bwMode="auto">
          <a:xfrm>
            <a:off x="5427401" y="21544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7" name="Straight Connector 9906">
            <a:extLst>
              <a:ext uri="{FF2B5EF4-FFF2-40B4-BE49-F238E27FC236}">
                <a16:creationId xmlns:a16="http://schemas.microsoft.com/office/drawing/2014/main" id="{CF630424-1122-41AD-DF9A-F0B6DAC277B7}"/>
              </a:ext>
            </a:extLst>
          </p:cNvPr>
          <p:cNvCxnSpPr/>
          <p:nvPr/>
        </p:nvCxnSpPr>
        <p:spPr bwMode="auto">
          <a:xfrm>
            <a:off x="5421374"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8" name="Straight Connector 9907">
            <a:extLst>
              <a:ext uri="{FF2B5EF4-FFF2-40B4-BE49-F238E27FC236}">
                <a16:creationId xmlns:a16="http://schemas.microsoft.com/office/drawing/2014/main" id="{A6F6A25A-2D92-6547-0019-107453FA6DEC}"/>
              </a:ext>
            </a:extLst>
          </p:cNvPr>
          <p:cNvCxnSpPr/>
          <p:nvPr/>
        </p:nvCxnSpPr>
        <p:spPr bwMode="auto">
          <a:xfrm>
            <a:off x="5416352"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09" name="Straight Connector 9908">
            <a:extLst>
              <a:ext uri="{FF2B5EF4-FFF2-40B4-BE49-F238E27FC236}">
                <a16:creationId xmlns:a16="http://schemas.microsoft.com/office/drawing/2014/main" id="{E6CF3312-F08E-3019-2F68-27D8ED84D43A}"/>
              </a:ext>
            </a:extLst>
          </p:cNvPr>
          <p:cNvCxnSpPr/>
          <p:nvPr/>
        </p:nvCxnSpPr>
        <p:spPr bwMode="auto">
          <a:xfrm>
            <a:off x="5410324"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0" name="Straight Connector 9909">
            <a:extLst>
              <a:ext uri="{FF2B5EF4-FFF2-40B4-BE49-F238E27FC236}">
                <a16:creationId xmlns:a16="http://schemas.microsoft.com/office/drawing/2014/main" id="{E879E905-16EC-426E-BF23-BB6AF7F2E582}"/>
              </a:ext>
            </a:extLst>
          </p:cNvPr>
          <p:cNvCxnSpPr/>
          <p:nvPr/>
        </p:nvCxnSpPr>
        <p:spPr bwMode="auto">
          <a:xfrm>
            <a:off x="5403292"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1" name="Straight Connector 9910">
            <a:extLst>
              <a:ext uri="{FF2B5EF4-FFF2-40B4-BE49-F238E27FC236}">
                <a16:creationId xmlns:a16="http://schemas.microsoft.com/office/drawing/2014/main" id="{81863989-C448-D02B-1E33-F163FD153D54}"/>
              </a:ext>
            </a:extLst>
          </p:cNvPr>
          <p:cNvCxnSpPr/>
          <p:nvPr/>
        </p:nvCxnSpPr>
        <p:spPr bwMode="auto">
          <a:xfrm>
            <a:off x="5397767"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2" name="Straight Connector 9911">
            <a:extLst>
              <a:ext uri="{FF2B5EF4-FFF2-40B4-BE49-F238E27FC236}">
                <a16:creationId xmlns:a16="http://schemas.microsoft.com/office/drawing/2014/main" id="{D386DA69-7DF1-149A-9203-37645A13B32C}"/>
              </a:ext>
            </a:extLst>
          </p:cNvPr>
          <p:cNvCxnSpPr/>
          <p:nvPr/>
        </p:nvCxnSpPr>
        <p:spPr bwMode="auto">
          <a:xfrm>
            <a:off x="5392745" y="21498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3" name="Straight Connector 9912">
            <a:extLst>
              <a:ext uri="{FF2B5EF4-FFF2-40B4-BE49-F238E27FC236}">
                <a16:creationId xmlns:a16="http://schemas.microsoft.com/office/drawing/2014/main" id="{13E6711E-830C-0C5F-AFE7-A402184ADB24}"/>
              </a:ext>
            </a:extLst>
          </p:cNvPr>
          <p:cNvCxnSpPr/>
          <p:nvPr/>
        </p:nvCxnSpPr>
        <p:spPr bwMode="auto">
          <a:xfrm>
            <a:off x="5384708" y="21475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4" name="Straight Connector 9913">
            <a:extLst>
              <a:ext uri="{FF2B5EF4-FFF2-40B4-BE49-F238E27FC236}">
                <a16:creationId xmlns:a16="http://schemas.microsoft.com/office/drawing/2014/main" id="{57DCF590-29B8-F0C1-84C0-3C8C72C55E8F}"/>
              </a:ext>
            </a:extLst>
          </p:cNvPr>
          <p:cNvCxnSpPr/>
          <p:nvPr/>
        </p:nvCxnSpPr>
        <p:spPr bwMode="auto">
          <a:xfrm>
            <a:off x="5381694" y="21475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5" name="Straight Connector 9914">
            <a:extLst>
              <a:ext uri="{FF2B5EF4-FFF2-40B4-BE49-F238E27FC236}">
                <a16:creationId xmlns:a16="http://schemas.microsoft.com/office/drawing/2014/main" id="{D9544273-08AB-06D1-6E0A-2298D2000029}"/>
              </a:ext>
            </a:extLst>
          </p:cNvPr>
          <p:cNvCxnSpPr/>
          <p:nvPr/>
        </p:nvCxnSpPr>
        <p:spPr bwMode="auto">
          <a:xfrm>
            <a:off x="5375667" y="21475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6" name="Straight Connector 9915">
            <a:extLst>
              <a:ext uri="{FF2B5EF4-FFF2-40B4-BE49-F238E27FC236}">
                <a16:creationId xmlns:a16="http://schemas.microsoft.com/office/drawing/2014/main" id="{4610E880-5486-6058-FDCF-614DE0F4984E}"/>
              </a:ext>
            </a:extLst>
          </p:cNvPr>
          <p:cNvCxnSpPr/>
          <p:nvPr/>
        </p:nvCxnSpPr>
        <p:spPr bwMode="auto">
          <a:xfrm>
            <a:off x="5370142" y="21475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7" name="Straight Connector 9916">
            <a:extLst>
              <a:ext uri="{FF2B5EF4-FFF2-40B4-BE49-F238E27FC236}">
                <a16:creationId xmlns:a16="http://schemas.microsoft.com/office/drawing/2014/main" id="{C437B853-76F2-65DF-F4E7-D1D2C8D8DA67}"/>
              </a:ext>
            </a:extLst>
          </p:cNvPr>
          <p:cNvCxnSpPr/>
          <p:nvPr/>
        </p:nvCxnSpPr>
        <p:spPr bwMode="auto">
          <a:xfrm>
            <a:off x="5360096" y="21486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8" name="Straight Connector 9917">
            <a:extLst>
              <a:ext uri="{FF2B5EF4-FFF2-40B4-BE49-F238E27FC236}">
                <a16:creationId xmlns:a16="http://schemas.microsoft.com/office/drawing/2014/main" id="{6A614F39-B7EA-14EE-B60B-802A12C21A7F}"/>
              </a:ext>
            </a:extLst>
          </p:cNvPr>
          <p:cNvCxnSpPr/>
          <p:nvPr/>
        </p:nvCxnSpPr>
        <p:spPr bwMode="auto">
          <a:xfrm>
            <a:off x="5354571" y="21429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19" name="Straight Connector 9918">
            <a:extLst>
              <a:ext uri="{FF2B5EF4-FFF2-40B4-BE49-F238E27FC236}">
                <a16:creationId xmlns:a16="http://schemas.microsoft.com/office/drawing/2014/main" id="{FF4E2E5F-2B7E-A9ED-D58A-B88DE3408918}"/>
              </a:ext>
            </a:extLst>
          </p:cNvPr>
          <p:cNvCxnSpPr/>
          <p:nvPr/>
        </p:nvCxnSpPr>
        <p:spPr bwMode="auto">
          <a:xfrm>
            <a:off x="5350051" y="21429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0" name="Straight Connector 9919">
            <a:extLst>
              <a:ext uri="{FF2B5EF4-FFF2-40B4-BE49-F238E27FC236}">
                <a16:creationId xmlns:a16="http://schemas.microsoft.com/office/drawing/2014/main" id="{95B84B2A-7AB5-9C8E-BE54-DAD7160550A7}"/>
              </a:ext>
            </a:extLst>
          </p:cNvPr>
          <p:cNvCxnSpPr/>
          <p:nvPr/>
        </p:nvCxnSpPr>
        <p:spPr bwMode="auto">
          <a:xfrm>
            <a:off x="5344024" y="21429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1" name="Straight Connector 9920">
            <a:extLst>
              <a:ext uri="{FF2B5EF4-FFF2-40B4-BE49-F238E27FC236}">
                <a16:creationId xmlns:a16="http://schemas.microsoft.com/office/drawing/2014/main" id="{E7869432-351A-296F-1FEA-026FF6A85284}"/>
              </a:ext>
            </a:extLst>
          </p:cNvPr>
          <p:cNvCxnSpPr/>
          <p:nvPr/>
        </p:nvCxnSpPr>
        <p:spPr bwMode="auto">
          <a:xfrm>
            <a:off x="5337495" y="21429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2" name="Straight Connector 9921">
            <a:extLst>
              <a:ext uri="{FF2B5EF4-FFF2-40B4-BE49-F238E27FC236}">
                <a16:creationId xmlns:a16="http://schemas.microsoft.com/office/drawing/2014/main" id="{C27C434A-3424-C929-F3A3-41AD49199803}"/>
              </a:ext>
            </a:extLst>
          </p:cNvPr>
          <p:cNvCxnSpPr/>
          <p:nvPr/>
        </p:nvCxnSpPr>
        <p:spPr bwMode="auto">
          <a:xfrm>
            <a:off x="5332472" y="21383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3" name="Straight Connector 9922">
            <a:extLst>
              <a:ext uri="{FF2B5EF4-FFF2-40B4-BE49-F238E27FC236}">
                <a16:creationId xmlns:a16="http://schemas.microsoft.com/office/drawing/2014/main" id="{63927A39-3E69-5982-A530-E37D9EE123E0}"/>
              </a:ext>
            </a:extLst>
          </p:cNvPr>
          <p:cNvCxnSpPr/>
          <p:nvPr/>
        </p:nvCxnSpPr>
        <p:spPr bwMode="auto">
          <a:xfrm>
            <a:off x="5323933" y="213715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4" name="Straight Connector 9923">
            <a:extLst>
              <a:ext uri="{FF2B5EF4-FFF2-40B4-BE49-F238E27FC236}">
                <a16:creationId xmlns:a16="http://schemas.microsoft.com/office/drawing/2014/main" id="{1FA17722-9F7C-946C-C9CC-A117798240AA}"/>
              </a:ext>
            </a:extLst>
          </p:cNvPr>
          <p:cNvCxnSpPr/>
          <p:nvPr/>
        </p:nvCxnSpPr>
        <p:spPr bwMode="auto">
          <a:xfrm>
            <a:off x="5316902" y="21348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5" name="Straight Connector 9924">
            <a:extLst>
              <a:ext uri="{FF2B5EF4-FFF2-40B4-BE49-F238E27FC236}">
                <a16:creationId xmlns:a16="http://schemas.microsoft.com/office/drawing/2014/main" id="{0C26372A-D385-B30E-4559-D922E912CB05}"/>
              </a:ext>
            </a:extLst>
          </p:cNvPr>
          <p:cNvCxnSpPr/>
          <p:nvPr/>
        </p:nvCxnSpPr>
        <p:spPr bwMode="auto">
          <a:xfrm>
            <a:off x="5327449" y="21348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6" name="Straight Connector 9925">
            <a:extLst>
              <a:ext uri="{FF2B5EF4-FFF2-40B4-BE49-F238E27FC236}">
                <a16:creationId xmlns:a16="http://schemas.microsoft.com/office/drawing/2014/main" id="{89366AC4-562B-7314-5A0E-E6F1B0EA60AD}"/>
              </a:ext>
            </a:extLst>
          </p:cNvPr>
          <p:cNvCxnSpPr/>
          <p:nvPr/>
        </p:nvCxnSpPr>
        <p:spPr bwMode="auto">
          <a:xfrm>
            <a:off x="5310372"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7" name="Straight Connector 9926">
            <a:extLst>
              <a:ext uri="{FF2B5EF4-FFF2-40B4-BE49-F238E27FC236}">
                <a16:creationId xmlns:a16="http://schemas.microsoft.com/office/drawing/2014/main" id="{5BF8A4A0-6E09-3FC3-3A1E-4DD41C18C506}"/>
              </a:ext>
            </a:extLst>
          </p:cNvPr>
          <p:cNvCxnSpPr/>
          <p:nvPr/>
        </p:nvCxnSpPr>
        <p:spPr bwMode="auto">
          <a:xfrm>
            <a:off x="5304847"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8" name="Straight Connector 9927">
            <a:extLst>
              <a:ext uri="{FF2B5EF4-FFF2-40B4-BE49-F238E27FC236}">
                <a16:creationId xmlns:a16="http://schemas.microsoft.com/office/drawing/2014/main" id="{21879AC2-4154-1087-2E35-DFBB77BFC5A0}"/>
              </a:ext>
            </a:extLst>
          </p:cNvPr>
          <p:cNvCxnSpPr/>
          <p:nvPr/>
        </p:nvCxnSpPr>
        <p:spPr bwMode="auto">
          <a:xfrm>
            <a:off x="5298317"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29" name="Straight Connector 9928">
            <a:extLst>
              <a:ext uri="{FF2B5EF4-FFF2-40B4-BE49-F238E27FC236}">
                <a16:creationId xmlns:a16="http://schemas.microsoft.com/office/drawing/2014/main" id="{ED8CD9DC-0979-4D25-8BA1-2CCACB608F3A}"/>
              </a:ext>
            </a:extLst>
          </p:cNvPr>
          <p:cNvCxnSpPr/>
          <p:nvPr/>
        </p:nvCxnSpPr>
        <p:spPr bwMode="auto">
          <a:xfrm>
            <a:off x="5291787"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0" name="Straight Connector 9929">
            <a:extLst>
              <a:ext uri="{FF2B5EF4-FFF2-40B4-BE49-F238E27FC236}">
                <a16:creationId xmlns:a16="http://schemas.microsoft.com/office/drawing/2014/main" id="{141FCA52-2D83-B237-74C0-5003DACAD88D}"/>
              </a:ext>
            </a:extLst>
          </p:cNvPr>
          <p:cNvCxnSpPr/>
          <p:nvPr/>
        </p:nvCxnSpPr>
        <p:spPr bwMode="auto">
          <a:xfrm>
            <a:off x="5286765"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1" name="Straight Connector 9930">
            <a:extLst>
              <a:ext uri="{FF2B5EF4-FFF2-40B4-BE49-F238E27FC236}">
                <a16:creationId xmlns:a16="http://schemas.microsoft.com/office/drawing/2014/main" id="{2E052381-1848-B9D7-5764-2F7BC420EFF5}"/>
              </a:ext>
            </a:extLst>
          </p:cNvPr>
          <p:cNvCxnSpPr/>
          <p:nvPr/>
        </p:nvCxnSpPr>
        <p:spPr bwMode="auto">
          <a:xfrm>
            <a:off x="5283249"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2" name="Straight Connector 9931">
            <a:extLst>
              <a:ext uri="{FF2B5EF4-FFF2-40B4-BE49-F238E27FC236}">
                <a16:creationId xmlns:a16="http://schemas.microsoft.com/office/drawing/2014/main" id="{193B2F49-76DB-CCC1-ACB4-E0CC438DF5EC}"/>
              </a:ext>
            </a:extLst>
          </p:cNvPr>
          <p:cNvCxnSpPr/>
          <p:nvPr/>
        </p:nvCxnSpPr>
        <p:spPr bwMode="auto">
          <a:xfrm>
            <a:off x="5278227" y="21336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3" name="Straight Connector 9932">
            <a:extLst>
              <a:ext uri="{FF2B5EF4-FFF2-40B4-BE49-F238E27FC236}">
                <a16:creationId xmlns:a16="http://schemas.microsoft.com/office/drawing/2014/main" id="{FED7132F-4CB3-09D8-45D9-CBF77F741130}"/>
              </a:ext>
            </a:extLst>
          </p:cNvPr>
          <p:cNvCxnSpPr/>
          <p:nvPr/>
        </p:nvCxnSpPr>
        <p:spPr bwMode="auto">
          <a:xfrm>
            <a:off x="5273706" y="21325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4" name="Straight Connector 9933">
            <a:extLst>
              <a:ext uri="{FF2B5EF4-FFF2-40B4-BE49-F238E27FC236}">
                <a16:creationId xmlns:a16="http://schemas.microsoft.com/office/drawing/2014/main" id="{A230864E-218B-929D-96A3-97359C1F0F3D}"/>
              </a:ext>
            </a:extLst>
          </p:cNvPr>
          <p:cNvCxnSpPr/>
          <p:nvPr/>
        </p:nvCxnSpPr>
        <p:spPr bwMode="auto">
          <a:xfrm>
            <a:off x="5267679" y="21325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5" name="Straight Connector 9934">
            <a:extLst>
              <a:ext uri="{FF2B5EF4-FFF2-40B4-BE49-F238E27FC236}">
                <a16:creationId xmlns:a16="http://schemas.microsoft.com/office/drawing/2014/main" id="{D64D6F4E-249B-98C6-9EB3-33019C6E3855}"/>
              </a:ext>
            </a:extLst>
          </p:cNvPr>
          <p:cNvCxnSpPr/>
          <p:nvPr/>
        </p:nvCxnSpPr>
        <p:spPr bwMode="auto">
          <a:xfrm>
            <a:off x="5261652" y="21325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6" name="Straight Connector 9935">
            <a:extLst>
              <a:ext uri="{FF2B5EF4-FFF2-40B4-BE49-F238E27FC236}">
                <a16:creationId xmlns:a16="http://schemas.microsoft.com/office/drawing/2014/main" id="{9803A8A3-ABE6-C3B8-71B6-952BFB78A639}"/>
              </a:ext>
            </a:extLst>
          </p:cNvPr>
          <p:cNvCxnSpPr/>
          <p:nvPr/>
        </p:nvCxnSpPr>
        <p:spPr bwMode="auto">
          <a:xfrm>
            <a:off x="5256629" y="21290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7" name="Straight Connector 9936">
            <a:extLst>
              <a:ext uri="{FF2B5EF4-FFF2-40B4-BE49-F238E27FC236}">
                <a16:creationId xmlns:a16="http://schemas.microsoft.com/office/drawing/2014/main" id="{73CC0751-0705-D488-F5AC-55C39141EAB5}"/>
              </a:ext>
            </a:extLst>
          </p:cNvPr>
          <p:cNvCxnSpPr/>
          <p:nvPr/>
        </p:nvCxnSpPr>
        <p:spPr bwMode="auto">
          <a:xfrm>
            <a:off x="5252611" y="21290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8" name="Straight Connector 9937">
            <a:extLst>
              <a:ext uri="{FF2B5EF4-FFF2-40B4-BE49-F238E27FC236}">
                <a16:creationId xmlns:a16="http://schemas.microsoft.com/office/drawing/2014/main" id="{948D3993-D97A-04FA-3EA6-06F82FF730E2}"/>
              </a:ext>
            </a:extLst>
          </p:cNvPr>
          <p:cNvCxnSpPr/>
          <p:nvPr/>
        </p:nvCxnSpPr>
        <p:spPr bwMode="auto">
          <a:xfrm>
            <a:off x="5246584" y="21290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39" name="Straight Connector 9938">
            <a:extLst>
              <a:ext uri="{FF2B5EF4-FFF2-40B4-BE49-F238E27FC236}">
                <a16:creationId xmlns:a16="http://schemas.microsoft.com/office/drawing/2014/main" id="{3F64774A-06E4-B96A-D396-7DF732C3A7AD}"/>
              </a:ext>
            </a:extLst>
          </p:cNvPr>
          <p:cNvCxnSpPr/>
          <p:nvPr/>
        </p:nvCxnSpPr>
        <p:spPr bwMode="auto">
          <a:xfrm>
            <a:off x="5240054" y="21290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0" name="Straight Connector 9939">
            <a:extLst>
              <a:ext uri="{FF2B5EF4-FFF2-40B4-BE49-F238E27FC236}">
                <a16:creationId xmlns:a16="http://schemas.microsoft.com/office/drawing/2014/main" id="{DAE3CECB-EAC6-78F5-039B-AB0B02927067}"/>
              </a:ext>
            </a:extLst>
          </p:cNvPr>
          <p:cNvCxnSpPr/>
          <p:nvPr/>
        </p:nvCxnSpPr>
        <p:spPr bwMode="auto">
          <a:xfrm>
            <a:off x="5234027" y="21290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1" name="Straight Connector 9940">
            <a:extLst>
              <a:ext uri="{FF2B5EF4-FFF2-40B4-BE49-F238E27FC236}">
                <a16:creationId xmlns:a16="http://schemas.microsoft.com/office/drawing/2014/main" id="{9817398B-9349-EBC9-0156-6F3AA2BE5578}"/>
              </a:ext>
            </a:extLst>
          </p:cNvPr>
          <p:cNvCxnSpPr/>
          <p:nvPr/>
        </p:nvCxnSpPr>
        <p:spPr bwMode="auto">
          <a:xfrm>
            <a:off x="5228502" y="21279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2" name="Straight Connector 9941">
            <a:extLst>
              <a:ext uri="{FF2B5EF4-FFF2-40B4-BE49-F238E27FC236}">
                <a16:creationId xmlns:a16="http://schemas.microsoft.com/office/drawing/2014/main" id="{CE0D3473-A006-174D-6FE3-8DCAFF1355A8}"/>
              </a:ext>
            </a:extLst>
          </p:cNvPr>
          <p:cNvCxnSpPr/>
          <p:nvPr/>
        </p:nvCxnSpPr>
        <p:spPr bwMode="auto">
          <a:xfrm>
            <a:off x="5226995" y="21279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3" name="Straight Connector 9942">
            <a:extLst>
              <a:ext uri="{FF2B5EF4-FFF2-40B4-BE49-F238E27FC236}">
                <a16:creationId xmlns:a16="http://schemas.microsoft.com/office/drawing/2014/main" id="{44294C2C-D856-6CBE-12F8-1AEF1B4F8D9D}"/>
              </a:ext>
            </a:extLst>
          </p:cNvPr>
          <p:cNvCxnSpPr/>
          <p:nvPr/>
        </p:nvCxnSpPr>
        <p:spPr bwMode="auto">
          <a:xfrm>
            <a:off x="5220968" y="21279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4" name="Straight Connector 9943">
            <a:extLst>
              <a:ext uri="{FF2B5EF4-FFF2-40B4-BE49-F238E27FC236}">
                <a16:creationId xmlns:a16="http://schemas.microsoft.com/office/drawing/2014/main" id="{008F55B7-971F-6324-C6B0-E960A630D5A6}"/>
              </a:ext>
            </a:extLst>
          </p:cNvPr>
          <p:cNvCxnSpPr/>
          <p:nvPr/>
        </p:nvCxnSpPr>
        <p:spPr bwMode="auto">
          <a:xfrm>
            <a:off x="5213936"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5" name="Straight Connector 9944">
            <a:extLst>
              <a:ext uri="{FF2B5EF4-FFF2-40B4-BE49-F238E27FC236}">
                <a16:creationId xmlns:a16="http://schemas.microsoft.com/office/drawing/2014/main" id="{56DBF7A6-63CE-7374-C740-C038F7DBD7A6}"/>
              </a:ext>
            </a:extLst>
          </p:cNvPr>
          <p:cNvCxnSpPr/>
          <p:nvPr/>
        </p:nvCxnSpPr>
        <p:spPr bwMode="auto">
          <a:xfrm>
            <a:off x="5208411"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6" name="Straight Connector 9945">
            <a:extLst>
              <a:ext uri="{FF2B5EF4-FFF2-40B4-BE49-F238E27FC236}">
                <a16:creationId xmlns:a16="http://schemas.microsoft.com/office/drawing/2014/main" id="{7F1124FB-AB44-92D5-1C00-9E088C44500F}"/>
              </a:ext>
            </a:extLst>
          </p:cNvPr>
          <p:cNvCxnSpPr/>
          <p:nvPr/>
        </p:nvCxnSpPr>
        <p:spPr bwMode="auto">
          <a:xfrm>
            <a:off x="5203891"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7" name="Straight Connector 9946">
            <a:extLst>
              <a:ext uri="{FF2B5EF4-FFF2-40B4-BE49-F238E27FC236}">
                <a16:creationId xmlns:a16="http://schemas.microsoft.com/office/drawing/2014/main" id="{367D2447-FD6B-990B-9FF3-2AE415400F81}"/>
              </a:ext>
            </a:extLst>
          </p:cNvPr>
          <p:cNvCxnSpPr/>
          <p:nvPr/>
        </p:nvCxnSpPr>
        <p:spPr bwMode="auto">
          <a:xfrm>
            <a:off x="5200375"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8" name="Straight Connector 9947">
            <a:extLst>
              <a:ext uri="{FF2B5EF4-FFF2-40B4-BE49-F238E27FC236}">
                <a16:creationId xmlns:a16="http://schemas.microsoft.com/office/drawing/2014/main" id="{7408A5FE-0ECC-FB36-A8C6-D0111B4CDACC}"/>
              </a:ext>
            </a:extLst>
          </p:cNvPr>
          <p:cNvCxnSpPr/>
          <p:nvPr/>
        </p:nvCxnSpPr>
        <p:spPr bwMode="auto">
          <a:xfrm>
            <a:off x="5196357"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49" name="Straight Connector 9948">
            <a:extLst>
              <a:ext uri="{FF2B5EF4-FFF2-40B4-BE49-F238E27FC236}">
                <a16:creationId xmlns:a16="http://schemas.microsoft.com/office/drawing/2014/main" id="{E724E47F-6F09-0020-BE74-2E1EDC61D329}"/>
              </a:ext>
            </a:extLst>
          </p:cNvPr>
          <p:cNvCxnSpPr/>
          <p:nvPr/>
        </p:nvCxnSpPr>
        <p:spPr bwMode="auto">
          <a:xfrm>
            <a:off x="5194850"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0" name="Straight Connector 9949">
            <a:extLst>
              <a:ext uri="{FF2B5EF4-FFF2-40B4-BE49-F238E27FC236}">
                <a16:creationId xmlns:a16="http://schemas.microsoft.com/office/drawing/2014/main" id="{1AF0ADF0-1956-6A36-62AC-926D73895622}"/>
              </a:ext>
            </a:extLst>
          </p:cNvPr>
          <p:cNvCxnSpPr/>
          <p:nvPr/>
        </p:nvCxnSpPr>
        <p:spPr bwMode="auto">
          <a:xfrm>
            <a:off x="5189827"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1" name="Straight Connector 9950">
            <a:extLst>
              <a:ext uri="{FF2B5EF4-FFF2-40B4-BE49-F238E27FC236}">
                <a16:creationId xmlns:a16="http://schemas.microsoft.com/office/drawing/2014/main" id="{C6097FBA-A451-AB01-362C-D6060C122791}"/>
              </a:ext>
            </a:extLst>
          </p:cNvPr>
          <p:cNvCxnSpPr/>
          <p:nvPr/>
        </p:nvCxnSpPr>
        <p:spPr bwMode="auto">
          <a:xfrm>
            <a:off x="5178275"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2" name="Straight Connector 9951">
            <a:extLst>
              <a:ext uri="{FF2B5EF4-FFF2-40B4-BE49-F238E27FC236}">
                <a16:creationId xmlns:a16="http://schemas.microsoft.com/office/drawing/2014/main" id="{B930DDB9-8D47-9CD7-D822-AAF6318639F3}"/>
              </a:ext>
            </a:extLst>
          </p:cNvPr>
          <p:cNvCxnSpPr/>
          <p:nvPr/>
        </p:nvCxnSpPr>
        <p:spPr bwMode="auto">
          <a:xfrm>
            <a:off x="5183800"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3" name="Straight Connector 9952">
            <a:extLst>
              <a:ext uri="{FF2B5EF4-FFF2-40B4-BE49-F238E27FC236}">
                <a16:creationId xmlns:a16="http://schemas.microsoft.com/office/drawing/2014/main" id="{078C08A6-181E-7220-BEBB-772BC63154C3}"/>
              </a:ext>
            </a:extLst>
          </p:cNvPr>
          <p:cNvCxnSpPr/>
          <p:nvPr/>
        </p:nvCxnSpPr>
        <p:spPr bwMode="auto">
          <a:xfrm>
            <a:off x="5174257" y="2117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4" name="Straight Connector 9953">
            <a:extLst>
              <a:ext uri="{FF2B5EF4-FFF2-40B4-BE49-F238E27FC236}">
                <a16:creationId xmlns:a16="http://schemas.microsoft.com/office/drawing/2014/main" id="{E790A37D-A060-463A-7675-A702E6931D5F}"/>
              </a:ext>
            </a:extLst>
          </p:cNvPr>
          <p:cNvCxnSpPr/>
          <p:nvPr/>
        </p:nvCxnSpPr>
        <p:spPr bwMode="auto">
          <a:xfrm>
            <a:off x="5169736" y="211063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5" name="Straight Connector 9954">
            <a:extLst>
              <a:ext uri="{FF2B5EF4-FFF2-40B4-BE49-F238E27FC236}">
                <a16:creationId xmlns:a16="http://schemas.microsoft.com/office/drawing/2014/main" id="{D634923A-74B1-2844-6948-97935F5599F7}"/>
              </a:ext>
            </a:extLst>
          </p:cNvPr>
          <p:cNvCxnSpPr/>
          <p:nvPr/>
        </p:nvCxnSpPr>
        <p:spPr bwMode="auto">
          <a:xfrm>
            <a:off x="5165718" y="210717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6" name="Straight Connector 9955">
            <a:extLst>
              <a:ext uri="{FF2B5EF4-FFF2-40B4-BE49-F238E27FC236}">
                <a16:creationId xmlns:a16="http://schemas.microsoft.com/office/drawing/2014/main" id="{BC9BC035-9D32-C803-CFAD-70362B243960}"/>
              </a:ext>
            </a:extLst>
          </p:cNvPr>
          <p:cNvCxnSpPr/>
          <p:nvPr/>
        </p:nvCxnSpPr>
        <p:spPr bwMode="auto">
          <a:xfrm>
            <a:off x="5153664" y="210717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7" name="Straight Connector 9956">
            <a:extLst>
              <a:ext uri="{FF2B5EF4-FFF2-40B4-BE49-F238E27FC236}">
                <a16:creationId xmlns:a16="http://schemas.microsoft.com/office/drawing/2014/main" id="{43F09380-7D29-6F4E-CC71-736F1FD2E417}"/>
              </a:ext>
            </a:extLst>
          </p:cNvPr>
          <p:cNvCxnSpPr/>
          <p:nvPr/>
        </p:nvCxnSpPr>
        <p:spPr bwMode="auto">
          <a:xfrm>
            <a:off x="5154668" y="210717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8" name="Straight Connector 9957">
            <a:extLst>
              <a:ext uri="{FF2B5EF4-FFF2-40B4-BE49-F238E27FC236}">
                <a16:creationId xmlns:a16="http://schemas.microsoft.com/office/drawing/2014/main" id="{993023C4-CED3-D997-59D6-E4590373B19D}"/>
              </a:ext>
            </a:extLst>
          </p:cNvPr>
          <p:cNvCxnSpPr/>
          <p:nvPr/>
        </p:nvCxnSpPr>
        <p:spPr bwMode="auto">
          <a:xfrm>
            <a:off x="5144120" y="21037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59" name="Straight Connector 9958">
            <a:extLst>
              <a:ext uri="{FF2B5EF4-FFF2-40B4-BE49-F238E27FC236}">
                <a16:creationId xmlns:a16="http://schemas.microsoft.com/office/drawing/2014/main" id="{DFA1F3B7-81AC-19DF-392D-3CFA7FA15E46}"/>
              </a:ext>
            </a:extLst>
          </p:cNvPr>
          <p:cNvCxnSpPr/>
          <p:nvPr/>
        </p:nvCxnSpPr>
        <p:spPr bwMode="auto">
          <a:xfrm>
            <a:off x="5136587" y="210487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0" name="Straight Connector 9959">
            <a:extLst>
              <a:ext uri="{FF2B5EF4-FFF2-40B4-BE49-F238E27FC236}">
                <a16:creationId xmlns:a16="http://schemas.microsoft.com/office/drawing/2014/main" id="{C8D9F030-ACDB-E364-D331-9D5F930C72DE}"/>
              </a:ext>
            </a:extLst>
          </p:cNvPr>
          <p:cNvCxnSpPr/>
          <p:nvPr/>
        </p:nvCxnSpPr>
        <p:spPr bwMode="auto">
          <a:xfrm>
            <a:off x="5133573" y="21037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1" name="Straight Connector 9960">
            <a:extLst>
              <a:ext uri="{FF2B5EF4-FFF2-40B4-BE49-F238E27FC236}">
                <a16:creationId xmlns:a16="http://schemas.microsoft.com/office/drawing/2014/main" id="{5F2FAA4E-3C2F-0F66-CF80-47A425CA50C1}"/>
              </a:ext>
            </a:extLst>
          </p:cNvPr>
          <p:cNvCxnSpPr/>
          <p:nvPr/>
        </p:nvCxnSpPr>
        <p:spPr bwMode="auto">
          <a:xfrm>
            <a:off x="5124030" y="21037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2" name="Straight Connector 9961">
            <a:extLst>
              <a:ext uri="{FF2B5EF4-FFF2-40B4-BE49-F238E27FC236}">
                <a16:creationId xmlns:a16="http://schemas.microsoft.com/office/drawing/2014/main" id="{243E4C03-890B-BC52-C971-6D00765FD9F1}"/>
              </a:ext>
            </a:extLst>
          </p:cNvPr>
          <p:cNvCxnSpPr/>
          <p:nvPr/>
        </p:nvCxnSpPr>
        <p:spPr bwMode="auto">
          <a:xfrm>
            <a:off x="5113483" y="20991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3" name="Straight Connector 9962">
            <a:extLst>
              <a:ext uri="{FF2B5EF4-FFF2-40B4-BE49-F238E27FC236}">
                <a16:creationId xmlns:a16="http://schemas.microsoft.com/office/drawing/2014/main" id="{4A179C7C-61A4-B33A-8164-0E142A0CF31B}"/>
              </a:ext>
            </a:extLst>
          </p:cNvPr>
          <p:cNvCxnSpPr/>
          <p:nvPr/>
        </p:nvCxnSpPr>
        <p:spPr bwMode="auto">
          <a:xfrm>
            <a:off x="5121016" y="210487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4" name="Straight Connector 9963">
            <a:extLst>
              <a:ext uri="{FF2B5EF4-FFF2-40B4-BE49-F238E27FC236}">
                <a16:creationId xmlns:a16="http://schemas.microsoft.com/office/drawing/2014/main" id="{8B671ADD-161C-F75E-87B0-23FCCE7905FC}"/>
              </a:ext>
            </a:extLst>
          </p:cNvPr>
          <p:cNvCxnSpPr/>
          <p:nvPr/>
        </p:nvCxnSpPr>
        <p:spPr bwMode="auto">
          <a:xfrm>
            <a:off x="5097912" y="20991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5" name="Straight Connector 9964">
            <a:extLst>
              <a:ext uri="{FF2B5EF4-FFF2-40B4-BE49-F238E27FC236}">
                <a16:creationId xmlns:a16="http://schemas.microsoft.com/office/drawing/2014/main" id="{D41F3AE1-3CB4-3779-E7E2-B04EA9AE3962}"/>
              </a:ext>
            </a:extLst>
          </p:cNvPr>
          <p:cNvCxnSpPr/>
          <p:nvPr/>
        </p:nvCxnSpPr>
        <p:spPr bwMode="auto">
          <a:xfrm>
            <a:off x="5091885" y="209564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6" name="Straight Connector 9965">
            <a:extLst>
              <a:ext uri="{FF2B5EF4-FFF2-40B4-BE49-F238E27FC236}">
                <a16:creationId xmlns:a16="http://schemas.microsoft.com/office/drawing/2014/main" id="{4C8EA68B-6493-20D3-BC70-35B831C5D80F}"/>
              </a:ext>
            </a:extLst>
          </p:cNvPr>
          <p:cNvCxnSpPr/>
          <p:nvPr/>
        </p:nvCxnSpPr>
        <p:spPr bwMode="auto">
          <a:xfrm>
            <a:off x="5085857" y="20933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7" name="Straight Connector 9966">
            <a:extLst>
              <a:ext uri="{FF2B5EF4-FFF2-40B4-BE49-F238E27FC236}">
                <a16:creationId xmlns:a16="http://schemas.microsoft.com/office/drawing/2014/main" id="{48DC3B3B-00E3-2504-E41A-2A23C3565E37}"/>
              </a:ext>
            </a:extLst>
          </p:cNvPr>
          <p:cNvCxnSpPr/>
          <p:nvPr/>
        </p:nvCxnSpPr>
        <p:spPr bwMode="auto">
          <a:xfrm>
            <a:off x="5075310" y="209334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8" name="Straight Connector 9967">
            <a:extLst>
              <a:ext uri="{FF2B5EF4-FFF2-40B4-BE49-F238E27FC236}">
                <a16:creationId xmlns:a16="http://schemas.microsoft.com/office/drawing/2014/main" id="{4B977ADA-1385-FCCC-D3C4-E1F260314137}"/>
              </a:ext>
            </a:extLst>
          </p:cNvPr>
          <p:cNvCxnSpPr/>
          <p:nvPr/>
        </p:nvCxnSpPr>
        <p:spPr bwMode="auto">
          <a:xfrm>
            <a:off x="5069283" y="2089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69" name="Straight Connector 9968">
            <a:extLst>
              <a:ext uri="{FF2B5EF4-FFF2-40B4-BE49-F238E27FC236}">
                <a16:creationId xmlns:a16="http://schemas.microsoft.com/office/drawing/2014/main" id="{FE1762E0-4E68-830B-3765-4D41953906F4}"/>
              </a:ext>
            </a:extLst>
          </p:cNvPr>
          <p:cNvCxnSpPr/>
          <p:nvPr/>
        </p:nvCxnSpPr>
        <p:spPr bwMode="auto">
          <a:xfrm>
            <a:off x="5054717" y="2089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0" name="Straight Connector 9969">
            <a:extLst>
              <a:ext uri="{FF2B5EF4-FFF2-40B4-BE49-F238E27FC236}">
                <a16:creationId xmlns:a16="http://schemas.microsoft.com/office/drawing/2014/main" id="{06AF694A-60FA-EAE3-3803-8553B439F583}"/>
              </a:ext>
            </a:extLst>
          </p:cNvPr>
          <p:cNvCxnSpPr/>
          <p:nvPr/>
        </p:nvCxnSpPr>
        <p:spPr bwMode="auto">
          <a:xfrm>
            <a:off x="5046178" y="2089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1" name="Straight Connector 9970">
            <a:extLst>
              <a:ext uri="{FF2B5EF4-FFF2-40B4-BE49-F238E27FC236}">
                <a16:creationId xmlns:a16="http://schemas.microsoft.com/office/drawing/2014/main" id="{EEB59A41-D60E-3A08-EC35-B63F640FDDB1}"/>
              </a:ext>
            </a:extLst>
          </p:cNvPr>
          <p:cNvCxnSpPr/>
          <p:nvPr/>
        </p:nvCxnSpPr>
        <p:spPr bwMode="auto">
          <a:xfrm>
            <a:off x="5037639" y="2089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2" name="Straight Connector 9971">
            <a:extLst>
              <a:ext uri="{FF2B5EF4-FFF2-40B4-BE49-F238E27FC236}">
                <a16:creationId xmlns:a16="http://schemas.microsoft.com/office/drawing/2014/main" id="{994101BB-C41F-F220-B104-5C304A8601D4}"/>
              </a:ext>
            </a:extLst>
          </p:cNvPr>
          <p:cNvCxnSpPr/>
          <p:nvPr/>
        </p:nvCxnSpPr>
        <p:spPr bwMode="auto">
          <a:xfrm>
            <a:off x="5028598" y="2089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3" name="Straight Connector 9972">
            <a:extLst>
              <a:ext uri="{FF2B5EF4-FFF2-40B4-BE49-F238E27FC236}">
                <a16:creationId xmlns:a16="http://schemas.microsoft.com/office/drawing/2014/main" id="{45712FC8-F880-907F-BE61-684104EFE51F}"/>
              </a:ext>
            </a:extLst>
          </p:cNvPr>
          <p:cNvCxnSpPr/>
          <p:nvPr/>
        </p:nvCxnSpPr>
        <p:spPr bwMode="auto">
          <a:xfrm>
            <a:off x="5016042" y="20829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4" name="Straight Connector 9973">
            <a:extLst>
              <a:ext uri="{FF2B5EF4-FFF2-40B4-BE49-F238E27FC236}">
                <a16:creationId xmlns:a16="http://schemas.microsoft.com/office/drawing/2014/main" id="{D5287989-277F-8C75-FA04-B19EF6A77B11}"/>
              </a:ext>
            </a:extLst>
          </p:cNvPr>
          <p:cNvCxnSpPr/>
          <p:nvPr/>
        </p:nvCxnSpPr>
        <p:spPr bwMode="auto">
          <a:xfrm>
            <a:off x="5010516" y="20829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5" name="Straight Connector 9974">
            <a:extLst>
              <a:ext uri="{FF2B5EF4-FFF2-40B4-BE49-F238E27FC236}">
                <a16:creationId xmlns:a16="http://schemas.microsoft.com/office/drawing/2014/main" id="{EBE3A017-8C2B-171D-7F2C-0F142B0B4F17}"/>
              </a:ext>
            </a:extLst>
          </p:cNvPr>
          <p:cNvCxnSpPr/>
          <p:nvPr/>
        </p:nvCxnSpPr>
        <p:spPr bwMode="auto">
          <a:xfrm>
            <a:off x="4998462" y="20829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6" name="Straight Connector 9975">
            <a:extLst>
              <a:ext uri="{FF2B5EF4-FFF2-40B4-BE49-F238E27FC236}">
                <a16:creationId xmlns:a16="http://schemas.microsoft.com/office/drawing/2014/main" id="{FAE1703E-62D1-C2BC-22F3-4B3F537B6D43}"/>
              </a:ext>
            </a:extLst>
          </p:cNvPr>
          <p:cNvCxnSpPr/>
          <p:nvPr/>
        </p:nvCxnSpPr>
        <p:spPr bwMode="auto">
          <a:xfrm>
            <a:off x="4985906" y="20841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7" name="Straight Connector 9976">
            <a:extLst>
              <a:ext uri="{FF2B5EF4-FFF2-40B4-BE49-F238E27FC236}">
                <a16:creationId xmlns:a16="http://schemas.microsoft.com/office/drawing/2014/main" id="{C74C8A99-7D79-EA02-771A-57A924B2C67B}"/>
              </a:ext>
            </a:extLst>
          </p:cNvPr>
          <p:cNvCxnSpPr/>
          <p:nvPr/>
        </p:nvCxnSpPr>
        <p:spPr bwMode="auto">
          <a:xfrm>
            <a:off x="4970335" y="207489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8" name="Straight Connector 9977">
            <a:extLst>
              <a:ext uri="{FF2B5EF4-FFF2-40B4-BE49-F238E27FC236}">
                <a16:creationId xmlns:a16="http://schemas.microsoft.com/office/drawing/2014/main" id="{69B1A578-F395-04CB-F6A6-255A89B8A67C}"/>
              </a:ext>
            </a:extLst>
          </p:cNvPr>
          <p:cNvCxnSpPr/>
          <p:nvPr/>
        </p:nvCxnSpPr>
        <p:spPr bwMode="auto">
          <a:xfrm>
            <a:off x="4948737" y="206682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79" name="Straight Connector 9978">
            <a:extLst>
              <a:ext uri="{FF2B5EF4-FFF2-40B4-BE49-F238E27FC236}">
                <a16:creationId xmlns:a16="http://schemas.microsoft.com/office/drawing/2014/main" id="{90A69A03-3D67-1E81-C609-3A5121843381}"/>
              </a:ext>
            </a:extLst>
          </p:cNvPr>
          <p:cNvCxnSpPr/>
          <p:nvPr/>
        </p:nvCxnSpPr>
        <p:spPr bwMode="auto">
          <a:xfrm>
            <a:off x="4945222" y="206682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0" name="Straight Connector 9979">
            <a:extLst>
              <a:ext uri="{FF2B5EF4-FFF2-40B4-BE49-F238E27FC236}">
                <a16:creationId xmlns:a16="http://schemas.microsoft.com/office/drawing/2014/main" id="{B57C142F-E6D7-AD2C-1E26-E45A9160A9BA}"/>
              </a:ext>
            </a:extLst>
          </p:cNvPr>
          <p:cNvCxnSpPr/>
          <p:nvPr/>
        </p:nvCxnSpPr>
        <p:spPr bwMode="auto">
          <a:xfrm>
            <a:off x="4930656" y="206682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1" name="Straight Connector 9980">
            <a:extLst>
              <a:ext uri="{FF2B5EF4-FFF2-40B4-BE49-F238E27FC236}">
                <a16:creationId xmlns:a16="http://schemas.microsoft.com/office/drawing/2014/main" id="{A096E4C8-63DC-D43A-676A-BD4B4C9DD0A8}"/>
              </a:ext>
            </a:extLst>
          </p:cNvPr>
          <p:cNvCxnSpPr/>
          <p:nvPr/>
        </p:nvCxnSpPr>
        <p:spPr bwMode="auto">
          <a:xfrm>
            <a:off x="4922118" y="206682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2" name="Straight Connector 9981">
            <a:extLst>
              <a:ext uri="{FF2B5EF4-FFF2-40B4-BE49-F238E27FC236}">
                <a16:creationId xmlns:a16="http://schemas.microsoft.com/office/drawing/2014/main" id="{24DBF7AA-9131-DB61-128E-AF672474E360}"/>
              </a:ext>
            </a:extLst>
          </p:cNvPr>
          <p:cNvCxnSpPr/>
          <p:nvPr/>
        </p:nvCxnSpPr>
        <p:spPr bwMode="auto">
          <a:xfrm>
            <a:off x="4913077" y="206336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3" name="Straight Connector 9982">
            <a:extLst>
              <a:ext uri="{FF2B5EF4-FFF2-40B4-BE49-F238E27FC236}">
                <a16:creationId xmlns:a16="http://schemas.microsoft.com/office/drawing/2014/main" id="{539550A1-EEFE-01FA-B0E2-E2E59C5E29ED}"/>
              </a:ext>
            </a:extLst>
          </p:cNvPr>
          <p:cNvCxnSpPr/>
          <p:nvPr/>
        </p:nvCxnSpPr>
        <p:spPr bwMode="auto">
          <a:xfrm>
            <a:off x="4901525" y="205990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4" name="Straight Connector 9983">
            <a:extLst>
              <a:ext uri="{FF2B5EF4-FFF2-40B4-BE49-F238E27FC236}">
                <a16:creationId xmlns:a16="http://schemas.microsoft.com/office/drawing/2014/main" id="{FF4F549C-2F97-AE12-2B8F-FAA423BF0EFC}"/>
              </a:ext>
            </a:extLst>
          </p:cNvPr>
          <p:cNvCxnSpPr/>
          <p:nvPr/>
        </p:nvCxnSpPr>
        <p:spPr bwMode="auto">
          <a:xfrm>
            <a:off x="4895498" y="205875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5" name="Straight Connector 9984">
            <a:extLst>
              <a:ext uri="{FF2B5EF4-FFF2-40B4-BE49-F238E27FC236}">
                <a16:creationId xmlns:a16="http://schemas.microsoft.com/office/drawing/2014/main" id="{60BC4C2B-B949-CB85-785C-4E2317E60453}"/>
              </a:ext>
            </a:extLst>
          </p:cNvPr>
          <p:cNvCxnSpPr/>
          <p:nvPr/>
        </p:nvCxnSpPr>
        <p:spPr bwMode="auto">
          <a:xfrm>
            <a:off x="4892484" y="205529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6" name="Straight Connector 9985">
            <a:extLst>
              <a:ext uri="{FF2B5EF4-FFF2-40B4-BE49-F238E27FC236}">
                <a16:creationId xmlns:a16="http://schemas.microsoft.com/office/drawing/2014/main" id="{1DFE01FE-197F-78B7-A1DB-F85C709EEB2F}"/>
              </a:ext>
            </a:extLst>
          </p:cNvPr>
          <p:cNvCxnSpPr/>
          <p:nvPr/>
        </p:nvCxnSpPr>
        <p:spPr bwMode="auto">
          <a:xfrm>
            <a:off x="4879928" y="205299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7" name="Straight Connector 9986">
            <a:extLst>
              <a:ext uri="{FF2B5EF4-FFF2-40B4-BE49-F238E27FC236}">
                <a16:creationId xmlns:a16="http://schemas.microsoft.com/office/drawing/2014/main" id="{DE78CAE3-E116-86F3-7164-375D7AAAD4CC}"/>
              </a:ext>
            </a:extLst>
          </p:cNvPr>
          <p:cNvCxnSpPr/>
          <p:nvPr/>
        </p:nvCxnSpPr>
        <p:spPr bwMode="auto">
          <a:xfrm>
            <a:off x="4862851" y="205299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8" name="Straight Connector 9987">
            <a:extLst>
              <a:ext uri="{FF2B5EF4-FFF2-40B4-BE49-F238E27FC236}">
                <a16:creationId xmlns:a16="http://schemas.microsoft.com/office/drawing/2014/main" id="{2AB344EA-FA2A-4E28-E7D3-FB20B3AFA321}"/>
              </a:ext>
            </a:extLst>
          </p:cNvPr>
          <p:cNvCxnSpPr/>
          <p:nvPr/>
        </p:nvCxnSpPr>
        <p:spPr bwMode="auto">
          <a:xfrm>
            <a:off x="4838742" y="205299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89" name="Straight Connector 9988">
            <a:extLst>
              <a:ext uri="{FF2B5EF4-FFF2-40B4-BE49-F238E27FC236}">
                <a16:creationId xmlns:a16="http://schemas.microsoft.com/office/drawing/2014/main" id="{300AED06-02DE-32CF-4E01-7063A7B1EFF1}"/>
              </a:ext>
            </a:extLst>
          </p:cNvPr>
          <p:cNvCxnSpPr/>
          <p:nvPr/>
        </p:nvCxnSpPr>
        <p:spPr bwMode="auto">
          <a:xfrm>
            <a:off x="4816642" y="204837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0" name="Straight Connector 9989">
            <a:extLst>
              <a:ext uri="{FF2B5EF4-FFF2-40B4-BE49-F238E27FC236}">
                <a16:creationId xmlns:a16="http://schemas.microsoft.com/office/drawing/2014/main" id="{706CDF23-0405-38CA-FFB9-AFE391330469}"/>
              </a:ext>
            </a:extLst>
          </p:cNvPr>
          <p:cNvCxnSpPr/>
          <p:nvPr/>
        </p:nvCxnSpPr>
        <p:spPr bwMode="auto">
          <a:xfrm>
            <a:off x="4810112" y="204376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1" name="Straight Connector 9990">
            <a:extLst>
              <a:ext uri="{FF2B5EF4-FFF2-40B4-BE49-F238E27FC236}">
                <a16:creationId xmlns:a16="http://schemas.microsoft.com/office/drawing/2014/main" id="{F82A25C8-474A-F564-65A7-8A9FDFB179B5}"/>
              </a:ext>
            </a:extLst>
          </p:cNvPr>
          <p:cNvCxnSpPr/>
          <p:nvPr/>
        </p:nvCxnSpPr>
        <p:spPr bwMode="auto">
          <a:xfrm>
            <a:off x="4804588" y="204376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2" name="Straight Connector 9991">
            <a:extLst>
              <a:ext uri="{FF2B5EF4-FFF2-40B4-BE49-F238E27FC236}">
                <a16:creationId xmlns:a16="http://schemas.microsoft.com/office/drawing/2014/main" id="{3744A1D0-C801-AE74-C38E-8FA188E6C30E}"/>
              </a:ext>
            </a:extLst>
          </p:cNvPr>
          <p:cNvCxnSpPr/>
          <p:nvPr/>
        </p:nvCxnSpPr>
        <p:spPr bwMode="auto">
          <a:xfrm>
            <a:off x="4796552" y="20403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3" name="Straight Connector 9992">
            <a:extLst>
              <a:ext uri="{FF2B5EF4-FFF2-40B4-BE49-F238E27FC236}">
                <a16:creationId xmlns:a16="http://schemas.microsoft.com/office/drawing/2014/main" id="{B6B42CE3-B683-4A8D-CD54-D7ED23B3E602}"/>
              </a:ext>
            </a:extLst>
          </p:cNvPr>
          <p:cNvCxnSpPr/>
          <p:nvPr/>
        </p:nvCxnSpPr>
        <p:spPr bwMode="auto">
          <a:xfrm>
            <a:off x="4786506" y="20403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4" name="Straight Connector 9993">
            <a:extLst>
              <a:ext uri="{FF2B5EF4-FFF2-40B4-BE49-F238E27FC236}">
                <a16:creationId xmlns:a16="http://schemas.microsoft.com/office/drawing/2014/main" id="{08B0E7EE-D218-6B8F-C680-D7903F3C3F10}"/>
              </a:ext>
            </a:extLst>
          </p:cNvPr>
          <p:cNvCxnSpPr/>
          <p:nvPr/>
        </p:nvCxnSpPr>
        <p:spPr bwMode="auto">
          <a:xfrm>
            <a:off x="4776461" y="20403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5" name="Straight Connector 9994">
            <a:extLst>
              <a:ext uri="{FF2B5EF4-FFF2-40B4-BE49-F238E27FC236}">
                <a16:creationId xmlns:a16="http://schemas.microsoft.com/office/drawing/2014/main" id="{8238E266-18BC-6525-FE89-BEEB417D2A53}"/>
              </a:ext>
            </a:extLst>
          </p:cNvPr>
          <p:cNvCxnSpPr/>
          <p:nvPr/>
        </p:nvCxnSpPr>
        <p:spPr bwMode="auto">
          <a:xfrm>
            <a:off x="4769429" y="203915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6" name="Straight Connector 9995">
            <a:extLst>
              <a:ext uri="{FF2B5EF4-FFF2-40B4-BE49-F238E27FC236}">
                <a16:creationId xmlns:a16="http://schemas.microsoft.com/office/drawing/2014/main" id="{9374F594-F1AD-CCA6-A8A7-DBDAA4146B68}"/>
              </a:ext>
            </a:extLst>
          </p:cNvPr>
          <p:cNvCxnSpPr/>
          <p:nvPr/>
        </p:nvCxnSpPr>
        <p:spPr bwMode="auto">
          <a:xfrm>
            <a:off x="4759384" y="203339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7" name="Straight Connector 9996">
            <a:extLst>
              <a:ext uri="{FF2B5EF4-FFF2-40B4-BE49-F238E27FC236}">
                <a16:creationId xmlns:a16="http://schemas.microsoft.com/office/drawing/2014/main" id="{282CD6CD-D74E-F5C8-38CB-C670F269720E}"/>
              </a:ext>
            </a:extLst>
          </p:cNvPr>
          <p:cNvCxnSpPr/>
          <p:nvPr/>
        </p:nvCxnSpPr>
        <p:spPr bwMode="auto">
          <a:xfrm>
            <a:off x="4751850" y="203339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8" name="Straight Connector 9997">
            <a:extLst>
              <a:ext uri="{FF2B5EF4-FFF2-40B4-BE49-F238E27FC236}">
                <a16:creationId xmlns:a16="http://schemas.microsoft.com/office/drawing/2014/main" id="{8E3DAD5B-0330-7163-D873-D5D3960AD44F}"/>
              </a:ext>
            </a:extLst>
          </p:cNvPr>
          <p:cNvCxnSpPr/>
          <p:nvPr/>
        </p:nvCxnSpPr>
        <p:spPr bwMode="auto">
          <a:xfrm>
            <a:off x="4736280" y="203108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999" name="Straight Connector 9998">
            <a:extLst>
              <a:ext uri="{FF2B5EF4-FFF2-40B4-BE49-F238E27FC236}">
                <a16:creationId xmlns:a16="http://schemas.microsoft.com/office/drawing/2014/main" id="{C247329F-D7EF-1469-0333-9A04AC19D97E}"/>
              </a:ext>
            </a:extLst>
          </p:cNvPr>
          <p:cNvCxnSpPr/>
          <p:nvPr/>
        </p:nvCxnSpPr>
        <p:spPr bwMode="auto">
          <a:xfrm>
            <a:off x="4582586" y="200687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0" name="Straight Connector 9999">
            <a:extLst>
              <a:ext uri="{FF2B5EF4-FFF2-40B4-BE49-F238E27FC236}">
                <a16:creationId xmlns:a16="http://schemas.microsoft.com/office/drawing/2014/main" id="{A00EF07E-5700-671A-80B6-2871E63DE2AF}"/>
              </a:ext>
            </a:extLst>
          </p:cNvPr>
          <p:cNvCxnSpPr/>
          <p:nvPr/>
        </p:nvCxnSpPr>
        <p:spPr bwMode="auto">
          <a:xfrm>
            <a:off x="4577061" y="200571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1" name="Straight Connector 10000">
            <a:extLst>
              <a:ext uri="{FF2B5EF4-FFF2-40B4-BE49-F238E27FC236}">
                <a16:creationId xmlns:a16="http://schemas.microsoft.com/office/drawing/2014/main" id="{0488B423-5726-E7B9-6288-B883F08E3D49}"/>
              </a:ext>
            </a:extLst>
          </p:cNvPr>
          <p:cNvCxnSpPr/>
          <p:nvPr/>
        </p:nvCxnSpPr>
        <p:spPr bwMode="auto">
          <a:xfrm>
            <a:off x="4512771" y="19918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2" name="Straight Connector 10001">
            <a:extLst>
              <a:ext uri="{FF2B5EF4-FFF2-40B4-BE49-F238E27FC236}">
                <a16:creationId xmlns:a16="http://schemas.microsoft.com/office/drawing/2014/main" id="{D5F2B478-2457-D7AE-D559-3FEB3B91355B}"/>
              </a:ext>
            </a:extLst>
          </p:cNvPr>
          <p:cNvCxnSpPr/>
          <p:nvPr/>
        </p:nvCxnSpPr>
        <p:spPr bwMode="auto">
          <a:xfrm>
            <a:off x="4405787" y="196767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3" name="Straight Connector 10002">
            <a:extLst>
              <a:ext uri="{FF2B5EF4-FFF2-40B4-BE49-F238E27FC236}">
                <a16:creationId xmlns:a16="http://schemas.microsoft.com/office/drawing/2014/main" id="{7FD170A4-6291-0A65-2566-D8DC493D4963}"/>
              </a:ext>
            </a:extLst>
          </p:cNvPr>
          <p:cNvCxnSpPr/>
          <p:nvPr/>
        </p:nvCxnSpPr>
        <p:spPr bwMode="auto">
          <a:xfrm>
            <a:off x="4374647" y="19596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4" name="Straight Connector 10003">
            <a:extLst>
              <a:ext uri="{FF2B5EF4-FFF2-40B4-BE49-F238E27FC236}">
                <a16:creationId xmlns:a16="http://schemas.microsoft.com/office/drawing/2014/main" id="{22DBF769-2F50-0F63-2278-A379B9253527}"/>
              </a:ext>
            </a:extLst>
          </p:cNvPr>
          <p:cNvCxnSpPr/>
          <p:nvPr/>
        </p:nvCxnSpPr>
        <p:spPr bwMode="auto">
          <a:xfrm>
            <a:off x="4369122" y="19596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5" name="Straight Connector 10004">
            <a:extLst>
              <a:ext uri="{FF2B5EF4-FFF2-40B4-BE49-F238E27FC236}">
                <a16:creationId xmlns:a16="http://schemas.microsoft.com/office/drawing/2014/main" id="{ABBD895E-DA23-F3EE-7034-6E44DA668FF1}"/>
              </a:ext>
            </a:extLst>
          </p:cNvPr>
          <p:cNvCxnSpPr/>
          <p:nvPr/>
        </p:nvCxnSpPr>
        <p:spPr bwMode="auto">
          <a:xfrm>
            <a:off x="4364602" y="19596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6" name="Straight Connector 10005">
            <a:extLst>
              <a:ext uri="{FF2B5EF4-FFF2-40B4-BE49-F238E27FC236}">
                <a16:creationId xmlns:a16="http://schemas.microsoft.com/office/drawing/2014/main" id="{78992CF8-DF15-0AE0-AB1B-B198A13FAB84}"/>
              </a:ext>
            </a:extLst>
          </p:cNvPr>
          <p:cNvCxnSpPr/>
          <p:nvPr/>
        </p:nvCxnSpPr>
        <p:spPr bwMode="auto">
          <a:xfrm>
            <a:off x="4348529" y="19596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7" name="Straight Connector 10006">
            <a:extLst>
              <a:ext uri="{FF2B5EF4-FFF2-40B4-BE49-F238E27FC236}">
                <a16:creationId xmlns:a16="http://schemas.microsoft.com/office/drawing/2014/main" id="{FF6844A0-B034-4296-A328-986E8FB31488}"/>
              </a:ext>
            </a:extLst>
          </p:cNvPr>
          <p:cNvCxnSpPr/>
          <p:nvPr/>
        </p:nvCxnSpPr>
        <p:spPr bwMode="auto">
          <a:xfrm>
            <a:off x="4338484" y="19515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8" name="Straight Connector 10007">
            <a:extLst>
              <a:ext uri="{FF2B5EF4-FFF2-40B4-BE49-F238E27FC236}">
                <a16:creationId xmlns:a16="http://schemas.microsoft.com/office/drawing/2014/main" id="{AD8E9E53-B0B8-59BE-DF7D-D062814FB166}"/>
              </a:ext>
            </a:extLst>
          </p:cNvPr>
          <p:cNvCxnSpPr/>
          <p:nvPr/>
        </p:nvCxnSpPr>
        <p:spPr bwMode="auto">
          <a:xfrm>
            <a:off x="4330950" y="19457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09" name="Straight Connector 10008">
            <a:extLst>
              <a:ext uri="{FF2B5EF4-FFF2-40B4-BE49-F238E27FC236}">
                <a16:creationId xmlns:a16="http://schemas.microsoft.com/office/drawing/2014/main" id="{4F163B4E-8967-9559-6229-474529294172}"/>
              </a:ext>
            </a:extLst>
          </p:cNvPr>
          <p:cNvCxnSpPr/>
          <p:nvPr/>
        </p:nvCxnSpPr>
        <p:spPr bwMode="auto">
          <a:xfrm>
            <a:off x="4329443" y="194346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0" name="Straight Connector 10009">
            <a:extLst>
              <a:ext uri="{FF2B5EF4-FFF2-40B4-BE49-F238E27FC236}">
                <a16:creationId xmlns:a16="http://schemas.microsoft.com/office/drawing/2014/main" id="{FF462096-D4A0-543B-84D5-3E0BB94F5BB9}"/>
              </a:ext>
            </a:extLst>
          </p:cNvPr>
          <p:cNvCxnSpPr/>
          <p:nvPr/>
        </p:nvCxnSpPr>
        <p:spPr bwMode="auto">
          <a:xfrm>
            <a:off x="4312868" y="194230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1" name="Straight Connector 10010">
            <a:extLst>
              <a:ext uri="{FF2B5EF4-FFF2-40B4-BE49-F238E27FC236}">
                <a16:creationId xmlns:a16="http://schemas.microsoft.com/office/drawing/2014/main" id="{B4E6F979-295A-39BC-87FA-9504E141EE80}"/>
              </a:ext>
            </a:extLst>
          </p:cNvPr>
          <p:cNvCxnSpPr/>
          <p:nvPr/>
        </p:nvCxnSpPr>
        <p:spPr bwMode="auto">
          <a:xfrm>
            <a:off x="4295791" y="193884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2" name="Straight Connector 10011">
            <a:extLst>
              <a:ext uri="{FF2B5EF4-FFF2-40B4-BE49-F238E27FC236}">
                <a16:creationId xmlns:a16="http://schemas.microsoft.com/office/drawing/2014/main" id="{5AD199CD-B523-57CF-587D-2FD272AE50B1}"/>
              </a:ext>
            </a:extLst>
          </p:cNvPr>
          <p:cNvCxnSpPr/>
          <p:nvPr/>
        </p:nvCxnSpPr>
        <p:spPr bwMode="auto">
          <a:xfrm>
            <a:off x="4281728" y="19296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3" name="Straight Connector 10012">
            <a:extLst>
              <a:ext uri="{FF2B5EF4-FFF2-40B4-BE49-F238E27FC236}">
                <a16:creationId xmlns:a16="http://schemas.microsoft.com/office/drawing/2014/main" id="{F726D5C2-ABC2-9168-6917-5C87F21B0164}"/>
              </a:ext>
            </a:extLst>
          </p:cNvPr>
          <p:cNvCxnSpPr/>
          <p:nvPr/>
        </p:nvCxnSpPr>
        <p:spPr bwMode="auto">
          <a:xfrm>
            <a:off x="4260633" y="19215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4" name="Straight Connector 10013">
            <a:extLst>
              <a:ext uri="{FF2B5EF4-FFF2-40B4-BE49-F238E27FC236}">
                <a16:creationId xmlns:a16="http://schemas.microsoft.com/office/drawing/2014/main" id="{5FD0A65E-1630-515D-F85E-1143D41CD978}"/>
              </a:ext>
            </a:extLst>
          </p:cNvPr>
          <p:cNvCxnSpPr/>
          <p:nvPr/>
        </p:nvCxnSpPr>
        <p:spPr bwMode="auto">
          <a:xfrm>
            <a:off x="4230999" y="19180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5" name="Straight Connector 10014">
            <a:extLst>
              <a:ext uri="{FF2B5EF4-FFF2-40B4-BE49-F238E27FC236}">
                <a16:creationId xmlns:a16="http://schemas.microsoft.com/office/drawing/2014/main" id="{B22EBC24-5D01-6169-F1A1-C77B60182E72}"/>
              </a:ext>
            </a:extLst>
          </p:cNvPr>
          <p:cNvCxnSpPr/>
          <p:nvPr/>
        </p:nvCxnSpPr>
        <p:spPr bwMode="auto">
          <a:xfrm>
            <a:off x="4221455" y="19146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6" name="Straight Connector 10015">
            <a:extLst>
              <a:ext uri="{FF2B5EF4-FFF2-40B4-BE49-F238E27FC236}">
                <a16:creationId xmlns:a16="http://schemas.microsoft.com/office/drawing/2014/main" id="{AF7626B0-4A20-42BF-0A78-0F64D1173ABE}"/>
              </a:ext>
            </a:extLst>
          </p:cNvPr>
          <p:cNvCxnSpPr/>
          <p:nvPr/>
        </p:nvCxnSpPr>
        <p:spPr bwMode="auto">
          <a:xfrm>
            <a:off x="4213922" y="19146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7" name="Straight Connector 10016">
            <a:extLst>
              <a:ext uri="{FF2B5EF4-FFF2-40B4-BE49-F238E27FC236}">
                <a16:creationId xmlns:a16="http://schemas.microsoft.com/office/drawing/2014/main" id="{D19202D4-23CF-4D56-4304-1FC360C0E10A}"/>
              </a:ext>
            </a:extLst>
          </p:cNvPr>
          <p:cNvCxnSpPr/>
          <p:nvPr/>
        </p:nvCxnSpPr>
        <p:spPr bwMode="auto">
          <a:xfrm>
            <a:off x="4209903" y="191348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8" name="Straight Connector 10017">
            <a:extLst>
              <a:ext uri="{FF2B5EF4-FFF2-40B4-BE49-F238E27FC236}">
                <a16:creationId xmlns:a16="http://schemas.microsoft.com/office/drawing/2014/main" id="{5C9C19E0-9547-07F9-A859-36301FEF8B03}"/>
              </a:ext>
            </a:extLst>
          </p:cNvPr>
          <p:cNvCxnSpPr/>
          <p:nvPr/>
        </p:nvCxnSpPr>
        <p:spPr bwMode="auto">
          <a:xfrm>
            <a:off x="4188808" y="19065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19" name="Straight Connector 10018">
            <a:extLst>
              <a:ext uri="{FF2B5EF4-FFF2-40B4-BE49-F238E27FC236}">
                <a16:creationId xmlns:a16="http://schemas.microsoft.com/office/drawing/2014/main" id="{96B6B384-6C00-FC69-F509-58DC2FCB198D}"/>
              </a:ext>
            </a:extLst>
          </p:cNvPr>
          <p:cNvCxnSpPr/>
          <p:nvPr/>
        </p:nvCxnSpPr>
        <p:spPr bwMode="auto">
          <a:xfrm>
            <a:off x="4180270" y="19031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0" name="Straight Connector 10019">
            <a:extLst>
              <a:ext uri="{FF2B5EF4-FFF2-40B4-BE49-F238E27FC236}">
                <a16:creationId xmlns:a16="http://schemas.microsoft.com/office/drawing/2014/main" id="{1D8DA8BC-3C49-67B4-5C71-F42B1C1AD164}"/>
              </a:ext>
            </a:extLst>
          </p:cNvPr>
          <p:cNvCxnSpPr/>
          <p:nvPr/>
        </p:nvCxnSpPr>
        <p:spPr bwMode="auto">
          <a:xfrm>
            <a:off x="4151139" y="19008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1" name="Straight Connector 10020">
            <a:extLst>
              <a:ext uri="{FF2B5EF4-FFF2-40B4-BE49-F238E27FC236}">
                <a16:creationId xmlns:a16="http://schemas.microsoft.com/office/drawing/2014/main" id="{230A91A8-D4CA-D9B7-5BAD-C4CD72B00FF8}"/>
              </a:ext>
            </a:extLst>
          </p:cNvPr>
          <p:cNvCxnSpPr/>
          <p:nvPr/>
        </p:nvCxnSpPr>
        <p:spPr bwMode="auto">
          <a:xfrm>
            <a:off x="4148125" y="19008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2" name="Straight Connector 10021">
            <a:extLst>
              <a:ext uri="{FF2B5EF4-FFF2-40B4-BE49-F238E27FC236}">
                <a16:creationId xmlns:a16="http://schemas.microsoft.com/office/drawing/2014/main" id="{32D2E992-D0C8-B3B7-CE7F-DD44A46FF026}"/>
              </a:ext>
            </a:extLst>
          </p:cNvPr>
          <p:cNvCxnSpPr/>
          <p:nvPr/>
        </p:nvCxnSpPr>
        <p:spPr bwMode="auto">
          <a:xfrm>
            <a:off x="4137075" y="190080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3" name="Straight Connector 10022">
            <a:extLst>
              <a:ext uri="{FF2B5EF4-FFF2-40B4-BE49-F238E27FC236}">
                <a16:creationId xmlns:a16="http://schemas.microsoft.com/office/drawing/2014/main" id="{ED8D8FFB-9B9D-B3A7-963A-8A76447475D5}"/>
              </a:ext>
            </a:extLst>
          </p:cNvPr>
          <p:cNvCxnSpPr/>
          <p:nvPr/>
        </p:nvCxnSpPr>
        <p:spPr bwMode="auto">
          <a:xfrm>
            <a:off x="4087351" y="188696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4" name="Straight Connector 10023">
            <a:extLst>
              <a:ext uri="{FF2B5EF4-FFF2-40B4-BE49-F238E27FC236}">
                <a16:creationId xmlns:a16="http://schemas.microsoft.com/office/drawing/2014/main" id="{B7339DD8-FFAB-49BF-8DB4-4C306DA6F91A}"/>
              </a:ext>
            </a:extLst>
          </p:cNvPr>
          <p:cNvCxnSpPr/>
          <p:nvPr/>
        </p:nvCxnSpPr>
        <p:spPr bwMode="auto">
          <a:xfrm>
            <a:off x="4077807" y="188696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5" name="Straight Connector 10024">
            <a:extLst>
              <a:ext uri="{FF2B5EF4-FFF2-40B4-BE49-F238E27FC236}">
                <a16:creationId xmlns:a16="http://schemas.microsoft.com/office/drawing/2014/main" id="{EA987E30-050C-DC0F-C070-A140EA8DD10A}"/>
              </a:ext>
            </a:extLst>
          </p:cNvPr>
          <p:cNvCxnSpPr/>
          <p:nvPr/>
        </p:nvCxnSpPr>
        <p:spPr bwMode="auto">
          <a:xfrm>
            <a:off x="4048173" y="187889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6" name="Straight Connector 10025">
            <a:extLst>
              <a:ext uri="{FF2B5EF4-FFF2-40B4-BE49-F238E27FC236}">
                <a16:creationId xmlns:a16="http://schemas.microsoft.com/office/drawing/2014/main" id="{3B5EC7C5-3878-064E-17A0-A57A5F5DEF11}"/>
              </a:ext>
            </a:extLst>
          </p:cNvPr>
          <p:cNvCxnSpPr/>
          <p:nvPr/>
        </p:nvCxnSpPr>
        <p:spPr bwMode="auto">
          <a:xfrm>
            <a:off x="4008997" y="188005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7" name="Straight Connector 10026">
            <a:extLst>
              <a:ext uri="{FF2B5EF4-FFF2-40B4-BE49-F238E27FC236}">
                <a16:creationId xmlns:a16="http://schemas.microsoft.com/office/drawing/2014/main" id="{979DB1BF-E2ED-8A9D-0CFA-DDC9644E64BE}"/>
              </a:ext>
            </a:extLst>
          </p:cNvPr>
          <p:cNvCxnSpPr/>
          <p:nvPr/>
        </p:nvCxnSpPr>
        <p:spPr bwMode="auto">
          <a:xfrm>
            <a:off x="3992924" y="188005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8" name="Straight Connector 10027">
            <a:extLst>
              <a:ext uri="{FF2B5EF4-FFF2-40B4-BE49-F238E27FC236}">
                <a16:creationId xmlns:a16="http://schemas.microsoft.com/office/drawing/2014/main" id="{1B17A900-4CEB-6963-92B1-D982FD07F880}"/>
              </a:ext>
            </a:extLst>
          </p:cNvPr>
          <p:cNvCxnSpPr/>
          <p:nvPr/>
        </p:nvCxnSpPr>
        <p:spPr bwMode="auto">
          <a:xfrm>
            <a:off x="3995938" y="188005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29" name="Straight Connector 10028">
            <a:extLst>
              <a:ext uri="{FF2B5EF4-FFF2-40B4-BE49-F238E27FC236}">
                <a16:creationId xmlns:a16="http://schemas.microsoft.com/office/drawing/2014/main" id="{93C589A2-2E84-9571-E002-3806F00135CB}"/>
              </a:ext>
            </a:extLst>
          </p:cNvPr>
          <p:cNvCxnSpPr/>
          <p:nvPr/>
        </p:nvCxnSpPr>
        <p:spPr bwMode="auto">
          <a:xfrm>
            <a:off x="3933657" y="186621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0" name="Straight Connector 10029">
            <a:extLst>
              <a:ext uri="{FF2B5EF4-FFF2-40B4-BE49-F238E27FC236}">
                <a16:creationId xmlns:a16="http://schemas.microsoft.com/office/drawing/2014/main" id="{712884A9-B3C6-0921-8CCF-03F8C10E4990}"/>
              </a:ext>
            </a:extLst>
          </p:cNvPr>
          <p:cNvCxnSpPr/>
          <p:nvPr/>
        </p:nvCxnSpPr>
        <p:spPr bwMode="auto">
          <a:xfrm>
            <a:off x="3919594" y="185929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1" name="Straight Connector 10030">
            <a:extLst>
              <a:ext uri="{FF2B5EF4-FFF2-40B4-BE49-F238E27FC236}">
                <a16:creationId xmlns:a16="http://schemas.microsoft.com/office/drawing/2014/main" id="{BF41BC00-B87F-0736-FB48-B77B367699F2}"/>
              </a:ext>
            </a:extLst>
          </p:cNvPr>
          <p:cNvCxnSpPr/>
          <p:nvPr/>
        </p:nvCxnSpPr>
        <p:spPr bwMode="auto">
          <a:xfrm>
            <a:off x="3910050" y="186045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2" name="Straight Connector 10031">
            <a:extLst>
              <a:ext uri="{FF2B5EF4-FFF2-40B4-BE49-F238E27FC236}">
                <a16:creationId xmlns:a16="http://schemas.microsoft.com/office/drawing/2014/main" id="{F6762ADD-78D3-13E9-629E-E69BA94BF5BC}"/>
              </a:ext>
            </a:extLst>
          </p:cNvPr>
          <p:cNvCxnSpPr/>
          <p:nvPr/>
        </p:nvCxnSpPr>
        <p:spPr bwMode="auto">
          <a:xfrm>
            <a:off x="3860326" y="185122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3" name="Straight Connector 10032">
            <a:extLst>
              <a:ext uri="{FF2B5EF4-FFF2-40B4-BE49-F238E27FC236}">
                <a16:creationId xmlns:a16="http://schemas.microsoft.com/office/drawing/2014/main" id="{15F35F0C-B461-0158-6CD7-839D8920F0C2}"/>
              </a:ext>
            </a:extLst>
          </p:cNvPr>
          <p:cNvCxnSpPr/>
          <p:nvPr/>
        </p:nvCxnSpPr>
        <p:spPr bwMode="auto">
          <a:xfrm>
            <a:off x="3800556" y="183624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4" name="Straight Connector 10033">
            <a:extLst>
              <a:ext uri="{FF2B5EF4-FFF2-40B4-BE49-F238E27FC236}">
                <a16:creationId xmlns:a16="http://schemas.microsoft.com/office/drawing/2014/main" id="{408A4DBB-F8EF-9BA2-D523-E78D418BC80D}"/>
              </a:ext>
            </a:extLst>
          </p:cNvPr>
          <p:cNvCxnSpPr/>
          <p:nvPr/>
        </p:nvCxnSpPr>
        <p:spPr bwMode="auto">
          <a:xfrm>
            <a:off x="3791516" y="183624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5" name="Straight Connector 10034">
            <a:extLst>
              <a:ext uri="{FF2B5EF4-FFF2-40B4-BE49-F238E27FC236}">
                <a16:creationId xmlns:a16="http://schemas.microsoft.com/office/drawing/2014/main" id="{C03D878E-5A8C-2742-34B1-6AD369A00ED2}"/>
              </a:ext>
            </a:extLst>
          </p:cNvPr>
          <p:cNvCxnSpPr/>
          <p:nvPr/>
        </p:nvCxnSpPr>
        <p:spPr bwMode="auto">
          <a:xfrm>
            <a:off x="3755352" y="183047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6" name="Straight Connector 10035">
            <a:extLst>
              <a:ext uri="{FF2B5EF4-FFF2-40B4-BE49-F238E27FC236}">
                <a16:creationId xmlns:a16="http://schemas.microsoft.com/office/drawing/2014/main" id="{F5AD0FD2-C251-8B33-A1E5-B68977FC1C0E}"/>
              </a:ext>
            </a:extLst>
          </p:cNvPr>
          <p:cNvCxnSpPr/>
          <p:nvPr/>
        </p:nvCxnSpPr>
        <p:spPr bwMode="auto">
          <a:xfrm>
            <a:off x="3727727" y="18281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7" name="Straight Connector 10036">
            <a:extLst>
              <a:ext uri="{FF2B5EF4-FFF2-40B4-BE49-F238E27FC236}">
                <a16:creationId xmlns:a16="http://schemas.microsoft.com/office/drawing/2014/main" id="{78CC8206-901B-AF93-1229-74ED4FBB1932}"/>
              </a:ext>
            </a:extLst>
          </p:cNvPr>
          <p:cNvCxnSpPr/>
          <p:nvPr/>
        </p:nvCxnSpPr>
        <p:spPr bwMode="auto">
          <a:xfrm>
            <a:off x="3705125" y="18281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8" name="Straight Connector 10037">
            <a:extLst>
              <a:ext uri="{FF2B5EF4-FFF2-40B4-BE49-F238E27FC236}">
                <a16:creationId xmlns:a16="http://schemas.microsoft.com/office/drawing/2014/main" id="{7C5EB14F-A3A0-946F-1F9A-82A887B9AEA0}"/>
              </a:ext>
            </a:extLst>
          </p:cNvPr>
          <p:cNvCxnSpPr/>
          <p:nvPr/>
        </p:nvCxnSpPr>
        <p:spPr bwMode="auto">
          <a:xfrm>
            <a:off x="3709645" y="18281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39" name="Straight Connector 10038">
            <a:extLst>
              <a:ext uri="{FF2B5EF4-FFF2-40B4-BE49-F238E27FC236}">
                <a16:creationId xmlns:a16="http://schemas.microsoft.com/office/drawing/2014/main" id="{40A3987B-7A57-256C-B5DA-AAFFDA0AF245}"/>
              </a:ext>
            </a:extLst>
          </p:cNvPr>
          <p:cNvCxnSpPr/>
          <p:nvPr/>
        </p:nvCxnSpPr>
        <p:spPr bwMode="auto">
          <a:xfrm>
            <a:off x="3694076" y="18281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0" name="Straight Connector 10039">
            <a:extLst>
              <a:ext uri="{FF2B5EF4-FFF2-40B4-BE49-F238E27FC236}">
                <a16:creationId xmlns:a16="http://schemas.microsoft.com/office/drawing/2014/main" id="{BCBEC74A-FD01-BBEC-0AEA-8F2D5922554A}"/>
              </a:ext>
            </a:extLst>
          </p:cNvPr>
          <p:cNvCxnSpPr/>
          <p:nvPr/>
        </p:nvCxnSpPr>
        <p:spPr bwMode="auto">
          <a:xfrm>
            <a:off x="3676496" y="182471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1" name="Straight Connector 10040">
            <a:extLst>
              <a:ext uri="{FF2B5EF4-FFF2-40B4-BE49-F238E27FC236}">
                <a16:creationId xmlns:a16="http://schemas.microsoft.com/office/drawing/2014/main" id="{D9EEE6C2-CC5D-514E-CE69-524DF11DBAB7}"/>
              </a:ext>
            </a:extLst>
          </p:cNvPr>
          <p:cNvCxnSpPr/>
          <p:nvPr/>
        </p:nvCxnSpPr>
        <p:spPr bwMode="auto">
          <a:xfrm>
            <a:off x="3629283" y="181318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2" name="Straight Connector 10041">
            <a:extLst>
              <a:ext uri="{FF2B5EF4-FFF2-40B4-BE49-F238E27FC236}">
                <a16:creationId xmlns:a16="http://schemas.microsoft.com/office/drawing/2014/main" id="{24F7F457-A957-76E8-0AE6-4F3FFCC3D3AE}"/>
              </a:ext>
            </a:extLst>
          </p:cNvPr>
          <p:cNvCxnSpPr/>
          <p:nvPr/>
        </p:nvCxnSpPr>
        <p:spPr bwMode="auto">
          <a:xfrm>
            <a:off x="3594124" y="179704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3" name="Straight Connector 10042">
            <a:extLst>
              <a:ext uri="{FF2B5EF4-FFF2-40B4-BE49-F238E27FC236}">
                <a16:creationId xmlns:a16="http://schemas.microsoft.com/office/drawing/2014/main" id="{5B5AD4ED-5513-B2E4-6892-D166D157E430}"/>
              </a:ext>
            </a:extLst>
          </p:cNvPr>
          <p:cNvCxnSpPr/>
          <p:nvPr/>
        </p:nvCxnSpPr>
        <p:spPr bwMode="auto">
          <a:xfrm>
            <a:off x="3564490" y="178205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4" name="Straight Connector 10043">
            <a:extLst>
              <a:ext uri="{FF2B5EF4-FFF2-40B4-BE49-F238E27FC236}">
                <a16:creationId xmlns:a16="http://schemas.microsoft.com/office/drawing/2014/main" id="{34D7A0C7-608F-0F60-6EF7-B941302918F7}"/>
              </a:ext>
            </a:extLst>
          </p:cNvPr>
          <p:cNvCxnSpPr/>
          <p:nvPr/>
        </p:nvCxnSpPr>
        <p:spPr bwMode="auto">
          <a:xfrm>
            <a:off x="3558463" y="178205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5" name="Straight Connector 10044">
            <a:extLst>
              <a:ext uri="{FF2B5EF4-FFF2-40B4-BE49-F238E27FC236}">
                <a16:creationId xmlns:a16="http://schemas.microsoft.com/office/drawing/2014/main" id="{C9AC9274-C739-C102-7A86-64F52F9ABFD1}"/>
              </a:ext>
            </a:extLst>
          </p:cNvPr>
          <p:cNvCxnSpPr/>
          <p:nvPr/>
        </p:nvCxnSpPr>
        <p:spPr bwMode="auto">
          <a:xfrm>
            <a:off x="3554445" y="178205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6" name="Straight Connector 10045">
            <a:extLst>
              <a:ext uri="{FF2B5EF4-FFF2-40B4-BE49-F238E27FC236}">
                <a16:creationId xmlns:a16="http://schemas.microsoft.com/office/drawing/2014/main" id="{77584E70-CFBC-5037-71D6-167D5B85E9E5}"/>
              </a:ext>
            </a:extLst>
          </p:cNvPr>
          <p:cNvCxnSpPr/>
          <p:nvPr/>
        </p:nvCxnSpPr>
        <p:spPr bwMode="auto">
          <a:xfrm>
            <a:off x="3516272" y="17774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7" name="Straight Connector 10046">
            <a:extLst>
              <a:ext uri="{FF2B5EF4-FFF2-40B4-BE49-F238E27FC236}">
                <a16:creationId xmlns:a16="http://schemas.microsoft.com/office/drawing/2014/main" id="{B68F7EF8-C5F9-08DD-413B-DAA79E92995C}"/>
              </a:ext>
            </a:extLst>
          </p:cNvPr>
          <p:cNvCxnSpPr/>
          <p:nvPr/>
        </p:nvCxnSpPr>
        <p:spPr bwMode="auto">
          <a:xfrm>
            <a:off x="3494675" y="177283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8" name="Straight Connector 10047">
            <a:extLst>
              <a:ext uri="{FF2B5EF4-FFF2-40B4-BE49-F238E27FC236}">
                <a16:creationId xmlns:a16="http://schemas.microsoft.com/office/drawing/2014/main" id="{AC1793C9-151B-C2F9-7545-7C65317A74AA}"/>
              </a:ext>
            </a:extLst>
          </p:cNvPr>
          <p:cNvCxnSpPr/>
          <p:nvPr/>
        </p:nvCxnSpPr>
        <p:spPr bwMode="auto">
          <a:xfrm>
            <a:off x="3472073" y="176245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49" name="Straight Connector 10048">
            <a:extLst>
              <a:ext uri="{FF2B5EF4-FFF2-40B4-BE49-F238E27FC236}">
                <a16:creationId xmlns:a16="http://schemas.microsoft.com/office/drawing/2014/main" id="{407DB139-A605-7BA4-AAAC-6259F2FDA32D}"/>
              </a:ext>
            </a:extLst>
          </p:cNvPr>
          <p:cNvCxnSpPr/>
          <p:nvPr/>
        </p:nvCxnSpPr>
        <p:spPr bwMode="auto">
          <a:xfrm>
            <a:off x="3459014" y="17589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0" name="Straight Connector 10049">
            <a:extLst>
              <a:ext uri="{FF2B5EF4-FFF2-40B4-BE49-F238E27FC236}">
                <a16:creationId xmlns:a16="http://schemas.microsoft.com/office/drawing/2014/main" id="{9EBB40DE-6135-7BEB-4C61-BB6861719CB2}"/>
              </a:ext>
            </a:extLst>
          </p:cNvPr>
          <p:cNvCxnSpPr/>
          <p:nvPr/>
        </p:nvCxnSpPr>
        <p:spPr bwMode="auto">
          <a:xfrm>
            <a:off x="3450977" y="17589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1" name="Straight Connector 10050">
            <a:extLst>
              <a:ext uri="{FF2B5EF4-FFF2-40B4-BE49-F238E27FC236}">
                <a16:creationId xmlns:a16="http://schemas.microsoft.com/office/drawing/2014/main" id="{D6EBB5E6-9910-36E5-5385-D8B711DF78DA}"/>
              </a:ext>
            </a:extLst>
          </p:cNvPr>
          <p:cNvCxnSpPr/>
          <p:nvPr/>
        </p:nvCxnSpPr>
        <p:spPr bwMode="auto">
          <a:xfrm>
            <a:off x="3423353" y="17589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2" name="Straight Connector 10051">
            <a:extLst>
              <a:ext uri="{FF2B5EF4-FFF2-40B4-BE49-F238E27FC236}">
                <a16:creationId xmlns:a16="http://schemas.microsoft.com/office/drawing/2014/main" id="{496FF742-481B-AFDD-7BD4-301D11EB80FB}"/>
              </a:ext>
            </a:extLst>
          </p:cNvPr>
          <p:cNvCxnSpPr/>
          <p:nvPr/>
        </p:nvCxnSpPr>
        <p:spPr bwMode="auto">
          <a:xfrm>
            <a:off x="3419837" y="17578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3" name="Straight Connector 10052">
            <a:extLst>
              <a:ext uri="{FF2B5EF4-FFF2-40B4-BE49-F238E27FC236}">
                <a16:creationId xmlns:a16="http://schemas.microsoft.com/office/drawing/2014/main" id="{548D2EB1-53F6-5E97-4D54-C50B30743DD9}"/>
              </a:ext>
            </a:extLst>
          </p:cNvPr>
          <p:cNvCxnSpPr/>
          <p:nvPr/>
        </p:nvCxnSpPr>
        <p:spPr bwMode="auto">
          <a:xfrm>
            <a:off x="3406778" y="175092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4" name="Straight Connector 10053">
            <a:extLst>
              <a:ext uri="{FF2B5EF4-FFF2-40B4-BE49-F238E27FC236}">
                <a16:creationId xmlns:a16="http://schemas.microsoft.com/office/drawing/2014/main" id="{D346F3C0-9E8D-8A3E-DF03-A2CB1F7336F8}"/>
              </a:ext>
            </a:extLst>
          </p:cNvPr>
          <p:cNvCxnSpPr/>
          <p:nvPr/>
        </p:nvCxnSpPr>
        <p:spPr bwMode="auto">
          <a:xfrm>
            <a:off x="3378148" y="174516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5" name="Straight Connector 10054">
            <a:extLst>
              <a:ext uri="{FF2B5EF4-FFF2-40B4-BE49-F238E27FC236}">
                <a16:creationId xmlns:a16="http://schemas.microsoft.com/office/drawing/2014/main" id="{606353FE-58F5-0E70-51FC-91FDA62E50F9}"/>
              </a:ext>
            </a:extLst>
          </p:cNvPr>
          <p:cNvCxnSpPr/>
          <p:nvPr/>
        </p:nvCxnSpPr>
        <p:spPr bwMode="auto">
          <a:xfrm>
            <a:off x="3381162" y="174516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6" name="Straight Connector 10055">
            <a:extLst>
              <a:ext uri="{FF2B5EF4-FFF2-40B4-BE49-F238E27FC236}">
                <a16:creationId xmlns:a16="http://schemas.microsoft.com/office/drawing/2014/main" id="{23B03033-5CD1-132C-BDF3-B6DA1E165C6B}"/>
              </a:ext>
            </a:extLst>
          </p:cNvPr>
          <p:cNvCxnSpPr/>
          <p:nvPr/>
        </p:nvCxnSpPr>
        <p:spPr bwMode="auto">
          <a:xfrm>
            <a:off x="3341483" y="174400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7" name="Straight Connector 10056">
            <a:extLst>
              <a:ext uri="{FF2B5EF4-FFF2-40B4-BE49-F238E27FC236}">
                <a16:creationId xmlns:a16="http://schemas.microsoft.com/office/drawing/2014/main" id="{C1B4DADF-B66F-7B87-B451-E9E04FB8063A}"/>
              </a:ext>
            </a:extLst>
          </p:cNvPr>
          <p:cNvCxnSpPr/>
          <p:nvPr/>
        </p:nvCxnSpPr>
        <p:spPr bwMode="auto">
          <a:xfrm>
            <a:off x="3331438" y="17370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8" name="Straight Connector 10057">
            <a:extLst>
              <a:ext uri="{FF2B5EF4-FFF2-40B4-BE49-F238E27FC236}">
                <a16:creationId xmlns:a16="http://schemas.microsoft.com/office/drawing/2014/main" id="{AB6050CF-1A43-E486-BF7B-A58A71898FDD}"/>
              </a:ext>
            </a:extLst>
          </p:cNvPr>
          <p:cNvCxnSpPr/>
          <p:nvPr/>
        </p:nvCxnSpPr>
        <p:spPr bwMode="auto">
          <a:xfrm>
            <a:off x="3319383" y="173708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59" name="Straight Connector 10058">
            <a:extLst>
              <a:ext uri="{FF2B5EF4-FFF2-40B4-BE49-F238E27FC236}">
                <a16:creationId xmlns:a16="http://schemas.microsoft.com/office/drawing/2014/main" id="{2854E27D-BCCC-2D11-1C9F-99273C6A7858}"/>
              </a:ext>
            </a:extLst>
          </p:cNvPr>
          <p:cNvCxnSpPr/>
          <p:nvPr/>
        </p:nvCxnSpPr>
        <p:spPr bwMode="auto">
          <a:xfrm>
            <a:off x="3206373" y="17290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0" name="Straight Connector 10059">
            <a:extLst>
              <a:ext uri="{FF2B5EF4-FFF2-40B4-BE49-F238E27FC236}">
                <a16:creationId xmlns:a16="http://schemas.microsoft.com/office/drawing/2014/main" id="{562AD1AA-21C5-4990-9DB0-1C1F980789D3}"/>
              </a:ext>
            </a:extLst>
          </p:cNvPr>
          <p:cNvCxnSpPr/>
          <p:nvPr/>
        </p:nvCxnSpPr>
        <p:spPr bwMode="auto">
          <a:xfrm>
            <a:off x="3190300" y="17186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1" name="Straight Connector 10060">
            <a:extLst>
              <a:ext uri="{FF2B5EF4-FFF2-40B4-BE49-F238E27FC236}">
                <a16:creationId xmlns:a16="http://schemas.microsoft.com/office/drawing/2014/main" id="{7BAF3427-AE6B-70B2-0D92-789867866233}"/>
              </a:ext>
            </a:extLst>
          </p:cNvPr>
          <p:cNvCxnSpPr/>
          <p:nvPr/>
        </p:nvCxnSpPr>
        <p:spPr bwMode="auto">
          <a:xfrm>
            <a:off x="3177744" y="17186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2" name="Straight Connector 10061">
            <a:extLst>
              <a:ext uri="{FF2B5EF4-FFF2-40B4-BE49-F238E27FC236}">
                <a16:creationId xmlns:a16="http://schemas.microsoft.com/office/drawing/2014/main" id="{89DAC7C0-0FE2-D0B5-1970-346F298272EA}"/>
              </a:ext>
            </a:extLst>
          </p:cNvPr>
          <p:cNvCxnSpPr/>
          <p:nvPr/>
        </p:nvCxnSpPr>
        <p:spPr bwMode="auto">
          <a:xfrm>
            <a:off x="3164685" y="171633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3" name="Straight Connector 10062">
            <a:extLst>
              <a:ext uri="{FF2B5EF4-FFF2-40B4-BE49-F238E27FC236}">
                <a16:creationId xmlns:a16="http://schemas.microsoft.com/office/drawing/2014/main" id="{B15AC1C4-9109-8E64-FEA1-BB234549ADF5}"/>
              </a:ext>
            </a:extLst>
          </p:cNvPr>
          <p:cNvCxnSpPr/>
          <p:nvPr/>
        </p:nvCxnSpPr>
        <p:spPr bwMode="auto">
          <a:xfrm>
            <a:off x="3128019" y="170595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4" name="Straight Connector 10063">
            <a:extLst>
              <a:ext uri="{FF2B5EF4-FFF2-40B4-BE49-F238E27FC236}">
                <a16:creationId xmlns:a16="http://schemas.microsoft.com/office/drawing/2014/main" id="{708AEB30-9EF6-25CA-D55A-0ADABA386AA9}"/>
              </a:ext>
            </a:extLst>
          </p:cNvPr>
          <p:cNvCxnSpPr/>
          <p:nvPr/>
        </p:nvCxnSpPr>
        <p:spPr bwMode="auto">
          <a:xfrm>
            <a:off x="3111947" y="1705959"/>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5" name="Straight Connector 10064">
            <a:extLst>
              <a:ext uri="{FF2B5EF4-FFF2-40B4-BE49-F238E27FC236}">
                <a16:creationId xmlns:a16="http://schemas.microsoft.com/office/drawing/2014/main" id="{8FAF3C6A-BA38-FA2E-114C-50D6C6E5321E}"/>
              </a:ext>
            </a:extLst>
          </p:cNvPr>
          <p:cNvCxnSpPr/>
          <p:nvPr/>
        </p:nvCxnSpPr>
        <p:spPr bwMode="auto">
          <a:xfrm>
            <a:off x="3100395" y="170134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6" name="Straight Connector 10065">
            <a:extLst>
              <a:ext uri="{FF2B5EF4-FFF2-40B4-BE49-F238E27FC236}">
                <a16:creationId xmlns:a16="http://schemas.microsoft.com/office/drawing/2014/main" id="{400CCF4D-E1E0-E108-E844-60CFE0FA318B}"/>
              </a:ext>
            </a:extLst>
          </p:cNvPr>
          <p:cNvCxnSpPr/>
          <p:nvPr/>
        </p:nvCxnSpPr>
        <p:spPr bwMode="auto">
          <a:xfrm>
            <a:off x="3091856" y="169904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7" name="Straight Connector 10066">
            <a:extLst>
              <a:ext uri="{FF2B5EF4-FFF2-40B4-BE49-F238E27FC236}">
                <a16:creationId xmlns:a16="http://schemas.microsoft.com/office/drawing/2014/main" id="{EFB29022-0CA0-5ACE-EFEA-C921AB34EEAA}"/>
              </a:ext>
            </a:extLst>
          </p:cNvPr>
          <p:cNvCxnSpPr/>
          <p:nvPr/>
        </p:nvCxnSpPr>
        <p:spPr bwMode="auto">
          <a:xfrm>
            <a:off x="3077291" y="169558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8" name="Straight Connector 10067">
            <a:extLst>
              <a:ext uri="{FF2B5EF4-FFF2-40B4-BE49-F238E27FC236}">
                <a16:creationId xmlns:a16="http://schemas.microsoft.com/office/drawing/2014/main" id="{82FF361C-DEB8-601B-39C8-06D45B93B95A}"/>
              </a:ext>
            </a:extLst>
          </p:cNvPr>
          <p:cNvCxnSpPr/>
          <p:nvPr/>
        </p:nvCxnSpPr>
        <p:spPr bwMode="auto">
          <a:xfrm>
            <a:off x="2966289" y="167984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2" name="Straight Connector 9631">
            <a:extLst>
              <a:ext uri="{FF2B5EF4-FFF2-40B4-BE49-F238E27FC236}">
                <a16:creationId xmlns:a16="http://schemas.microsoft.com/office/drawing/2014/main" id="{13FE1080-00FF-E2C0-1001-AE4FBA5270AD}"/>
              </a:ext>
            </a:extLst>
          </p:cNvPr>
          <p:cNvCxnSpPr/>
          <p:nvPr/>
        </p:nvCxnSpPr>
        <p:spPr bwMode="auto">
          <a:xfrm>
            <a:off x="2905013" y="1668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3" name="Straight Connector 9632">
            <a:extLst>
              <a:ext uri="{FF2B5EF4-FFF2-40B4-BE49-F238E27FC236}">
                <a16:creationId xmlns:a16="http://schemas.microsoft.com/office/drawing/2014/main" id="{3A626C99-C664-3413-F73D-350B9D810131}"/>
              </a:ext>
            </a:extLst>
          </p:cNvPr>
          <p:cNvCxnSpPr/>
          <p:nvPr/>
        </p:nvCxnSpPr>
        <p:spPr bwMode="auto">
          <a:xfrm>
            <a:off x="2888438" y="16683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4" name="Straight Connector 9633">
            <a:extLst>
              <a:ext uri="{FF2B5EF4-FFF2-40B4-BE49-F238E27FC236}">
                <a16:creationId xmlns:a16="http://schemas.microsoft.com/office/drawing/2014/main" id="{80B1F714-27F8-98B2-AB47-4503D15A1946}"/>
              </a:ext>
            </a:extLst>
          </p:cNvPr>
          <p:cNvCxnSpPr/>
          <p:nvPr/>
        </p:nvCxnSpPr>
        <p:spPr bwMode="auto">
          <a:xfrm>
            <a:off x="2780450" y="164987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5" name="Straight Connector 9634">
            <a:extLst>
              <a:ext uri="{FF2B5EF4-FFF2-40B4-BE49-F238E27FC236}">
                <a16:creationId xmlns:a16="http://schemas.microsoft.com/office/drawing/2014/main" id="{FC1F9F1F-83B7-12D7-C114-6E2C3013C4EC}"/>
              </a:ext>
            </a:extLst>
          </p:cNvPr>
          <p:cNvCxnSpPr/>
          <p:nvPr/>
        </p:nvCxnSpPr>
        <p:spPr bwMode="auto">
          <a:xfrm>
            <a:off x="2856795" y="166024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6" name="Straight Connector 9635">
            <a:extLst>
              <a:ext uri="{FF2B5EF4-FFF2-40B4-BE49-F238E27FC236}">
                <a16:creationId xmlns:a16="http://schemas.microsoft.com/office/drawing/2014/main" id="{8D2CFF4A-A4D0-3D2A-788E-1F0C53115D3F}"/>
              </a:ext>
            </a:extLst>
          </p:cNvPr>
          <p:cNvCxnSpPr/>
          <p:nvPr/>
        </p:nvCxnSpPr>
        <p:spPr bwMode="auto">
          <a:xfrm>
            <a:off x="2874374" y="166255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7" name="Straight Connector 9636">
            <a:extLst>
              <a:ext uri="{FF2B5EF4-FFF2-40B4-BE49-F238E27FC236}">
                <a16:creationId xmlns:a16="http://schemas.microsoft.com/office/drawing/2014/main" id="{579C08EC-1EEA-78D8-74B1-DF729CAC2DE5}"/>
              </a:ext>
            </a:extLst>
          </p:cNvPr>
          <p:cNvCxnSpPr/>
          <p:nvPr/>
        </p:nvCxnSpPr>
        <p:spPr bwMode="auto">
          <a:xfrm>
            <a:off x="2751319" y="164641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8" name="Straight Connector 9637">
            <a:extLst>
              <a:ext uri="{FF2B5EF4-FFF2-40B4-BE49-F238E27FC236}">
                <a16:creationId xmlns:a16="http://schemas.microsoft.com/office/drawing/2014/main" id="{CF5E9DEB-5D23-903D-601D-A6638BA55553}"/>
              </a:ext>
            </a:extLst>
          </p:cNvPr>
          <p:cNvCxnSpPr/>
          <p:nvPr/>
        </p:nvCxnSpPr>
        <p:spPr bwMode="auto">
          <a:xfrm>
            <a:off x="2745292" y="164641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39" name="Straight Connector 9638">
            <a:extLst>
              <a:ext uri="{FF2B5EF4-FFF2-40B4-BE49-F238E27FC236}">
                <a16:creationId xmlns:a16="http://schemas.microsoft.com/office/drawing/2014/main" id="{4417F038-0C9C-2AD8-92AF-0F96601E3176}"/>
              </a:ext>
            </a:extLst>
          </p:cNvPr>
          <p:cNvCxnSpPr/>
          <p:nvPr/>
        </p:nvCxnSpPr>
        <p:spPr bwMode="auto">
          <a:xfrm>
            <a:off x="2733739" y="164641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0" name="Straight Connector 9639">
            <a:extLst>
              <a:ext uri="{FF2B5EF4-FFF2-40B4-BE49-F238E27FC236}">
                <a16:creationId xmlns:a16="http://schemas.microsoft.com/office/drawing/2014/main" id="{DCD19080-1193-C95D-9FBD-C8D3D3C6217D}"/>
              </a:ext>
            </a:extLst>
          </p:cNvPr>
          <p:cNvCxnSpPr/>
          <p:nvPr/>
        </p:nvCxnSpPr>
        <p:spPr bwMode="auto">
          <a:xfrm>
            <a:off x="2738762" y="164641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1" name="Straight Connector 9640">
            <a:extLst>
              <a:ext uri="{FF2B5EF4-FFF2-40B4-BE49-F238E27FC236}">
                <a16:creationId xmlns:a16="http://schemas.microsoft.com/office/drawing/2014/main" id="{C7705BC8-164E-5790-A822-AEE785B63B61}"/>
              </a:ext>
            </a:extLst>
          </p:cNvPr>
          <p:cNvCxnSpPr/>
          <p:nvPr/>
        </p:nvCxnSpPr>
        <p:spPr bwMode="auto">
          <a:xfrm>
            <a:off x="2720178" y="164641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2" name="Straight Connector 9641">
            <a:extLst>
              <a:ext uri="{FF2B5EF4-FFF2-40B4-BE49-F238E27FC236}">
                <a16:creationId xmlns:a16="http://schemas.microsoft.com/office/drawing/2014/main" id="{B05FDE78-D598-DD96-6344-20A71B7D6B1B}"/>
              </a:ext>
            </a:extLst>
          </p:cNvPr>
          <p:cNvCxnSpPr/>
          <p:nvPr/>
        </p:nvCxnSpPr>
        <p:spPr bwMode="auto">
          <a:xfrm>
            <a:off x="2702599" y="163949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3" name="Straight Connector 9642">
            <a:extLst>
              <a:ext uri="{FF2B5EF4-FFF2-40B4-BE49-F238E27FC236}">
                <a16:creationId xmlns:a16="http://schemas.microsoft.com/office/drawing/2014/main" id="{05DD6C87-3B46-0780-C825-DB2209BDE1CF}"/>
              </a:ext>
            </a:extLst>
          </p:cNvPr>
          <p:cNvCxnSpPr/>
          <p:nvPr/>
        </p:nvCxnSpPr>
        <p:spPr bwMode="auto">
          <a:xfrm>
            <a:off x="2695567" y="163949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4" name="Straight Connector 9643">
            <a:extLst>
              <a:ext uri="{FF2B5EF4-FFF2-40B4-BE49-F238E27FC236}">
                <a16:creationId xmlns:a16="http://schemas.microsoft.com/office/drawing/2014/main" id="{0C4F446D-DBB3-62C9-DE6A-CD27670819F6}"/>
              </a:ext>
            </a:extLst>
          </p:cNvPr>
          <p:cNvCxnSpPr/>
          <p:nvPr/>
        </p:nvCxnSpPr>
        <p:spPr bwMode="auto">
          <a:xfrm>
            <a:off x="2684015" y="163949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5" name="Straight Connector 9644">
            <a:extLst>
              <a:ext uri="{FF2B5EF4-FFF2-40B4-BE49-F238E27FC236}">
                <a16:creationId xmlns:a16="http://schemas.microsoft.com/office/drawing/2014/main" id="{850A5626-7171-B333-F609-157D0D21DB8B}"/>
              </a:ext>
            </a:extLst>
          </p:cNvPr>
          <p:cNvCxnSpPr/>
          <p:nvPr/>
        </p:nvCxnSpPr>
        <p:spPr bwMode="auto">
          <a:xfrm>
            <a:off x="2677485" y="16314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6" name="Straight Connector 9645">
            <a:extLst>
              <a:ext uri="{FF2B5EF4-FFF2-40B4-BE49-F238E27FC236}">
                <a16:creationId xmlns:a16="http://schemas.microsoft.com/office/drawing/2014/main" id="{0F687664-C6F1-2C7A-CABA-1D6D112FE45D}"/>
              </a:ext>
            </a:extLst>
          </p:cNvPr>
          <p:cNvCxnSpPr/>
          <p:nvPr/>
        </p:nvCxnSpPr>
        <p:spPr bwMode="auto">
          <a:xfrm>
            <a:off x="2673467" y="16314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7" name="Straight Connector 9646">
            <a:extLst>
              <a:ext uri="{FF2B5EF4-FFF2-40B4-BE49-F238E27FC236}">
                <a16:creationId xmlns:a16="http://schemas.microsoft.com/office/drawing/2014/main" id="{EA66A204-2706-ADFC-E8D1-D4A0A64C70DF}"/>
              </a:ext>
            </a:extLst>
          </p:cNvPr>
          <p:cNvCxnSpPr/>
          <p:nvPr/>
        </p:nvCxnSpPr>
        <p:spPr bwMode="auto">
          <a:xfrm>
            <a:off x="2635797" y="16314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8" name="Straight Connector 9647">
            <a:extLst>
              <a:ext uri="{FF2B5EF4-FFF2-40B4-BE49-F238E27FC236}">
                <a16:creationId xmlns:a16="http://schemas.microsoft.com/office/drawing/2014/main" id="{745F1BED-C08A-9FD2-7B05-E63B50A81AA7}"/>
              </a:ext>
            </a:extLst>
          </p:cNvPr>
          <p:cNvCxnSpPr/>
          <p:nvPr/>
        </p:nvCxnSpPr>
        <p:spPr bwMode="auto">
          <a:xfrm>
            <a:off x="2628765" y="16314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49" name="Straight Connector 9648">
            <a:extLst>
              <a:ext uri="{FF2B5EF4-FFF2-40B4-BE49-F238E27FC236}">
                <a16:creationId xmlns:a16="http://schemas.microsoft.com/office/drawing/2014/main" id="{1CDB71AD-37BA-007C-8595-3C0DFA6F0E6D}"/>
              </a:ext>
            </a:extLst>
          </p:cNvPr>
          <p:cNvCxnSpPr/>
          <p:nvPr/>
        </p:nvCxnSpPr>
        <p:spPr bwMode="auto">
          <a:xfrm>
            <a:off x="2611688" y="1631423"/>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0" name="Straight Connector 9649">
            <a:extLst>
              <a:ext uri="{FF2B5EF4-FFF2-40B4-BE49-F238E27FC236}">
                <a16:creationId xmlns:a16="http://schemas.microsoft.com/office/drawing/2014/main" id="{9357E5D3-8518-28AF-6365-6B973D574E8F}"/>
              </a:ext>
            </a:extLst>
          </p:cNvPr>
          <p:cNvCxnSpPr/>
          <p:nvPr/>
        </p:nvCxnSpPr>
        <p:spPr bwMode="auto">
          <a:xfrm>
            <a:off x="2605661" y="16291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1" name="Straight Connector 9650">
            <a:extLst>
              <a:ext uri="{FF2B5EF4-FFF2-40B4-BE49-F238E27FC236}">
                <a16:creationId xmlns:a16="http://schemas.microsoft.com/office/drawing/2014/main" id="{8A7AB519-AB9E-32F9-A078-5A6B6A39ECA0}"/>
              </a:ext>
            </a:extLst>
          </p:cNvPr>
          <p:cNvCxnSpPr/>
          <p:nvPr/>
        </p:nvCxnSpPr>
        <p:spPr bwMode="auto">
          <a:xfrm>
            <a:off x="2604154" y="16291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2" name="Straight Connector 9651">
            <a:extLst>
              <a:ext uri="{FF2B5EF4-FFF2-40B4-BE49-F238E27FC236}">
                <a16:creationId xmlns:a16="http://schemas.microsoft.com/office/drawing/2014/main" id="{76F2619F-AEDA-E65A-EEE0-E038571C42EF}"/>
              </a:ext>
            </a:extLst>
          </p:cNvPr>
          <p:cNvCxnSpPr/>
          <p:nvPr/>
        </p:nvCxnSpPr>
        <p:spPr bwMode="auto">
          <a:xfrm>
            <a:off x="2597625" y="16291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3" name="Straight Connector 9652">
            <a:extLst>
              <a:ext uri="{FF2B5EF4-FFF2-40B4-BE49-F238E27FC236}">
                <a16:creationId xmlns:a16="http://schemas.microsoft.com/office/drawing/2014/main" id="{E71537CB-889D-F751-9B21-A31186580D30}"/>
              </a:ext>
            </a:extLst>
          </p:cNvPr>
          <p:cNvCxnSpPr/>
          <p:nvPr/>
        </p:nvCxnSpPr>
        <p:spPr bwMode="auto">
          <a:xfrm>
            <a:off x="2576530" y="1629118"/>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4" name="Straight Connector 9653">
            <a:extLst>
              <a:ext uri="{FF2B5EF4-FFF2-40B4-BE49-F238E27FC236}">
                <a16:creationId xmlns:a16="http://schemas.microsoft.com/office/drawing/2014/main" id="{DE442856-D770-4754-54FC-DE56DA5CCC81}"/>
              </a:ext>
            </a:extLst>
          </p:cNvPr>
          <p:cNvCxnSpPr/>
          <p:nvPr/>
        </p:nvCxnSpPr>
        <p:spPr bwMode="auto">
          <a:xfrm>
            <a:off x="2570000" y="162796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5" name="Straight Connector 9654">
            <a:extLst>
              <a:ext uri="{FF2B5EF4-FFF2-40B4-BE49-F238E27FC236}">
                <a16:creationId xmlns:a16="http://schemas.microsoft.com/office/drawing/2014/main" id="{8163D172-0821-AC0B-89FA-6CB8D02461B8}"/>
              </a:ext>
            </a:extLst>
          </p:cNvPr>
          <p:cNvCxnSpPr/>
          <p:nvPr/>
        </p:nvCxnSpPr>
        <p:spPr bwMode="auto">
          <a:xfrm>
            <a:off x="2570000"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6" name="Straight Connector 9655">
            <a:extLst>
              <a:ext uri="{FF2B5EF4-FFF2-40B4-BE49-F238E27FC236}">
                <a16:creationId xmlns:a16="http://schemas.microsoft.com/office/drawing/2014/main" id="{FBFDD46C-8268-DC25-100A-CAD576AAE7CC}"/>
              </a:ext>
            </a:extLst>
          </p:cNvPr>
          <p:cNvCxnSpPr/>
          <p:nvPr/>
        </p:nvCxnSpPr>
        <p:spPr bwMode="auto">
          <a:xfrm>
            <a:off x="2566484"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7" name="Straight Connector 9656">
            <a:extLst>
              <a:ext uri="{FF2B5EF4-FFF2-40B4-BE49-F238E27FC236}">
                <a16:creationId xmlns:a16="http://schemas.microsoft.com/office/drawing/2014/main" id="{95614817-58A0-932F-AD7F-A1D758FCE455}"/>
              </a:ext>
            </a:extLst>
          </p:cNvPr>
          <p:cNvCxnSpPr/>
          <p:nvPr/>
        </p:nvCxnSpPr>
        <p:spPr bwMode="auto">
          <a:xfrm>
            <a:off x="2560959"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8" name="Straight Connector 9657">
            <a:extLst>
              <a:ext uri="{FF2B5EF4-FFF2-40B4-BE49-F238E27FC236}">
                <a16:creationId xmlns:a16="http://schemas.microsoft.com/office/drawing/2014/main" id="{F09344E6-292C-E940-F5C4-B440045141BD}"/>
              </a:ext>
            </a:extLst>
          </p:cNvPr>
          <p:cNvCxnSpPr/>
          <p:nvPr/>
        </p:nvCxnSpPr>
        <p:spPr bwMode="auto">
          <a:xfrm>
            <a:off x="2538357"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59" name="Straight Connector 9658">
            <a:extLst>
              <a:ext uri="{FF2B5EF4-FFF2-40B4-BE49-F238E27FC236}">
                <a16:creationId xmlns:a16="http://schemas.microsoft.com/office/drawing/2014/main" id="{BBD850A4-B431-CFAA-017F-D031688511BE}"/>
              </a:ext>
            </a:extLst>
          </p:cNvPr>
          <p:cNvCxnSpPr/>
          <p:nvPr/>
        </p:nvCxnSpPr>
        <p:spPr bwMode="auto">
          <a:xfrm>
            <a:off x="2536348"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9660" name="Straight Connector 9659">
            <a:extLst>
              <a:ext uri="{FF2B5EF4-FFF2-40B4-BE49-F238E27FC236}">
                <a16:creationId xmlns:a16="http://schemas.microsoft.com/office/drawing/2014/main" id="{DC46E656-D444-EDA4-59C5-734B1D18FA32}"/>
              </a:ext>
            </a:extLst>
          </p:cNvPr>
          <p:cNvCxnSpPr/>
          <p:nvPr/>
        </p:nvCxnSpPr>
        <p:spPr bwMode="auto">
          <a:xfrm>
            <a:off x="2543380" y="161989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069" name="Straight Connector 10068">
            <a:extLst>
              <a:ext uri="{FF2B5EF4-FFF2-40B4-BE49-F238E27FC236}">
                <a16:creationId xmlns:a16="http://schemas.microsoft.com/office/drawing/2014/main" id="{96A1998C-8B32-0638-4150-1EA8B913E893}"/>
              </a:ext>
            </a:extLst>
          </p:cNvPr>
          <p:cNvCxnSpPr>
            <a:cxnSpLocks/>
          </p:cNvCxnSpPr>
          <p:nvPr/>
        </p:nvCxnSpPr>
        <p:spPr bwMode="auto">
          <a:xfrm>
            <a:off x="5198166" y="1821076"/>
            <a:ext cx="0" cy="2988394"/>
          </a:xfrm>
          <a:prstGeom prst="line">
            <a:avLst/>
          </a:prstGeom>
          <a:noFill/>
          <a:ln w="28575" cap="flat" cmpd="sng" algn="ctr">
            <a:solidFill>
              <a:schemeClr val="bg1"/>
            </a:solidFill>
            <a:prstDash val="dash"/>
            <a:round/>
            <a:headEnd type="none" w="med" len="med"/>
            <a:tailEnd type="none" w="med" len="med"/>
          </a:ln>
          <a:effectLst/>
        </p:spPr>
      </p:cxnSp>
      <p:cxnSp>
        <p:nvCxnSpPr>
          <p:cNvPr id="10070" name="Straight Connector 10069">
            <a:extLst>
              <a:ext uri="{FF2B5EF4-FFF2-40B4-BE49-F238E27FC236}">
                <a16:creationId xmlns:a16="http://schemas.microsoft.com/office/drawing/2014/main" id="{3702F214-2057-9CB6-E74F-02B2D36D46F3}"/>
              </a:ext>
            </a:extLst>
          </p:cNvPr>
          <p:cNvCxnSpPr>
            <a:cxnSpLocks/>
          </p:cNvCxnSpPr>
          <p:nvPr/>
        </p:nvCxnSpPr>
        <p:spPr bwMode="auto">
          <a:xfrm>
            <a:off x="4306893" y="1821076"/>
            <a:ext cx="0" cy="2988394"/>
          </a:xfrm>
          <a:prstGeom prst="line">
            <a:avLst/>
          </a:prstGeom>
          <a:noFill/>
          <a:ln w="28575" cap="flat" cmpd="sng" algn="ctr">
            <a:solidFill>
              <a:schemeClr val="bg1"/>
            </a:solidFill>
            <a:prstDash val="dash"/>
            <a:round/>
            <a:headEnd type="none" w="med" len="med"/>
            <a:tailEnd type="none" w="med" len="med"/>
          </a:ln>
          <a:effectLst/>
        </p:spPr>
      </p:cxnSp>
      <p:grpSp>
        <p:nvGrpSpPr>
          <p:cNvPr id="10081" name="Group 10080">
            <a:extLst>
              <a:ext uri="{FF2B5EF4-FFF2-40B4-BE49-F238E27FC236}">
                <a16:creationId xmlns:a16="http://schemas.microsoft.com/office/drawing/2014/main" id="{3BFEB158-DE1E-61B2-0E6A-8B5C7BEB6D8B}"/>
              </a:ext>
            </a:extLst>
          </p:cNvPr>
          <p:cNvGrpSpPr/>
          <p:nvPr/>
        </p:nvGrpSpPr>
        <p:grpSpPr>
          <a:xfrm>
            <a:off x="2528403" y="4805997"/>
            <a:ext cx="5332211" cy="112926"/>
            <a:chOff x="1442449" y="4863319"/>
            <a:chExt cx="9353961" cy="112926"/>
          </a:xfrm>
        </p:grpSpPr>
        <p:cxnSp>
          <p:nvCxnSpPr>
            <p:cNvPr id="15" name="Straight Connector 14">
              <a:extLst>
                <a:ext uri="{FF2B5EF4-FFF2-40B4-BE49-F238E27FC236}">
                  <a16:creationId xmlns:a16="http://schemas.microsoft.com/office/drawing/2014/main" id="{42E97D4E-5B50-3D00-DA7F-F6207FF9DAA3}"/>
                </a:ext>
              </a:extLst>
            </p:cNvPr>
            <p:cNvCxnSpPr>
              <a:cxnSpLocks/>
            </p:cNvCxnSpPr>
            <p:nvPr/>
          </p:nvCxnSpPr>
          <p:spPr bwMode="auto">
            <a:xfrm>
              <a:off x="2212380"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4B818C7-FD6B-82D4-BE42-612C1D868565}"/>
                </a:ext>
              </a:extLst>
            </p:cNvPr>
            <p:cNvCxnSpPr>
              <a:cxnSpLocks/>
            </p:cNvCxnSpPr>
            <p:nvPr/>
          </p:nvCxnSpPr>
          <p:spPr bwMode="auto">
            <a:xfrm>
              <a:off x="3002140"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350CF34-F937-3436-C026-78A1B9DA700A}"/>
                </a:ext>
              </a:extLst>
            </p:cNvPr>
            <p:cNvCxnSpPr>
              <a:cxnSpLocks/>
            </p:cNvCxnSpPr>
            <p:nvPr/>
          </p:nvCxnSpPr>
          <p:spPr bwMode="auto">
            <a:xfrm>
              <a:off x="3772813"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1D8E8A4-8DD3-EBA1-E60F-D83EE3C5C0B5}"/>
                </a:ext>
              </a:extLst>
            </p:cNvPr>
            <p:cNvCxnSpPr>
              <a:cxnSpLocks/>
            </p:cNvCxnSpPr>
            <p:nvPr/>
          </p:nvCxnSpPr>
          <p:spPr bwMode="auto">
            <a:xfrm>
              <a:off x="4562572"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B50D103-9B00-A974-8440-5EAEA4A1ABF4}"/>
                </a:ext>
              </a:extLst>
            </p:cNvPr>
            <p:cNvCxnSpPr>
              <a:cxnSpLocks/>
            </p:cNvCxnSpPr>
            <p:nvPr/>
          </p:nvCxnSpPr>
          <p:spPr bwMode="auto">
            <a:xfrm>
              <a:off x="5337206"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B846037-22F3-4DA5-3A1B-3B63736505DA}"/>
                </a:ext>
              </a:extLst>
            </p:cNvPr>
            <p:cNvCxnSpPr>
              <a:cxnSpLocks/>
            </p:cNvCxnSpPr>
            <p:nvPr/>
          </p:nvCxnSpPr>
          <p:spPr bwMode="auto">
            <a:xfrm>
              <a:off x="6123004"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7545F19-FEB7-8CFA-6DD0-69A1F52CF1DF}"/>
                </a:ext>
              </a:extLst>
            </p:cNvPr>
            <p:cNvCxnSpPr>
              <a:cxnSpLocks/>
            </p:cNvCxnSpPr>
            <p:nvPr/>
          </p:nvCxnSpPr>
          <p:spPr bwMode="auto">
            <a:xfrm>
              <a:off x="6897635"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7F7B06C-DBD5-3354-580A-96D1BABC341C}"/>
                </a:ext>
              </a:extLst>
            </p:cNvPr>
            <p:cNvCxnSpPr>
              <a:cxnSpLocks/>
            </p:cNvCxnSpPr>
            <p:nvPr/>
          </p:nvCxnSpPr>
          <p:spPr bwMode="auto">
            <a:xfrm>
              <a:off x="7683436"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F3BF9D2F-B09F-B1B7-EC69-1B9FA6B21528}"/>
                </a:ext>
              </a:extLst>
            </p:cNvPr>
            <p:cNvCxnSpPr>
              <a:cxnSpLocks/>
            </p:cNvCxnSpPr>
            <p:nvPr/>
          </p:nvCxnSpPr>
          <p:spPr bwMode="auto">
            <a:xfrm>
              <a:off x="8459396" y="4863319"/>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08E8195-CCB3-9ACF-44D5-D8CC81566D74}"/>
                </a:ext>
              </a:extLst>
            </p:cNvPr>
            <p:cNvCxnSpPr>
              <a:cxnSpLocks/>
            </p:cNvCxnSpPr>
            <p:nvPr/>
          </p:nvCxnSpPr>
          <p:spPr bwMode="auto">
            <a:xfrm>
              <a:off x="9243875" y="4863319"/>
              <a:ext cx="0" cy="105277"/>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3E936DA5-8301-FE7B-E892-2AA9F46B456F}"/>
                </a:ext>
              </a:extLst>
            </p:cNvPr>
            <p:cNvCxnSpPr>
              <a:cxnSpLocks/>
            </p:cNvCxnSpPr>
            <p:nvPr/>
          </p:nvCxnSpPr>
          <p:spPr bwMode="auto">
            <a:xfrm>
              <a:off x="1442449" y="4863319"/>
              <a:ext cx="0" cy="105277"/>
            </a:xfrm>
            <a:prstGeom prst="line">
              <a:avLst/>
            </a:prstGeom>
            <a:noFill/>
            <a:ln w="28575" cap="flat" cmpd="sng" algn="ctr">
              <a:solidFill>
                <a:schemeClr val="bg1"/>
              </a:solidFill>
              <a:prstDash val="solid"/>
              <a:round/>
              <a:headEnd type="none" w="med" len="med"/>
              <a:tailEnd type="none" w="med" len="med"/>
            </a:ln>
            <a:effectLst/>
          </p:spPr>
        </p:cxnSp>
        <p:cxnSp>
          <p:nvCxnSpPr>
            <p:cNvPr id="10075" name="Straight Connector 10074">
              <a:extLst>
                <a:ext uri="{FF2B5EF4-FFF2-40B4-BE49-F238E27FC236}">
                  <a16:creationId xmlns:a16="http://schemas.microsoft.com/office/drawing/2014/main" id="{470A9D0B-807D-187D-51D4-C185F8540AA7}"/>
                </a:ext>
              </a:extLst>
            </p:cNvPr>
            <p:cNvCxnSpPr>
              <a:cxnSpLocks/>
            </p:cNvCxnSpPr>
            <p:nvPr/>
          </p:nvCxnSpPr>
          <p:spPr bwMode="auto">
            <a:xfrm>
              <a:off x="10011931" y="4870968"/>
              <a:ext cx="0" cy="98674"/>
            </a:xfrm>
            <a:prstGeom prst="line">
              <a:avLst/>
            </a:prstGeom>
            <a:noFill/>
            <a:ln w="28575" cap="flat" cmpd="sng" algn="ctr">
              <a:solidFill>
                <a:schemeClr val="bg1"/>
              </a:solidFill>
              <a:prstDash val="solid"/>
              <a:round/>
              <a:headEnd type="none" w="med" len="med"/>
              <a:tailEnd type="none" w="med" len="med"/>
            </a:ln>
            <a:effectLst/>
          </p:spPr>
        </p:cxnSp>
        <p:cxnSp>
          <p:nvCxnSpPr>
            <p:cNvPr id="10076" name="Straight Connector 10075">
              <a:extLst>
                <a:ext uri="{FF2B5EF4-FFF2-40B4-BE49-F238E27FC236}">
                  <a16:creationId xmlns:a16="http://schemas.microsoft.com/office/drawing/2014/main" id="{EA5E7FBF-330F-5F0F-8B13-4A1495D5CBED}"/>
                </a:ext>
              </a:extLst>
            </p:cNvPr>
            <p:cNvCxnSpPr>
              <a:cxnSpLocks/>
            </p:cNvCxnSpPr>
            <p:nvPr/>
          </p:nvCxnSpPr>
          <p:spPr bwMode="auto">
            <a:xfrm>
              <a:off x="10796410" y="4870968"/>
              <a:ext cx="0" cy="105277"/>
            </a:xfrm>
            <a:prstGeom prst="line">
              <a:avLst/>
            </a:prstGeom>
            <a:noFill/>
            <a:ln w="28575" cap="flat" cmpd="sng" algn="ctr">
              <a:solidFill>
                <a:schemeClr val="bg1"/>
              </a:solidFill>
              <a:prstDash val="solid"/>
              <a:round/>
              <a:headEnd type="none" w="med" len="med"/>
              <a:tailEnd type="none" w="med" len="med"/>
            </a:ln>
            <a:effectLst/>
          </p:spPr>
        </p:cxnSp>
      </p:grpSp>
      <p:sp>
        <p:nvSpPr>
          <p:cNvPr id="10077" name="TextBox 10076">
            <a:extLst>
              <a:ext uri="{FF2B5EF4-FFF2-40B4-BE49-F238E27FC236}">
                <a16:creationId xmlns:a16="http://schemas.microsoft.com/office/drawing/2014/main" id="{89D78368-605C-A96C-B882-F7CF5371A424}"/>
              </a:ext>
            </a:extLst>
          </p:cNvPr>
          <p:cNvSpPr txBox="1"/>
          <p:nvPr/>
        </p:nvSpPr>
        <p:spPr bwMode="auto">
          <a:xfrm>
            <a:off x="7198446" y="4830398"/>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10078" name="TextBox 10077">
            <a:extLst>
              <a:ext uri="{FF2B5EF4-FFF2-40B4-BE49-F238E27FC236}">
                <a16:creationId xmlns:a16="http://schemas.microsoft.com/office/drawing/2014/main" id="{514533B6-0737-6CF5-3C08-E68C76E6C169}"/>
              </a:ext>
            </a:extLst>
          </p:cNvPr>
          <p:cNvSpPr txBox="1"/>
          <p:nvPr/>
        </p:nvSpPr>
        <p:spPr bwMode="auto">
          <a:xfrm>
            <a:off x="7641571" y="4830398"/>
            <a:ext cx="450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72</a:t>
            </a:r>
          </a:p>
        </p:txBody>
      </p:sp>
      <p:sp>
        <p:nvSpPr>
          <p:cNvPr id="10082" name="TextBox 10081">
            <a:extLst>
              <a:ext uri="{FF2B5EF4-FFF2-40B4-BE49-F238E27FC236}">
                <a16:creationId xmlns:a16="http://schemas.microsoft.com/office/drawing/2014/main" id="{E8DE502E-A3EF-03E1-D1AC-68DC183BA3CE}"/>
              </a:ext>
            </a:extLst>
          </p:cNvPr>
          <p:cNvSpPr txBox="1"/>
          <p:nvPr/>
        </p:nvSpPr>
        <p:spPr bwMode="auto">
          <a:xfrm>
            <a:off x="2139211" y="5480579"/>
            <a:ext cx="6535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2808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2829</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3" name="TextBox 10082">
            <a:extLst>
              <a:ext uri="{FF2B5EF4-FFF2-40B4-BE49-F238E27FC236}">
                <a16:creationId xmlns:a16="http://schemas.microsoft.com/office/drawing/2014/main" id="{2B69818E-23F3-D9D9-3E08-6C62FE284785}"/>
              </a:ext>
            </a:extLst>
          </p:cNvPr>
          <p:cNvSpPr txBox="1"/>
          <p:nvPr/>
        </p:nvSpPr>
        <p:spPr bwMode="auto">
          <a:xfrm>
            <a:off x="2626751" y="5480579"/>
            <a:ext cx="6535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2621</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2653</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4" name="TextBox 10083">
            <a:extLst>
              <a:ext uri="{FF2B5EF4-FFF2-40B4-BE49-F238E27FC236}">
                <a16:creationId xmlns:a16="http://schemas.microsoft.com/office/drawing/2014/main" id="{DD9BCBB7-FD18-541B-F588-5D3BF8E98E51}"/>
              </a:ext>
            </a:extLst>
          </p:cNvPr>
          <p:cNvSpPr txBox="1"/>
          <p:nvPr/>
        </p:nvSpPr>
        <p:spPr bwMode="auto">
          <a:xfrm>
            <a:off x="2945758"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2549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2573</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5" name="TextBox 10084">
            <a:extLst>
              <a:ext uri="{FF2B5EF4-FFF2-40B4-BE49-F238E27FC236}">
                <a16:creationId xmlns:a16="http://schemas.microsoft.com/office/drawing/2014/main" id="{897A25E2-0528-BE93-0EBE-F7F7813C4093}"/>
              </a:ext>
            </a:extLst>
          </p:cNvPr>
          <p:cNvSpPr txBox="1"/>
          <p:nvPr/>
        </p:nvSpPr>
        <p:spPr bwMode="auto">
          <a:xfrm>
            <a:off x="3392201"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2479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2474</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6" name="TextBox 10085">
            <a:extLst>
              <a:ext uri="{FF2B5EF4-FFF2-40B4-BE49-F238E27FC236}">
                <a16:creationId xmlns:a16="http://schemas.microsoft.com/office/drawing/2014/main" id="{0030949B-AF06-8BB8-1173-75B5441BCB38}"/>
              </a:ext>
            </a:extLst>
          </p:cNvPr>
          <p:cNvSpPr txBox="1"/>
          <p:nvPr/>
        </p:nvSpPr>
        <p:spPr bwMode="auto">
          <a:xfrm>
            <a:off x="3840851"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2408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2374</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7" name="TextBox 10086">
            <a:extLst>
              <a:ext uri="{FF2B5EF4-FFF2-40B4-BE49-F238E27FC236}">
                <a16:creationId xmlns:a16="http://schemas.microsoft.com/office/drawing/2014/main" id="{ABEA2956-5014-4FF2-65A6-FCBE7623239A}"/>
              </a:ext>
            </a:extLst>
          </p:cNvPr>
          <p:cNvSpPr txBox="1"/>
          <p:nvPr/>
        </p:nvSpPr>
        <p:spPr bwMode="auto">
          <a:xfrm>
            <a:off x="4283474"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2347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2281</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88" name="TextBox 10087">
            <a:extLst>
              <a:ext uri="{FF2B5EF4-FFF2-40B4-BE49-F238E27FC236}">
                <a16:creationId xmlns:a16="http://schemas.microsoft.com/office/drawing/2014/main" id="{BF5509F1-A92F-2316-3C20-84A9F1918BA1}"/>
              </a:ext>
            </a:extLst>
          </p:cNvPr>
          <p:cNvSpPr txBox="1"/>
          <p:nvPr/>
        </p:nvSpPr>
        <p:spPr bwMode="auto">
          <a:xfrm>
            <a:off x="4716209"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2284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2195</a:t>
            </a:r>
          </a:p>
        </p:txBody>
      </p:sp>
      <p:sp>
        <p:nvSpPr>
          <p:cNvPr id="10089" name="TextBox 10088">
            <a:extLst>
              <a:ext uri="{FF2B5EF4-FFF2-40B4-BE49-F238E27FC236}">
                <a16:creationId xmlns:a16="http://schemas.microsoft.com/office/drawing/2014/main" id="{FD959802-52DD-3B95-6BD9-5833CDDB7119}"/>
              </a:ext>
            </a:extLst>
          </p:cNvPr>
          <p:cNvSpPr txBox="1"/>
          <p:nvPr/>
        </p:nvSpPr>
        <p:spPr bwMode="auto">
          <a:xfrm>
            <a:off x="5163776"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2220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2125</a:t>
            </a:r>
          </a:p>
        </p:txBody>
      </p:sp>
      <p:sp>
        <p:nvSpPr>
          <p:cNvPr id="10090" name="TextBox 10089">
            <a:extLst>
              <a:ext uri="{FF2B5EF4-FFF2-40B4-BE49-F238E27FC236}">
                <a16:creationId xmlns:a16="http://schemas.microsoft.com/office/drawing/2014/main" id="{CB5BD31B-BF14-5BEA-0D10-85BF28DB436B}"/>
              </a:ext>
            </a:extLst>
          </p:cNvPr>
          <p:cNvSpPr txBox="1"/>
          <p:nvPr/>
        </p:nvSpPr>
        <p:spPr bwMode="auto">
          <a:xfrm>
            <a:off x="6076441" y="547816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1175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1124</a:t>
            </a:r>
          </a:p>
        </p:txBody>
      </p:sp>
      <p:sp>
        <p:nvSpPr>
          <p:cNvPr id="10091" name="TextBox 10090">
            <a:extLst>
              <a:ext uri="{FF2B5EF4-FFF2-40B4-BE49-F238E27FC236}">
                <a16:creationId xmlns:a16="http://schemas.microsoft.com/office/drawing/2014/main" id="{6B9ECC99-4A9B-A105-D6B3-4A4520A7091A}"/>
              </a:ext>
            </a:extLst>
          </p:cNvPr>
          <p:cNvSpPr txBox="1"/>
          <p:nvPr/>
        </p:nvSpPr>
        <p:spPr bwMode="auto">
          <a:xfrm>
            <a:off x="6731567" y="5490160"/>
            <a:ext cx="5882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490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473</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92" name="TextBox 10091">
            <a:extLst>
              <a:ext uri="{FF2B5EF4-FFF2-40B4-BE49-F238E27FC236}">
                <a16:creationId xmlns:a16="http://schemas.microsoft.com/office/drawing/2014/main" id="{CC5DE8BE-AD39-FB10-7711-05D2C29CD6B7}"/>
              </a:ext>
            </a:extLst>
          </p:cNvPr>
          <p:cNvSpPr txBox="1"/>
          <p:nvPr/>
        </p:nvSpPr>
        <p:spPr bwMode="auto">
          <a:xfrm>
            <a:off x="5619419" y="5480579"/>
            <a:ext cx="984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2095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1974</a:t>
            </a:r>
          </a:p>
        </p:txBody>
      </p:sp>
      <p:sp>
        <p:nvSpPr>
          <p:cNvPr id="10093" name="TextBox 10092">
            <a:extLst>
              <a:ext uri="{FF2B5EF4-FFF2-40B4-BE49-F238E27FC236}">
                <a16:creationId xmlns:a16="http://schemas.microsoft.com/office/drawing/2014/main" id="{0505639C-A766-187B-18A7-5DD2A1B9B7F2}"/>
              </a:ext>
            </a:extLst>
          </p:cNvPr>
          <p:cNvSpPr txBox="1"/>
          <p:nvPr/>
        </p:nvSpPr>
        <p:spPr bwMode="auto">
          <a:xfrm>
            <a:off x="7108415" y="5490160"/>
            <a:ext cx="70396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67</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094" name="TextBox 10093">
            <a:extLst>
              <a:ext uri="{FF2B5EF4-FFF2-40B4-BE49-F238E27FC236}">
                <a16:creationId xmlns:a16="http://schemas.microsoft.com/office/drawing/2014/main" id="{2EB41AAE-6055-5E60-D7DA-8B07BB5293A2}"/>
              </a:ext>
            </a:extLst>
          </p:cNvPr>
          <p:cNvSpPr txBox="1"/>
          <p:nvPr/>
        </p:nvSpPr>
        <p:spPr bwMode="auto">
          <a:xfrm>
            <a:off x="7534492" y="5469406"/>
            <a:ext cx="6522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600" b="0" dirty="0">
                <a:solidFill>
                  <a:srgbClr val="000000"/>
                </a:solidFill>
                <a:latin typeface="Calibri" panose="020F0502020204030204" pitchFamily="34" charset="0"/>
              </a:rPr>
              <a:t>0</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0100" name="Group 10099">
            <a:extLst>
              <a:ext uri="{FF2B5EF4-FFF2-40B4-BE49-F238E27FC236}">
                <a16:creationId xmlns:a16="http://schemas.microsoft.com/office/drawing/2014/main" id="{CAD88B70-DECE-3586-13B6-152E1C5E0A0C}"/>
              </a:ext>
            </a:extLst>
          </p:cNvPr>
          <p:cNvGrpSpPr/>
          <p:nvPr/>
        </p:nvGrpSpPr>
        <p:grpSpPr>
          <a:xfrm>
            <a:off x="6287671" y="2310793"/>
            <a:ext cx="1495171" cy="192131"/>
            <a:chOff x="8037095" y="2368115"/>
            <a:chExt cx="2622884" cy="192131"/>
          </a:xfrm>
        </p:grpSpPr>
        <p:sp>
          <p:nvSpPr>
            <p:cNvPr id="10101" name="Freeform: Shape 10100">
              <a:extLst>
                <a:ext uri="{FF2B5EF4-FFF2-40B4-BE49-F238E27FC236}">
                  <a16:creationId xmlns:a16="http://schemas.microsoft.com/office/drawing/2014/main" id="{5362A462-D6BF-E0CD-B8EA-04104C4FB970}"/>
                </a:ext>
              </a:extLst>
            </p:cNvPr>
            <p:cNvSpPr/>
            <p:nvPr/>
          </p:nvSpPr>
          <p:spPr bwMode="auto">
            <a:xfrm>
              <a:off x="8037095" y="2386263"/>
              <a:ext cx="2622884" cy="136358"/>
            </a:xfrm>
            <a:custGeom>
              <a:avLst/>
              <a:gdLst>
                <a:gd name="connsiteX0" fmla="*/ 0 w 2622884"/>
                <a:gd name="connsiteY0" fmla="*/ 0 h 136358"/>
                <a:gd name="connsiteX1" fmla="*/ 124326 w 2622884"/>
                <a:gd name="connsiteY1" fmla="*/ 0 h 136358"/>
                <a:gd name="connsiteX2" fmla="*/ 124326 w 2622884"/>
                <a:gd name="connsiteY2" fmla="*/ 20053 h 136358"/>
                <a:gd name="connsiteX3" fmla="*/ 304800 w 2622884"/>
                <a:gd name="connsiteY3" fmla="*/ 20053 h 136358"/>
                <a:gd name="connsiteX4" fmla="*/ 304800 w 2622884"/>
                <a:gd name="connsiteY4" fmla="*/ 48126 h 136358"/>
                <a:gd name="connsiteX5" fmla="*/ 537410 w 2622884"/>
                <a:gd name="connsiteY5" fmla="*/ 48126 h 136358"/>
                <a:gd name="connsiteX6" fmla="*/ 553453 w 2622884"/>
                <a:gd name="connsiteY6" fmla="*/ 64169 h 136358"/>
                <a:gd name="connsiteX7" fmla="*/ 749968 w 2622884"/>
                <a:gd name="connsiteY7" fmla="*/ 64169 h 136358"/>
                <a:gd name="connsiteX8" fmla="*/ 749968 w 2622884"/>
                <a:gd name="connsiteY8" fmla="*/ 72190 h 136358"/>
                <a:gd name="connsiteX9" fmla="*/ 986589 w 2622884"/>
                <a:gd name="connsiteY9" fmla="*/ 72190 h 136358"/>
                <a:gd name="connsiteX10" fmla="*/ 986589 w 2622884"/>
                <a:gd name="connsiteY10" fmla="*/ 84221 h 136358"/>
                <a:gd name="connsiteX11" fmla="*/ 1046747 w 2622884"/>
                <a:gd name="connsiteY11" fmla="*/ 84221 h 136358"/>
                <a:gd name="connsiteX12" fmla="*/ 1046747 w 2622884"/>
                <a:gd name="connsiteY12" fmla="*/ 92242 h 136358"/>
                <a:gd name="connsiteX13" fmla="*/ 1171073 w 2622884"/>
                <a:gd name="connsiteY13" fmla="*/ 92242 h 136358"/>
                <a:gd name="connsiteX14" fmla="*/ 1171073 w 2622884"/>
                <a:gd name="connsiteY14" fmla="*/ 112295 h 136358"/>
                <a:gd name="connsiteX15" fmla="*/ 1548063 w 2622884"/>
                <a:gd name="connsiteY15" fmla="*/ 112295 h 136358"/>
                <a:gd name="connsiteX16" fmla="*/ 1548063 w 2622884"/>
                <a:gd name="connsiteY16" fmla="*/ 136358 h 136358"/>
                <a:gd name="connsiteX17" fmla="*/ 2622884 w 2622884"/>
                <a:gd name="connsiteY17" fmla="*/ 136358 h 136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22884" h="136358">
                  <a:moveTo>
                    <a:pt x="0" y="0"/>
                  </a:moveTo>
                  <a:lnTo>
                    <a:pt x="124326" y="0"/>
                  </a:lnTo>
                  <a:lnTo>
                    <a:pt x="124326" y="20053"/>
                  </a:lnTo>
                  <a:lnTo>
                    <a:pt x="304800" y="20053"/>
                  </a:lnTo>
                  <a:lnTo>
                    <a:pt x="304800" y="48126"/>
                  </a:lnTo>
                  <a:lnTo>
                    <a:pt x="537410" y="48126"/>
                  </a:lnTo>
                  <a:lnTo>
                    <a:pt x="553453" y="64169"/>
                  </a:lnTo>
                  <a:lnTo>
                    <a:pt x="749968" y="64169"/>
                  </a:lnTo>
                  <a:lnTo>
                    <a:pt x="749968" y="72190"/>
                  </a:lnTo>
                  <a:lnTo>
                    <a:pt x="986589" y="72190"/>
                  </a:lnTo>
                  <a:lnTo>
                    <a:pt x="986589" y="84221"/>
                  </a:lnTo>
                  <a:lnTo>
                    <a:pt x="1046747" y="84221"/>
                  </a:lnTo>
                  <a:lnTo>
                    <a:pt x="1046747" y="92242"/>
                  </a:lnTo>
                  <a:lnTo>
                    <a:pt x="1171073" y="92242"/>
                  </a:lnTo>
                  <a:lnTo>
                    <a:pt x="1171073" y="112295"/>
                  </a:lnTo>
                  <a:lnTo>
                    <a:pt x="1548063" y="112295"/>
                  </a:lnTo>
                  <a:lnTo>
                    <a:pt x="1548063" y="136358"/>
                  </a:lnTo>
                  <a:lnTo>
                    <a:pt x="2622884" y="136358"/>
                  </a:lnTo>
                </a:path>
              </a:pathLst>
            </a:custGeom>
            <a:noFill/>
            <a:ln w="28575">
              <a:solidFill>
                <a:schemeClr val="accent3"/>
              </a:solidFill>
              <a:miter lim="800000"/>
              <a:headEnd/>
              <a:tailEnd/>
            </a:ln>
          </p:spPr>
          <p:txBody>
            <a:bodyPr rtlCol="0" anchor="ctr"/>
            <a:lstStyle/>
            <a:p>
              <a:pPr algn="ctr"/>
              <a:endParaRPr lang="en-US"/>
            </a:p>
          </p:txBody>
        </p:sp>
        <p:cxnSp>
          <p:nvCxnSpPr>
            <p:cNvPr id="10102" name="Straight Connector 10101">
              <a:extLst>
                <a:ext uri="{FF2B5EF4-FFF2-40B4-BE49-F238E27FC236}">
                  <a16:creationId xmlns:a16="http://schemas.microsoft.com/office/drawing/2014/main" id="{E3EEBCDA-6301-AB01-18F7-6A01499D7FF1}"/>
                </a:ext>
              </a:extLst>
            </p:cNvPr>
            <p:cNvCxnSpPr/>
            <p:nvPr/>
          </p:nvCxnSpPr>
          <p:spPr bwMode="auto">
            <a:xfrm>
              <a:off x="10515773" y="2494402"/>
              <a:ext cx="0" cy="59952"/>
            </a:xfrm>
            <a:prstGeom prst="line">
              <a:avLst/>
            </a:prstGeom>
            <a:noFill/>
            <a:ln w="19050" cap="flat" cmpd="sng" algn="ctr">
              <a:solidFill>
                <a:schemeClr val="accent3"/>
              </a:solidFill>
              <a:prstDash val="solid"/>
              <a:round/>
              <a:headEnd type="none" w="med" len="med"/>
              <a:tailEnd type="none" w="med" len="med"/>
            </a:ln>
            <a:effectLst/>
          </p:spPr>
        </p:cxnSp>
        <p:cxnSp>
          <p:nvCxnSpPr>
            <p:cNvPr id="10103" name="Straight Connector 10102">
              <a:extLst>
                <a:ext uri="{FF2B5EF4-FFF2-40B4-BE49-F238E27FC236}">
                  <a16:creationId xmlns:a16="http://schemas.microsoft.com/office/drawing/2014/main" id="{E1F69415-5DC3-5D2B-E0B5-0F9F77B87A83}"/>
                </a:ext>
              </a:extLst>
            </p:cNvPr>
            <p:cNvCxnSpPr/>
            <p:nvPr/>
          </p:nvCxnSpPr>
          <p:spPr bwMode="auto">
            <a:xfrm>
              <a:off x="10352088" y="2495532"/>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04" name="Straight Connector 10103">
              <a:extLst>
                <a:ext uri="{FF2B5EF4-FFF2-40B4-BE49-F238E27FC236}">
                  <a16:creationId xmlns:a16="http://schemas.microsoft.com/office/drawing/2014/main" id="{72EC4362-E328-5D02-6817-5194A94F55EA}"/>
                </a:ext>
              </a:extLst>
            </p:cNvPr>
            <p:cNvCxnSpPr/>
            <p:nvPr/>
          </p:nvCxnSpPr>
          <p:spPr bwMode="auto">
            <a:xfrm>
              <a:off x="10223771" y="2497407"/>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05" name="Straight Connector 10104">
              <a:extLst>
                <a:ext uri="{FF2B5EF4-FFF2-40B4-BE49-F238E27FC236}">
                  <a16:creationId xmlns:a16="http://schemas.microsoft.com/office/drawing/2014/main" id="{48215D2A-6AFF-A7A2-56EA-9BD82253588C}"/>
                </a:ext>
              </a:extLst>
            </p:cNvPr>
            <p:cNvCxnSpPr/>
            <p:nvPr/>
          </p:nvCxnSpPr>
          <p:spPr bwMode="auto">
            <a:xfrm>
              <a:off x="9534539" y="2468275"/>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06" name="Straight Connector 10105">
              <a:extLst>
                <a:ext uri="{FF2B5EF4-FFF2-40B4-BE49-F238E27FC236}">
                  <a16:creationId xmlns:a16="http://schemas.microsoft.com/office/drawing/2014/main" id="{0ECAEE33-19FD-9D2A-C064-5A74A9A5367B}"/>
                </a:ext>
              </a:extLst>
            </p:cNvPr>
            <p:cNvCxnSpPr/>
            <p:nvPr/>
          </p:nvCxnSpPr>
          <p:spPr bwMode="auto">
            <a:xfrm>
              <a:off x="9593764" y="2484418"/>
              <a:ext cx="0" cy="59952"/>
            </a:xfrm>
            <a:prstGeom prst="line">
              <a:avLst/>
            </a:prstGeom>
            <a:noFill/>
            <a:ln w="28575" cap="flat" cmpd="sng" algn="ctr">
              <a:solidFill>
                <a:schemeClr val="accent3"/>
              </a:solidFill>
              <a:prstDash val="solid"/>
              <a:round/>
              <a:headEnd type="none" w="med" len="med"/>
              <a:tailEnd type="none" w="med" len="med"/>
            </a:ln>
            <a:effectLst/>
          </p:spPr>
        </p:cxnSp>
        <p:cxnSp>
          <p:nvCxnSpPr>
            <p:cNvPr id="10107" name="Straight Connector 10106">
              <a:extLst>
                <a:ext uri="{FF2B5EF4-FFF2-40B4-BE49-F238E27FC236}">
                  <a16:creationId xmlns:a16="http://schemas.microsoft.com/office/drawing/2014/main" id="{2D6E1E21-2EEC-5606-DADF-E246621BB78C}"/>
                </a:ext>
              </a:extLst>
            </p:cNvPr>
            <p:cNvCxnSpPr/>
            <p:nvPr/>
          </p:nvCxnSpPr>
          <p:spPr bwMode="auto">
            <a:xfrm>
              <a:off x="9509146" y="246749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08" name="Straight Connector 10107">
              <a:extLst>
                <a:ext uri="{FF2B5EF4-FFF2-40B4-BE49-F238E27FC236}">
                  <a16:creationId xmlns:a16="http://schemas.microsoft.com/office/drawing/2014/main" id="{6A9BCD8C-2D68-8894-20D5-56FDCFB93392}"/>
                </a:ext>
              </a:extLst>
            </p:cNvPr>
            <p:cNvCxnSpPr/>
            <p:nvPr/>
          </p:nvCxnSpPr>
          <p:spPr bwMode="auto">
            <a:xfrm>
              <a:off x="9494294" y="2467431"/>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09" name="Straight Connector 10108">
              <a:extLst>
                <a:ext uri="{FF2B5EF4-FFF2-40B4-BE49-F238E27FC236}">
                  <a16:creationId xmlns:a16="http://schemas.microsoft.com/office/drawing/2014/main" id="{8055E9EB-BD7D-E971-6272-ED36C73BDC53}"/>
                </a:ext>
              </a:extLst>
            </p:cNvPr>
            <p:cNvCxnSpPr/>
            <p:nvPr/>
          </p:nvCxnSpPr>
          <p:spPr bwMode="auto">
            <a:xfrm>
              <a:off x="8958674" y="242924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10" name="Straight Connector 10109">
              <a:extLst>
                <a:ext uri="{FF2B5EF4-FFF2-40B4-BE49-F238E27FC236}">
                  <a16:creationId xmlns:a16="http://schemas.microsoft.com/office/drawing/2014/main" id="{FB896EAF-174B-CA2F-3669-209FAC826AF0}"/>
                </a:ext>
              </a:extLst>
            </p:cNvPr>
            <p:cNvCxnSpPr/>
            <p:nvPr/>
          </p:nvCxnSpPr>
          <p:spPr bwMode="auto">
            <a:xfrm>
              <a:off x="8943864" y="2426624"/>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11" name="Straight Connector 10110">
              <a:extLst>
                <a:ext uri="{FF2B5EF4-FFF2-40B4-BE49-F238E27FC236}">
                  <a16:creationId xmlns:a16="http://schemas.microsoft.com/office/drawing/2014/main" id="{618CBCC9-6A60-4B6A-EA9E-D1FDCC6924B5}"/>
                </a:ext>
              </a:extLst>
            </p:cNvPr>
            <p:cNvCxnSpPr/>
            <p:nvPr/>
          </p:nvCxnSpPr>
          <p:spPr bwMode="auto">
            <a:xfrm>
              <a:off x="8919920" y="2424466"/>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12" name="Straight Connector 10111">
              <a:extLst>
                <a:ext uri="{FF2B5EF4-FFF2-40B4-BE49-F238E27FC236}">
                  <a16:creationId xmlns:a16="http://schemas.microsoft.com/office/drawing/2014/main" id="{5CF71250-F9F5-524E-DCDC-11176F7624D6}"/>
                </a:ext>
              </a:extLst>
            </p:cNvPr>
            <p:cNvCxnSpPr/>
            <p:nvPr/>
          </p:nvCxnSpPr>
          <p:spPr bwMode="auto">
            <a:xfrm>
              <a:off x="8306962" y="2395710"/>
              <a:ext cx="0" cy="59952"/>
            </a:xfrm>
            <a:prstGeom prst="line">
              <a:avLst/>
            </a:prstGeom>
            <a:noFill/>
            <a:ln w="12700" cap="flat" cmpd="sng" algn="ctr">
              <a:solidFill>
                <a:schemeClr val="accent3"/>
              </a:solidFill>
              <a:prstDash val="solid"/>
              <a:round/>
              <a:headEnd type="none" w="med" len="med"/>
              <a:tailEnd type="none" w="med" len="med"/>
            </a:ln>
            <a:effectLst/>
          </p:spPr>
        </p:cxnSp>
        <p:cxnSp>
          <p:nvCxnSpPr>
            <p:cNvPr id="10113" name="Straight Connector 10112">
              <a:extLst>
                <a:ext uri="{FF2B5EF4-FFF2-40B4-BE49-F238E27FC236}">
                  <a16:creationId xmlns:a16="http://schemas.microsoft.com/office/drawing/2014/main" id="{A48FFAA5-A31A-722A-C2D2-DFAA85AF8E97}"/>
                </a:ext>
              </a:extLst>
            </p:cNvPr>
            <p:cNvCxnSpPr/>
            <p:nvPr/>
          </p:nvCxnSpPr>
          <p:spPr bwMode="auto">
            <a:xfrm>
              <a:off x="8194990" y="2381199"/>
              <a:ext cx="0" cy="59952"/>
            </a:xfrm>
            <a:prstGeom prst="line">
              <a:avLst/>
            </a:prstGeom>
            <a:noFill/>
            <a:ln w="28575" cap="flat" cmpd="sng" algn="ctr">
              <a:solidFill>
                <a:schemeClr val="accent3"/>
              </a:solidFill>
              <a:prstDash val="solid"/>
              <a:round/>
              <a:headEnd type="none" w="med" len="med"/>
              <a:tailEnd type="none" w="med" len="med"/>
            </a:ln>
            <a:effectLst/>
          </p:spPr>
        </p:cxnSp>
        <p:cxnSp>
          <p:nvCxnSpPr>
            <p:cNvPr id="10114" name="Straight Connector 10113">
              <a:extLst>
                <a:ext uri="{FF2B5EF4-FFF2-40B4-BE49-F238E27FC236}">
                  <a16:creationId xmlns:a16="http://schemas.microsoft.com/office/drawing/2014/main" id="{9661B62F-D431-CAB0-2106-D663EEE019EF}"/>
                </a:ext>
              </a:extLst>
            </p:cNvPr>
            <p:cNvCxnSpPr/>
            <p:nvPr/>
          </p:nvCxnSpPr>
          <p:spPr bwMode="auto">
            <a:xfrm>
              <a:off x="8157817" y="2381199"/>
              <a:ext cx="0" cy="59952"/>
            </a:xfrm>
            <a:prstGeom prst="line">
              <a:avLst/>
            </a:prstGeom>
            <a:noFill/>
            <a:ln w="12700" cap="flat" cmpd="sng" algn="ctr">
              <a:solidFill>
                <a:schemeClr val="accent3"/>
              </a:solidFill>
              <a:prstDash val="solid"/>
              <a:round/>
              <a:headEnd type="none" w="med" len="med"/>
              <a:tailEnd type="none" w="med" len="med"/>
            </a:ln>
            <a:effectLst/>
          </p:spPr>
        </p:cxnSp>
        <p:sp>
          <p:nvSpPr>
            <p:cNvPr id="10115" name="Rectangle 10114">
              <a:extLst>
                <a:ext uri="{FF2B5EF4-FFF2-40B4-BE49-F238E27FC236}">
                  <a16:creationId xmlns:a16="http://schemas.microsoft.com/office/drawing/2014/main" id="{6D01D235-8F25-62AB-B41B-F3393B046B86}"/>
                </a:ext>
              </a:extLst>
            </p:cNvPr>
            <p:cNvSpPr/>
            <p:nvPr/>
          </p:nvSpPr>
          <p:spPr bwMode="auto">
            <a:xfrm>
              <a:off x="8083912" y="2368115"/>
              <a:ext cx="64721"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116" name="Straight Connector 10115">
              <a:extLst>
                <a:ext uri="{FF2B5EF4-FFF2-40B4-BE49-F238E27FC236}">
                  <a16:creationId xmlns:a16="http://schemas.microsoft.com/office/drawing/2014/main" id="{8EA220A6-3793-9779-EBB6-20BA1359233F}"/>
                </a:ext>
              </a:extLst>
            </p:cNvPr>
            <p:cNvCxnSpPr/>
            <p:nvPr/>
          </p:nvCxnSpPr>
          <p:spPr bwMode="auto">
            <a:xfrm>
              <a:off x="8071790" y="2368115"/>
              <a:ext cx="0" cy="59952"/>
            </a:xfrm>
            <a:prstGeom prst="line">
              <a:avLst/>
            </a:prstGeom>
            <a:noFill/>
            <a:ln w="12700" cap="flat" cmpd="sng" algn="ctr">
              <a:solidFill>
                <a:schemeClr val="accent3"/>
              </a:solidFill>
              <a:prstDash val="solid"/>
              <a:round/>
              <a:headEnd type="none" w="med" len="med"/>
              <a:tailEnd type="none" w="med" len="med"/>
            </a:ln>
            <a:effectLst/>
          </p:spPr>
        </p:cxnSp>
        <p:sp>
          <p:nvSpPr>
            <p:cNvPr id="10117" name="Rectangle 10116">
              <a:extLst>
                <a:ext uri="{FF2B5EF4-FFF2-40B4-BE49-F238E27FC236}">
                  <a16:creationId xmlns:a16="http://schemas.microsoft.com/office/drawing/2014/main" id="{DD18476C-2504-1016-630C-4455D7B8715C}"/>
                </a:ext>
              </a:extLst>
            </p:cNvPr>
            <p:cNvSpPr/>
            <p:nvPr/>
          </p:nvSpPr>
          <p:spPr bwMode="auto">
            <a:xfrm>
              <a:off x="8207675" y="2387853"/>
              <a:ext cx="89617"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18" name="Rectangle 10117">
              <a:extLst>
                <a:ext uri="{FF2B5EF4-FFF2-40B4-BE49-F238E27FC236}">
                  <a16:creationId xmlns:a16="http://schemas.microsoft.com/office/drawing/2014/main" id="{DC990568-2D93-836E-1CF6-FC5498739AFB}"/>
                </a:ext>
              </a:extLst>
            </p:cNvPr>
            <p:cNvSpPr/>
            <p:nvPr/>
          </p:nvSpPr>
          <p:spPr bwMode="auto">
            <a:xfrm>
              <a:off x="8329062" y="2395710"/>
              <a:ext cx="123304"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19" name="Rectangle 10118">
              <a:extLst>
                <a:ext uri="{FF2B5EF4-FFF2-40B4-BE49-F238E27FC236}">
                  <a16:creationId xmlns:a16="http://schemas.microsoft.com/office/drawing/2014/main" id="{388511DC-CFB8-9958-D483-A6CC9941CAD0}"/>
                </a:ext>
              </a:extLst>
            </p:cNvPr>
            <p:cNvSpPr/>
            <p:nvPr/>
          </p:nvSpPr>
          <p:spPr bwMode="auto">
            <a:xfrm>
              <a:off x="8445791" y="2406413"/>
              <a:ext cx="123304"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0" name="Rectangle 10119">
              <a:extLst>
                <a:ext uri="{FF2B5EF4-FFF2-40B4-BE49-F238E27FC236}">
                  <a16:creationId xmlns:a16="http://schemas.microsoft.com/office/drawing/2014/main" id="{C773853B-74FC-23A2-4E0B-C6E1210CB111}"/>
                </a:ext>
              </a:extLst>
            </p:cNvPr>
            <p:cNvSpPr/>
            <p:nvPr/>
          </p:nvSpPr>
          <p:spPr bwMode="auto">
            <a:xfrm>
              <a:off x="8574142" y="2410711"/>
              <a:ext cx="150763"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1" name="Rectangle 10120">
              <a:extLst>
                <a:ext uri="{FF2B5EF4-FFF2-40B4-BE49-F238E27FC236}">
                  <a16:creationId xmlns:a16="http://schemas.microsoft.com/office/drawing/2014/main" id="{1FD7FC47-B6EB-1671-53E0-AA170A6770BB}"/>
                </a:ext>
              </a:extLst>
            </p:cNvPr>
            <p:cNvSpPr/>
            <p:nvPr/>
          </p:nvSpPr>
          <p:spPr bwMode="auto">
            <a:xfrm>
              <a:off x="8731750" y="2416984"/>
              <a:ext cx="56172"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2" name="Rectangle 10121">
              <a:extLst>
                <a:ext uri="{FF2B5EF4-FFF2-40B4-BE49-F238E27FC236}">
                  <a16:creationId xmlns:a16="http://schemas.microsoft.com/office/drawing/2014/main" id="{EBC7210F-D496-89E2-3D6D-72B3345F57FD}"/>
                </a:ext>
              </a:extLst>
            </p:cNvPr>
            <p:cNvSpPr/>
            <p:nvPr/>
          </p:nvSpPr>
          <p:spPr bwMode="auto">
            <a:xfrm>
              <a:off x="8778924" y="2426217"/>
              <a:ext cx="45719"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3" name="Rectangle 10122">
              <a:extLst>
                <a:ext uri="{FF2B5EF4-FFF2-40B4-BE49-F238E27FC236}">
                  <a16:creationId xmlns:a16="http://schemas.microsoft.com/office/drawing/2014/main" id="{E8C67658-5FCA-44F3-F36D-8B48036FA8A8}"/>
                </a:ext>
              </a:extLst>
            </p:cNvPr>
            <p:cNvSpPr/>
            <p:nvPr/>
          </p:nvSpPr>
          <p:spPr bwMode="auto">
            <a:xfrm>
              <a:off x="8849681" y="2426140"/>
              <a:ext cx="61849"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4" name="Rectangle 10123">
              <a:extLst>
                <a:ext uri="{FF2B5EF4-FFF2-40B4-BE49-F238E27FC236}">
                  <a16:creationId xmlns:a16="http://schemas.microsoft.com/office/drawing/2014/main" id="{8CC15FC0-D135-B759-A109-C383ECAC4AF5}"/>
                </a:ext>
              </a:extLst>
            </p:cNvPr>
            <p:cNvSpPr/>
            <p:nvPr/>
          </p:nvSpPr>
          <p:spPr bwMode="auto">
            <a:xfrm>
              <a:off x="8977257" y="2433360"/>
              <a:ext cx="68164"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5" name="Rectangle 10124">
              <a:extLst>
                <a:ext uri="{FF2B5EF4-FFF2-40B4-BE49-F238E27FC236}">
                  <a16:creationId xmlns:a16="http://schemas.microsoft.com/office/drawing/2014/main" id="{6754838C-DCB9-84E1-67E0-25CD3698E64B}"/>
                </a:ext>
              </a:extLst>
            </p:cNvPr>
            <p:cNvSpPr/>
            <p:nvPr/>
          </p:nvSpPr>
          <p:spPr bwMode="auto">
            <a:xfrm>
              <a:off x="9041515" y="2443663"/>
              <a:ext cx="45719"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6" name="Rectangle 10125">
              <a:extLst>
                <a:ext uri="{FF2B5EF4-FFF2-40B4-BE49-F238E27FC236}">
                  <a16:creationId xmlns:a16="http://schemas.microsoft.com/office/drawing/2014/main" id="{E077991B-7955-80A8-B431-770822947AA3}"/>
                </a:ext>
              </a:extLst>
            </p:cNvPr>
            <p:cNvSpPr/>
            <p:nvPr/>
          </p:nvSpPr>
          <p:spPr bwMode="auto">
            <a:xfrm>
              <a:off x="9081210" y="2447623"/>
              <a:ext cx="134323"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7" name="Rectangle 10126">
              <a:extLst>
                <a:ext uri="{FF2B5EF4-FFF2-40B4-BE49-F238E27FC236}">
                  <a16:creationId xmlns:a16="http://schemas.microsoft.com/office/drawing/2014/main" id="{3F7FC640-7383-B7A5-C611-8EFF3D0A96A2}"/>
                </a:ext>
              </a:extLst>
            </p:cNvPr>
            <p:cNvSpPr/>
            <p:nvPr/>
          </p:nvSpPr>
          <p:spPr bwMode="auto">
            <a:xfrm>
              <a:off x="9237344" y="2463520"/>
              <a:ext cx="92308"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8" name="Rectangle 10127">
              <a:extLst>
                <a:ext uri="{FF2B5EF4-FFF2-40B4-BE49-F238E27FC236}">
                  <a16:creationId xmlns:a16="http://schemas.microsoft.com/office/drawing/2014/main" id="{CE445DBD-F395-4A61-7391-7EC33D4415EE}"/>
                </a:ext>
              </a:extLst>
            </p:cNvPr>
            <p:cNvSpPr/>
            <p:nvPr/>
          </p:nvSpPr>
          <p:spPr bwMode="auto">
            <a:xfrm>
              <a:off x="9334390" y="2470663"/>
              <a:ext cx="133277"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29" name="Rectangle 10128">
              <a:extLst>
                <a:ext uri="{FF2B5EF4-FFF2-40B4-BE49-F238E27FC236}">
                  <a16:creationId xmlns:a16="http://schemas.microsoft.com/office/drawing/2014/main" id="{6D9936A5-71F7-8F3D-7FDA-3718277C34CB}"/>
                </a:ext>
              </a:extLst>
            </p:cNvPr>
            <p:cNvSpPr/>
            <p:nvPr/>
          </p:nvSpPr>
          <p:spPr bwMode="auto">
            <a:xfrm>
              <a:off x="9548045" y="2470318"/>
              <a:ext cx="45719"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130" name="Straight Connector 10129">
              <a:extLst>
                <a:ext uri="{FF2B5EF4-FFF2-40B4-BE49-F238E27FC236}">
                  <a16:creationId xmlns:a16="http://schemas.microsoft.com/office/drawing/2014/main" id="{B11FB0C1-2335-1C5E-6CA5-B42C386C1D5F}"/>
                </a:ext>
              </a:extLst>
            </p:cNvPr>
            <p:cNvCxnSpPr/>
            <p:nvPr/>
          </p:nvCxnSpPr>
          <p:spPr bwMode="auto">
            <a:xfrm>
              <a:off x="9617282" y="2500294"/>
              <a:ext cx="0" cy="59952"/>
            </a:xfrm>
            <a:prstGeom prst="line">
              <a:avLst/>
            </a:prstGeom>
            <a:noFill/>
            <a:ln w="28575" cap="flat" cmpd="sng" algn="ctr">
              <a:solidFill>
                <a:schemeClr val="accent3"/>
              </a:solidFill>
              <a:prstDash val="solid"/>
              <a:round/>
              <a:headEnd type="none" w="med" len="med"/>
              <a:tailEnd type="none" w="med" len="med"/>
            </a:ln>
            <a:effectLst/>
          </p:spPr>
        </p:cxnSp>
        <p:sp>
          <p:nvSpPr>
            <p:cNvPr id="10131" name="Rectangle 10130">
              <a:extLst>
                <a:ext uri="{FF2B5EF4-FFF2-40B4-BE49-F238E27FC236}">
                  <a16:creationId xmlns:a16="http://schemas.microsoft.com/office/drawing/2014/main" id="{FEBE0A3C-D0B3-5A25-AB1B-C2C4AEF2DC1E}"/>
                </a:ext>
              </a:extLst>
            </p:cNvPr>
            <p:cNvSpPr/>
            <p:nvPr/>
          </p:nvSpPr>
          <p:spPr bwMode="auto">
            <a:xfrm>
              <a:off x="9640916" y="2497407"/>
              <a:ext cx="133277"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32" name="Rectangle 10131">
              <a:extLst>
                <a:ext uri="{FF2B5EF4-FFF2-40B4-BE49-F238E27FC236}">
                  <a16:creationId xmlns:a16="http://schemas.microsoft.com/office/drawing/2014/main" id="{C999F79D-E1E9-7A8B-1FE3-A3E5990C6691}"/>
                </a:ext>
              </a:extLst>
            </p:cNvPr>
            <p:cNvSpPr/>
            <p:nvPr/>
          </p:nvSpPr>
          <p:spPr bwMode="auto">
            <a:xfrm>
              <a:off x="9785378" y="2498292"/>
              <a:ext cx="254869"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33" name="Rectangle 10132">
              <a:extLst>
                <a:ext uri="{FF2B5EF4-FFF2-40B4-BE49-F238E27FC236}">
                  <a16:creationId xmlns:a16="http://schemas.microsoft.com/office/drawing/2014/main" id="{BC3407D8-A794-4969-C1C4-E52F8CBBCC7C}"/>
                </a:ext>
              </a:extLst>
            </p:cNvPr>
            <p:cNvSpPr/>
            <p:nvPr/>
          </p:nvSpPr>
          <p:spPr bwMode="auto">
            <a:xfrm>
              <a:off x="10056707" y="2497407"/>
              <a:ext cx="159188" cy="5995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134" name="Straight Connector 10133">
              <a:extLst>
                <a:ext uri="{FF2B5EF4-FFF2-40B4-BE49-F238E27FC236}">
                  <a16:creationId xmlns:a16="http://schemas.microsoft.com/office/drawing/2014/main" id="{498750F1-C5BF-5742-4E70-D8D370E616DB}"/>
                </a:ext>
              </a:extLst>
            </p:cNvPr>
            <p:cNvCxnSpPr/>
            <p:nvPr/>
          </p:nvCxnSpPr>
          <p:spPr bwMode="auto">
            <a:xfrm>
              <a:off x="10262601" y="2497407"/>
              <a:ext cx="0" cy="59952"/>
            </a:xfrm>
            <a:prstGeom prst="line">
              <a:avLst/>
            </a:prstGeom>
            <a:noFill/>
            <a:ln w="28575" cap="flat" cmpd="sng" algn="ctr">
              <a:solidFill>
                <a:schemeClr val="accent3"/>
              </a:solidFill>
              <a:prstDash val="solid"/>
              <a:round/>
              <a:headEnd type="none" w="med" len="med"/>
              <a:tailEnd type="none" w="med" len="med"/>
            </a:ln>
            <a:effectLst/>
          </p:spPr>
        </p:cxnSp>
        <p:cxnSp>
          <p:nvCxnSpPr>
            <p:cNvPr id="10135" name="Straight Connector 10134">
              <a:extLst>
                <a:ext uri="{FF2B5EF4-FFF2-40B4-BE49-F238E27FC236}">
                  <a16:creationId xmlns:a16="http://schemas.microsoft.com/office/drawing/2014/main" id="{E1F875C4-4AE5-CEAA-23B9-5552033FB40D}"/>
                </a:ext>
              </a:extLst>
            </p:cNvPr>
            <p:cNvCxnSpPr/>
            <p:nvPr/>
          </p:nvCxnSpPr>
          <p:spPr bwMode="auto">
            <a:xfrm>
              <a:off x="10317370" y="2497407"/>
              <a:ext cx="0" cy="59952"/>
            </a:xfrm>
            <a:prstGeom prst="line">
              <a:avLst/>
            </a:prstGeom>
            <a:noFill/>
            <a:ln w="38100" cap="flat" cmpd="sng" algn="ctr">
              <a:solidFill>
                <a:schemeClr val="accent3"/>
              </a:solidFill>
              <a:prstDash val="solid"/>
              <a:round/>
              <a:headEnd type="none" w="med" len="med"/>
              <a:tailEnd type="none" w="med" len="med"/>
            </a:ln>
            <a:effectLst/>
          </p:spPr>
        </p:cxnSp>
        <p:cxnSp>
          <p:nvCxnSpPr>
            <p:cNvPr id="10136" name="Straight Connector 10135">
              <a:extLst>
                <a:ext uri="{FF2B5EF4-FFF2-40B4-BE49-F238E27FC236}">
                  <a16:creationId xmlns:a16="http://schemas.microsoft.com/office/drawing/2014/main" id="{9338F2DF-B993-6BE0-A858-DD7D7DC073B8}"/>
                </a:ext>
              </a:extLst>
            </p:cNvPr>
            <p:cNvCxnSpPr/>
            <p:nvPr/>
          </p:nvCxnSpPr>
          <p:spPr bwMode="auto">
            <a:xfrm>
              <a:off x="10425295" y="2497913"/>
              <a:ext cx="0" cy="59952"/>
            </a:xfrm>
            <a:prstGeom prst="line">
              <a:avLst/>
            </a:prstGeom>
            <a:noFill/>
            <a:ln w="38100" cap="flat" cmpd="sng" algn="ctr">
              <a:solidFill>
                <a:schemeClr val="accent3"/>
              </a:solidFill>
              <a:prstDash val="solid"/>
              <a:round/>
              <a:headEnd type="none" w="med" len="med"/>
              <a:tailEnd type="none" w="med" len="med"/>
            </a:ln>
            <a:effectLst/>
          </p:spPr>
        </p:cxnSp>
        <p:cxnSp>
          <p:nvCxnSpPr>
            <p:cNvPr id="10137" name="Straight Connector 10136">
              <a:extLst>
                <a:ext uri="{FF2B5EF4-FFF2-40B4-BE49-F238E27FC236}">
                  <a16:creationId xmlns:a16="http://schemas.microsoft.com/office/drawing/2014/main" id="{99F1DF93-8736-3184-3634-D5E32D3CE9D8}"/>
                </a:ext>
              </a:extLst>
            </p:cNvPr>
            <p:cNvCxnSpPr/>
            <p:nvPr/>
          </p:nvCxnSpPr>
          <p:spPr bwMode="auto">
            <a:xfrm>
              <a:off x="10374519" y="2495532"/>
              <a:ext cx="0" cy="59952"/>
            </a:xfrm>
            <a:prstGeom prst="line">
              <a:avLst/>
            </a:prstGeom>
            <a:noFill/>
            <a:ln w="28575" cap="flat" cmpd="sng" algn="ctr">
              <a:solidFill>
                <a:schemeClr val="accent3"/>
              </a:solidFill>
              <a:prstDash val="solid"/>
              <a:round/>
              <a:headEnd type="none" w="med" len="med"/>
              <a:tailEnd type="none" w="med" len="med"/>
            </a:ln>
            <a:effectLst/>
          </p:spPr>
        </p:cxnSp>
        <p:cxnSp>
          <p:nvCxnSpPr>
            <p:cNvPr id="10138" name="Straight Connector 10137">
              <a:extLst>
                <a:ext uri="{FF2B5EF4-FFF2-40B4-BE49-F238E27FC236}">
                  <a16:creationId xmlns:a16="http://schemas.microsoft.com/office/drawing/2014/main" id="{6452A8C6-022A-CCD5-4DAB-20DCC2C50FA5}"/>
                </a:ext>
              </a:extLst>
            </p:cNvPr>
            <p:cNvCxnSpPr/>
            <p:nvPr/>
          </p:nvCxnSpPr>
          <p:spPr bwMode="auto">
            <a:xfrm>
              <a:off x="10560257" y="2494820"/>
              <a:ext cx="0" cy="59952"/>
            </a:xfrm>
            <a:prstGeom prst="line">
              <a:avLst/>
            </a:prstGeom>
            <a:noFill/>
            <a:ln w="28575" cap="flat" cmpd="sng" algn="ctr">
              <a:solidFill>
                <a:schemeClr val="accent3"/>
              </a:solidFill>
              <a:prstDash val="solid"/>
              <a:round/>
              <a:headEnd type="none" w="med" len="med"/>
              <a:tailEnd type="none" w="med" len="med"/>
            </a:ln>
            <a:effectLst/>
          </p:spPr>
        </p:cxnSp>
        <p:cxnSp>
          <p:nvCxnSpPr>
            <p:cNvPr id="10139" name="Straight Connector 10138">
              <a:extLst>
                <a:ext uri="{FF2B5EF4-FFF2-40B4-BE49-F238E27FC236}">
                  <a16:creationId xmlns:a16="http://schemas.microsoft.com/office/drawing/2014/main" id="{C2CAA17E-5445-224B-C6C9-26EEB6B76CF3}"/>
                </a:ext>
              </a:extLst>
            </p:cNvPr>
            <p:cNvCxnSpPr/>
            <p:nvPr/>
          </p:nvCxnSpPr>
          <p:spPr bwMode="auto">
            <a:xfrm>
              <a:off x="10657772" y="2495026"/>
              <a:ext cx="0" cy="59952"/>
            </a:xfrm>
            <a:prstGeom prst="line">
              <a:avLst/>
            </a:prstGeom>
            <a:noFill/>
            <a:ln w="19050" cap="flat" cmpd="sng" algn="ctr">
              <a:solidFill>
                <a:schemeClr val="accent3"/>
              </a:solidFill>
              <a:prstDash val="solid"/>
              <a:round/>
              <a:headEnd type="none" w="med" len="med"/>
              <a:tailEnd type="none" w="med" len="med"/>
            </a:ln>
            <a:effectLst/>
          </p:spPr>
        </p:cxnSp>
        <p:cxnSp>
          <p:nvCxnSpPr>
            <p:cNvPr id="10140" name="Straight Connector 10139">
              <a:extLst>
                <a:ext uri="{FF2B5EF4-FFF2-40B4-BE49-F238E27FC236}">
                  <a16:creationId xmlns:a16="http://schemas.microsoft.com/office/drawing/2014/main" id="{BB62A45F-0024-EF2A-7282-83925ABE06D0}"/>
                </a:ext>
              </a:extLst>
            </p:cNvPr>
            <p:cNvCxnSpPr/>
            <p:nvPr/>
          </p:nvCxnSpPr>
          <p:spPr bwMode="auto">
            <a:xfrm>
              <a:off x="10615027" y="2495026"/>
              <a:ext cx="0" cy="59952"/>
            </a:xfrm>
            <a:prstGeom prst="line">
              <a:avLst/>
            </a:prstGeom>
            <a:noFill/>
            <a:ln w="28575" cap="flat" cmpd="sng" algn="ctr">
              <a:solidFill>
                <a:schemeClr val="accent3"/>
              </a:solidFill>
              <a:prstDash val="solid"/>
              <a:round/>
              <a:headEnd type="none" w="med" len="med"/>
              <a:tailEnd type="none" w="med" len="med"/>
            </a:ln>
            <a:effectLst/>
          </p:spPr>
        </p:cxnSp>
      </p:grpSp>
      <p:sp>
        <p:nvSpPr>
          <p:cNvPr id="47" name="TextBox 46">
            <a:extLst>
              <a:ext uri="{FF2B5EF4-FFF2-40B4-BE49-F238E27FC236}">
                <a16:creationId xmlns:a16="http://schemas.microsoft.com/office/drawing/2014/main" id="{355E5B18-5F4F-826A-9A46-C27AB82F2A19}"/>
              </a:ext>
            </a:extLst>
          </p:cNvPr>
          <p:cNvSpPr txBox="1"/>
          <p:nvPr/>
        </p:nvSpPr>
        <p:spPr bwMode="auto">
          <a:xfrm>
            <a:off x="1611517" y="5254020"/>
            <a:ext cx="11376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at Risk</a:t>
            </a:r>
          </a:p>
        </p:txBody>
      </p:sp>
      <p:grpSp>
        <p:nvGrpSpPr>
          <p:cNvPr id="10160" name="Group 10159">
            <a:extLst>
              <a:ext uri="{FF2B5EF4-FFF2-40B4-BE49-F238E27FC236}">
                <a16:creationId xmlns:a16="http://schemas.microsoft.com/office/drawing/2014/main" id="{6CEEE2B7-912C-0094-A25A-CF2E7599E643}"/>
              </a:ext>
            </a:extLst>
          </p:cNvPr>
          <p:cNvGrpSpPr/>
          <p:nvPr/>
        </p:nvGrpSpPr>
        <p:grpSpPr>
          <a:xfrm>
            <a:off x="1942354" y="5674485"/>
            <a:ext cx="247326" cy="218315"/>
            <a:chOff x="1996164" y="5674485"/>
            <a:chExt cx="193515" cy="277092"/>
          </a:xfrm>
        </p:grpSpPr>
        <p:cxnSp>
          <p:nvCxnSpPr>
            <p:cNvPr id="9630" name="Straight Connector 9629">
              <a:extLst>
                <a:ext uri="{FF2B5EF4-FFF2-40B4-BE49-F238E27FC236}">
                  <a16:creationId xmlns:a16="http://schemas.microsoft.com/office/drawing/2014/main" id="{093EB392-9457-E91B-1ACE-D67DF3930CAD}"/>
                </a:ext>
              </a:extLst>
            </p:cNvPr>
            <p:cNvCxnSpPr/>
            <p:nvPr/>
          </p:nvCxnSpPr>
          <p:spPr bwMode="auto">
            <a:xfrm>
              <a:off x="1996164" y="5674485"/>
              <a:ext cx="189547" cy="0"/>
            </a:xfrm>
            <a:prstGeom prst="line">
              <a:avLst/>
            </a:prstGeom>
            <a:noFill/>
            <a:ln w="28575" cap="flat" cmpd="sng" algn="ctr">
              <a:solidFill>
                <a:schemeClr val="accent1"/>
              </a:solidFill>
              <a:prstDash val="solid"/>
              <a:round/>
              <a:headEnd type="none" w="med" len="med"/>
              <a:tailEnd type="none" w="med" len="med"/>
            </a:ln>
            <a:effectLst/>
          </p:spPr>
        </p:cxnSp>
        <p:cxnSp>
          <p:nvCxnSpPr>
            <p:cNvPr id="9631" name="Straight Connector 9630">
              <a:extLst>
                <a:ext uri="{FF2B5EF4-FFF2-40B4-BE49-F238E27FC236}">
                  <a16:creationId xmlns:a16="http://schemas.microsoft.com/office/drawing/2014/main" id="{AAE88A50-0C5D-E6F2-11B0-0DA6C7D5E7D4}"/>
                </a:ext>
              </a:extLst>
            </p:cNvPr>
            <p:cNvCxnSpPr/>
            <p:nvPr/>
          </p:nvCxnSpPr>
          <p:spPr bwMode="auto">
            <a:xfrm>
              <a:off x="2000132" y="5951577"/>
              <a:ext cx="18954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9661" name="Group 9660">
            <a:extLst>
              <a:ext uri="{FF2B5EF4-FFF2-40B4-BE49-F238E27FC236}">
                <a16:creationId xmlns:a16="http://schemas.microsoft.com/office/drawing/2014/main" id="{F26C5160-BC07-31A9-371D-3AB104EB075A}"/>
              </a:ext>
            </a:extLst>
          </p:cNvPr>
          <p:cNvGrpSpPr/>
          <p:nvPr/>
        </p:nvGrpSpPr>
        <p:grpSpPr>
          <a:xfrm>
            <a:off x="6552926" y="2112197"/>
            <a:ext cx="1108748" cy="194583"/>
            <a:chOff x="8502415" y="2169519"/>
            <a:chExt cx="1945006" cy="194583"/>
          </a:xfrm>
        </p:grpSpPr>
        <p:sp>
          <p:nvSpPr>
            <p:cNvPr id="9662" name="Freeform: Shape 9661">
              <a:extLst>
                <a:ext uri="{FF2B5EF4-FFF2-40B4-BE49-F238E27FC236}">
                  <a16:creationId xmlns:a16="http://schemas.microsoft.com/office/drawing/2014/main" id="{243C7067-E4D5-3F23-93BC-FC2194376AC8}"/>
                </a:ext>
              </a:extLst>
            </p:cNvPr>
            <p:cNvSpPr/>
            <p:nvPr/>
          </p:nvSpPr>
          <p:spPr bwMode="auto">
            <a:xfrm>
              <a:off x="8506326" y="2209800"/>
              <a:ext cx="1941095" cy="124326"/>
            </a:xfrm>
            <a:custGeom>
              <a:avLst/>
              <a:gdLst>
                <a:gd name="connsiteX0" fmla="*/ 0 w 1941095"/>
                <a:gd name="connsiteY0" fmla="*/ 0 h 132347"/>
                <a:gd name="connsiteX1" fmla="*/ 92242 w 1941095"/>
                <a:gd name="connsiteY1" fmla="*/ 0 h 132347"/>
                <a:gd name="connsiteX2" fmla="*/ 88231 w 1941095"/>
                <a:gd name="connsiteY2" fmla="*/ 4011 h 132347"/>
                <a:gd name="connsiteX3" fmla="*/ 212558 w 1941095"/>
                <a:gd name="connsiteY3" fmla="*/ 4011 h 132347"/>
                <a:gd name="connsiteX4" fmla="*/ 212558 w 1941095"/>
                <a:gd name="connsiteY4" fmla="*/ 24063 h 132347"/>
                <a:gd name="connsiteX5" fmla="*/ 737937 w 1941095"/>
                <a:gd name="connsiteY5" fmla="*/ 24063 h 132347"/>
                <a:gd name="connsiteX6" fmla="*/ 737937 w 1941095"/>
                <a:gd name="connsiteY6" fmla="*/ 48126 h 132347"/>
                <a:gd name="connsiteX7" fmla="*/ 858253 w 1941095"/>
                <a:gd name="connsiteY7" fmla="*/ 48126 h 132347"/>
                <a:gd name="connsiteX8" fmla="*/ 858253 w 1941095"/>
                <a:gd name="connsiteY8" fmla="*/ 64168 h 132347"/>
                <a:gd name="connsiteX9" fmla="*/ 1074821 w 1941095"/>
                <a:gd name="connsiteY9" fmla="*/ 64168 h 132347"/>
                <a:gd name="connsiteX10" fmla="*/ 1074821 w 1941095"/>
                <a:gd name="connsiteY10" fmla="*/ 88232 h 132347"/>
                <a:gd name="connsiteX11" fmla="*/ 1263316 w 1941095"/>
                <a:gd name="connsiteY11" fmla="*/ 88232 h 132347"/>
                <a:gd name="connsiteX12" fmla="*/ 1263316 w 1941095"/>
                <a:gd name="connsiteY12" fmla="*/ 104274 h 132347"/>
                <a:gd name="connsiteX13" fmla="*/ 1528011 w 1941095"/>
                <a:gd name="connsiteY13" fmla="*/ 104274 h 132347"/>
                <a:gd name="connsiteX14" fmla="*/ 1528011 w 1941095"/>
                <a:gd name="connsiteY14" fmla="*/ 124326 h 132347"/>
                <a:gd name="connsiteX15" fmla="*/ 1941095 w 1941095"/>
                <a:gd name="connsiteY15" fmla="*/ 124326 h 132347"/>
                <a:gd name="connsiteX16" fmla="*/ 1933074 w 1941095"/>
                <a:gd name="connsiteY16" fmla="*/ 132347 h 132347"/>
                <a:gd name="connsiteX0" fmla="*/ 0 w 1941095"/>
                <a:gd name="connsiteY0" fmla="*/ 0 h 124326"/>
                <a:gd name="connsiteX1" fmla="*/ 92242 w 1941095"/>
                <a:gd name="connsiteY1" fmla="*/ 0 h 124326"/>
                <a:gd name="connsiteX2" fmla="*/ 88231 w 1941095"/>
                <a:gd name="connsiteY2" fmla="*/ 4011 h 124326"/>
                <a:gd name="connsiteX3" fmla="*/ 212558 w 1941095"/>
                <a:gd name="connsiteY3" fmla="*/ 4011 h 124326"/>
                <a:gd name="connsiteX4" fmla="*/ 212558 w 1941095"/>
                <a:gd name="connsiteY4" fmla="*/ 24063 h 124326"/>
                <a:gd name="connsiteX5" fmla="*/ 737937 w 1941095"/>
                <a:gd name="connsiteY5" fmla="*/ 24063 h 124326"/>
                <a:gd name="connsiteX6" fmla="*/ 737937 w 1941095"/>
                <a:gd name="connsiteY6" fmla="*/ 48126 h 124326"/>
                <a:gd name="connsiteX7" fmla="*/ 858253 w 1941095"/>
                <a:gd name="connsiteY7" fmla="*/ 48126 h 124326"/>
                <a:gd name="connsiteX8" fmla="*/ 858253 w 1941095"/>
                <a:gd name="connsiteY8" fmla="*/ 64168 h 124326"/>
                <a:gd name="connsiteX9" fmla="*/ 1074821 w 1941095"/>
                <a:gd name="connsiteY9" fmla="*/ 64168 h 124326"/>
                <a:gd name="connsiteX10" fmla="*/ 1074821 w 1941095"/>
                <a:gd name="connsiteY10" fmla="*/ 88232 h 124326"/>
                <a:gd name="connsiteX11" fmla="*/ 1263316 w 1941095"/>
                <a:gd name="connsiteY11" fmla="*/ 88232 h 124326"/>
                <a:gd name="connsiteX12" fmla="*/ 1263316 w 1941095"/>
                <a:gd name="connsiteY12" fmla="*/ 104274 h 124326"/>
                <a:gd name="connsiteX13" fmla="*/ 1528011 w 1941095"/>
                <a:gd name="connsiteY13" fmla="*/ 104274 h 124326"/>
                <a:gd name="connsiteX14" fmla="*/ 1528011 w 1941095"/>
                <a:gd name="connsiteY14" fmla="*/ 124326 h 124326"/>
                <a:gd name="connsiteX15" fmla="*/ 1941095 w 1941095"/>
                <a:gd name="connsiteY15" fmla="*/ 124326 h 12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41095" h="124326">
                  <a:moveTo>
                    <a:pt x="0" y="0"/>
                  </a:moveTo>
                  <a:lnTo>
                    <a:pt x="92242" y="0"/>
                  </a:lnTo>
                  <a:lnTo>
                    <a:pt x="88231" y="4011"/>
                  </a:lnTo>
                  <a:lnTo>
                    <a:pt x="212558" y="4011"/>
                  </a:lnTo>
                  <a:lnTo>
                    <a:pt x="212558" y="24063"/>
                  </a:lnTo>
                  <a:lnTo>
                    <a:pt x="737937" y="24063"/>
                  </a:lnTo>
                  <a:lnTo>
                    <a:pt x="737937" y="48126"/>
                  </a:lnTo>
                  <a:lnTo>
                    <a:pt x="858253" y="48126"/>
                  </a:lnTo>
                  <a:lnTo>
                    <a:pt x="858253" y="64168"/>
                  </a:lnTo>
                  <a:lnTo>
                    <a:pt x="1074821" y="64168"/>
                  </a:lnTo>
                  <a:lnTo>
                    <a:pt x="1074821" y="88232"/>
                  </a:lnTo>
                  <a:lnTo>
                    <a:pt x="1263316" y="88232"/>
                  </a:lnTo>
                  <a:lnTo>
                    <a:pt x="1263316" y="104274"/>
                  </a:lnTo>
                  <a:lnTo>
                    <a:pt x="1528011" y="104274"/>
                  </a:lnTo>
                  <a:lnTo>
                    <a:pt x="1528011" y="124326"/>
                  </a:lnTo>
                  <a:lnTo>
                    <a:pt x="1941095" y="124326"/>
                  </a:lnTo>
                </a:path>
              </a:pathLst>
            </a:custGeom>
            <a:noFill/>
            <a:ln w="28575">
              <a:solidFill>
                <a:schemeClr val="accent1"/>
              </a:solidFill>
              <a:miter lim="800000"/>
              <a:headEnd/>
              <a:tailEnd/>
            </a:ln>
          </p:spPr>
          <p:txBody>
            <a:bodyPr rtlCol="0" anchor="ctr"/>
            <a:lstStyle/>
            <a:p>
              <a:pPr algn="ctr"/>
              <a:endParaRPr lang="en-US"/>
            </a:p>
          </p:txBody>
        </p:sp>
        <p:cxnSp>
          <p:nvCxnSpPr>
            <p:cNvPr id="9663" name="Straight Connector 9662">
              <a:extLst>
                <a:ext uri="{FF2B5EF4-FFF2-40B4-BE49-F238E27FC236}">
                  <a16:creationId xmlns:a16="http://schemas.microsoft.com/office/drawing/2014/main" id="{1D75ECDE-1A0B-ADD6-DD18-D4B4FA2D1A73}"/>
                </a:ext>
              </a:extLst>
            </p:cNvPr>
            <p:cNvCxnSpPr/>
            <p:nvPr/>
          </p:nvCxnSpPr>
          <p:spPr bwMode="auto">
            <a:xfrm>
              <a:off x="8502415" y="2169519"/>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728" name="Straight Connector 9727">
              <a:extLst>
                <a:ext uri="{FF2B5EF4-FFF2-40B4-BE49-F238E27FC236}">
                  <a16:creationId xmlns:a16="http://schemas.microsoft.com/office/drawing/2014/main" id="{B03FBD19-A2D1-ED11-B66A-9BCC432E5B48}"/>
                </a:ext>
              </a:extLst>
            </p:cNvPr>
            <p:cNvCxnSpPr/>
            <p:nvPr/>
          </p:nvCxnSpPr>
          <p:spPr bwMode="auto">
            <a:xfrm>
              <a:off x="10344458" y="2304150"/>
              <a:ext cx="0" cy="59952"/>
            </a:xfrm>
            <a:prstGeom prst="line">
              <a:avLst/>
            </a:prstGeom>
            <a:noFill/>
            <a:ln w="28575" cap="flat" cmpd="sng" algn="ctr">
              <a:solidFill>
                <a:schemeClr val="accent1"/>
              </a:solidFill>
              <a:prstDash val="solid"/>
              <a:round/>
              <a:headEnd type="none" w="med" len="med"/>
              <a:tailEnd type="none" w="med" len="med"/>
            </a:ln>
            <a:effectLst/>
          </p:spPr>
        </p:cxnSp>
        <p:cxnSp>
          <p:nvCxnSpPr>
            <p:cNvPr id="9729" name="Straight Connector 9728">
              <a:extLst>
                <a:ext uri="{FF2B5EF4-FFF2-40B4-BE49-F238E27FC236}">
                  <a16:creationId xmlns:a16="http://schemas.microsoft.com/office/drawing/2014/main" id="{7EC61001-BC57-9867-B2D8-923E246A995A}"/>
                </a:ext>
              </a:extLst>
            </p:cNvPr>
            <p:cNvCxnSpPr/>
            <p:nvPr/>
          </p:nvCxnSpPr>
          <p:spPr bwMode="auto">
            <a:xfrm>
              <a:off x="10040401" y="230415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730" name="Straight Connector 9729">
              <a:extLst>
                <a:ext uri="{FF2B5EF4-FFF2-40B4-BE49-F238E27FC236}">
                  <a16:creationId xmlns:a16="http://schemas.microsoft.com/office/drawing/2014/main" id="{D81C6C50-5E06-508C-73C0-B331F1405B71}"/>
                </a:ext>
              </a:extLst>
            </p:cNvPr>
            <p:cNvCxnSpPr/>
            <p:nvPr/>
          </p:nvCxnSpPr>
          <p:spPr bwMode="auto">
            <a:xfrm>
              <a:off x="10028681" y="2288471"/>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731" name="Straight Connector 9730">
              <a:extLst>
                <a:ext uri="{FF2B5EF4-FFF2-40B4-BE49-F238E27FC236}">
                  <a16:creationId xmlns:a16="http://schemas.microsoft.com/office/drawing/2014/main" id="{03DCF8B2-13C2-0C11-2F69-12087B78FF0D}"/>
                </a:ext>
              </a:extLst>
            </p:cNvPr>
            <p:cNvCxnSpPr/>
            <p:nvPr/>
          </p:nvCxnSpPr>
          <p:spPr bwMode="auto">
            <a:xfrm>
              <a:off x="9693281" y="2259760"/>
              <a:ext cx="0" cy="59952"/>
            </a:xfrm>
            <a:prstGeom prst="line">
              <a:avLst/>
            </a:prstGeom>
            <a:noFill/>
            <a:ln w="12700" cap="flat" cmpd="sng" algn="ctr">
              <a:solidFill>
                <a:schemeClr val="accent1"/>
              </a:solidFill>
              <a:prstDash val="solid"/>
              <a:round/>
              <a:headEnd type="none" w="med" len="med"/>
              <a:tailEnd type="none" w="med" len="med"/>
            </a:ln>
            <a:effectLst/>
          </p:spPr>
        </p:cxnSp>
        <p:cxnSp>
          <p:nvCxnSpPr>
            <p:cNvPr id="9732" name="Straight Connector 9731">
              <a:extLst>
                <a:ext uri="{FF2B5EF4-FFF2-40B4-BE49-F238E27FC236}">
                  <a16:creationId xmlns:a16="http://schemas.microsoft.com/office/drawing/2014/main" id="{3A1939CB-F733-A7C6-0E9E-1ABB6CB2EF04}"/>
                </a:ext>
              </a:extLst>
            </p:cNvPr>
            <p:cNvCxnSpPr/>
            <p:nvPr/>
          </p:nvCxnSpPr>
          <p:spPr bwMode="auto">
            <a:xfrm>
              <a:off x="9263967" y="2224894"/>
              <a:ext cx="0" cy="59952"/>
            </a:xfrm>
            <a:prstGeom prst="line">
              <a:avLst/>
            </a:prstGeom>
            <a:noFill/>
            <a:ln w="28575" cap="flat" cmpd="sng" algn="ctr">
              <a:solidFill>
                <a:schemeClr val="accent1"/>
              </a:solidFill>
              <a:prstDash val="solid"/>
              <a:round/>
              <a:headEnd type="none" w="med" len="med"/>
              <a:tailEnd type="none" w="med" len="med"/>
            </a:ln>
            <a:effectLst/>
          </p:spPr>
        </p:cxnSp>
        <p:cxnSp>
          <p:nvCxnSpPr>
            <p:cNvPr id="10074" name="Straight Connector 10073">
              <a:extLst>
                <a:ext uri="{FF2B5EF4-FFF2-40B4-BE49-F238E27FC236}">
                  <a16:creationId xmlns:a16="http://schemas.microsoft.com/office/drawing/2014/main" id="{4F77356A-DA4C-7A9C-8EA9-64D9A9D4F246}"/>
                </a:ext>
              </a:extLst>
            </p:cNvPr>
            <p:cNvCxnSpPr/>
            <p:nvPr/>
          </p:nvCxnSpPr>
          <p:spPr bwMode="auto">
            <a:xfrm>
              <a:off x="9679874" y="2260118"/>
              <a:ext cx="0" cy="59952"/>
            </a:xfrm>
            <a:prstGeom prst="line">
              <a:avLst/>
            </a:prstGeom>
            <a:noFill/>
            <a:ln w="12700" cap="flat" cmpd="sng" algn="ctr">
              <a:solidFill>
                <a:schemeClr val="accent1"/>
              </a:solidFill>
              <a:prstDash val="solid"/>
              <a:round/>
              <a:headEnd type="none" w="med" len="med"/>
              <a:tailEnd type="none" w="med" len="med"/>
            </a:ln>
            <a:effectLst/>
          </p:spPr>
        </p:cxnSp>
        <p:sp>
          <p:nvSpPr>
            <p:cNvPr id="10095" name="Rectangle 10094">
              <a:extLst>
                <a:ext uri="{FF2B5EF4-FFF2-40B4-BE49-F238E27FC236}">
                  <a16:creationId xmlns:a16="http://schemas.microsoft.com/office/drawing/2014/main" id="{DD55C67B-CA45-3FDB-3AA9-D1543A18CAE2}"/>
                </a:ext>
              </a:extLst>
            </p:cNvPr>
            <p:cNvSpPr/>
            <p:nvPr/>
          </p:nvSpPr>
          <p:spPr bwMode="auto">
            <a:xfrm>
              <a:off x="8527771" y="2187105"/>
              <a:ext cx="64721"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099" name="Straight Connector 10098">
              <a:extLst>
                <a:ext uri="{FF2B5EF4-FFF2-40B4-BE49-F238E27FC236}">
                  <a16:creationId xmlns:a16="http://schemas.microsoft.com/office/drawing/2014/main" id="{62082AB7-270F-E9AC-2F5C-C457043797CF}"/>
                </a:ext>
              </a:extLst>
            </p:cNvPr>
            <p:cNvCxnSpPr/>
            <p:nvPr/>
          </p:nvCxnSpPr>
          <p:spPr bwMode="auto">
            <a:xfrm>
              <a:off x="8518461" y="2179171"/>
              <a:ext cx="0" cy="59952"/>
            </a:xfrm>
            <a:prstGeom prst="line">
              <a:avLst/>
            </a:prstGeom>
            <a:noFill/>
            <a:ln w="12700" cap="flat" cmpd="sng" algn="ctr">
              <a:solidFill>
                <a:schemeClr val="accent1"/>
              </a:solidFill>
              <a:prstDash val="solid"/>
              <a:round/>
              <a:headEnd type="none" w="med" len="med"/>
              <a:tailEnd type="none" w="med" len="med"/>
            </a:ln>
            <a:effectLst/>
          </p:spPr>
        </p:cxnSp>
        <p:sp>
          <p:nvSpPr>
            <p:cNvPr id="10141" name="Rectangle 10140">
              <a:extLst>
                <a:ext uri="{FF2B5EF4-FFF2-40B4-BE49-F238E27FC236}">
                  <a16:creationId xmlns:a16="http://schemas.microsoft.com/office/drawing/2014/main" id="{F83C609A-52A7-51C0-2F5A-84BB1C8E1024}"/>
                </a:ext>
              </a:extLst>
            </p:cNvPr>
            <p:cNvSpPr/>
            <p:nvPr/>
          </p:nvSpPr>
          <p:spPr bwMode="auto">
            <a:xfrm>
              <a:off x="8592533" y="2193389"/>
              <a:ext cx="104442"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2" name="Rectangle 10141">
              <a:extLst>
                <a:ext uri="{FF2B5EF4-FFF2-40B4-BE49-F238E27FC236}">
                  <a16:creationId xmlns:a16="http://schemas.microsoft.com/office/drawing/2014/main" id="{A192B58B-FA5A-267F-07BC-D2AB522F4720}"/>
                </a:ext>
              </a:extLst>
            </p:cNvPr>
            <p:cNvSpPr/>
            <p:nvPr/>
          </p:nvSpPr>
          <p:spPr bwMode="auto">
            <a:xfrm>
              <a:off x="8685282" y="2200936"/>
              <a:ext cx="123304"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3" name="Rectangle 10142">
              <a:extLst>
                <a:ext uri="{FF2B5EF4-FFF2-40B4-BE49-F238E27FC236}">
                  <a16:creationId xmlns:a16="http://schemas.microsoft.com/office/drawing/2014/main" id="{54A54FD1-AD67-ED4D-1D1E-D66893ED683C}"/>
                </a:ext>
              </a:extLst>
            </p:cNvPr>
            <p:cNvSpPr/>
            <p:nvPr/>
          </p:nvSpPr>
          <p:spPr bwMode="auto">
            <a:xfrm>
              <a:off x="8819936" y="2207096"/>
              <a:ext cx="186481"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4" name="Rectangle 10143">
              <a:extLst>
                <a:ext uri="{FF2B5EF4-FFF2-40B4-BE49-F238E27FC236}">
                  <a16:creationId xmlns:a16="http://schemas.microsoft.com/office/drawing/2014/main" id="{643C5998-A1D0-85FE-61C5-5DC79781E1DA}"/>
                </a:ext>
              </a:extLst>
            </p:cNvPr>
            <p:cNvSpPr/>
            <p:nvPr/>
          </p:nvSpPr>
          <p:spPr bwMode="auto">
            <a:xfrm>
              <a:off x="9111711" y="2209534"/>
              <a:ext cx="147366"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5" name="Rectangle 10144">
              <a:extLst>
                <a:ext uri="{FF2B5EF4-FFF2-40B4-BE49-F238E27FC236}">
                  <a16:creationId xmlns:a16="http://schemas.microsoft.com/office/drawing/2014/main" id="{DF7D4199-AA8F-90C0-5398-B5374CAFD425}"/>
                </a:ext>
              </a:extLst>
            </p:cNvPr>
            <p:cNvSpPr/>
            <p:nvPr/>
          </p:nvSpPr>
          <p:spPr bwMode="auto">
            <a:xfrm>
              <a:off x="9020543" y="2207089"/>
              <a:ext cx="74849"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6" name="Rectangle 10145">
              <a:extLst>
                <a:ext uri="{FF2B5EF4-FFF2-40B4-BE49-F238E27FC236}">
                  <a16:creationId xmlns:a16="http://schemas.microsoft.com/office/drawing/2014/main" id="{A1DCF8C8-AE64-0E4F-6CA1-1E724250AF65}"/>
                </a:ext>
              </a:extLst>
            </p:cNvPr>
            <p:cNvSpPr/>
            <p:nvPr/>
          </p:nvSpPr>
          <p:spPr bwMode="auto">
            <a:xfrm>
              <a:off x="9282721" y="2225979"/>
              <a:ext cx="45719"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7" name="Rectangle 10146">
              <a:extLst>
                <a:ext uri="{FF2B5EF4-FFF2-40B4-BE49-F238E27FC236}">
                  <a16:creationId xmlns:a16="http://schemas.microsoft.com/office/drawing/2014/main" id="{0C1A73E1-E1F9-4F4A-AC0A-D88867010F6B}"/>
                </a:ext>
              </a:extLst>
            </p:cNvPr>
            <p:cNvSpPr/>
            <p:nvPr/>
          </p:nvSpPr>
          <p:spPr bwMode="auto">
            <a:xfrm>
              <a:off x="9333533" y="2225810"/>
              <a:ext cx="45719"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8" name="Rectangle 10147">
              <a:extLst>
                <a:ext uri="{FF2B5EF4-FFF2-40B4-BE49-F238E27FC236}">
                  <a16:creationId xmlns:a16="http://schemas.microsoft.com/office/drawing/2014/main" id="{F82A83EE-C299-0C4A-5F03-DB4713307ADC}"/>
                </a:ext>
              </a:extLst>
            </p:cNvPr>
            <p:cNvSpPr/>
            <p:nvPr/>
          </p:nvSpPr>
          <p:spPr bwMode="auto">
            <a:xfrm>
              <a:off x="9378307" y="2240314"/>
              <a:ext cx="192837"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49" name="Rectangle 10148">
              <a:extLst>
                <a:ext uri="{FF2B5EF4-FFF2-40B4-BE49-F238E27FC236}">
                  <a16:creationId xmlns:a16="http://schemas.microsoft.com/office/drawing/2014/main" id="{7D38D8C5-EE92-D646-9440-0D00494BB6AF}"/>
                </a:ext>
              </a:extLst>
            </p:cNvPr>
            <p:cNvSpPr/>
            <p:nvPr/>
          </p:nvSpPr>
          <p:spPr bwMode="auto">
            <a:xfrm>
              <a:off x="9564383" y="2258495"/>
              <a:ext cx="58859"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50" name="Rectangle 10149">
              <a:extLst>
                <a:ext uri="{FF2B5EF4-FFF2-40B4-BE49-F238E27FC236}">
                  <a16:creationId xmlns:a16="http://schemas.microsoft.com/office/drawing/2014/main" id="{3C4404FB-74D6-1B4A-1BB1-8AD3D183127C}"/>
                </a:ext>
              </a:extLst>
            </p:cNvPr>
            <p:cNvSpPr/>
            <p:nvPr/>
          </p:nvSpPr>
          <p:spPr bwMode="auto">
            <a:xfrm>
              <a:off x="9711873" y="2259737"/>
              <a:ext cx="54616"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51" name="Rectangle 10150">
              <a:extLst>
                <a:ext uri="{FF2B5EF4-FFF2-40B4-BE49-F238E27FC236}">
                  <a16:creationId xmlns:a16="http://schemas.microsoft.com/office/drawing/2014/main" id="{E1539970-73A5-B277-90EF-9E176F7C3B9F}"/>
                </a:ext>
              </a:extLst>
            </p:cNvPr>
            <p:cNvSpPr/>
            <p:nvPr/>
          </p:nvSpPr>
          <p:spPr bwMode="auto">
            <a:xfrm>
              <a:off x="9813099" y="2275181"/>
              <a:ext cx="56996"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52" name="Rectangle 10151">
              <a:extLst>
                <a:ext uri="{FF2B5EF4-FFF2-40B4-BE49-F238E27FC236}">
                  <a16:creationId xmlns:a16="http://schemas.microsoft.com/office/drawing/2014/main" id="{539E0467-2F09-E7E9-7B95-31FC39EE0AF3}"/>
                </a:ext>
              </a:extLst>
            </p:cNvPr>
            <p:cNvSpPr/>
            <p:nvPr/>
          </p:nvSpPr>
          <p:spPr bwMode="auto">
            <a:xfrm>
              <a:off x="9886865" y="2276453"/>
              <a:ext cx="132805"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53" name="Rectangle 10152">
              <a:extLst>
                <a:ext uri="{FF2B5EF4-FFF2-40B4-BE49-F238E27FC236}">
                  <a16:creationId xmlns:a16="http://schemas.microsoft.com/office/drawing/2014/main" id="{BF5A68A8-F333-E5DC-B1D8-3B1F81052B67}"/>
                </a:ext>
              </a:extLst>
            </p:cNvPr>
            <p:cNvSpPr/>
            <p:nvPr/>
          </p:nvSpPr>
          <p:spPr bwMode="auto">
            <a:xfrm>
              <a:off x="9759549" y="2275604"/>
              <a:ext cx="45719"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154" name="Straight Connector 10153">
              <a:extLst>
                <a:ext uri="{FF2B5EF4-FFF2-40B4-BE49-F238E27FC236}">
                  <a16:creationId xmlns:a16="http://schemas.microsoft.com/office/drawing/2014/main" id="{CD1DF392-EED3-7FEA-24ED-D8447DACAFA7}"/>
                </a:ext>
              </a:extLst>
            </p:cNvPr>
            <p:cNvCxnSpPr/>
            <p:nvPr/>
          </p:nvCxnSpPr>
          <p:spPr bwMode="auto">
            <a:xfrm>
              <a:off x="9650696" y="2258885"/>
              <a:ext cx="0" cy="59952"/>
            </a:xfrm>
            <a:prstGeom prst="line">
              <a:avLst/>
            </a:prstGeom>
            <a:noFill/>
            <a:ln w="28575" cap="flat" cmpd="sng" algn="ctr">
              <a:solidFill>
                <a:schemeClr val="accent1"/>
              </a:solidFill>
              <a:prstDash val="solid"/>
              <a:round/>
              <a:headEnd type="none" w="med" len="med"/>
              <a:tailEnd type="none" w="med" len="med"/>
            </a:ln>
            <a:effectLst/>
          </p:spPr>
        </p:cxnSp>
        <p:sp>
          <p:nvSpPr>
            <p:cNvPr id="10155" name="Rectangle 10154">
              <a:extLst>
                <a:ext uri="{FF2B5EF4-FFF2-40B4-BE49-F238E27FC236}">
                  <a16:creationId xmlns:a16="http://schemas.microsoft.com/office/drawing/2014/main" id="{E61C8CA8-578A-00D9-B474-75D11CF13FAD}"/>
                </a:ext>
              </a:extLst>
            </p:cNvPr>
            <p:cNvSpPr/>
            <p:nvPr/>
          </p:nvSpPr>
          <p:spPr bwMode="auto">
            <a:xfrm>
              <a:off x="10052378" y="2302598"/>
              <a:ext cx="81178"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56" name="Rectangle 10155">
              <a:extLst>
                <a:ext uri="{FF2B5EF4-FFF2-40B4-BE49-F238E27FC236}">
                  <a16:creationId xmlns:a16="http://schemas.microsoft.com/office/drawing/2014/main" id="{0B5E0380-097C-87F3-F99B-59512DB1D97B}"/>
                </a:ext>
              </a:extLst>
            </p:cNvPr>
            <p:cNvSpPr/>
            <p:nvPr/>
          </p:nvSpPr>
          <p:spPr bwMode="auto">
            <a:xfrm>
              <a:off x="10157253" y="2303899"/>
              <a:ext cx="165008" cy="5995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157" name="Straight Connector 10156">
              <a:extLst>
                <a:ext uri="{FF2B5EF4-FFF2-40B4-BE49-F238E27FC236}">
                  <a16:creationId xmlns:a16="http://schemas.microsoft.com/office/drawing/2014/main" id="{8F8E0A17-9DFC-1D0D-0BB9-9D4EEDD2573F}"/>
                </a:ext>
              </a:extLst>
            </p:cNvPr>
            <p:cNvCxnSpPr/>
            <p:nvPr/>
          </p:nvCxnSpPr>
          <p:spPr bwMode="auto">
            <a:xfrm>
              <a:off x="10447421" y="2302711"/>
              <a:ext cx="0" cy="59952"/>
            </a:xfrm>
            <a:prstGeom prst="line">
              <a:avLst/>
            </a:prstGeom>
            <a:noFill/>
            <a:ln w="28575" cap="flat" cmpd="sng" algn="ctr">
              <a:solidFill>
                <a:schemeClr val="accent1"/>
              </a:solidFill>
              <a:prstDash val="solid"/>
              <a:round/>
              <a:headEnd type="none" w="med" len="med"/>
              <a:tailEnd type="none" w="med" len="med"/>
            </a:ln>
            <a:effectLst/>
          </p:spPr>
        </p:cxnSp>
        <p:cxnSp>
          <p:nvCxnSpPr>
            <p:cNvPr id="10158" name="Straight Connector 10157">
              <a:extLst>
                <a:ext uri="{FF2B5EF4-FFF2-40B4-BE49-F238E27FC236}">
                  <a16:creationId xmlns:a16="http://schemas.microsoft.com/office/drawing/2014/main" id="{7D2535C0-3A65-29BE-20A2-A0BE0C1DE4DB}"/>
                </a:ext>
              </a:extLst>
            </p:cNvPr>
            <p:cNvCxnSpPr/>
            <p:nvPr/>
          </p:nvCxnSpPr>
          <p:spPr bwMode="auto">
            <a:xfrm>
              <a:off x="10383914" y="2302711"/>
              <a:ext cx="0" cy="59952"/>
            </a:xfrm>
            <a:prstGeom prst="line">
              <a:avLst/>
            </a:prstGeom>
            <a:noFill/>
            <a:ln w="38100" cap="flat" cmpd="sng" algn="ctr">
              <a:solidFill>
                <a:schemeClr val="accent1"/>
              </a:solidFill>
              <a:prstDash val="solid"/>
              <a:round/>
              <a:headEnd type="none" w="med" len="med"/>
              <a:tailEnd type="none" w="med" len="med"/>
            </a:ln>
            <a:effectLst/>
          </p:spPr>
        </p:cxnSp>
        <p:cxnSp>
          <p:nvCxnSpPr>
            <p:cNvPr id="10159" name="Straight Connector 10158">
              <a:extLst>
                <a:ext uri="{FF2B5EF4-FFF2-40B4-BE49-F238E27FC236}">
                  <a16:creationId xmlns:a16="http://schemas.microsoft.com/office/drawing/2014/main" id="{CFF337F9-0C22-ABB6-AA8D-F21CFE36603D}"/>
                </a:ext>
              </a:extLst>
            </p:cNvPr>
            <p:cNvCxnSpPr/>
            <p:nvPr/>
          </p:nvCxnSpPr>
          <p:spPr bwMode="auto">
            <a:xfrm>
              <a:off x="10423503" y="2302598"/>
              <a:ext cx="0" cy="59952"/>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161" name="Group 10160">
            <a:extLst>
              <a:ext uri="{FF2B5EF4-FFF2-40B4-BE49-F238E27FC236}">
                <a16:creationId xmlns:a16="http://schemas.microsoft.com/office/drawing/2014/main" id="{F1F57B9D-0358-0D91-401D-2CF02D0B98E2}"/>
              </a:ext>
            </a:extLst>
          </p:cNvPr>
          <p:cNvGrpSpPr/>
          <p:nvPr/>
        </p:nvGrpSpPr>
        <p:grpSpPr>
          <a:xfrm>
            <a:off x="8363798" y="1762454"/>
            <a:ext cx="247326" cy="258661"/>
            <a:chOff x="1996164" y="5674485"/>
            <a:chExt cx="193515" cy="277092"/>
          </a:xfrm>
        </p:grpSpPr>
        <p:cxnSp>
          <p:nvCxnSpPr>
            <p:cNvPr id="10162" name="Straight Connector 10161">
              <a:extLst>
                <a:ext uri="{FF2B5EF4-FFF2-40B4-BE49-F238E27FC236}">
                  <a16:creationId xmlns:a16="http://schemas.microsoft.com/office/drawing/2014/main" id="{48FA8896-012B-9F2D-D0B4-B2EF33C93F88}"/>
                </a:ext>
              </a:extLst>
            </p:cNvPr>
            <p:cNvCxnSpPr/>
            <p:nvPr/>
          </p:nvCxnSpPr>
          <p:spPr bwMode="auto">
            <a:xfrm>
              <a:off x="1996164" y="5674485"/>
              <a:ext cx="189547" cy="0"/>
            </a:xfrm>
            <a:prstGeom prst="line">
              <a:avLst/>
            </a:prstGeom>
            <a:noFill/>
            <a:ln w="28575" cap="flat" cmpd="sng" algn="ctr">
              <a:solidFill>
                <a:schemeClr val="accent1"/>
              </a:solidFill>
              <a:prstDash val="solid"/>
              <a:round/>
              <a:headEnd type="none" w="med" len="med"/>
              <a:tailEnd type="none" w="med" len="med"/>
            </a:ln>
            <a:effectLst/>
          </p:spPr>
        </p:cxnSp>
        <p:cxnSp>
          <p:nvCxnSpPr>
            <p:cNvPr id="10163" name="Straight Connector 10162">
              <a:extLst>
                <a:ext uri="{FF2B5EF4-FFF2-40B4-BE49-F238E27FC236}">
                  <a16:creationId xmlns:a16="http://schemas.microsoft.com/office/drawing/2014/main" id="{9EC6F466-5FCA-C086-366E-B82A293B75C0}"/>
                </a:ext>
              </a:extLst>
            </p:cNvPr>
            <p:cNvCxnSpPr/>
            <p:nvPr/>
          </p:nvCxnSpPr>
          <p:spPr bwMode="auto">
            <a:xfrm>
              <a:off x="2000132" y="5951577"/>
              <a:ext cx="189547" cy="0"/>
            </a:xfrm>
            <a:prstGeom prst="line">
              <a:avLst/>
            </a:prstGeom>
            <a:noFill/>
            <a:ln w="28575" cap="flat" cmpd="sng" algn="ctr">
              <a:solidFill>
                <a:schemeClr val="accent3"/>
              </a:solidFill>
              <a:prstDash val="solid"/>
              <a:round/>
              <a:headEnd type="none" w="med" len="med"/>
              <a:tailEnd type="none" w="med" len="med"/>
            </a:ln>
            <a:effectLst/>
          </p:spPr>
        </p:cxnSp>
      </p:grpSp>
      <p:sp>
        <p:nvSpPr>
          <p:cNvPr id="10166" name="TextBox 10165">
            <a:extLst>
              <a:ext uri="{FF2B5EF4-FFF2-40B4-BE49-F238E27FC236}">
                <a16:creationId xmlns:a16="http://schemas.microsoft.com/office/drawing/2014/main" id="{7FE9BECF-644C-267B-EE5A-7688AAFD4699}"/>
              </a:ext>
            </a:extLst>
          </p:cNvPr>
          <p:cNvSpPr txBox="1"/>
          <p:nvPr/>
        </p:nvSpPr>
        <p:spPr bwMode="auto">
          <a:xfrm>
            <a:off x="8623427" y="1574987"/>
            <a:ext cx="17716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b="0" dirty="0" err="1">
                <a:solidFill>
                  <a:schemeClr val="bg1"/>
                </a:solidFill>
                <a:latin typeface="Calibri" panose="020F0502020204030204" pitchFamily="34" charset="0"/>
              </a:rPr>
              <a:t>Abemaciclib</a:t>
            </a:r>
            <a:r>
              <a:rPr lang="en-US" b="0" dirty="0">
                <a:solidFill>
                  <a:schemeClr val="bg1"/>
                </a:solidFill>
                <a:latin typeface="Calibri" panose="020F0502020204030204" pitchFamily="34" charset="0"/>
              </a:rPr>
              <a:t> + ET</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ET Alone </a:t>
            </a:r>
          </a:p>
        </p:txBody>
      </p:sp>
      <p:sp>
        <p:nvSpPr>
          <p:cNvPr id="10167" name="TextBox 10166">
            <a:extLst>
              <a:ext uri="{FF2B5EF4-FFF2-40B4-BE49-F238E27FC236}">
                <a16:creationId xmlns:a16="http://schemas.microsoft.com/office/drawing/2014/main" id="{77CA2C1A-EC99-9646-B27A-6F80C37680E9}"/>
              </a:ext>
            </a:extLst>
          </p:cNvPr>
          <p:cNvSpPr txBox="1"/>
          <p:nvPr/>
        </p:nvSpPr>
        <p:spPr bwMode="auto">
          <a:xfrm>
            <a:off x="3810666" y="1510732"/>
            <a:ext cx="11641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1"/>
                </a:solidFill>
                <a:latin typeface="Calibri" panose="020F0502020204030204" pitchFamily="34" charset="0"/>
              </a:rPr>
              <a:t>92.7 (∆ = 2.8)</a:t>
            </a:r>
          </a:p>
        </p:txBody>
      </p:sp>
      <p:sp>
        <p:nvSpPr>
          <p:cNvPr id="10168" name="TextBox 10167">
            <a:extLst>
              <a:ext uri="{FF2B5EF4-FFF2-40B4-BE49-F238E27FC236}">
                <a16:creationId xmlns:a16="http://schemas.microsoft.com/office/drawing/2014/main" id="{635D47C0-10A6-65EE-1DA8-0275DFBC5A8A}"/>
              </a:ext>
            </a:extLst>
          </p:cNvPr>
          <p:cNvSpPr txBox="1"/>
          <p:nvPr/>
        </p:nvSpPr>
        <p:spPr bwMode="auto">
          <a:xfrm>
            <a:off x="4893181" y="1562499"/>
            <a:ext cx="11641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1"/>
                </a:solidFill>
                <a:latin typeface="Calibri" panose="020F0502020204030204" pitchFamily="34" charset="0"/>
              </a:rPr>
              <a:t>89.2 (∆ = 4.8)</a:t>
            </a:r>
          </a:p>
        </p:txBody>
      </p:sp>
      <p:sp>
        <p:nvSpPr>
          <p:cNvPr id="10169" name="TextBox 10168">
            <a:extLst>
              <a:ext uri="{FF2B5EF4-FFF2-40B4-BE49-F238E27FC236}">
                <a16:creationId xmlns:a16="http://schemas.microsoft.com/office/drawing/2014/main" id="{0ACE5A76-7228-0EB9-7575-9F07B2F88351}"/>
              </a:ext>
            </a:extLst>
          </p:cNvPr>
          <p:cNvSpPr txBox="1"/>
          <p:nvPr/>
        </p:nvSpPr>
        <p:spPr bwMode="auto">
          <a:xfrm>
            <a:off x="5959059" y="1627161"/>
            <a:ext cx="11641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1"/>
                </a:solidFill>
                <a:latin typeface="Calibri" panose="020F0502020204030204" pitchFamily="34" charset="0"/>
              </a:rPr>
              <a:t>86.0 (∆ = 6.0)</a:t>
            </a:r>
          </a:p>
        </p:txBody>
      </p:sp>
      <p:sp>
        <p:nvSpPr>
          <p:cNvPr id="10172" name="TextBox 10171">
            <a:extLst>
              <a:ext uri="{FF2B5EF4-FFF2-40B4-BE49-F238E27FC236}">
                <a16:creationId xmlns:a16="http://schemas.microsoft.com/office/drawing/2014/main" id="{2876E8FD-8FD8-7813-FF76-71D9F12A9D03}"/>
              </a:ext>
            </a:extLst>
          </p:cNvPr>
          <p:cNvSpPr txBox="1"/>
          <p:nvPr/>
        </p:nvSpPr>
        <p:spPr bwMode="auto">
          <a:xfrm>
            <a:off x="6959579" y="1768525"/>
            <a:ext cx="11641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1"/>
                </a:solidFill>
                <a:latin typeface="Calibri" panose="020F0502020204030204" pitchFamily="34" charset="0"/>
              </a:rPr>
              <a:t>83.6 (∆ = 7.6)</a:t>
            </a:r>
          </a:p>
        </p:txBody>
      </p:sp>
      <p:sp>
        <p:nvSpPr>
          <p:cNvPr id="10173" name="TextBox 10172">
            <a:extLst>
              <a:ext uri="{FF2B5EF4-FFF2-40B4-BE49-F238E27FC236}">
                <a16:creationId xmlns:a16="http://schemas.microsoft.com/office/drawing/2014/main" id="{1D27D6DE-BAE3-34F7-C457-AA5658E8F382}"/>
              </a:ext>
            </a:extLst>
          </p:cNvPr>
          <p:cNvSpPr txBox="1"/>
          <p:nvPr/>
        </p:nvSpPr>
        <p:spPr bwMode="auto">
          <a:xfrm>
            <a:off x="3832674" y="1932599"/>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3"/>
                </a:solidFill>
                <a:latin typeface="Calibri" panose="020F0502020204030204" pitchFamily="34" charset="0"/>
              </a:rPr>
              <a:t>89.9</a:t>
            </a:r>
          </a:p>
        </p:txBody>
      </p:sp>
      <p:sp>
        <p:nvSpPr>
          <p:cNvPr id="10174" name="TextBox 10173">
            <a:extLst>
              <a:ext uri="{FF2B5EF4-FFF2-40B4-BE49-F238E27FC236}">
                <a16:creationId xmlns:a16="http://schemas.microsoft.com/office/drawing/2014/main" id="{17467B32-E7C3-471E-D2EE-752CEB385719}"/>
              </a:ext>
            </a:extLst>
          </p:cNvPr>
          <p:cNvSpPr txBox="1"/>
          <p:nvPr/>
        </p:nvSpPr>
        <p:spPr bwMode="auto">
          <a:xfrm>
            <a:off x="4714329" y="2174047"/>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3"/>
                </a:solidFill>
                <a:latin typeface="Calibri" panose="020F0502020204030204" pitchFamily="34" charset="0"/>
              </a:rPr>
              <a:t>84.4</a:t>
            </a:r>
          </a:p>
        </p:txBody>
      </p:sp>
      <p:sp>
        <p:nvSpPr>
          <p:cNvPr id="10175" name="TextBox 10174">
            <a:extLst>
              <a:ext uri="{FF2B5EF4-FFF2-40B4-BE49-F238E27FC236}">
                <a16:creationId xmlns:a16="http://schemas.microsoft.com/office/drawing/2014/main" id="{10ADB500-7A0E-623E-00D0-E111E43B1210}"/>
              </a:ext>
            </a:extLst>
          </p:cNvPr>
          <p:cNvSpPr txBox="1"/>
          <p:nvPr/>
        </p:nvSpPr>
        <p:spPr bwMode="auto">
          <a:xfrm>
            <a:off x="5620191" y="2302723"/>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3"/>
                </a:solidFill>
                <a:latin typeface="Calibri" panose="020F0502020204030204" pitchFamily="34" charset="0"/>
              </a:rPr>
              <a:t>80.0</a:t>
            </a:r>
          </a:p>
        </p:txBody>
      </p:sp>
      <p:sp>
        <p:nvSpPr>
          <p:cNvPr id="9225" name="TextBox 9224">
            <a:extLst>
              <a:ext uri="{FF2B5EF4-FFF2-40B4-BE49-F238E27FC236}">
                <a16:creationId xmlns:a16="http://schemas.microsoft.com/office/drawing/2014/main" id="{2BB7FA4D-F6F6-C130-B72C-E596ADEEBA54}"/>
              </a:ext>
            </a:extLst>
          </p:cNvPr>
          <p:cNvSpPr txBox="1"/>
          <p:nvPr/>
        </p:nvSpPr>
        <p:spPr bwMode="auto">
          <a:xfrm>
            <a:off x="6476934" y="2460656"/>
            <a:ext cx="5068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dirty="0">
                <a:solidFill>
                  <a:schemeClr val="accent3"/>
                </a:solidFill>
                <a:latin typeface="Calibri" panose="020F0502020204030204" pitchFamily="34" charset="0"/>
              </a:rPr>
              <a:t>76.0</a:t>
            </a:r>
          </a:p>
        </p:txBody>
      </p:sp>
    </p:spTree>
    <p:extLst>
      <p:ext uri="{BB962C8B-B14F-4D97-AF65-F5344CB8AC3E}">
        <p14:creationId xmlns:p14="http://schemas.microsoft.com/office/powerpoint/2010/main" val="30278456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monarchE: Outcomes by Ki-67 Status in Cohort 1 </a:t>
            </a:r>
            <a:endParaRPr lang="en-US" altLang="en-US" dirty="0"/>
          </a:p>
        </p:txBody>
      </p:sp>
      <p:sp>
        <p:nvSpPr>
          <p:cNvPr id="4" name="Content Placeholder 3">
            <a:extLst>
              <a:ext uri="{FF2B5EF4-FFF2-40B4-BE49-F238E27FC236}">
                <a16:creationId xmlns:a16="http://schemas.microsoft.com/office/drawing/2014/main" id="{670B54FC-44E1-F7DB-75E4-ED1BF0147A4F}"/>
              </a:ext>
            </a:extLst>
          </p:cNvPr>
          <p:cNvSpPr>
            <a:spLocks noGrp="1"/>
          </p:cNvSpPr>
          <p:nvPr>
            <p:ph sz="half" idx="2"/>
          </p:nvPr>
        </p:nvSpPr>
        <p:spPr/>
        <p:txBody>
          <a:bodyPr/>
          <a:lstStyle/>
          <a:p>
            <a:r>
              <a:rPr lang="en-US" altLang="en-US" sz="1800" dirty="0" err="1"/>
              <a:t>Abemaciclib</a:t>
            </a:r>
            <a:r>
              <a:rPr lang="en-US" altLang="en-US" sz="1800" dirty="0"/>
              <a:t> treatment effects similar in Ki-67‒high and Ki-67‒low groups within cohort 1</a:t>
            </a:r>
          </a:p>
          <a:p>
            <a:endParaRPr lang="en-US" sz="1800" dirty="0"/>
          </a:p>
        </p:txBody>
      </p:sp>
      <p:sp>
        <p:nvSpPr>
          <p:cNvPr id="2" name="Text Box 15">
            <a:extLst>
              <a:ext uri="{FF2B5EF4-FFF2-40B4-BE49-F238E27FC236}">
                <a16:creationId xmlns:a16="http://schemas.microsoft.com/office/drawing/2014/main" id="{749712BA-1B47-E437-D954-14375DD2BE1D}"/>
              </a:ext>
            </a:extLst>
          </p:cNvPr>
          <p:cNvSpPr txBox="1">
            <a:spLocks noChangeArrowheads="1"/>
          </p:cNvSpPr>
          <p:nvPr/>
        </p:nvSpPr>
        <p:spPr bwMode="auto">
          <a:xfrm>
            <a:off x="432847" y="637467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Johnston. SABCS 2022. Abstr GS1-09. Rastogi. JCO. 2024;[</a:t>
            </a:r>
            <a:r>
              <a:rPr kumimoji="0" 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epub</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5" name="Group 32">
            <a:extLst>
              <a:ext uri="{FF2B5EF4-FFF2-40B4-BE49-F238E27FC236}">
                <a16:creationId xmlns:a16="http://schemas.microsoft.com/office/drawing/2014/main" id="{B6C3CE1F-72A0-E723-02E3-78364AA64003}"/>
              </a:ext>
            </a:extLst>
          </p:cNvPr>
          <p:cNvGraphicFramePr>
            <a:graphicFrameLocks noGrp="1"/>
          </p:cNvGraphicFramePr>
          <p:nvPr>
            <p:extLst>
              <p:ext uri="{D42A27DB-BD31-4B8C-83A1-F6EECF244321}">
                <p14:modId xmlns:p14="http://schemas.microsoft.com/office/powerpoint/2010/main" val="1276840837"/>
              </p:ext>
            </p:extLst>
          </p:nvPr>
        </p:nvGraphicFramePr>
        <p:xfrm>
          <a:off x="6603286" y="2201917"/>
          <a:ext cx="5467372" cy="3779696"/>
        </p:xfrm>
        <a:graphic>
          <a:graphicData uri="http://schemas.openxmlformats.org/drawingml/2006/table">
            <a:tbl>
              <a:tblPr/>
              <a:tblGrid>
                <a:gridCol w="1378664">
                  <a:extLst>
                    <a:ext uri="{9D8B030D-6E8A-4147-A177-3AD203B41FA5}">
                      <a16:colId xmlns:a16="http://schemas.microsoft.com/office/drawing/2014/main" val="20000"/>
                    </a:ext>
                  </a:extLst>
                </a:gridCol>
                <a:gridCol w="1022177">
                  <a:extLst>
                    <a:ext uri="{9D8B030D-6E8A-4147-A177-3AD203B41FA5}">
                      <a16:colId xmlns:a16="http://schemas.microsoft.com/office/drawing/2014/main" val="20001"/>
                    </a:ext>
                  </a:extLst>
                </a:gridCol>
                <a:gridCol w="1022177">
                  <a:extLst>
                    <a:ext uri="{9D8B030D-6E8A-4147-A177-3AD203B41FA5}">
                      <a16:colId xmlns:a16="http://schemas.microsoft.com/office/drawing/2014/main" val="232881752"/>
                    </a:ext>
                  </a:extLst>
                </a:gridCol>
                <a:gridCol w="1022177">
                  <a:extLst>
                    <a:ext uri="{9D8B030D-6E8A-4147-A177-3AD203B41FA5}">
                      <a16:colId xmlns:a16="http://schemas.microsoft.com/office/drawing/2014/main" val="3194249242"/>
                    </a:ext>
                  </a:extLst>
                </a:gridCol>
                <a:gridCol w="1022177">
                  <a:extLst>
                    <a:ext uri="{9D8B030D-6E8A-4147-A177-3AD203B41FA5}">
                      <a16:colId xmlns:a16="http://schemas.microsoft.com/office/drawing/2014/main" val="607264823"/>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Outcome in Cohort 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Ki-67 High </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Ki-67 Low</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124772924"/>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Abema + ET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1017)</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986)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Abema + ET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946)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968)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iDFS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43888375"/>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Events, n</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 (95% CI) </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0.643 (0.530-0.781)</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0.662 (0.522-0.839)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3735654"/>
                  </a:ext>
                </a:extLst>
              </a:tr>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DRFS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45671541"/>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Events, n </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152</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 (95% CI) </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0.634 (0.515-0.781)</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0.664 (0.512-0.861)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3236355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OS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71778358"/>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Events, n </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 (95% CI) </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0.717 (0.546-0.941)</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0.911 (0.633-1.309)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10945892"/>
                  </a:ext>
                </a:extLst>
              </a:tr>
            </a:tbl>
          </a:graphicData>
        </a:graphic>
      </p:graphicFrame>
      <p:sp>
        <p:nvSpPr>
          <p:cNvPr id="8" name="Rectangle 3">
            <a:extLst>
              <a:ext uri="{FF2B5EF4-FFF2-40B4-BE49-F238E27FC236}">
                <a16:creationId xmlns:a16="http://schemas.microsoft.com/office/drawing/2014/main" id="{74128EF3-B581-B5C9-1BB2-41A9E5A24909}"/>
              </a:ext>
            </a:extLst>
          </p:cNvPr>
          <p:cNvSpPr txBox="1">
            <a:spLocks noChangeArrowheads="1"/>
          </p:cNvSpPr>
          <p:nvPr/>
        </p:nvSpPr>
        <p:spPr bwMode="auto">
          <a:xfrm>
            <a:off x="1690640" y="1694543"/>
            <a:ext cx="3787727" cy="507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alt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iDFS by Ki-67 Status</a:t>
            </a:r>
          </a:p>
        </p:txBody>
      </p:sp>
      <p:sp>
        <p:nvSpPr>
          <p:cNvPr id="9" name="Rectangle 8">
            <a:extLst>
              <a:ext uri="{FF2B5EF4-FFF2-40B4-BE49-F238E27FC236}">
                <a16:creationId xmlns:a16="http://schemas.microsoft.com/office/drawing/2014/main" id="{50E1BD17-760A-97B5-2317-73870524337C}"/>
              </a:ext>
            </a:extLst>
          </p:cNvPr>
          <p:cNvSpPr/>
          <p:nvPr/>
        </p:nvSpPr>
        <p:spPr bwMode="auto">
          <a:xfrm>
            <a:off x="5644662" y="3305908"/>
            <a:ext cx="451338" cy="1907930"/>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4C5E7B65-C533-9915-6DCB-BBBA3400E2B7}"/>
              </a:ext>
            </a:extLst>
          </p:cNvPr>
          <p:cNvSpPr txBox="1"/>
          <p:nvPr/>
        </p:nvSpPr>
        <p:spPr bwMode="auto">
          <a:xfrm>
            <a:off x="6603286" y="5995912"/>
            <a:ext cx="29773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*Ki-67 missing in 1203 (23.5%) patients. </a:t>
            </a:r>
          </a:p>
        </p:txBody>
      </p:sp>
      <p:sp>
        <p:nvSpPr>
          <p:cNvPr id="11" name="Rectangle 10">
            <a:extLst>
              <a:ext uri="{FF2B5EF4-FFF2-40B4-BE49-F238E27FC236}">
                <a16:creationId xmlns:a16="http://schemas.microsoft.com/office/drawing/2014/main" id="{691DA3E0-02F7-5C6C-80AB-35A5A4B22997}"/>
              </a:ext>
            </a:extLst>
          </p:cNvPr>
          <p:cNvSpPr/>
          <p:nvPr/>
        </p:nvSpPr>
        <p:spPr bwMode="auto">
          <a:xfrm>
            <a:off x="985258" y="5606183"/>
            <a:ext cx="2215142" cy="21426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E1B85F67-04F2-D448-B42D-7C3604F95869}"/>
              </a:ext>
            </a:extLst>
          </p:cNvPr>
          <p:cNvSpPr txBox="1"/>
          <p:nvPr/>
        </p:nvSpPr>
        <p:spPr bwMode="auto">
          <a:xfrm rot="16200000">
            <a:off x="-1236416" y="3645408"/>
            <a:ext cx="3541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iDFS (%)</a:t>
            </a:r>
          </a:p>
        </p:txBody>
      </p:sp>
      <p:sp>
        <p:nvSpPr>
          <p:cNvPr id="13" name="TextBox 12">
            <a:extLst>
              <a:ext uri="{FF2B5EF4-FFF2-40B4-BE49-F238E27FC236}">
                <a16:creationId xmlns:a16="http://schemas.microsoft.com/office/drawing/2014/main" id="{13CCA02C-1807-0483-2F56-0ED7FEEE9EE3}"/>
              </a:ext>
            </a:extLst>
          </p:cNvPr>
          <p:cNvSpPr txBox="1"/>
          <p:nvPr/>
        </p:nvSpPr>
        <p:spPr bwMode="auto">
          <a:xfrm>
            <a:off x="2962656" y="5990723"/>
            <a:ext cx="17251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14" name="Group 13">
            <a:extLst>
              <a:ext uri="{FF2B5EF4-FFF2-40B4-BE49-F238E27FC236}">
                <a16:creationId xmlns:a16="http://schemas.microsoft.com/office/drawing/2014/main" id="{4CA5EC3C-EE8C-2B11-D433-8B6014AD3168}"/>
              </a:ext>
            </a:extLst>
          </p:cNvPr>
          <p:cNvGrpSpPr/>
          <p:nvPr/>
        </p:nvGrpSpPr>
        <p:grpSpPr>
          <a:xfrm>
            <a:off x="936171" y="2373087"/>
            <a:ext cx="58058" cy="3449561"/>
            <a:chOff x="604536" y="2373087"/>
            <a:chExt cx="389693" cy="3449561"/>
          </a:xfrm>
        </p:grpSpPr>
        <p:cxnSp>
          <p:nvCxnSpPr>
            <p:cNvPr id="15" name="Straight Connector 14">
              <a:extLst>
                <a:ext uri="{FF2B5EF4-FFF2-40B4-BE49-F238E27FC236}">
                  <a16:creationId xmlns:a16="http://schemas.microsoft.com/office/drawing/2014/main" id="{FFC0A6E4-36CC-8FD0-DFE9-BFB09594D39A}"/>
                </a:ext>
              </a:extLst>
            </p:cNvPr>
            <p:cNvCxnSpPr>
              <a:cxnSpLocks/>
            </p:cNvCxnSpPr>
            <p:nvPr/>
          </p:nvCxnSpPr>
          <p:spPr bwMode="auto">
            <a:xfrm>
              <a:off x="604536" y="5822648"/>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EA6B0FD-831F-D0F7-4BDD-7F4EB14D8686}"/>
                </a:ext>
              </a:extLst>
            </p:cNvPr>
            <p:cNvCxnSpPr>
              <a:cxnSpLocks/>
            </p:cNvCxnSpPr>
            <p:nvPr/>
          </p:nvCxnSpPr>
          <p:spPr bwMode="auto">
            <a:xfrm>
              <a:off x="604536" y="5247722"/>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080E1DC-9145-F226-1253-23B711AA88C6}"/>
                </a:ext>
              </a:extLst>
            </p:cNvPr>
            <p:cNvCxnSpPr>
              <a:cxnSpLocks/>
            </p:cNvCxnSpPr>
            <p:nvPr/>
          </p:nvCxnSpPr>
          <p:spPr bwMode="auto">
            <a:xfrm>
              <a:off x="604536" y="4672795"/>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E5D51F9-EE50-6B33-1EF8-68D9C6724388}"/>
                </a:ext>
              </a:extLst>
            </p:cNvPr>
            <p:cNvCxnSpPr>
              <a:cxnSpLocks/>
            </p:cNvCxnSpPr>
            <p:nvPr/>
          </p:nvCxnSpPr>
          <p:spPr bwMode="auto">
            <a:xfrm>
              <a:off x="604536" y="4097868"/>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3927D5B-9FBA-CC2C-E671-500BF7C2A198}"/>
                </a:ext>
              </a:extLst>
            </p:cNvPr>
            <p:cNvCxnSpPr>
              <a:cxnSpLocks/>
            </p:cNvCxnSpPr>
            <p:nvPr/>
          </p:nvCxnSpPr>
          <p:spPr bwMode="auto">
            <a:xfrm>
              <a:off x="604536" y="3522941"/>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7B95D60-178A-76B0-6D59-AA1D1056B1AD}"/>
                </a:ext>
              </a:extLst>
            </p:cNvPr>
            <p:cNvCxnSpPr>
              <a:cxnSpLocks/>
            </p:cNvCxnSpPr>
            <p:nvPr/>
          </p:nvCxnSpPr>
          <p:spPr bwMode="auto">
            <a:xfrm>
              <a:off x="604536" y="2948014"/>
              <a:ext cx="389693"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5EDD92E-4A25-38F6-6A25-098506B4674A}"/>
                </a:ext>
              </a:extLst>
            </p:cNvPr>
            <p:cNvCxnSpPr>
              <a:cxnSpLocks/>
            </p:cNvCxnSpPr>
            <p:nvPr/>
          </p:nvCxnSpPr>
          <p:spPr bwMode="auto">
            <a:xfrm>
              <a:off x="604536" y="2373087"/>
              <a:ext cx="389693" cy="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C4D802BF-1831-346C-6EE4-7E5C43285492}"/>
              </a:ext>
            </a:extLst>
          </p:cNvPr>
          <p:cNvGrpSpPr/>
          <p:nvPr/>
        </p:nvGrpSpPr>
        <p:grpSpPr>
          <a:xfrm>
            <a:off x="994228" y="5808133"/>
            <a:ext cx="5513010" cy="70153"/>
            <a:chOff x="994228" y="5808133"/>
            <a:chExt cx="5513010" cy="215296"/>
          </a:xfrm>
        </p:grpSpPr>
        <p:cxnSp>
          <p:nvCxnSpPr>
            <p:cNvPr id="23" name="Straight Connector 22">
              <a:extLst>
                <a:ext uri="{FF2B5EF4-FFF2-40B4-BE49-F238E27FC236}">
                  <a16:creationId xmlns:a16="http://schemas.microsoft.com/office/drawing/2014/main" id="{5F53AC1B-191C-3EE3-58D7-C434990E6AE8}"/>
                </a:ext>
              </a:extLst>
            </p:cNvPr>
            <p:cNvCxnSpPr>
              <a:cxnSpLocks/>
            </p:cNvCxnSpPr>
            <p:nvPr/>
          </p:nvCxnSpPr>
          <p:spPr bwMode="auto">
            <a:xfrm>
              <a:off x="994228"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DD7ABE7-D652-F62F-4674-64BC11F7EBE7}"/>
                </a:ext>
              </a:extLst>
            </p:cNvPr>
            <p:cNvCxnSpPr>
              <a:cxnSpLocks/>
            </p:cNvCxnSpPr>
            <p:nvPr/>
          </p:nvCxnSpPr>
          <p:spPr bwMode="auto">
            <a:xfrm>
              <a:off x="1545529"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C15909F-8C59-8ADA-7EF4-B4926E11A6F0}"/>
                </a:ext>
              </a:extLst>
            </p:cNvPr>
            <p:cNvCxnSpPr>
              <a:cxnSpLocks/>
            </p:cNvCxnSpPr>
            <p:nvPr/>
          </p:nvCxnSpPr>
          <p:spPr bwMode="auto">
            <a:xfrm>
              <a:off x="2096830"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E4DA0AE-9EC4-A9BB-88B1-9A8E25FD0D75}"/>
                </a:ext>
              </a:extLst>
            </p:cNvPr>
            <p:cNvCxnSpPr>
              <a:cxnSpLocks/>
            </p:cNvCxnSpPr>
            <p:nvPr/>
          </p:nvCxnSpPr>
          <p:spPr bwMode="auto">
            <a:xfrm>
              <a:off x="2648131"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A6403F7-C45E-A0F0-EF14-3F901B555400}"/>
                </a:ext>
              </a:extLst>
            </p:cNvPr>
            <p:cNvCxnSpPr>
              <a:cxnSpLocks/>
            </p:cNvCxnSpPr>
            <p:nvPr/>
          </p:nvCxnSpPr>
          <p:spPr bwMode="auto">
            <a:xfrm>
              <a:off x="3199432"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23DB2FC-F563-F31E-7ADE-1ED40AAE7638}"/>
                </a:ext>
              </a:extLst>
            </p:cNvPr>
            <p:cNvCxnSpPr>
              <a:cxnSpLocks/>
            </p:cNvCxnSpPr>
            <p:nvPr/>
          </p:nvCxnSpPr>
          <p:spPr bwMode="auto">
            <a:xfrm>
              <a:off x="3750733"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F42272C-DD2D-B2A8-E3C0-5E0AB14D95FC}"/>
                </a:ext>
              </a:extLst>
            </p:cNvPr>
            <p:cNvCxnSpPr>
              <a:cxnSpLocks/>
            </p:cNvCxnSpPr>
            <p:nvPr/>
          </p:nvCxnSpPr>
          <p:spPr bwMode="auto">
            <a:xfrm>
              <a:off x="4302034"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1A7AB202-07CB-9228-1BFF-C9F172DDC094}"/>
                </a:ext>
              </a:extLst>
            </p:cNvPr>
            <p:cNvCxnSpPr>
              <a:cxnSpLocks/>
            </p:cNvCxnSpPr>
            <p:nvPr/>
          </p:nvCxnSpPr>
          <p:spPr bwMode="auto">
            <a:xfrm>
              <a:off x="4853335"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F314843-0D2B-5416-B542-2969C9B04215}"/>
                </a:ext>
              </a:extLst>
            </p:cNvPr>
            <p:cNvCxnSpPr>
              <a:cxnSpLocks/>
            </p:cNvCxnSpPr>
            <p:nvPr/>
          </p:nvCxnSpPr>
          <p:spPr bwMode="auto">
            <a:xfrm>
              <a:off x="5404636"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BD18AC77-2C49-6A87-45D0-86BFA6024752}"/>
                </a:ext>
              </a:extLst>
            </p:cNvPr>
            <p:cNvCxnSpPr>
              <a:cxnSpLocks/>
            </p:cNvCxnSpPr>
            <p:nvPr/>
          </p:nvCxnSpPr>
          <p:spPr bwMode="auto">
            <a:xfrm>
              <a:off x="5955937" y="5829905"/>
              <a:ext cx="0" cy="193524"/>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35443D0-00DD-F95C-E500-C78816107131}"/>
                </a:ext>
              </a:extLst>
            </p:cNvPr>
            <p:cNvCxnSpPr>
              <a:cxnSpLocks/>
            </p:cNvCxnSpPr>
            <p:nvPr/>
          </p:nvCxnSpPr>
          <p:spPr bwMode="auto">
            <a:xfrm>
              <a:off x="6507238" y="5808133"/>
              <a:ext cx="0" cy="215296"/>
            </a:xfrm>
            <a:prstGeom prst="line">
              <a:avLst/>
            </a:prstGeom>
            <a:noFill/>
            <a:ln w="28575" cap="flat" cmpd="sng" algn="ctr">
              <a:solidFill>
                <a:schemeClr val="bg1"/>
              </a:solidFill>
              <a:prstDash val="solid"/>
              <a:round/>
              <a:headEnd type="none" w="med" len="med"/>
              <a:tailEnd type="none" w="med" len="med"/>
            </a:ln>
            <a:effectLst/>
          </p:spPr>
        </p:cxnSp>
      </p:grpSp>
      <p:sp>
        <p:nvSpPr>
          <p:cNvPr id="34" name="TextBox 33">
            <a:extLst>
              <a:ext uri="{FF2B5EF4-FFF2-40B4-BE49-F238E27FC236}">
                <a16:creationId xmlns:a16="http://schemas.microsoft.com/office/drawing/2014/main" id="{AC11E276-E51C-B9E8-5343-42BAC6A5708D}"/>
              </a:ext>
            </a:extLst>
          </p:cNvPr>
          <p:cNvSpPr txBox="1"/>
          <p:nvPr/>
        </p:nvSpPr>
        <p:spPr bwMode="auto">
          <a:xfrm>
            <a:off x="641048" y="5660571"/>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sp>
        <p:nvSpPr>
          <p:cNvPr id="35" name="TextBox 34">
            <a:extLst>
              <a:ext uri="{FF2B5EF4-FFF2-40B4-BE49-F238E27FC236}">
                <a16:creationId xmlns:a16="http://schemas.microsoft.com/office/drawing/2014/main" id="{4B5DB65F-E761-643C-802F-D709D47552A1}"/>
              </a:ext>
            </a:extLst>
          </p:cNvPr>
          <p:cNvSpPr txBox="1"/>
          <p:nvPr/>
        </p:nvSpPr>
        <p:spPr bwMode="auto">
          <a:xfrm>
            <a:off x="641048" y="5084838"/>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75</a:t>
            </a:r>
          </a:p>
        </p:txBody>
      </p:sp>
      <p:sp>
        <p:nvSpPr>
          <p:cNvPr id="36" name="TextBox 35">
            <a:extLst>
              <a:ext uri="{FF2B5EF4-FFF2-40B4-BE49-F238E27FC236}">
                <a16:creationId xmlns:a16="http://schemas.microsoft.com/office/drawing/2014/main" id="{4C2FF3C8-C908-1616-6E6B-E8C91018DC74}"/>
              </a:ext>
            </a:extLst>
          </p:cNvPr>
          <p:cNvSpPr txBox="1"/>
          <p:nvPr/>
        </p:nvSpPr>
        <p:spPr bwMode="auto">
          <a:xfrm>
            <a:off x="641048" y="4518781"/>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7" name="TextBox 36">
            <a:extLst>
              <a:ext uri="{FF2B5EF4-FFF2-40B4-BE49-F238E27FC236}">
                <a16:creationId xmlns:a16="http://schemas.microsoft.com/office/drawing/2014/main" id="{443FCB5E-8E5C-E71C-AA5A-C6F9DAC802DA}"/>
              </a:ext>
            </a:extLst>
          </p:cNvPr>
          <p:cNvSpPr txBox="1"/>
          <p:nvPr/>
        </p:nvSpPr>
        <p:spPr bwMode="auto">
          <a:xfrm>
            <a:off x="641048" y="3935790"/>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85</a:t>
            </a:r>
          </a:p>
        </p:txBody>
      </p:sp>
      <p:sp>
        <p:nvSpPr>
          <p:cNvPr id="38" name="TextBox 37">
            <a:extLst>
              <a:ext uri="{FF2B5EF4-FFF2-40B4-BE49-F238E27FC236}">
                <a16:creationId xmlns:a16="http://schemas.microsoft.com/office/drawing/2014/main" id="{AB857EFE-6ADF-AA8E-4B31-4AF5E846E708}"/>
              </a:ext>
            </a:extLst>
          </p:cNvPr>
          <p:cNvSpPr txBox="1"/>
          <p:nvPr/>
        </p:nvSpPr>
        <p:spPr bwMode="auto">
          <a:xfrm>
            <a:off x="641048" y="3367314"/>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a:t>
            </a:r>
          </a:p>
        </p:txBody>
      </p:sp>
      <p:sp>
        <p:nvSpPr>
          <p:cNvPr id="39" name="TextBox 38">
            <a:extLst>
              <a:ext uri="{FF2B5EF4-FFF2-40B4-BE49-F238E27FC236}">
                <a16:creationId xmlns:a16="http://schemas.microsoft.com/office/drawing/2014/main" id="{8F0D2B82-CCC0-576E-58FF-8DE6FBD4256E}"/>
              </a:ext>
            </a:extLst>
          </p:cNvPr>
          <p:cNvSpPr txBox="1"/>
          <p:nvPr/>
        </p:nvSpPr>
        <p:spPr bwMode="auto">
          <a:xfrm>
            <a:off x="641048" y="2794000"/>
            <a:ext cx="3749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a:t>
            </a:r>
          </a:p>
        </p:txBody>
      </p:sp>
      <p:sp>
        <p:nvSpPr>
          <p:cNvPr id="40" name="TextBox 39">
            <a:extLst>
              <a:ext uri="{FF2B5EF4-FFF2-40B4-BE49-F238E27FC236}">
                <a16:creationId xmlns:a16="http://schemas.microsoft.com/office/drawing/2014/main" id="{111FBB2D-8465-6309-BEB1-73DED4CF8340}"/>
              </a:ext>
            </a:extLst>
          </p:cNvPr>
          <p:cNvSpPr txBox="1"/>
          <p:nvPr/>
        </p:nvSpPr>
        <p:spPr bwMode="auto">
          <a:xfrm>
            <a:off x="561220" y="2215848"/>
            <a:ext cx="4910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41" name="TextBox 40">
            <a:extLst>
              <a:ext uri="{FF2B5EF4-FFF2-40B4-BE49-F238E27FC236}">
                <a16:creationId xmlns:a16="http://schemas.microsoft.com/office/drawing/2014/main" id="{37A15363-470E-2AB7-C23A-2B257F630A3F}"/>
              </a:ext>
            </a:extLst>
          </p:cNvPr>
          <p:cNvSpPr txBox="1"/>
          <p:nvPr/>
        </p:nvSpPr>
        <p:spPr bwMode="auto">
          <a:xfrm>
            <a:off x="866020" y="5798456"/>
            <a:ext cx="2709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2" name="TextBox 41">
            <a:extLst>
              <a:ext uri="{FF2B5EF4-FFF2-40B4-BE49-F238E27FC236}">
                <a16:creationId xmlns:a16="http://schemas.microsoft.com/office/drawing/2014/main" id="{60C3204D-A0AB-2442-43AE-07E8F2FA2CAB}"/>
              </a:ext>
            </a:extLst>
          </p:cNvPr>
          <p:cNvSpPr txBox="1"/>
          <p:nvPr/>
        </p:nvSpPr>
        <p:spPr bwMode="auto">
          <a:xfrm>
            <a:off x="1403049" y="5798456"/>
            <a:ext cx="2709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3" name="TextBox 42">
            <a:extLst>
              <a:ext uri="{FF2B5EF4-FFF2-40B4-BE49-F238E27FC236}">
                <a16:creationId xmlns:a16="http://schemas.microsoft.com/office/drawing/2014/main" id="{5BFEDB9F-71C1-B26B-FABF-3311DD1740F8}"/>
              </a:ext>
            </a:extLst>
          </p:cNvPr>
          <p:cNvSpPr txBox="1"/>
          <p:nvPr/>
        </p:nvSpPr>
        <p:spPr bwMode="auto">
          <a:xfrm>
            <a:off x="1913467"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44" name="TextBox 43">
            <a:extLst>
              <a:ext uri="{FF2B5EF4-FFF2-40B4-BE49-F238E27FC236}">
                <a16:creationId xmlns:a16="http://schemas.microsoft.com/office/drawing/2014/main" id="{2A58DD8D-3925-457A-9E25-31B30B814587}"/>
              </a:ext>
            </a:extLst>
          </p:cNvPr>
          <p:cNvSpPr txBox="1"/>
          <p:nvPr/>
        </p:nvSpPr>
        <p:spPr bwMode="auto">
          <a:xfrm>
            <a:off x="2467429"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45" name="TextBox 44">
            <a:extLst>
              <a:ext uri="{FF2B5EF4-FFF2-40B4-BE49-F238E27FC236}">
                <a16:creationId xmlns:a16="http://schemas.microsoft.com/office/drawing/2014/main" id="{F7261585-C67F-5311-BA25-4C273093015D}"/>
              </a:ext>
            </a:extLst>
          </p:cNvPr>
          <p:cNvSpPr txBox="1"/>
          <p:nvPr/>
        </p:nvSpPr>
        <p:spPr bwMode="auto">
          <a:xfrm>
            <a:off x="3009295"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46" name="TextBox 45">
            <a:extLst>
              <a:ext uri="{FF2B5EF4-FFF2-40B4-BE49-F238E27FC236}">
                <a16:creationId xmlns:a16="http://schemas.microsoft.com/office/drawing/2014/main" id="{65FDFB78-EDCF-76B3-905F-437148A7838F}"/>
              </a:ext>
            </a:extLst>
          </p:cNvPr>
          <p:cNvSpPr txBox="1"/>
          <p:nvPr/>
        </p:nvSpPr>
        <p:spPr bwMode="auto">
          <a:xfrm>
            <a:off x="3572933"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47" name="TextBox 46">
            <a:extLst>
              <a:ext uri="{FF2B5EF4-FFF2-40B4-BE49-F238E27FC236}">
                <a16:creationId xmlns:a16="http://schemas.microsoft.com/office/drawing/2014/main" id="{FF08939D-F35C-0631-86A1-ED3BBBBD8982}"/>
              </a:ext>
            </a:extLst>
          </p:cNvPr>
          <p:cNvSpPr txBox="1"/>
          <p:nvPr/>
        </p:nvSpPr>
        <p:spPr bwMode="auto">
          <a:xfrm>
            <a:off x="4117219"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48" name="TextBox 47">
            <a:extLst>
              <a:ext uri="{FF2B5EF4-FFF2-40B4-BE49-F238E27FC236}">
                <a16:creationId xmlns:a16="http://schemas.microsoft.com/office/drawing/2014/main" id="{8221128C-C6A7-EC97-17C2-4753AF18E7BD}"/>
              </a:ext>
            </a:extLst>
          </p:cNvPr>
          <p:cNvSpPr txBox="1"/>
          <p:nvPr/>
        </p:nvSpPr>
        <p:spPr bwMode="auto">
          <a:xfrm>
            <a:off x="4676019"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49" name="TextBox 48">
            <a:extLst>
              <a:ext uri="{FF2B5EF4-FFF2-40B4-BE49-F238E27FC236}">
                <a16:creationId xmlns:a16="http://schemas.microsoft.com/office/drawing/2014/main" id="{EE5F8F4A-F225-343D-85BD-64B75A6BAA99}"/>
              </a:ext>
            </a:extLst>
          </p:cNvPr>
          <p:cNvSpPr txBox="1"/>
          <p:nvPr/>
        </p:nvSpPr>
        <p:spPr bwMode="auto">
          <a:xfrm>
            <a:off x="5213048"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50" name="TextBox 49">
            <a:extLst>
              <a:ext uri="{FF2B5EF4-FFF2-40B4-BE49-F238E27FC236}">
                <a16:creationId xmlns:a16="http://schemas.microsoft.com/office/drawing/2014/main" id="{F5286CC6-82B2-D609-FD47-EA20FD31D9D3}"/>
              </a:ext>
            </a:extLst>
          </p:cNvPr>
          <p:cNvSpPr txBox="1"/>
          <p:nvPr/>
        </p:nvSpPr>
        <p:spPr bwMode="auto">
          <a:xfrm>
            <a:off x="5780921"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54</a:t>
            </a:r>
          </a:p>
        </p:txBody>
      </p:sp>
      <p:sp>
        <p:nvSpPr>
          <p:cNvPr id="51" name="TextBox 50">
            <a:extLst>
              <a:ext uri="{FF2B5EF4-FFF2-40B4-BE49-F238E27FC236}">
                <a16:creationId xmlns:a16="http://schemas.microsoft.com/office/drawing/2014/main" id="{231E0C23-5AA2-C383-3EBD-DD53C15E2D95}"/>
              </a:ext>
            </a:extLst>
          </p:cNvPr>
          <p:cNvSpPr txBox="1"/>
          <p:nvPr/>
        </p:nvSpPr>
        <p:spPr bwMode="auto">
          <a:xfrm>
            <a:off x="6310693" y="5798456"/>
            <a:ext cx="372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2" name="Freeform: Shape 51">
            <a:extLst>
              <a:ext uri="{FF2B5EF4-FFF2-40B4-BE49-F238E27FC236}">
                <a16:creationId xmlns:a16="http://schemas.microsoft.com/office/drawing/2014/main" id="{BE430281-B0C2-7E24-C5E8-4D1A320E5AAD}"/>
              </a:ext>
            </a:extLst>
          </p:cNvPr>
          <p:cNvSpPr/>
          <p:nvPr/>
        </p:nvSpPr>
        <p:spPr bwMode="auto">
          <a:xfrm>
            <a:off x="1008185" y="2368062"/>
            <a:ext cx="5258451" cy="1564379"/>
          </a:xfrm>
          <a:custGeom>
            <a:avLst/>
            <a:gdLst>
              <a:gd name="connsiteX0" fmla="*/ 5258451 w 5258451"/>
              <a:gd name="connsiteY0" fmla="*/ 1564379 h 1564379"/>
              <a:gd name="connsiteX1" fmla="*/ 4792133 w 5258451"/>
              <a:gd name="connsiteY1" fmla="*/ 1564379 h 1564379"/>
              <a:gd name="connsiteX2" fmla="*/ 4792133 w 5258451"/>
              <a:gd name="connsiteY2" fmla="*/ 1363784 h 1564379"/>
              <a:gd name="connsiteX3" fmla="*/ 4504266 w 5258451"/>
              <a:gd name="connsiteY3" fmla="*/ 1363784 h 1564379"/>
              <a:gd name="connsiteX4" fmla="*/ 4504266 w 5258451"/>
              <a:gd name="connsiteY4" fmla="*/ 1289538 h 1564379"/>
              <a:gd name="connsiteX5" fmla="*/ 4367497 w 5258451"/>
              <a:gd name="connsiteY5" fmla="*/ 1289538 h 1564379"/>
              <a:gd name="connsiteX6" fmla="*/ 4367497 w 5258451"/>
              <a:gd name="connsiteY6" fmla="*/ 1245251 h 1564379"/>
              <a:gd name="connsiteX7" fmla="*/ 4192953 w 5258451"/>
              <a:gd name="connsiteY7" fmla="*/ 1245251 h 1564379"/>
              <a:gd name="connsiteX8" fmla="*/ 4192953 w 5258451"/>
              <a:gd name="connsiteY8" fmla="*/ 1203569 h 1564379"/>
              <a:gd name="connsiteX9" fmla="*/ 4156482 w 5258451"/>
              <a:gd name="connsiteY9" fmla="*/ 1203569 h 1564379"/>
              <a:gd name="connsiteX10" fmla="*/ 4156482 w 5258451"/>
              <a:gd name="connsiteY10" fmla="*/ 1164492 h 1564379"/>
              <a:gd name="connsiteX11" fmla="*/ 4030133 w 5258451"/>
              <a:gd name="connsiteY11" fmla="*/ 1164492 h 1564379"/>
              <a:gd name="connsiteX12" fmla="*/ 4030133 w 5258451"/>
              <a:gd name="connsiteY12" fmla="*/ 1143651 h 1564379"/>
              <a:gd name="connsiteX13" fmla="*/ 3920718 w 5258451"/>
              <a:gd name="connsiteY13" fmla="*/ 1143651 h 1564379"/>
              <a:gd name="connsiteX14" fmla="*/ 3920718 w 5258451"/>
              <a:gd name="connsiteY14" fmla="*/ 1108482 h 1564379"/>
              <a:gd name="connsiteX15" fmla="*/ 3753989 w 5258451"/>
              <a:gd name="connsiteY15" fmla="*/ 1108482 h 1564379"/>
              <a:gd name="connsiteX16" fmla="*/ 3753989 w 5258451"/>
              <a:gd name="connsiteY16" fmla="*/ 1094153 h 1564379"/>
              <a:gd name="connsiteX17" fmla="*/ 3638061 w 5258451"/>
              <a:gd name="connsiteY17" fmla="*/ 1094153 h 1564379"/>
              <a:gd name="connsiteX18" fmla="*/ 3638061 w 5258451"/>
              <a:gd name="connsiteY18" fmla="*/ 1079825 h 1564379"/>
              <a:gd name="connsiteX19" fmla="*/ 3613312 w 5258451"/>
              <a:gd name="connsiteY19" fmla="*/ 1079825 h 1564379"/>
              <a:gd name="connsiteX20" fmla="*/ 3613312 w 5258451"/>
              <a:gd name="connsiteY20" fmla="*/ 1056379 h 1564379"/>
              <a:gd name="connsiteX21" fmla="*/ 3580748 w 5258451"/>
              <a:gd name="connsiteY21" fmla="*/ 1056379 h 1564379"/>
              <a:gd name="connsiteX22" fmla="*/ 3580748 w 5258451"/>
              <a:gd name="connsiteY22" fmla="*/ 1042051 h 1564379"/>
              <a:gd name="connsiteX23" fmla="*/ 3451794 w 5258451"/>
              <a:gd name="connsiteY23" fmla="*/ 1042051 h 1564379"/>
              <a:gd name="connsiteX24" fmla="*/ 3451794 w 5258451"/>
              <a:gd name="connsiteY24" fmla="*/ 1029025 h 1564379"/>
              <a:gd name="connsiteX25" fmla="*/ 3397087 w 5258451"/>
              <a:gd name="connsiteY25" fmla="*/ 1029025 h 1564379"/>
              <a:gd name="connsiteX26" fmla="*/ 3397087 w 5258451"/>
              <a:gd name="connsiteY26" fmla="*/ 980830 h 1564379"/>
              <a:gd name="connsiteX27" fmla="*/ 3313723 w 5258451"/>
              <a:gd name="connsiteY27" fmla="*/ 980830 h 1564379"/>
              <a:gd name="connsiteX28" fmla="*/ 3313723 w 5258451"/>
              <a:gd name="connsiteY28" fmla="*/ 954779 h 1564379"/>
              <a:gd name="connsiteX29" fmla="*/ 3133969 w 5258451"/>
              <a:gd name="connsiteY29" fmla="*/ 954779 h 1564379"/>
              <a:gd name="connsiteX30" fmla="*/ 3133969 w 5258451"/>
              <a:gd name="connsiteY30" fmla="*/ 933938 h 1564379"/>
              <a:gd name="connsiteX31" fmla="*/ 3114430 w 5258451"/>
              <a:gd name="connsiteY31" fmla="*/ 933938 h 1564379"/>
              <a:gd name="connsiteX32" fmla="*/ 3114430 w 5258451"/>
              <a:gd name="connsiteY32" fmla="*/ 914400 h 1564379"/>
              <a:gd name="connsiteX33" fmla="*/ 3038882 w 5258451"/>
              <a:gd name="connsiteY33" fmla="*/ 914400 h 1564379"/>
              <a:gd name="connsiteX34" fmla="*/ 3038882 w 5258451"/>
              <a:gd name="connsiteY34" fmla="*/ 890953 h 1564379"/>
              <a:gd name="connsiteX35" fmla="*/ 2886482 w 5258451"/>
              <a:gd name="connsiteY35" fmla="*/ 890953 h 1564379"/>
              <a:gd name="connsiteX36" fmla="*/ 2886482 w 5258451"/>
              <a:gd name="connsiteY36" fmla="*/ 875323 h 1564379"/>
              <a:gd name="connsiteX37" fmla="*/ 2863036 w 5258451"/>
              <a:gd name="connsiteY37" fmla="*/ 875323 h 1564379"/>
              <a:gd name="connsiteX38" fmla="*/ 2863036 w 5258451"/>
              <a:gd name="connsiteY38" fmla="*/ 860994 h 1564379"/>
              <a:gd name="connsiteX39" fmla="*/ 2814841 w 5258451"/>
              <a:gd name="connsiteY39" fmla="*/ 860994 h 1564379"/>
              <a:gd name="connsiteX40" fmla="*/ 2814841 w 5258451"/>
              <a:gd name="connsiteY40" fmla="*/ 840153 h 1564379"/>
              <a:gd name="connsiteX41" fmla="*/ 2749712 w 5258451"/>
              <a:gd name="connsiteY41" fmla="*/ 840153 h 1564379"/>
              <a:gd name="connsiteX42" fmla="*/ 2749712 w 5258451"/>
              <a:gd name="connsiteY42" fmla="*/ 821917 h 1564379"/>
              <a:gd name="connsiteX43" fmla="*/ 2723661 w 5258451"/>
              <a:gd name="connsiteY43" fmla="*/ 821917 h 1564379"/>
              <a:gd name="connsiteX44" fmla="*/ 2723661 w 5258451"/>
              <a:gd name="connsiteY44" fmla="*/ 804984 h 1564379"/>
              <a:gd name="connsiteX45" fmla="*/ 2665046 w 5258451"/>
              <a:gd name="connsiteY45" fmla="*/ 804984 h 1564379"/>
              <a:gd name="connsiteX46" fmla="*/ 2665046 w 5258451"/>
              <a:gd name="connsiteY46" fmla="*/ 794564 h 1564379"/>
              <a:gd name="connsiteX47" fmla="*/ 2543907 w 5258451"/>
              <a:gd name="connsiteY47" fmla="*/ 794564 h 1564379"/>
              <a:gd name="connsiteX48" fmla="*/ 2543907 w 5258451"/>
              <a:gd name="connsiteY48" fmla="*/ 782841 h 1564379"/>
              <a:gd name="connsiteX49" fmla="*/ 2409743 w 5258451"/>
              <a:gd name="connsiteY49" fmla="*/ 782841 h 1564379"/>
              <a:gd name="connsiteX50" fmla="*/ 2409743 w 5258451"/>
              <a:gd name="connsiteY50" fmla="*/ 767210 h 1564379"/>
              <a:gd name="connsiteX51" fmla="*/ 2387600 w 5258451"/>
              <a:gd name="connsiteY51" fmla="*/ 767210 h 1564379"/>
              <a:gd name="connsiteX52" fmla="*/ 2387600 w 5258451"/>
              <a:gd name="connsiteY52" fmla="*/ 750276 h 1564379"/>
              <a:gd name="connsiteX53" fmla="*/ 2340707 w 5258451"/>
              <a:gd name="connsiteY53" fmla="*/ 750276 h 1564379"/>
              <a:gd name="connsiteX54" fmla="*/ 2340707 w 5258451"/>
              <a:gd name="connsiteY54" fmla="*/ 741159 h 1564379"/>
              <a:gd name="connsiteX55" fmla="*/ 2270369 w 5258451"/>
              <a:gd name="connsiteY55" fmla="*/ 741159 h 1564379"/>
              <a:gd name="connsiteX56" fmla="*/ 2270369 w 5258451"/>
              <a:gd name="connsiteY56" fmla="*/ 702082 h 1564379"/>
              <a:gd name="connsiteX57" fmla="*/ 2252133 w 5258451"/>
              <a:gd name="connsiteY57" fmla="*/ 702082 h 1564379"/>
              <a:gd name="connsiteX58" fmla="*/ 2252133 w 5258451"/>
              <a:gd name="connsiteY58" fmla="*/ 685148 h 1564379"/>
              <a:gd name="connsiteX59" fmla="*/ 2233897 w 5258451"/>
              <a:gd name="connsiteY59" fmla="*/ 685148 h 1564379"/>
              <a:gd name="connsiteX60" fmla="*/ 2233897 w 5258451"/>
              <a:gd name="connsiteY60" fmla="*/ 657794 h 1564379"/>
              <a:gd name="connsiteX61" fmla="*/ 2180492 w 5258451"/>
              <a:gd name="connsiteY61" fmla="*/ 657794 h 1564379"/>
              <a:gd name="connsiteX62" fmla="*/ 2180492 w 5258451"/>
              <a:gd name="connsiteY62" fmla="*/ 626533 h 1564379"/>
              <a:gd name="connsiteX63" fmla="*/ 2028092 w 5258451"/>
              <a:gd name="connsiteY63" fmla="*/ 626533 h 1564379"/>
              <a:gd name="connsiteX64" fmla="*/ 2028092 w 5258451"/>
              <a:gd name="connsiteY64" fmla="*/ 614810 h 1564379"/>
              <a:gd name="connsiteX65" fmla="*/ 2005948 w 5258451"/>
              <a:gd name="connsiteY65" fmla="*/ 614810 h 1564379"/>
              <a:gd name="connsiteX66" fmla="*/ 2005948 w 5258451"/>
              <a:gd name="connsiteY66" fmla="*/ 595271 h 1564379"/>
              <a:gd name="connsiteX67" fmla="*/ 1931702 w 5258451"/>
              <a:gd name="connsiteY67" fmla="*/ 595271 h 1564379"/>
              <a:gd name="connsiteX68" fmla="*/ 1931702 w 5258451"/>
              <a:gd name="connsiteY68" fmla="*/ 580943 h 1564379"/>
              <a:gd name="connsiteX69" fmla="*/ 1890020 w 5258451"/>
              <a:gd name="connsiteY69" fmla="*/ 580943 h 1564379"/>
              <a:gd name="connsiteX70" fmla="*/ 1890020 w 5258451"/>
              <a:gd name="connsiteY70" fmla="*/ 539261 h 1564379"/>
              <a:gd name="connsiteX71" fmla="*/ 1667282 w 5258451"/>
              <a:gd name="connsiteY71" fmla="*/ 539261 h 1564379"/>
              <a:gd name="connsiteX72" fmla="*/ 1667282 w 5258451"/>
              <a:gd name="connsiteY72" fmla="*/ 510605 h 1564379"/>
              <a:gd name="connsiteX73" fmla="*/ 1632112 w 5258451"/>
              <a:gd name="connsiteY73" fmla="*/ 510605 h 1564379"/>
              <a:gd name="connsiteX74" fmla="*/ 1632112 w 5258451"/>
              <a:gd name="connsiteY74" fmla="*/ 484553 h 1564379"/>
              <a:gd name="connsiteX75" fmla="*/ 1533118 w 5258451"/>
              <a:gd name="connsiteY75" fmla="*/ 484553 h 1564379"/>
              <a:gd name="connsiteX76" fmla="*/ 1533118 w 5258451"/>
              <a:gd name="connsiteY76" fmla="*/ 471528 h 1564379"/>
              <a:gd name="connsiteX77" fmla="*/ 1501856 w 5258451"/>
              <a:gd name="connsiteY77" fmla="*/ 471528 h 1564379"/>
              <a:gd name="connsiteX78" fmla="*/ 1501856 w 5258451"/>
              <a:gd name="connsiteY78" fmla="*/ 455897 h 1564379"/>
              <a:gd name="connsiteX79" fmla="*/ 1461477 w 5258451"/>
              <a:gd name="connsiteY79" fmla="*/ 455897 h 1564379"/>
              <a:gd name="connsiteX80" fmla="*/ 1461477 w 5258451"/>
              <a:gd name="connsiteY80" fmla="*/ 440266 h 1564379"/>
              <a:gd name="connsiteX81" fmla="*/ 1384625 w 5258451"/>
              <a:gd name="connsiteY81" fmla="*/ 440266 h 1564379"/>
              <a:gd name="connsiteX82" fmla="*/ 1384625 w 5258451"/>
              <a:gd name="connsiteY82" fmla="*/ 425938 h 1564379"/>
              <a:gd name="connsiteX83" fmla="*/ 1357271 w 5258451"/>
              <a:gd name="connsiteY83" fmla="*/ 425938 h 1564379"/>
              <a:gd name="connsiteX84" fmla="*/ 1357271 w 5258451"/>
              <a:gd name="connsiteY84" fmla="*/ 406400 h 1564379"/>
              <a:gd name="connsiteX85" fmla="*/ 1335128 w 5258451"/>
              <a:gd name="connsiteY85" fmla="*/ 406400 h 1564379"/>
              <a:gd name="connsiteX86" fmla="*/ 1335128 w 5258451"/>
              <a:gd name="connsiteY86" fmla="*/ 392071 h 1564379"/>
              <a:gd name="connsiteX87" fmla="*/ 1319497 w 5258451"/>
              <a:gd name="connsiteY87" fmla="*/ 392071 h 1564379"/>
              <a:gd name="connsiteX88" fmla="*/ 1319497 w 5258451"/>
              <a:gd name="connsiteY88" fmla="*/ 377743 h 1564379"/>
              <a:gd name="connsiteX89" fmla="*/ 1243948 w 5258451"/>
              <a:gd name="connsiteY89" fmla="*/ 377743 h 1564379"/>
              <a:gd name="connsiteX90" fmla="*/ 1243948 w 5258451"/>
              <a:gd name="connsiteY90" fmla="*/ 360810 h 1564379"/>
              <a:gd name="connsiteX91" fmla="*/ 1207477 w 5258451"/>
              <a:gd name="connsiteY91" fmla="*/ 360810 h 1564379"/>
              <a:gd name="connsiteX92" fmla="*/ 1207477 w 5258451"/>
              <a:gd name="connsiteY92" fmla="*/ 349087 h 1564379"/>
              <a:gd name="connsiteX93" fmla="*/ 1060287 w 5258451"/>
              <a:gd name="connsiteY93" fmla="*/ 349087 h 1564379"/>
              <a:gd name="connsiteX94" fmla="*/ 1060287 w 5258451"/>
              <a:gd name="connsiteY94" fmla="*/ 336061 h 1564379"/>
              <a:gd name="connsiteX95" fmla="*/ 989948 w 5258451"/>
              <a:gd name="connsiteY95" fmla="*/ 336061 h 1564379"/>
              <a:gd name="connsiteX96" fmla="*/ 989948 w 5258451"/>
              <a:gd name="connsiteY96" fmla="*/ 330851 h 1564379"/>
              <a:gd name="connsiteX97" fmla="*/ 950871 w 5258451"/>
              <a:gd name="connsiteY97" fmla="*/ 330851 h 1564379"/>
              <a:gd name="connsiteX98" fmla="*/ 950871 w 5258451"/>
              <a:gd name="connsiteY98" fmla="*/ 315220 h 1564379"/>
              <a:gd name="connsiteX99" fmla="*/ 918307 w 5258451"/>
              <a:gd name="connsiteY99" fmla="*/ 315220 h 1564379"/>
              <a:gd name="connsiteX100" fmla="*/ 918307 w 5258451"/>
              <a:gd name="connsiteY100" fmla="*/ 273538 h 1564379"/>
              <a:gd name="connsiteX101" fmla="*/ 877928 w 5258451"/>
              <a:gd name="connsiteY101" fmla="*/ 273538 h 1564379"/>
              <a:gd name="connsiteX102" fmla="*/ 877928 w 5258451"/>
              <a:gd name="connsiteY102" fmla="*/ 256605 h 1564379"/>
              <a:gd name="connsiteX103" fmla="*/ 798471 w 5258451"/>
              <a:gd name="connsiteY103" fmla="*/ 256605 h 1564379"/>
              <a:gd name="connsiteX104" fmla="*/ 798471 w 5258451"/>
              <a:gd name="connsiteY104" fmla="*/ 238369 h 1564379"/>
              <a:gd name="connsiteX105" fmla="*/ 695569 w 5258451"/>
              <a:gd name="connsiteY105" fmla="*/ 238369 h 1564379"/>
              <a:gd name="connsiteX106" fmla="*/ 695569 w 5258451"/>
              <a:gd name="connsiteY106" fmla="*/ 214923 h 1564379"/>
              <a:gd name="connsiteX107" fmla="*/ 649979 w 5258451"/>
              <a:gd name="connsiteY107" fmla="*/ 214923 h 1564379"/>
              <a:gd name="connsiteX108" fmla="*/ 649979 w 5258451"/>
              <a:gd name="connsiteY108" fmla="*/ 195384 h 1564379"/>
              <a:gd name="connsiteX109" fmla="*/ 636953 w 5258451"/>
              <a:gd name="connsiteY109" fmla="*/ 195384 h 1564379"/>
              <a:gd name="connsiteX110" fmla="*/ 636953 w 5258451"/>
              <a:gd name="connsiteY110" fmla="*/ 179753 h 1564379"/>
              <a:gd name="connsiteX111" fmla="*/ 571825 w 5258451"/>
              <a:gd name="connsiteY111" fmla="*/ 179753 h 1564379"/>
              <a:gd name="connsiteX112" fmla="*/ 571825 w 5258451"/>
              <a:gd name="connsiteY112" fmla="*/ 157610 h 1564379"/>
              <a:gd name="connsiteX113" fmla="*/ 518420 w 5258451"/>
              <a:gd name="connsiteY113" fmla="*/ 157610 h 1564379"/>
              <a:gd name="connsiteX114" fmla="*/ 518420 w 5258451"/>
              <a:gd name="connsiteY114" fmla="*/ 136769 h 1564379"/>
              <a:gd name="connsiteX115" fmla="*/ 435056 w 5258451"/>
              <a:gd name="connsiteY115" fmla="*/ 136769 h 1564379"/>
              <a:gd name="connsiteX116" fmla="*/ 435056 w 5258451"/>
              <a:gd name="connsiteY116" fmla="*/ 115928 h 1564379"/>
              <a:gd name="connsiteX117" fmla="*/ 362112 w 5258451"/>
              <a:gd name="connsiteY117" fmla="*/ 115928 h 1564379"/>
              <a:gd name="connsiteX118" fmla="*/ 362112 w 5258451"/>
              <a:gd name="connsiteY118" fmla="*/ 100297 h 1564379"/>
              <a:gd name="connsiteX119" fmla="*/ 338666 w 5258451"/>
              <a:gd name="connsiteY119" fmla="*/ 100297 h 1564379"/>
              <a:gd name="connsiteX120" fmla="*/ 338666 w 5258451"/>
              <a:gd name="connsiteY120" fmla="*/ 71641 h 1564379"/>
              <a:gd name="connsiteX121" fmla="*/ 274841 w 5258451"/>
              <a:gd name="connsiteY121" fmla="*/ 71641 h 1564379"/>
              <a:gd name="connsiteX122" fmla="*/ 274841 w 5258451"/>
              <a:gd name="connsiteY122" fmla="*/ 61220 h 1564379"/>
              <a:gd name="connsiteX123" fmla="*/ 197989 w 5258451"/>
              <a:gd name="connsiteY123" fmla="*/ 61220 h 1564379"/>
              <a:gd name="connsiteX124" fmla="*/ 197989 w 5258451"/>
              <a:gd name="connsiteY124" fmla="*/ 42984 h 1564379"/>
              <a:gd name="connsiteX125" fmla="*/ 156307 w 5258451"/>
              <a:gd name="connsiteY125" fmla="*/ 42984 h 1564379"/>
              <a:gd name="connsiteX126" fmla="*/ 156307 w 5258451"/>
              <a:gd name="connsiteY126" fmla="*/ 28656 h 1564379"/>
              <a:gd name="connsiteX127" fmla="*/ 66430 w 5258451"/>
              <a:gd name="connsiteY127" fmla="*/ 28656 h 1564379"/>
              <a:gd name="connsiteX128" fmla="*/ 66430 w 5258451"/>
              <a:gd name="connsiteY128" fmla="*/ 9117 h 1564379"/>
              <a:gd name="connsiteX129" fmla="*/ 22143 w 5258451"/>
              <a:gd name="connsiteY129" fmla="*/ 9117 h 1564379"/>
              <a:gd name="connsiteX130" fmla="*/ 22143 w 5258451"/>
              <a:gd name="connsiteY130" fmla="*/ 0 h 1564379"/>
              <a:gd name="connsiteX131" fmla="*/ 0 w 5258451"/>
              <a:gd name="connsiteY131" fmla="*/ 0 h 1564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5258451" h="1564379">
                <a:moveTo>
                  <a:pt x="5258451" y="1564379"/>
                </a:moveTo>
                <a:lnTo>
                  <a:pt x="4792133" y="1564379"/>
                </a:lnTo>
                <a:lnTo>
                  <a:pt x="4792133" y="1363784"/>
                </a:lnTo>
                <a:lnTo>
                  <a:pt x="4504266" y="1363784"/>
                </a:lnTo>
                <a:lnTo>
                  <a:pt x="4504266" y="1289538"/>
                </a:lnTo>
                <a:lnTo>
                  <a:pt x="4367497" y="1289538"/>
                </a:lnTo>
                <a:lnTo>
                  <a:pt x="4367497" y="1245251"/>
                </a:lnTo>
                <a:lnTo>
                  <a:pt x="4192953" y="1245251"/>
                </a:lnTo>
                <a:lnTo>
                  <a:pt x="4192953" y="1203569"/>
                </a:lnTo>
                <a:lnTo>
                  <a:pt x="4156482" y="1203569"/>
                </a:lnTo>
                <a:lnTo>
                  <a:pt x="4156482" y="1164492"/>
                </a:lnTo>
                <a:lnTo>
                  <a:pt x="4030133" y="1164492"/>
                </a:lnTo>
                <a:lnTo>
                  <a:pt x="4030133" y="1143651"/>
                </a:lnTo>
                <a:lnTo>
                  <a:pt x="3920718" y="1143651"/>
                </a:lnTo>
                <a:lnTo>
                  <a:pt x="3920718" y="1108482"/>
                </a:lnTo>
                <a:lnTo>
                  <a:pt x="3753989" y="1108482"/>
                </a:lnTo>
                <a:lnTo>
                  <a:pt x="3753989" y="1094153"/>
                </a:lnTo>
                <a:lnTo>
                  <a:pt x="3638061" y="1094153"/>
                </a:lnTo>
                <a:lnTo>
                  <a:pt x="3638061" y="1079825"/>
                </a:lnTo>
                <a:lnTo>
                  <a:pt x="3613312" y="1079825"/>
                </a:lnTo>
                <a:lnTo>
                  <a:pt x="3613312" y="1056379"/>
                </a:lnTo>
                <a:lnTo>
                  <a:pt x="3580748" y="1056379"/>
                </a:lnTo>
                <a:lnTo>
                  <a:pt x="3580748" y="1042051"/>
                </a:lnTo>
                <a:lnTo>
                  <a:pt x="3451794" y="1042051"/>
                </a:lnTo>
                <a:lnTo>
                  <a:pt x="3451794" y="1029025"/>
                </a:lnTo>
                <a:lnTo>
                  <a:pt x="3397087" y="1029025"/>
                </a:lnTo>
                <a:lnTo>
                  <a:pt x="3397087" y="980830"/>
                </a:lnTo>
                <a:lnTo>
                  <a:pt x="3313723" y="980830"/>
                </a:lnTo>
                <a:lnTo>
                  <a:pt x="3313723" y="954779"/>
                </a:lnTo>
                <a:lnTo>
                  <a:pt x="3133969" y="954779"/>
                </a:lnTo>
                <a:lnTo>
                  <a:pt x="3133969" y="933938"/>
                </a:lnTo>
                <a:lnTo>
                  <a:pt x="3114430" y="933938"/>
                </a:lnTo>
                <a:lnTo>
                  <a:pt x="3114430" y="914400"/>
                </a:lnTo>
                <a:lnTo>
                  <a:pt x="3038882" y="914400"/>
                </a:lnTo>
                <a:lnTo>
                  <a:pt x="3038882" y="890953"/>
                </a:lnTo>
                <a:lnTo>
                  <a:pt x="2886482" y="890953"/>
                </a:lnTo>
                <a:lnTo>
                  <a:pt x="2886482" y="875323"/>
                </a:lnTo>
                <a:lnTo>
                  <a:pt x="2863036" y="875323"/>
                </a:lnTo>
                <a:lnTo>
                  <a:pt x="2863036" y="860994"/>
                </a:lnTo>
                <a:lnTo>
                  <a:pt x="2814841" y="860994"/>
                </a:lnTo>
                <a:lnTo>
                  <a:pt x="2814841" y="840153"/>
                </a:lnTo>
                <a:lnTo>
                  <a:pt x="2749712" y="840153"/>
                </a:lnTo>
                <a:lnTo>
                  <a:pt x="2749712" y="821917"/>
                </a:lnTo>
                <a:lnTo>
                  <a:pt x="2723661" y="821917"/>
                </a:lnTo>
                <a:lnTo>
                  <a:pt x="2723661" y="804984"/>
                </a:lnTo>
                <a:lnTo>
                  <a:pt x="2665046" y="804984"/>
                </a:lnTo>
                <a:lnTo>
                  <a:pt x="2665046" y="794564"/>
                </a:lnTo>
                <a:lnTo>
                  <a:pt x="2543907" y="794564"/>
                </a:lnTo>
                <a:lnTo>
                  <a:pt x="2543907" y="782841"/>
                </a:lnTo>
                <a:lnTo>
                  <a:pt x="2409743" y="782841"/>
                </a:lnTo>
                <a:lnTo>
                  <a:pt x="2409743" y="767210"/>
                </a:lnTo>
                <a:lnTo>
                  <a:pt x="2387600" y="767210"/>
                </a:lnTo>
                <a:lnTo>
                  <a:pt x="2387600" y="750276"/>
                </a:lnTo>
                <a:lnTo>
                  <a:pt x="2340707" y="750276"/>
                </a:lnTo>
                <a:lnTo>
                  <a:pt x="2340707" y="741159"/>
                </a:lnTo>
                <a:lnTo>
                  <a:pt x="2270369" y="741159"/>
                </a:lnTo>
                <a:lnTo>
                  <a:pt x="2270369" y="702082"/>
                </a:lnTo>
                <a:lnTo>
                  <a:pt x="2252133" y="702082"/>
                </a:lnTo>
                <a:lnTo>
                  <a:pt x="2252133" y="685148"/>
                </a:lnTo>
                <a:lnTo>
                  <a:pt x="2233897" y="685148"/>
                </a:lnTo>
                <a:lnTo>
                  <a:pt x="2233897" y="657794"/>
                </a:lnTo>
                <a:lnTo>
                  <a:pt x="2180492" y="657794"/>
                </a:lnTo>
                <a:lnTo>
                  <a:pt x="2180492" y="626533"/>
                </a:lnTo>
                <a:lnTo>
                  <a:pt x="2028092" y="626533"/>
                </a:lnTo>
                <a:lnTo>
                  <a:pt x="2028092" y="614810"/>
                </a:lnTo>
                <a:lnTo>
                  <a:pt x="2005948" y="614810"/>
                </a:lnTo>
                <a:lnTo>
                  <a:pt x="2005948" y="595271"/>
                </a:lnTo>
                <a:lnTo>
                  <a:pt x="1931702" y="595271"/>
                </a:lnTo>
                <a:lnTo>
                  <a:pt x="1931702" y="580943"/>
                </a:lnTo>
                <a:lnTo>
                  <a:pt x="1890020" y="580943"/>
                </a:lnTo>
                <a:lnTo>
                  <a:pt x="1890020" y="539261"/>
                </a:lnTo>
                <a:lnTo>
                  <a:pt x="1667282" y="539261"/>
                </a:lnTo>
                <a:lnTo>
                  <a:pt x="1667282" y="510605"/>
                </a:lnTo>
                <a:lnTo>
                  <a:pt x="1632112" y="510605"/>
                </a:lnTo>
                <a:lnTo>
                  <a:pt x="1632112" y="484553"/>
                </a:lnTo>
                <a:lnTo>
                  <a:pt x="1533118" y="484553"/>
                </a:lnTo>
                <a:lnTo>
                  <a:pt x="1533118" y="471528"/>
                </a:lnTo>
                <a:lnTo>
                  <a:pt x="1501856" y="471528"/>
                </a:lnTo>
                <a:lnTo>
                  <a:pt x="1501856" y="455897"/>
                </a:lnTo>
                <a:lnTo>
                  <a:pt x="1461477" y="455897"/>
                </a:lnTo>
                <a:lnTo>
                  <a:pt x="1461477" y="440266"/>
                </a:lnTo>
                <a:lnTo>
                  <a:pt x="1384625" y="440266"/>
                </a:lnTo>
                <a:lnTo>
                  <a:pt x="1384625" y="425938"/>
                </a:lnTo>
                <a:lnTo>
                  <a:pt x="1357271" y="425938"/>
                </a:lnTo>
                <a:lnTo>
                  <a:pt x="1357271" y="406400"/>
                </a:lnTo>
                <a:lnTo>
                  <a:pt x="1335128" y="406400"/>
                </a:lnTo>
                <a:lnTo>
                  <a:pt x="1335128" y="392071"/>
                </a:lnTo>
                <a:lnTo>
                  <a:pt x="1319497" y="392071"/>
                </a:lnTo>
                <a:lnTo>
                  <a:pt x="1319497" y="377743"/>
                </a:lnTo>
                <a:lnTo>
                  <a:pt x="1243948" y="377743"/>
                </a:lnTo>
                <a:lnTo>
                  <a:pt x="1243948" y="360810"/>
                </a:lnTo>
                <a:lnTo>
                  <a:pt x="1207477" y="360810"/>
                </a:lnTo>
                <a:lnTo>
                  <a:pt x="1207477" y="349087"/>
                </a:lnTo>
                <a:lnTo>
                  <a:pt x="1060287" y="349087"/>
                </a:lnTo>
                <a:lnTo>
                  <a:pt x="1060287" y="336061"/>
                </a:lnTo>
                <a:lnTo>
                  <a:pt x="989948" y="336061"/>
                </a:lnTo>
                <a:lnTo>
                  <a:pt x="989948" y="330851"/>
                </a:lnTo>
                <a:lnTo>
                  <a:pt x="950871" y="330851"/>
                </a:lnTo>
                <a:lnTo>
                  <a:pt x="950871" y="315220"/>
                </a:lnTo>
                <a:lnTo>
                  <a:pt x="918307" y="315220"/>
                </a:lnTo>
                <a:lnTo>
                  <a:pt x="918307" y="273538"/>
                </a:lnTo>
                <a:lnTo>
                  <a:pt x="877928" y="273538"/>
                </a:lnTo>
                <a:lnTo>
                  <a:pt x="877928" y="256605"/>
                </a:lnTo>
                <a:lnTo>
                  <a:pt x="798471" y="256605"/>
                </a:lnTo>
                <a:lnTo>
                  <a:pt x="798471" y="238369"/>
                </a:lnTo>
                <a:lnTo>
                  <a:pt x="695569" y="238369"/>
                </a:lnTo>
                <a:lnTo>
                  <a:pt x="695569" y="214923"/>
                </a:lnTo>
                <a:lnTo>
                  <a:pt x="649979" y="214923"/>
                </a:lnTo>
                <a:lnTo>
                  <a:pt x="649979" y="195384"/>
                </a:lnTo>
                <a:lnTo>
                  <a:pt x="636953" y="195384"/>
                </a:lnTo>
                <a:lnTo>
                  <a:pt x="636953" y="179753"/>
                </a:lnTo>
                <a:lnTo>
                  <a:pt x="571825" y="179753"/>
                </a:lnTo>
                <a:lnTo>
                  <a:pt x="571825" y="157610"/>
                </a:lnTo>
                <a:lnTo>
                  <a:pt x="518420" y="157610"/>
                </a:lnTo>
                <a:lnTo>
                  <a:pt x="518420" y="136769"/>
                </a:lnTo>
                <a:lnTo>
                  <a:pt x="435056" y="136769"/>
                </a:lnTo>
                <a:lnTo>
                  <a:pt x="435056" y="115928"/>
                </a:lnTo>
                <a:lnTo>
                  <a:pt x="362112" y="115928"/>
                </a:lnTo>
                <a:lnTo>
                  <a:pt x="362112" y="100297"/>
                </a:lnTo>
                <a:lnTo>
                  <a:pt x="338666" y="100297"/>
                </a:lnTo>
                <a:lnTo>
                  <a:pt x="338666" y="71641"/>
                </a:lnTo>
                <a:lnTo>
                  <a:pt x="274841" y="71641"/>
                </a:lnTo>
                <a:lnTo>
                  <a:pt x="274841" y="61220"/>
                </a:lnTo>
                <a:lnTo>
                  <a:pt x="197989" y="61220"/>
                </a:lnTo>
                <a:lnTo>
                  <a:pt x="197989" y="42984"/>
                </a:lnTo>
                <a:lnTo>
                  <a:pt x="156307" y="42984"/>
                </a:lnTo>
                <a:lnTo>
                  <a:pt x="156307" y="28656"/>
                </a:lnTo>
                <a:lnTo>
                  <a:pt x="66430" y="28656"/>
                </a:lnTo>
                <a:lnTo>
                  <a:pt x="66430" y="9117"/>
                </a:lnTo>
                <a:lnTo>
                  <a:pt x="22143" y="9117"/>
                </a:lnTo>
                <a:lnTo>
                  <a:pt x="22143" y="0"/>
                </a:lnTo>
                <a:lnTo>
                  <a:pt x="0" y="0"/>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 name="Freeform: Shape 52">
            <a:extLst>
              <a:ext uri="{FF2B5EF4-FFF2-40B4-BE49-F238E27FC236}">
                <a16:creationId xmlns:a16="http://schemas.microsoft.com/office/drawing/2014/main" id="{CCC8A494-141A-CC6F-9E7E-26BC3D800185}"/>
              </a:ext>
            </a:extLst>
          </p:cNvPr>
          <p:cNvSpPr/>
          <p:nvPr/>
        </p:nvSpPr>
        <p:spPr bwMode="auto">
          <a:xfrm>
            <a:off x="1008185" y="2360246"/>
            <a:ext cx="5379589" cy="2301631"/>
          </a:xfrm>
          <a:custGeom>
            <a:avLst/>
            <a:gdLst>
              <a:gd name="connsiteX0" fmla="*/ 5379589 w 5379589"/>
              <a:gd name="connsiteY0" fmla="*/ 2301631 h 2301631"/>
              <a:gd name="connsiteX1" fmla="*/ 4798646 w 5379589"/>
              <a:gd name="connsiteY1" fmla="*/ 2301631 h 2301631"/>
              <a:gd name="connsiteX2" fmla="*/ 4798646 w 5379589"/>
              <a:gd name="connsiteY2" fmla="*/ 2119272 h 2301631"/>
              <a:gd name="connsiteX3" fmla="*/ 4539436 w 5379589"/>
              <a:gd name="connsiteY3" fmla="*/ 2119272 h 2301631"/>
              <a:gd name="connsiteX4" fmla="*/ 4539436 w 5379589"/>
              <a:gd name="connsiteY4" fmla="*/ 2035908 h 2301631"/>
              <a:gd name="connsiteX5" fmla="*/ 4298461 w 5379589"/>
              <a:gd name="connsiteY5" fmla="*/ 2035908 h 2301631"/>
              <a:gd name="connsiteX6" fmla="*/ 4298461 w 5379589"/>
              <a:gd name="connsiteY6" fmla="*/ 1994226 h 2301631"/>
              <a:gd name="connsiteX7" fmla="*/ 4182533 w 5379589"/>
              <a:gd name="connsiteY7" fmla="*/ 1994226 h 2301631"/>
              <a:gd name="connsiteX8" fmla="*/ 4182533 w 5379589"/>
              <a:gd name="connsiteY8" fmla="*/ 1953846 h 2301631"/>
              <a:gd name="connsiteX9" fmla="*/ 4129128 w 5379589"/>
              <a:gd name="connsiteY9" fmla="*/ 1953846 h 2301631"/>
              <a:gd name="connsiteX10" fmla="*/ 4129128 w 5379589"/>
              <a:gd name="connsiteY10" fmla="*/ 1926492 h 2301631"/>
              <a:gd name="connsiteX11" fmla="*/ 4073118 w 5379589"/>
              <a:gd name="connsiteY11" fmla="*/ 1926492 h 2301631"/>
              <a:gd name="connsiteX12" fmla="*/ 4073118 w 5379589"/>
              <a:gd name="connsiteY12" fmla="*/ 1866575 h 2301631"/>
              <a:gd name="connsiteX13" fmla="*/ 4044461 w 5379589"/>
              <a:gd name="connsiteY13" fmla="*/ 1866575 h 2301631"/>
              <a:gd name="connsiteX14" fmla="*/ 4044461 w 5379589"/>
              <a:gd name="connsiteY14" fmla="*/ 1814472 h 2301631"/>
              <a:gd name="connsiteX15" fmla="*/ 3989753 w 5379589"/>
              <a:gd name="connsiteY15" fmla="*/ 1814472 h 2301631"/>
              <a:gd name="connsiteX16" fmla="*/ 3989753 w 5379589"/>
              <a:gd name="connsiteY16" fmla="*/ 1763672 h 2301631"/>
              <a:gd name="connsiteX17" fmla="*/ 3938953 w 5379589"/>
              <a:gd name="connsiteY17" fmla="*/ 1763672 h 2301631"/>
              <a:gd name="connsiteX18" fmla="*/ 3938953 w 5379589"/>
              <a:gd name="connsiteY18" fmla="*/ 1694636 h 2301631"/>
              <a:gd name="connsiteX19" fmla="*/ 3901179 w 5379589"/>
              <a:gd name="connsiteY19" fmla="*/ 1694636 h 2301631"/>
              <a:gd name="connsiteX20" fmla="*/ 3901179 w 5379589"/>
              <a:gd name="connsiteY20" fmla="*/ 1650349 h 2301631"/>
              <a:gd name="connsiteX21" fmla="*/ 3860800 w 5379589"/>
              <a:gd name="connsiteY21" fmla="*/ 1650349 h 2301631"/>
              <a:gd name="connsiteX22" fmla="*/ 3860800 w 5379589"/>
              <a:gd name="connsiteY22" fmla="*/ 1629508 h 2301631"/>
              <a:gd name="connsiteX23" fmla="*/ 3819118 w 5379589"/>
              <a:gd name="connsiteY23" fmla="*/ 1629508 h 2301631"/>
              <a:gd name="connsiteX24" fmla="*/ 3819118 w 5379589"/>
              <a:gd name="connsiteY24" fmla="*/ 1587826 h 2301631"/>
              <a:gd name="connsiteX25" fmla="*/ 3714912 w 5379589"/>
              <a:gd name="connsiteY25" fmla="*/ 1587826 h 2301631"/>
              <a:gd name="connsiteX26" fmla="*/ 3714912 w 5379589"/>
              <a:gd name="connsiteY26" fmla="*/ 1578708 h 2301631"/>
              <a:gd name="connsiteX27" fmla="*/ 3687559 w 5379589"/>
              <a:gd name="connsiteY27" fmla="*/ 1578708 h 2301631"/>
              <a:gd name="connsiteX28" fmla="*/ 3687559 w 5379589"/>
              <a:gd name="connsiteY28" fmla="*/ 1553959 h 2301631"/>
              <a:gd name="connsiteX29" fmla="*/ 3615918 w 5379589"/>
              <a:gd name="connsiteY29" fmla="*/ 1553959 h 2301631"/>
              <a:gd name="connsiteX30" fmla="*/ 3615918 w 5379589"/>
              <a:gd name="connsiteY30" fmla="*/ 1503159 h 2301631"/>
              <a:gd name="connsiteX31" fmla="*/ 3587261 w 5379589"/>
              <a:gd name="connsiteY31" fmla="*/ 1503159 h 2301631"/>
              <a:gd name="connsiteX32" fmla="*/ 3587261 w 5379589"/>
              <a:gd name="connsiteY32" fmla="*/ 1496646 h 2301631"/>
              <a:gd name="connsiteX33" fmla="*/ 3476543 w 5379589"/>
              <a:gd name="connsiteY33" fmla="*/ 1496646 h 2301631"/>
              <a:gd name="connsiteX34" fmla="*/ 3476543 w 5379589"/>
              <a:gd name="connsiteY34" fmla="*/ 1477108 h 2301631"/>
              <a:gd name="connsiteX35" fmla="*/ 3459610 w 5379589"/>
              <a:gd name="connsiteY35" fmla="*/ 1477108 h 2301631"/>
              <a:gd name="connsiteX36" fmla="*/ 3459610 w 5379589"/>
              <a:gd name="connsiteY36" fmla="*/ 1465385 h 2301631"/>
              <a:gd name="connsiteX37" fmla="*/ 3423138 w 5379589"/>
              <a:gd name="connsiteY37" fmla="*/ 1465385 h 2301631"/>
              <a:gd name="connsiteX38" fmla="*/ 3423138 w 5379589"/>
              <a:gd name="connsiteY38" fmla="*/ 1447149 h 2301631"/>
              <a:gd name="connsiteX39" fmla="*/ 3335866 w 5379589"/>
              <a:gd name="connsiteY39" fmla="*/ 1447149 h 2301631"/>
              <a:gd name="connsiteX40" fmla="*/ 3335866 w 5379589"/>
              <a:gd name="connsiteY40" fmla="*/ 1418492 h 2301631"/>
              <a:gd name="connsiteX41" fmla="*/ 3277251 w 5379589"/>
              <a:gd name="connsiteY41" fmla="*/ 1418492 h 2301631"/>
              <a:gd name="connsiteX42" fmla="*/ 3277251 w 5379589"/>
              <a:gd name="connsiteY42" fmla="*/ 1395046 h 2301631"/>
              <a:gd name="connsiteX43" fmla="*/ 3243384 w 5379589"/>
              <a:gd name="connsiteY43" fmla="*/ 1395046 h 2301631"/>
              <a:gd name="connsiteX44" fmla="*/ 3243384 w 5379589"/>
              <a:gd name="connsiteY44" fmla="*/ 1371600 h 2301631"/>
              <a:gd name="connsiteX45" fmla="*/ 3173046 w 5379589"/>
              <a:gd name="connsiteY45" fmla="*/ 1371600 h 2301631"/>
              <a:gd name="connsiteX46" fmla="*/ 3173046 w 5379589"/>
              <a:gd name="connsiteY46" fmla="*/ 1355969 h 2301631"/>
              <a:gd name="connsiteX47" fmla="*/ 3127456 w 5379589"/>
              <a:gd name="connsiteY47" fmla="*/ 1355969 h 2301631"/>
              <a:gd name="connsiteX48" fmla="*/ 3127456 w 5379589"/>
              <a:gd name="connsiteY48" fmla="*/ 1355969 h 2301631"/>
              <a:gd name="connsiteX49" fmla="*/ 3109220 w 5379589"/>
              <a:gd name="connsiteY49" fmla="*/ 1355969 h 2301631"/>
              <a:gd name="connsiteX50" fmla="*/ 3109220 w 5379589"/>
              <a:gd name="connsiteY50" fmla="*/ 1328616 h 2301631"/>
              <a:gd name="connsiteX51" fmla="*/ 3067538 w 5379589"/>
              <a:gd name="connsiteY51" fmla="*/ 1328616 h 2301631"/>
              <a:gd name="connsiteX52" fmla="*/ 3067538 w 5379589"/>
              <a:gd name="connsiteY52" fmla="*/ 1314287 h 2301631"/>
              <a:gd name="connsiteX53" fmla="*/ 3038882 w 5379589"/>
              <a:gd name="connsiteY53" fmla="*/ 1314287 h 2301631"/>
              <a:gd name="connsiteX54" fmla="*/ 3038882 w 5379589"/>
              <a:gd name="connsiteY54" fmla="*/ 1286933 h 2301631"/>
              <a:gd name="connsiteX55" fmla="*/ 2982871 w 5379589"/>
              <a:gd name="connsiteY55" fmla="*/ 1286933 h 2301631"/>
              <a:gd name="connsiteX56" fmla="*/ 2982871 w 5379589"/>
              <a:gd name="connsiteY56" fmla="*/ 1266092 h 2301631"/>
              <a:gd name="connsiteX57" fmla="*/ 2958123 w 5379589"/>
              <a:gd name="connsiteY57" fmla="*/ 1266092 h 2301631"/>
              <a:gd name="connsiteX58" fmla="*/ 2958123 w 5379589"/>
              <a:gd name="connsiteY58" fmla="*/ 1241344 h 2301631"/>
              <a:gd name="connsiteX59" fmla="*/ 2937282 w 5379589"/>
              <a:gd name="connsiteY59" fmla="*/ 1241344 h 2301631"/>
              <a:gd name="connsiteX60" fmla="*/ 2937282 w 5379589"/>
              <a:gd name="connsiteY60" fmla="*/ 1215292 h 2301631"/>
              <a:gd name="connsiteX61" fmla="*/ 2838287 w 5379589"/>
              <a:gd name="connsiteY61" fmla="*/ 1215292 h 2301631"/>
              <a:gd name="connsiteX62" fmla="*/ 2838287 w 5379589"/>
              <a:gd name="connsiteY62" fmla="*/ 1199662 h 2301631"/>
              <a:gd name="connsiteX63" fmla="*/ 2803118 w 5379589"/>
              <a:gd name="connsiteY63" fmla="*/ 1199662 h 2301631"/>
              <a:gd name="connsiteX64" fmla="*/ 2803118 w 5379589"/>
              <a:gd name="connsiteY64" fmla="*/ 1160585 h 2301631"/>
              <a:gd name="connsiteX65" fmla="*/ 2779671 w 5379589"/>
              <a:gd name="connsiteY65" fmla="*/ 1160585 h 2301631"/>
              <a:gd name="connsiteX66" fmla="*/ 2779671 w 5379589"/>
              <a:gd name="connsiteY66" fmla="*/ 1120205 h 2301631"/>
              <a:gd name="connsiteX67" fmla="*/ 2724964 w 5379589"/>
              <a:gd name="connsiteY67" fmla="*/ 1120205 h 2301631"/>
              <a:gd name="connsiteX68" fmla="*/ 2724964 w 5379589"/>
              <a:gd name="connsiteY68" fmla="*/ 1101969 h 2301631"/>
              <a:gd name="connsiteX69" fmla="*/ 2702820 w 5379589"/>
              <a:gd name="connsiteY69" fmla="*/ 1101969 h 2301631"/>
              <a:gd name="connsiteX70" fmla="*/ 2702820 w 5379589"/>
              <a:gd name="connsiteY70" fmla="*/ 1083733 h 2301631"/>
              <a:gd name="connsiteX71" fmla="*/ 2670256 w 5379589"/>
              <a:gd name="connsiteY71" fmla="*/ 1083733 h 2301631"/>
              <a:gd name="connsiteX72" fmla="*/ 2670256 w 5379589"/>
              <a:gd name="connsiteY72" fmla="*/ 1055077 h 2301631"/>
              <a:gd name="connsiteX73" fmla="*/ 2543907 w 5379589"/>
              <a:gd name="connsiteY73" fmla="*/ 1055077 h 2301631"/>
              <a:gd name="connsiteX74" fmla="*/ 2543907 w 5379589"/>
              <a:gd name="connsiteY74" fmla="*/ 1019908 h 2301631"/>
              <a:gd name="connsiteX75" fmla="*/ 2495712 w 5379589"/>
              <a:gd name="connsiteY75" fmla="*/ 1019908 h 2301631"/>
              <a:gd name="connsiteX76" fmla="*/ 2495712 w 5379589"/>
              <a:gd name="connsiteY76" fmla="*/ 982133 h 2301631"/>
              <a:gd name="connsiteX77" fmla="*/ 2425374 w 5379589"/>
              <a:gd name="connsiteY77" fmla="*/ 982133 h 2301631"/>
              <a:gd name="connsiteX78" fmla="*/ 2425374 w 5379589"/>
              <a:gd name="connsiteY78" fmla="*/ 933939 h 2301631"/>
              <a:gd name="connsiteX79" fmla="*/ 2332892 w 5379589"/>
              <a:gd name="connsiteY79" fmla="*/ 933939 h 2301631"/>
              <a:gd name="connsiteX80" fmla="*/ 2332892 w 5379589"/>
              <a:gd name="connsiteY80" fmla="*/ 898769 h 2301631"/>
              <a:gd name="connsiteX81" fmla="*/ 2300328 w 5379589"/>
              <a:gd name="connsiteY81" fmla="*/ 898769 h 2301631"/>
              <a:gd name="connsiteX82" fmla="*/ 2300328 w 5379589"/>
              <a:gd name="connsiteY82" fmla="*/ 880533 h 2301631"/>
              <a:gd name="connsiteX83" fmla="*/ 2259948 w 5379589"/>
              <a:gd name="connsiteY83" fmla="*/ 880533 h 2301631"/>
              <a:gd name="connsiteX84" fmla="*/ 2259948 w 5379589"/>
              <a:gd name="connsiteY84" fmla="*/ 849272 h 2301631"/>
              <a:gd name="connsiteX85" fmla="*/ 2215661 w 5379589"/>
              <a:gd name="connsiteY85" fmla="*/ 849272 h 2301631"/>
              <a:gd name="connsiteX86" fmla="*/ 2215661 w 5379589"/>
              <a:gd name="connsiteY86" fmla="*/ 828431 h 2301631"/>
              <a:gd name="connsiteX87" fmla="*/ 2163559 w 5379589"/>
              <a:gd name="connsiteY87" fmla="*/ 828431 h 2301631"/>
              <a:gd name="connsiteX88" fmla="*/ 2163559 w 5379589"/>
              <a:gd name="connsiteY88" fmla="*/ 807590 h 2301631"/>
              <a:gd name="connsiteX89" fmla="*/ 2145323 w 5379589"/>
              <a:gd name="connsiteY89" fmla="*/ 807590 h 2301631"/>
              <a:gd name="connsiteX90" fmla="*/ 2145323 w 5379589"/>
              <a:gd name="connsiteY90" fmla="*/ 790657 h 2301631"/>
              <a:gd name="connsiteX91" fmla="*/ 1983805 w 5379589"/>
              <a:gd name="connsiteY91" fmla="*/ 790657 h 2301631"/>
              <a:gd name="connsiteX92" fmla="*/ 1983805 w 5379589"/>
              <a:gd name="connsiteY92" fmla="*/ 790657 h 2301631"/>
              <a:gd name="connsiteX93" fmla="*/ 1974687 w 5379589"/>
              <a:gd name="connsiteY93" fmla="*/ 781539 h 2301631"/>
              <a:gd name="connsiteX94" fmla="*/ 1974687 w 5379589"/>
              <a:gd name="connsiteY94" fmla="*/ 763303 h 2301631"/>
              <a:gd name="connsiteX95" fmla="*/ 1927794 w 5379589"/>
              <a:gd name="connsiteY95" fmla="*/ 763303 h 2301631"/>
              <a:gd name="connsiteX96" fmla="*/ 1927794 w 5379589"/>
              <a:gd name="connsiteY96" fmla="*/ 735949 h 2301631"/>
              <a:gd name="connsiteX97" fmla="*/ 1884810 w 5379589"/>
              <a:gd name="connsiteY97" fmla="*/ 735949 h 2301631"/>
              <a:gd name="connsiteX98" fmla="*/ 1884810 w 5379589"/>
              <a:gd name="connsiteY98" fmla="*/ 698175 h 2301631"/>
              <a:gd name="connsiteX99" fmla="*/ 1728502 w 5379589"/>
              <a:gd name="connsiteY99" fmla="*/ 698175 h 2301631"/>
              <a:gd name="connsiteX100" fmla="*/ 1728502 w 5379589"/>
              <a:gd name="connsiteY100" fmla="*/ 683846 h 2301631"/>
              <a:gd name="connsiteX101" fmla="*/ 1701148 w 5379589"/>
              <a:gd name="connsiteY101" fmla="*/ 683846 h 2301631"/>
              <a:gd name="connsiteX102" fmla="*/ 1701148 w 5379589"/>
              <a:gd name="connsiteY102" fmla="*/ 665610 h 2301631"/>
              <a:gd name="connsiteX103" fmla="*/ 1616482 w 5379589"/>
              <a:gd name="connsiteY103" fmla="*/ 665610 h 2301631"/>
              <a:gd name="connsiteX104" fmla="*/ 1616482 w 5379589"/>
              <a:gd name="connsiteY104" fmla="*/ 643467 h 2301631"/>
              <a:gd name="connsiteX105" fmla="*/ 1599548 w 5379589"/>
              <a:gd name="connsiteY105" fmla="*/ 643467 h 2301631"/>
              <a:gd name="connsiteX106" fmla="*/ 1599548 w 5379589"/>
              <a:gd name="connsiteY106" fmla="*/ 580944 h 2301631"/>
              <a:gd name="connsiteX107" fmla="*/ 1474502 w 5379589"/>
              <a:gd name="connsiteY107" fmla="*/ 580944 h 2301631"/>
              <a:gd name="connsiteX108" fmla="*/ 1474502 w 5379589"/>
              <a:gd name="connsiteY108" fmla="*/ 556195 h 2301631"/>
              <a:gd name="connsiteX109" fmla="*/ 1383323 w 5379589"/>
              <a:gd name="connsiteY109" fmla="*/ 556195 h 2301631"/>
              <a:gd name="connsiteX110" fmla="*/ 1383323 w 5379589"/>
              <a:gd name="connsiteY110" fmla="*/ 532749 h 2301631"/>
              <a:gd name="connsiteX111" fmla="*/ 1365087 w 5379589"/>
              <a:gd name="connsiteY111" fmla="*/ 532749 h 2301631"/>
              <a:gd name="connsiteX112" fmla="*/ 1365087 w 5379589"/>
              <a:gd name="connsiteY112" fmla="*/ 489764 h 2301631"/>
              <a:gd name="connsiteX113" fmla="*/ 1312984 w 5379589"/>
              <a:gd name="connsiteY113" fmla="*/ 489764 h 2301631"/>
              <a:gd name="connsiteX114" fmla="*/ 1312984 w 5379589"/>
              <a:gd name="connsiteY114" fmla="*/ 453292 h 2301631"/>
              <a:gd name="connsiteX115" fmla="*/ 1207477 w 5379589"/>
              <a:gd name="connsiteY115" fmla="*/ 453292 h 2301631"/>
              <a:gd name="connsiteX116" fmla="*/ 1207477 w 5379589"/>
              <a:gd name="connsiteY116" fmla="*/ 441569 h 2301631"/>
              <a:gd name="connsiteX117" fmla="*/ 1181425 w 5379589"/>
              <a:gd name="connsiteY117" fmla="*/ 441569 h 2301631"/>
              <a:gd name="connsiteX118" fmla="*/ 1181425 w 5379589"/>
              <a:gd name="connsiteY118" fmla="*/ 422031 h 2301631"/>
              <a:gd name="connsiteX119" fmla="*/ 1157979 w 5379589"/>
              <a:gd name="connsiteY119" fmla="*/ 422031 h 2301631"/>
              <a:gd name="connsiteX120" fmla="*/ 1157979 w 5379589"/>
              <a:gd name="connsiteY120" fmla="*/ 403795 h 2301631"/>
              <a:gd name="connsiteX121" fmla="*/ 1099364 w 5379589"/>
              <a:gd name="connsiteY121" fmla="*/ 403795 h 2301631"/>
              <a:gd name="connsiteX122" fmla="*/ 1099364 w 5379589"/>
              <a:gd name="connsiteY122" fmla="*/ 390769 h 2301631"/>
              <a:gd name="connsiteX123" fmla="*/ 1078523 w 5379589"/>
              <a:gd name="connsiteY123" fmla="*/ 390769 h 2301631"/>
              <a:gd name="connsiteX124" fmla="*/ 1078523 w 5379589"/>
              <a:gd name="connsiteY124" fmla="*/ 368626 h 2301631"/>
              <a:gd name="connsiteX125" fmla="*/ 1027723 w 5379589"/>
              <a:gd name="connsiteY125" fmla="*/ 368626 h 2301631"/>
              <a:gd name="connsiteX126" fmla="*/ 1027723 w 5379589"/>
              <a:gd name="connsiteY126" fmla="*/ 354298 h 2301631"/>
              <a:gd name="connsiteX127" fmla="*/ 1000369 w 5379589"/>
              <a:gd name="connsiteY127" fmla="*/ 354298 h 2301631"/>
              <a:gd name="connsiteX128" fmla="*/ 1000369 w 5379589"/>
              <a:gd name="connsiteY128" fmla="*/ 328246 h 2301631"/>
              <a:gd name="connsiteX129" fmla="*/ 948266 w 5379589"/>
              <a:gd name="connsiteY129" fmla="*/ 328246 h 2301631"/>
              <a:gd name="connsiteX130" fmla="*/ 907887 w 5379589"/>
              <a:gd name="connsiteY130" fmla="*/ 328246 h 2301631"/>
              <a:gd name="connsiteX131" fmla="*/ 907887 w 5379589"/>
              <a:gd name="connsiteY131" fmla="*/ 315221 h 2301631"/>
              <a:gd name="connsiteX132" fmla="*/ 859692 w 5379589"/>
              <a:gd name="connsiteY132" fmla="*/ 315221 h 2301631"/>
              <a:gd name="connsiteX133" fmla="*/ 859692 w 5379589"/>
              <a:gd name="connsiteY133" fmla="*/ 302195 h 2301631"/>
              <a:gd name="connsiteX134" fmla="*/ 838851 w 5379589"/>
              <a:gd name="connsiteY134" fmla="*/ 302195 h 2301631"/>
              <a:gd name="connsiteX135" fmla="*/ 838851 w 5379589"/>
              <a:gd name="connsiteY135" fmla="*/ 272236 h 2301631"/>
              <a:gd name="connsiteX136" fmla="*/ 726830 w 5379589"/>
              <a:gd name="connsiteY136" fmla="*/ 272236 h 2301631"/>
              <a:gd name="connsiteX137" fmla="*/ 726830 w 5379589"/>
              <a:gd name="connsiteY137" fmla="*/ 254000 h 2301631"/>
              <a:gd name="connsiteX138" fmla="*/ 691661 w 5379589"/>
              <a:gd name="connsiteY138" fmla="*/ 254000 h 2301631"/>
              <a:gd name="connsiteX139" fmla="*/ 691661 w 5379589"/>
              <a:gd name="connsiteY139" fmla="*/ 221436 h 2301631"/>
              <a:gd name="connsiteX140" fmla="*/ 515815 w 5379589"/>
              <a:gd name="connsiteY140" fmla="*/ 221436 h 2301631"/>
              <a:gd name="connsiteX141" fmla="*/ 515815 w 5379589"/>
              <a:gd name="connsiteY141" fmla="*/ 195385 h 2301631"/>
              <a:gd name="connsiteX142" fmla="*/ 449384 w 5379589"/>
              <a:gd name="connsiteY142" fmla="*/ 195385 h 2301631"/>
              <a:gd name="connsiteX143" fmla="*/ 449384 w 5379589"/>
              <a:gd name="connsiteY143" fmla="*/ 168031 h 2301631"/>
              <a:gd name="connsiteX144" fmla="*/ 403794 w 5379589"/>
              <a:gd name="connsiteY144" fmla="*/ 168031 h 2301631"/>
              <a:gd name="connsiteX145" fmla="*/ 403794 w 5379589"/>
              <a:gd name="connsiteY145" fmla="*/ 147190 h 2301631"/>
              <a:gd name="connsiteX146" fmla="*/ 364718 w 5379589"/>
              <a:gd name="connsiteY146" fmla="*/ 147190 h 2301631"/>
              <a:gd name="connsiteX147" fmla="*/ 364718 w 5379589"/>
              <a:gd name="connsiteY147" fmla="*/ 128954 h 2301631"/>
              <a:gd name="connsiteX148" fmla="*/ 326943 w 5379589"/>
              <a:gd name="connsiteY148" fmla="*/ 128954 h 2301631"/>
              <a:gd name="connsiteX149" fmla="*/ 326943 w 5379589"/>
              <a:gd name="connsiteY149" fmla="*/ 104205 h 2301631"/>
              <a:gd name="connsiteX150" fmla="*/ 272236 w 5379589"/>
              <a:gd name="connsiteY150" fmla="*/ 104205 h 2301631"/>
              <a:gd name="connsiteX151" fmla="*/ 272236 w 5379589"/>
              <a:gd name="connsiteY151" fmla="*/ 84667 h 2301631"/>
              <a:gd name="connsiteX152" fmla="*/ 235764 w 5379589"/>
              <a:gd name="connsiteY152" fmla="*/ 84667 h 2301631"/>
              <a:gd name="connsiteX153" fmla="*/ 235764 w 5379589"/>
              <a:gd name="connsiteY153" fmla="*/ 50800 h 2301631"/>
              <a:gd name="connsiteX154" fmla="*/ 175846 w 5379589"/>
              <a:gd name="connsiteY154" fmla="*/ 50800 h 2301631"/>
              <a:gd name="connsiteX155" fmla="*/ 175846 w 5379589"/>
              <a:gd name="connsiteY155" fmla="*/ 31262 h 2301631"/>
              <a:gd name="connsiteX156" fmla="*/ 98994 w 5379589"/>
              <a:gd name="connsiteY156" fmla="*/ 31262 h 2301631"/>
              <a:gd name="connsiteX157" fmla="*/ 98994 w 5379589"/>
              <a:gd name="connsiteY157" fmla="*/ 14328 h 2301631"/>
              <a:gd name="connsiteX158" fmla="*/ 78153 w 5379589"/>
              <a:gd name="connsiteY158" fmla="*/ 14328 h 2301631"/>
              <a:gd name="connsiteX159" fmla="*/ 78153 w 5379589"/>
              <a:gd name="connsiteY159" fmla="*/ 0 h 2301631"/>
              <a:gd name="connsiteX160" fmla="*/ 0 w 5379589"/>
              <a:gd name="connsiteY160" fmla="*/ 0 h 2301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5379589" h="2301631">
                <a:moveTo>
                  <a:pt x="5379589" y="2301631"/>
                </a:moveTo>
                <a:lnTo>
                  <a:pt x="4798646" y="2301631"/>
                </a:lnTo>
                <a:lnTo>
                  <a:pt x="4798646" y="2119272"/>
                </a:lnTo>
                <a:lnTo>
                  <a:pt x="4539436" y="2119272"/>
                </a:lnTo>
                <a:lnTo>
                  <a:pt x="4539436" y="2035908"/>
                </a:lnTo>
                <a:lnTo>
                  <a:pt x="4298461" y="2035908"/>
                </a:lnTo>
                <a:lnTo>
                  <a:pt x="4298461" y="1994226"/>
                </a:lnTo>
                <a:lnTo>
                  <a:pt x="4182533" y="1994226"/>
                </a:lnTo>
                <a:lnTo>
                  <a:pt x="4182533" y="1953846"/>
                </a:lnTo>
                <a:lnTo>
                  <a:pt x="4129128" y="1953846"/>
                </a:lnTo>
                <a:lnTo>
                  <a:pt x="4129128" y="1926492"/>
                </a:lnTo>
                <a:lnTo>
                  <a:pt x="4073118" y="1926492"/>
                </a:lnTo>
                <a:lnTo>
                  <a:pt x="4073118" y="1866575"/>
                </a:lnTo>
                <a:lnTo>
                  <a:pt x="4044461" y="1866575"/>
                </a:lnTo>
                <a:lnTo>
                  <a:pt x="4044461" y="1814472"/>
                </a:lnTo>
                <a:lnTo>
                  <a:pt x="3989753" y="1814472"/>
                </a:lnTo>
                <a:lnTo>
                  <a:pt x="3989753" y="1763672"/>
                </a:lnTo>
                <a:lnTo>
                  <a:pt x="3938953" y="1763672"/>
                </a:lnTo>
                <a:lnTo>
                  <a:pt x="3938953" y="1694636"/>
                </a:lnTo>
                <a:lnTo>
                  <a:pt x="3901179" y="1694636"/>
                </a:lnTo>
                <a:lnTo>
                  <a:pt x="3901179" y="1650349"/>
                </a:lnTo>
                <a:lnTo>
                  <a:pt x="3860800" y="1650349"/>
                </a:lnTo>
                <a:lnTo>
                  <a:pt x="3860800" y="1629508"/>
                </a:lnTo>
                <a:lnTo>
                  <a:pt x="3819118" y="1629508"/>
                </a:lnTo>
                <a:lnTo>
                  <a:pt x="3819118" y="1587826"/>
                </a:lnTo>
                <a:lnTo>
                  <a:pt x="3714912" y="1587826"/>
                </a:lnTo>
                <a:lnTo>
                  <a:pt x="3714912" y="1578708"/>
                </a:lnTo>
                <a:lnTo>
                  <a:pt x="3687559" y="1578708"/>
                </a:lnTo>
                <a:lnTo>
                  <a:pt x="3687559" y="1553959"/>
                </a:lnTo>
                <a:lnTo>
                  <a:pt x="3615918" y="1553959"/>
                </a:lnTo>
                <a:lnTo>
                  <a:pt x="3615918" y="1503159"/>
                </a:lnTo>
                <a:lnTo>
                  <a:pt x="3587261" y="1503159"/>
                </a:lnTo>
                <a:lnTo>
                  <a:pt x="3587261" y="1496646"/>
                </a:lnTo>
                <a:lnTo>
                  <a:pt x="3476543" y="1496646"/>
                </a:lnTo>
                <a:lnTo>
                  <a:pt x="3476543" y="1477108"/>
                </a:lnTo>
                <a:lnTo>
                  <a:pt x="3459610" y="1477108"/>
                </a:lnTo>
                <a:lnTo>
                  <a:pt x="3459610" y="1465385"/>
                </a:lnTo>
                <a:lnTo>
                  <a:pt x="3423138" y="1465385"/>
                </a:lnTo>
                <a:lnTo>
                  <a:pt x="3423138" y="1447149"/>
                </a:lnTo>
                <a:lnTo>
                  <a:pt x="3335866" y="1447149"/>
                </a:lnTo>
                <a:lnTo>
                  <a:pt x="3335866" y="1418492"/>
                </a:lnTo>
                <a:lnTo>
                  <a:pt x="3277251" y="1418492"/>
                </a:lnTo>
                <a:lnTo>
                  <a:pt x="3277251" y="1395046"/>
                </a:lnTo>
                <a:lnTo>
                  <a:pt x="3243384" y="1395046"/>
                </a:lnTo>
                <a:lnTo>
                  <a:pt x="3243384" y="1371600"/>
                </a:lnTo>
                <a:lnTo>
                  <a:pt x="3173046" y="1371600"/>
                </a:lnTo>
                <a:lnTo>
                  <a:pt x="3173046" y="1355969"/>
                </a:lnTo>
                <a:lnTo>
                  <a:pt x="3127456" y="1355969"/>
                </a:lnTo>
                <a:lnTo>
                  <a:pt x="3127456" y="1355969"/>
                </a:lnTo>
                <a:lnTo>
                  <a:pt x="3109220" y="1355969"/>
                </a:lnTo>
                <a:lnTo>
                  <a:pt x="3109220" y="1328616"/>
                </a:lnTo>
                <a:lnTo>
                  <a:pt x="3067538" y="1328616"/>
                </a:lnTo>
                <a:lnTo>
                  <a:pt x="3067538" y="1314287"/>
                </a:lnTo>
                <a:lnTo>
                  <a:pt x="3038882" y="1314287"/>
                </a:lnTo>
                <a:lnTo>
                  <a:pt x="3038882" y="1286933"/>
                </a:lnTo>
                <a:lnTo>
                  <a:pt x="2982871" y="1286933"/>
                </a:lnTo>
                <a:lnTo>
                  <a:pt x="2982871" y="1266092"/>
                </a:lnTo>
                <a:lnTo>
                  <a:pt x="2958123" y="1266092"/>
                </a:lnTo>
                <a:lnTo>
                  <a:pt x="2958123" y="1241344"/>
                </a:lnTo>
                <a:lnTo>
                  <a:pt x="2937282" y="1241344"/>
                </a:lnTo>
                <a:lnTo>
                  <a:pt x="2937282" y="1215292"/>
                </a:lnTo>
                <a:lnTo>
                  <a:pt x="2838287" y="1215292"/>
                </a:lnTo>
                <a:lnTo>
                  <a:pt x="2838287" y="1199662"/>
                </a:lnTo>
                <a:lnTo>
                  <a:pt x="2803118" y="1199662"/>
                </a:lnTo>
                <a:lnTo>
                  <a:pt x="2803118" y="1160585"/>
                </a:lnTo>
                <a:lnTo>
                  <a:pt x="2779671" y="1160585"/>
                </a:lnTo>
                <a:lnTo>
                  <a:pt x="2779671" y="1120205"/>
                </a:lnTo>
                <a:lnTo>
                  <a:pt x="2724964" y="1120205"/>
                </a:lnTo>
                <a:lnTo>
                  <a:pt x="2724964" y="1101969"/>
                </a:lnTo>
                <a:lnTo>
                  <a:pt x="2702820" y="1101969"/>
                </a:lnTo>
                <a:lnTo>
                  <a:pt x="2702820" y="1083733"/>
                </a:lnTo>
                <a:lnTo>
                  <a:pt x="2670256" y="1083733"/>
                </a:lnTo>
                <a:lnTo>
                  <a:pt x="2670256" y="1055077"/>
                </a:lnTo>
                <a:lnTo>
                  <a:pt x="2543907" y="1055077"/>
                </a:lnTo>
                <a:lnTo>
                  <a:pt x="2543907" y="1019908"/>
                </a:lnTo>
                <a:lnTo>
                  <a:pt x="2495712" y="1019908"/>
                </a:lnTo>
                <a:lnTo>
                  <a:pt x="2495712" y="982133"/>
                </a:lnTo>
                <a:lnTo>
                  <a:pt x="2425374" y="982133"/>
                </a:lnTo>
                <a:lnTo>
                  <a:pt x="2425374" y="933939"/>
                </a:lnTo>
                <a:lnTo>
                  <a:pt x="2332892" y="933939"/>
                </a:lnTo>
                <a:lnTo>
                  <a:pt x="2332892" y="898769"/>
                </a:lnTo>
                <a:lnTo>
                  <a:pt x="2300328" y="898769"/>
                </a:lnTo>
                <a:lnTo>
                  <a:pt x="2300328" y="880533"/>
                </a:lnTo>
                <a:lnTo>
                  <a:pt x="2259948" y="880533"/>
                </a:lnTo>
                <a:lnTo>
                  <a:pt x="2259948" y="849272"/>
                </a:lnTo>
                <a:lnTo>
                  <a:pt x="2215661" y="849272"/>
                </a:lnTo>
                <a:lnTo>
                  <a:pt x="2215661" y="828431"/>
                </a:lnTo>
                <a:lnTo>
                  <a:pt x="2163559" y="828431"/>
                </a:lnTo>
                <a:lnTo>
                  <a:pt x="2163559" y="807590"/>
                </a:lnTo>
                <a:lnTo>
                  <a:pt x="2145323" y="807590"/>
                </a:lnTo>
                <a:lnTo>
                  <a:pt x="2145323" y="790657"/>
                </a:lnTo>
                <a:lnTo>
                  <a:pt x="1983805" y="790657"/>
                </a:lnTo>
                <a:lnTo>
                  <a:pt x="1983805" y="790657"/>
                </a:lnTo>
                <a:lnTo>
                  <a:pt x="1974687" y="781539"/>
                </a:lnTo>
                <a:lnTo>
                  <a:pt x="1974687" y="763303"/>
                </a:lnTo>
                <a:lnTo>
                  <a:pt x="1927794" y="763303"/>
                </a:lnTo>
                <a:lnTo>
                  <a:pt x="1927794" y="735949"/>
                </a:lnTo>
                <a:lnTo>
                  <a:pt x="1884810" y="735949"/>
                </a:lnTo>
                <a:lnTo>
                  <a:pt x="1884810" y="698175"/>
                </a:lnTo>
                <a:lnTo>
                  <a:pt x="1728502" y="698175"/>
                </a:lnTo>
                <a:lnTo>
                  <a:pt x="1728502" y="683846"/>
                </a:lnTo>
                <a:lnTo>
                  <a:pt x="1701148" y="683846"/>
                </a:lnTo>
                <a:lnTo>
                  <a:pt x="1701148" y="665610"/>
                </a:lnTo>
                <a:lnTo>
                  <a:pt x="1616482" y="665610"/>
                </a:lnTo>
                <a:lnTo>
                  <a:pt x="1616482" y="643467"/>
                </a:lnTo>
                <a:lnTo>
                  <a:pt x="1599548" y="643467"/>
                </a:lnTo>
                <a:lnTo>
                  <a:pt x="1599548" y="580944"/>
                </a:lnTo>
                <a:lnTo>
                  <a:pt x="1474502" y="580944"/>
                </a:lnTo>
                <a:lnTo>
                  <a:pt x="1474502" y="556195"/>
                </a:lnTo>
                <a:lnTo>
                  <a:pt x="1383323" y="556195"/>
                </a:lnTo>
                <a:lnTo>
                  <a:pt x="1383323" y="532749"/>
                </a:lnTo>
                <a:lnTo>
                  <a:pt x="1365087" y="532749"/>
                </a:lnTo>
                <a:lnTo>
                  <a:pt x="1365087" y="489764"/>
                </a:lnTo>
                <a:lnTo>
                  <a:pt x="1312984" y="489764"/>
                </a:lnTo>
                <a:lnTo>
                  <a:pt x="1312984" y="453292"/>
                </a:lnTo>
                <a:lnTo>
                  <a:pt x="1207477" y="453292"/>
                </a:lnTo>
                <a:lnTo>
                  <a:pt x="1207477" y="441569"/>
                </a:lnTo>
                <a:lnTo>
                  <a:pt x="1181425" y="441569"/>
                </a:lnTo>
                <a:lnTo>
                  <a:pt x="1181425" y="422031"/>
                </a:lnTo>
                <a:lnTo>
                  <a:pt x="1157979" y="422031"/>
                </a:lnTo>
                <a:lnTo>
                  <a:pt x="1157979" y="403795"/>
                </a:lnTo>
                <a:lnTo>
                  <a:pt x="1099364" y="403795"/>
                </a:lnTo>
                <a:lnTo>
                  <a:pt x="1099364" y="390769"/>
                </a:lnTo>
                <a:lnTo>
                  <a:pt x="1078523" y="390769"/>
                </a:lnTo>
                <a:lnTo>
                  <a:pt x="1078523" y="368626"/>
                </a:lnTo>
                <a:lnTo>
                  <a:pt x="1027723" y="368626"/>
                </a:lnTo>
                <a:lnTo>
                  <a:pt x="1027723" y="354298"/>
                </a:lnTo>
                <a:lnTo>
                  <a:pt x="1000369" y="354298"/>
                </a:lnTo>
                <a:lnTo>
                  <a:pt x="1000369" y="328246"/>
                </a:lnTo>
                <a:lnTo>
                  <a:pt x="948266" y="328246"/>
                </a:lnTo>
                <a:lnTo>
                  <a:pt x="907887" y="328246"/>
                </a:lnTo>
                <a:lnTo>
                  <a:pt x="907887" y="315221"/>
                </a:lnTo>
                <a:lnTo>
                  <a:pt x="859692" y="315221"/>
                </a:lnTo>
                <a:lnTo>
                  <a:pt x="859692" y="302195"/>
                </a:lnTo>
                <a:lnTo>
                  <a:pt x="838851" y="302195"/>
                </a:lnTo>
                <a:lnTo>
                  <a:pt x="838851" y="272236"/>
                </a:lnTo>
                <a:lnTo>
                  <a:pt x="726830" y="272236"/>
                </a:lnTo>
                <a:lnTo>
                  <a:pt x="726830" y="254000"/>
                </a:lnTo>
                <a:lnTo>
                  <a:pt x="691661" y="254000"/>
                </a:lnTo>
                <a:lnTo>
                  <a:pt x="691661" y="221436"/>
                </a:lnTo>
                <a:lnTo>
                  <a:pt x="515815" y="221436"/>
                </a:lnTo>
                <a:lnTo>
                  <a:pt x="515815" y="195385"/>
                </a:lnTo>
                <a:lnTo>
                  <a:pt x="449384" y="195385"/>
                </a:lnTo>
                <a:lnTo>
                  <a:pt x="449384" y="168031"/>
                </a:lnTo>
                <a:lnTo>
                  <a:pt x="403794" y="168031"/>
                </a:lnTo>
                <a:lnTo>
                  <a:pt x="403794" y="147190"/>
                </a:lnTo>
                <a:lnTo>
                  <a:pt x="364718" y="147190"/>
                </a:lnTo>
                <a:lnTo>
                  <a:pt x="364718" y="128954"/>
                </a:lnTo>
                <a:lnTo>
                  <a:pt x="326943" y="128954"/>
                </a:lnTo>
                <a:lnTo>
                  <a:pt x="326943" y="104205"/>
                </a:lnTo>
                <a:lnTo>
                  <a:pt x="272236" y="104205"/>
                </a:lnTo>
                <a:lnTo>
                  <a:pt x="272236" y="84667"/>
                </a:lnTo>
                <a:lnTo>
                  <a:pt x="235764" y="84667"/>
                </a:lnTo>
                <a:lnTo>
                  <a:pt x="235764" y="50800"/>
                </a:lnTo>
                <a:lnTo>
                  <a:pt x="175846" y="50800"/>
                </a:lnTo>
                <a:lnTo>
                  <a:pt x="175846" y="31262"/>
                </a:lnTo>
                <a:lnTo>
                  <a:pt x="98994" y="31262"/>
                </a:lnTo>
                <a:lnTo>
                  <a:pt x="98994" y="14328"/>
                </a:lnTo>
                <a:lnTo>
                  <a:pt x="78153" y="14328"/>
                </a:lnTo>
                <a:lnTo>
                  <a:pt x="78153" y="0"/>
                </a:lnTo>
                <a:lnTo>
                  <a:pt x="0" y="0"/>
                </a:lnTo>
              </a:path>
            </a:pathLst>
          </a:custGeom>
          <a:noFill/>
          <a:ln w="28575">
            <a:solidFill>
              <a:schemeClr val="accent3">
                <a:lumMod val="60000"/>
                <a:lumOff val="4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 name="Freeform: Shape 53">
            <a:extLst>
              <a:ext uri="{FF2B5EF4-FFF2-40B4-BE49-F238E27FC236}">
                <a16:creationId xmlns:a16="http://schemas.microsoft.com/office/drawing/2014/main" id="{A15126AD-381D-1EC1-593C-A80A69DD4F0F}"/>
              </a:ext>
            </a:extLst>
          </p:cNvPr>
          <p:cNvSpPr/>
          <p:nvPr/>
        </p:nvSpPr>
        <p:spPr bwMode="auto">
          <a:xfrm>
            <a:off x="1001672" y="2366759"/>
            <a:ext cx="5266266" cy="3398390"/>
          </a:xfrm>
          <a:custGeom>
            <a:avLst/>
            <a:gdLst>
              <a:gd name="connsiteX0" fmla="*/ 5266266 w 5266266"/>
              <a:gd name="connsiteY0" fmla="*/ 3398390 h 3398390"/>
              <a:gd name="connsiteX1" fmla="*/ 4733518 w 5266266"/>
              <a:gd name="connsiteY1" fmla="*/ 3398390 h 3398390"/>
              <a:gd name="connsiteX2" fmla="*/ 4733518 w 5266266"/>
              <a:gd name="connsiteY2" fmla="*/ 3294185 h 3398390"/>
              <a:gd name="connsiteX3" fmla="*/ 4685323 w 5266266"/>
              <a:gd name="connsiteY3" fmla="*/ 3294185 h 3398390"/>
              <a:gd name="connsiteX4" fmla="*/ 4685323 w 5266266"/>
              <a:gd name="connsiteY4" fmla="*/ 3204308 h 3398390"/>
              <a:gd name="connsiteX5" fmla="*/ 4669692 w 5266266"/>
              <a:gd name="connsiteY5" fmla="*/ 3204308 h 3398390"/>
              <a:gd name="connsiteX6" fmla="*/ 4669692 w 5266266"/>
              <a:gd name="connsiteY6" fmla="*/ 3117036 h 3398390"/>
              <a:gd name="connsiteX7" fmla="*/ 4588933 w 5266266"/>
              <a:gd name="connsiteY7" fmla="*/ 3117036 h 3398390"/>
              <a:gd name="connsiteX8" fmla="*/ 4588933 w 5266266"/>
              <a:gd name="connsiteY8" fmla="*/ 3036277 h 3398390"/>
              <a:gd name="connsiteX9" fmla="*/ 4572000 w 5266266"/>
              <a:gd name="connsiteY9" fmla="*/ 3036277 h 3398390"/>
              <a:gd name="connsiteX10" fmla="*/ 4572000 w 5266266"/>
              <a:gd name="connsiteY10" fmla="*/ 2963333 h 3398390"/>
              <a:gd name="connsiteX11" fmla="*/ 4466492 w 5266266"/>
              <a:gd name="connsiteY11" fmla="*/ 2963333 h 3398390"/>
              <a:gd name="connsiteX12" fmla="*/ 4466492 w 5266266"/>
              <a:gd name="connsiteY12" fmla="*/ 2911231 h 3398390"/>
              <a:gd name="connsiteX13" fmla="*/ 4286738 w 5266266"/>
              <a:gd name="connsiteY13" fmla="*/ 2911231 h 3398390"/>
              <a:gd name="connsiteX14" fmla="*/ 4286738 w 5266266"/>
              <a:gd name="connsiteY14" fmla="*/ 2870851 h 3398390"/>
              <a:gd name="connsiteX15" fmla="*/ 4260687 w 5266266"/>
              <a:gd name="connsiteY15" fmla="*/ 2870851 h 3398390"/>
              <a:gd name="connsiteX16" fmla="*/ 4260687 w 5266266"/>
              <a:gd name="connsiteY16" fmla="*/ 2836985 h 3398390"/>
              <a:gd name="connsiteX17" fmla="*/ 4234636 w 5266266"/>
              <a:gd name="connsiteY17" fmla="*/ 2836985 h 3398390"/>
              <a:gd name="connsiteX18" fmla="*/ 4234636 w 5266266"/>
              <a:gd name="connsiteY18" fmla="*/ 2767949 h 3398390"/>
              <a:gd name="connsiteX19" fmla="*/ 4194256 w 5266266"/>
              <a:gd name="connsiteY19" fmla="*/ 2767949 h 3398390"/>
              <a:gd name="connsiteX20" fmla="*/ 4194256 w 5266266"/>
              <a:gd name="connsiteY20" fmla="*/ 2732779 h 3398390"/>
              <a:gd name="connsiteX21" fmla="*/ 4044461 w 5266266"/>
              <a:gd name="connsiteY21" fmla="*/ 2732779 h 3398390"/>
              <a:gd name="connsiteX22" fmla="*/ 4044461 w 5266266"/>
              <a:gd name="connsiteY22" fmla="*/ 2710636 h 3398390"/>
              <a:gd name="connsiteX23" fmla="*/ 3985846 w 5266266"/>
              <a:gd name="connsiteY23" fmla="*/ 2710636 h 3398390"/>
              <a:gd name="connsiteX24" fmla="*/ 3985846 w 5266266"/>
              <a:gd name="connsiteY24" fmla="*/ 2688492 h 3398390"/>
              <a:gd name="connsiteX25" fmla="*/ 3922020 w 5266266"/>
              <a:gd name="connsiteY25" fmla="*/ 2688492 h 3398390"/>
              <a:gd name="connsiteX26" fmla="*/ 3922020 w 5266266"/>
              <a:gd name="connsiteY26" fmla="*/ 2659836 h 3398390"/>
              <a:gd name="connsiteX27" fmla="*/ 3905087 w 5266266"/>
              <a:gd name="connsiteY27" fmla="*/ 2659836 h 3398390"/>
              <a:gd name="connsiteX28" fmla="*/ 3905087 w 5266266"/>
              <a:gd name="connsiteY28" fmla="*/ 2602523 h 3398390"/>
              <a:gd name="connsiteX29" fmla="*/ 3893364 w 5266266"/>
              <a:gd name="connsiteY29" fmla="*/ 2602523 h 3398390"/>
              <a:gd name="connsiteX30" fmla="*/ 3893364 w 5266266"/>
              <a:gd name="connsiteY30" fmla="*/ 2576472 h 3398390"/>
              <a:gd name="connsiteX31" fmla="*/ 3795672 w 5266266"/>
              <a:gd name="connsiteY31" fmla="*/ 2576472 h 3398390"/>
              <a:gd name="connsiteX32" fmla="*/ 3795672 w 5266266"/>
              <a:gd name="connsiteY32" fmla="*/ 2543908 h 3398390"/>
              <a:gd name="connsiteX33" fmla="*/ 3776133 w 5266266"/>
              <a:gd name="connsiteY33" fmla="*/ 2543908 h 3398390"/>
              <a:gd name="connsiteX34" fmla="*/ 3776133 w 5266266"/>
              <a:gd name="connsiteY34" fmla="*/ 2528277 h 3398390"/>
              <a:gd name="connsiteX35" fmla="*/ 3761805 w 5266266"/>
              <a:gd name="connsiteY35" fmla="*/ 2528277 h 3398390"/>
              <a:gd name="connsiteX36" fmla="*/ 3761805 w 5266266"/>
              <a:gd name="connsiteY36" fmla="*/ 2511344 h 3398390"/>
              <a:gd name="connsiteX37" fmla="*/ 3734451 w 5266266"/>
              <a:gd name="connsiteY37" fmla="*/ 2511344 h 3398390"/>
              <a:gd name="connsiteX38" fmla="*/ 3734451 w 5266266"/>
              <a:gd name="connsiteY38" fmla="*/ 2486595 h 3398390"/>
              <a:gd name="connsiteX39" fmla="*/ 3708400 w 5266266"/>
              <a:gd name="connsiteY39" fmla="*/ 2486595 h 3398390"/>
              <a:gd name="connsiteX40" fmla="*/ 3708400 w 5266266"/>
              <a:gd name="connsiteY40" fmla="*/ 2459241 h 3398390"/>
              <a:gd name="connsiteX41" fmla="*/ 3639364 w 5266266"/>
              <a:gd name="connsiteY41" fmla="*/ 2459241 h 3398390"/>
              <a:gd name="connsiteX42" fmla="*/ 3639364 w 5266266"/>
              <a:gd name="connsiteY42" fmla="*/ 2441005 h 3398390"/>
              <a:gd name="connsiteX43" fmla="*/ 3554697 w 5266266"/>
              <a:gd name="connsiteY43" fmla="*/ 2441005 h 3398390"/>
              <a:gd name="connsiteX44" fmla="*/ 3554697 w 5266266"/>
              <a:gd name="connsiteY44" fmla="*/ 2427979 h 3398390"/>
              <a:gd name="connsiteX45" fmla="*/ 3522133 w 5266266"/>
              <a:gd name="connsiteY45" fmla="*/ 2427979 h 3398390"/>
              <a:gd name="connsiteX46" fmla="*/ 3522133 w 5266266"/>
              <a:gd name="connsiteY46" fmla="*/ 2408441 h 3398390"/>
              <a:gd name="connsiteX47" fmla="*/ 3486964 w 5266266"/>
              <a:gd name="connsiteY47" fmla="*/ 2408441 h 3398390"/>
              <a:gd name="connsiteX48" fmla="*/ 3486964 w 5266266"/>
              <a:gd name="connsiteY48" fmla="*/ 2392810 h 3398390"/>
              <a:gd name="connsiteX49" fmla="*/ 3468728 w 5266266"/>
              <a:gd name="connsiteY49" fmla="*/ 2392810 h 3398390"/>
              <a:gd name="connsiteX50" fmla="*/ 3468728 w 5266266"/>
              <a:gd name="connsiteY50" fmla="*/ 2362851 h 3398390"/>
              <a:gd name="connsiteX51" fmla="*/ 3416625 w 5266266"/>
              <a:gd name="connsiteY51" fmla="*/ 2362851 h 3398390"/>
              <a:gd name="connsiteX52" fmla="*/ 3416625 w 5266266"/>
              <a:gd name="connsiteY52" fmla="*/ 2347220 h 3398390"/>
              <a:gd name="connsiteX53" fmla="*/ 3360615 w 5266266"/>
              <a:gd name="connsiteY53" fmla="*/ 2347220 h 3398390"/>
              <a:gd name="connsiteX54" fmla="*/ 3360615 w 5266266"/>
              <a:gd name="connsiteY54" fmla="*/ 2340708 h 3398390"/>
              <a:gd name="connsiteX55" fmla="*/ 3343682 w 5266266"/>
              <a:gd name="connsiteY55" fmla="*/ 2340708 h 3398390"/>
              <a:gd name="connsiteX56" fmla="*/ 3343682 w 5266266"/>
              <a:gd name="connsiteY56" fmla="*/ 2314656 h 3398390"/>
              <a:gd name="connsiteX57" fmla="*/ 3326749 w 5266266"/>
              <a:gd name="connsiteY57" fmla="*/ 2314656 h 3398390"/>
              <a:gd name="connsiteX58" fmla="*/ 3326749 w 5266266"/>
              <a:gd name="connsiteY58" fmla="*/ 2282092 h 3398390"/>
              <a:gd name="connsiteX59" fmla="*/ 3311118 w 5266266"/>
              <a:gd name="connsiteY59" fmla="*/ 2282092 h 3398390"/>
              <a:gd name="connsiteX60" fmla="*/ 3311118 w 5266266"/>
              <a:gd name="connsiteY60" fmla="*/ 2267764 h 3398390"/>
              <a:gd name="connsiteX61" fmla="*/ 3292882 w 5266266"/>
              <a:gd name="connsiteY61" fmla="*/ 2267764 h 3398390"/>
              <a:gd name="connsiteX62" fmla="*/ 3292882 w 5266266"/>
              <a:gd name="connsiteY62" fmla="*/ 2245620 h 3398390"/>
              <a:gd name="connsiteX63" fmla="*/ 3278554 w 5266266"/>
              <a:gd name="connsiteY63" fmla="*/ 2245620 h 3398390"/>
              <a:gd name="connsiteX64" fmla="*/ 3278554 w 5266266"/>
              <a:gd name="connsiteY64" fmla="*/ 2216964 h 3398390"/>
              <a:gd name="connsiteX65" fmla="*/ 3238174 w 5266266"/>
              <a:gd name="connsiteY65" fmla="*/ 2216964 h 3398390"/>
              <a:gd name="connsiteX66" fmla="*/ 3238174 w 5266266"/>
              <a:gd name="connsiteY66" fmla="*/ 2194820 h 3398390"/>
              <a:gd name="connsiteX67" fmla="*/ 3219938 w 5266266"/>
              <a:gd name="connsiteY67" fmla="*/ 2194820 h 3398390"/>
              <a:gd name="connsiteX68" fmla="*/ 3219938 w 5266266"/>
              <a:gd name="connsiteY68" fmla="*/ 2187005 h 3398390"/>
              <a:gd name="connsiteX69" fmla="*/ 3188677 w 5266266"/>
              <a:gd name="connsiteY69" fmla="*/ 2187005 h 3398390"/>
              <a:gd name="connsiteX70" fmla="*/ 3188677 w 5266266"/>
              <a:gd name="connsiteY70" fmla="*/ 2162256 h 3398390"/>
              <a:gd name="connsiteX71" fmla="*/ 3102707 w 5266266"/>
              <a:gd name="connsiteY71" fmla="*/ 2162256 h 3398390"/>
              <a:gd name="connsiteX72" fmla="*/ 3102707 w 5266266"/>
              <a:gd name="connsiteY72" fmla="*/ 2147928 h 3398390"/>
              <a:gd name="connsiteX73" fmla="*/ 3083169 w 5266266"/>
              <a:gd name="connsiteY73" fmla="*/ 2147928 h 3398390"/>
              <a:gd name="connsiteX74" fmla="*/ 3083169 w 5266266"/>
              <a:gd name="connsiteY74" fmla="*/ 2130995 h 3398390"/>
              <a:gd name="connsiteX75" fmla="*/ 3063631 w 5266266"/>
              <a:gd name="connsiteY75" fmla="*/ 2130995 h 3398390"/>
              <a:gd name="connsiteX76" fmla="*/ 3063631 w 5266266"/>
              <a:gd name="connsiteY76" fmla="*/ 2116667 h 3398390"/>
              <a:gd name="connsiteX77" fmla="*/ 3041487 w 5266266"/>
              <a:gd name="connsiteY77" fmla="*/ 2116667 h 3398390"/>
              <a:gd name="connsiteX78" fmla="*/ 3041487 w 5266266"/>
              <a:gd name="connsiteY78" fmla="*/ 2102338 h 3398390"/>
              <a:gd name="connsiteX79" fmla="*/ 3012831 w 5266266"/>
              <a:gd name="connsiteY79" fmla="*/ 2102338 h 3398390"/>
              <a:gd name="connsiteX80" fmla="*/ 3012831 w 5266266"/>
              <a:gd name="connsiteY80" fmla="*/ 2086708 h 3398390"/>
              <a:gd name="connsiteX81" fmla="*/ 3001107 w 5266266"/>
              <a:gd name="connsiteY81" fmla="*/ 2086708 h 3398390"/>
              <a:gd name="connsiteX82" fmla="*/ 3001107 w 5266266"/>
              <a:gd name="connsiteY82" fmla="*/ 2071077 h 3398390"/>
              <a:gd name="connsiteX83" fmla="*/ 2951610 w 5266266"/>
              <a:gd name="connsiteY83" fmla="*/ 2071077 h 3398390"/>
              <a:gd name="connsiteX84" fmla="*/ 2951610 w 5266266"/>
              <a:gd name="connsiteY84" fmla="*/ 2055446 h 3398390"/>
              <a:gd name="connsiteX85" fmla="*/ 2925559 w 5266266"/>
              <a:gd name="connsiteY85" fmla="*/ 2055446 h 3398390"/>
              <a:gd name="connsiteX86" fmla="*/ 2925559 w 5266266"/>
              <a:gd name="connsiteY86" fmla="*/ 2035908 h 3398390"/>
              <a:gd name="connsiteX87" fmla="*/ 2882574 w 5266266"/>
              <a:gd name="connsiteY87" fmla="*/ 2035908 h 3398390"/>
              <a:gd name="connsiteX88" fmla="*/ 2882574 w 5266266"/>
              <a:gd name="connsiteY88" fmla="*/ 2035908 h 3398390"/>
              <a:gd name="connsiteX89" fmla="*/ 2870851 w 5266266"/>
              <a:gd name="connsiteY89" fmla="*/ 2024185 h 3398390"/>
              <a:gd name="connsiteX90" fmla="*/ 2870851 w 5266266"/>
              <a:gd name="connsiteY90" fmla="*/ 2000738 h 3398390"/>
              <a:gd name="connsiteX91" fmla="*/ 2838287 w 5266266"/>
              <a:gd name="connsiteY91" fmla="*/ 2000738 h 3398390"/>
              <a:gd name="connsiteX92" fmla="*/ 2838287 w 5266266"/>
              <a:gd name="connsiteY92" fmla="*/ 1989015 h 3398390"/>
              <a:gd name="connsiteX93" fmla="*/ 2790092 w 5266266"/>
              <a:gd name="connsiteY93" fmla="*/ 1989015 h 3398390"/>
              <a:gd name="connsiteX94" fmla="*/ 2790092 w 5266266"/>
              <a:gd name="connsiteY94" fmla="*/ 1969477 h 3398390"/>
              <a:gd name="connsiteX95" fmla="*/ 2771856 w 5266266"/>
              <a:gd name="connsiteY95" fmla="*/ 1969477 h 3398390"/>
              <a:gd name="connsiteX96" fmla="*/ 2771856 w 5266266"/>
              <a:gd name="connsiteY96" fmla="*/ 1959056 h 3398390"/>
              <a:gd name="connsiteX97" fmla="*/ 2749713 w 5266266"/>
              <a:gd name="connsiteY97" fmla="*/ 1959056 h 3398390"/>
              <a:gd name="connsiteX98" fmla="*/ 2749713 w 5266266"/>
              <a:gd name="connsiteY98" fmla="*/ 1918677 h 3398390"/>
              <a:gd name="connsiteX99" fmla="*/ 2734082 w 5266266"/>
              <a:gd name="connsiteY99" fmla="*/ 1918677 h 3398390"/>
              <a:gd name="connsiteX100" fmla="*/ 2734082 w 5266266"/>
              <a:gd name="connsiteY100" fmla="*/ 1893928 h 3398390"/>
              <a:gd name="connsiteX101" fmla="*/ 2681979 w 5266266"/>
              <a:gd name="connsiteY101" fmla="*/ 1893928 h 3398390"/>
              <a:gd name="connsiteX102" fmla="*/ 2681979 w 5266266"/>
              <a:gd name="connsiteY102" fmla="*/ 1878297 h 3398390"/>
              <a:gd name="connsiteX103" fmla="*/ 2658533 w 5266266"/>
              <a:gd name="connsiteY103" fmla="*/ 1878297 h 3398390"/>
              <a:gd name="connsiteX104" fmla="*/ 2658533 w 5266266"/>
              <a:gd name="connsiteY104" fmla="*/ 1844431 h 3398390"/>
              <a:gd name="connsiteX105" fmla="*/ 2573866 w 5266266"/>
              <a:gd name="connsiteY105" fmla="*/ 1844431 h 3398390"/>
              <a:gd name="connsiteX106" fmla="*/ 2573866 w 5266266"/>
              <a:gd name="connsiteY106" fmla="*/ 1836615 h 3398390"/>
              <a:gd name="connsiteX107" fmla="*/ 2553025 w 5266266"/>
              <a:gd name="connsiteY107" fmla="*/ 1836615 h 3398390"/>
              <a:gd name="connsiteX108" fmla="*/ 2553025 w 5266266"/>
              <a:gd name="connsiteY108" fmla="*/ 1819682 h 3398390"/>
              <a:gd name="connsiteX109" fmla="*/ 2537395 w 5266266"/>
              <a:gd name="connsiteY109" fmla="*/ 1819682 h 3398390"/>
              <a:gd name="connsiteX110" fmla="*/ 2537395 w 5266266"/>
              <a:gd name="connsiteY110" fmla="*/ 1796236 h 3398390"/>
              <a:gd name="connsiteX111" fmla="*/ 2503528 w 5266266"/>
              <a:gd name="connsiteY111" fmla="*/ 1796236 h 3398390"/>
              <a:gd name="connsiteX112" fmla="*/ 2503528 w 5266266"/>
              <a:gd name="connsiteY112" fmla="*/ 1781908 h 3398390"/>
              <a:gd name="connsiteX113" fmla="*/ 2477477 w 5266266"/>
              <a:gd name="connsiteY113" fmla="*/ 1781908 h 3398390"/>
              <a:gd name="connsiteX114" fmla="*/ 2477477 w 5266266"/>
              <a:gd name="connsiteY114" fmla="*/ 1764974 h 3398390"/>
              <a:gd name="connsiteX115" fmla="*/ 2430584 w 5266266"/>
              <a:gd name="connsiteY115" fmla="*/ 1764974 h 3398390"/>
              <a:gd name="connsiteX116" fmla="*/ 2430584 w 5266266"/>
              <a:gd name="connsiteY116" fmla="*/ 1755856 h 3398390"/>
              <a:gd name="connsiteX117" fmla="*/ 2411046 w 5266266"/>
              <a:gd name="connsiteY117" fmla="*/ 1755856 h 3398390"/>
              <a:gd name="connsiteX118" fmla="*/ 2411046 w 5266266"/>
              <a:gd name="connsiteY118" fmla="*/ 1728503 h 3398390"/>
              <a:gd name="connsiteX119" fmla="*/ 2390205 w 5266266"/>
              <a:gd name="connsiteY119" fmla="*/ 1728503 h 3398390"/>
              <a:gd name="connsiteX120" fmla="*/ 2390205 w 5266266"/>
              <a:gd name="connsiteY120" fmla="*/ 1718082 h 3398390"/>
              <a:gd name="connsiteX121" fmla="*/ 2358943 w 5266266"/>
              <a:gd name="connsiteY121" fmla="*/ 1718082 h 3398390"/>
              <a:gd name="connsiteX122" fmla="*/ 2358943 w 5266266"/>
              <a:gd name="connsiteY122" fmla="*/ 1699846 h 3398390"/>
              <a:gd name="connsiteX123" fmla="*/ 2317261 w 5266266"/>
              <a:gd name="connsiteY123" fmla="*/ 1699846 h 3398390"/>
              <a:gd name="connsiteX124" fmla="*/ 2317261 w 5266266"/>
              <a:gd name="connsiteY124" fmla="*/ 1671190 h 3398390"/>
              <a:gd name="connsiteX125" fmla="*/ 2265159 w 5266266"/>
              <a:gd name="connsiteY125" fmla="*/ 1671190 h 3398390"/>
              <a:gd name="connsiteX126" fmla="*/ 2265159 w 5266266"/>
              <a:gd name="connsiteY126" fmla="*/ 1632113 h 3398390"/>
              <a:gd name="connsiteX127" fmla="*/ 2243015 w 5266266"/>
              <a:gd name="connsiteY127" fmla="*/ 1632113 h 3398390"/>
              <a:gd name="connsiteX128" fmla="*/ 2243015 w 5266266"/>
              <a:gd name="connsiteY128" fmla="*/ 1619087 h 3398390"/>
              <a:gd name="connsiteX129" fmla="*/ 2216964 w 5266266"/>
              <a:gd name="connsiteY129" fmla="*/ 1619087 h 3398390"/>
              <a:gd name="connsiteX130" fmla="*/ 2216964 w 5266266"/>
              <a:gd name="connsiteY130" fmla="*/ 1586523 h 3398390"/>
              <a:gd name="connsiteX131" fmla="*/ 2187005 w 5266266"/>
              <a:gd name="connsiteY131" fmla="*/ 1586523 h 3398390"/>
              <a:gd name="connsiteX132" fmla="*/ 2187005 w 5266266"/>
              <a:gd name="connsiteY132" fmla="*/ 1526605 h 3398390"/>
              <a:gd name="connsiteX133" fmla="*/ 2168769 w 5266266"/>
              <a:gd name="connsiteY133" fmla="*/ 1526605 h 3398390"/>
              <a:gd name="connsiteX134" fmla="*/ 2168769 w 5266266"/>
              <a:gd name="connsiteY134" fmla="*/ 1496646 h 3398390"/>
              <a:gd name="connsiteX135" fmla="*/ 2150533 w 5266266"/>
              <a:gd name="connsiteY135" fmla="*/ 1496646 h 3398390"/>
              <a:gd name="connsiteX136" fmla="*/ 2150533 w 5266266"/>
              <a:gd name="connsiteY136" fmla="*/ 1469292 h 3398390"/>
              <a:gd name="connsiteX137" fmla="*/ 2134902 w 5266266"/>
              <a:gd name="connsiteY137" fmla="*/ 1469292 h 3398390"/>
              <a:gd name="connsiteX138" fmla="*/ 2134902 w 5266266"/>
              <a:gd name="connsiteY138" fmla="*/ 1451056 h 3398390"/>
              <a:gd name="connsiteX139" fmla="*/ 2106246 w 5266266"/>
              <a:gd name="connsiteY139" fmla="*/ 1451056 h 3398390"/>
              <a:gd name="connsiteX140" fmla="*/ 2106246 w 5266266"/>
              <a:gd name="connsiteY140" fmla="*/ 1411979 h 3398390"/>
              <a:gd name="connsiteX141" fmla="*/ 2094523 w 5266266"/>
              <a:gd name="connsiteY141" fmla="*/ 1411979 h 3398390"/>
              <a:gd name="connsiteX142" fmla="*/ 2094523 w 5266266"/>
              <a:gd name="connsiteY142" fmla="*/ 1401559 h 3398390"/>
              <a:gd name="connsiteX143" fmla="*/ 2076287 w 5266266"/>
              <a:gd name="connsiteY143" fmla="*/ 1401559 h 3398390"/>
              <a:gd name="connsiteX144" fmla="*/ 2076287 w 5266266"/>
              <a:gd name="connsiteY144" fmla="*/ 1382020 h 3398390"/>
              <a:gd name="connsiteX145" fmla="*/ 2065866 w 5266266"/>
              <a:gd name="connsiteY145" fmla="*/ 1382020 h 3398390"/>
              <a:gd name="connsiteX146" fmla="*/ 2065866 w 5266266"/>
              <a:gd name="connsiteY146" fmla="*/ 1359877 h 3398390"/>
              <a:gd name="connsiteX147" fmla="*/ 2043723 w 5266266"/>
              <a:gd name="connsiteY147" fmla="*/ 1359877 h 3398390"/>
              <a:gd name="connsiteX148" fmla="*/ 2043723 w 5266266"/>
              <a:gd name="connsiteY148" fmla="*/ 1354667 h 3398390"/>
              <a:gd name="connsiteX149" fmla="*/ 2009856 w 5266266"/>
              <a:gd name="connsiteY149" fmla="*/ 1354667 h 3398390"/>
              <a:gd name="connsiteX150" fmla="*/ 2009856 w 5266266"/>
              <a:gd name="connsiteY150" fmla="*/ 1332523 h 3398390"/>
              <a:gd name="connsiteX151" fmla="*/ 1992923 w 5266266"/>
              <a:gd name="connsiteY151" fmla="*/ 1332523 h 3398390"/>
              <a:gd name="connsiteX152" fmla="*/ 1992923 w 5266266"/>
              <a:gd name="connsiteY152" fmla="*/ 1312985 h 3398390"/>
              <a:gd name="connsiteX153" fmla="*/ 1966872 w 5266266"/>
              <a:gd name="connsiteY153" fmla="*/ 1312985 h 3398390"/>
              <a:gd name="connsiteX154" fmla="*/ 1966872 w 5266266"/>
              <a:gd name="connsiteY154" fmla="*/ 1277815 h 3398390"/>
              <a:gd name="connsiteX155" fmla="*/ 1938215 w 5266266"/>
              <a:gd name="connsiteY155" fmla="*/ 1277815 h 3398390"/>
              <a:gd name="connsiteX156" fmla="*/ 1938215 w 5266266"/>
              <a:gd name="connsiteY156" fmla="*/ 1264790 h 3398390"/>
              <a:gd name="connsiteX157" fmla="*/ 1910861 w 5266266"/>
              <a:gd name="connsiteY157" fmla="*/ 1264790 h 3398390"/>
              <a:gd name="connsiteX158" fmla="*/ 1910861 w 5266266"/>
              <a:gd name="connsiteY158" fmla="*/ 1253067 h 3398390"/>
              <a:gd name="connsiteX159" fmla="*/ 1886113 w 5266266"/>
              <a:gd name="connsiteY159" fmla="*/ 1253067 h 3398390"/>
              <a:gd name="connsiteX160" fmla="*/ 1886113 w 5266266"/>
              <a:gd name="connsiteY160" fmla="*/ 1238738 h 3398390"/>
              <a:gd name="connsiteX161" fmla="*/ 1809261 w 5266266"/>
              <a:gd name="connsiteY161" fmla="*/ 1238738 h 3398390"/>
              <a:gd name="connsiteX162" fmla="*/ 1809261 w 5266266"/>
              <a:gd name="connsiteY162" fmla="*/ 1225713 h 3398390"/>
              <a:gd name="connsiteX163" fmla="*/ 1788420 w 5266266"/>
              <a:gd name="connsiteY163" fmla="*/ 1225713 h 3398390"/>
              <a:gd name="connsiteX164" fmla="*/ 1788420 w 5266266"/>
              <a:gd name="connsiteY164" fmla="*/ 1202267 h 3398390"/>
              <a:gd name="connsiteX165" fmla="*/ 1767579 w 5266266"/>
              <a:gd name="connsiteY165" fmla="*/ 1202267 h 3398390"/>
              <a:gd name="connsiteX166" fmla="*/ 1767579 w 5266266"/>
              <a:gd name="connsiteY166" fmla="*/ 1177518 h 3398390"/>
              <a:gd name="connsiteX167" fmla="*/ 1751949 w 5266266"/>
              <a:gd name="connsiteY167" fmla="*/ 1177518 h 3398390"/>
              <a:gd name="connsiteX168" fmla="*/ 1751949 w 5266266"/>
              <a:gd name="connsiteY168" fmla="*/ 1154072 h 3398390"/>
              <a:gd name="connsiteX169" fmla="*/ 1732410 w 5266266"/>
              <a:gd name="connsiteY169" fmla="*/ 1154072 h 3398390"/>
              <a:gd name="connsiteX170" fmla="*/ 1732410 w 5266266"/>
              <a:gd name="connsiteY170" fmla="*/ 1117600 h 3398390"/>
              <a:gd name="connsiteX171" fmla="*/ 1721989 w 5266266"/>
              <a:gd name="connsiteY171" fmla="*/ 1107179 h 3398390"/>
              <a:gd name="connsiteX172" fmla="*/ 1721989 w 5266266"/>
              <a:gd name="connsiteY172" fmla="*/ 1049867 h 3398390"/>
              <a:gd name="connsiteX173" fmla="*/ 1682913 w 5266266"/>
              <a:gd name="connsiteY173" fmla="*/ 1049867 h 3398390"/>
              <a:gd name="connsiteX174" fmla="*/ 1682913 w 5266266"/>
              <a:gd name="connsiteY174" fmla="*/ 1031631 h 3398390"/>
              <a:gd name="connsiteX175" fmla="*/ 1662072 w 5266266"/>
              <a:gd name="connsiteY175" fmla="*/ 1031631 h 3398390"/>
              <a:gd name="connsiteX176" fmla="*/ 1662072 w 5266266"/>
              <a:gd name="connsiteY176" fmla="*/ 1004277 h 3398390"/>
              <a:gd name="connsiteX177" fmla="*/ 1641231 w 5266266"/>
              <a:gd name="connsiteY177" fmla="*/ 1004277 h 3398390"/>
              <a:gd name="connsiteX178" fmla="*/ 1641231 w 5266266"/>
              <a:gd name="connsiteY178" fmla="*/ 988646 h 3398390"/>
              <a:gd name="connsiteX179" fmla="*/ 1617784 w 5266266"/>
              <a:gd name="connsiteY179" fmla="*/ 988646 h 3398390"/>
              <a:gd name="connsiteX180" fmla="*/ 1617784 w 5266266"/>
              <a:gd name="connsiteY180" fmla="*/ 976923 h 3398390"/>
              <a:gd name="connsiteX181" fmla="*/ 1589128 w 5266266"/>
              <a:gd name="connsiteY181" fmla="*/ 976923 h 3398390"/>
              <a:gd name="connsiteX182" fmla="*/ 1589128 w 5266266"/>
              <a:gd name="connsiteY182" fmla="*/ 958687 h 3398390"/>
              <a:gd name="connsiteX183" fmla="*/ 1551354 w 5266266"/>
              <a:gd name="connsiteY183" fmla="*/ 958687 h 3398390"/>
              <a:gd name="connsiteX184" fmla="*/ 1551354 w 5266266"/>
              <a:gd name="connsiteY184" fmla="*/ 933938 h 3398390"/>
              <a:gd name="connsiteX185" fmla="*/ 1512277 w 5266266"/>
              <a:gd name="connsiteY185" fmla="*/ 933938 h 3398390"/>
              <a:gd name="connsiteX186" fmla="*/ 1512277 w 5266266"/>
              <a:gd name="connsiteY186" fmla="*/ 928728 h 3398390"/>
              <a:gd name="connsiteX187" fmla="*/ 1454964 w 5266266"/>
              <a:gd name="connsiteY187" fmla="*/ 928728 h 3398390"/>
              <a:gd name="connsiteX188" fmla="*/ 1454964 w 5266266"/>
              <a:gd name="connsiteY188" fmla="*/ 919610 h 3398390"/>
              <a:gd name="connsiteX189" fmla="*/ 1426307 w 5266266"/>
              <a:gd name="connsiteY189" fmla="*/ 919610 h 3398390"/>
              <a:gd name="connsiteX190" fmla="*/ 1426307 w 5266266"/>
              <a:gd name="connsiteY190" fmla="*/ 889651 h 3398390"/>
              <a:gd name="connsiteX191" fmla="*/ 1401559 w 5266266"/>
              <a:gd name="connsiteY191" fmla="*/ 889651 h 3398390"/>
              <a:gd name="connsiteX192" fmla="*/ 1401559 w 5266266"/>
              <a:gd name="connsiteY192" fmla="*/ 872718 h 3398390"/>
              <a:gd name="connsiteX193" fmla="*/ 1374205 w 5266266"/>
              <a:gd name="connsiteY193" fmla="*/ 872718 h 3398390"/>
              <a:gd name="connsiteX194" fmla="*/ 1374205 w 5266266"/>
              <a:gd name="connsiteY194" fmla="*/ 851877 h 3398390"/>
              <a:gd name="connsiteX195" fmla="*/ 1353364 w 5266266"/>
              <a:gd name="connsiteY195" fmla="*/ 851877 h 3398390"/>
              <a:gd name="connsiteX196" fmla="*/ 1353364 w 5266266"/>
              <a:gd name="connsiteY196" fmla="*/ 799774 h 3398390"/>
              <a:gd name="connsiteX197" fmla="*/ 1340338 w 5266266"/>
              <a:gd name="connsiteY197" fmla="*/ 799774 h 3398390"/>
              <a:gd name="connsiteX198" fmla="*/ 1340338 w 5266266"/>
              <a:gd name="connsiteY198" fmla="*/ 772420 h 3398390"/>
              <a:gd name="connsiteX199" fmla="*/ 1311682 w 5266266"/>
              <a:gd name="connsiteY199" fmla="*/ 772420 h 3398390"/>
              <a:gd name="connsiteX200" fmla="*/ 1311682 w 5266266"/>
              <a:gd name="connsiteY200" fmla="*/ 751579 h 3398390"/>
              <a:gd name="connsiteX201" fmla="*/ 1301261 w 5266266"/>
              <a:gd name="connsiteY201" fmla="*/ 751579 h 3398390"/>
              <a:gd name="connsiteX202" fmla="*/ 1301261 w 5266266"/>
              <a:gd name="connsiteY202" fmla="*/ 721620 h 3398390"/>
              <a:gd name="connsiteX203" fmla="*/ 1258277 w 5266266"/>
              <a:gd name="connsiteY203" fmla="*/ 721620 h 3398390"/>
              <a:gd name="connsiteX204" fmla="*/ 1258277 w 5266266"/>
              <a:gd name="connsiteY204" fmla="*/ 707292 h 3398390"/>
              <a:gd name="connsiteX205" fmla="*/ 1221805 w 5266266"/>
              <a:gd name="connsiteY205" fmla="*/ 707292 h 3398390"/>
              <a:gd name="connsiteX206" fmla="*/ 1221805 w 5266266"/>
              <a:gd name="connsiteY206" fmla="*/ 690359 h 3398390"/>
              <a:gd name="connsiteX207" fmla="*/ 1184031 w 5266266"/>
              <a:gd name="connsiteY207" fmla="*/ 690359 h 3398390"/>
              <a:gd name="connsiteX208" fmla="*/ 1184031 w 5266266"/>
              <a:gd name="connsiteY208" fmla="*/ 679938 h 3398390"/>
              <a:gd name="connsiteX209" fmla="*/ 1147559 w 5266266"/>
              <a:gd name="connsiteY209" fmla="*/ 679938 h 3398390"/>
              <a:gd name="connsiteX210" fmla="*/ 1147559 w 5266266"/>
              <a:gd name="connsiteY210" fmla="*/ 663005 h 3398390"/>
              <a:gd name="connsiteX211" fmla="*/ 1114995 w 5266266"/>
              <a:gd name="connsiteY211" fmla="*/ 663005 h 3398390"/>
              <a:gd name="connsiteX212" fmla="*/ 1114995 w 5266266"/>
              <a:gd name="connsiteY212" fmla="*/ 653887 h 3398390"/>
              <a:gd name="connsiteX213" fmla="*/ 1100666 w 5266266"/>
              <a:gd name="connsiteY213" fmla="*/ 653887 h 3398390"/>
              <a:gd name="connsiteX214" fmla="*/ 1100666 w 5266266"/>
              <a:gd name="connsiteY214" fmla="*/ 636954 h 3398390"/>
              <a:gd name="connsiteX215" fmla="*/ 1081128 w 5266266"/>
              <a:gd name="connsiteY215" fmla="*/ 636954 h 3398390"/>
              <a:gd name="connsiteX216" fmla="*/ 1081128 w 5266266"/>
              <a:gd name="connsiteY216" fmla="*/ 608297 h 3398390"/>
              <a:gd name="connsiteX217" fmla="*/ 1053774 w 5266266"/>
              <a:gd name="connsiteY217" fmla="*/ 608297 h 3398390"/>
              <a:gd name="connsiteX218" fmla="*/ 1053774 w 5266266"/>
              <a:gd name="connsiteY218" fmla="*/ 601785 h 3398390"/>
              <a:gd name="connsiteX219" fmla="*/ 1029025 w 5266266"/>
              <a:gd name="connsiteY219" fmla="*/ 601785 h 3398390"/>
              <a:gd name="connsiteX220" fmla="*/ 1029025 w 5266266"/>
              <a:gd name="connsiteY220" fmla="*/ 569220 h 3398390"/>
              <a:gd name="connsiteX221" fmla="*/ 1017302 w 5266266"/>
              <a:gd name="connsiteY221" fmla="*/ 569220 h 3398390"/>
              <a:gd name="connsiteX222" fmla="*/ 1017302 w 5266266"/>
              <a:gd name="connsiteY222" fmla="*/ 550985 h 3398390"/>
              <a:gd name="connsiteX223" fmla="*/ 1001672 w 5266266"/>
              <a:gd name="connsiteY223" fmla="*/ 550985 h 3398390"/>
              <a:gd name="connsiteX224" fmla="*/ 1001672 w 5266266"/>
              <a:gd name="connsiteY224" fmla="*/ 537959 h 3398390"/>
              <a:gd name="connsiteX225" fmla="*/ 970410 w 5266266"/>
              <a:gd name="connsiteY225" fmla="*/ 537959 h 3398390"/>
              <a:gd name="connsiteX226" fmla="*/ 970410 w 5266266"/>
              <a:gd name="connsiteY226" fmla="*/ 524933 h 3398390"/>
              <a:gd name="connsiteX227" fmla="*/ 956082 w 5266266"/>
              <a:gd name="connsiteY227" fmla="*/ 524933 h 3398390"/>
              <a:gd name="connsiteX228" fmla="*/ 956082 w 5266266"/>
              <a:gd name="connsiteY228" fmla="*/ 494974 h 3398390"/>
              <a:gd name="connsiteX229" fmla="*/ 906584 w 5266266"/>
              <a:gd name="connsiteY229" fmla="*/ 494974 h 3398390"/>
              <a:gd name="connsiteX230" fmla="*/ 906584 w 5266266"/>
              <a:gd name="connsiteY230" fmla="*/ 484554 h 3398390"/>
              <a:gd name="connsiteX231" fmla="*/ 880533 w 5266266"/>
              <a:gd name="connsiteY231" fmla="*/ 484554 h 3398390"/>
              <a:gd name="connsiteX232" fmla="*/ 880533 w 5266266"/>
              <a:gd name="connsiteY232" fmla="*/ 457200 h 3398390"/>
              <a:gd name="connsiteX233" fmla="*/ 823220 w 5266266"/>
              <a:gd name="connsiteY233" fmla="*/ 457200 h 3398390"/>
              <a:gd name="connsiteX234" fmla="*/ 823220 w 5266266"/>
              <a:gd name="connsiteY234" fmla="*/ 442872 h 3398390"/>
              <a:gd name="connsiteX235" fmla="*/ 790656 w 5266266"/>
              <a:gd name="connsiteY235" fmla="*/ 442872 h 3398390"/>
              <a:gd name="connsiteX236" fmla="*/ 790656 w 5266266"/>
              <a:gd name="connsiteY236" fmla="*/ 419426 h 3398390"/>
              <a:gd name="connsiteX237" fmla="*/ 763302 w 5266266"/>
              <a:gd name="connsiteY237" fmla="*/ 419426 h 3398390"/>
              <a:gd name="connsiteX238" fmla="*/ 763302 w 5266266"/>
              <a:gd name="connsiteY238" fmla="*/ 410308 h 3398390"/>
              <a:gd name="connsiteX239" fmla="*/ 729436 w 5266266"/>
              <a:gd name="connsiteY239" fmla="*/ 410308 h 3398390"/>
              <a:gd name="connsiteX240" fmla="*/ 729436 w 5266266"/>
              <a:gd name="connsiteY240" fmla="*/ 390769 h 3398390"/>
              <a:gd name="connsiteX241" fmla="*/ 663005 w 5266266"/>
              <a:gd name="connsiteY241" fmla="*/ 390769 h 3398390"/>
              <a:gd name="connsiteX242" fmla="*/ 663005 w 5266266"/>
              <a:gd name="connsiteY242" fmla="*/ 369928 h 3398390"/>
              <a:gd name="connsiteX243" fmla="*/ 631743 w 5266266"/>
              <a:gd name="connsiteY243" fmla="*/ 369928 h 3398390"/>
              <a:gd name="connsiteX244" fmla="*/ 631743 w 5266266"/>
              <a:gd name="connsiteY244" fmla="*/ 355600 h 3398390"/>
              <a:gd name="connsiteX245" fmla="*/ 612205 w 5266266"/>
              <a:gd name="connsiteY245" fmla="*/ 355600 h 3398390"/>
              <a:gd name="connsiteX246" fmla="*/ 612205 w 5266266"/>
              <a:gd name="connsiteY246" fmla="*/ 345179 h 3398390"/>
              <a:gd name="connsiteX247" fmla="*/ 596574 w 5266266"/>
              <a:gd name="connsiteY247" fmla="*/ 345179 h 3398390"/>
              <a:gd name="connsiteX248" fmla="*/ 596574 w 5266266"/>
              <a:gd name="connsiteY248" fmla="*/ 320431 h 3398390"/>
              <a:gd name="connsiteX249" fmla="*/ 577036 w 5266266"/>
              <a:gd name="connsiteY249" fmla="*/ 320431 h 3398390"/>
              <a:gd name="connsiteX250" fmla="*/ 577036 w 5266266"/>
              <a:gd name="connsiteY250" fmla="*/ 307405 h 3398390"/>
              <a:gd name="connsiteX251" fmla="*/ 558800 w 5266266"/>
              <a:gd name="connsiteY251" fmla="*/ 307405 h 3398390"/>
              <a:gd name="connsiteX252" fmla="*/ 558800 w 5266266"/>
              <a:gd name="connsiteY252" fmla="*/ 289169 h 3398390"/>
              <a:gd name="connsiteX253" fmla="*/ 537959 w 5266266"/>
              <a:gd name="connsiteY253" fmla="*/ 289169 h 3398390"/>
              <a:gd name="connsiteX254" fmla="*/ 537959 w 5266266"/>
              <a:gd name="connsiteY254" fmla="*/ 264420 h 3398390"/>
              <a:gd name="connsiteX255" fmla="*/ 517118 w 5266266"/>
              <a:gd name="connsiteY255" fmla="*/ 264420 h 3398390"/>
              <a:gd name="connsiteX256" fmla="*/ 517118 w 5266266"/>
              <a:gd name="connsiteY256" fmla="*/ 243579 h 3398390"/>
              <a:gd name="connsiteX257" fmla="*/ 500184 w 5266266"/>
              <a:gd name="connsiteY257" fmla="*/ 243579 h 3398390"/>
              <a:gd name="connsiteX258" fmla="*/ 500184 w 5266266"/>
              <a:gd name="connsiteY258" fmla="*/ 233159 h 3398390"/>
              <a:gd name="connsiteX259" fmla="*/ 474133 w 5266266"/>
              <a:gd name="connsiteY259" fmla="*/ 233159 h 3398390"/>
              <a:gd name="connsiteX260" fmla="*/ 474133 w 5266266"/>
              <a:gd name="connsiteY260" fmla="*/ 217528 h 3398390"/>
              <a:gd name="connsiteX261" fmla="*/ 401190 w 5266266"/>
              <a:gd name="connsiteY261" fmla="*/ 217528 h 3398390"/>
              <a:gd name="connsiteX262" fmla="*/ 401190 w 5266266"/>
              <a:gd name="connsiteY262" fmla="*/ 200595 h 3398390"/>
              <a:gd name="connsiteX263" fmla="*/ 388164 w 5266266"/>
              <a:gd name="connsiteY263" fmla="*/ 200595 h 3398390"/>
              <a:gd name="connsiteX264" fmla="*/ 388164 w 5266266"/>
              <a:gd name="connsiteY264" fmla="*/ 160215 h 3398390"/>
              <a:gd name="connsiteX265" fmla="*/ 363415 w 5266266"/>
              <a:gd name="connsiteY265" fmla="*/ 160215 h 3398390"/>
              <a:gd name="connsiteX266" fmla="*/ 363415 w 5266266"/>
              <a:gd name="connsiteY266" fmla="*/ 135467 h 3398390"/>
              <a:gd name="connsiteX267" fmla="*/ 321733 w 5266266"/>
              <a:gd name="connsiteY267" fmla="*/ 135467 h 3398390"/>
              <a:gd name="connsiteX268" fmla="*/ 321733 w 5266266"/>
              <a:gd name="connsiteY268" fmla="*/ 118533 h 3398390"/>
              <a:gd name="connsiteX269" fmla="*/ 263118 w 5266266"/>
              <a:gd name="connsiteY269" fmla="*/ 118533 h 3398390"/>
              <a:gd name="connsiteX270" fmla="*/ 263118 w 5266266"/>
              <a:gd name="connsiteY270" fmla="*/ 106810 h 3398390"/>
              <a:gd name="connsiteX271" fmla="*/ 243579 w 5266266"/>
              <a:gd name="connsiteY271" fmla="*/ 106810 h 3398390"/>
              <a:gd name="connsiteX272" fmla="*/ 243579 w 5266266"/>
              <a:gd name="connsiteY272" fmla="*/ 93785 h 3398390"/>
              <a:gd name="connsiteX273" fmla="*/ 227949 w 5266266"/>
              <a:gd name="connsiteY273" fmla="*/ 93785 h 3398390"/>
              <a:gd name="connsiteX274" fmla="*/ 227949 w 5266266"/>
              <a:gd name="connsiteY274" fmla="*/ 75549 h 3398390"/>
              <a:gd name="connsiteX275" fmla="*/ 191477 w 5266266"/>
              <a:gd name="connsiteY275" fmla="*/ 75549 h 3398390"/>
              <a:gd name="connsiteX276" fmla="*/ 191477 w 5266266"/>
              <a:gd name="connsiteY276" fmla="*/ 53405 h 3398390"/>
              <a:gd name="connsiteX277" fmla="*/ 110718 w 5266266"/>
              <a:gd name="connsiteY277" fmla="*/ 53405 h 3398390"/>
              <a:gd name="connsiteX278" fmla="*/ 110718 w 5266266"/>
              <a:gd name="connsiteY278" fmla="*/ 26051 h 3398390"/>
              <a:gd name="connsiteX279" fmla="*/ 63825 w 5266266"/>
              <a:gd name="connsiteY279" fmla="*/ 26051 h 3398390"/>
              <a:gd name="connsiteX280" fmla="*/ 63825 w 5266266"/>
              <a:gd name="connsiteY280" fmla="*/ 0 h 3398390"/>
              <a:gd name="connsiteX281" fmla="*/ 0 w 5266266"/>
              <a:gd name="connsiteY281" fmla="*/ 0 h 339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Lst>
            <a:rect l="l" t="t" r="r" b="b"/>
            <a:pathLst>
              <a:path w="5266266" h="3398390">
                <a:moveTo>
                  <a:pt x="5266266" y="3398390"/>
                </a:moveTo>
                <a:lnTo>
                  <a:pt x="4733518" y="3398390"/>
                </a:lnTo>
                <a:lnTo>
                  <a:pt x="4733518" y="3294185"/>
                </a:lnTo>
                <a:lnTo>
                  <a:pt x="4685323" y="3294185"/>
                </a:lnTo>
                <a:lnTo>
                  <a:pt x="4685323" y="3204308"/>
                </a:lnTo>
                <a:lnTo>
                  <a:pt x="4669692" y="3204308"/>
                </a:lnTo>
                <a:lnTo>
                  <a:pt x="4669692" y="3117036"/>
                </a:lnTo>
                <a:lnTo>
                  <a:pt x="4588933" y="3117036"/>
                </a:lnTo>
                <a:lnTo>
                  <a:pt x="4588933" y="3036277"/>
                </a:lnTo>
                <a:lnTo>
                  <a:pt x="4572000" y="3036277"/>
                </a:lnTo>
                <a:lnTo>
                  <a:pt x="4572000" y="2963333"/>
                </a:lnTo>
                <a:lnTo>
                  <a:pt x="4466492" y="2963333"/>
                </a:lnTo>
                <a:lnTo>
                  <a:pt x="4466492" y="2911231"/>
                </a:lnTo>
                <a:lnTo>
                  <a:pt x="4286738" y="2911231"/>
                </a:lnTo>
                <a:lnTo>
                  <a:pt x="4286738" y="2870851"/>
                </a:lnTo>
                <a:lnTo>
                  <a:pt x="4260687" y="2870851"/>
                </a:lnTo>
                <a:lnTo>
                  <a:pt x="4260687" y="2836985"/>
                </a:lnTo>
                <a:lnTo>
                  <a:pt x="4234636" y="2836985"/>
                </a:lnTo>
                <a:lnTo>
                  <a:pt x="4234636" y="2767949"/>
                </a:lnTo>
                <a:lnTo>
                  <a:pt x="4194256" y="2767949"/>
                </a:lnTo>
                <a:lnTo>
                  <a:pt x="4194256" y="2732779"/>
                </a:lnTo>
                <a:lnTo>
                  <a:pt x="4044461" y="2732779"/>
                </a:lnTo>
                <a:lnTo>
                  <a:pt x="4044461" y="2710636"/>
                </a:lnTo>
                <a:lnTo>
                  <a:pt x="3985846" y="2710636"/>
                </a:lnTo>
                <a:lnTo>
                  <a:pt x="3985846" y="2688492"/>
                </a:lnTo>
                <a:lnTo>
                  <a:pt x="3922020" y="2688492"/>
                </a:lnTo>
                <a:lnTo>
                  <a:pt x="3922020" y="2659836"/>
                </a:lnTo>
                <a:lnTo>
                  <a:pt x="3905087" y="2659836"/>
                </a:lnTo>
                <a:lnTo>
                  <a:pt x="3905087" y="2602523"/>
                </a:lnTo>
                <a:lnTo>
                  <a:pt x="3893364" y="2602523"/>
                </a:lnTo>
                <a:lnTo>
                  <a:pt x="3893364" y="2576472"/>
                </a:lnTo>
                <a:lnTo>
                  <a:pt x="3795672" y="2576472"/>
                </a:lnTo>
                <a:lnTo>
                  <a:pt x="3795672" y="2543908"/>
                </a:lnTo>
                <a:lnTo>
                  <a:pt x="3776133" y="2543908"/>
                </a:lnTo>
                <a:lnTo>
                  <a:pt x="3776133" y="2528277"/>
                </a:lnTo>
                <a:lnTo>
                  <a:pt x="3761805" y="2528277"/>
                </a:lnTo>
                <a:lnTo>
                  <a:pt x="3761805" y="2511344"/>
                </a:lnTo>
                <a:lnTo>
                  <a:pt x="3734451" y="2511344"/>
                </a:lnTo>
                <a:lnTo>
                  <a:pt x="3734451" y="2486595"/>
                </a:lnTo>
                <a:lnTo>
                  <a:pt x="3708400" y="2486595"/>
                </a:lnTo>
                <a:lnTo>
                  <a:pt x="3708400" y="2459241"/>
                </a:lnTo>
                <a:lnTo>
                  <a:pt x="3639364" y="2459241"/>
                </a:lnTo>
                <a:lnTo>
                  <a:pt x="3639364" y="2441005"/>
                </a:lnTo>
                <a:lnTo>
                  <a:pt x="3554697" y="2441005"/>
                </a:lnTo>
                <a:lnTo>
                  <a:pt x="3554697" y="2427979"/>
                </a:lnTo>
                <a:lnTo>
                  <a:pt x="3522133" y="2427979"/>
                </a:lnTo>
                <a:lnTo>
                  <a:pt x="3522133" y="2408441"/>
                </a:lnTo>
                <a:lnTo>
                  <a:pt x="3486964" y="2408441"/>
                </a:lnTo>
                <a:lnTo>
                  <a:pt x="3486964" y="2392810"/>
                </a:lnTo>
                <a:lnTo>
                  <a:pt x="3468728" y="2392810"/>
                </a:lnTo>
                <a:lnTo>
                  <a:pt x="3468728" y="2362851"/>
                </a:lnTo>
                <a:lnTo>
                  <a:pt x="3416625" y="2362851"/>
                </a:lnTo>
                <a:lnTo>
                  <a:pt x="3416625" y="2347220"/>
                </a:lnTo>
                <a:lnTo>
                  <a:pt x="3360615" y="2347220"/>
                </a:lnTo>
                <a:lnTo>
                  <a:pt x="3360615" y="2340708"/>
                </a:lnTo>
                <a:lnTo>
                  <a:pt x="3343682" y="2340708"/>
                </a:lnTo>
                <a:lnTo>
                  <a:pt x="3343682" y="2314656"/>
                </a:lnTo>
                <a:lnTo>
                  <a:pt x="3326749" y="2314656"/>
                </a:lnTo>
                <a:lnTo>
                  <a:pt x="3326749" y="2282092"/>
                </a:lnTo>
                <a:lnTo>
                  <a:pt x="3311118" y="2282092"/>
                </a:lnTo>
                <a:lnTo>
                  <a:pt x="3311118" y="2267764"/>
                </a:lnTo>
                <a:lnTo>
                  <a:pt x="3292882" y="2267764"/>
                </a:lnTo>
                <a:lnTo>
                  <a:pt x="3292882" y="2245620"/>
                </a:lnTo>
                <a:lnTo>
                  <a:pt x="3278554" y="2245620"/>
                </a:lnTo>
                <a:lnTo>
                  <a:pt x="3278554" y="2216964"/>
                </a:lnTo>
                <a:lnTo>
                  <a:pt x="3238174" y="2216964"/>
                </a:lnTo>
                <a:lnTo>
                  <a:pt x="3238174" y="2194820"/>
                </a:lnTo>
                <a:lnTo>
                  <a:pt x="3219938" y="2194820"/>
                </a:lnTo>
                <a:lnTo>
                  <a:pt x="3219938" y="2187005"/>
                </a:lnTo>
                <a:lnTo>
                  <a:pt x="3188677" y="2187005"/>
                </a:lnTo>
                <a:lnTo>
                  <a:pt x="3188677" y="2162256"/>
                </a:lnTo>
                <a:lnTo>
                  <a:pt x="3102707" y="2162256"/>
                </a:lnTo>
                <a:lnTo>
                  <a:pt x="3102707" y="2147928"/>
                </a:lnTo>
                <a:lnTo>
                  <a:pt x="3083169" y="2147928"/>
                </a:lnTo>
                <a:lnTo>
                  <a:pt x="3083169" y="2130995"/>
                </a:lnTo>
                <a:lnTo>
                  <a:pt x="3063631" y="2130995"/>
                </a:lnTo>
                <a:lnTo>
                  <a:pt x="3063631" y="2116667"/>
                </a:lnTo>
                <a:lnTo>
                  <a:pt x="3041487" y="2116667"/>
                </a:lnTo>
                <a:lnTo>
                  <a:pt x="3041487" y="2102338"/>
                </a:lnTo>
                <a:lnTo>
                  <a:pt x="3012831" y="2102338"/>
                </a:lnTo>
                <a:lnTo>
                  <a:pt x="3012831" y="2086708"/>
                </a:lnTo>
                <a:lnTo>
                  <a:pt x="3001107" y="2086708"/>
                </a:lnTo>
                <a:lnTo>
                  <a:pt x="3001107" y="2071077"/>
                </a:lnTo>
                <a:lnTo>
                  <a:pt x="2951610" y="2071077"/>
                </a:lnTo>
                <a:lnTo>
                  <a:pt x="2951610" y="2055446"/>
                </a:lnTo>
                <a:lnTo>
                  <a:pt x="2925559" y="2055446"/>
                </a:lnTo>
                <a:lnTo>
                  <a:pt x="2925559" y="2035908"/>
                </a:lnTo>
                <a:lnTo>
                  <a:pt x="2882574" y="2035908"/>
                </a:lnTo>
                <a:lnTo>
                  <a:pt x="2882574" y="2035908"/>
                </a:lnTo>
                <a:lnTo>
                  <a:pt x="2870851" y="2024185"/>
                </a:lnTo>
                <a:lnTo>
                  <a:pt x="2870851" y="2000738"/>
                </a:lnTo>
                <a:lnTo>
                  <a:pt x="2838287" y="2000738"/>
                </a:lnTo>
                <a:lnTo>
                  <a:pt x="2838287" y="1989015"/>
                </a:lnTo>
                <a:lnTo>
                  <a:pt x="2790092" y="1989015"/>
                </a:lnTo>
                <a:lnTo>
                  <a:pt x="2790092" y="1969477"/>
                </a:lnTo>
                <a:lnTo>
                  <a:pt x="2771856" y="1969477"/>
                </a:lnTo>
                <a:lnTo>
                  <a:pt x="2771856" y="1959056"/>
                </a:lnTo>
                <a:lnTo>
                  <a:pt x="2749713" y="1959056"/>
                </a:lnTo>
                <a:lnTo>
                  <a:pt x="2749713" y="1918677"/>
                </a:lnTo>
                <a:lnTo>
                  <a:pt x="2734082" y="1918677"/>
                </a:lnTo>
                <a:lnTo>
                  <a:pt x="2734082" y="1893928"/>
                </a:lnTo>
                <a:lnTo>
                  <a:pt x="2681979" y="1893928"/>
                </a:lnTo>
                <a:lnTo>
                  <a:pt x="2681979" y="1878297"/>
                </a:lnTo>
                <a:lnTo>
                  <a:pt x="2658533" y="1878297"/>
                </a:lnTo>
                <a:lnTo>
                  <a:pt x="2658533" y="1844431"/>
                </a:lnTo>
                <a:lnTo>
                  <a:pt x="2573866" y="1844431"/>
                </a:lnTo>
                <a:lnTo>
                  <a:pt x="2573866" y="1836615"/>
                </a:lnTo>
                <a:lnTo>
                  <a:pt x="2553025" y="1836615"/>
                </a:lnTo>
                <a:lnTo>
                  <a:pt x="2553025" y="1819682"/>
                </a:lnTo>
                <a:lnTo>
                  <a:pt x="2537395" y="1819682"/>
                </a:lnTo>
                <a:lnTo>
                  <a:pt x="2537395" y="1796236"/>
                </a:lnTo>
                <a:lnTo>
                  <a:pt x="2503528" y="1796236"/>
                </a:lnTo>
                <a:lnTo>
                  <a:pt x="2503528" y="1781908"/>
                </a:lnTo>
                <a:lnTo>
                  <a:pt x="2477477" y="1781908"/>
                </a:lnTo>
                <a:lnTo>
                  <a:pt x="2477477" y="1764974"/>
                </a:lnTo>
                <a:lnTo>
                  <a:pt x="2430584" y="1764974"/>
                </a:lnTo>
                <a:lnTo>
                  <a:pt x="2430584" y="1755856"/>
                </a:lnTo>
                <a:lnTo>
                  <a:pt x="2411046" y="1755856"/>
                </a:lnTo>
                <a:lnTo>
                  <a:pt x="2411046" y="1728503"/>
                </a:lnTo>
                <a:lnTo>
                  <a:pt x="2390205" y="1728503"/>
                </a:lnTo>
                <a:lnTo>
                  <a:pt x="2390205" y="1718082"/>
                </a:lnTo>
                <a:lnTo>
                  <a:pt x="2358943" y="1718082"/>
                </a:lnTo>
                <a:lnTo>
                  <a:pt x="2358943" y="1699846"/>
                </a:lnTo>
                <a:lnTo>
                  <a:pt x="2317261" y="1699846"/>
                </a:lnTo>
                <a:lnTo>
                  <a:pt x="2317261" y="1671190"/>
                </a:lnTo>
                <a:lnTo>
                  <a:pt x="2265159" y="1671190"/>
                </a:lnTo>
                <a:lnTo>
                  <a:pt x="2265159" y="1632113"/>
                </a:lnTo>
                <a:lnTo>
                  <a:pt x="2243015" y="1632113"/>
                </a:lnTo>
                <a:lnTo>
                  <a:pt x="2243015" y="1619087"/>
                </a:lnTo>
                <a:lnTo>
                  <a:pt x="2216964" y="1619087"/>
                </a:lnTo>
                <a:lnTo>
                  <a:pt x="2216964" y="1586523"/>
                </a:lnTo>
                <a:lnTo>
                  <a:pt x="2187005" y="1586523"/>
                </a:lnTo>
                <a:lnTo>
                  <a:pt x="2187005" y="1526605"/>
                </a:lnTo>
                <a:lnTo>
                  <a:pt x="2168769" y="1526605"/>
                </a:lnTo>
                <a:lnTo>
                  <a:pt x="2168769" y="1496646"/>
                </a:lnTo>
                <a:lnTo>
                  <a:pt x="2150533" y="1496646"/>
                </a:lnTo>
                <a:lnTo>
                  <a:pt x="2150533" y="1469292"/>
                </a:lnTo>
                <a:lnTo>
                  <a:pt x="2134902" y="1469292"/>
                </a:lnTo>
                <a:lnTo>
                  <a:pt x="2134902" y="1451056"/>
                </a:lnTo>
                <a:lnTo>
                  <a:pt x="2106246" y="1451056"/>
                </a:lnTo>
                <a:lnTo>
                  <a:pt x="2106246" y="1411979"/>
                </a:lnTo>
                <a:lnTo>
                  <a:pt x="2094523" y="1411979"/>
                </a:lnTo>
                <a:lnTo>
                  <a:pt x="2094523" y="1401559"/>
                </a:lnTo>
                <a:lnTo>
                  <a:pt x="2076287" y="1401559"/>
                </a:lnTo>
                <a:lnTo>
                  <a:pt x="2076287" y="1382020"/>
                </a:lnTo>
                <a:lnTo>
                  <a:pt x="2065866" y="1382020"/>
                </a:lnTo>
                <a:lnTo>
                  <a:pt x="2065866" y="1359877"/>
                </a:lnTo>
                <a:lnTo>
                  <a:pt x="2043723" y="1359877"/>
                </a:lnTo>
                <a:lnTo>
                  <a:pt x="2043723" y="1354667"/>
                </a:lnTo>
                <a:lnTo>
                  <a:pt x="2009856" y="1354667"/>
                </a:lnTo>
                <a:lnTo>
                  <a:pt x="2009856" y="1332523"/>
                </a:lnTo>
                <a:lnTo>
                  <a:pt x="1992923" y="1332523"/>
                </a:lnTo>
                <a:lnTo>
                  <a:pt x="1992923" y="1312985"/>
                </a:lnTo>
                <a:lnTo>
                  <a:pt x="1966872" y="1312985"/>
                </a:lnTo>
                <a:lnTo>
                  <a:pt x="1966872" y="1277815"/>
                </a:lnTo>
                <a:lnTo>
                  <a:pt x="1938215" y="1277815"/>
                </a:lnTo>
                <a:lnTo>
                  <a:pt x="1938215" y="1264790"/>
                </a:lnTo>
                <a:lnTo>
                  <a:pt x="1910861" y="1264790"/>
                </a:lnTo>
                <a:lnTo>
                  <a:pt x="1910861" y="1253067"/>
                </a:lnTo>
                <a:lnTo>
                  <a:pt x="1886113" y="1253067"/>
                </a:lnTo>
                <a:lnTo>
                  <a:pt x="1886113" y="1238738"/>
                </a:lnTo>
                <a:lnTo>
                  <a:pt x="1809261" y="1238738"/>
                </a:lnTo>
                <a:lnTo>
                  <a:pt x="1809261" y="1225713"/>
                </a:lnTo>
                <a:lnTo>
                  <a:pt x="1788420" y="1225713"/>
                </a:lnTo>
                <a:lnTo>
                  <a:pt x="1788420" y="1202267"/>
                </a:lnTo>
                <a:lnTo>
                  <a:pt x="1767579" y="1202267"/>
                </a:lnTo>
                <a:lnTo>
                  <a:pt x="1767579" y="1177518"/>
                </a:lnTo>
                <a:lnTo>
                  <a:pt x="1751949" y="1177518"/>
                </a:lnTo>
                <a:lnTo>
                  <a:pt x="1751949" y="1154072"/>
                </a:lnTo>
                <a:lnTo>
                  <a:pt x="1732410" y="1154072"/>
                </a:lnTo>
                <a:lnTo>
                  <a:pt x="1732410" y="1117600"/>
                </a:lnTo>
                <a:lnTo>
                  <a:pt x="1721989" y="1107179"/>
                </a:lnTo>
                <a:lnTo>
                  <a:pt x="1721989" y="1049867"/>
                </a:lnTo>
                <a:lnTo>
                  <a:pt x="1682913" y="1049867"/>
                </a:lnTo>
                <a:lnTo>
                  <a:pt x="1682913" y="1031631"/>
                </a:lnTo>
                <a:lnTo>
                  <a:pt x="1662072" y="1031631"/>
                </a:lnTo>
                <a:lnTo>
                  <a:pt x="1662072" y="1004277"/>
                </a:lnTo>
                <a:lnTo>
                  <a:pt x="1641231" y="1004277"/>
                </a:lnTo>
                <a:lnTo>
                  <a:pt x="1641231" y="988646"/>
                </a:lnTo>
                <a:lnTo>
                  <a:pt x="1617784" y="988646"/>
                </a:lnTo>
                <a:lnTo>
                  <a:pt x="1617784" y="976923"/>
                </a:lnTo>
                <a:lnTo>
                  <a:pt x="1589128" y="976923"/>
                </a:lnTo>
                <a:lnTo>
                  <a:pt x="1589128" y="958687"/>
                </a:lnTo>
                <a:lnTo>
                  <a:pt x="1551354" y="958687"/>
                </a:lnTo>
                <a:lnTo>
                  <a:pt x="1551354" y="933938"/>
                </a:lnTo>
                <a:lnTo>
                  <a:pt x="1512277" y="933938"/>
                </a:lnTo>
                <a:lnTo>
                  <a:pt x="1512277" y="928728"/>
                </a:lnTo>
                <a:lnTo>
                  <a:pt x="1454964" y="928728"/>
                </a:lnTo>
                <a:lnTo>
                  <a:pt x="1454964" y="919610"/>
                </a:lnTo>
                <a:lnTo>
                  <a:pt x="1426307" y="919610"/>
                </a:lnTo>
                <a:lnTo>
                  <a:pt x="1426307" y="889651"/>
                </a:lnTo>
                <a:lnTo>
                  <a:pt x="1401559" y="889651"/>
                </a:lnTo>
                <a:lnTo>
                  <a:pt x="1401559" y="872718"/>
                </a:lnTo>
                <a:lnTo>
                  <a:pt x="1374205" y="872718"/>
                </a:lnTo>
                <a:lnTo>
                  <a:pt x="1374205" y="851877"/>
                </a:lnTo>
                <a:lnTo>
                  <a:pt x="1353364" y="851877"/>
                </a:lnTo>
                <a:lnTo>
                  <a:pt x="1353364" y="799774"/>
                </a:lnTo>
                <a:lnTo>
                  <a:pt x="1340338" y="799774"/>
                </a:lnTo>
                <a:lnTo>
                  <a:pt x="1340338" y="772420"/>
                </a:lnTo>
                <a:lnTo>
                  <a:pt x="1311682" y="772420"/>
                </a:lnTo>
                <a:lnTo>
                  <a:pt x="1311682" y="751579"/>
                </a:lnTo>
                <a:lnTo>
                  <a:pt x="1301261" y="751579"/>
                </a:lnTo>
                <a:lnTo>
                  <a:pt x="1301261" y="721620"/>
                </a:lnTo>
                <a:lnTo>
                  <a:pt x="1258277" y="721620"/>
                </a:lnTo>
                <a:lnTo>
                  <a:pt x="1258277" y="707292"/>
                </a:lnTo>
                <a:lnTo>
                  <a:pt x="1221805" y="707292"/>
                </a:lnTo>
                <a:lnTo>
                  <a:pt x="1221805" y="690359"/>
                </a:lnTo>
                <a:lnTo>
                  <a:pt x="1184031" y="690359"/>
                </a:lnTo>
                <a:lnTo>
                  <a:pt x="1184031" y="679938"/>
                </a:lnTo>
                <a:lnTo>
                  <a:pt x="1147559" y="679938"/>
                </a:lnTo>
                <a:lnTo>
                  <a:pt x="1147559" y="663005"/>
                </a:lnTo>
                <a:lnTo>
                  <a:pt x="1114995" y="663005"/>
                </a:lnTo>
                <a:lnTo>
                  <a:pt x="1114995" y="653887"/>
                </a:lnTo>
                <a:lnTo>
                  <a:pt x="1100666" y="653887"/>
                </a:lnTo>
                <a:lnTo>
                  <a:pt x="1100666" y="636954"/>
                </a:lnTo>
                <a:lnTo>
                  <a:pt x="1081128" y="636954"/>
                </a:lnTo>
                <a:lnTo>
                  <a:pt x="1081128" y="608297"/>
                </a:lnTo>
                <a:lnTo>
                  <a:pt x="1053774" y="608297"/>
                </a:lnTo>
                <a:lnTo>
                  <a:pt x="1053774" y="601785"/>
                </a:lnTo>
                <a:lnTo>
                  <a:pt x="1029025" y="601785"/>
                </a:lnTo>
                <a:lnTo>
                  <a:pt x="1029025" y="569220"/>
                </a:lnTo>
                <a:lnTo>
                  <a:pt x="1017302" y="569220"/>
                </a:lnTo>
                <a:lnTo>
                  <a:pt x="1017302" y="550985"/>
                </a:lnTo>
                <a:lnTo>
                  <a:pt x="1001672" y="550985"/>
                </a:lnTo>
                <a:lnTo>
                  <a:pt x="1001672" y="537959"/>
                </a:lnTo>
                <a:lnTo>
                  <a:pt x="970410" y="537959"/>
                </a:lnTo>
                <a:lnTo>
                  <a:pt x="970410" y="524933"/>
                </a:lnTo>
                <a:lnTo>
                  <a:pt x="956082" y="524933"/>
                </a:lnTo>
                <a:lnTo>
                  <a:pt x="956082" y="494974"/>
                </a:lnTo>
                <a:lnTo>
                  <a:pt x="906584" y="494974"/>
                </a:lnTo>
                <a:lnTo>
                  <a:pt x="906584" y="484554"/>
                </a:lnTo>
                <a:lnTo>
                  <a:pt x="880533" y="484554"/>
                </a:lnTo>
                <a:lnTo>
                  <a:pt x="880533" y="457200"/>
                </a:lnTo>
                <a:lnTo>
                  <a:pt x="823220" y="457200"/>
                </a:lnTo>
                <a:lnTo>
                  <a:pt x="823220" y="442872"/>
                </a:lnTo>
                <a:lnTo>
                  <a:pt x="790656" y="442872"/>
                </a:lnTo>
                <a:lnTo>
                  <a:pt x="790656" y="419426"/>
                </a:lnTo>
                <a:lnTo>
                  <a:pt x="763302" y="419426"/>
                </a:lnTo>
                <a:lnTo>
                  <a:pt x="763302" y="410308"/>
                </a:lnTo>
                <a:lnTo>
                  <a:pt x="729436" y="410308"/>
                </a:lnTo>
                <a:lnTo>
                  <a:pt x="729436" y="390769"/>
                </a:lnTo>
                <a:lnTo>
                  <a:pt x="663005" y="390769"/>
                </a:lnTo>
                <a:lnTo>
                  <a:pt x="663005" y="369928"/>
                </a:lnTo>
                <a:lnTo>
                  <a:pt x="631743" y="369928"/>
                </a:lnTo>
                <a:lnTo>
                  <a:pt x="631743" y="355600"/>
                </a:lnTo>
                <a:lnTo>
                  <a:pt x="612205" y="355600"/>
                </a:lnTo>
                <a:lnTo>
                  <a:pt x="612205" y="345179"/>
                </a:lnTo>
                <a:lnTo>
                  <a:pt x="596574" y="345179"/>
                </a:lnTo>
                <a:lnTo>
                  <a:pt x="596574" y="320431"/>
                </a:lnTo>
                <a:lnTo>
                  <a:pt x="577036" y="320431"/>
                </a:lnTo>
                <a:lnTo>
                  <a:pt x="577036" y="307405"/>
                </a:lnTo>
                <a:lnTo>
                  <a:pt x="558800" y="307405"/>
                </a:lnTo>
                <a:lnTo>
                  <a:pt x="558800" y="289169"/>
                </a:lnTo>
                <a:lnTo>
                  <a:pt x="537959" y="289169"/>
                </a:lnTo>
                <a:lnTo>
                  <a:pt x="537959" y="264420"/>
                </a:lnTo>
                <a:lnTo>
                  <a:pt x="517118" y="264420"/>
                </a:lnTo>
                <a:lnTo>
                  <a:pt x="517118" y="243579"/>
                </a:lnTo>
                <a:lnTo>
                  <a:pt x="500184" y="243579"/>
                </a:lnTo>
                <a:lnTo>
                  <a:pt x="500184" y="233159"/>
                </a:lnTo>
                <a:lnTo>
                  <a:pt x="474133" y="233159"/>
                </a:lnTo>
                <a:lnTo>
                  <a:pt x="474133" y="217528"/>
                </a:lnTo>
                <a:lnTo>
                  <a:pt x="401190" y="217528"/>
                </a:lnTo>
                <a:lnTo>
                  <a:pt x="401190" y="200595"/>
                </a:lnTo>
                <a:lnTo>
                  <a:pt x="388164" y="200595"/>
                </a:lnTo>
                <a:lnTo>
                  <a:pt x="388164" y="160215"/>
                </a:lnTo>
                <a:lnTo>
                  <a:pt x="363415" y="160215"/>
                </a:lnTo>
                <a:lnTo>
                  <a:pt x="363415" y="135467"/>
                </a:lnTo>
                <a:lnTo>
                  <a:pt x="321733" y="135467"/>
                </a:lnTo>
                <a:lnTo>
                  <a:pt x="321733" y="118533"/>
                </a:lnTo>
                <a:lnTo>
                  <a:pt x="263118" y="118533"/>
                </a:lnTo>
                <a:lnTo>
                  <a:pt x="263118" y="106810"/>
                </a:lnTo>
                <a:lnTo>
                  <a:pt x="243579" y="106810"/>
                </a:lnTo>
                <a:lnTo>
                  <a:pt x="243579" y="93785"/>
                </a:lnTo>
                <a:lnTo>
                  <a:pt x="227949" y="93785"/>
                </a:lnTo>
                <a:lnTo>
                  <a:pt x="227949" y="75549"/>
                </a:lnTo>
                <a:lnTo>
                  <a:pt x="191477" y="75549"/>
                </a:lnTo>
                <a:lnTo>
                  <a:pt x="191477" y="53405"/>
                </a:lnTo>
                <a:lnTo>
                  <a:pt x="110718" y="53405"/>
                </a:lnTo>
                <a:lnTo>
                  <a:pt x="110718" y="26051"/>
                </a:lnTo>
                <a:lnTo>
                  <a:pt x="63825" y="26051"/>
                </a:lnTo>
                <a:lnTo>
                  <a:pt x="63825" y="0"/>
                </a:lnTo>
                <a:lnTo>
                  <a:pt x="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Shape 54">
            <a:extLst>
              <a:ext uri="{FF2B5EF4-FFF2-40B4-BE49-F238E27FC236}">
                <a16:creationId xmlns:a16="http://schemas.microsoft.com/office/drawing/2014/main" id="{EC4091D1-42E4-41DA-00C0-E2DFAD7976F3}"/>
              </a:ext>
            </a:extLst>
          </p:cNvPr>
          <p:cNvSpPr/>
          <p:nvPr/>
        </p:nvSpPr>
        <p:spPr bwMode="auto">
          <a:xfrm>
            <a:off x="1009487" y="2362851"/>
            <a:ext cx="5258451" cy="2401928"/>
          </a:xfrm>
          <a:custGeom>
            <a:avLst/>
            <a:gdLst>
              <a:gd name="connsiteX0" fmla="*/ 5258451 w 5258451"/>
              <a:gd name="connsiteY0" fmla="*/ 2401928 h 2401928"/>
              <a:gd name="connsiteX1" fmla="*/ 4994031 w 5258451"/>
              <a:gd name="connsiteY1" fmla="*/ 2401928 h 2401928"/>
              <a:gd name="connsiteX2" fmla="*/ 4994031 w 5258451"/>
              <a:gd name="connsiteY2" fmla="*/ 1965570 h 2401928"/>
              <a:gd name="connsiteX3" fmla="*/ 4501662 w 5258451"/>
              <a:gd name="connsiteY3" fmla="*/ 1965570 h 2401928"/>
              <a:gd name="connsiteX4" fmla="*/ 4501662 w 5258451"/>
              <a:gd name="connsiteY4" fmla="*/ 1895231 h 2401928"/>
              <a:gd name="connsiteX5" fmla="*/ 4374010 w 5258451"/>
              <a:gd name="connsiteY5" fmla="*/ 1895231 h 2401928"/>
              <a:gd name="connsiteX6" fmla="*/ 4374010 w 5258451"/>
              <a:gd name="connsiteY6" fmla="*/ 1844431 h 2401928"/>
              <a:gd name="connsiteX7" fmla="*/ 4316698 w 5258451"/>
              <a:gd name="connsiteY7" fmla="*/ 1844431 h 2401928"/>
              <a:gd name="connsiteX8" fmla="*/ 4316698 w 5258451"/>
              <a:gd name="connsiteY8" fmla="*/ 1810564 h 2401928"/>
              <a:gd name="connsiteX9" fmla="*/ 4153877 w 5258451"/>
              <a:gd name="connsiteY9" fmla="*/ 1810564 h 2401928"/>
              <a:gd name="connsiteX10" fmla="*/ 4153877 w 5258451"/>
              <a:gd name="connsiteY10" fmla="*/ 1763672 h 2401928"/>
              <a:gd name="connsiteX11" fmla="*/ 4140851 w 5258451"/>
              <a:gd name="connsiteY11" fmla="*/ 1763672 h 2401928"/>
              <a:gd name="connsiteX12" fmla="*/ 4140851 w 5258451"/>
              <a:gd name="connsiteY12" fmla="*/ 1736318 h 2401928"/>
              <a:gd name="connsiteX13" fmla="*/ 4053580 w 5258451"/>
              <a:gd name="connsiteY13" fmla="*/ 1736318 h 2401928"/>
              <a:gd name="connsiteX14" fmla="*/ 4053580 w 5258451"/>
              <a:gd name="connsiteY14" fmla="*/ 1712872 h 2401928"/>
              <a:gd name="connsiteX15" fmla="*/ 3751385 w 5258451"/>
              <a:gd name="connsiteY15" fmla="*/ 1712872 h 2401928"/>
              <a:gd name="connsiteX16" fmla="*/ 3751385 w 5258451"/>
              <a:gd name="connsiteY16" fmla="*/ 1688123 h 2401928"/>
              <a:gd name="connsiteX17" fmla="*/ 3677139 w 5258451"/>
              <a:gd name="connsiteY17" fmla="*/ 1688123 h 2401928"/>
              <a:gd name="connsiteX18" fmla="*/ 3677139 w 5258451"/>
              <a:gd name="connsiteY18" fmla="*/ 1664677 h 2401928"/>
              <a:gd name="connsiteX19" fmla="*/ 3569026 w 5258451"/>
              <a:gd name="connsiteY19" fmla="*/ 1664677 h 2401928"/>
              <a:gd name="connsiteX20" fmla="*/ 3569026 w 5258451"/>
              <a:gd name="connsiteY20" fmla="*/ 1647744 h 2401928"/>
              <a:gd name="connsiteX21" fmla="*/ 3552092 w 5258451"/>
              <a:gd name="connsiteY21" fmla="*/ 1647744 h 2401928"/>
              <a:gd name="connsiteX22" fmla="*/ 3552092 w 5258451"/>
              <a:gd name="connsiteY22" fmla="*/ 1632113 h 2401928"/>
              <a:gd name="connsiteX23" fmla="*/ 3515621 w 5258451"/>
              <a:gd name="connsiteY23" fmla="*/ 1632113 h 2401928"/>
              <a:gd name="connsiteX24" fmla="*/ 3515621 w 5258451"/>
              <a:gd name="connsiteY24" fmla="*/ 1625600 h 2401928"/>
              <a:gd name="connsiteX25" fmla="*/ 3481754 w 5258451"/>
              <a:gd name="connsiteY25" fmla="*/ 1625600 h 2401928"/>
              <a:gd name="connsiteX26" fmla="*/ 3481754 w 5258451"/>
              <a:gd name="connsiteY26" fmla="*/ 1607364 h 2401928"/>
              <a:gd name="connsiteX27" fmla="*/ 3424441 w 5258451"/>
              <a:gd name="connsiteY27" fmla="*/ 1607364 h 2401928"/>
              <a:gd name="connsiteX28" fmla="*/ 3424441 w 5258451"/>
              <a:gd name="connsiteY28" fmla="*/ 1593036 h 2401928"/>
              <a:gd name="connsiteX29" fmla="*/ 3368431 w 5258451"/>
              <a:gd name="connsiteY29" fmla="*/ 1593036 h 2401928"/>
              <a:gd name="connsiteX30" fmla="*/ 3368431 w 5258451"/>
              <a:gd name="connsiteY30" fmla="*/ 1572195 h 2401928"/>
              <a:gd name="connsiteX31" fmla="*/ 3351498 w 5258451"/>
              <a:gd name="connsiteY31" fmla="*/ 1572195 h 2401928"/>
              <a:gd name="connsiteX32" fmla="*/ 3337169 w 5258451"/>
              <a:gd name="connsiteY32" fmla="*/ 1557866 h 2401928"/>
              <a:gd name="connsiteX33" fmla="*/ 3304605 w 5258451"/>
              <a:gd name="connsiteY33" fmla="*/ 1557866 h 2401928"/>
              <a:gd name="connsiteX34" fmla="*/ 3304605 w 5258451"/>
              <a:gd name="connsiteY34" fmla="*/ 1521395 h 2401928"/>
              <a:gd name="connsiteX35" fmla="*/ 3268134 w 5258451"/>
              <a:gd name="connsiteY35" fmla="*/ 1521395 h 2401928"/>
              <a:gd name="connsiteX36" fmla="*/ 3268134 w 5258451"/>
              <a:gd name="connsiteY36" fmla="*/ 1503159 h 2401928"/>
              <a:gd name="connsiteX37" fmla="*/ 3221241 w 5258451"/>
              <a:gd name="connsiteY37" fmla="*/ 1503159 h 2401928"/>
              <a:gd name="connsiteX38" fmla="*/ 3221241 w 5258451"/>
              <a:gd name="connsiteY38" fmla="*/ 1475805 h 2401928"/>
              <a:gd name="connsiteX39" fmla="*/ 3124851 w 5258451"/>
              <a:gd name="connsiteY39" fmla="*/ 1475805 h 2401928"/>
              <a:gd name="connsiteX40" fmla="*/ 3124851 w 5258451"/>
              <a:gd name="connsiteY40" fmla="*/ 1462780 h 2401928"/>
              <a:gd name="connsiteX41" fmla="*/ 3109221 w 5258451"/>
              <a:gd name="connsiteY41" fmla="*/ 1462780 h 2401928"/>
              <a:gd name="connsiteX42" fmla="*/ 3109221 w 5258451"/>
              <a:gd name="connsiteY42" fmla="*/ 1441939 h 2401928"/>
              <a:gd name="connsiteX43" fmla="*/ 3058421 w 5258451"/>
              <a:gd name="connsiteY43" fmla="*/ 1441939 h 2401928"/>
              <a:gd name="connsiteX44" fmla="*/ 3058421 w 5258451"/>
              <a:gd name="connsiteY44" fmla="*/ 1423703 h 2401928"/>
              <a:gd name="connsiteX45" fmla="*/ 2973754 w 5258451"/>
              <a:gd name="connsiteY45" fmla="*/ 1423703 h 2401928"/>
              <a:gd name="connsiteX46" fmla="*/ 2973754 w 5258451"/>
              <a:gd name="connsiteY46" fmla="*/ 1383323 h 2401928"/>
              <a:gd name="connsiteX47" fmla="*/ 2947703 w 5258451"/>
              <a:gd name="connsiteY47" fmla="*/ 1383323 h 2401928"/>
              <a:gd name="connsiteX48" fmla="*/ 2947703 w 5258451"/>
              <a:gd name="connsiteY48" fmla="*/ 1368995 h 2401928"/>
              <a:gd name="connsiteX49" fmla="*/ 2932072 w 5258451"/>
              <a:gd name="connsiteY49" fmla="*/ 1368995 h 2401928"/>
              <a:gd name="connsiteX50" fmla="*/ 2932072 w 5258451"/>
              <a:gd name="connsiteY50" fmla="*/ 1353364 h 2401928"/>
              <a:gd name="connsiteX51" fmla="*/ 2908626 w 5258451"/>
              <a:gd name="connsiteY51" fmla="*/ 1353364 h 2401928"/>
              <a:gd name="connsiteX52" fmla="*/ 2908626 w 5258451"/>
              <a:gd name="connsiteY52" fmla="*/ 1332523 h 2401928"/>
              <a:gd name="connsiteX53" fmla="*/ 2876062 w 5258451"/>
              <a:gd name="connsiteY53" fmla="*/ 1332523 h 2401928"/>
              <a:gd name="connsiteX54" fmla="*/ 2876062 w 5258451"/>
              <a:gd name="connsiteY54" fmla="*/ 1319498 h 2401928"/>
              <a:gd name="connsiteX55" fmla="*/ 2861734 w 5258451"/>
              <a:gd name="connsiteY55" fmla="*/ 1319498 h 2401928"/>
              <a:gd name="connsiteX56" fmla="*/ 2861734 w 5258451"/>
              <a:gd name="connsiteY56" fmla="*/ 1297354 h 2401928"/>
              <a:gd name="connsiteX57" fmla="*/ 2814841 w 5258451"/>
              <a:gd name="connsiteY57" fmla="*/ 1297354 h 2401928"/>
              <a:gd name="connsiteX58" fmla="*/ 2814841 w 5258451"/>
              <a:gd name="connsiteY58" fmla="*/ 1275211 h 2401928"/>
              <a:gd name="connsiteX59" fmla="*/ 2767949 w 5258451"/>
              <a:gd name="connsiteY59" fmla="*/ 1275211 h 2401928"/>
              <a:gd name="connsiteX60" fmla="*/ 2767949 w 5258451"/>
              <a:gd name="connsiteY60" fmla="*/ 1262185 h 2401928"/>
              <a:gd name="connsiteX61" fmla="*/ 2751016 w 5258451"/>
              <a:gd name="connsiteY61" fmla="*/ 1262185 h 2401928"/>
              <a:gd name="connsiteX62" fmla="*/ 2751016 w 5258451"/>
              <a:gd name="connsiteY62" fmla="*/ 1245252 h 2401928"/>
              <a:gd name="connsiteX63" fmla="*/ 2719754 w 5258451"/>
              <a:gd name="connsiteY63" fmla="*/ 1245252 h 2401928"/>
              <a:gd name="connsiteX64" fmla="*/ 2719754 w 5258451"/>
              <a:gd name="connsiteY64" fmla="*/ 1225713 h 2401928"/>
              <a:gd name="connsiteX65" fmla="*/ 2650718 w 5258451"/>
              <a:gd name="connsiteY65" fmla="*/ 1225713 h 2401928"/>
              <a:gd name="connsiteX66" fmla="*/ 2650718 w 5258451"/>
              <a:gd name="connsiteY66" fmla="*/ 1203570 h 2401928"/>
              <a:gd name="connsiteX67" fmla="*/ 2618154 w 5258451"/>
              <a:gd name="connsiteY67" fmla="*/ 1203570 h 2401928"/>
              <a:gd name="connsiteX68" fmla="*/ 2618154 w 5258451"/>
              <a:gd name="connsiteY68" fmla="*/ 1194452 h 2401928"/>
              <a:gd name="connsiteX69" fmla="*/ 2598616 w 5258451"/>
              <a:gd name="connsiteY69" fmla="*/ 1194452 h 2401928"/>
              <a:gd name="connsiteX70" fmla="*/ 2598616 w 5258451"/>
              <a:gd name="connsiteY70" fmla="*/ 1178821 h 2401928"/>
              <a:gd name="connsiteX71" fmla="*/ 2581682 w 5258451"/>
              <a:gd name="connsiteY71" fmla="*/ 1178821 h 2401928"/>
              <a:gd name="connsiteX72" fmla="*/ 2581682 w 5258451"/>
              <a:gd name="connsiteY72" fmla="*/ 1168400 h 2401928"/>
              <a:gd name="connsiteX73" fmla="*/ 2541303 w 5258451"/>
              <a:gd name="connsiteY73" fmla="*/ 1168400 h 2401928"/>
              <a:gd name="connsiteX74" fmla="*/ 2541303 w 5258451"/>
              <a:gd name="connsiteY74" fmla="*/ 1152770 h 2401928"/>
              <a:gd name="connsiteX75" fmla="*/ 2510041 w 5258451"/>
              <a:gd name="connsiteY75" fmla="*/ 1152770 h 2401928"/>
              <a:gd name="connsiteX76" fmla="*/ 2510041 w 5258451"/>
              <a:gd name="connsiteY76" fmla="*/ 1126718 h 2401928"/>
              <a:gd name="connsiteX77" fmla="*/ 2457939 w 5258451"/>
              <a:gd name="connsiteY77" fmla="*/ 1126718 h 2401928"/>
              <a:gd name="connsiteX78" fmla="*/ 2457939 w 5258451"/>
              <a:gd name="connsiteY78" fmla="*/ 1101970 h 2401928"/>
              <a:gd name="connsiteX79" fmla="*/ 2439703 w 5258451"/>
              <a:gd name="connsiteY79" fmla="*/ 1101970 h 2401928"/>
              <a:gd name="connsiteX80" fmla="*/ 2439703 w 5258451"/>
              <a:gd name="connsiteY80" fmla="*/ 1083734 h 2401928"/>
              <a:gd name="connsiteX81" fmla="*/ 2422769 w 5258451"/>
              <a:gd name="connsiteY81" fmla="*/ 1083734 h 2401928"/>
              <a:gd name="connsiteX82" fmla="*/ 2422769 w 5258451"/>
              <a:gd name="connsiteY82" fmla="*/ 1072011 h 2401928"/>
              <a:gd name="connsiteX83" fmla="*/ 2405836 w 5258451"/>
              <a:gd name="connsiteY83" fmla="*/ 1072011 h 2401928"/>
              <a:gd name="connsiteX84" fmla="*/ 2405836 w 5258451"/>
              <a:gd name="connsiteY84" fmla="*/ 1051170 h 2401928"/>
              <a:gd name="connsiteX85" fmla="*/ 2312051 w 5258451"/>
              <a:gd name="connsiteY85" fmla="*/ 1051170 h 2401928"/>
              <a:gd name="connsiteX86" fmla="*/ 2312051 w 5258451"/>
              <a:gd name="connsiteY86" fmla="*/ 1026421 h 2401928"/>
              <a:gd name="connsiteX87" fmla="*/ 2288605 w 5258451"/>
              <a:gd name="connsiteY87" fmla="*/ 1026421 h 2401928"/>
              <a:gd name="connsiteX88" fmla="*/ 2288605 w 5258451"/>
              <a:gd name="connsiteY88" fmla="*/ 1013395 h 2401928"/>
              <a:gd name="connsiteX89" fmla="*/ 2258646 w 5258451"/>
              <a:gd name="connsiteY89" fmla="*/ 1013395 h 2401928"/>
              <a:gd name="connsiteX90" fmla="*/ 2258646 w 5258451"/>
              <a:gd name="connsiteY90" fmla="*/ 988646 h 2401928"/>
              <a:gd name="connsiteX91" fmla="*/ 2201334 w 5258451"/>
              <a:gd name="connsiteY91" fmla="*/ 988646 h 2401928"/>
              <a:gd name="connsiteX92" fmla="*/ 2201334 w 5258451"/>
              <a:gd name="connsiteY92" fmla="*/ 974318 h 2401928"/>
              <a:gd name="connsiteX93" fmla="*/ 2171375 w 5258451"/>
              <a:gd name="connsiteY93" fmla="*/ 974318 h 2401928"/>
              <a:gd name="connsiteX94" fmla="*/ 2171375 w 5258451"/>
              <a:gd name="connsiteY94" fmla="*/ 946964 h 2401928"/>
              <a:gd name="connsiteX95" fmla="*/ 2155744 w 5258451"/>
              <a:gd name="connsiteY95" fmla="*/ 946964 h 2401928"/>
              <a:gd name="connsiteX96" fmla="*/ 2155744 w 5258451"/>
              <a:gd name="connsiteY96" fmla="*/ 931334 h 2401928"/>
              <a:gd name="connsiteX97" fmla="*/ 2130995 w 5258451"/>
              <a:gd name="connsiteY97" fmla="*/ 931334 h 2401928"/>
              <a:gd name="connsiteX98" fmla="*/ 2130995 w 5258451"/>
              <a:gd name="connsiteY98" fmla="*/ 918308 h 2401928"/>
              <a:gd name="connsiteX99" fmla="*/ 2098431 w 5258451"/>
              <a:gd name="connsiteY99" fmla="*/ 918308 h 2401928"/>
              <a:gd name="connsiteX100" fmla="*/ 2098431 w 5258451"/>
              <a:gd name="connsiteY100" fmla="*/ 907887 h 2401928"/>
              <a:gd name="connsiteX101" fmla="*/ 2068472 w 5258451"/>
              <a:gd name="connsiteY101" fmla="*/ 907887 h 2401928"/>
              <a:gd name="connsiteX102" fmla="*/ 2068472 w 5258451"/>
              <a:gd name="connsiteY102" fmla="*/ 889652 h 2401928"/>
              <a:gd name="connsiteX103" fmla="*/ 2045026 w 5258451"/>
              <a:gd name="connsiteY103" fmla="*/ 889652 h 2401928"/>
              <a:gd name="connsiteX104" fmla="*/ 2045026 w 5258451"/>
              <a:gd name="connsiteY104" fmla="*/ 864903 h 2401928"/>
              <a:gd name="connsiteX105" fmla="*/ 2009857 w 5258451"/>
              <a:gd name="connsiteY105" fmla="*/ 864903 h 2401928"/>
              <a:gd name="connsiteX106" fmla="*/ 2009857 w 5258451"/>
              <a:gd name="connsiteY106" fmla="*/ 851877 h 2401928"/>
              <a:gd name="connsiteX107" fmla="*/ 1973385 w 5258451"/>
              <a:gd name="connsiteY107" fmla="*/ 851877 h 2401928"/>
              <a:gd name="connsiteX108" fmla="*/ 1973385 w 5258451"/>
              <a:gd name="connsiteY108" fmla="*/ 828431 h 2401928"/>
              <a:gd name="connsiteX109" fmla="*/ 1883508 w 5258451"/>
              <a:gd name="connsiteY109" fmla="*/ 828431 h 2401928"/>
              <a:gd name="connsiteX110" fmla="*/ 1883508 w 5258451"/>
              <a:gd name="connsiteY110" fmla="*/ 799775 h 2401928"/>
              <a:gd name="connsiteX111" fmla="*/ 1845734 w 5258451"/>
              <a:gd name="connsiteY111" fmla="*/ 799775 h 2401928"/>
              <a:gd name="connsiteX112" fmla="*/ 1845734 w 5258451"/>
              <a:gd name="connsiteY112" fmla="*/ 773723 h 2401928"/>
              <a:gd name="connsiteX113" fmla="*/ 1818380 w 5258451"/>
              <a:gd name="connsiteY113" fmla="*/ 773723 h 2401928"/>
              <a:gd name="connsiteX114" fmla="*/ 1818380 w 5258451"/>
              <a:gd name="connsiteY114" fmla="*/ 763303 h 2401928"/>
              <a:gd name="connsiteX115" fmla="*/ 1789723 w 5258451"/>
              <a:gd name="connsiteY115" fmla="*/ 763303 h 2401928"/>
              <a:gd name="connsiteX116" fmla="*/ 1789723 w 5258451"/>
              <a:gd name="connsiteY116" fmla="*/ 748975 h 2401928"/>
              <a:gd name="connsiteX117" fmla="*/ 1758462 w 5258451"/>
              <a:gd name="connsiteY117" fmla="*/ 748975 h 2401928"/>
              <a:gd name="connsiteX118" fmla="*/ 1758462 w 5258451"/>
              <a:gd name="connsiteY118" fmla="*/ 725528 h 2401928"/>
              <a:gd name="connsiteX119" fmla="*/ 1736318 w 5258451"/>
              <a:gd name="connsiteY119" fmla="*/ 725528 h 2401928"/>
              <a:gd name="connsiteX120" fmla="*/ 1736318 w 5258451"/>
              <a:gd name="connsiteY120" fmla="*/ 711200 h 2401928"/>
              <a:gd name="connsiteX121" fmla="*/ 1671190 w 5258451"/>
              <a:gd name="connsiteY121" fmla="*/ 711200 h 2401928"/>
              <a:gd name="connsiteX122" fmla="*/ 1671190 w 5258451"/>
              <a:gd name="connsiteY122" fmla="*/ 702082 h 2401928"/>
              <a:gd name="connsiteX123" fmla="*/ 1629508 w 5258451"/>
              <a:gd name="connsiteY123" fmla="*/ 702082 h 2401928"/>
              <a:gd name="connsiteX124" fmla="*/ 1629508 w 5258451"/>
              <a:gd name="connsiteY124" fmla="*/ 687754 h 2401928"/>
              <a:gd name="connsiteX125" fmla="*/ 1582616 w 5258451"/>
              <a:gd name="connsiteY125" fmla="*/ 687754 h 2401928"/>
              <a:gd name="connsiteX126" fmla="*/ 1582616 w 5258451"/>
              <a:gd name="connsiteY126" fmla="*/ 642164 h 2401928"/>
              <a:gd name="connsiteX127" fmla="*/ 1555262 w 5258451"/>
              <a:gd name="connsiteY127" fmla="*/ 642164 h 2401928"/>
              <a:gd name="connsiteX128" fmla="*/ 1555262 w 5258451"/>
              <a:gd name="connsiteY128" fmla="*/ 630441 h 2401928"/>
              <a:gd name="connsiteX129" fmla="*/ 1481016 w 5258451"/>
              <a:gd name="connsiteY129" fmla="*/ 630441 h 2401928"/>
              <a:gd name="connsiteX130" fmla="*/ 1481016 w 5258451"/>
              <a:gd name="connsiteY130" fmla="*/ 620021 h 2401928"/>
              <a:gd name="connsiteX131" fmla="*/ 1462780 w 5258451"/>
              <a:gd name="connsiteY131" fmla="*/ 620021 h 2401928"/>
              <a:gd name="connsiteX132" fmla="*/ 1462780 w 5258451"/>
              <a:gd name="connsiteY132" fmla="*/ 606995 h 2401928"/>
              <a:gd name="connsiteX133" fmla="*/ 1419795 w 5258451"/>
              <a:gd name="connsiteY133" fmla="*/ 606995 h 2401928"/>
              <a:gd name="connsiteX134" fmla="*/ 1419795 w 5258451"/>
              <a:gd name="connsiteY134" fmla="*/ 588759 h 2401928"/>
              <a:gd name="connsiteX135" fmla="*/ 1303867 w 5258451"/>
              <a:gd name="connsiteY135" fmla="*/ 588759 h 2401928"/>
              <a:gd name="connsiteX136" fmla="*/ 1309077 w 5258451"/>
              <a:gd name="connsiteY136" fmla="*/ 583549 h 2401928"/>
              <a:gd name="connsiteX137" fmla="*/ 1286934 w 5258451"/>
              <a:gd name="connsiteY137" fmla="*/ 583549 h 2401928"/>
              <a:gd name="connsiteX138" fmla="*/ 1286934 w 5258451"/>
              <a:gd name="connsiteY138" fmla="*/ 558800 h 2401928"/>
              <a:gd name="connsiteX139" fmla="*/ 1281723 w 5258451"/>
              <a:gd name="connsiteY139" fmla="*/ 558800 h 2401928"/>
              <a:gd name="connsiteX140" fmla="*/ 1281723 w 5258451"/>
              <a:gd name="connsiteY140" fmla="*/ 545775 h 2401928"/>
              <a:gd name="connsiteX141" fmla="*/ 1255672 w 5258451"/>
              <a:gd name="connsiteY141" fmla="*/ 545775 h 2401928"/>
              <a:gd name="connsiteX142" fmla="*/ 1255672 w 5258451"/>
              <a:gd name="connsiteY142" fmla="*/ 534052 h 2401928"/>
              <a:gd name="connsiteX143" fmla="*/ 1230923 w 5258451"/>
              <a:gd name="connsiteY143" fmla="*/ 534052 h 2401928"/>
              <a:gd name="connsiteX144" fmla="*/ 1230923 w 5258451"/>
              <a:gd name="connsiteY144" fmla="*/ 515816 h 2401928"/>
              <a:gd name="connsiteX145" fmla="*/ 1185334 w 5258451"/>
              <a:gd name="connsiteY145" fmla="*/ 515816 h 2401928"/>
              <a:gd name="connsiteX146" fmla="*/ 1185334 w 5258451"/>
              <a:gd name="connsiteY146" fmla="*/ 506698 h 2401928"/>
              <a:gd name="connsiteX147" fmla="*/ 1120205 w 5258451"/>
              <a:gd name="connsiteY147" fmla="*/ 506698 h 2401928"/>
              <a:gd name="connsiteX148" fmla="*/ 1120205 w 5258451"/>
              <a:gd name="connsiteY148" fmla="*/ 471528 h 2401928"/>
              <a:gd name="connsiteX149" fmla="*/ 1058985 w 5258451"/>
              <a:gd name="connsiteY149" fmla="*/ 471528 h 2401928"/>
              <a:gd name="connsiteX150" fmla="*/ 1058985 w 5258451"/>
              <a:gd name="connsiteY150" fmla="*/ 454595 h 2401928"/>
              <a:gd name="connsiteX151" fmla="*/ 993857 w 5258451"/>
              <a:gd name="connsiteY151" fmla="*/ 454595 h 2401928"/>
              <a:gd name="connsiteX152" fmla="*/ 993857 w 5258451"/>
              <a:gd name="connsiteY152" fmla="*/ 438964 h 2401928"/>
              <a:gd name="connsiteX153" fmla="*/ 933939 w 5258451"/>
              <a:gd name="connsiteY153" fmla="*/ 438964 h 2401928"/>
              <a:gd name="connsiteX154" fmla="*/ 933939 w 5258451"/>
              <a:gd name="connsiteY154" fmla="*/ 425939 h 2401928"/>
              <a:gd name="connsiteX155" fmla="*/ 910492 w 5258451"/>
              <a:gd name="connsiteY155" fmla="*/ 425939 h 2401928"/>
              <a:gd name="connsiteX156" fmla="*/ 910492 w 5258451"/>
              <a:gd name="connsiteY156" fmla="*/ 414216 h 2401928"/>
              <a:gd name="connsiteX157" fmla="*/ 894862 w 5258451"/>
              <a:gd name="connsiteY157" fmla="*/ 414216 h 2401928"/>
              <a:gd name="connsiteX158" fmla="*/ 894862 w 5258451"/>
              <a:gd name="connsiteY158" fmla="*/ 403795 h 2401928"/>
              <a:gd name="connsiteX159" fmla="*/ 880534 w 5258451"/>
              <a:gd name="connsiteY159" fmla="*/ 403795 h 2401928"/>
              <a:gd name="connsiteX160" fmla="*/ 880534 w 5258451"/>
              <a:gd name="connsiteY160" fmla="*/ 394677 h 2401928"/>
              <a:gd name="connsiteX161" fmla="*/ 844062 w 5258451"/>
              <a:gd name="connsiteY161" fmla="*/ 394677 h 2401928"/>
              <a:gd name="connsiteX162" fmla="*/ 844062 w 5258451"/>
              <a:gd name="connsiteY162" fmla="*/ 384257 h 2401928"/>
              <a:gd name="connsiteX163" fmla="*/ 781539 w 5258451"/>
              <a:gd name="connsiteY163" fmla="*/ 384257 h 2401928"/>
              <a:gd name="connsiteX164" fmla="*/ 781539 w 5258451"/>
              <a:gd name="connsiteY164" fmla="*/ 355600 h 2401928"/>
              <a:gd name="connsiteX165" fmla="*/ 758092 w 5258451"/>
              <a:gd name="connsiteY165" fmla="*/ 355600 h 2401928"/>
              <a:gd name="connsiteX166" fmla="*/ 758092 w 5258451"/>
              <a:gd name="connsiteY166" fmla="*/ 334759 h 2401928"/>
              <a:gd name="connsiteX167" fmla="*/ 734646 w 5258451"/>
              <a:gd name="connsiteY167" fmla="*/ 334759 h 2401928"/>
              <a:gd name="connsiteX168" fmla="*/ 734646 w 5258451"/>
              <a:gd name="connsiteY168" fmla="*/ 321734 h 2401928"/>
              <a:gd name="connsiteX169" fmla="*/ 705990 w 5258451"/>
              <a:gd name="connsiteY169" fmla="*/ 321734 h 2401928"/>
              <a:gd name="connsiteX170" fmla="*/ 705990 w 5258451"/>
              <a:gd name="connsiteY170" fmla="*/ 313918 h 2401928"/>
              <a:gd name="connsiteX171" fmla="*/ 685149 w 5258451"/>
              <a:gd name="connsiteY171" fmla="*/ 313918 h 2401928"/>
              <a:gd name="connsiteX172" fmla="*/ 685149 w 5258451"/>
              <a:gd name="connsiteY172" fmla="*/ 295682 h 2401928"/>
              <a:gd name="connsiteX173" fmla="*/ 636954 w 5258451"/>
              <a:gd name="connsiteY173" fmla="*/ 295682 h 2401928"/>
              <a:gd name="connsiteX174" fmla="*/ 636954 w 5258451"/>
              <a:gd name="connsiteY174" fmla="*/ 268328 h 2401928"/>
              <a:gd name="connsiteX175" fmla="*/ 580944 w 5258451"/>
              <a:gd name="connsiteY175" fmla="*/ 268328 h 2401928"/>
              <a:gd name="connsiteX176" fmla="*/ 580944 w 5258451"/>
              <a:gd name="connsiteY176" fmla="*/ 256605 h 2401928"/>
              <a:gd name="connsiteX177" fmla="*/ 556195 w 5258451"/>
              <a:gd name="connsiteY177" fmla="*/ 256605 h 2401928"/>
              <a:gd name="connsiteX178" fmla="*/ 556195 w 5258451"/>
              <a:gd name="connsiteY178" fmla="*/ 239672 h 2401928"/>
              <a:gd name="connsiteX179" fmla="*/ 515816 w 5258451"/>
              <a:gd name="connsiteY179" fmla="*/ 239672 h 2401928"/>
              <a:gd name="connsiteX180" fmla="*/ 515816 w 5258451"/>
              <a:gd name="connsiteY180" fmla="*/ 227949 h 2401928"/>
              <a:gd name="connsiteX181" fmla="*/ 454595 w 5258451"/>
              <a:gd name="connsiteY181" fmla="*/ 227949 h 2401928"/>
              <a:gd name="connsiteX182" fmla="*/ 454595 w 5258451"/>
              <a:gd name="connsiteY182" fmla="*/ 192780 h 2401928"/>
              <a:gd name="connsiteX183" fmla="*/ 441569 w 5258451"/>
              <a:gd name="connsiteY183" fmla="*/ 192780 h 2401928"/>
              <a:gd name="connsiteX184" fmla="*/ 441569 w 5258451"/>
              <a:gd name="connsiteY184" fmla="*/ 157611 h 2401928"/>
              <a:gd name="connsiteX185" fmla="*/ 415518 w 5258451"/>
              <a:gd name="connsiteY185" fmla="*/ 157611 h 2401928"/>
              <a:gd name="connsiteX186" fmla="*/ 415518 w 5258451"/>
              <a:gd name="connsiteY186" fmla="*/ 139375 h 2401928"/>
              <a:gd name="connsiteX187" fmla="*/ 401190 w 5258451"/>
              <a:gd name="connsiteY187" fmla="*/ 139375 h 2401928"/>
              <a:gd name="connsiteX188" fmla="*/ 388164 w 5258451"/>
              <a:gd name="connsiteY188" fmla="*/ 126349 h 2401928"/>
              <a:gd name="connsiteX189" fmla="*/ 369928 w 5258451"/>
              <a:gd name="connsiteY189" fmla="*/ 126349 h 2401928"/>
              <a:gd name="connsiteX190" fmla="*/ 369928 w 5258451"/>
              <a:gd name="connsiteY190" fmla="*/ 106811 h 2401928"/>
              <a:gd name="connsiteX191" fmla="*/ 358205 w 5258451"/>
              <a:gd name="connsiteY191" fmla="*/ 106811 h 2401928"/>
              <a:gd name="connsiteX192" fmla="*/ 358205 w 5258451"/>
              <a:gd name="connsiteY192" fmla="*/ 84667 h 2401928"/>
              <a:gd name="connsiteX193" fmla="*/ 328246 w 5258451"/>
              <a:gd name="connsiteY193" fmla="*/ 84667 h 2401928"/>
              <a:gd name="connsiteX194" fmla="*/ 328246 w 5258451"/>
              <a:gd name="connsiteY194" fmla="*/ 63826 h 2401928"/>
              <a:gd name="connsiteX195" fmla="*/ 293077 w 5258451"/>
              <a:gd name="connsiteY195" fmla="*/ 63826 h 2401928"/>
              <a:gd name="connsiteX196" fmla="*/ 293077 w 5258451"/>
              <a:gd name="connsiteY196" fmla="*/ 45590 h 2401928"/>
              <a:gd name="connsiteX197" fmla="*/ 115928 w 5258451"/>
              <a:gd name="connsiteY197" fmla="*/ 45590 h 2401928"/>
              <a:gd name="connsiteX198" fmla="*/ 115928 w 5258451"/>
              <a:gd name="connsiteY198" fmla="*/ 33867 h 2401928"/>
              <a:gd name="connsiteX199" fmla="*/ 26051 w 5258451"/>
              <a:gd name="connsiteY199" fmla="*/ 33867 h 2401928"/>
              <a:gd name="connsiteX200" fmla="*/ 26051 w 5258451"/>
              <a:gd name="connsiteY200" fmla="*/ 18236 h 2401928"/>
              <a:gd name="connsiteX201" fmla="*/ 7816 w 5258451"/>
              <a:gd name="connsiteY201" fmla="*/ 18236 h 2401928"/>
              <a:gd name="connsiteX202" fmla="*/ 7816 w 5258451"/>
              <a:gd name="connsiteY202" fmla="*/ 0 h 2401928"/>
              <a:gd name="connsiteX203" fmla="*/ 0 w 5258451"/>
              <a:gd name="connsiteY203" fmla="*/ 0 h 240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Lst>
            <a:rect l="l" t="t" r="r" b="b"/>
            <a:pathLst>
              <a:path w="5258451" h="2401928">
                <a:moveTo>
                  <a:pt x="5258451" y="2401928"/>
                </a:moveTo>
                <a:lnTo>
                  <a:pt x="4994031" y="2401928"/>
                </a:lnTo>
                <a:lnTo>
                  <a:pt x="4994031" y="1965570"/>
                </a:lnTo>
                <a:lnTo>
                  <a:pt x="4501662" y="1965570"/>
                </a:lnTo>
                <a:lnTo>
                  <a:pt x="4501662" y="1895231"/>
                </a:lnTo>
                <a:lnTo>
                  <a:pt x="4374010" y="1895231"/>
                </a:lnTo>
                <a:lnTo>
                  <a:pt x="4374010" y="1844431"/>
                </a:lnTo>
                <a:lnTo>
                  <a:pt x="4316698" y="1844431"/>
                </a:lnTo>
                <a:lnTo>
                  <a:pt x="4316698" y="1810564"/>
                </a:lnTo>
                <a:lnTo>
                  <a:pt x="4153877" y="1810564"/>
                </a:lnTo>
                <a:lnTo>
                  <a:pt x="4153877" y="1763672"/>
                </a:lnTo>
                <a:lnTo>
                  <a:pt x="4140851" y="1763672"/>
                </a:lnTo>
                <a:lnTo>
                  <a:pt x="4140851" y="1736318"/>
                </a:lnTo>
                <a:lnTo>
                  <a:pt x="4053580" y="1736318"/>
                </a:lnTo>
                <a:lnTo>
                  <a:pt x="4053580" y="1712872"/>
                </a:lnTo>
                <a:lnTo>
                  <a:pt x="3751385" y="1712872"/>
                </a:lnTo>
                <a:lnTo>
                  <a:pt x="3751385" y="1688123"/>
                </a:lnTo>
                <a:lnTo>
                  <a:pt x="3677139" y="1688123"/>
                </a:lnTo>
                <a:lnTo>
                  <a:pt x="3677139" y="1664677"/>
                </a:lnTo>
                <a:lnTo>
                  <a:pt x="3569026" y="1664677"/>
                </a:lnTo>
                <a:lnTo>
                  <a:pt x="3569026" y="1647744"/>
                </a:lnTo>
                <a:lnTo>
                  <a:pt x="3552092" y="1647744"/>
                </a:lnTo>
                <a:lnTo>
                  <a:pt x="3552092" y="1632113"/>
                </a:lnTo>
                <a:lnTo>
                  <a:pt x="3515621" y="1632113"/>
                </a:lnTo>
                <a:lnTo>
                  <a:pt x="3515621" y="1625600"/>
                </a:lnTo>
                <a:lnTo>
                  <a:pt x="3481754" y="1625600"/>
                </a:lnTo>
                <a:lnTo>
                  <a:pt x="3481754" y="1607364"/>
                </a:lnTo>
                <a:lnTo>
                  <a:pt x="3424441" y="1607364"/>
                </a:lnTo>
                <a:lnTo>
                  <a:pt x="3424441" y="1593036"/>
                </a:lnTo>
                <a:lnTo>
                  <a:pt x="3368431" y="1593036"/>
                </a:lnTo>
                <a:lnTo>
                  <a:pt x="3368431" y="1572195"/>
                </a:lnTo>
                <a:lnTo>
                  <a:pt x="3351498" y="1572195"/>
                </a:lnTo>
                <a:lnTo>
                  <a:pt x="3337169" y="1557866"/>
                </a:lnTo>
                <a:lnTo>
                  <a:pt x="3304605" y="1557866"/>
                </a:lnTo>
                <a:lnTo>
                  <a:pt x="3304605" y="1521395"/>
                </a:lnTo>
                <a:lnTo>
                  <a:pt x="3268134" y="1521395"/>
                </a:lnTo>
                <a:lnTo>
                  <a:pt x="3268134" y="1503159"/>
                </a:lnTo>
                <a:lnTo>
                  <a:pt x="3221241" y="1503159"/>
                </a:lnTo>
                <a:lnTo>
                  <a:pt x="3221241" y="1475805"/>
                </a:lnTo>
                <a:lnTo>
                  <a:pt x="3124851" y="1475805"/>
                </a:lnTo>
                <a:lnTo>
                  <a:pt x="3124851" y="1462780"/>
                </a:lnTo>
                <a:lnTo>
                  <a:pt x="3109221" y="1462780"/>
                </a:lnTo>
                <a:lnTo>
                  <a:pt x="3109221" y="1441939"/>
                </a:lnTo>
                <a:lnTo>
                  <a:pt x="3058421" y="1441939"/>
                </a:lnTo>
                <a:lnTo>
                  <a:pt x="3058421" y="1423703"/>
                </a:lnTo>
                <a:lnTo>
                  <a:pt x="2973754" y="1423703"/>
                </a:lnTo>
                <a:lnTo>
                  <a:pt x="2973754" y="1383323"/>
                </a:lnTo>
                <a:lnTo>
                  <a:pt x="2947703" y="1383323"/>
                </a:lnTo>
                <a:lnTo>
                  <a:pt x="2947703" y="1368995"/>
                </a:lnTo>
                <a:lnTo>
                  <a:pt x="2932072" y="1368995"/>
                </a:lnTo>
                <a:lnTo>
                  <a:pt x="2932072" y="1353364"/>
                </a:lnTo>
                <a:lnTo>
                  <a:pt x="2908626" y="1353364"/>
                </a:lnTo>
                <a:lnTo>
                  <a:pt x="2908626" y="1332523"/>
                </a:lnTo>
                <a:lnTo>
                  <a:pt x="2876062" y="1332523"/>
                </a:lnTo>
                <a:lnTo>
                  <a:pt x="2876062" y="1319498"/>
                </a:lnTo>
                <a:lnTo>
                  <a:pt x="2861734" y="1319498"/>
                </a:lnTo>
                <a:lnTo>
                  <a:pt x="2861734" y="1297354"/>
                </a:lnTo>
                <a:lnTo>
                  <a:pt x="2814841" y="1297354"/>
                </a:lnTo>
                <a:lnTo>
                  <a:pt x="2814841" y="1275211"/>
                </a:lnTo>
                <a:lnTo>
                  <a:pt x="2767949" y="1275211"/>
                </a:lnTo>
                <a:lnTo>
                  <a:pt x="2767949" y="1262185"/>
                </a:lnTo>
                <a:lnTo>
                  <a:pt x="2751016" y="1262185"/>
                </a:lnTo>
                <a:lnTo>
                  <a:pt x="2751016" y="1245252"/>
                </a:lnTo>
                <a:lnTo>
                  <a:pt x="2719754" y="1245252"/>
                </a:lnTo>
                <a:lnTo>
                  <a:pt x="2719754" y="1225713"/>
                </a:lnTo>
                <a:lnTo>
                  <a:pt x="2650718" y="1225713"/>
                </a:lnTo>
                <a:lnTo>
                  <a:pt x="2650718" y="1203570"/>
                </a:lnTo>
                <a:lnTo>
                  <a:pt x="2618154" y="1203570"/>
                </a:lnTo>
                <a:lnTo>
                  <a:pt x="2618154" y="1194452"/>
                </a:lnTo>
                <a:lnTo>
                  <a:pt x="2598616" y="1194452"/>
                </a:lnTo>
                <a:lnTo>
                  <a:pt x="2598616" y="1178821"/>
                </a:lnTo>
                <a:lnTo>
                  <a:pt x="2581682" y="1178821"/>
                </a:lnTo>
                <a:lnTo>
                  <a:pt x="2581682" y="1168400"/>
                </a:lnTo>
                <a:lnTo>
                  <a:pt x="2541303" y="1168400"/>
                </a:lnTo>
                <a:lnTo>
                  <a:pt x="2541303" y="1152770"/>
                </a:lnTo>
                <a:lnTo>
                  <a:pt x="2510041" y="1152770"/>
                </a:lnTo>
                <a:lnTo>
                  <a:pt x="2510041" y="1126718"/>
                </a:lnTo>
                <a:lnTo>
                  <a:pt x="2457939" y="1126718"/>
                </a:lnTo>
                <a:lnTo>
                  <a:pt x="2457939" y="1101970"/>
                </a:lnTo>
                <a:lnTo>
                  <a:pt x="2439703" y="1101970"/>
                </a:lnTo>
                <a:lnTo>
                  <a:pt x="2439703" y="1083734"/>
                </a:lnTo>
                <a:lnTo>
                  <a:pt x="2422769" y="1083734"/>
                </a:lnTo>
                <a:lnTo>
                  <a:pt x="2422769" y="1072011"/>
                </a:lnTo>
                <a:lnTo>
                  <a:pt x="2405836" y="1072011"/>
                </a:lnTo>
                <a:lnTo>
                  <a:pt x="2405836" y="1051170"/>
                </a:lnTo>
                <a:lnTo>
                  <a:pt x="2312051" y="1051170"/>
                </a:lnTo>
                <a:lnTo>
                  <a:pt x="2312051" y="1026421"/>
                </a:lnTo>
                <a:lnTo>
                  <a:pt x="2288605" y="1026421"/>
                </a:lnTo>
                <a:lnTo>
                  <a:pt x="2288605" y="1013395"/>
                </a:lnTo>
                <a:lnTo>
                  <a:pt x="2258646" y="1013395"/>
                </a:lnTo>
                <a:lnTo>
                  <a:pt x="2258646" y="988646"/>
                </a:lnTo>
                <a:lnTo>
                  <a:pt x="2201334" y="988646"/>
                </a:lnTo>
                <a:lnTo>
                  <a:pt x="2201334" y="974318"/>
                </a:lnTo>
                <a:lnTo>
                  <a:pt x="2171375" y="974318"/>
                </a:lnTo>
                <a:lnTo>
                  <a:pt x="2171375" y="946964"/>
                </a:lnTo>
                <a:lnTo>
                  <a:pt x="2155744" y="946964"/>
                </a:lnTo>
                <a:lnTo>
                  <a:pt x="2155744" y="931334"/>
                </a:lnTo>
                <a:lnTo>
                  <a:pt x="2130995" y="931334"/>
                </a:lnTo>
                <a:lnTo>
                  <a:pt x="2130995" y="918308"/>
                </a:lnTo>
                <a:lnTo>
                  <a:pt x="2098431" y="918308"/>
                </a:lnTo>
                <a:lnTo>
                  <a:pt x="2098431" y="907887"/>
                </a:lnTo>
                <a:lnTo>
                  <a:pt x="2068472" y="907887"/>
                </a:lnTo>
                <a:lnTo>
                  <a:pt x="2068472" y="889652"/>
                </a:lnTo>
                <a:lnTo>
                  <a:pt x="2045026" y="889652"/>
                </a:lnTo>
                <a:lnTo>
                  <a:pt x="2045026" y="864903"/>
                </a:lnTo>
                <a:lnTo>
                  <a:pt x="2009857" y="864903"/>
                </a:lnTo>
                <a:lnTo>
                  <a:pt x="2009857" y="851877"/>
                </a:lnTo>
                <a:lnTo>
                  <a:pt x="1973385" y="851877"/>
                </a:lnTo>
                <a:lnTo>
                  <a:pt x="1973385" y="828431"/>
                </a:lnTo>
                <a:lnTo>
                  <a:pt x="1883508" y="828431"/>
                </a:lnTo>
                <a:lnTo>
                  <a:pt x="1883508" y="799775"/>
                </a:lnTo>
                <a:lnTo>
                  <a:pt x="1845734" y="799775"/>
                </a:lnTo>
                <a:lnTo>
                  <a:pt x="1845734" y="773723"/>
                </a:lnTo>
                <a:lnTo>
                  <a:pt x="1818380" y="773723"/>
                </a:lnTo>
                <a:lnTo>
                  <a:pt x="1818380" y="763303"/>
                </a:lnTo>
                <a:lnTo>
                  <a:pt x="1789723" y="763303"/>
                </a:lnTo>
                <a:lnTo>
                  <a:pt x="1789723" y="748975"/>
                </a:lnTo>
                <a:lnTo>
                  <a:pt x="1758462" y="748975"/>
                </a:lnTo>
                <a:lnTo>
                  <a:pt x="1758462" y="725528"/>
                </a:lnTo>
                <a:lnTo>
                  <a:pt x="1736318" y="725528"/>
                </a:lnTo>
                <a:lnTo>
                  <a:pt x="1736318" y="711200"/>
                </a:lnTo>
                <a:lnTo>
                  <a:pt x="1671190" y="711200"/>
                </a:lnTo>
                <a:lnTo>
                  <a:pt x="1671190" y="702082"/>
                </a:lnTo>
                <a:lnTo>
                  <a:pt x="1629508" y="702082"/>
                </a:lnTo>
                <a:lnTo>
                  <a:pt x="1629508" y="687754"/>
                </a:lnTo>
                <a:lnTo>
                  <a:pt x="1582616" y="687754"/>
                </a:lnTo>
                <a:lnTo>
                  <a:pt x="1582616" y="642164"/>
                </a:lnTo>
                <a:lnTo>
                  <a:pt x="1555262" y="642164"/>
                </a:lnTo>
                <a:lnTo>
                  <a:pt x="1555262" y="630441"/>
                </a:lnTo>
                <a:lnTo>
                  <a:pt x="1481016" y="630441"/>
                </a:lnTo>
                <a:lnTo>
                  <a:pt x="1481016" y="620021"/>
                </a:lnTo>
                <a:lnTo>
                  <a:pt x="1462780" y="620021"/>
                </a:lnTo>
                <a:lnTo>
                  <a:pt x="1462780" y="606995"/>
                </a:lnTo>
                <a:lnTo>
                  <a:pt x="1419795" y="606995"/>
                </a:lnTo>
                <a:lnTo>
                  <a:pt x="1419795" y="588759"/>
                </a:lnTo>
                <a:lnTo>
                  <a:pt x="1303867" y="588759"/>
                </a:lnTo>
                <a:lnTo>
                  <a:pt x="1309077" y="583549"/>
                </a:lnTo>
                <a:lnTo>
                  <a:pt x="1286934" y="583549"/>
                </a:lnTo>
                <a:lnTo>
                  <a:pt x="1286934" y="558800"/>
                </a:lnTo>
                <a:lnTo>
                  <a:pt x="1281723" y="558800"/>
                </a:lnTo>
                <a:lnTo>
                  <a:pt x="1281723" y="545775"/>
                </a:lnTo>
                <a:lnTo>
                  <a:pt x="1255672" y="545775"/>
                </a:lnTo>
                <a:lnTo>
                  <a:pt x="1255672" y="534052"/>
                </a:lnTo>
                <a:lnTo>
                  <a:pt x="1230923" y="534052"/>
                </a:lnTo>
                <a:lnTo>
                  <a:pt x="1230923" y="515816"/>
                </a:lnTo>
                <a:lnTo>
                  <a:pt x="1185334" y="515816"/>
                </a:lnTo>
                <a:lnTo>
                  <a:pt x="1185334" y="506698"/>
                </a:lnTo>
                <a:lnTo>
                  <a:pt x="1120205" y="506698"/>
                </a:lnTo>
                <a:lnTo>
                  <a:pt x="1120205" y="471528"/>
                </a:lnTo>
                <a:lnTo>
                  <a:pt x="1058985" y="471528"/>
                </a:lnTo>
                <a:lnTo>
                  <a:pt x="1058985" y="454595"/>
                </a:lnTo>
                <a:lnTo>
                  <a:pt x="993857" y="454595"/>
                </a:lnTo>
                <a:lnTo>
                  <a:pt x="993857" y="438964"/>
                </a:lnTo>
                <a:lnTo>
                  <a:pt x="933939" y="438964"/>
                </a:lnTo>
                <a:lnTo>
                  <a:pt x="933939" y="425939"/>
                </a:lnTo>
                <a:lnTo>
                  <a:pt x="910492" y="425939"/>
                </a:lnTo>
                <a:lnTo>
                  <a:pt x="910492" y="414216"/>
                </a:lnTo>
                <a:lnTo>
                  <a:pt x="894862" y="414216"/>
                </a:lnTo>
                <a:lnTo>
                  <a:pt x="894862" y="403795"/>
                </a:lnTo>
                <a:lnTo>
                  <a:pt x="880534" y="403795"/>
                </a:lnTo>
                <a:lnTo>
                  <a:pt x="880534" y="394677"/>
                </a:lnTo>
                <a:lnTo>
                  <a:pt x="844062" y="394677"/>
                </a:lnTo>
                <a:lnTo>
                  <a:pt x="844062" y="384257"/>
                </a:lnTo>
                <a:lnTo>
                  <a:pt x="781539" y="384257"/>
                </a:lnTo>
                <a:lnTo>
                  <a:pt x="781539" y="355600"/>
                </a:lnTo>
                <a:lnTo>
                  <a:pt x="758092" y="355600"/>
                </a:lnTo>
                <a:lnTo>
                  <a:pt x="758092" y="334759"/>
                </a:lnTo>
                <a:lnTo>
                  <a:pt x="734646" y="334759"/>
                </a:lnTo>
                <a:lnTo>
                  <a:pt x="734646" y="321734"/>
                </a:lnTo>
                <a:lnTo>
                  <a:pt x="705990" y="321734"/>
                </a:lnTo>
                <a:lnTo>
                  <a:pt x="705990" y="313918"/>
                </a:lnTo>
                <a:lnTo>
                  <a:pt x="685149" y="313918"/>
                </a:lnTo>
                <a:lnTo>
                  <a:pt x="685149" y="295682"/>
                </a:lnTo>
                <a:lnTo>
                  <a:pt x="636954" y="295682"/>
                </a:lnTo>
                <a:lnTo>
                  <a:pt x="636954" y="268328"/>
                </a:lnTo>
                <a:lnTo>
                  <a:pt x="580944" y="268328"/>
                </a:lnTo>
                <a:lnTo>
                  <a:pt x="580944" y="256605"/>
                </a:lnTo>
                <a:lnTo>
                  <a:pt x="556195" y="256605"/>
                </a:lnTo>
                <a:lnTo>
                  <a:pt x="556195" y="239672"/>
                </a:lnTo>
                <a:lnTo>
                  <a:pt x="515816" y="239672"/>
                </a:lnTo>
                <a:lnTo>
                  <a:pt x="515816" y="227949"/>
                </a:lnTo>
                <a:lnTo>
                  <a:pt x="454595" y="227949"/>
                </a:lnTo>
                <a:lnTo>
                  <a:pt x="454595" y="192780"/>
                </a:lnTo>
                <a:lnTo>
                  <a:pt x="441569" y="192780"/>
                </a:lnTo>
                <a:lnTo>
                  <a:pt x="441569" y="157611"/>
                </a:lnTo>
                <a:lnTo>
                  <a:pt x="415518" y="157611"/>
                </a:lnTo>
                <a:lnTo>
                  <a:pt x="415518" y="139375"/>
                </a:lnTo>
                <a:lnTo>
                  <a:pt x="401190" y="139375"/>
                </a:lnTo>
                <a:lnTo>
                  <a:pt x="388164" y="126349"/>
                </a:lnTo>
                <a:lnTo>
                  <a:pt x="369928" y="126349"/>
                </a:lnTo>
                <a:lnTo>
                  <a:pt x="369928" y="106811"/>
                </a:lnTo>
                <a:lnTo>
                  <a:pt x="358205" y="106811"/>
                </a:lnTo>
                <a:lnTo>
                  <a:pt x="358205" y="84667"/>
                </a:lnTo>
                <a:lnTo>
                  <a:pt x="328246" y="84667"/>
                </a:lnTo>
                <a:lnTo>
                  <a:pt x="328246" y="63826"/>
                </a:lnTo>
                <a:lnTo>
                  <a:pt x="293077" y="63826"/>
                </a:lnTo>
                <a:lnTo>
                  <a:pt x="293077" y="45590"/>
                </a:lnTo>
                <a:lnTo>
                  <a:pt x="115928" y="45590"/>
                </a:lnTo>
                <a:lnTo>
                  <a:pt x="115928" y="33867"/>
                </a:lnTo>
                <a:lnTo>
                  <a:pt x="26051" y="33867"/>
                </a:lnTo>
                <a:lnTo>
                  <a:pt x="26051" y="18236"/>
                </a:lnTo>
                <a:lnTo>
                  <a:pt x="7816" y="18236"/>
                </a:lnTo>
                <a:lnTo>
                  <a:pt x="7816"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C78C20AE-3A34-D763-04A3-0C4F3C9C3FBF}"/>
              </a:ext>
            </a:extLst>
          </p:cNvPr>
          <p:cNvSpPr txBox="1"/>
          <p:nvPr/>
        </p:nvSpPr>
        <p:spPr bwMode="auto">
          <a:xfrm>
            <a:off x="973014" y="4185788"/>
            <a:ext cx="17258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1 Ki-67 High</a:t>
            </a:r>
          </a:p>
        </p:txBody>
      </p:sp>
      <p:sp>
        <p:nvSpPr>
          <p:cNvPr id="57" name="TextBox 56">
            <a:extLst>
              <a:ext uri="{FF2B5EF4-FFF2-40B4-BE49-F238E27FC236}">
                <a16:creationId xmlns:a16="http://schemas.microsoft.com/office/drawing/2014/main" id="{7C73BE57-7AA7-E69D-35B0-4BA1FABC5569}"/>
              </a:ext>
            </a:extLst>
          </p:cNvPr>
          <p:cNvSpPr txBox="1"/>
          <p:nvPr/>
        </p:nvSpPr>
        <p:spPr bwMode="auto">
          <a:xfrm>
            <a:off x="973014" y="4871667"/>
            <a:ext cx="17258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1 Ki-67 Low</a:t>
            </a:r>
          </a:p>
        </p:txBody>
      </p:sp>
      <p:sp>
        <p:nvSpPr>
          <p:cNvPr id="58" name="TextBox 57">
            <a:extLst>
              <a:ext uri="{FF2B5EF4-FFF2-40B4-BE49-F238E27FC236}">
                <a16:creationId xmlns:a16="http://schemas.microsoft.com/office/drawing/2014/main" id="{24A45362-6A0D-C2A3-3716-E92D4B8F3E1C}"/>
              </a:ext>
            </a:extLst>
          </p:cNvPr>
          <p:cNvSpPr txBox="1"/>
          <p:nvPr/>
        </p:nvSpPr>
        <p:spPr bwMode="auto">
          <a:xfrm>
            <a:off x="1340337" y="4404618"/>
            <a:ext cx="1407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Abemaciclib + ET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ET alone</a:t>
            </a:r>
          </a:p>
        </p:txBody>
      </p:sp>
      <p:cxnSp>
        <p:nvCxnSpPr>
          <p:cNvPr id="59" name="Straight Connector 58">
            <a:extLst>
              <a:ext uri="{FF2B5EF4-FFF2-40B4-BE49-F238E27FC236}">
                <a16:creationId xmlns:a16="http://schemas.microsoft.com/office/drawing/2014/main" id="{C09B999B-95E3-6F4B-5FD4-6967C7D554BA}"/>
              </a:ext>
            </a:extLst>
          </p:cNvPr>
          <p:cNvCxnSpPr>
            <a:cxnSpLocks/>
          </p:cNvCxnSpPr>
          <p:nvPr/>
        </p:nvCxnSpPr>
        <p:spPr bwMode="auto">
          <a:xfrm>
            <a:off x="1078523" y="4571346"/>
            <a:ext cx="274841" cy="0"/>
          </a:xfrm>
          <a:prstGeom prst="line">
            <a:avLst/>
          </a:prstGeom>
          <a:noFill/>
          <a:ln w="28575"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E888AE2E-37DD-1F43-E29D-559CC056DFFC}"/>
              </a:ext>
            </a:extLst>
          </p:cNvPr>
          <p:cNvCxnSpPr>
            <a:cxnSpLocks/>
          </p:cNvCxnSpPr>
          <p:nvPr/>
        </p:nvCxnSpPr>
        <p:spPr bwMode="auto">
          <a:xfrm>
            <a:off x="1078523" y="4775849"/>
            <a:ext cx="274841" cy="0"/>
          </a:xfrm>
          <a:prstGeom prst="line">
            <a:avLst/>
          </a:prstGeom>
          <a:noFill/>
          <a:ln w="28575" cap="flat" cmpd="sng" algn="ctr">
            <a:solidFill>
              <a:schemeClr val="accent3"/>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5334A36-948A-8722-CF63-549E58A6AB2F}"/>
              </a:ext>
            </a:extLst>
          </p:cNvPr>
          <p:cNvCxnSpPr>
            <a:cxnSpLocks/>
          </p:cNvCxnSpPr>
          <p:nvPr/>
        </p:nvCxnSpPr>
        <p:spPr bwMode="auto">
          <a:xfrm>
            <a:off x="3200400" y="3023256"/>
            <a:ext cx="0" cy="2791769"/>
          </a:xfrm>
          <a:prstGeom prst="line">
            <a:avLst/>
          </a:prstGeom>
          <a:noFill/>
          <a:ln w="28575" cap="flat" cmpd="sng" algn="ctr">
            <a:solidFill>
              <a:schemeClr val="bg1"/>
            </a:solidFill>
            <a:prstDash val="dash"/>
            <a:round/>
            <a:headEnd type="none" w="med" len="med"/>
            <a:tailEnd type="none" w="med" len="med"/>
          </a:ln>
          <a:effectLst/>
        </p:spPr>
      </p:cxnSp>
      <p:cxnSp>
        <p:nvCxnSpPr>
          <p:cNvPr id="62" name="Straight Connector 61">
            <a:extLst>
              <a:ext uri="{FF2B5EF4-FFF2-40B4-BE49-F238E27FC236}">
                <a16:creationId xmlns:a16="http://schemas.microsoft.com/office/drawing/2014/main" id="{ABFDD0A2-F2DF-0206-8D26-9E4329787F00}"/>
              </a:ext>
            </a:extLst>
          </p:cNvPr>
          <p:cNvCxnSpPr>
            <a:cxnSpLocks/>
          </p:cNvCxnSpPr>
          <p:nvPr/>
        </p:nvCxnSpPr>
        <p:spPr bwMode="auto">
          <a:xfrm>
            <a:off x="4307128" y="3330306"/>
            <a:ext cx="0" cy="2484719"/>
          </a:xfrm>
          <a:prstGeom prst="line">
            <a:avLst/>
          </a:prstGeom>
          <a:noFill/>
          <a:ln w="28575" cap="flat" cmpd="sng" algn="ctr">
            <a:solidFill>
              <a:schemeClr val="bg1"/>
            </a:solidFill>
            <a:prstDash val="dash"/>
            <a:round/>
            <a:headEnd type="none" w="med" len="med"/>
            <a:tailEnd type="none" w="med" len="med"/>
          </a:ln>
          <a:effectLst/>
        </p:spPr>
      </p:cxnSp>
      <p:cxnSp>
        <p:nvCxnSpPr>
          <p:cNvPr id="63" name="Straight Connector 62">
            <a:extLst>
              <a:ext uri="{FF2B5EF4-FFF2-40B4-BE49-F238E27FC236}">
                <a16:creationId xmlns:a16="http://schemas.microsoft.com/office/drawing/2014/main" id="{0B244250-1872-6487-1B11-F5969CD77203}"/>
              </a:ext>
            </a:extLst>
          </p:cNvPr>
          <p:cNvCxnSpPr>
            <a:cxnSpLocks/>
          </p:cNvCxnSpPr>
          <p:nvPr/>
        </p:nvCxnSpPr>
        <p:spPr bwMode="auto">
          <a:xfrm>
            <a:off x="5410481" y="3676158"/>
            <a:ext cx="0" cy="2138867"/>
          </a:xfrm>
          <a:prstGeom prst="line">
            <a:avLst/>
          </a:prstGeom>
          <a:noFill/>
          <a:ln w="28575" cap="flat" cmpd="sng" algn="ctr">
            <a:solidFill>
              <a:schemeClr val="bg1"/>
            </a:solidFill>
            <a:prstDash val="dash"/>
            <a:round/>
            <a:headEnd type="none" w="med" len="med"/>
            <a:tailEnd type="none" w="med" len="med"/>
          </a:ln>
          <a:effectLst/>
        </p:spPr>
      </p:cxnSp>
      <p:sp>
        <p:nvSpPr>
          <p:cNvPr id="31744" name="TextBox 31743">
            <a:extLst>
              <a:ext uri="{FF2B5EF4-FFF2-40B4-BE49-F238E27FC236}">
                <a16:creationId xmlns:a16="http://schemas.microsoft.com/office/drawing/2014/main" id="{B8EDD1D6-747A-AD0C-28FA-B06D33B907BF}"/>
              </a:ext>
            </a:extLst>
          </p:cNvPr>
          <p:cNvSpPr txBox="1"/>
          <p:nvPr/>
        </p:nvSpPr>
        <p:spPr bwMode="auto">
          <a:xfrm>
            <a:off x="2672341" y="3824622"/>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86.3%</a:t>
            </a:r>
          </a:p>
        </p:txBody>
      </p:sp>
      <p:sp>
        <p:nvSpPr>
          <p:cNvPr id="31745" name="TextBox 31744">
            <a:extLst>
              <a:ext uri="{FF2B5EF4-FFF2-40B4-BE49-F238E27FC236}">
                <a16:creationId xmlns:a16="http://schemas.microsoft.com/office/drawing/2014/main" id="{85E09EC0-4292-8E3D-CC6B-66F682511EE8}"/>
              </a:ext>
            </a:extLst>
          </p:cNvPr>
          <p:cNvSpPr txBox="1"/>
          <p:nvPr/>
        </p:nvSpPr>
        <p:spPr bwMode="auto">
          <a:xfrm>
            <a:off x="4249766" y="4430286"/>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80.3%</a:t>
            </a:r>
          </a:p>
        </p:txBody>
      </p:sp>
      <p:sp>
        <p:nvSpPr>
          <p:cNvPr id="31748" name="TextBox 31747">
            <a:extLst>
              <a:ext uri="{FF2B5EF4-FFF2-40B4-BE49-F238E27FC236}">
                <a16:creationId xmlns:a16="http://schemas.microsoft.com/office/drawing/2014/main" id="{5B532EB5-C02E-59C1-F807-449DBC0B4D7E}"/>
              </a:ext>
            </a:extLst>
          </p:cNvPr>
          <p:cNvSpPr txBox="1"/>
          <p:nvPr/>
        </p:nvSpPr>
        <p:spPr bwMode="auto">
          <a:xfrm>
            <a:off x="5378426" y="5084875"/>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74.7%</a:t>
            </a:r>
          </a:p>
        </p:txBody>
      </p:sp>
      <p:sp>
        <p:nvSpPr>
          <p:cNvPr id="31749" name="TextBox 31748">
            <a:extLst>
              <a:ext uri="{FF2B5EF4-FFF2-40B4-BE49-F238E27FC236}">
                <a16:creationId xmlns:a16="http://schemas.microsoft.com/office/drawing/2014/main" id="{0D17C4EB-7935-A182-048A-3134394F1A07}"/>
              </a:ext>
            </a:extLst>
          </p:cNvPr>
          <p:cNvSpPr txBox="1"/>
          <p:nvPr/>
        </p:nvSpPr>
        <p:spPr bwMode="auto">
          <a:xfrm>
            <a:off x="5368303" y="4033822"/>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83.6%</a:t>
            </a:r>
          </a:p>
        </p:txBody>
      </p:sp>
      <p:sp>
        <p:nvSpPr>
          <p:cNvPr id="31750" name="TextBox 31749">
            <a:extLst>
              <a:ext uri="{FF2B5EF4-FFF2-40B4-BE49-F238E27FC236}">
                <a16:creationId xmlns:a16="http://schemas.microsoft.com/office/drawing/2014/main" id="{9B3E7CF2-7237-7A1C-D612-1FFE27AD7342}"/>
              </a:ext>
            </a:extLst>
          </p:cNvPr>
          <p:cNvSpPr txBox="1"/>
          <p:nvPr/>
        </p:nvSpPr>
        <p:spPr bwMode="auto">
          <a:xfrm>
            <a:off x="4244705" y="3988271"/>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86.9%</a:t>
            </a:r>
          </a:p>
        </p:txBody>
      </p:sp>
      <p:sp>
        <p:nvSpPr>
          <p:cNvPr id="31751" name="TextBox 31750">
            <a:extLst>
              <a:ext uri="{FF2B5EF4-FFF2-40B4-BE49-F238E27FC236}">
                <a16:creationId xmlns:a16="http://schemas.microsoft.com/office/drawing/2014/main" id="{B06EC386-1D13-B507-0F29-4C9BD05DA4F7}"/>
              </a:ext>
            </a:extLst>
          </p:cNvPr>
          <p:cNvSpPr txBox="1"/>
          <p:nvPr/>
        </p:nvSpPr>
        <p:spPr bwMode="auto">
          <a:xfrm>
            <a:off x="2695961" y="3252702"/>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91.6%</a:t>
            </a:r>
          </a:p>
        </p:txBody>
      </p:sp>
      <p:sp>
        <p:nvSpPr>
          <p:cNvPr id="31752" name="TextBox 31751">
            <a:extLst>
              <a:ext uri="{FF2B5EF4-FFF2-40B4-BE49-F238E27FC236}">
                <a16:creationId xmlns:a16="http://schemas.microsoft.com/office/drawing/2014/main" id="{1ACBC11A-6347-2A9C-FE01-A96C6E8714F5}"/>
              </a:ext>
            </a:extLst>
          </p:cNvPr>
          <p:cNvSpPr txBox="1"/>
          <p:nvPr/>
        </p:nvSpPr>
        <p:spPr bwMode="auto">
          <a:xfrm>
            <a:off x="3271257" y="3082307"/>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rPr>
              <a:t>92.8%</a:t>
            </a:r>
          </a:p>
        </p:txBody>
      </p:sp>
      <p:sp>
        <p:nvSpPr>
          <p:cNvPr id="31753" name="TextBox 31752">
            <a:extLst>
              <a:ext uri="{FF2B5EF4-FFF2-40B4-BE49-F238E27FC236}">
                <a16:creationId xmlns:a16="http://schemas.microsoft.com/office/drawing/2014/main" id="{C6D93480-D9F6-F36B-4D8C-A485C2103079}"/>
              </a:ext>
            </a:extLst>
          </p:cNvPr>
          <p:cNvSpPr txBox="1"/>
          <p:nvPr/>
        </p:nvSpPr>
        <p:spPr bwMode="auto">
          <a:xfrm>
            <a:off x="4254827" y="3573248"/>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rPr>
              <a:t>87.7%</a:t>
            </a:r>
          </a:p>
        </p:txBody>
      </p:sp>
      <p:sp>
        <p:nvSpPr>
          <p:cNvPr id="31754" name="TextBox 31753">
            <a:extLst>
              <a:ext uri="{FF2B5EF4-FFF2-40B4-BE49-F238E27FC236}">
                <a16:creationId xmlns:a16="http://schemas.microsoft.com/office/drawing/2014/main" id="{09397507-63B0-DB29-6613-4E7EBD1118B8}"/>
              </a:ext>
            </a:extLst>
          </p:cNvPr>
          <p:cNvSpPr txBox="1"/>
          <p:nvPr/>
        </p:nvSpPr>
        <p:spPr bwMode="auto">
          <a:xfrm>
            <a:off x="5324439" y="4474151"/>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rPr>
              <a:t>82.4%</a:t>
            </a:r>
          </a:p>
        </p:txBody>
      </p:sp>
      <p:sp>
        <p:nvSpPr>
          <p:cNvPr id="31755" name="TextBox 31754">
            <a:extLst>
              <a:ext uri="{FF2B5EF4-FFF2-40B4-BE49-F238E27FC236}">
                <a16:creationId xmlns:a16="http://schemas.microsoft.com/office/drawing/2014/main" id="{F1955F0C-94A7-D3F8-137D-55E05E7938D3}"/>
              </a:ext>
            </a:extLst>
          </p:cNvPr>
          <p:cNvSpPr txBox="1"/>
          <p:nvPr/>
        </p:nvSpPr>
        <p:spPr bwMode="auto">
          <a:xfrm>
            <a:off x="5346371" y="3431533"/>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88.8%</a:t>
            </a:r>
          </a:p>
        </p:txBody>
      </p:sp>
      <p:sp>
        <p:nvSpPr>
          <p:cNvPr id="31756" name="TextBox 31755">
            <a:extLst>
              <a:ext uri="{FF2B5EF4-FFF2-40B4-BE49-F238E27FC236}">
                <a16:creationId xmlns:a16="http://schemas.microsoft.com/office/drawing/2014/main" id="{1BEA0268-D26D-782B-59BB-45DFA03FD374}"/>
              </a:ext>
            </a:extLst>
          </p:cNvPr>
          <p:cNvSpPr txBox="1"/>
          <p:nvPr/>
        </p:nvSpPr>
        <p:spPr bwMode="auto">
          <a:xfrm>
            <a:off x="4285194" y="3126171"/>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91.6%</a:t>
            </a:r>
          </a:p>
        </p:txBody>
      </p:sp>
      <p:sp>
        <p:nvSpPr>
          <p:cNvPr id="31757" name="TextBox 31756">
            <a:extLst>
              <a:ext uri="{FF2B5EF4-FFF2-40B4-BE49-F238E27FC236}">
                <a16:creationId xmlns:a16="http://schemas.microsoft.com/office/drawing/2014/main" id="{E239E63E-1D1D-855E-942A-539FBD4F4E74}"/>
              </a:ext>
            </a:extLst>
          </p:cNvPr>
          <p:cNvSpPr txBox="1"/>
          <p:nvPr/>
        </p:nvSpPr>
        <p:spPr bwMode="auto">
          <a:xfrm>
            <a:off x="3107609" y="2778632"/>
            <a:ext cx="570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94.4%</a:t>
            </a:r>
          </a:p>
        </p:txBody>
      </p:sp>
      <p:sp>
        <p:nvSpPr>
          <p:cNvPr id="31758" name="TextBox 31757">
            <a:extLst>
              <a:ext uri="{FF2B5EF4-FFF2-40B4-BE49-F238E27FC236}">
                <a16:creationId xmlns:a16="http://schemas.microsoft.com/office/drawing/2014/main" id="{88632F12-2E8B-F966-7AAD-C4BD29156AB0}"/>
              </a:ext>
            </a:extLst>
          </p:cNvPr>
          <p:cNvSpPr txBox="1"/>
          <p:nvPr/>
        </p:nvSpPr>
        <p:spPr bwMode="auto">
          <a:xfrm>
            <a:off x="1340337" y="5073148"/>
            <a:ext cx="14079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Abemaciclib + ET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chemeClr val="accent3">
                    <a:lumMod val="60000"/>
                    <a:lumOff val="40000"/>
                  </a:schemeClr>
                </a:solidFill>
                <a:effectLst/>
                <a:uLnTx/>
                <a:uFillTx/>
                <a:latin typeface="Calibri" panose="020F0502020204030204" pitchFamily="34" charset="0"/>
                <a:ea typeface="+mn-ea"/>
                <a:cs typeface="Arial" panose="020B0604020202020204" pitchFamily="34" charset="0"/>
              </a:rPr>
              <a:t>ET alone</a:t>
            </a:r>
          </a:p>
        </p:txBody>
      </p:sp>
      <p:cxnSp>
        <p:nvCxnSpPr>
          <p:cNvPr id="31759" name="Straight Connector 31758">
            <a:extLst>
              <a:ext uri="{FF2B5EF4-FFF2-40B4-BE49-F238E27FC236}">
                <a16:creationId xmlns:a16="http://schemas.microsoft.com/office/drawing/2014/main" id="{B132FD9B-6096-D327-BD36-07D60283480C}"/>
              </a:ext>
            </a:extLst>
          </p:cNvPr>
          <p:cNvCxnSpPr>
            <a:cxnSpLocks/>
          </p:cNvCxnSpPr>
          <p:nvPr/>
        </p:nvCxnSpPr>
        <p:spPr bwMode="auto">
          <a:xfrm>
            <a:off x="1078523" y="5239876"/>
            <a:ext cx="274841" cy="0"/>
          </a:xfrm>
          <a:prstGeom prst="line">
            <a:avLst/>
          </a:prstGeom>
          <a:noFill/>
          <a:ln w="28575" cap="flat" cmpd="sng" algn="ctr">
            <a:solidFill>
              <a:schemeClr val="accent2"/>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DC448148-D736-41B4-AF29-73F871C267C2}"/>
              </a:ext>
            </a:extLst>
          </p:cNvPr>
          <p:cNvCxnSpPr>
            <a:cxnSpLocks/>
          </p:cNvCxnSpPr>
          <p:nvPr/>
        </p:nvCxnSpPr>
        <p:spPr bwMode="auto">
          <a:xfrm>
            <a:off x="1078523" y="5444379"/>
            <a:ext cx="274841" cy="0"/>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sp>
        <p:nvSpPr>
          <p:cNvPr id="31761" name="TextBox 31760">
            <a:extLst>
              <a:ext uri="{FF2B5EF4-FFF2-40B4-BE49-F238E27FC236}">
                <a16:creationId xmlns:a16="http://schemas.microsoft.com/office/drawing/2014/main" id="{9530E215-9D9B-EDDB-5A56-944B5DF993BC}"/>
              </a:ext>
            </a:extLst>
          </p:cNvPr>
          <p:cNvSpPr txBox="1"/>
          <p:nvPr/>
        </p:nvSpPr>
        <p:spPr bwMode="auto">
          <a:xfrm>
            <a:off x="1224824" y="5558945"/>
            <a:ext cx="1746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Abemaciclib Duration</a:t>
            </a:r>
          </a:p>
        </p:txBody>
      </p:sp>
      <p:sp>
        <p:nvSpPr>
          <p:cNvPr id="31762" name="Freeform: Shape 31761">
            <a:extLst>
              <a:ext uri="{FF2B5EF4-FFF2-40B4-BE49-F238E27FC236}">
                <a16:creationId xmlns:a16="http://schemas.microsoft.com/office/drawing/2014/main" id="{FE9313DE-9D62-2614-4296-C791A7309F66}"/>
              </a:ext>
            </a:extLst>
          </p:cNvPr>
          <p:cNvSpPr/>
          <p:nvPr/>
        </p:nvSpPr>
        <p:spPr bwMode="auto">
          <a:xfrm>
            <a:off x="993648" y="2252472"/>
            <a:ext cx="5510784" cy="3569208"/>
          </a:xfrm>
          <a:custGeom>
            <a:avLst/>
            <a:gdLst>
              <a:gd name="connsiteX0" fmla="*/ 0 w 5510784"/>
              <a:gd name="connsiteY0" fmla="*/ 0 h 3569208"/>
              <a:gd name="connsiteX1" fmla="*/ 0 w 5510784"/>
              <a:gd name="connsiteY1" fmla="*/ 3569208 h 3569208"/>
              <a:gd name="connsiteX2" fmla="*/ 5510784 w 5510784"/>
              <a:gd name="connsiteY2" fmla="*/ 3569208 h 3569208"/>
            </a:gdLst>
            <a:ahLst/>
            <a:cxnLst>
              <a:cxn ang="0">
                <a:pos x="connsiteX0" y="connsiteY0"/>
              </a:cxn>
              <a:cxn ang="0">
                <a:pos x="connsiteX1" y="connsiteY1"/>
              </a:cxn>
              <a:cxn ang="0">
                <a:pos x="connsiteX2" y="connsiteY2"/>
              </a:cxn>
            </a:cxnLst>
            <a:rect l="l" t="t" r="r" b="b"/>
            <a:pathLst>
              <a:path w="5510784" h="3569208">
                <a:moveTo>
                  <a:pt x="0" y="0"/>
                </a:moveTo>
                <a:lnTo>
                  <a:pt x="0" y="3569208"/>
                </a:lnTo>
                <a:lnTo>
                  <a:pt x="5510784" y="356920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7328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4262D-4309-D32F-4509-0A9440245681}"/>
              </a:ext>
            </a:extLst>
          </p:cNvPr>
          <p:cNvSpPr>
            <a:spLocks noGrp="1"/>
          </p:cNvSpPr>
          <p:nvPr>
            <p:ph type="title"/>
          </p:nvPr>
        </p:nvSpPr>
        <p:spPr/>
        <p:txBody>
          <a:bodyPr/>
          <a:lstStyle/>
          <a:p>
            <a:r>
              <a:rPr lang="en-US" dirty="0"/>
              <a:t>Ki-67 Requirement Dropped From Abemaciclib Indication for High-Risk, Node-Positive, HR+/HER2- EBC</a:t>
            </a:r>
          </a:p>
        </p:txBody>
      </p:sp>
      <p:sp>
        <p:nvSpPr>
          <p:cNvPr id="9" name="TextBox 8">
            <a:extLst>
              <a:ext uri="{FF2B5EF4-FFF2-40B4-BE49-F238E27FC236}">
                <a16:creationId xmlns:a16="http://schemas.microsoft.com/office/drawing/2014/main" id="{A196B064-9E09-BB22-B869-C83B40092D52}"/>
              </a:ext>
            </a:extLst>
          </p:cNvPr>
          <p:cNvSpPr txBox="1"/>
          <p:nvPr/>
        </p:nvSpPr>
        <p:spPr bwMode="auto">
          <a:xfrm>
            <a:off x="601820" y="1697448"/>
            <a:ext cx="24045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400" b="1"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Indication Before March 3, 2023</a:t>
            </a:r>
          </a:p>
        </p:txBody>
      </p:sp>
      <p:sp>
        <p:nvSpPr>
          <p:cNvPr id="10" name="TextBox 9">
            <a:extLst>
              <a:ext uri="{FF2B5EF4-FFF2-40B4-BE49-F238E27FC236}">
                <a16:creationId xmlns:a16="http://schemas.microsoft.com/office/drawing/2014/main" id="{4BDCB107-1828-E033-0E1A-538002420207}"/>
              </a:ext>
            </a:extLst>
          </p:cNvPr>
          <p:cNvSpPr txBox="1"/>
          <p:nvPr/>
        </p:nvSpPr>
        <p:spPr bwMode="auto">
          <a:xfrm>
            <a:off x="601820" y="4314174"/>
            <a:ext cx="24045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400" b="1"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Indication </a:t>
            </a:r>
            <a:r>
              <a:rPr kumimoji="0" lang="en-US" sz="2400" b="1" i="1" u="none" strike="noStrike" kern="1200" cap="none" spc="0" normalizeH="0" baseline="0" noProof="0" dirty="0">
                <a:ln>
                  <a:noFill/>
                </a:ln>
                <a:solidFill>
                  <a:srgbClr val="FF0000"/>
                </a:solidFill>
                <a:effectLst/>
                <a:uLnTx/>
                <a:uFillTx/>
                <a:latin typeface="Calibri" panose="020F0502020204030204" pitchFamily="34" charset="0"/>
                <a:ea typeface="+mn-ea"/>
                <a:cs typeface="+mn-cs"/>
              </a:rPr>
              <a:t>After</a:t>
            </a:r>
            <a:r>
              <a:rPr kumimoji="0" lang="en-US" sz="2400" b="1"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March 3, 2023</a:t>
            </a:r>
          </a:p>
        </p:txBody>
      </p:sp>
      <p:cxnSp>
        <p:nvCxnSpPr>
          <p:cNvPr id="12" name="Straight Arrow Connector 11">
            <a:extLst>
              <a:ext uri="{FF2B5EF4-FFF2-40B4-BE49-F238E27FC236}">
                <a16:creationId xmlns:a16="http://schemas.microsoft.com/office/drawing/2014/main" id="{939C0314-C416-E17D-BD05-F08D0181DF72}"/>
              </a:ext>
            </a:extLst>
          </p:cNvPr>
          <p:cNvCxnSpPr>
            <a:cxnSpLocks/>
          </p:cNvCxnSpPr>
          <p:nvPr/>
        </p:nvCxnSpPr>
        <p:spPr bwMode="auto">
          <a:xfrm>
            <a:off x="7414981" y="3511136"/>
            <a:ext cx="0" cy="774463"/>
          </a:xfrm>
          <a:prstGeom prst="straightConnector1">
            <a:avLst/>
          </a:prstGeom>
          <a:noFill/>
          <a:ln w="76200" cap="flat" cmpd="sng" algn="ctr">
            <a:solidFill>
              <a:srgbClr val="FF0000"/>
            </a:solidFill>
            <a:prstDash val="solid"/>
            <a:round/>
            <a:headEnd type="none" w="med" len="med"/>
            <a:tailEnd type="triangle"/>
          </a:ln>
          <a:effectLst/>
        </p:spPr>
      </p:cxnSp>
      <p:pic>
        <p:nvPicPr>
          <p:cNvPr id="3" name="Picture 2">
            <a:extLst>
              <a:ext uri="{FF2B5EF4-FFF2-40B4-BE49-F238E27FC236}">
                <a16:creationId xmlns:a16="http://schemas.microsoft.com/office/drawing/2014/main" id="{6BC06D65-4E69-CBBF-2E16-0582171F1394}"/>
              </a:ext>
            </a:extLst>
          </p:cNvPr>
          <p:cNvPicPr>
            <a:picLocks noChangeAspect="1"/>
          </p:cNvPicPr>
          <p:nvPr/>
        </p:nvPicPr>
        <p:blipFill>
          <a:blip r:embed="rId2"/>
          <a:stretch>
            <a:fillRect/>
          </a:stretch>
        </p:blipFill>
        <p:spPr>
          <a:xfrm>
            <a:off x="3307169" y="1697448"/>
            <a:ext cx="8215625" cy="1795878"/>
          </a:xfrm>
          <a:prstGeom prst="rect">
            <a:avLst/>
          </a:prstGeom>
        </p:spPr>
      </p:pic>
      <p:pic>
        <p:nvPicPr>
          <p:cNvPr id="4" name="Picture 3">
            <a:extLst>
              <a:ext uri="{FF2B5EF4-FFF2-40B4-BE49-F238E27FC236}">
                <a16:creationId xmlns:a16="http://schemas.microsoft.com/office/drawing/2014/main" id="{FFEEFDF8-C73F-8B36-BD1B-2694BF20AD5E}"/>
              </a:ext>
            </a:extLst>
          </p:cNvPr>
          <p:cNvPicPr>
            <a:picLocks noChangeAspect="1"/>
          </p:cNvPicPr>
          <p:nvPr/>
        </p:nvPicPr>
        <p:blipFill>
          <a:blip r:embed="rId3"/>
          <a:stretch>
            <a:fillRect/>
          </a:stretch>
        </p:blipFill>
        <p:spPr>
          <a:xfrm>
            <a:off x="3245242" y="4314174"/>
            <a:ext cx="8339479" cy="1579134"/>
          </a:xfrm>
          <a:prstGeom prst="rect">
            <a:avLst/>
          </a:prstGeom>
        </p:spPr>
      </p:pic>
      <p:sp>
        <p:nvSpPr>
          <p:cNvPr id="5" name="Rectangle 4">
            <a:extLst>
              <a:ext uri="{FF2B5EF4-FFF2-40B4-BE49-F238E27FC236}">
                <a16:creationId xmlns:a16="http://schemas.microsoft.com/office/drawing/2014/main" id="{2150AA38-906F-5DAB-3AF2-F4A65B82BB97}"/>
              </a:ext>
            </a:extLst>
          </p:cNvPr>
          <p:cNvSpPr/>
          <p:nvPr/>
        </p:nvSpPr>
        <p:spPr bwMode="auto">
          <a:xfrm>
            <a:off x="5150840" y="2881502"/>
            <a:ext cx="5821960" cy="310392"/>
          </a:xfrm>
          <a:prstGeom prst="rect">
            <a:avLst/>
          </a:prstGeom>
          <a:solidFill>
            <a:srgbClr val="FFFF00">
              <a:alpha val="25000"/>
            </a:srgbClr>
          </a:solidFill>
          <a:ln w="0">
            <a:solidFill>
              <a:srgbClr val="FFFF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 name="Rectangle 6">
            <a:extLst>
              <a:ext uri="{FF2B5EF4-FFF2-40B4-BE49-F238E27FC236}">
                <a16:creationId xmlns:a16="http://schemas.microsoft.com/office/drawing/2014/main" id="{00F7FF6E-B785-66E9-A1E8-26DC631E6C09}"/>
              </a:ext>
            </a:extLst>
          </p:cNvPr>
          <p:cNvSpPr/>
          <p:nvPr/>
        </p:nvSpPr>
        <p:spPr bwMode="auto">
          <a:xfrm>
            <a:off x="3808737" y="3192156"/>
            <a:ext cx="1707160" cy="310392"/>
          </a:xfrm>
          <a:prstGeom prst="rect">
            <a:avLst/>
          </a:prstGeom>
          <a:solidFill>
            <a:srgbClr val="FFFF00">
              <a:alpha val="25000"/>
            </a:srgbClr>
          </a:solidFill>
          <a:ln w="0">
            <a:solidFill>
              <a:srgbClr val="FFFF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13" name="Straight Connector 12">
            <a:extLst>
              <a:ext uri="{FF2B5EF4-FFF2-40B4-BE49-F238E27FC236}">
                <a16:creationId xmlns:a16="http://schemas.microsoft.com/office/drawing/2014/main" id="{D8E1BC89-43CD-3501-A6B1-28BA498BF236}"/>
              </a:ext>
            </a:extLst>
          </p:cNvPr>
          <p:cNvCxnSpPr>
            <a:stCxn id="5" idx="1"/>
            <a:endCxn id="5" idx="3"/>
          </p:cNvCxnSpPr>
          <p:nvPr/>
        </p:nvCxnSpPr>
        <p:spPr bwMode="auto">
          <a:xfrm>
            <a:off x="5150840" y="3036698"/>
            <a:ext cx="5821960" cy="0"/>
          </a:xfrm>
          <a:prstGeom prst="line">
            <a:avLst/>
          </a:prstGeom>
          <a:noFill/>
          <a:ln w="28575" cap="flat" cmpd="sng" algn="ctr">
            <a:solidFill>
              <a:srgbClr val="FF0000"/>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E393788-94F2-B307-FDD8-4ED0BEC75D0E}"/>
              </a:ext>
            </a:extLst>
          </p:cNvPr>
          <p:cNvCxnSpPr>
            <a:stCxn id="7" idx="1"/>
            <a:endCxn id="7" idx="3"/>
          </p:cNvCxnSpPr>
          <p:nvPr/>
        </p:nvCxnSpPr>
        <p:spPr bwMode="auto">
          <a:xfrm>
            <a:off x="3808737" y="3347352"/>
            <a:ext cx="1707160" cy="0"/>
          </a:xfrm>
          <a:prstGeom prst="line">
            <a:avLst/>
          </a:prstGeom>
          <a:noFill/>
          <a:ln w="28575" cap="flat" cmpd="sng" algn="ctr">
            <a:solidFill>
              <a:srgbClr val="FF0000"/>
            </a:solidFill>
            <a:prstDash val="solid"/>
            <a:round/>
            <a:headEnd type="none" w="med" len="med"/>
            <a:tailEnd type="none" w="med" len="med"/>
          </a:ln>
          <a:effectLst/>
        </p:spPr>
      </p:cxnSp>
      <p:sp>
        <p:nvSpPr>
          <p:cNvPr id="6" name="Text Box 15">
            <a:extLst>
              <a:ext uri="{FF2B5EF4-FFF2-40B4-BE49-F238E27FC236}">
                <a16:creationId xmlns:a16="http://schemas.microsoft.com/office/drawing/2014/main" id="{4EF06349-BB12-B280-7986-16C21D540A47}"/>
              </a:ext>
            </a:extLst>
          </p:cNvPr>
          <p:cNvSpPr txBox="1">
            <a:spLocks noChangeArrowheads="1"/>
          </p:cNvSpPr>
          <p:nvPr/>
        </p:nvSpPr>
        <p:spPr bwMode="auto">
          <a:xfrm>
            <a:off x="432847" y="637467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dirty="0">
                <a:solidFill>
                  <a:srgbClr val="455560"/>
                </a:solidFill>
                <a:latin typeface="Calibri" panose="020F0502020204030204" pitchFamily="34" charset="0"/>
                <a:cs typeface="Calibri" panose="020F0502020204030204" pitchFamily="34" charset="0"/>
              </a:rPr>
              <a:t>Abemaciclib PI.</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3473914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monarchE: Safety </a:t>
            </a:r>
            <a:endParaRPr lang="en-US" altLang="en-US" dirty="0"/>
          </a:p>
        </p:txBody>
      </p:sp>
      <p:sp>
        <p:nvSpPr>
          <p:cNvPr id="7" name="Text Box 15">
            <a:extLst>
              <a:ext uri="{FF2B5EF4-FFF2-40B4-BE49-F238E27FC236}">
                <a16:creationId xmlns:a16="http://schemas.microsoft.com/office/drawing/2014/main" id="{541945EC-B122-826B-369F-B2291E5CC429}"/>
              </a:ext>
            </a:extLst>
          </p:cNvPr>
          <p:cNvSpPr txBox="1">
            <a:spLocks noChangeArrowheads="1"/>
          </p:cNvSpPr>
          <p:nvPr/>
        </p:nvSpPr>
        <p:spPr bwMode="auto">
          <a:xfrm>
            <a:off x="432847" y="639104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Johnston. Lancet Oncol. 2023;24:77. Johnston. SABCS 2022. Abstr GS1-09.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10" name="Rectangle 9">
            <a:extLst>
              <a:ext uri="{FF2B5EF4-FFF2-40B4-BE49-F238E27FC236}">
                <a16:creationId xmlns:a16="http://schemas.microsoft.com/office/drawing/2014/main" id="{72268655-F7F9-BAD6-54C0-F653132A3915}"/>
              </a:ext>
            </a:extLst>
          </p:cNvPr>
          <p:cNvSpPr/>
          <p:nvPr/>
        </p:nvSpPr>
        <p:spPr bwMode="auto">
          <a:xfrm>
            <a:off x="6571418" y="2290830"/>
            <a:ext cx="1571684" cy="2489411"/>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Rectangle 3">
            <a:extLst>
              <a:ext uri="{FF2B5EF4-FFF2-40B4-BE49-F238E27FC236}">
                <a16:creationId xmlns:a16="http://schemas.microsoft.com/office/drawing/2014/main" id="{B647930A-793D-EB89-CD27-56E9571F2E0F}"/>
              </a:ext>
            </a:extLst>
          </p:cNvPr>
          <p:cNvSpPr txBox="1">
            <a:spLocks noChangeArrowheads="1"/>
          </p:cNvSpPr>
          <p:nvPr/>
        </p:nvSpPr>
        <p:spPr bwMode="auto">
          <a:xfrm>
            <a:off x="7661647" y="1811590"/>
            <a:ext cx="3936619" cy="2109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spcBef>
                <a:spcPts val="1000"/>
              </a:spcBef>
              <a:spcAft>
                <a:spcPts val="700"/>
              </a:spcAft>
              <a:buClr>
                <a:srgbClr val="000000"/>
              </a:buClr>
              <a:buSzTx/>
              <a:buFont typeface="Wingdings" panose="05000000000000000000" pitchFamily="2" charset="2"/>
              <a:buChar char="§"/>
              <a:tabLst/>
              <a:defRP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Median duration of abemaciclib: 24 mo</a:t>
            </a:r>
          </a:p>
          <a:p>
            <a:pPr marL="342900" marR="0" lvl="0" indent="-342900" algn="l" defTabSz="914400" rtl="0" eaLnBrk="1" fontAlgn="base" latinLnBrk="0" hangingPunct="1">
              <a:spcBef>
                <a:spcPts val="1000"/>
              </a:spcBef>
              <a:spcAft>
                <a:spcPts val="700"/>
              </a:spcAft>
              <a:buClr>
                <a:srgbClr val="000000"/>
              </a:buClr>
              <a:buSzTx/>
              <a:buFont typeface="Wingdings" panose="05000000000000000000" pitchFamily="2" charset="2"/>
              <a:buChar char="§"/>
              <a:tabLst/>
              <a:defRP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Abemaciclib dose adjustments due to AE:</a:t>
            </a:r>
          </a:p>
          <a:p>
            <a:pPr marL="742950" marR="0" lvl="1" indent="-285750" algn="l" defTabSz="914400" rtl="0" eaLnBrk="1" fontAlgn="base" latinLnBrk="0" hangingPunct="1">
              <a:spcBef>
                <a:spcPts val="1000"/>
              </a:spcBef>
              <a:spcAft>
                <a:spcPts val="700"/>
              </a:spcAft>
              <a:buClr>
                <a:srgbClr val="000000"/>
              </a:buClr>
              <a:buSzTx/>
              <a:buFont typeface="Arial" panose="020B0604020202020204" pitchFamily="34" charset="0"/>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holds: 61.7%</a:t>
            </a:r>
          </a:p>
          <a:p>
            <a:pPr marL="742950" marR="0" lvl="1" indent="-285750" algn="l" defTabSz="914400" rtl="0" eaLnBrk="1" fontAlgn="base" latinLnBrk="0" hangingPunct="1">
              <a:spcBef>
                <a:spcPts val="1000"/>
              </a:spcBef>
              <a:spcAft>
                <a:spcPts val="700"/>
              </a:spcAft>
              <a:buClr>
                <a:srgbClr val="000000"/>
              </a:buClr>
              <a:buSzTx/>
              <a:buFont typeface="Arial" panose="020B0604020202020204" pitchFamily="34" charset="0"/>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reductions: 43.6%</a:t>
            </a:r>
          </a:p>
          <a:p>
            <a:pPr marL="742950" marR="0" lvl="1" indent="-285750" algn="l" defTabSz="914400" rtl="0" eaLnBrk="1" fontAlgn="base" latinLnBrk="0" hangingPunct="1">
              <a:spcBef>
                <a:spcPts val="1000"/>
              </a:spcBef>
              <a:spcAft>
                <a:spcPts val="700"/>
              </a:spcAft>
              <a:buClr>
                <a:srgbClr val="000000"/>
              </a:buClr>
              <a:buSzTx/>
              <a:buFont typeface="Arial" panose="020B0604020202020204" pitchFamily="34" charset="0"/>
              <a:buChar char="‒"/>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Discontinuations: 18.5% </a:t>
            </a:r>
            <a:b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(8.9% after dose reduction)</a:t>
            </a:r>
          </a:p>
        </p:txBody>
      </p:sp>
      <p:sp>
        <p:nvSpPr>
          <p:cNvPr id="30" name="TextBox 29">
            <a:extLst>
              <a:ext uri="{FF2B5EF4-FFF2-40B4-BE49-F238E27FC236}">
                <a16:creationId xmlns:a16="http://schemas.microsoft.com/office/drawing/2014/main" id="{743AF0F5-6AE4-7DEC-9FCE-DEFB6EB50D0B}"/>
              </a:ext>
            </a:extLst>
          </p:cNvPr>
          <p:cNvSpPr txBox="1"/>
          <p:nvPr/>
        </p:nvSpPr>
        <p:spPr bwMode="auto">
          <a:xfrm>
            <a:off x="714894" y="2076207"/>
            <a:ext cx="16129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 in either arm</a:t>
            </a:r>
          </a:p>
        </p:txBody>
      </p:sp>
      <p:grpSp>
        <p:nvGrpSpPr>
          <p:cNvPr id="31826" name="Group 31825">
            <a:extLst>
              <a:ext uri="{FF2B5EF4-FFF2-40B4-BE49-F238E27FC236}">
                <a16:creationId xmlns:a16="http://schemas.microsoft.com/office/drawing/2014/main" id="{5B2AD412-90E5-8C86-465C-39C210A26A99}"/>
              </a:ext>
            </a:extLst>
          </p:cNvPr>
          <p:cNvGrpSpPr/>
          <p:nvPr/>
        </p:nvGrpSpPr>
        <p:grpSpPr>
          <a:xfrm>
            <a:off x="3094973" y="1508563"/>
            <a:ext cx="1500397" cy="875421"/>
            <a:chOff x="2365221" y="1204315"/>
            <a:chExt cx="1500397" cy="875421"/>
          </a:xfrm>
        </p:grpSpPr>
        <p:sp>
          <p:nvSpPr>
            <p:cNvPr id="29" name="TextBox 28">
              <a:extLst>
                <a:ext uri="{FF2B5EF4-FFF2-40B4-BE49-F238E27FC236}">
                  <a16:creationId xmlns:a16="http://schemas.microsoft.com/office/drawing/2014/main" id="{DCAFC046-4FD5-2CBE-E66B-0D816EDD0998}"/>
                </a:ext>
              </a:extLst>
            </p:cNvPr>
            <p:cNvSpPr txBox="1"/>
            <p:nvPr/>
          </p:nvSpPr>
          <p:spPr bwMode="auto">
            <a:xfrm>
              <a:off x="2369024" y="1204315"/>
              <a:ext cx="14414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Abemaciclib + ET</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2791 (%)</a:t>
              </a:r>
            </a:p>
          </p:txBody>
        </p:sp>
        <p:grpSp>
          <p:nvGrpSpPr>
            <p:cNvPr id="37" name="Group 36">
              <a:extLst>
                <a:ext uri="{FF2B5EF4-FFF2-40B4-BE49-F238E27FC236}">
                  <a16:creationId xmlns:a16="http://schemas.microsoft.com/office/drawing/2014/main" id="{FE1191DE-F700-6007-DA09-BCA139AE1ABD}"/>
                </a:ext>
              </a:extLst>
            </p:cNvPr>
            <p:cNvGrpSpPr/>
            <p:nvPr/>
          </p:nvGrpSpPr>
          <p:grpSpPr>
            <a:xfrm>
              <a:off x="2365221" y="1771959"/>
              <a:ext cx="1500397" cy="307777"/>
              <a:chOff x="3044201" y="1926710"/>
              <a:chExt cx="1500397" cy="307777"/>
            </a:xfrm>
          </p:grpSpPr>
          <p:sp>
            <p:nvSpPr>
              <p:cNvPr id="31" name="TextBox 30">
                <a:extLst>
                  <a:ext uri="{FF2B5EF4-FFF2-40B4-BE49-F238E27FC236}">
                    <a16:creationId xmlns:a16="http://schemas.microsoft.com/office/drawing/2014/main" id="{A0F8FD15-70AE-74A5-448E-519AB3B19D8D}"/>
                  </a:ext>
                </a:extLst>
              </p:cNvPr>
              <p:cNvSpPr txBox="1"/>
              <p:nvPr/>
            </p:nvSpPr>
            <p:spPr bwMode="auto">
              <a:xfrm>
                <a:off x="3116114" y="1926710"/>
                <a:ext cx="4796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G3+</a:t>
                </a:r>
              </a:p>
            </p:txBody>
          </p:sp>
          <p:sp>
            <p:nvSpPr>
              <p:cNvPr id="32" name="TextBox 31">
                <a:extLst>
                  <a:ext uri="{FF2B5EF4-FFF2-40B4-BE49-F238E27FC236}">
                    <a16:creationId xmlns:a16="http://schemas.microsoft.com/office/drawing/2014/main" id="{767FB55B-A187-7D4E-B3B9-B59DAC353969}"/>
                  </a:ext>
                </a:extLst>
              </p:cNvPr>
              <p:cNvSpPr txBox="1"/>
              <p:nvPr/>
            </p:nvSpPr>
            <p:spPr bwMode="auto">
              <a:xfrm>
                <a:off x="3655133" y="1926710"/>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G2</a:t>
                </a:r>
              </a:p>
            </p:txBody>
          </p:sp>
          <p:sp>
            <p:nvSpPr>
              <p:cNvPr id="33" name="TextBox 32">
                <a:extLst>
                  <a:ext uri="{FF2B5EF4-FFF2-40B4-BE49-F238E27FC236}">
                    <a16:creationId xmlns:a16="http://schemas.microsoft.com/office/drawing/2014/main" id="{0655F4A3-BC7C-D75D-1831-81DDC47148B6}"/>
                  </a:ext>
                </a:extLst>
              </p:cNvPr>
              <p:cNvSpPr txBox="1"/>
              <p:nvPr/>
            </p:nvSpPr>
            <p:spPr bwMode="auto">
              <a:xfrm>
                <a:off x="4154748" y="1926710"/>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G1</a:t>
                </a:r>
              </a:p>
            </p:txBody>
          </p:sp>
          <p:sp>
            <p:nvSpPr>
              <p:cNvPr id="34" name="Rectangle 33">
                <a:extLst>
                  <a:ext uri="{FF2B5EF4-FFF2-40B4-BE49-F238E27FC236}">
                    <a16:creationId xmlns:a16="http://schemas.microsoft.com/office/drawing/2014/main" id="{486541B6-ED93-1C38-1959-DA98902EF189}"/>
                  </a:ext>
                </a:extLst>
              </p:cNvPr>
              <p:cNvSpPr/>
              <p:nvPr/>
            </p:nvSpPr>
            <p:spPr bwMode="auto">
              <a:xfrm>
                <a:off x="3044201" y="2010018"/>
                <a:ext cx="127191" cy="141160"/>
              </a:xfrm>
              <a:prstGeom prst="rect">
                <a:avLst/>
              </a:prstGeom>
              <a:solidFill>
                <a:schemeClr val="accent1"/>
              </a:solidFill>
              <a:ln w="0">
                <a:solidFill>
                  <a:schemeClr val="bg1"/>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56EFDBCD-1079-5423-09ED-EA414EA26E95}"/>
                  </a:ext>
                </a:extLst>
              </p:cNvPr>
              <p:cNvSpPr/>
              <p:nvPr/>
            </p:nvSpPr>
            <p:spPr bwMode="auto">
              <a:xfrm>
                <a:off x="3584661" y="2010018"/>
                <a:ext cx="127191" cy="141160"/>
              </a:xfrm>
              <a:prstGeom prst="rect">
                <a:avLst/>
              </a:prstGeom>
              <a:solidFill>
                <a:schemeClr val="accent2"/>
              </a:solidFill>
              <a:ln w="0">
                <a:solidFill>
                  <a:schemeClr val="accent2">
                    <a:lumMod val="75000"/>
                  </a:schemeClr>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Rectangle 35">
                <a:extLst>
                  <a:ext uri="{FF2B5EF4-FFF2-40B4-BE49-F238E27FC236}">
                    <a16:creationId xmlns:a16="http://schemas.microsoft.com/office/drawing/2014/main" id="{CB2C3F8F-7BCE-8605-62B6-940A25EB4A5E}"/>
                  </a:ext>
                </a:extLst>
              </p:cNvPr>
              <p:cNvSpPr/>
              <p:nvPr/>
            </p:nvSpPr>
            <p:spPr bwMode="auto">
              <a:xfrm>
                <a:off x="4058258" y="2010018"/>
                <a:ext cx="127191" cy="141160"/>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46" name="Group 45">
            <a:extLst>
              <a:ext uri="{FF2B5EF4-FFF2-40B4-BE49-F238E27FC236}">
                <a16:creationId xmlns:a16="http://schemas.microsoft.com/office/drawing/2014/main" id="{AA31D603-CCF4-EE08-3E22-488EAC24E8A8}"/>
              </a:ext>
            </a:extLst>
          </p:cNvPr>
          <p:cNvGrpSpPr/>
          <p:nvPr/>
        </p:nvGrpSpPr>
        <p:grpSpPr>
          <a:xfrm>
            <a:off x="4766607" y="1508563"/>
            <a:ext cx="1496247" cy="875421"/>
            <a:chOff x="4364843" y="1234298"/>
            <a:chExt cx="1496247" cy="875421"/>
          </a:xfrm>
        </p:grpSpPr>
        <p:sp>
          <p:nvSpPr>
            <p:cNvPr id="38" name="TextBox 37">
              <a:extLst>
                <a:ext uri="{FF2B5EF4-FFF2-40B4-BE49-F238E27FC236}">
                  <a16:creationId xmlns:a16="http://schemas.microsoft.com/office/drawing/2014/main" id="{A529355B-8B80-C663-83EF-234CF36B8217}"/>
                </a:ext>
              </a:extLst>
            </p:cNvPr>
            <p:cNvSpPr txBox="1"/>
            <p:nvPr/>
          </p:nvSpPr>
          <p:spPr bwMode="auto">
            <a:xfrm>
              <a:off x="4508432" y="1234298"/>
              <a:ext cx="11128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ET Alone</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2800 (%)</a:t>
              </a:r>
            </a:p>
          </p:txBody>
        </p:sp>
        <p:grpSp>
          <p:nvGrpSpPr>
            <p:cNvPr id="39" name="Group 38">
              <a:extLst>
                <a:ext uri="{FF2B5EF4-FFF2-40B4-BE49-F238E27FC236}">
                  <a16:creationId xmlns:a16="http://schemas.microsoft.com/office/drawing/2014/main" id="{69399A4D-AD1F-8891-BDFC-15AC79DA9936}"/>
                </a:ext>
              </a:extLst>
            </p:cNvPr>
            <p:cNvGrpSpPr/>
            <p:nvPr/>
          </p:nvGrpSpPr>
          <p:grpSpPr>
            <a:xfrm>
              <a:off x="4364843" y="1801942"/>
              <a:ext cx="1496247" cy="307777"/>
              <a:chOff x="3116397" y="1926710"/>
              <a:chExt cx="1496247" cy="307777"/>
            </a:xfrm>
          </p:grpSpPr>
          <p:sp>
            <p:nvSpPr>
              <p:cNvPr id="40" name="TextBox 39">
                <a:extLst>
                  <a:ext uri="{FF2B5EF4-FFF2-40B4-BE49-F238E27FC236}">
                    <a16:creationId xmlns:a16="http://schemas.microsoft.com/office/drawing/2014/main" id="{C195D1E9-67DB-26BB-EACC-67511E19B74E}"/>
                  </a:ext>
                </a:extLst>
              </p:cNvPr>
              <p:cNvSpPr txBox="1"/>
              <p:nvPr/>
            </p:nvSpPr>
            <p:spPr bwMode="auto">
              <a:xfrm>
                <a:off x="3191940" y="1926710"/>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G1</a:t>
                </a:r>
              </a:p>
            </p:txBody>
          </p:sp>
          <p:sp>
            <p:nvSpPr>
              <p:cNvPr id="41" name="TextBox 40">
                <a:extLst>
                  <a:ext uri="{FF2B5EF4-FFF2-40B4-BE49-F238E27FC236}">
                    <a16:creationId xmlns:a16="http://schemas.microsoft.com/office/drawing/2014/main" id="{A1CA0049-796C-8890-6DB3-05C3AC49B37A}"/>
                  </a:ext>
                </a:extLst>
              </p:cNvPr>
              <p:cNvSpPr txBox="1"/>
              <p:nvPr/>
            </p:nvSpPr>
            <p:spPr bwMode="auto">
              <a:xfrm>
                <a:off x="3655133" y="1926710"/>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G2</a:t>
                </a:r>
              </a:p>
            </p:txBody>
          </p:sp>
          <p:sp>
            <p:nvSpPr>
              <p:cNvPr id="42" name="TextBox 41">
                <a:extLst>
                  <a:ext uri="{FF2B5EF4-FFF2-40B4-BE49-F238E27FC236}">
                    <a16:creationId xmlns:a16="http://schemas.microsoft.com/office/drawing/2014/main" id="{248710B1-139D-F05A-F049-7D09AE5CADFA}"/>
                  </a:ext>
                </a:extLst>
              </p:cNvPr>
              <p:cNvSpPr txBox="1"/>
              <p:nvPr/>
            </p:nvSpPr>
            <p:spPr bwMode="auto">
              <a:xfrm>
                <a:off x="4113691" y="1926710"/>
                <a:ext cx="498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G3+</a:t>
                </a:r>
              </a:p>
            </p:txBody>
          </p:sp>
          <p:sp>
            <p:nvSpPr>
              <p:cNvPr id="43" name="Rectangle 42">
                <a:extLst>
                  <a:ext uri="{FF2B5EF4-FFF2-40B4-BE49-F238E27FC236}">
                    <a16:creationId xmlns:a16="http://schemas.microsoft.com/office/drawing/2014/main" id="{57D8EFD1-8B44-C0CA-68F0-5CBDB2E9C319}"/>
                  </a:ext>
                </a:extLst>
              </p:cNvPr>
              <p:cNvSpPr/>
              <p:nvPr/>
            </p:nvSpPr>
            <p:spPr bwMode="auto">
              <a:xfrm>
                <a:off x="3116397" y="2010018"/>
                <a:ext cx="127191" cy="14116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Rectangle 43">
                <a:extLst>
                  <a:ext uri="{FF2B5EF4-FFF2-40B4-BE49-F238E27FC236}">
                    <a16:creationId xmlns:a16="http://schemas.microsoft.com/office/drawing/2014/main" id="{61FECBFF-AAC8-94F3-9198-18FA40A4F639}"/>
                  </a:ext>
                </a:extLst>
              </p:cNvPr>
              <p:cNvSpPr/>
              <p:nvPr/>
            </p:nvSpPr>
            <p:spPr bwMode="auto">
              <a:xfrm>
                <a:off x="3584661" y="2010018"/>
                <a:ext cx="127191" cy="14116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Rectangle 44">
                <a:extLst>
                  <a:ext uri="{FF2B5EF4-FFF2-40B4-BE49-F238E27FC236}">
                    <a16:creationId xmlns:a16="http://schemas.microsoft.com/office/drawing/2014/main" id="{A570A648-42E2-80AA-31A4-DB781ED028CF}"/>
                  </a:ext>
                </a:extLst>
              </p:cNvPr>
              <p:cNvSpPr/>
              <p:nvPr/>
            </p:nvSpPr>
            <p:spPr bwMode="auto">
              <a:xfrm>
                <a:off x="4037750" y="2010018"/>
                <a:ext cx="127191" cy="141160"/>
              </a:xfrm>
              <a:prstGeom prst="rect">
                <a:avLst/>
              </a:prstGeom>
              <a:solidFill>
                <a:srgbClr val="E1471D"/>
              </a:solidFill>
              <a:ln w="0">
                <a:solidFill>
                  <a:schemeClr val="bg1"/>
                </a:solidFill>
                <a:miter lim="800000"/>
                <a:headEnd/>
                <a:tailEnd/>
              </a:ln>
            </p:spPr>
            <p:txBody>
              <a:bodyPr rtlCol="0" anchor="b"/>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31760" name="Group 31759">
            <a:extLst>
              <a:ext uri="{FF2B5EF4-FFF2-40B4-BE49-F238E27FC236}">
                <a16:creationId xmlns:a16="http://schemas.microsoft.com/office/drawing/2014/main" id="{5DDA0BF4-6DE4-AFD9-790D-16966433DCB3}"/>
              </a:ext>
            </a:extLst>
          </p:cNvPr>
          <p:cNvGrpSpPr/>
          <p:nvPr/>
        </p:nvGrpSpPr>
        <p:grpSpPr>
          <a:xfrm>
            <a:off x="1463389" y="5582986"/>
            <a:ext cx="6322003" cy="374852"/>
            <a:chOff x="1463389" y="5278738"/>
            <a:chExt cx="6322003" cy="374852"/>
          </a:xfrm>
        </p:grpSpPr>
        <p:grpSp>
          <p:nvGrpSpPr>
            <p:cNvPr id="31759" name="Group 31758">
              <a:extLst>
                <a:ext uri="{FF2B5EF4-FFF2-40B4-BE49-F238E27FC236}">
                  <a16:creationId xmlns:a16="http://schemas.microsoft.com/office/drawing/2014/main" id="{F32BC511-4126-BB53-59AE-F079BC79EA8F}"/>
                </a:ext>
              </a:extLst>
            </p:cNvPr>
            <p:cNvGrpSpPr/>
            <p:nvPr/>
          </p:nvGrpSpPr>
          <p:grpSpPr>
            <a:xfrm>
              <a:off x="1712016" y="5278738"/>
              <a:ext cx="5836864" cy="64008"/>
              <a:chOff x="1712016" y="5278738"/>
              <a:chExt cx="5836864" cy="64008"/>
            </a:xfrm>
          </p:grpSpPr>
          <p:cxnSp>
            <p:nvCxnSpPr>
              <p:cNvPr id="48" name="Straight Connector 47">
                <a:extLst>
                  <a:ext uri="{FF2B5EF4-FFF2-40B4-BE49-F238E27FC236}">
                    <a16:creationId xmlns:a16="http://schemas.microsoft.com/office/drawing/2014/main" id="{87AE3E22-5894-3652-5A56-88E79AE080F5}"/>
                  </a:ext>
                </a:extLst>
              </p:cNvPr>
              <p:cNvCxnSpPr>
                <a:cxnSpLocks/>
              </p:cNvCxnSpPr>
              <p:nvPr/>
            </p:nvCxnSpPr>
            <p:spPr bwMode="auto">
              <a:xfrm>
                <a:off x="1717040" y="5291438"/>
                <a:ext cx="5831840" cy="0"/>
              </a:xfrm>
              <a:prstGeom prst="line">
                <a:avLst/>
              </a:prstGeom>
              <a:noFill/>
              <a:ln w="28575" cap="flat" cmpd="sng" algn="ctr">
                <a:solidFill>
                  <a:schemeClr val="bg1"/>
                </a:solidFill>
                <a:prstDash val="solid"/>
                <a:round/>
                <a:headEnd type="none" w="med" len="med"/>
                <a:tailEnd type="none" w="med" len="med"/>
              </a:ln>
              <a:effectLst/>
            </p:spPr>
          </p:cxnSp>
          <p:grpSp>
            <p:nvGrpSpPr>
              <p:cNvPr id="31745" name="Group 31744">
                <a:extLst>
                  <a:ext uri="{FF2B5EF4-FFF2-40B4-BE49-F238E27FC236}">
                    <a16:creationId xmlns:a16="http://schemas.microsoft.com/office/drawing/2014/main" id="{44A06D50-6D62-7BAC-E0E0-707765783B7B}"/>
                  </a:ext>
                </a:extLst>
              </p:cNvPr>
              <p:cNvGrpSpPr/>
              <p:nvPr/>
            </p:nvGrpSpPr>
            <p:grpSpPr>
              <a:xfrm>
                <a:off x="1712016" y="5278738"/>
                <a:ext cx="5823802" cy="64008"/>
                <a:chOff x="1712016" y="5291438"/>
                <a:chExt cx="5823802" cy="64008"/>
              </a:xfrm>
            </p:grpSpPr>
            <p:cxnSp>
              <p:nvCxnSpPr>
                <p:cNvPr id="50" name="Straight Connector 49">
                  <a:extLst>
                    <a:ext uri="{FF2B5EF4-FFF2-40B4-BE49-F238E27FC236}">
                      <a16:creationId xmlns:a16="http://schemas.microsoft.com/office/drawing/2014/main" id="{597C1579-0BF5-11E6-B2E4-CD6C9399EA55}"/>
                    </a:ext>
                  </a:extLst>
                </p:cNvPr>
                <p:cNvCxnSpPr>
                  <a:cxnSpLocks/>
                </p:cNvCxnSpPr>
                <p:nvPr/>
              </p:nvCxnSpPr>
              <p:spPr bwMode="auto">
                <a:xfrm>
                  <a:off x="171201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3AEAA188-6E49-E5AF-3490-FA945BDB0D56}"/>
                    </a:ext>
                  </a:extLst>
                </p:cNvPr>
                <p:cNvCxnSpPr>
                  <a:cxnSpLocks/>
                </p:cNvCxnSpPr>
                <p:nvPr/>
              </p:nvCxnSpPr>
              <p:spPr bwMode="auto">
                <a:xfrm>
                  <a:off x="229439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5AF7476B-9935-4E18-A4B4-E53E64327F8E}"/>
                    </a:ext>
                  </a:extLst>
                </p:cNvPr>
                <p:cNvCxnSpPr>
                  <a:cxnSpLocks/>
                </p:cNvCxnSpPr>
                <p:nvPr/>
              </p:nvCxnSpPr>
              <p:spPr bwMode="auto">
                <a:xfrm>
                  <a:off x="287677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B3B9AFA-84B2-5241-A173-8D60B2B59278}"/>
                    </a:ext>
                  </a:extLst>
                </p:cNvPr>
                <p:cNvCxnSpPr>
                  <a:cxnSpLocks/>
                </p:cNvCxnSpPr>
                <p:nvPr/>
              </p:nvCxnSpPr>
              <p:spPr bwMode="auto">
                <a:xfrm>
                  <a:off x="345915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0274015-157E-7B09-C6C1-B35E6DFB8908}"/>
                    </a:ext>
                  </a:extLst>
                </p:cNvPr>
                <p:cNvCxnSpPr>
                  <a:cxnSpLocks/>
                </p:cNvCxnSpPr>
                <p:nvPr/>
              </p:nvCxnSpPr>
              <p:spPr bwMode="auto">
                <a:xfrm>
                  <a:off x="404153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EE78555D-45E2-A8C9-65CB-280DA97CAB63}"/>
                    </a:ext>
                  </a:extLst>
                </p:cNvPr>
                <p:cNvCxnSpPr>
                  <a:cxnSpLocks/>
                </p:cNvCxnSpPr>
                <p:nvPr/>
              </p:nvCxnSpPr>
              <p:spPr bwMode="auto">
                <a:xfrm>
                  <a:off x="462391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BFA56314-14B4-11F2-0D67-D22143048129}"/>
                    </a:ext>
                  </a:extLst>
                </p:cNvPr>
                <p:cNvCxnSpPr>
                  <a:cxnSpLocks/>
                </p:cNvCxnSpPr>
                <p:nvPr/>
              </p:nvCxnSpPr>
              <p:spPr bwMode="auto">
                <a:xfrm>
                  <a:off x="520629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DFEA12D7-8D0F-EC14-4528-20D03F8CC32C}"/>
                    </a:ext>
                  </a:extLst>
                </p:cNvPr>
                <p:cNvCxnSpPr>
                  <a:cxnSpLocks/>
                </p:cNvCxnSpPr>
                <p:nvPr/>
              </p:nvCxnSpPr>
              <p:spPr bwMode="auto">
                <a:xfrm>
                  <a:off x="578867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12BC134F-594F-E023-BFB8-39C19E960975}"/>
                    </a:ext>
                  </a:extLst>
                </p:cNvPr>
                <p:cNvCxnSpPr>
                  <a:cxnSpLocks/>
                </p:cNvCxnSpPr>
                <p:nvPr/>
              </p:nvCxnSpPr>
              <p:spPr bwMode="auto">
                <a:xfrm>
                  <a:off x="637105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7F65CCA1-8A08-BCAB-0BC1-ABC2998492B8}"/>
                    </a:ext>
                  </a:extLst>
                </p:cNvPr>
                <p:cNvCxnSpPr>
                  <a:cxnSpLocks/>
                </p:cNvCxnSpPr>
                <p:nvPr/>
              </p:nvCxnSpPr>
              <p:spPr bwMode="auto">
                <a:xfrm>
                  <a:off x="6953436" y="5291438"/>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775D1B01-54FF-21D6-83FC-2FBBFDDE292B}"/>
                    </a:ext>
                  </a:extLst>
                </p:cNvPr>
                <p:cNvCxnSpPr>
                  <a:cxnSpLocks/>
                </p:cNvCxnSpPr>
                <p:nvPr/>
              </p:nvCxnSpPr>
              <p:spPr bwMode="auto">
                <a:xfrm>
                  <a:off x="7535818" y="5291438"/>
                  <a:ext cx="0" cy="64008"/>
                </a:xfrm>
                <a:prstGeom prst="line">
                  <a:avLst/>
                </a:prstGeom>
                <a:noFill/>
                <a:ln w="28575" cap="flat" cmpd="sng" algn="ctr">
                  <a:solidFill>
                    <a:schemeClr val="bg1"/>
                  </a:solidFill>
                  <a:prstDash val="solid"/>
                  <a:round/>
                  <a:headEnd type="none" w="med" len="med"/>
                  <a:tailEnd type="none" w="med" len="med"/>
                </a:ln>
                <a:effectLst/>
              </p:spPr>
            </p:cxnSp>
          </p:grpSp>
        </p:grpSp>
        <p:sp>
          <p:nvSpPr>
            <p:cNvPr id="31748" name="TextBox 31747">
              <a:extLst>
                <a:ext uri="{FF2B5EF4-FFF2-40B4-BE49-F238E27FC236}">
                  <a16:creationId xmlns:a16="http://schemas.microsoft.com/office/drawing/2014/main" id="{F95B6553-9F65-9E68-CA2E-A485CB1DE969}"/>
                </a:ext>
              </a:extLst>
            </p:cNvPr>
            <p:cNvSpPr txBox="1"/>
            <p:nvPr/>
          </p:nvSpPr>
          <p:spPr bwMode="auto">
            <a:xfrm>
              <a:off x="1463389" y="5315036"/>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1749" name="TextBox 31748">
              <a:extLst>
                <a:ext uri="{FF2B5EF4-FFF2-40B4-BE49-F238E27FC236}">
                  <a16:creationId xmlns:a16="http://schemas.microsoft.com/office/drawing/2014/main" id="{386B5D50-057D-C03B-F2DF-838D446A621C}"/>
                </a:ext>
              </a:extLst>
            </p:cNvPr>
            <p:cNvSpPr txBox="1"/>
            <p:nvPr/>
          </p:nvSpPr>
          <p:spPr bwMode="auto">
            <a:xfrm>
              <a:off x="2096448"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1750" name="TextBox 31749">
              <a:extLst>
                <a:ext uri="{FF2B5EF4-FFF2-40B4-BE49-F238E27FC236}">
                  <a16:creationId xmlns:a16="http://schemas.microsoft.com/office/drawing/2014/main" id="{88B4CFD9-2087-C86A-C05C-F55133495F1E}"/>
                </a:ext>
              </a:extLst>
            </p:cNvPr>
            <p:cNvSpPr txBox="1"/>
            <p:nvPr/>
          </p:nvSpPr>
          <p:spPr bwMode="auto">
            <a:xfrm>
              <a:off x="2678659"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1751" name="TextBox 31750">
              <a:extLst>
                <a:ext uri="{FF2B5EF4-FFF2-40B4-BE49-F238E27FC236}">
                  <a16:creationId xmlns:a16="http://schemas.microsoft.com/office/drawing/2014/main" id="{856125FC-FE44-2645-BF9C-346E1288006F}"/>
                </a:ext>
              </a:extLst>
            </p:cNvPr>
            <p:cNvSpPr txBox="1"/>
            <p:nvPr/>
          </p:nvSpPr>
          <p:spPr bwMode="auto">
            <a:xfrm>
              <a:off x="3262795"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1752" name="TextBox 31751">
              <a:extLst>
                <a:ext uri="{FF2B5EF4-FFF2-40B4-BE49-F238E27FC236}">
                  <a16:creationId xmlns:a16="http://schemas.microsoft.com/office/drawing/2014/main" id="{80F6DC41-3C32-2057-AC71-122EF05E8999}"/>
                </a:ext>
              </a:extLst>
            </p:cNvPr>
            <p:cNvSpPr txBox="1"/>
            <p:nvPr/>
          </p:nvSpPr>
          <p:spPr bwMode="auto">
            <a:xfrm>
              <a:off x="3845006"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1753" name="TextBox 31752">
              <a:extLst>
                <a:ext uri="{FF2B5EF4-FFF2-40B4-BE49-F238E27FC236}">
                  <a16:creationId xmlns:a16="http://schemas.microsoft.com/office/drawing/2014/main" id="{52148D02-D242-AF65-131A-5EEFED9B99CF}"/>
                </a:ext>
              </a:extLst>
            </p:cNvPr>
            <p:cNvSpPr txBox="1"/>
            <p:nvPr/>
          </p:nvSpPr>
          <p:spPr bwMode="auto">
            <a:xfrm>
              <a:off x="4481239" y="5315036"/>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1754" name="TextBox 31753">
              <a:extLst>
                <a:ext uri="{FF2B5EF4-FFF2-40B4-BE49-F238E27FC236}">
                  <a16:creationId xmlns:a16="http://schemas.microsoft.com/office/drawing/2014/main" id="{CD7F8551-02C6-FB6A-F864-84D1EA37DD4D}"/>
                </a:ext>
              </a:extLst>
            </p:cNvPr>
            <p:cNvSpPr txBox="1"/>
            <p:nvPr/>
          </p:nvSpPr>
          <p:spPr bwMode="auto">
            <a:xfrm>
              <a:off x="5008178"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1755" name="TextBox 31754">
              <a:extLst>
                <a:ext uri="{FF2B5EF4-FFF2-40B4-BE49-F238E27FC236}">
                  <a16:creationId xmlns:a16="http://schemas.microsoft.com/office/drawing/2014/main" id="{FD787E91-9891-6EE6-7180-6220C7F7391A}"/>
                </a:ext>
              </a:extLst>
            </p:cNvPr>
            <p:cNvSpPr txBox="1"/>
            <p:nvPr/>
          </p:nvSpPr>
          <p:spPr bwMode="auto">
            <a:xfrm>
              <a:off x="5589139"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1756" name="TextBox 31755">
              <a:extLst>
                <a:ext uri="{FF2B5EF4-FFF2-40B4-BE49-F238E27FC236}">
                  <a16:creationId xmlns:a16="http://schemas.microsoft.com/office/drawing/2014/main" id="{9608AB11-840B-BCAB-07E0-78311179B522}"/>
                </a:ext>
              </a:extLst>
            </p:cNvPr>
            <p:cNvSpPr txBox="1"/>
            <p:nvPr/>
          </p:nvSpPr>
          <p:spPr bwMode="auto">
            <a:xfrm>
              <a:off x="6177066"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1757" name="TextBox 31756">
              <a:extLst>
                <a:ext uri="{FF2B5EF4-FFF2-40B4-BE49-F238E27FC236}">
                  <a16:creationId xmlns:a16="http://schemas.microsoft.com/office/drawing/2014/main" id="{32A30B82-E18A-A8CD-57D2-0AB563B1C106}"/>
                </a:ext>
              </a:extLst>
            </p:cNvPr>
            <p:cNvSpPr txBox="1"/>
            <p:nvPr/>
          </p:nvSpPr>
          <p:spPr bwMode="auto">
            <a:xfrm>
              <a:off x="6759277" y="531503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1758" name="TextBox 31757">
              <a:extLst>
                <a:ext uri="{FF2B5EF4-FFF2-40B4-BE49-F238E27FC236}">
                  <a16:creationId xmlns:a16="http://schemas.microsoft.com/office/drawing/2014/main" id="{EC82F5F1-8FAD-7269-571A-2669C849BFE2}"/>
                </a:ext>
              </a:extLst>
            </p:cNvPr>
            <p:cNvSpPr txBox="1"/>
            <p:nvPr/>
          </p:nvSpPr>
          <p:spPr bwMode="auto">
            <a:xfrm>
              <a:off x="7288140" y="5315036"/>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2" name="TextBox 1">
            <a:extLst>
              <a:ext uri="{FF2B5EF4-FFF2-40B4-BE49-F238E27FC236}">
                <a16:creationId xmlns:a16="http://schemas.microsoft.com/office/drawing/2014/main" id="{815F1347-8D5C-5F87-C34B-3CDF5CCBEA71}"/>
              </a:ext>
            </a:extLst>
          </p:cNvPr>
          <p:cNvSpPr txBox="1"/>
          <p:nvPr/>
        </p:nvSpPr>
        <p:spPr bwMode="auto">
          <a:xfrm>
            <a:off x="902060" y="2591762"/>
            <a:ext cx="1537600" cy="282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Diarrhea</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Fatigue</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Arthralgia</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Neutropenia</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Leukopenia</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Abdominal pain</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Nausea</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Hot flush</a:t>
            </a:r>
          </a:p>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Anemia</a:t>
            </a:r>
          </a:p>
        </p:txBody>
      </p:sp>
      <p:grpSp>
        <p:nvGrpSpPr>
          <p:cNvPr id="31823" name="Group 31822">
            <a:extLst>
              <a:ext uri="{FF2B5EF4-FFF2-40B4-BE49-F238E27FC236}">
                <a16:creationId xmlns:a16="http://schemas.microsoft.com/office/drawing/2014/main" id="{C5B124DB-DFBC-F9C4-7440-EB933685C8BD}"/>
              </a:ext>
            </a:extLst>
          </p:cNvPr>
          <p:cNvGrpSpPr/>
          <p:nvPr/>
        </p:nvGrpSpPr>
        <p:grpSpPr>
          <a:xfrm>
            <a:off x="3357899" y="4452748"/>
            <a:ext cx="1818481" cy="338554"/>
            <a:chOff x="3357899" y="4151041"/>
            <a:chExt cx="1818481" cy="338554"/>
          </a:xfrm>
        </p:grpSpPr>
        <p:sp>
          <p:nvSpPr>
            <p:cNvPr id="14" name="Rectangle 13">
              <a:extLst>
                <a:ext uri="{FF2B5EF4-FFF2-40B4-BE49-F238E27FC236}">
                  <a16:creationId xmlns:a16="http://schemas.microsoft.com/office/drawing/2014/main" id="{928C19C9-B9EE-CF0C-5C86-8AF16F40E038}"/>
                </a:ext>
              </a:extLst>
            </p:cNvPr>
            <p:cNvSpPr/>
            <p:nvPr/>
          </p:nvSpPr>
          <p:spPr bwMode="auto">
            <a:xfrm>
              <a:off x="3965575" y="4193318"/>
              <a:ext cx="659651"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BC8D8660-BEDE-0556-0C36-554DB712A2F3}"/>
                </a:ext>
              </a:extLst>
            </p:cNvPr>
            <p:cNvSpPr/>
            <p:nvPr/>
          </p:nvSpPr>
          <p:spPr bwMode="auto">
            <a:xfrm>
              <a:off x="4625227" y="4193318"/>
              <a:ext cx="214620"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74" name="TextBox 31773">
              <a:extLst>
                <a:ext uri="{FF2B5EF4-FFF2-40B4-BE49-F238E27FC236}">
                  <a16:creationId xmlns:a16="http://schemas.microsoft.com/office/drawing/2014/main" id="{54C038B5-914E-BD86-BD4A-C465A53569F8}"/>
                </a:ext>
              </a:extLst>
            </p:cNvPr>
            <p:cNvSpPr txBox="1"/>
            <p:nvPr/>
          </p:nvSpPr>
          <p:spPr bwMode="auto">
            <a:xfrm>
              <a:off x="3357899" y="415104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1775" name="TextBox 31774">
              <a:extLst>
                <a:ext uri="{FF2B5EF4-FFF2-40B4-BE49-F238E27FC236}">
                  <a16:creationId xmlns:a16="http://schemas.microsoft.com/office/drawing/2014/main" id="{E8DC76BE-6193-D823-9260-4873BCA167EB}"/>
                </a:ext>
              </a:extLst>
            </p:cNvPr>
            <p:cNvSpPr txBox="1"/>
            <p:nvPr/>
          </p:nvSpPr>
          <p:spPr bwMode="auto">
            <a:xfrm>
              <a:off x="4887518" y="4151041"/>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31786" name="Rectangle 31785">
              <a:extLst>
                <a:ext uri="{FF2B5EF4-FFF2-40B4-BE49-F238E27FC236}">
                  <a16:creationId xmlns:a16="http://schemas.microsoft.com/office/drawing/2014/main" id="{6835E7CC-5FF2-F623-9E0B-913510972B86}"/>
                </a:ext>
              </a:extLst>
            </p:cNvPr>
            <p:cNvSpPr/>
            <p:nvPr/>
          </p:nvSpPr>
          <p:spPr bwMode="auto">
            <a:xfrm>
              <a:off x="3769756" y="4193318"/>
              <a:ext cx="195816"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5" name="Rectangle 31794">
              <a:extLst>
                <a:ext uri="{FF2B5EF4-FFF2-40B4-BE49-F238E27FC236}">
                  <a16:creationId xmlns:a16="http://schemas.microsoft.com/office/drawing/2014/main" id="{E3744990-D0AF-8880-F663-CB68B3DAC3B1}"/>
                </a:ext>
              </a:extLst>
            </p:cNvPr>
            <p:cNvSpPr/>
            <p:nvPr/>
          </p:nvSpPr>
          <p:spPr bwMode="auto">
            <a:xfrm>
              <a:off x="3752348" y="4193318"/>
              <a:ext cx="18288"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4" name="Rectangle 31803">
              <a:extLst>
                <a:ext uri="{FF2B5EF4-FFF2-40B4-BE49-F238E27FC236}">
                  <a16:creationId xmlns:a16="http://schemas.microsoft.com/office/drawing/2014/main" id="{514ED4A0-1524-86FB-2172-3788412B3C62}"/>
                </a:ext>
              </a:extLst>
            </p:cNvPr>
            <p:cNvSpPr/>
            <p:nvPr/>
          </p:nvSpPr>
          <p:spPr bwMode="auto">
            <a:xfrm>
              <a:off x="4837714" y="4193318"/>
              <a:ext cx="49721"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16" name="Group 31815">
            <a:extLst>
              <a:ext uri="{FF2B5EF4-FFF2-40B4-BE49-F238E27FC236}">
                <a16:creationId xmlns:a16="http://schemas.microsoft.com/office/drawing/2014/main" id="{5921D30D-E650-0285-6DFC-06DB5DCE520A}"/>
              </a:ext>
            </a:extLst>
          </p:cNvPr>
          <p:cNvGrpSpPr/>
          <p:nvPr/>
        </p:nvGrpSpPr>
        <p:grpSpPr>
          <a:xfrm>
            <a:off x="1806135" y="2603542"/>
            <a:ext cx="3363895" cy="338554"/>
            <a:chOff x="1806135" y="2299294"/>
            <a:chExt cx="3363895" cy="338554"/>
          </a:xfrm>
        </p:grpSpPr>
        <p:sp>
          <p:nvSpPr>
            <p:cNvPr id="3" name="Rectangle 2">
              <a:extLst>
                <a:ext uri="{FF2B5EF4-FFF2-40B4-BE49-F238E27FC236}">
                  <a16:creationId xmlns:a16="http://schemas.microsoft.com/office/drawing/2014/main" id="{60C9EBF5-6A59-2CD6-29D2-2B2394242F37}"/>
                </a:ext>
              </a:extLst>
            </p:cNvPr>
            <p:cNvSpPr/>
            <p:nvPr/>
          </p:nvSpPr>
          <p:spPr bwMode="auto">
            <a:xfrm>
              <a:off x="3262795" y="2341571"/>
              <a:ext cx="1362431"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Rectangle 16">
              <a:extLst>
                <a:ext uri="{FF2B5EF4-FFF2-40B4-BE49-F238E27FC236}">
                  <a16:creationId xmlns:a16="http://schemas.microsoft.com/office/drawing/2014/main" id="{4F2D16D4-30F6-2F33-A573-E6337AD2DAB3}"/>
                </a:ext>
              </a:extLst>
            </p:cNvPr>
            <p:cNvSpPr/>
            <p:nvPr/>
          </p:nvSpPr>
          <p:spPr bwMode="auto">
            <a:xfrm>
              <a:off x="4625226" y="2341571"/>
              <a:ext cx="185155"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62" name="TextBox 31761">
              <a:extLst>
                <a:ext uri="{FF2B5EF4-FFF2-40B4-BE49-F238E27FC236}">
                  <a16:creationId xmlns:a16="http://schemas.microsoft.com/office/drawing/2014/main" id="{330DF578-FA4E-43CB-7658-964E7B9C34EF}"/>
                </a:ext>
              </a:extLst>
            </p:cNvPr>
            <p:cNvSpPr txBox="1"/>
            <p:nvPr/>
          </p:nvSpPr>
          <p:spPr bwMode="auto">
            <a:xfrm>
              <a:off x="1806135" y="229929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84</a:t>
              </a:r>
            </a:p>
          </p:txBody>
        </p:sp>
        <p:sp>
          <p:nvSpPr>
            <p:cNvPr id="31763" name="TextBox 31762">
              <a:extLst>
                <a:ext uri="{FF2B5EF4-FFF2-40B4-BE49-F238E27FC236}">
                  <a16:creationId xmlns:a16="http://schemas.microsoft.com/office/drawing/2014/main" id="{D0896BFB-4753-9B94-5CDB-8653E9285E9B}"/>
                </a:ext>
              </a:extLst>
            </p:cNvPr>
            <p:cNvSpPr txBox="1"/>
            <p:nvPr/>
          </p:nvSpPr>
          <p:spPr bwMode="auto">
            <a:xfrm>
              <a:off x="4881168" y="229929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31780" name="Rectangle 31779">
              <a:extLst>
                <a:ext uri="{FF2B5EF4-FFF2-40B4-BE49-F238E27FC236}">
                  <a16:creationId xmlns:a16="http://schemas.microsoft.com/office/drawing/2014/main" id="{C4B8A15F-DB92-05DF-E36D-A47D518337E5}"/>
                </a:ext>
              </a:extLst>
            </p:cNvPr>
            <p:cNvSpPr/>
            <p:nvPr/>
          </p:nvSpPr>
          <p:spPr bwMode="auto">
            <a:xfrm>
              <a:off x="2427841" y="2341571"/>
              <a:ext cx="872142"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89" name="Rectangle 31788">
              <a:extLst>
                <a:ext uri="{FF2B5EF4-FFF2-40B4-BE49-F238E27FC236}">
                  <a16:creationId xmlns:a16="http://schemas.microsoft.com/office/drawing/2014/main" id="{57AE0F25-ED04-FF51-931B-863B7741B0DE}"/>
                </a:ext>
              </a:extLst>
            </p:cNvPr>
            <p:cNvSpPr/>
            <p:nvPr/>
          </p:nvSpPr>
          <p:spPr bwMode="auto">
            <a:xfrm>
              <a:off x="2199190" y="2341571"/>
              <a:ext cx="228651"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8" name="Rectangle 31797">
              <a:extLst>
                <a:ext uri="{FF2B5EF4-FFF2-40B4-BE49-F238E27FC236}">
                  <a16:creationId xmlns:a16="http://schemas.microsoft.com/office/drawing/2014/main" id="{724951F6-7327-57C7-53D3-AD4AC2551DE3}"/>
                </a:ext>
              </a:extLst>
            </p:cNvPr>
            <p:cNvSpPr/>
            <p:nvPr/>
          </p:nvSpPr>
          <p:spPr bwMode="auto">
            <a:xfrm>
              <a:off x="4810381" y="2341571"/>
              <a:ext cx="54864"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7" name="Rectangle 31806">
              <a:extLst>
                <a:ext uri="{FF2B5EF4-FFF2-40B4-BE49-F238E27FC236}">
                  <a16:creationId xmlns:a16="http://schemas.microsoft.com/office/drawing/2014/main" id="{C9271761-7522-42AC-A68B-7580C9579D86}"/>
                </a:ext>
              </a:extLst>
            </p:cNvPr>
            <p:cNvSpPr/>
            <p:nvPr/>
          </p:nvSpPr>
          <p:spPr bwMode="auto">
            <a:xfrm>
              <a:off x="4866533" y="2341571"/>
              <a:ext cx="9144"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17" name="Group 31816">
            <a:extLst>
              <a:ext uri="{FF2B5EF4-FFF2-40B4-BE49-F238E27FC236}">
                <a16:creationId xmlns:a16="http://schemas.microsoft.com/office/drawing/2014/main" id="{CA5F1972-D2F6-7960-6044-FD1D5461DBDC}"/>
              </a:ext>
            </a:extLst>
          </p:cNvPr>
          <p:cNvGrpSpPr/>
          <p:nvPr/>
        </p:nvGrpSpPr>
        <p:grpSpPr>
          <a:xfrm>
            <a:off x="3044737" y="2911743"/>
            <a:ext cx="2502537" cy="338554"/>
            <a:chOff x="3044737" y="2623529"/>
            <a:chExt cx="2502537" cy="338554"/>
          </a:xfrm>
        </p:grpSpPr>
        <p:sp>
          <p:nvSpPr>
            <p:cNvPr id="4" name="Rectangle 3">
              <a:extLst>
                <a:ext uri="{FF2B5EF4-FFF2-40B4-BE49-F238E27FC236}">
                  <a16:creationId xmlns:a16="http://schemas.microsoft.com/office/drawing/2014/main" id="{0F724FB8-2448-C060-FFE5-D1BF54B73EEA}"/>
                </a:ext>
              </a:extLst>
            </p:cNvPr>
            <p:cNvSpPr/>
            <p:nvPr/>
          </p:nvSpPr>
          <p:spPr bwMode="auto">
            <a:xfrm>
              <a:off x="3965575" y="2665806"/>
              <a:ext cx="659651"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Rectangle 17">
              <a:extLst>
                <a:ext uri="{FF2B5EF4-FFF2-40B4-BE49-F238E27FC236}">
                  <a16:creationId xmlns:a16="http://schemas.microsoft.com/office/drawing/2014/main" id="{7744DD04-B7B5-5872-A024-EC8D5E92ACEB}"/>
                </a:ext>
              </a:extLst>
            </p:cNvPr>
            <p:cNvSpPr/>
            <p:nvPr/>
          </p:nvSpPr>
          <p:spPr bwMode="auto">
            <a:xfrm>
              <a:off x="4625227" y="2665806"/>
              <a:ext cx="379854"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64" name="TextBox 31763">
              <a:extLst>
                <a:ext uri="{FF2B5EF4-FFF2-40B4-BE49-F238E27FC236}">
                  <a16:creationId xmlns:a16="http://schemas.microsoft.com/office/drawing/2014/main" id="{34AF460F-5D2F-FEB6-8E2A-8446E2DC5BC2}"/>
                </a:ext>
              </a:extLst>
            </p:cNvPr>
            <p:cNvSpPr txBox="1"/>
            <p:nvPr/>
          </p:nvSpPr>
          <p:spPr bwMode="auto">
            <a:xfrm>
              <a:off x="3044737" y="262352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41</a:t>
              </a:r>
            </a:p>
          </p:txBody>
        </p:sp>
        <p:sp>
          <p:nvSpPr>
            <p:cNvPr id="31765" name="TextBox 31764">
              <a:extLst>
                <a:ext uri="{FF2B5EF4-FFF2-40B4-BE49-F238E27FC236}">
                  <a16:creationId xmlns:a16="http://schemas.microsoft.com/office/drawing/2014/main" id="{DD7AF162-B448-858A-04B8-72A1BB04E65F}"/>
                </a:ext>
              </a:extLst>
            </p:cNvPr>
            <p:cNvSpPr txBox="1"/>
            <p:nvPr/>
          </p:nvSpPr>
          <p:spPr bwMode="auto">
            <a:xfrm>
              <a:off x="5154218" y="262352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1781" name="Rectangle 31780">
              <a:extLst>
                <a:ext uri="{FF2B5EF4-FFF2-40B4-BE49-F238E27FC236}">
                  <a16:creationId xmlns:a16="http://schemas.microsoft.com/office/drawing/2014/main" id="{D54C3F4B-6266-F498-568A-761E02100F40}"/>
                </a:ext>
              </a:extLst>
            </p:cNvPr>
            <p:cNvSpPr/>
            <p:nvPr/>
          </p:nvSpPr>
          <p:spPr bwMode="auto">
            <a:xfrm>
              <a:off x="3524455" y="2665806"/>
              <a:ext cx="441118"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0" name="Rectangle 31789">
              <a:extLst>
                <a:ext uri="{FF2B5EF4-FFF2-40B4-BE49-F238E27FC236}">
                  <a16:creationId xmlns:a16="http://schemas.microsoft.com/office/drawing/2014/main" id="{982A43B2-1576-BAE3-523B-0E99C3EBADEB}"/>
                </a:ext>
              </a:extLst>
            </p:cNvPr>
            <p:cNvSpPr/>
            <p:nvPr/>
          </p:nvSpPr>
          <p:spPr bwMode="auto">
            <a:xfrm>
              <a:off x="3437793" y="2665806"/>
              <a:ext cx="86659"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9" name="Rectangle 31798">
              <a:extLst>
                <a:ext uri="{FF2B5EF4-FFF2-40B4-BE49-F238E27FC236}">
                  <a16:creationId xmlns:a16="http://schemas.microsoft.com/office/drawing/2014/main" id="{05BC5766-8939-CD43-EFFC-311D4546DB55}"/>
                </a:ext>
              </a:extLst>
            </p:cNvPr>
            <p:cNvSpPr/>
            <p:nvPr/>
          </p:nvSpPr>
          <p:spPr bwMode="auto">
            <a:xfrm>
              <a:off x="5005081" y="2665806"/>
              <a:ext cx="128452"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8" name="Rectangle 31807">
              <a:extLst>
                <a:ext uri="{FF2B5EF4-FFF2-40B4-BE49-F238E27FC236}">
                  <a16:creationId xmlns:a16="http://schemas.microsoft.com/office/drawing/2014/main" id="{C6D96CCF-D823-1633-47CE-F17C88A99715}"/>
                </a:ext>
              </a:extLst>
            </p:cNvPr>
            <p:cNvSpPr/>
            <p:nvPr/>
          </p:nvSpPr>
          <p:spPr bwMode="auto">
            <a:xfrm>
              <a:off x="5134558" y="2665806"/>
              <a:ext cx="9144"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18" name="Group 31817">
            <a:extLst>
              <a:ext uri="{FF2B5EF4-FFF2-40B4-BE49-F238E27FC236}">
                <a16:creationId xmlns:a16="http://schemas.microsoft.com/office/drawing/2014/main" id="{6C595F8F-BD16-B126-1F81-10E4146078C0}"/>
              </a:ext>
            </a:extLst>
          </p:cNvPr>
          <p:cNvGrpSpPr/>
          <p:nvPr/>
        </p:nvGrpSpPr>
        <p:grpSpPr>
          <a:xfrm>
            <a:off x="3454329" y="3219944"/>
            <a:ext cx="2654920" cy="338554"/>
            <a:chOff x="3454329" y="2926491"/>
            <a:chExt cx="2654920" cy="338554"/>
          </a:xfrm>
        </p:grpSpPr>
        <p:sp>
          <p:nvSpPr>
            <p:cNvPr id="5" name="Rectangle 4">
              <a:extLst>
                <a:ext uri="{FF2B5EF4-FFF2-40B4-BE49-F238E27FC236}">
                  <a16:creationId xmlns:a16="http://schemas.microsoft.com/office/drawing/2014/main" id="{1795CF36-AA25-A3CC-99D1-A3B177D25828}"/>
                </a:ext>
              </a:extLst>
            </p:cNvPr>
            <p:cNvSpPr/>
            <p:nvPr/>
          </p:nvSpPr>
          <p:spPr bwMode="auto">
            <a:xfrm>
              <a:off x="4083051" y="2968768"/>
              <a:ext cx="542176"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Rectangle 18">
              <a:extLst>
                <a:ext uri="{FF2B5EF4-FFF2-40B4-BE49-F238E27FC236}">
                  <a16:creationId xmlns:a16="http://schemas.microsoft.com/office/drawing/2014/main" id="{AC1383DE-EA1F-86EC-0E83-D9AE379E26E4}"/>
                </a:ext>
              </a:extLst>
            </p:cNvPr>
            <p:cNvSpPr/>
            <p:nvPr/>
          </p:nvSpPr>
          <p:spPr bwMode="auto">
            <a:xfrm>
              <a:off x="4625226" y="2968768"/>
              <a:ext cx="758757"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66" name="TextBox 31765">
              <a:extLst>
                <a:ext uri="{FF2B5EF4-FFF2-40B4-BE49-F238E27FC236}">
                  <a16:creationId xmlns:a16="http://schemas.microsoft.com/office/drawing/2014/main" id="{AEF32D5C-E766-9367-2009-B945018310E0}"/>
                </a:ext>
              </a:extLst>
            </p:cNvPr>
            <p:cNvSpPr txBox="1"/>
            <p:nvPr/>
          </p:nvSpPr>
          <p:spPr bwMode="auto">
            <a:xfrm>
              <a:off x="3454329" y="292649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31767" name="TextBox 31766">
              <a:extLst>
                <a:ext uri="{FF2B5EF4-FFF2-40B4-BE49-F238E27FC236}">
                  <a16:creationId xmlns:a16="http://schemas.microsoft.com/office/drawing/2014/main" id="{35A87406-6A71-C75A-F0B9-AE50EFDF65C6}"/>
                </a:ext>
              </a:extLst>
            </p:cNvPr>
            <p:cNvSpPr txBox="1"/>
            <p:nvPr/>
          </p:nvSpPr>
          <p:spPr bwMode="auto">
            <a:xfrm>
              <a:off x="5716193" y="292649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31782" name="Rectangle 31781">
              <a:extLst>
                <a:ext uri="{FF2B5EF4-FFF2-40B4-BE49-F238E27FC236}">
                  <a16:creationId xmlns:a16="http://schemas.microsoft.com/office/drawing/2014/main" id="{99EE174F-89BD-1FD5-19C3-1CFFC7BD9CC8}"/>
                </a:ext>
              </a:extLst>
            </p:cNvPr>
            <p:cNvSpPr/>
            <p:nvPr/>
          </p:nvSpPr>
          <p:spPr bwMode="auto">
            <a:xfrm>
              <a:off x="3863921" y="2968768"/>
              <a:ext cx="219127"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1" name="Rectangle 31790">
              <a:extLst>
                <a:ext uri="{FF2B5EF4-FFF2-40B4-BE49-F238E27FC236}">
                  <a16:creationId xmlns:a16="http://schemas.microsoft.com/office/drawing/2014/main" id="{ED56606D-E580-945B-D26B-7C5DB492F1C5}"/>
                </a:ext>
              </a:extLst>
            </p:cNvPr>
            <p:cNvSpPr/>
            <p:nvPr/>
          </p:nvSpPr>
          <p:spPr bwMode="auto">
            <a:xfrm>
              <a:off x="3843746" y="2968768"/>
              <a:ext cx="18288"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0" name="Rectangle 31799">
              <a:extLst>
                <a:ext uri="{FF2B5EF4-FFF2-40B4-BE49-F238E27FC236}">
                  <a16:creationId xmlns:a16="http://schemas.microsoft.com/office/drawing/2014/main" id="{FB2BBC57-79FA-A382-9A2C-70CEFF78398D}"/>
                </a:ext>
              </a:extLst>
            </p:cNvPr>
            <p:cNvSpPr/>
            <p:nvPr/>
          </p:nvSpPr>
          <p:spPr bwMode="auto">
            <a:xfrm>
              <a:off x="5379938" y="2968768"/>
              <a:ext cx="309661"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9" name="Rectangle 31808">
              <a:extLst>
                <a:ext uri="{FF2B5EF4-FFF2-40B4-BE49-F238E27FC236}">
                  <a16:creationId xmlns:a16="http://schemas.microsoft.com/office/drawing/2014/main" id="{8FA9FC46-E568-F6E1-0004-4EF527BFDD17}"/>
                </a:ext>
              </a:extLst>
            </p:cNvPr>
            <p:cNvSpPr/>
            <p:nvPr/>
          </p:nvSpPr>
          <p:spPr bwMode="auto">
            <a:xfrm>
              <a:off x="5690567" y="2968768"/>
              <a:ext cx="18288"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19" name="Group 31818">
            <a:extLst>
              <a:ext uri="{FF2B5EF4-FFF2-40B4-BE49-F238E27FC236}">
                <a16:creationId xmlns:a16="http://schemas.microsoft.com/office/drawing/2014/main" id="{B7021E00-8309-CB10-E164-156C9494BD93}"/>
              </a:ext>
            </a:extLst>
          </p:cNvPr>
          <p:cNvGrpSpPr/>
          <p:nvPr/>
        </p:nvGrpSpPr>
        <p:grpSpPr>
          <a:xfrm>
            <a:off x="2901706" y="3528145"/>
            <a:ext cx="2182599" cy="338554"/>
            <a:chOff x="2901706" y="3227866"/>
            <a:chExt cx="2182599" cy="338554"/>
          </a:xfrm>
        </p:grpSpPr>
        <p:sp>
          <p:nvSpPr>
            <p:cNvPr id="6" name="Rectangle 5">
              <a:extLst>
                <a:ext uri="{FF2B5EF4-FFF2-40B4-BE49-F238E27FC236}">
                  <a16:creationId xmlns:a16="http://schemas.microsoft.com/office/drawing/2014/main" id="{9F8FC8DA-708F-04A2-C2E2-0806A9ADEB12}"/>
                </a:ext>
              </a:extLst>
            </p:cNvPr>
            <p:cNvSpPr/>
            <p:nvPr/>
          </p:nvSpPr>
          <p:spPr bwMode="auto">
            <a:xfrm>
              <a:off x="4440386" y="3270143"/>
              <a:ext cx="184840"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Rectangle 19">
              <a:extLst>
                <a:ext uri="{FF2B5EF4-FFF2-40B4-BE49-F238E27FC236}">
                  <a16:creationId xmlns:a16="http://schemas.microsoft.com/office/drawing/2014/main" id="{4AEA3D13-370C-F5EA-77CC-F51EFDED282C}"/>
                </a:ext>
              </a:extLst>
            </p:cNvPr>
            <p:cNvSpPr/>
            <p:nvPr/>
          </p:nvSpPr>
          <p:spPr bwMode="auto">
            <a:xfrm>
              <a:off x="4625226" y="3270143"/>
              <a:ext cx="78725"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68" name="TextBox 31767">
              <a:extLst>
                <a:ext uri="{FF2B5EF4-FFF2-40B4-BE49-F238E27FC236}">
                  <a16:creationId xmlns:a16="http://schemas.microsoft.com/office/drawing/2014/main" id="{48E43F7B-67D4-55C6-A138-5D625E42AA4C}"/>
                </a:ext>
              </a:extLst>
            </p:cNvPr>
            <p:cNvSpPr txBox="1"/>
            <p:nvPr/>
          </p:nvSpPr>
          <p:spPr bwMode="auto">
            <a:xfrm>
              <a:off x="2901706" y="322786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a:t>
              </a:r>
            </a:p>
          </p:txBody>
        </p:sp>
        <p:sp>
          <p:nvSpPr>
            <p:cNvPr id="31769" name="TextBox 31768">
              <a:extLst>
                <a:ext uri="{FF2B5EF4-FFF2-40B4-BE49-F238E27FC236}">
                  <a16:creationId xmlns:a16="http://schemas.microsoft.com/office/drawing/2014/main" id="{4CC98BA5-D3A3-CFA1-E3A2-4F1757BFA07D}"/>
                </a:ext>
              </a:extLst>
            </p:cNvPr>
            <p:cNvSpPr txBox="1"/>
            <p:nvPr/>
          </p:nvSpPr>
          <p:spPr bwMode="auto">
            <a:xfrm>
              <a:off x="4795443" y="3227866"/>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1783" name="Rectangle 31782">
              <a:extLst>
                <a:ext uri="{FF2B5EF4-FFF2-40B4-BE49-F238E27FC236}">
                  <a16:creationId xmlns:a16="http://schemas.microsoft.com/office/drawing/2014/main" id="{46711B2E-ACA2-E5F5-7910-1AFBACD79CD7}"/>
                </a:ext>
              </a:extLst>
            </p:cNvPr>
            <p:cNvSpPr/>
            <p:nvPr/>
          </p:nvSpPr>
          <p:spPr bwMode="auto">
            <a:xfrm>
              <a:off x="3863921" y="3270143"/>
              <a:ext cx="576460"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2" name="Rectangle 31791">
              <a:extLst>
                <a:ext uri="{FF2B5EF4-FFF2-40B4-BE49-F238E27FC236}">
                  <a16:creationId xmlns:a16="http://schemas.microsoft.com/office/drawing/2014/main" id="{CF434C79-2F7C-265F-D1E9-070154A36D39}"/>
                </a:ext>
              </a:extLst>
            </p:cNvPr>
            <p:cNvSpPr/>
            <p:nvPr/>
          </p:nvSpPr>
          <p:spPr bwMode="auto">
            <a:xfrm>
              <a:off x="3285573" y="3270143"/>
              <a:ext cx="578341"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1" name="Rectangle 31800">
              <a:extLst>
                <a:ext uri="{FF2B5EF4-FFF2-40B4-BE49-F238E27FC236}">
                  <a16:creationId xmlns:a16="http://schemas.microsoft.com/office/drawing/2014/main" id="{AACDB363-84C2-4213-2DBB-423A41DDBCB2}"/>
                </a:ext>
              </a:extLst>
            </p:cNvPr>
            <p:cNvSpPr/>
            <p:nvPr/>
          </p:nvSpPr>
          <p:spPr bwMode="auto">
            <a:xfrm>
              <a:off x="4698981" y="3270143"/>
              <a:ext cx="71120"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10" name="Rectangle 31809">
              <a:extLst>
                <a:ext uri="{FF2B5EF4-FFF2-40B4-BE49-F238E27FC236}">
                  <a16:creationId xmlns:a16="http://schemas.microsoft.com/office/drawing/2014/main" id="{C656FF72-9E21-3E7F-6426-D63D97B8313F}"/>
                </a:ext>
              </a:extLst>
            </p:cNvPr>
            <p:cNvSpPr/>
            <p:nvPr/>
          </p:nvSpPr>
          <p:spPr bwMode="auto">
            <a:xfrm>
              <a:off x="4772387" y="3270143"/>
              <a:ext cx="18288"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20" name="Group 31819">
            <a:extLst>
              <a:ext uri="{FF2B5EF4-FFF2-40B4-BE49-F238E27FC236}">
                <a16:creationId xmlns:a16="http://schemas.microsoft.com/office/drawing/2014/main" id="{F1AB8DB1-8DE3-EAA1-BA13-285EEE3089E5}"/>
              </a:ext>
            </a:extLst>
          </p:cNvPr>
          <p:cNvGrpSpPr/>
          <p:nvPr/>
        </p:nvGrpSpPr>
        <p:grpSpPr>
          <a:xfrm>
            <a:off x="3131399" y="3836346"/>
            <a:ext cx="1978306" cy="338554"/>
            <a:chOff x="3131399" y="3546704"/>
            <a:chExt cx="1978306" cy="338554"/>
          </a:xfrm>
        </p:grpSpPr>
        <p:sp>
          <p:nvSpPr>
            <p:cNvPr id="8" name="Rectangle 7">
              <a:extLst>
                <a:ext uri="{FF2B5EF4-FFF2-40B4-BE49-F238E27FC236}">
                  <a16:creationId xmlns:a16="http://schemas.microsoft.com/office/drawing/2014/main" id="{F0947986-A82E-ACFB-2E12-8CB64E958AE6}"/>
                </a:ext>
              </a:extLst>
            </p:cNvPr>
            <p:cNvSpPr/>
            <p:nvPr/>
          </p:nvSpPr>
          <p:spPr bwMode="auto">
            <a:xfrm>
              <a:off x="4440386" y="3588981"/>
              <a:ext cx="184840"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Rectangle 20">
              <a:extLst>
                <a:ext uri="{FF2B5EF4-FFF2-40B4-BE49-F238E27FC236}">
                  <a16:creationId xmlns:a16="http://schemas.microsoft.com/office/drawing/2014/main" id="{84B3CBB4-AE17-E041-67DA-384CA5F4A0B3}"/>
                </a:ext>
              </a:extLst>
            </p:cNvPr>
            <p:cNvSpPr/>
            <p:nvPr/>
          </p:nvSpPr>
          <p:spPr bwMode="auto">
            <a:xfrm>
              <a:off x="4625227" y="3588981"/>
              <a:ext cx="102348"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70" name="TextBox 31769">
              <a:extLst>
                <a:ext uri="{FF2B5EF4-FFF2-40B4-BE49-F238E27FC236}">
                  <a16:creationId xmlns:a16="http://schemas.microsoft.com/office/drawing/2014/main" id="{B7956332-9E65-5358-AF3E-178508A8D036}"/>
                </a:ext>
              </a:extLst>
            </p:cNvPr>
            <p:cNvSpPr txBox="1"/>
            <p:nvPr/>
          </p:nvSpPr>
          <p:spPr bwMode="auto">
            <a:xfrm>
              <a:off x="3131399" y="354670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31771" name="TextBox 31770">
              <a:extLst>
                <a:ext uri="{FF2B5EF4-FFF2-40B4-BE49-F238E27FC236}">
                  <a16:creationId xmlns:a16="http://schemas.microsoft.com/office/drawing/2014/main" id="{32F8E92B-3F84-6160-316A-642A9EC85CE6}"/>
                </a:ext>
              </a:extLst>
            </p:cNvPr>
            <p:cNvSpPr txBox="1"/>
            <p:nvPr/>
          </p:nvSpPr>
          <p:spPr bwMode="auto">
            <a:xfrm>
              <a:off x="4820843" y="354670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31784" name="Rectangle 31783">
              <a:extLst>
                <a:ext uri="{FF2B5EF4-FFF2-40B4-BE49-F238E27FC236}">
                  <a16:creationId xmlns:a16="http://schemas.microsoft.com/office/drawing/2014/main" id="{2B33D262-7852-263A-6488-1B9ECAD01A70}"/>
                </a:ext>
              </a:extLst>
            </p:cNvPr>
            <p:cNvSpPr/>
            <p:nvPr/>
          </p:nvSpPr>
          <p:spPr bwMode="auto">
            <a:xfrm>
              <a:off x="3862034" y="3588981"/>
              <a:ext cx="578341"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3" name="Rectangle 31792">
              <a:extLst>
                <a:ext uri="{FF2B5EF4-FFF2-40B4-BE49-F238E27FC236}">
                  <a16:creationId xmlns:a16="http://schemas.microsoft.com/office/drawing/2014/main" id="{6808D209-22BD-072D-CF00-10C2B49C8556}"/>
                </a:ext>
              </a:extLst>
            </p:cNvPr>
            <p:cNvSpPr/>
            <p:nvPr/>
          </p:nvSpPr>
          <p:spPr bwMode="auto">
            <a:xfrm>
              <a:off x="3522011" y="3588981"/>
              <a:ext cx="340009"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2" name="Rectangle 31801">
              <a:extLst>
                <a:ext uri="{FF2B5EF4-FFF2-40B4-BE49-F238E27FC236}">
                  <a16:creationId xmlns:a16="http://schemas.microsoft.com/office/drawing/2014/main" id="{06FF4334-7DF1-518B-17CD-05EEA0AB0868}"/>
                </a:ext>
              </a:extLst>
            </p:cNvPr>
            <p:cNvSpPr/>
            <p:nvPr/>
          </p:nvSpPr>
          <p:spPr bwMode="auto">
            <a:xfrm>
              <a:off x="4727561" y="3588981"/>
              <a:ext cx="75904"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11" name="Rectangle 31810">
              <a:extLst>
                <a:ext uri="{FF2B5EF4-FFF2-40B4-BE49-F238E27FC236}">
                  <a16:creationId xmlns:a16="http://schemas.microsoft.com/office/drawing/2014/main" id="{6297E604-7C1B-B7CF-F913-D2F65A514EC2}"/>
                </a:ext>
              </a:extLst>
            </p:cNvPr>
            <p:cNvSpPr/>
            <p:nvPr/>
          </p:nvSpPr>
          <p:spPr bwMode="auto">
            <a:xfrm>
              <a:off x="4800967" y="3588981"/>
              <a:ext cx="18288"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22" name="Group 31821">
            <a:extLst>
              <a:ext uri="{FF2B5EF4-FFF2-40B4-BE49-F238E27FC236}">
                <a16:creationId xmlns:a16="http://schemas.microsoft.com/office/drawing/2014/main" id="{3BECA87D-B82E-300A-A89A-BCEE6C702C07}"/>
              </a:ext>
            </a:extLst>
          </p:cNvPr>
          <p:cNvGrpSpPr/>
          <p:nvPr/>
        </p:nvGrpSpPr>
        <p:grpSpPr>
          <a:xfrm>
            <a:off x="3184945" y="4144547"/>
            <a:ext cx="2111504" cy="338554"/>
            <a:chOff x="3184945" y="3851254"/>
            <a:chExt cx="2111504" cy="338554"/>
          </a:xfrm>
        </p:grpSpPr>
        <p:sp>
          <p:nvSpPr>
            <p:cNvPr id="13" name="Rectangle 12">
              <a:extLst>
                <a:ext uri="{FF2B5EF4-FFF2-40B4-BE49-F238E27FC236}">
                  <a16:creationId xmlns:a16="http://schemas.microsoft.com/office/drawing/2014/main" id="{DCF5FCBD-11E5-FD72-8DC7-AFB33D353FD8}"/>
                </a:ext>
              </a:extLst>
            </p:cNvPr>
            <p:cNvSpPr/>
            <p:nvPr/>
          </p:nvSpPr>
          <p:spPr bwMode="auto">
            <a:xfrm>
              <a:off x="3900353" y="3893531"/>
              <a:ext cx="724874"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Rectangle 21">
              <a:extLst>
                <a:ext uri="{FF2B5EF4-FFF2-40B4-BE49-F238E27FC236}">
                  <a16:creationId xmlns:a16="http://schemas.microsoft.com/office/drawing/2014/main" id="{631CB9D9-C438-E55C-F6AF-B54FED296354}"/>
                </a:ext>
              </a:extLst>
            </p:cNvPr>
            <p:cNvSpPr/>
            <p:nvPr/>
          </p:nvSpPr>
          <p:spPr bwMode="auto">
            <a:xfrm>
              <a:off x="4625227" y="3893531"/>
              <a:ext cx="205010"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72" name="TextBox 31771">
              <a:extLst>
                <a:ext uri="{FF2B5EF4-FFF2-40B4-BE49-F238E27FC236}">
                  <a16:creationId xmlns:a16="http://schemas.microsoft.com/office/drawing/2014/main" id="{DF38E6CF-AFA1-59F6-D801-2B961DD284DE}"/>
                </a:ext>
              </a:extLst>
            </p:cNvPr>
            <p:cNvSpPr txBox="1"/>
            <p:nvPr/>
          </p:nvSpPr>
          <p:spPr bwMode="auto">
            <a:xfrm>
              <a:off x="3184945" y="385125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1773" name="TextBox 31772">
              <a:extLst>
                <a:ext uri="{FF2B5EF4-FFF2-40B4-BE49-F238E27FC236}">
                  <a16:creationId xmlns:a16="http://schemas.microsoft.com/office/drawing/2014/main" id="{D71B6DF2-DF54-5436-F7E9-78BA9450C821}"/>
                </a:ext>
              </a:extLst>
            </p:cNvPr>
            <p:cNvSpPr txBox="1"/>
            <p:nvPr/>
          </p:nvSpPr>
          <p:spPr bwMode="auto">
            <a:xfrm>
              <a:off x="4903393" y="385125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1785" name="Rectangle 31784">
              <a:extLst>
                <a:ext uri="{FF2B5EF4-FFF2-40B4-BE49-F238E27FC236}">
                  <a16:creationId xmlns:a16="http://schemas.microsoft.com/office/drawing/2014/main" id="{69F27366-E029-76B9-4C6A-9FFB6CA566AB}"/>
                </a:ext>
              </a:extLst>
            </p:cNvPr>
            <p:cNvSpPr/>
            <p:nvPr/>
          </p:nvSpPr>
          <p:spPr bwMode="auto">
            <a:xfrm>
              <a:off x="3631546" y="3893531"/>
              <a:ext cx="268805"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4" name="Rectangle 31793">
              <a:extLst>
                <a:ext uri="{FF2B5EF4-FFF2-40B4-BE49-F238E27FC236}">
                  <a16:creationId xmlns:a16="http://schemas.microsoft.com/office/drawing/2014/main" id="{A45DEFA0-28C2-532B-B67B-860CDEFDE53F}"/>
                </a:ext>
              </a:extLst>
            </p:cNvPr>
            <p:cNvSpPr/>
            <p:nvPr/>
          </p:nvSpPr>
          <p:spPr bwMode="auto">
            <a:xfrm>
              <a:off x="3584602" y="3893531"/>
              <a:ext cx="46939"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3" name="Rectangle 31802">
              <a:extLst>
                <a:ext uri="{FF2B5EF4-FFF2-40B4-BE49-F238E27FC236}">
                  <a16:creationId xmlns:a16="http://schemas.microsoft.com/office/drawing/2014/main" id="{302140FA-0AE8-BAEF-581A-4C63DCC106E5}"/>
                </a:ext>
              </a:extLst>
            </p:cNvPr>
            <p:cNvSpPr/>
            <p:nvPr/>
          </p:nvSpPr>
          <p:spPr bwMode="auto">
            <a:xfrm>
              <a:off x="4830236" y="3893531"/>
              <a:ext cx="57199"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12" name="Rectangle 31811">
              <a:extLst>
                <a:ext uri="{FF2B5EF4-FFF2-40B4-BE49-F238E27FC236}">
                  <a16:creationId xmlns:a16="http://schemas.microsoft.com/office/drawing/2014/main" id="{9ABF76CC-DDB8-0811-C49A-AA3A7451369D}"/>
                </a:ext>
              </a:extLst>
            </p:cNvPr>
            <p:cNvSpPr/>
            <p:nvPr/>
          </p:nvSpPr>
          <p:spPr bwMode="auto">
            <a:xfrm>
              <a:off x="4886387" y="3893531"/>
              <a:ext cx="9144"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24" name="Group 31823">
            <a:extLst>
              <a:ext uri="{FF2B5EF4-FFF2-40B4-BE49-F238E27FC236}">
                <a16:creationId xmlns:a16="http://schemas.microsoft.com/office/drawing/2014/main" id="{513FC991-48E4-762E-643F-4F9DC8956C5E}"/>
              </a:ext>
            </a:extLst>
          </p:cNvPr>
          <p:cNvGrpSpPr/>
          <p:nvPr/>
        </p:nvGrpSpPr>
        <p:grpSpPr>
          <a:xfrm>
            <a:off x="3775321" y="4760949"/>
            <a:ext cx="1911653" cy="338554"/>
            <a:chOff x="3775321" y="4460354"/>
            <a:chExt cx="1911653" cy="338554"/>
          </a:xfrm>
        </p:grpSpPr>
        <p:sp>
          <p:nvSpPr>
            <p:cNvPr id="15" name="Rectangle 14">
              <a:extLst>
                <a:ext uri="{FF2B5EF4-FFF2-40B4-BE49-F238E27FC236}">
                  <a16:creationId xmlns:a16="http://schemas.microsoft.com/office/drawing/2014/main" id="{70A72178-15F4-E2E1-5248-D1BC6A5D9A44}"/>
                </a:ext>
              </a:extLst>
            </p:cNvPr>
            <p:cNvSpPr/>
            <p:nvPr/>
          </p:nvSpPr>
          <p:spPr bwMode="auto">
            <a:xfrm>
              <a:off x="4283075" y="4502631"/>
              <a:ext cx="342151"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DB40AE5F-0D1E-1FEF-2F50-5BE3350CB5BC}"/>
                </a:ext>
              </a:extLst>
            </p:cNvPr>
            <p:cNvSpPr/>
            <p:nvPr/>
          </p:nvSpPr>
          <p:spPr bwMode="auto">
            <a:xfrm>
              <a:off x="4625226" y="4502631"/>
              <a:ext cx="495839"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76" name="TextBox 31775">
              <a:extLst>
                <a:ext uri="{FF2B5EF4-FFF2-40B4-BE49-F238E27FC236}">
                  <a16:creationId xmlns:a16="http://schemas.microsoft.com/office/drawing/2014/main" id="{E44293D5-431C-29D9-9A15-0514F5B99DA8}"/>
                </a:ext>
              </a:extLst>
            </p:cNvPr>
            <p:cNvSpPr txBox="1"/>
            <p:nvPr/>
          </p:nvSpPr>
          <p:spPr bwMode="auto">
            <a:xfrm>
              <a:off x="3775321" y="446035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1777" name="TextBox 31776">
              <a:extLst>
                <a:ext uri="{FF2B5EF4-FFF2-40B4-BE49-F238E27FC236}">
                  <a16:creationId xmlns:a16="http://schemas.microsoft.com/office/drawing/2014/main" id="{6EF5D9CB-DF2A-173C-FE65-2DD8DEB5713D}"/>
                </a:ext>
              </a:extLst>
            </p:cNvPr>
            <p:cNvSpPr txBox="1"/>
            <p:nvPr/>
          </p:nvSpPr>
          <p:spPr bwMode="auto">
            <a:xfrm>
              <a:off x="5293918" y="446035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a:t>
              </a:r>
            </a:p>
          </p:txBody>
        </p:sp>
        <p:sp>
          <p:nvSpPr>
            <p:cNvPr id="31787" name="Rectangle 31786">
              <a:extLst>
                <a:ext uri="{FF2B5EF4-FFF2-40B4-BE49-F238E27FC236}">
                  <a16:creationId xmlns:a16="http://schemas.microsoft.com/office/drawing/2014/main" id="{93BDC6CA-91B2-05A1-43F1-ACA43C3EA0F0}"/>
                </a:ext>
              </a:extLst>
            </p:cNvPr>
            <p:cNvSpPr/>
            <p:nvPr/>
          </p:nvSpPr>
          <p:spPr bwMode="auto">
            <a:xfrm>
              <a:off x="4188878" y="4502631"/>
              <a:ext cx="94197"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6" name="Rectangle 31795">
              <a:extLst>
                <a:ext uri="{FF2B5EF4-FFF2-40B4-BE49-F238E27FC236}">
                  <a16:creationId xmlns:a16="http://schemas.microsoft.com/office/drawing/2014/main" id="{EF8F6F1C-8DDD-582B-4606-D55B24A3EB43}"/>
                </a:ext>
              </a:extLst>
            </p:cNvPr>
            <p:cNvSpPr/>
            <p:nvPr/>
          </p:nvSpPr>
          <p:spPr bwMode="auto">
            <a:xfrm>
              <a:off x="4174171" y="4502631"/>
              <a:ext cx="18288"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5" name="Rectangle 31804">
              <a:extLst>
                <a:ext uri="{FF2B5EF4-FFF2-40B4-BE49-F238E27FC236}">
                  <a16:creationId xmlns:a16="http://schemas.microsoft.com/office/drawing/2014/main" id="{0668001A-CC48-F141-BCF7-3C08690E9149}"/>
                </a:ext>
              </a:extLst>
            </p:cNvPr>
            <p:cNvSpPr/>
            <p:nvPr/>
          </p:nvSpPr>
          <p:spPr bwMode="auto">
            <a:xfrm>
              <a:off x="5121065" y="4502631"/>
              <a:ext cx="155082"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14" name="Rectangle 31813">
              <a:extLst>
                <a:ext uri="{FF2B5EF4-FFF2-40B4-BE49-F238E27FC236}">
                  <a16:creationId xmlns:a16="http://schemas.microsoft.com/office/drawing/2014/main" id="{0F698305-BEED-67BB-05B0-146BE22A77CC}"/>
                </a:ext>
              </a:extLst>
            </p:cNvPr>
            <p:cNvSpPr/>
            <p:nvPr/>
          </p:nvSpPr>
          <p:spPr bwMode="auto">
            <a:xfrm>
              <a:off x="5269547" y="4502631"/>
              <a:ext cx="18288"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825" name="Group 31824">
            <a:extLst>
              <a:ext uri="{FF2B5EF4-FFF2-40B4-BE49-F238E27FC236}">
                <a16:creationId xmlns:a16="http://schemas.microsoft.com/office/drawing/2014/main" id="{D5ABBC96-0A6D-946C-E4D3-34AA8C7AF701}"/>
              </a:ext>
            </a:extLst>
          </p:cNvPr>
          <p:cNvGrpSpPr/>
          <p:nvPr/>
        </p:nvGrpSpPr>
        <p:grpSpPr>
          <a:xfrm>
            <a:off x="3507296" y="5069151"/>
            <a:ext cx="1513580" cy="338554"/>
            <a:chOff x="3507296" y="4764903"/>
            <a:chExt cx="1513580" cy="338554"/>
          </a:xfrm>
        </p:grpSpPr>
        <p:sp>
          <p:nvSpPr>
            <p:cNvPr id="16" name="Rectangle 15">
              <a:extLst>
                <a:ext uri="{FF2B5EF4-FFF2-40B4-BE49-F238E27FC236}">
                  <a16:creationId xmlns:a16="http://schemas.microsoft.com/office/drawing/2014/main" id="{F1E1A8ED-029B-E31F-0FD3-9FCA201F195E}"/>
                </a:ext>
              </a:extLst>
            </p:cNvPr>
            <p:cNvSpPr/>
            <p:nvPr/>
          </p:nvSpPr>
          <p:spPr bwMode="auto">
            <a:xfrm>
              <a:off x="4232170" y="4807180"/>
              <a:ext cx="393056" cy="254000"/>
            </a:xfrm>
            <a:prstGeom prst="rect">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Rectangle 24">
              <a:extLst>
                <a:ext uri="{FF2B5EF4-FFF2-40B4-BE49-F238E27FC236}">
                  <a16:creationId xmlns:a16="http://schemas.microsoft.com/office/drawing/2014/main" id="{D0DFBCBB-F079-D72E-DCE9-EEB01BCC062D}"/>
                </a:ext>
              </a:extLst>
            </p:cNvPr>
            <p:cNvSpPr/>
            <p:nvPr/>
          </p:nvSpPr>
          <p:spPr bwMode="auto">
            <a:xfrm>
              <a:off x="4625227" y="4807180"/>
              <a:ext cx="78724" cy="254000"/>
            </a:xfrm>
            <a:prstGeom prst="rect">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78" name="TextBox 31777">
              <a:extLst>
                <a:ext uri="{FF2B5EF4-FFF2-40B4-BE49-F238E27FC236}">
                  <a16:creationId xmlns:a16="http://schemas.microsoft.com/office/drawing/2014/main" id="{A65B1BBB-78BD-0DFA-DFF7-16F37EB3C0AA}"/>
                </a:ext>
              </a:extLst>
            </p:cNvPr>
            <p:cNvSpPr txBox="1"/>
            <p:nvPr/>
          </p:nvSpPr>
          <p:spPr bwMode="auto">
            <a:xfrm>
              <a:off x="3507296" y="476490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31779" name="TextBox 31778">
              <a:extLst>
                <a:ext uri="{FF2B5EF4-FFF2-40B4-BE49-F238E27FC236}">
                  <a16:creationId xmlns:a16="http://schemas.microsoft.com/office/drawing/2014/main" id="{66225E03-2FE6-304E-A69C-9362A2A82A66}"/>
                </a:ext>
              </a:extLst>
            </p:cNvPr>
            <p:cNvSpPr txBox="1"/>
            <p:nvPr/>
          </p:nvSpPr>
          <p:spPr bwMode="auto">
            <a:xfrm>
              <a:off x="4732014" y="4764903"/>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47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1788" name="Rectangle 31787">
              <a:extLst>
                <a:ext uri="{FF2B5EF4-FFF2-40B4-BE49-F238E27FC236}">
                  <a16:creationId xmlns:a16="http://schemas.microsoft.com/office/drawing/2014/main" id="{A649A6BC-90C5-8036-AA6F-DF92412A1C20}"/>
                </a:ext>
              </a:extLst>
            </p:cNvPr>
            <p:cNvSpPr/>
            <p:nvPr/>
          </p:nvSpPr>
          <p:spPr bwMode="auto">
            <a:xfrm>
              <a:off x="3964145" y="4807180"/>
              <a:ext cx="268016" cy="25400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97" name="Rectangle 31796">
              <a:extLst>
                <a:ext uri="{FF2B5EF4-FFF2-40B4-BE49-F238E27FC236}">
                  <a16:creationId xmlns:a16="http://schemas.microsoft.com/office/drawing/2014/main" id="{43BB16CB-04C0-7A39-336A-27C781BE4E06}"/>
                </a:ext>
              </a:extLst>
            </p:cNvPr>
            <p:cNvSpPr/>
            <p:nvPr/>
          </p:nvSpPr>
          <p:spPr bwMode="auto">
            <a:xfrm>
              <a:off x="3918413" y="4807180"/>
              <a:ext cx="45719" cy="254000"/>
            </a:xfrm>
            <a:prstGeom prst="rect">
              <a:avLst/>
            </a:prstGeom>
            <a:solidFill>
              <a:srgbClr val="01587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06" name="Rectangle 31805">
              <a:extLst>
                <a:ext uri="{FF2B5EF4-FFF2-40B4-BE49-F238E27FC236}">
                  <a16:creationId xmlns:a16="http://schemas.microsoft.com/office/drawing/2014/main" id="{BC747F1A-692B-A8D1-09C1-389B7E12D36A}"/>
                </a:ext>
              </a:extLst>
            </p:cNvPr>
            <p:cNvSpPr/>
            <p:nvPr/>
          </p:nvSpPr>
          <p:spPr bwMode="auto">
            <a:xfrm>
              <a:off x="4703951" y="4807180"/>
              <a:ext cx="18288" cy="254000"/>
            </a:xfrm>
            <a:prstGeom prst="rect">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15" name="Rectangle 31814">
              <a:extLst>
                <a:ext uri="{FF2B5EF4-FFF2-40B4-BE49-F238E27FC236}">
                  <a16:creationId xmlns:a16="http://schemas.microsoft.com/office/drawing/2014/main" id="{E68D6D58-1067-6994-DCA5-4254D74FC503}"/>
                </a:ext>
              </a:extLst>
            </p:cNvPr>
            <p:cNvSpPr/>
            <p:nvPr/>
          </p:nvSpPr>
          <p:spPr bwMode="auto">
            <a:xfrm>
              <a:off x="4722143" y="4807180"/>
              <a:ext cx="9144" cy="254000"/>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27" name="Straight Connector 26">
            <a:extLst>
              <a:ext uri="{FF2B5EF4-FFF2-40B4-BE49-F238E27FC236}">
                <a16:creationId xmlns:a16="http://schemas.microsoft.com/office/drawing/2014/main" id="{77A41B68-8827-64E3-DA8D-577ADD15CBD4}"/>
              </a:ext>
            </a:extLst>
          </p:cNvPr>
          <p:cNvCxnSpPr/>
          <p:nvPr/>
        </p:nvCxnSpPr>
        <p:spPr bwMode="auto">
          <a:xfrm>
            <a:off x="4618625" y="2559768"/>
            <a:ext cx="0" cy="2926080"/>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3B1A536E-5920-1380-961A-6D68E4B5440E}"/>
              </a:ext>
            </a:extLst>
          </p:cNvPr>
          <p:cNvSpPr txBox="1"/>
          <p:nvPr/>
        </p:nvSpPr>
        <p:spPr bwMode="auto">
          <a:xfrm>
            <a:off x="1008973" y="5924244"/>
            <a:ext cx="69445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 patients who received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of study treatment were included in the safety population.</a:t>
            </a:r>
          </a:p>
        </p:txBody>
      </p:sp>
    </p:spTree>
    <p:extLst>
      <p:ext uri="{BB962C8B-B14F-4D97-AF65-F5344CB8AC3E}">
        <p14:creationId xmlns:p14="http://schemas.microsoft.com/office/powerpoint/2010/main" val="24017694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36669-7508-42CA-91E5-1F591B8AF89F}"/>
              </a:ext>
            </a:extLst>
          </p:cNvPr>
          <p:cNvSpPr>
            <a:spLocks noGrp="1"/>
          </p:cNvSpPr>
          <p:nvPr>
            <p:ph type="title"/>
          </p:nvPr>
        </p:nvSpPr>
        <p:spPr/>
        <p:txBody>
          <a:bodyPr/>
          <a:lstStyle/>
          <a:p>
            <a:r>
              <a:rPr lang="en-US" dirty="0"/>
              <a:t>monarchE: Treatment-Emergent AEs of Special Interest</a:t>
            </a:r>
          </a:p>
        </p:txBody>
      </p:sp>
      <p:sp>
        <p:nvSpPr>
          <p:cNvPr id="9" name="Content Placeholder 8">
            <a:extLst>
              <a:ext uri="{FF2B5EF4-FFF2-40B4-BE49-F238E27FC236}">
                <a16:creationId xmlns:a16="http://schemas.microsoft.com/office/drawing/2014/main" id="{3FC6793F-EC41-416D-AD4B-EF3A51BAE12C}"/>
              </a:ext>
            </a:extLst>
          </p:cNvPr>
          <p:cNvSpPr>
            <a:spLocks noGrp="1"/>
          </p:cNvSpPr>
          <p:nvPr>
            <p:ph idx="1"/>
          </p:nvPr>
        </p:nvSpPr>
        <p:spPr/>
        <p:txBody>
          <a:bodyPr/>
          <a:lstStyle/>
          <a:p>
            <a:endParaRPr lang="en-US" sz="2400" dirty="0"/>
          </a:p>
          <a:p>
            <a:endParaRPr lang="en-US" sz="2400" dirty="0"/>
          </a:p>
          <a:p>
            <a:endParaRPr lang="en-US" sz="2400" dirty="0"/>
          </a:p>
          <a:p>
            <a:endParaRPr lang="en-US" sz="2400" dirty="0"/>
          </a:p>
          <a:p>
            <a:endParaRPr lang="en-US" sz="2400" dirty="0"/>
          </a:p>
          <a:p>
            <a:pPr>
              <a:spcAft>
                <a:spcPts val="300"/>
              </a:spcAft>
            </a:pPr>
            <a:r>
              <a:rPr lang="en-US" sz="2400" dirty="0"/>
              <a:t>Patient deaths due to AEs while on study treatment or within 30 days of discontinuation:</a:t>
            </a:r>
          </a:p>
          <a:p>
            <a:pPr lvl="1">
              <a:spcAft>
                <a:spcPts val="300"/>
              </a:spcAft>
            </a:pPr>
            <a:r>
              <a:rPr lang="en-US" sz="2200" dirty="0"/>
              <a:t>15 patients in abemaciclib arm died due to AEs, 2 of which (diarrhea and pneumonitis) were considered related to study treatment by investigator</a:t>
            </a:r>
          </a:p>
          <a:p>
            <a:pPr lvl="1">
              <a:spcAft>
                <a:spcPts val="300"/>
              </a:spcAft>
            </a:pPr>
            <a:r>
              <a:rPr lang="en-US" sz="2200" dirty="0"/>
              <a:t>10 patients in control arm died due to AEs</a:t>
            </a:r>
          </a:p>
        </p:txBody>
      </p:sp>
      <p:sp>
        <p:nvSpPr>
          <p:cNvPr id="7" name="Text Box 15">
            <a:extLst>
              <a:ext uri="{FF2B5EF4-FFF2-40B4-BE49-F238E27FC236}">
                <a16:creationId xmlns:a16="http://schemas.microsoft.com/office/drawing/2014/main" id="{CD8293B4-55BF-4CFB-B517-B483D0BB2B9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200" b="0" dirty="0">
                <a:solidFill>
                  <a:schemeClr val="bg2"/>
                </a:solidFill>
                <a:latin typeface="Calibri" panose="020F0502020204030204" pitchFamily="34" charset="0"/>
                <a:cs typeface="Calibri" panose="020F0502020204030204" pitchFamily="34" charset="0"/>
              </a:rPr>
              <a:t>Rugo. Ann Oncol. 2022;33:616.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3" name="Group 3">
            <a:extLst>
              <a:ext uri="{FF2B5EF4-FFF2-40B4-BE49-F238E27FC236}">
                <a16:creationId xmlns:a16="http://schemas.microsoft.com/office/drawing/2014/main" id="{2489B666-D66F-978A-FBE0-B3E312E26EBB}"/>
              </a:ext>
            </a:extLst>
          </p:cNvPr>
          <p:cNvGraphicFramePr>
            <a:graphicFrameLocks/>
          </p:cNvGraphicFramePr>
          <p:nvPr>
            <p:extLst>
              <p:ext uri="{D42A27DB-BD31-4B8C-83A1-F6EECF244321}">
                <p14:modId xmlns:p14="http://schemas.microsoft.com/office/powerpoint/2010/main" val="959795769"/>
              </p:ext>
            </p:extLst>
          </p:nvPr>
        </p:nvGraphicFramePr>
        <p:xfrm>
          <a:off x="709613" y="1594297"/>
          <a:ext cx="10796587" cy="2560432"/>
        </p:xfrm>
        <a:graphic>
          <a:graphicData uri="http://schemas.openxmlformats.org/drawingml/2006/table">
            <a:tbl>
              <a:tblPr/>
              <a:tblGrid>
                <a:gridCol w="4627107">
                  <a:extLst>
                    <a:ext uri="{9D8B030D-6E8A-4147-A177-3AD203B41FA5}">
                      <a16:colId xmlns:a16="http://schemas.microsoft.com/office/drawing/2014/main" val="20000"/>
                    </a:ext>
                  </a:extLst>
                </a:gridCol>
                <a:gridCol w="1542370">
                  <a:extLst>
                    <a:ext uri="{9D8B030D-6E8A-4147-A177-3AD203B41FA5}">
                      <a16:colId xmlns:a16="http://schemas.microsoft.com/office/drawing/2014/main" val="20001"/>
                    </a:ext>
                  </a:extLst>
                </a:gridCol>
                <a:gridCol w="1542370">
                  <a:extLst>
                    <a:ext uri="{9D8B030D-6E8A-4147-A177-3AD203B41FA5}">
                      <a16:colId xmlns:a16="http://schemas.microsoft.com/office/drawing/2014/main" val="4077057244"/>
                    </a:ext>
                  </a:extLst>
                </a:gridCol>
                <a:gridCol w="1542370">
                  <a:extLst>
                    <a:ext uri="{9D8B030D-6E8A-4147-A177-3AD203B41FA5}">
                      <a16:colId xmlns:a16="http://schemas.microsoft.com/office/drawing/2014/main" val="20002"/>
                    </a:ext>
                  </a:extLst>
                </a:gridCol>
                <a:gridCol w="1542370">
                  <a:extLst>
                    <a:ext uri="{9D8B030D-6E8A-4147-A177-3AD203B41FA5}">
                      <a16:colId xmlns:a16="http://schemas.microsoft.com/office/drawing/2014/main" val="1873236660"/>
                    </a:ext>
                  </a:extLst>
                </a:gridCol>
              </a:tblGrid>
              <a:tr h="27432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Treatment-Emergent 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Abemaciclib + ET (n = 2791)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ET (n = 2800)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270444">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286523870"/>
                  </a:ext>
                </a:extLst>
              </a:tr>
              <a:tr h="27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AST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330 (11.8)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52 (1.9)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137 (4.9)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 (0.5)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925544393"/>
                  </a:ext>
                </a:extLst>
              </a:tr>
              <a:tr h="274320">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ALT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343 (12.3)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77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157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 (0.7)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20347609"/>
                  </a:ext>
                </a:extLst>
              </a:tr>
              <a:tr h="27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Alopecia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313 (11.2)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8352423"/>
                  </a:ext>
                </a:extLst>
              </a:tr>
              <a:tr h="27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Venous thromboembolic 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7636161"/>
                  </a:ext>
                </a:extLst>
              </a:tr>
              <a:tr h="27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Interstitial lung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37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187551934"/>
                  </a:ext>
                </a:extLst>
              </a:tr>
            </a:tbl>
          </a:graphicData>
        </a:graphic>
      </p:graphicFrame>
    </p:spTree>
    <p:extLst>
      <p:ext uri="{BB962C8B-B14F-4D97-AF65-F5344CB8AC3E}">
        <p14:creationId xmlns:p14="http://schemas.microsoft.com/office/powerpoint/2010/main" val="31347768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86D16-5C61-4391-B95D-BDF1F3CB8A38}"/>
              </a:ext>
            </a:extLst>
          </p:cNvPr>
          <p:cNvSpPr>
            <a:spLocks noGrp="1"/>
          </p:cNvSpPr>
          <p:nvPr>
            <p:ph type="title"/>
          </p:nvPr>
        </p:nvSpPr>
        <p:spPr/>
        <p:txBody>
          <a:bodyPr/>
          <a:lstStyle/>
          <a:p>
            <a:r>
              <a:rPr lang="en-US" dirty="0"/>
              <a:t>NATALEE: Adjuvant Ribociclib + ET in HR+/HER2- EBC</a:t>
            </a:r>
          </a:p>
        </p:txBody>
      </p:sp>
      <p:sp>
        <p:nvSpPr>
          <p:cNvPr id="3" name="Content Placeholder 2">
            <a:extLst>
              <a:ext uri="{FF2B5EF4-FFF2-40B4-BE49-F238E27FC236}">
                <a16:creationId xmlns:a16="http://schemas.microsoft.com/office/drawing/2014/main" id="{FF58901D-7A40-413D-A6B0-5C76C61E198C}"/>
              </a:ext>
            </a:extLst>
          </p:cNvPr>
          <p:cNvSpPr>
            <a:spLocks noGrp="1"/>
          </p:cNvSpPr>
          <p:nvPr>
            <p:ph idx="1"/>
          </p:nvPr>
        </p:nvSpPr>
        <p:spPr/>
        <p:txBody>
          <a:bodyPr/>
          <a:lstStyle/>
          <a:p>
            <a:pPr defTabSz="1219114" eaLnBrk="1" fontAlgn="auto" hangingPunct="1">
              <a:spcBef>
                <a:spcPts val="0"/>
              </a:spcBef>
              <a:spcAft>
                <a:spcPts val="0"/>
              </a:spcAft>
              <a:defRPr/>
            </a:pPr>
            <a:r>
              <a:rPr lang="en-US" sz="2000" dirty="0">
                <a:solidFill>
                  <a:srgbClr val="000000"/>
                </a:solidFill>
                <a:cs typeface="Calibri" panose="020F0502020204030204" pitchFamily="34" charset="0"/>
              </a:rPr>
              <a:t>International, randomized, open-label phase III trial (data cutoff: January 11, 2023; </a:t>
            </a:r>
            <a:br>
              <a:rPr lang="en-US" sz="2000" dirty="0">
                <a:solidFill>
                  <a:srgbClr val="000000"/>
                </a:solidFill>
                <a:cs typeface="Calibri" panose="020F0502020204030204" pitchFamily="34" charset="0"/>
              </a:rPr>
            </a:br>
            <a:r>
              <a:rPr lang="en-US" sz="2000" dirty="0">
                <a:solidFill>
                  <a:srgbClr val="000000"/>
                </a:solidFill>
                <a:cs typeface="Calibri" panose="020F0502020204030204" pitchFamily="34" charset="0"/>
              </a:rPr>
              <a:t>median f/u: 34.0 mo with minimum of 21 mo)</a:t>
            </a:r>
          </a:p>
          <a:p>
            <a:pPr defTabSz="1219114" eaLnBrk="1" fontAlgn="auto" hangingPunct="1">
              <a:spcBef>
                <a:spcPts val="0"/>
              </a:spcBef>
              <a:spcAft>
                <a:spcPts val="0"/>
              </a:spcAft>
              <a:defRPr/>
            </a:pPr>
            <a:endParaRPr lang="en-US" sz="2000" b="1" dirty="0">
              <a:solidFill>
                <a:srgbClr val="000000"/>
              </a:solidFill>
              <a:cs typeface="Calibri" panose="020F0502020204030204" pitchFamily="34" charset="0"/>
            </a:endParaRPr>
          </a:p>
        </p:txBody>
      </p:sp>
      <p:sp>
        <p:nvSpPr>
          <p:cNvPr id="14" name="Rounded Rectangle 9">
            <a:extLst>
              <a:ext uri="{FF2B5EF4-FFF2-40B4-BE49-F238E27FC236}">
                <a16:creationId xmlns:a16="http://schemas.microsoft.com/office/drawing/2014/main" id="{412FEAED-0625-43FB-892B-798541495E4E}"/>
              </a:ext>
            </a:extLst>
          </p:cNvPr>
          <p:cNvSpPr/>
          <p:nvPr/>
        </p:nvSpPr>
        <p:spPr bwMode="auto">
          <a:xfrm>
            <a:off x="5141858" y="2663193"/>
            <a:ext cx="4938313" cy="914400"/>
          </a:xfrm>
          <a:prstGeom prst="roundRect">
            <a:avLst>
              <a:gd name="adj" fmla="val 0"/>
            </a:avLst>
          </a:prstGeom>
          <a:solidFill>
            <a:srgbClr val="015873"/>
          </a:solidFill>
          <a:ln w="38100" cap="flat" cmpd="sng" algn="ctr">
            <a:noFill/>
            <a:prstDash val="solid"/>
          </a:ln>
          <a:effectLst/>
        </p:spPr>
        <p:txBody>
          <a:bodyPr lIns="162548" tIns="81273" rIns="162548" bIns="81273" anchor="ctr"/>
          <a:lstStyle/>
          <a:p>
            <a:pPr algn="ctr" defTabSz="1219084" eaLnBrk="1" fontAlgn="auto" hangingPunct="1">
              <a:spcBef>
                <a:spcPts val="0"/>
              </a:spcBef>
              <a:spcAft>
                <a:spcPts val="0"/>
              </a:spcAft>
              <a:defRPr/>
            </a:pPr>
            <a:r>
              <a:rPr lang="nl-BE" b="1" dirty="0">
                <a:solidFill>
                  <a:prstClr val="white"/>
                </a:solidFill>
                <a:latin typeface="Calibri" panose="020F0502020204030204"/>
                <a:ea typeface="Arial Unicode MS" panose="020B0604020202020204" pitchFamily="34" charset="-128"/>
              </a:rPr>
              <a:t>Ribociclib</a:t>
            </a:r>
            <a:r>
              <a:rPr lang="nl-BE" dirty="0">
                <a:solidFill>
                  <a:prstClr val="white"/>
                </a:solidFill>
                <a:latin typeface="Calibri" panose="020F0502020204030204"/>
                <a:ea typeface="Arial Unicode MS" panose="020B0604020202020204" pitchFamily="34" charset="-128"/>
              </a:rPr>
              <a:t> </a:t>
            </a:r>
            <a:r>
              <a:rPr lang="en-GB" b="0" dirty="0">
                <a:solidFill>
                  <a:prstClr val="white"/>
                </a:solidFill>
                <a:latin typeface="Calibri" panose="020F0502020204030204"/>
                <a:ea typeface="Arial Unicode MS" panose="020B0604020202020204" pitchFamily="34" charset="-128"/>
              </a:rPr>
              <a:t>400 mg</a:t>
            </a:r>
            <a:r>
              <a:rPr lang="en-GB" dirty="0">
                <a:solidFill>
                  <a:prstClr val="white"/>
                </a:solidFill>
                <a:latin typeface="Calibri" panose="020F0502020204030204"/>
                <a:ea typeface="Arial Unicode MS" panose="020B0604020202020204" pitchFamily="34" charset="-128"/>
              </a:rPr>
              <a:t> </a:t>
            </a:r>
            <a:r>
              <a:rPr lang="en-GB" b="0" dirty="0">
                <a:solidFill>
                  <a:prstClr val="white"/>
                </a:solidFill>
                <a:latin typeface="Calibri" panose="020F0502020204030204"/>
                <a:ea typeface="Arial Unicode MS" panose="020B0604020202020204" pitchFamily="34" charset="-128"/>
              </a:rPr>
              <a:t>PO QD for 3 wk on/1 wk off for 3 yr +</a:t>
            </a:r>
            <a:r>
              <a:rPr lang="nl-BE" b="0" dirty="0">
                <a:solidFill>
                  <a:prstClr val="white"/>
                </a:solidFill>
                <a:latin typeface="Calibri" panose="020F0502020204030204"/>
                <a:ea typeface="Arial Unicode MS" panose="020B0604020202020204" pitchFamily="34" charset="-128"/>
              </a:rPr>
              <a:t> </a:t>
            </a:r>
            <a:r>
              <a:rPr lang="nl-BE" b="1" dirty="0">
                <a:solidFill>
                  <a:prstClr val="white"/>
                </a:solidFill>
                <a:latin typeface="Calibri" panose="020F0502020204030204"/>
                <a:ea typeface="Arial Unicode MS" panose="020B0604020202020204" pitchFamily="34" charset="-128"/>
              </a:rPr>
              <a:t>NSAI</a:t>
            </a:r>
            <a:r>
              <a:rPr lang="nl-BE" dirty="0">
                <a:solidFill>
                  <a:prstClr val="white"/>
                </a:solidFill>
                <a:latin typeface="Calibri" panose="020F0502020204030204"/>
                <a:ea typeface="Arial Unicode MS" panose="020B0604020202020204" pitchFamily="34" charset="-128"/>
              </a:rPr>
              <a:t>* </a:t>
            </a:r>
            <a:r>
              <a:rPr lang="nl-BE" b="0" dirty="0">
                <a:solidFill>
                  <a:prstClr val="white"/>
                </a:solidFill>
                <a:latin typeface="Calibri" panose="020F0502020204030204"/>
                <a:ea typeface="Arial Unicode MS" panose="020B0604020202020204" pitchFamily="34" charset="-128"/>
              </a:rPr>
              <a:t>for ≥5 yr</a:t>
            </a:r>
          </a:p>
          <a:p>
            <a:pPr algn="ctr" defTabSz="1219084" eaLnBrk="1" fontAlgn="auto" hangingPunct="1">
              <a:spcBef>
                <a:spcPts val="0"/>
              </a:spcBef>
              <a:spcAft>
                <a:spcPts val="0"/>
              </a:spcAft>
              <a:defRPr/>
            </a:pPr>
            <a:r>
              <a:rPr lang="nl-BE" b="0" dirty="0">
                <a:solidFill>
                  <a:prstClr val="white"/>
                </a:solidFill>
                <a:latin typeface="Calibri" panose="020F0502020204030204"/>
                <a:ea typeface="Arial Unicode MS" panose="020B0604020202020204" pitchFamily="34" charset="-128"/>
              </a:rPr>
              <a:t>(n = 2549)</a:t>
            </a:r>
          </a:p>
        </p:txBody>
      </p:sp>
      <p:sp>
        <p:nvSpPr>
          <p:cNvPr id="15" name="Rounded Rectangle 10">
            <a:extLst>
              <a:ext uri="{FF2B5EF4-FFF2-40B4-BE49-F238E27FC236}">
                <a16:creationId xmlns:a16="http://schemas.microsoft.com/office/drawing/2014/main" id="{2104663A-CB87-4961-B239-C633B3092DAD}"/>
              </a:ext>
            </a:extLst>
          </p:cNvPr>
          <p:cNvSpPr/>
          <p:nvPr/>
        </p:nvSpPr>
        <p:spPr bwMode="auto">
          <a:xfrm>
            <a:off x="5141857" y="3810897"/>
            <a:ext cx="4941491" cy="914400"/>
          </a:xfrm>
          <a:prstGeom prst="roundRect">
            <a:avLst>
              <a:gd name="adj" fmla="val 0"/>
            </a:avLst>
          </a:prstGeom>
          <a:solidFill>
            <a:srgbClr val="E1471D"/>
          </a:solidFill>
          <a:ln w="38100" cap="flat" cmpd="sng" algn="ctr">
            <a:noFill/>
            <a:prstDash val="solid"/>
          </a:ln>
          <a:effectLst/>
        </p:spPr>
        <p:txBody>
          <a:bodyPr lIns="162548" tIns="81273" rIns="162548" bIns="81273" anchor="ctr"/>
          <a:lstStyle/>
          <a:p>
            <a:pPr algn="ctr" defTabSz="1219084" eaLnBrk="1" fontAlgn="auto" hangingPunct="1">
              <a:spcBef>
                <a:spcPts val="0"/>
              </a:spcBef>
              <a:spcAft>
                <a:spcPts val="0"/>
              </a:spcAft>
              <a:defRPr/>
            </a:pPr>
            <a:r>
              <a:rPr lang="nl-BE" b="1" dirty="0">
                <a:solidFill>
                  <a:prstClr val="white"/>
                </a:solidFill>
                <a:latin typeface="Calibri" panose="020F0502020204030204"/>
                <a:ea typeface="Arial Unicode MS" panose="020B0604020202020204" pitchFamily="34" charset="-128"/>
              </a:rPr>
              <a:t>NSAI*</a:t>
            </a:r>
            <a:r>
              <a:rPr lang="nl-BE" dirty="0">
                <a:solidFill>
                  <a:prstClr val="white"/>
                </a:solidFill>
                <a:latin typeface="Calibri" panose="020F0502020204030204"/>
                <a:ea typeface="Arial Unicode MS" panose="020B0604020202020204" pitchFamily="34" charset="-128"/>
              </a:rPr>
              <a:t> </a:t>
            </a:r>
            <a:r>
              <a:rPr lang="nl-BE" b="0" dirty="0">
                <a:solidFill>
                  <a:prstClr val="white"/>
                </a:solidFill>
                <a:latin typeface="Calibri" panose="020F0502020204030204"/>
                <a:ea typeface="Arial Unicode MS" panose="020B0604020202020204" pitchFamily="34" charset="-128"/>
              </a:rPr>
              <a:t>for ≥5 yr</a:t>
            </a:r>
          </a:p>
          <a:p>
            <a:pPr algn="ctr" defTabSz="1219084" eaLnBrk="1" fontAlgn="auto" hangingPunct="1">
              <a:spcBef>
                <a:spcPts val="0"/>
              </a:spcBef>
              <a:spcAft>
                <a:spcPts val="0"/>
              </a:spcAft>
              <a:defRPr/>
            </a:pPr>
            <a:r>
              <a:rPr lang="nl-BE" b="0" dirty="0">
                <a:solidFill>
                  <a:prstClr val="white"/>
                </a:solidFill>
                <a:latin typeface="Calibri" panose="020F0502020204030204"/>
                <a:ea typeface="Arial Unicode MS" panose="020B0604020202020204" pitchFamily="34" charset="-128"/>
              </a:rPr>
              <a:t>(n = 2552)</a:t>
            </a:r>
          </a:p>
        </p:txBody>
      </p:sp>
      <p:sp>
        <p:nvSpPr>
          <p:cNvPr id="16" name="TextBox 15">
            <a:extLst>
              <a:ext uri="{FF2B5EF4-FFF2-40B4-BE49-F238E27FC236}">
                <a16:creationId xmlns:a16="http://schemas.microsoft.com/office/drawing/2014/main" id="{62B0CFF7-7B81-4A97-A1B2-4CEBFB63F8DC}"/>
              </a:ext>
            </a:extLst>
          </p:cNvPr>
          <p:cNvSpPr txBox="1"/>
          <p:nvPr/>
        </p:nvSpPr>
        <p:spPr>
          <a:xfrm>
            <a:off x="412751" y="2663194"/>
            <a:ext cx="3975976" cy="2062103"/>
          </a:xfrm>
          <a:prstGeom prst="rect">
            <a:avLst/>
          </a:prstGeom>
          <a:noFill/>
          <a:ln w="28575">
            <a:solidFill>
              <a:schemeClr val="tx1"/>
            </a:solidFill>
          </a:ln>
        </p:spPr>
        <p:txBody>
          <a:bodyPr wrap="square" rtlCol="0">
            <a:spAutoFit/>
          </a:bodyPr>
          <a:lstStyle/>
          <a:p>
            <a:pPr marR="0" lvl="0" algn="ctr" defTabSz="1219114" eaLnBrk="1" fontAlgn="auto" latinLnBrk="0" hangingPunct="1">
              <a:lnSpc>
                <a:spcPct val="100000"/>
              </a:lnSpc>
              <a:spcBef>
                <a:spcPts val="0"/>
              </a:spcBef>
              <a:spcAft>
                <a:spcPts val="0"/>
              </a:spcAft>
              <a:buClrTx/>
              <a:buSzTx/>
              <a:tabLst/>
              <a:defRPr/>
            </a:pPr>
            <a:r>
              <a:rPr lang="en-GB" sz="1600" b="0" kern="0" dirty="0">
                <a:solidFill>
                  <a:prstClr val="black"/>
                </a:solidFill>
                <a:latin typeface="Calibri" panose="020F0502020204030204"/>
                <a:ea typeface="Arial Unicode MS" panose="020B0604020202020204" pitchFamily="34" charset="-128"/>
              </a:rPr>
              <a:t>Pre/postmenopausal women and men </a:t>
            </a:r>
            <a: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t>with HR+/HER2- EBC;</a:t>
            </a:r>
            <a:r>
              <a:rPr kumimoji="0" lang="en-GB" sz="1600" b="0" i="0" u="none" strike="noStrike" kern="0" cap="none" spc="0" normalizeH="0" baseline="0" noProof="0" dirty="0">
                <a:ln>
                  <a:noFill/>
                </a:ln>
                <a:solidFill>
                  <a:srgbClr val="000000"/>
                </a:solidFill>
                <a:effectLst/>
                <a:uLnTx/>
                <a:uFillTx/>
                <a:latin typeface="Calibri" panose="020F0502020204030204"/>
                <a:ea typeface="Arial Unicode MS" panose="020B0604020202020204" pitchFamily="34" charset="-128"/>
              </a:rPr>
              <a:t> stage IIA (either N0 with grade 2 and </a:t>
            </a:r>
            <a:r>
              <a:rPr kumimoji="0" lang="en-US" sz="1600" b="0" i="0" u="none" strike="noStrike" kern="0" cap="none" spc="0" normalizeH="0" baseline="0" noProof="0" dirty="0">
                <a:ln>
                  <a:noFill/>
                </a:ln>
                <a:solidFill>
                  <a:srgbClr val="000000"/>
                </a:solidFill>
                <a:effectLst/>
                <a:uLnTx/>
                <a:uFillTx/>
                <a:latin typeface="Calibri" panose="020F0502020204030204"/>
                <a:ea typeface="Arial Unicode MS" panose="020B0604020202020204" pitchFamily="34" charset="-128"/>
              </a:rPr>
              <a:t>Ki-67 ≥20%, Oncotype DX </a:t>
            </a:r>
            <a:br>
              <a:rPr kumimoji="0" lang="en-US" sz="1600" b="0" i="0" u="none" strike="noStrike" kern="0" cap="none" spc="0" normalizeH="0" baseline="0" noProof="0" dirty="0">
                <a:ln>
                  <a:noFill/>
                </a:ln>
                <a:solidFill>
                  <a:srgbClr val="000000"/>
                </a:solidFill>
                <a:effectLst/>
                <a:uLnTx/>
                <a:uFillTx/>
                <a:latin typeface="Calibri" panose="020F0502020204030204"/>
                <a:ea typeface="Arial Unicode MS" panose="020B0604020202020204" pitchFamily="34" charset="-128"/>
              </a:rPr>
            </a:br>
            <a:r>
              <a:rPr kumimoji="0" lang="en-US" sz="1600" b="0" i="0" u="none" strike="noStrike" kern="0" cap="none" spc="0" normalizeH="0" baseline="0" noProof="0" dirty="0">
                <a:ln>
                  <a:noFill/>
                </a:ln>
                <a:solidFill>
                  <a:srgbClr val="000000"/>
                </a:solidFill>
                <a:effectLst/>
                <a:uLnTx/>
                <a:uFillTx/>
                <a:latin typeface="Calibri" panose="020F0502020204030204"/>
                <a:ea typeface="Arial Unicode MS" panose="020B0604020202020204" pitchFamily="34" charset="-128"/>
              </a:rPr>
              <a:t>RS ≥26, or high risk via genomic risk profiling, N0 with grade 3, or </a:t>
            </a:r>
            <a:r>
              <a:rPr kumimoji="0" lang="en-GB" sz="1600" b="0" i="0" u="none" strike="noStrike" kern="0" cap="none" spc="0" normalizeH="0" baseline="0" noProof="0" dirty="0">
                <a:ln>
                  <a:noFill/>
                </a:ln>
                <a:solidFill>
                  <a:srgbClr val="000000"/>
                </a:solidFill>
                <a:effectLst/>
                <a:uLnTx/>
                <a:uFillTx/>
                <a:latin typeface="Calibri" panose="020F0502020204030204"/>
                <a:ea typeface="Arial Unicode MS" panose="020B0604020202020204" pitchFamily="34" charset="-128"/>
              </a:rPr>
              <a:t>N1), stage IIB, or stage III disease; </a:t>
            </a:r>
            <a: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t>prior ET up to 12 mo permitted; </a:t>
            </a:r>
            <a:b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br>
            <a: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t>prior (neo)adjuvant </a:t>
            </a:r>
            <a:r>
              <a:rPr lang="en-GB" sz="1600" b="0" kern="0" dirty="0">
                <a:solidFill>
                  <a:prstClr val="black"/>
                </a:solidFill>
                <a:latin typeface="Calibri" panose="020F0502020204030204"/>
                <a:ea typeface="Arial Unicode MS" panose="020B0604020202020204" pitchFamily="34" charset="-128"/>
              </a:rPr>
              <a:t>CT</a:t>
            </a:r>
            <a: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t> permitted</a:t>
            </a:r>
            <a:b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br>
            <a:r>
              <a:rPr kumimoji="0" lang="en-GB" sz="1600" b="0" i="0" u="none" strike="noStrike" kern="0" cap="none" spc="0" normalizeH="0" baseline="0" noProof="0" dirty="0">
                <a:ln>
                  <a:noFill/>
                </a:ln>
                <a:solidFill>
                  <a:prstClr val="black"/>
                </a:solidFill>
                <a:effectLst/>
                <a:uLnTx/>
                <a:uFillTx/>
                <a:latin typeface="Calibri" panose="020F0502020204030204"/>
                <a:ea typeface="Arial Unicode MS" panose="020B0604020202020204" pitchFamily="34" charset="-128"/>
              </a:rPr>
              <a:t>(N = 5101)</a:t>
            </a:r>
          </a:p>
        </p:txBody>
      </p:sp>
      <p:sp>
        <p:nvSpPr>
          <p:cNvPr id="17" name="Line 53">
            <a:extLst>
              <a:ext uri="{FF2B5EF4-FFF2-40B4-BE49-F238E27FC236}">
                <a16:creationId xmlns:a16="http://schemas.microsoft.com/office/drawing/2014/main" id="{FA426514-2897-44AE-9068-E550B35A1550}"/>
              </a:ext>
            </a:extLst>
          </p:cNvPr>
          <p:cNvSpPr>
            <a:spLocks noChangeShapeType="1"/>
          </p:cNvSpPr>
          <p:nvPr/>
        </p:nvSpPr>
        <p:spPr bwMode="auto">
          <a:xfrm>
            <a:off x="4395025" y="3917260"/>
            <a:ext cx="622300" cy="350837"/>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defRPr/>
            </a:pPr>
            <a:endParaRPr lang="en-US" sz="1600" b="0" kern="0" dirty="0">
              <a:solidFill>
                <a:srgbClr val="000000"/>
              </a:solidFill>
              <a:latin typeface="Calibri" panose="020F0502020204030204" pitchFamily="34" charset="0"/>
            </a:endParaRPr>
          </a:p>
        </p:txBody>
      </p:sp>
      <p:sp>
        <p:nvSpPr>
          <p:cNvPr id="18" name="Line 54">
            <a:extLst>
              <a:ext uri="{FF2B5EF4-FFF2-40B4-BE49-F238E27FC236}">
                <a16:creationId xmlns:a16="http://schemas.microsoft.com/office/drawing/2014/main" id="{B4D5AFB6-6A7D-4408-9EC1-6F5B3B49A451}"/>
              </a:ext>
            </a:extLst>
          </p:cNvPr>
          <p:cNvSpPr>
            <a:spLocks noChangeShapeType="1"/>
          </p:cNvSpPr>
          <p:nvPr/>
        </p:nvSpPr>
        <p:spPr bwMode="auto">
          <a:xfrm flipV="1">
            <a:off x="4395025" y="3092789"/>
            <a:ext cx="622300" cy="347662"/>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defRPr/>
            </a:pPr>
            <a:endParaRPr lang="en-US" sz="1600" b="0" kern="0" dirty="0">
              <a:solidFill>
                <a:srgbClr val="000000"/>
              </a:solidFill>
              <a:latin typeface="Calibri" panose="020F0502020204030204" pitchFamily="34" charset="0"/>
            </a:endParaRPr>
          </a:p>
        </p:txBody>
      </p:sp>
      <p:sp>
        <p:nvSpPr>
          <p:cNvPr id="19" name="TextBox 18">
            <a:extLst>
              <a:ext uri="{FF2B5EF4-FFF2-40B4-BE49-F238E27FC236}">
                <a16:creationId xmlns:a16="http://schemas.microsoft.com/office/drawing/2014/main" id="{855357ED-1EC3-4D3C-BC5D-F7C3B6B012E5}"/>
              </a:ext>
            </a:extLst>
          </p:cNvPr>
          <p:cNvSpPr txBox="1"/>
          <p:nvPr/>
        </p:nvSpPr>
        <p:spPr>
          <a:xfrm flipH="1">
            <a:off x="10221684" y="3002846"/>
            <a:ext cx="1643744" cy="1384995"/>
          </a:xfrm>
          <a:prstGeom prst="rect">
            <a:avLst/>
          </a:prstGeom>
          <a:noFill/>
        </p:spPr>
        <p:txBody>
          <a:bodyPr wrap="square" rtlCol="0">
            <a:spAutoFit/>
          </a:bodyPr>
          <a:lstStyle/>
          <a:p>
            <a:pPr>
              <a:spcBef>
                <a:spcPct val="30000"/>
              </a:spcBef>
              <a:defRPr/>
            </a:pPr>
            <a:r>
              <a:rPr lang="en-US" sz="1400" b="0" dirty="0">
                <a:solidFill>
                  <a:prstClr val="black"/>
                </a:solidFill>
                <a:latin typeface="Calibri" panose="020F0502020204030204"/>
                <a:ea typeface="Arial Unicode MS" panose="020B0604020202020204" pitchFamily="34" charset="-128"/>
              </a:rPr>
              <a:t>*Letrozole or anastrozole. Men and premenopausal women also received goserelin 3.6 mg/28 days.</a:t>
            </a:r>
          </a:p>
        </p:txBody>
      </p:sp>
      <p:sp>
        <p:nvSpPr>
          <p:cNvPr id="21" name="Text Box 15">
            <a:extLst>
              <a:ext uri="{FF2B5EF4-FFF2-40B4-BE49-F238E27FC236}">
                <a16:creationId xmlns:a16="http://schemas.microsoft.com/office/drawing/2014/main" id="{30AAC9F6-0606-4247-BDA2-53F73109FEA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rgbClr val="455560"/>
                </a:solidFill>
                <a:latin typeface="Calibri" panose="020F0502020204030204" pitchFamily="34" charset="0"/>
              </a:rPr>
              <a:t>NCT03701334. </a:t>
            </a:r>
            <a:r>
              <a:rPr lang="en-US" altLang="en-US" sz="1200" b="0" spc="-10" dirty="0" err="1">
                <a:solidFill>
                  <a:srgbClr val="455560"/>
                </a:solidFill>
                <a:latin typeface="Calibri" panose="020F0502020204030204" pitchFamily="34" charset="0"/>
              </a:rPr>
              <a:t>Slamon</a:t>
            </a:r>
            <a:r>
              <a:rPr lang="en-US" altLang="en-US" sz="1200" b="0" spc="-10" dirty="0">
                <a:solidFill>
                  <a:srgbClr val="455560"/>
                </a:solidFill>
                <a:latin typeface="Calibri" panose="020F0502020204030204" pitchFamily="34" charset="0"/>
              </a:rPr>
              <a:t>. ASCO 2023. Abstr LBA500.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6" name="Line 54">
            <a:extLst>
              <a:ext uri="{FF2B5EF4-FFF2-40B4-BE49-F238E27FC236}">
                <a16:creationId xmlns:a16="http://schemas.microsoft.com/office/drawing/2014/main" id="{25986A3C-5E6A-5C96-2CA7-C38F37195E1D}"/>
              </a:ext>
            </a:extLst>
          </p:cNvPr>
          <p:cNvSpPr>
            <a:spLocks noChangeShapeType="1"/>
          </p:cNvSpPr>
          <p:nvPr/>
        </p:nvSpPr>
        <p:spPr bwMode="auto">
          <a:xfrm>
            <a:off x="4662654" y="2659820"/>
            <a:ext cx="0" cy="567630"/>
          </a:xfrm>
          <a:prstGeom prst="line">
            <a:avLst/>
          </a:prstGeom>
          <a:noFill/>
          <a:ln w="2857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defRPr/>
            </a:pPr>
            <a:endParaRPr lang="en-US" sz="1600" b="0" kern="0" dirty="0">
              <a:solidFill>
                <a:srgbClr val="000000"/>
              </a:solidFill>
              <a:latin typeface="Calibri" panose="020F0502020204030204" pitchFamily="34" charset="0"/>
            </a:endParaRPr>
          </a:p>
        </p:txBody>
      </p:sp>
      <p:sp>
        <p:nvSpPr>
          <p:cNvPr id="7" name="TextBox 6">
            <a:extLst>
              <a:ext uri="{FF2B5EF4-FFF2-40B4-BE49-F238E27FC236}">
                <a16:creationId xmlns:a16="http://schemas.microsoft.com/office/drawing/2014/main" id="{6681DDEB-430D-0BB9-6C2B-2049844C7FAD}"/>
              </a:ext>
            </a:extLst>
          </p:cNvPr>
          <p:cNvSpPr txBox="1"/>
          <p:nvPr/>
        </p:nvSpPr>
        <p:spPr bwMode="auto">
          <a:xfrm>
            <a:off x="856502" y="2132376"/>
            <a:ext cx="76461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stage (II vs III), menopausal status (men and premenopausal vs postmenopausal women), </a:t>
            </a:r>
            <a:br>
              <a:rPr lang="en-US" sz="1400" b="0" i="1"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prior (neo)adjuvant CT (yes vs no), geography (N America/W Europe/Oceania vs rest of world)</a:t>
            </a:r>
          </a:p>
        </p:txBody>
      </p:sp>
      <p:sp>
        <p:nvSpPr>
          <p:cNvPr id="8" name="Content Placeholder 2">
            <a:extLst>
              <a:ext uri="{FF2B5EF4-FFF2-40B4-BE49-F238E27FC236}">
                <a16:creationId xmlns:a16="http://schemas.microsoft.com/office/drawing/2014/main" id="{E2CE55E4-D49D-2D37-2560-BDBBA458DE5E}"/>
              </a:ext>
            </a:extLst>
          </p:cNvPr>
          <p:cNvSpPr txBox="1">
            <a:spLocks/>
          </p:cNvSpPr>
          <p:nvPr/>
        </p:nvSpPr>
        <p:spPr bwMode="auto">
          <a:xfrm>
            <a:off x="604675" y="4746171"/>
            <a:ext cx="10877529" cy="1417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defTabSz="1219114" fontAlgn="auto">
              <a:defRPr/>
            </a:pPr>
            <a:r>
              <a:rPr lang="en-US" sz="2000" b="1" kern="0" dirty="0">
                <a:solidFill>
                  <a:srgbClr val="000000"/>
                </a:solidFill>
                <a:cs typeface="Calibri" panose="020F0502020204030204" pitchFamily="34" charset="0"/>
              </a:rPr>
              <a:t>Primary endpoint: </a:t>
            </a:r>
            <a:r>
              <a:rPr lang="en-US" sz="2000" b="0" kern="0" dirty="0">
                <a:solidFill>
                  <a:srgbClr val="000000"/>
                </a:solidFill>
                <a:cs typeface="Calibri" panose="020F0502020204030204" pitchFamily="34" charset="0"/>
              </a:rPr>
              <a:t>iDFS (STEEP criteria)</a:t>
            </a:r>
          </a:p>
          <a:p>
            <a:pPr lvl="1" defTabSz="1219114" fontAlgn="auto">
              <a:defRPr/>
            </a:pPr>
            <a:r>
              <a:rPr lang="en-US" sz="1800" b="0" kern="0" dirty="0">
                <a:solidFill>
                  <a:srgbClr val="000000"/>
                </a:solidFill>
                <a:cs typeface="Calibri" panose="020F0502020204030204" pitchFamily="34" charset="0"/>
              </a:rPr>
              <a:t>~85% power assuming hazard ratio of 0.76 (1-sided α = 0.025), with 2 interim efficacy analyses planned </a:t>
            </a:r>
            <a:br>
              <a:rPr lang="en-US" sz="1800" b="0" kern="0" dirty="0">
                <a:solidFill>
                  <a:srgbClr val="000000"/>
                </a:solidFill>
                <a:cs typeface="Calibri" panose="020F0502020204030204" pitchFamily="34" charset="0"/>
              </a:rPr>
            </a:br>
            <a:r>
              <a:rPr lang="en-US" sz="1800" b="0" kern="0" dirty="0">
                <a:solidFill>
                  <a:srgbClr val="000000"/>
                </a:solidFill>
                <a:cs typeface="Calibri" panose="020F0502020204030204" pitchFamily="34" charset="0"/>
              </a:rPr>
              <a:t>(at ~350 and ~425 events) plus final analysis (~500 events)</a:t>
            </a:r>
          </a:p>
          <a:p>
            <a:pPr defTabSz="1219114" fontAlgn="auto">
              <a:defRPr/>
            </a:pPr>
            <a:r>
              <a:rPr lang="en-US" sz="2000" b="1" kern="0" dirty="0">
                <a:solidFill>
                  <a:srgbClr val="000000"/>
                </a:solidFill>
                <a:cs typeface="Calibri" panose="020F0502020204030204" pitchFamily="34" charset="0"/>
              </a:rPr>
              <a:t>Key secondary endpoints: </a:t>
            </a:r>
            <a:r>
              <a:rPr lang="en-GB" sz="2000" b="0" kern="0" dirty="0">
                <a:solidFill>
                  <a:srgbClr val="000000"/>
                </a:solidFill>
                <a:cs typeface="Calibri" panose="020F0502020204030204" pitchFamily="34" charset="0"/>
              </a:rPr>
              <a:t>recurrence-free survival, DDFS, OS, PROs, PK, safety</a:t>
            </a:r>
          </a:p>
        </p:txBody>
      </p:sp>
    </p:spTree>
    <p:extLst>
      <p:ext uri="{BB962C8B-B14F-4D97-AF65-F5344CB8AC3E}">
        <p14:creationId xmlns:p14="http://schemas.microsoft.com/office/powerpoint/2010/main" val="24103823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TextBox 89">
            <a:extLst>
              <a:ext uri="{FF2B5EF4-FFF2-40B4-BE49-F238E27FC236}">
                <a16:creationId xmlns:a16="http://schemas.microsoft.com/office/drawing/2014/main" id="{97569893-FA4A-03AA-9809-85EC4EB67F50}"/>
              </a:ext>
            </a:extLst>
          </p:cNvPr>
          <p:cNvSpPr txBox="1"/>
          <p:nvPr/>
        </p:nvSpPr>
        <p:spPr bwMode="auto">
          <a:xfrm>
            <a:off x="5428423" y="2244340"/>
            <a:ext cx="7649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accent3"/>
                </a:solidFill>
                <a:latin typeface="Calibri" panose="020F0502020204030204" pitchFamily="34" charset="0"/>
              </a:rPr>
              <a:t>87.6%</a:t>
            </a:r>
          </a:p>
        </p:txBody>
      </p:sp>
      <p:sp>
        <p:nvSpPr>
          <p:cNvPr id="130" name="TextBox 129">
            <a:extLst>
              <a:ext uri="{FF2B5EF4-FFF2-40B4-BE49-F238E27FC236}">
                <a16:creationId xmlns:a16="http://schemas.microsoft.com/office/drawing/2014/main" id="{E17347E1-9585-15BF-E5B8-95DCBF1B0F56}"/>
              </a:ext>
            </a:extLst>
          </p:cNvPr>
          <p:cNvSpPr txBox="1"/>
          <p:nvPr/>
        </p:nvSpPr>
        <p:spPr bwMode="auto">
          <a:xfrm>
            <a:off x="6381836"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2" name="Title 1">
            <a:extLst>
              <a:ext uri="{FF2B5EF4-FFF2-40B4-BE49-F238E27FC236}">
                <a16:creationId xmlns:a16="http://schemas.microsoft.com/office/drawing/2014/main" id="{B50C49D8-F877-2049-878E-30243997E8F0}"/>
              </a:ext>
            </a:extLst>
          </p:cNvPr>
          <p:cNvSpPr>
            <a:spLocks noGrp="1"/>
          </p:cNvSpPr>
          <p:nvPr>
            <p:ph type="title"/>
          </p:nvPr>
        </p:nvSpPr>
        <p:spPr/>
        <p:txBody>
          <a:bodyPr/>
          <a:lstStyle/>
          <a:p>
            <a:r>
              <a:rPr lang="en-US" dirty="0"/>
              <a:t>NATALEE: iDFS (Primary Endpoint)</a:t>
            </a:r>
          </a:p>
        </p:txBody>
      </p:sp>
      <p:sp>
        <p:nvSpPr>
          <p:cNvPr id="4" name="Text Box 15">
            <a:extLst>
              <a:ext uri="{FF2B5EF4-FFF2-40B4-BE49-F238E27FC236}">
                <a16:creationId xmlns:a16="http://schemas.microsoft.com/office/drawing/2014/main" id="{EE4B6C94-79AD-02DB-0FD1-3B69F3E2075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err="1">
                <a:solidFill>
                  <a:srgbClr val="455560"/>
                </a:solidFill>
                <a:latin typeface="Calibri" panose="020F0502020204030204" pitchFamily="34" charset="0"/>
              </a:rPr>
              <a:t>Hortobagyi</a:t>
            </a:r>
            <a:r>
              <a:rPr lang="en-US" altLang="en-US" sz="1200" b="0" spc="-10" dirty="0">
                <a:solidFill>
                  <a:srgbClr val="455560"/>
                </a:solidFill>
                <a:latin typeface="Calibri" panose="020F0502020204030204" pitchFamily="34" charset="0"/>
              </a:rPr>
              <a:t>. SABCS 2023. </a:t>
            </a:r>
            <a:r>
              <a:rPr lang="en-US" altLang="en-US" sz="1200" b="0" spc="-10" dirty="0" err="1">
                <a:solidFill>
                  <a:srgbClr val="455560"/>
                </a:solidFill>
                <a:latin typeface="Calibri" panose="020F0502020204030204" pitchFamily="34" charset="0"/>
              </a:rPr>
              <a:t>Abstr</a:t>
            </a:r>
            <a:r>
              <a:rPr lang="en-US" altLang="en-US" sz="1200" b="0" spc="-10" dirty="0">
                <a:solidFill>
                  <a:srgbClr val="455560"/>
                </a:solidFill>
                <a:latin typeface="Calibri" panose="020F0502020204030204" pitchFamily="34" charset="0"/>
              </a:rPr>
              <a:t> GS03-03.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Content Placeholder 4">
            <a:extLst>
              <a:ext uri="{FF2B5EF4-FFF2-40B4-BE49-F238E27FC236}">
                <a16:creationId xmlns:a16="http://schemas.microsoft.com/office/drawing/2014/main" id="{D928BD97-3265-E4EF-805C-8B9D0DAC3C0D}"/>
              </a:ext>
            </a:extLst>
          </p:cNvPr>
          <p:cNvSpPr>
            <a:spLocks noGrp="1"/>
          </p:cNvSpPr>
          <p:nvPr>
            <p:ph sz="half" idx="2"/>
          </p:nvPr>
        </p:nvSpPr>
        <p:spPr>
          <a:xfrm>
            <a:off x="7427554" y="1512586"/>
            <a:ext cx="4326246" cy="4677606"/>
          </a:xfrm>
        </p:spPr>
        <p:txBody>
          <a:bodyPr/>
          <a:lstStyle/>
          <a:p>
            <a:r>
              <a:rPr lang="en-US" sz="2400" dirty="0"/>
              <a:t>Median f/u for iDFS: 33.3 mo</a:t>
            </a:r>
          </a:p>
          <a:p>
            <a:r>
              <a:rPr lang="en-US" sz="2400" b="1" dirty="0">
                <a:solidFill>
                  <a:srgbClr val="FF0000"/>
                </a:solidFill>
              </a:rPr>
              <a:t>Absolute iDFS benefit at 3 yr with ribociclib + NSAI: 3.1%</a:t>
            </a:r>
          </a:p>
          <a:p>
            <a:r>
              <a:rPr lang="en-US" sz="2400" dirty="0"/>
              <a:t>Ribociclib:</a:t>
            </a:r>
          </a:p>
          <a:p>
            <a:pPr lvl="1"/>
            <a:r>
              <a:rPr lang="en-US" sz="2200" dirty="0"/>
              <a:t>Ongoing: n = 528 (20.7%)</a:t>
            </a:r>
          </a:p>
          <a:p>
            <a:pPr lvl="1"/>
            <a:r>
              <a:rPr lang="en-US" sz="2200" dirty="0"/>
              <a:t>Completed 3 yr: n = 1091 (42.8%)</a:t>
            </a:r>
          </a:p>
        </p:txBody>
      </p:sp>
      <p:sp>
        <p:nvSpPr>
          <p:cNvPr id="95" name="TextBox 94">
            <a:extLst>
              <a:ext uri="{FF2B5EF4-FFF2-40B4-BE49-F238E27FC236}">
                <a16:creationId xmlns:a16="http://schemas.microsoft.com/office/drawing/2014/main" id="{B75EF7A5-EEC9-DDC5-65A0-6F3682BBD186}"/>
              </a:ext>
            </a:extLst>
          </p:cNvPr>
          <p:cNvSpPr txBox="1"/>
          <p:nvPr/>
        </p:nvSpPr>
        <p:spPr bwMode="auto">
          <a:xfrm>
            <a:off x="403700" y="5727472"/>
            <a:ext cx="1506631" cy="738664"/>
          </a:xfrm>
          <a:prstGeom prst="rect">
            <a:avLst/>
          </a:prstGeom>
          <a:solidFill>
            <a:srgbClr val="FFFFFF"/>
          </a:solidFill>
          <a:ln>
            <a:noFill/>
          </a:ln>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Risk, n</a:t>
            </a:r>
            <a:br>
              <a:rPr lang="en-US" sz="1400" dirty="0">
                <a:solidFill>
                  <a:schemeClr val="bg1"/>
                </a:solidFill>
                <a:latin typeface="Calibri" panose="020F0502020204030204" pitchFamily="34" charset="0"/>
              </a:rPr>
            </a:br>
            <a:r>
              <a:rPr lang="en-US" sz="1400" dirty="0">
                <a:solidFill>
                  <a:schemeClr val="accent1"/>
                </a:solidFill>
                <a:latin typeface="Calibri" panose="020F0502020204030204" pitchFamily="34" charset="0"/>
              </a:rPr>
              <a:t>Ribociclib + NSAI</a:t>
            </a:r>
            <a:br>
              <a:rPr lang="en-US" sz="1400" dirty="0">
                <a:solidFill>
                  <a:schemeClr val="bg1"/>
                </a:solidFill>
                <a:latin typeface="Calibri" panose="020F0502020204030204" pitchFamily="34" charset="0"/>
              </a:rPr>
            </a:br>
            <a:r>
              <a:rPr lang="en-US" sz="1400" dirty="0" err="1">
                <a:solidFill>
                  <a:schemeClr val="accent3"/>
                </a:solidFill>
                <a:latin typeface="Calibri" panose="020F0502020204030204" pitchFamily="34" charset="0"/>
              </a:rPr>
              <a:t>NSAI</a:t>
            </a:r>
            <a:r>
              <a:rPr lang="en-US" sz="1400" dirty="0">
                <a:solidFill>
                  <a:schemeClr val="accent3"/>
                </a:solidFill>
                <a:latin typeface="Calibri" panose="020F0502020204030204" pitchFamily="34" charset="0"/>
              </a:rPr>
              <a:t> only</a:t>
            </a:r>
          </a:p>
        </p:txBody>
      </p:sp>
      <p:sp>
        <p:nvSpPr>
          <p:cNvPr id="96" name="Freeform: Shape 95">
            <a:extLst>
              <a:ext uri="{FF2B5EF4-FFF2-40B4-BE49-F238E27FC236}">
                <a16:creationId xmlns:a16="http://schemas.microsoft.com/office/drawing/2014/main" id="{BE1DFE67-AA23-213E-6B56-ABFE6FCD23E4}"/>
              </a:ext>
            </a:extLst>
          </p:cNvPr>
          <p:cNvSpPr/>
          <p:nvPr/>
        </p:nvSpPr>
        <p:spPr bwMode="auto">
          <a:xfrm>
            <a:off x="2074927" y="1703860"/>
            <a:ext cx="5324498" cy="3695251"/>
          </a:xfrm>
          <a:custGeom>
            <a:avLst/>
            <a:gdLst>
              <a:gd name="connsiteX0" fmla="*/ 0 w 4781774"/>
              <a:gd name="connsiteY0" fmla="*/ 0 h 3754418"/>
              <a:gd name="connsiteX1" fmla="*/ 0 w 4781774"/>
              <a:gd name="connsiteY1" fmla="*/ 3695251 h 3754418"/>
              <a:gd name="connsiteX2" fmla="*/ 4781774 w 4781774"/>
              <a:gd name="connsiteY2" fmla="*/ 3695251 h 3754418"/>
              <a:gd name="connsiteX3" fmla="*/ 4781774 w 4781774"/>
              <a:gd name="connsiteY3" fmla="*/ 3754418 h 3754418"/>
              <a:gd name="connsiteX0" fmla="*/ 0 w 4781774"/>
              <a:gd name="connsiteY0" fmla="*/ 0 h 3695251"/>
              <a:gd name="connsiteX1" fmla="*/ 0 w 4781774"/>
              <a:gd name="connsiteY1" fmla="*/ 3695251 h 3695251"/>
              <a:gd name="connsiteX2" fmla="*/ 4781774 w 4781774"/>
              <a:gd name="connsiteY2" fmla="*/ 3695251 h 3695251"/>
            </a:gdLst>
            <a:ahLst/>
            <a:cxnLst>
              <a:cxn ang="0">
                <a:pos x="connsiteX0" y="connsiteY0"/>
              </a:cxn>
              <a:cxn ang="0">
                <a:pos x="connsiteX1" y="connsiteY1"/>
              </a:cxn>
              <a:cxn ang="0">
                <a:pos x="connsiteX2" y="connsiteY2"/>
              </a:cxn>
            </a:cxnLst>
            <a:rect l="l" t="t" r="r" b="b"/>
            <a:pathLst>
              <a:path w="4781774" h="3695251">
                <a:moveTo>
                  <a:pt x="0" y="0"/>
                </a:moveTo>
                <a:lnTo>
                  <a:pt x="0" y="3695251"/>
                </a:lnTo>
                <a:lnTo>
                  <a:pt x="4781774" y="3695251"/>
                </a:lnTo>
              </a:path>
            </a:pathLst>
          </a:custGeom>
          <a:noFill/>
          <a:ln w="28575">
            <a:solidFill>
              <a:schemeClr val="bg1"/>
            </a:solidFill>
            <a:miter lim="800000"/>
            <a:headEnd/>
            <a:tailEnd/>
          </a:ln>
        </p:spPr>
        <p:txBody>
          <a:bodyPr rtlCol="0" anchor="ctr"/>
          <a:lstStyle/>
          <a:p>
            <a:pPr algn="ctr"/>
            <a:endParaRPr lang="en-US"/>
          </a:p>
        </p:txBody>
      </p:sp>
      <p:sp>
        <p:nvSpPr>
          <p:cNvPr id="87" name="TextBox 86">
            <a:extLst>
              <a:ext uri="{FF2B5EF4-FFF2-40B4-BE49-F238E27FC236}">
                <a16:creationId xmlns:a16="http://schemas.microsoft.com/office/drawing/2014/main" id="{8F11F82D-31EA-A318-A497-0CF91629A3CC}"/>
              </a:ext>
            </a:extLst>
          </p:cNvPr>
          <p:cNvSpPr txBox="1"/>
          <p:nvPr/>
        </p:nvSpPr>
        <p:spPr bwMode="auto">
          <a:xfrm rot="16200000">
            <a:off x="-26190" y="3354333"/>
            <a:ext cx="2824632"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Event-Free Probability (%)</a:t>
            </a:r>
          </a:p>
        </p:txBody>
      </p:sp>
      <p:sp>
        <p:nvSpPr>
          <p:cNvPr id="88" name="Rectangle 87">
            <a:extLst>
              <a:ext uri="{FF2B5EF4-FFF2-40B4-BE49-F238E27FC236}">
                <a16:creationId xmlns:a16="http://schemas.microsoft.com/office/drawing/2014/main" id="{CA67AD21-A45A-B1AD-36BA-CDB723F0AA34}"/>
              </a:ext>
            </a:extLst>
          </p:cNvPr>
          <p:cNvSpPr/>
          <p:nvPr/>
        </p:nvSpPr>
        <p:spPr bwMode="auto">
          <a:xfrm>
            <a:off x="4254276" y="5822691"/>
            <a:ext cx="931965" cy="141699"/>
          </a:xfrm>
          <a:prstGeom prst="rect">
            <a:avLst/>
          </a:prstGeom>
          <a:solidFill>
            <a:schemeClr val="tx1"/>
          </a:solidFill>
          <a:ln w="0">
            <a:solidFill>
              <a:schemeClr val="tx1"/>
            </a:solidFill>
            <a:miter lim="800000"/>
            <a:headEnd/>
            <a:tailEnd/>
          </a:ln>
        </p:spPr>
        <p:txBody>
          <a:bodyPr rtlCol="0" anchor="b"/>
          <a:lstStyle/>
          <a:p>
            <a:pPr algn="ctr" eaLnBrk="1" hangingPunct="1">
              <a:spcBef>
                <a:spcPts val="0"/>
              </a:spcBef>
              <a:spcAft>
                <a:spcPts val="0"/>
              </a:spcAft>
              <a:buClr>
                <a:schemeClr val="folHlink"/>
              </a:buClr>
              <a:buNone/>
            </a:pPr>
            <a:endParaRPr lang="en-US" sz="1800" b="0" dirty="0">
              <a:solidFill>
                <a:schemeClr val="tx1"/>
              </a:solidFill>
              <a:latin typeface="Calibri" panose="020F0502020204030204" pitchFamily="34" charset="0"/>
            </a:endParaRPr>
          </a:p>
        </p:txBody>
      </p:sp>
      <p:sp>
        <p:nvSpPr>
          <p:cNvPr id="89" name="TextBox 88">
            <a:extLst>
              <a:ext uri="{FF2B5EF4-FFF2-40B4-BE49-F238E27FC236}">
                <a16:creationId xmlns:a16="http://schemas.microsoft.com/office/drawing/2014/main" id="{0230127A-A812-CF4B-3F6B-DB047B993C21}"/>
              </a:ext>
            </a:extLst>
          </p:cNvPr>
          <p:cNvSpPr txBox="1"/>
          <p:nvPr/>
        </p:nvSpPr>
        <p:spPr bwMode="auto">
          <a:xfrm>
            <a:off x="5428423" y="1685516"/>
            <a:ext cx="7649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accent1"/>
                </a:solidFill>
                <a:latin typeface="Calibri" panose="020F0502020204030204" pitchFamily="34" charset="0"/>
              </a:rPr>
              <a:t>90.7%</a:t>
            </a:r>
          </a:p>
        </p:txBody>
      </p:sp>
      <p:sp>
        <p:nvSpPr>
          <p:cNvPr id="91" name="Rectangle 90">
            <a:extLst>
              <a:ext uri="{FF2B5EF4-FFF2-40B4-BE49-F238E27FC236}">
                <a16:creationId xmlns:a16="http://schemas.microsoft.com/office/drawing/2014/main" id="{CFA13ECD-4475-5EA5-13C4-7A9D5A099406}"/>
              </a:ext>
            </a:extLst>
          </p:cNvPr>
          <p:cNvSpPr/>
          <p:nvPr/>
        </p:nvSpPr>
        <p:spPr bwMode="auto">
          <a:xfrm>
            <a:off x="2109007" y="3905807"/>
            <a:ext cx="4649926" cy="1461491"/>
          </a:xfrm>
          <a:prstGeom prst="rect">
            <a:avLst/>
          </a:prstGeom>
          <a:solidFill>
            <a:srgbClr val="FFFFFF"/>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TextBox 91">
            <a:extLst>
              <a:ext uri="{FF2B5EF4-FFF2-40B4-BE49-F238E27FC236}">
                <a16:creationId xmlns:a16="http://schemas.microsoft.com/office/drawing/2014/main" id="{8D8176F5-4F44-79C1-2D2E-8BDF695DF129}"/>
              </a:ext>
            </a:extLst>
          </p:cNvPr>
          <p:cNvSpPr txBox="1"/>
          <p:nvPr/>
        </p:nvSpPr>
        <p:spPr bwMode="auto">
          <a:xfrm>
            <a:off x="4122858" y="5689440"/>
            <a:ext cx="425352" cy="307986"/>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grpSp>
        <p:nvGrpSpPr>
          <p:cNvPr id="97" name="Group 96">
            <a:extLst>
              <a:ext uri="{FF2B5EF4-FFF2-40B4-BE49-F238E27FC236}">
                <a16:creationId xmlns:a16="http://schemas.microsoft.com/office/drawing/2014/main" id="{74E91DA3-51C6-9213-2CF7-42BCC9A4A59F}"/>
              </a:ext>
            </a:extLst>
          </p:cNvPr>
          <p:cNvGrpSpPr/>
          <p:nvPr/>
        </p:nvGrpSpPr>
        <p:grpSpPr>
          <a:xfrm>
            <a:off x="1990251" y="1703861"/>
            <a:ext cx="95896" cy="3695583"/>
            <a:chOff x="1593516" y="1629784"/>
            <a:chExt cx="95896" cy="3695583"/>
          </a:xfrm>
        </p:grpSpPr>
        <p:cxnSp>
          <p:nvCxnSpPr>
            <p:cNvPr id="98" name="Straight Connector 97">
              <a:extLst>
                <a:ext uri="{FF2B5EF4-FFF2-40B4-BE49-F238E27FC236}">
                  <a16:creationId xmlns:a16="http://schemas.microsoft.com/office/drawing/2014/main" id="{14BADF8A-1750-BA83-EAC3-F52862ACF21A}"/>
                </a:ext>
              </a:extLst>
            </p:cNvPr>
            <p:cNvCxnSpPr>
              <a:cxnSpLocks/>
            </p:cNvCxnSpPr>
            <p:nvPr/>
          </p:nvCxnSpPr>
          <p:spPr bwMode="auto">
            <a:xfrm>
              <a:off x="1593516" y="1629784"/>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E907BA6B-DD30-846B-EC7F-9855DD1A64F1}"/>
                </a:ext>
              </a:extLst>
            </p:cNvPr>
            <p:cNvCxnSpPr>
              <a:cxnSpLocks/>
            </p:cNvCxnSpPr>
            <p:nvPr/>
          </p:nvCxnSpPr>
          <p:spPr bwMode="auto">
            <a:xfrm>
              <a:off x="1593516" y="2368901"/>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A353E810-32AF-AE2A-D27B-6250FA35E444}"/>
                </a:ext>
              </a:extLst>
            </p:cNvPr>
            <p:cNvCxnSpPr>
              <a:cxnSpLocks/>
            </p:cNvCxnSpPr>
            <p:nvPr/>
          </p:nvCxnSpPr>
          <p:spPr bwMode="auto">
            <a:xfrm>
              <a:off x="1593516" y="3108018"/>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1512D5F3-5F36-174A-B47A-9108616FBA2C}"/>
                </a:ext>
              </a:extLst>
            </p:cNvPr>
            <p:cNvCxnSpPr>
              <a:cxnSpLocks/>
            </p:cNvCxnSpPr>
            <p:nvPr/>
          </p:nvCxnSpPr>
          <p:spPr bwMode="auto">
            <a:xfrm>
              <a:off x="1593516" y="3847135"/>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5E817BE3-86F6-95A0-330B-51AB740A09B8}"/>
                </a:ext>
              </a:extLst>
            </p:cNvPr>
            <p:cNvCxnSpPr>
              <a:cxnSpLocks/>
            </p:cNvCxnSpPr>
            <p:nvPr/>
          </p:nvCxnSpPr>
          <p:spPr bwMode="auto">
            <a:xfrm>
              <a:off x="1593516" y="4586252"/>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3D6587AB-D064-AC4B-3693-F7931C098D59}"/>
                </a:ext>
              </a:extLst>
            </p:cNvPr>
            <p:cNvCxnSpPr>
              <a:cxnSpLocks/>
            </p:cNvCxnSpPr>
            <p:nvPr/>
          </p:nvCxnSpPr>
          <p:spPr bwMode="auto">
            <a:xfrm>
              <a:off x="1593516" y="5325367"/>
              <a:ext cx="95896" cy="0"/>
            </a:xfrm>
            <a:prstGeom prst="line">
              <a:avLst/>
            </a:prstGeom>
            <a:noFill/>
            <a:ln w="28575" cap="flat" cmpd="sng" algn="ctr">
              <a:solidFill>
                <a:schemeClr val="bg1"/>
              </a:solidFill>
              <a:prstDash val="solid"/>
              <a:round/>
              <a:headEnd type="none" w="med" len="med"/>
              <a:tailEnd type="none" w="med" len="med"/>
            </a:ln>
            <a:effectLst/>
          </p:spPr>
        </p:cxnSp>
      </p:grpSp>
      <p:sp>
        <p:nvSpPr>
          <p:cNvPr id="116" name="TextBox 115">
            <a:extLst>
              <a:ext uri="{FF2B5EF4-FFF2-40B4-BE49-F238E27FC236}">
                <a16:creationId xmlns:a16="http://schemas.microsoft.com/office/drawing/2014/main" id="{6007A0FF-6A4B-EB0B-D98A-5015435067DB}"/>
              </a:ext>
            </a:extLst>
          </p:cNvPr>
          <p:cNvSpPr txBox="1"/>
          <p:nvPr/>
        </p:nvSpPr>
        <p:spPr bwMode="auto">
          <a:xfrm>
            <a:off x="1514267" y="152243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17" name="TextBox 116">
            <a:extLst>
              <a:ext uri="{FF2B5EF4-FFF2-40B4-BE49-F238E27FC236}">
                <a16:creationId xmlns:a16="http://schemas.microsoft.com/office/drawing/2014/main" id="{AAE1F05E-A6A5-6260-6582-FCA1657C039F}"/>
              </a:ext>
            </a:extLst>
          </p:cNvPr>
          <p:cNvSpPr txBox="1"/>
          <p:nvPr/>
        </p:nvSpPr>
        <p:spPr bwMode="auto">
          <a:xfrm>
            <a:off x="1631287" y="224579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18" name="TextBox 117">
            <a:extLst>
              <a:ext uri="{FF2B5EF4-FFF2-40B4-BE49-F238E27FC236}">
                <a16:creationId xmlns:a16="http://schemas.microsoft.com/office/drawing/2014/main" id="{BE56CDED-1A92-CE09-BD39-6526AD3157EE}"/>
              </a:ext>
            </a:extLst>
          </p:cNvPr>
          <p:cNvSpPr txBox="1"/>
          <p:nvPr/>
        </p:nvSpPr>
        <p:spPr bwMode="auto">
          <a:xfrm>
            <a:off x="1631287" y="299777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19" name="TextBox 118">
            <a:extLst>
              <a:ext uri="{FF2B5EF4-FFF2-40B4-BE49-F238E27FC236}">
                <a16:creationId xmlns:a16="http://schemas.microsoft.com/office/drawing/2014/main" id="{71818B72-1001-E479-E5B9-7630475C73AD}"/>
              </a:ext>
            </a:extLst>
          </p:cNvPr>
          <p:cNvSpPr txBox="1"/>
          <p:nvPr/>
        </p:nvSpPr>
        <p:spPr bwMode="auto">
          <a:xfrm>
            <a:off x="1631287" y="372114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20" name="TextBox 119">
            <a:extLst>
              <a:ext uri="{FF2B5EF4-FFF2-40B4-BE49-F238E27FC236}">
                <a16:creationId xmlns:a16="http://schemas.microsoft.com/office/drawing/2014/main" id="{80FF497F-E21C-D5C1-F18B-546823A06432}"/>
              </a:ext>
            </a:extLst>
          </p:cNvPr>
          <p:cNvSpPr txBox="1"/>
          <p:nvPr/>
        </p:nvSpPr>
        <p:spPr bwMode="auto">
          <a:xfrm>
            <a:off x="1631287" y="446956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1" name="TextBox 120">
            <a:extLst>
              <a:ext uri="{FF2B5EF4-FFF2-40B4-BE49-F238E27FC236}">
                <a16:creationId xmlns:a16="http://schemas.microsoft.com/office/drawing/2014/main" id="{DFADA33F-03C7-4C4B-F245-5634CB0106EE}"/>
              </a:ext>
            </a:extLst>
          </p:cNvPr>
          <p:cNvSpPr txBox="1"/>
          <p:nvPr/>
        </p:nvSpPr>
        <p:spPr bwMode="auto">
          <a:xfrm>
            <a:off x="1748306" y="521444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2" name="TextBox 121">
            <a:extLst>
              <a:ext uri="{FF2B5EF4-FFF2-40B4-BE49-F238E27FC236}">
                <a16:creationId xmlns:a16="http://schemas.microsoft.com/office/drawing/2014/main" id="{8C629E84-78DE-DF19-BE10-06C1B0D3A279}"/>
              </a:ext>
            </a:extLst>
          </p:cNvPr>
          <p:cNvSpPr txBox="1"/>
          <p:nvPr/>
        </p:nvSpPr>
        <p:spPr bwMode="auto">
          <a:xfrm>
            <a:off x="1919843" y="541559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3" name="TextBox 122">
            <a:extLst>
              <a:ext uri="{FF2B5EF4-FFF2-40B4-BE49-F238E27FC236}">
                <a16:creationId xmlns:a16="http://schemas.microsoft.com/office/drawing/2014/main" id="{DBDC0C8C-5C01-38CE-21D4-5959F888CEF6}"/>
              </a:ext>
            </a:extLst>
          </p:cNvPr>
          <p:cNvSpPr txBox="1"/>
          <p:nvPr/>
        </p:nvSpPr>
        <p:spPr bwMode="auto">
          <a:xfrm>
            <a:off x="2487782" y="541559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24" name="TextBox 123">
            <a:extLst>
              <a:ext uri="{FF2B5EF4-FFF2-40B4-BE49-F238E27FC236}">
                <a16:creationId xmlns:a16="http://schemas.microsoft.com/office/drawing/2014/main" id="{396321D6-475D-62F2-5CA1-0C39CC0C5938}"/>
              </a:ext>
            </a:extLst>
          </p:cNvPr>
          <p:cNvSpPr txBox="1"/>
          <p:nvPr/>
        </p:nvSpPr>
        <p:spPr bwMode="auto">
          <a:xfrm>
            <a:off x="2992512"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5" name="TextBox 124">
            <a:extLst>
              <a:ext uri="{FF2B5EF4-FFF2-40B4-BE49-F238E27FC236}">
                <a16:creationId xmlns:a16="http://schemas.microsoft.com/office/drawing/2014/main" id="{59E11F07-BF2E-57EF-6D0E-039A3CF41BFD}"/>
              </a:ext>
            </a:extLst>
          </p:cNvPr>
          <p:cNvSpPr txBox="1"/>
          <p:nvPr/>
        </p:nvSpPr>
        <p:spPr bwMode="auto">
          <a:xfrm>
            <a:off x="3560451"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26" name="TextBox 125">
            <a:extLst>
              <a:ext uri="{FF2B5EF4-FFF2-40B4-BE49-F238E27FC236}">
                <a16:creationId xmlns:a16="http://schemas.microsoft.com/office/drawing/2014/main" id="{AE491DE4-9C26-2E36-F03E-5A19B2E6FC3C}"/>
              </a:ext>
            </a:extLst>
          </p:cNvPr>
          <p:cNvSpPr txBox="1"/>
          <p:nvPr/>
        </p:nvSpPr>
        <p:spPr bwMode="auto">
          <a:xfrm>
            <a:off x="4105979"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27" name="TextBox 126">
            <a:extLst>
              <a:ext uri="{FF2B5EF4-FFF2-40B4-BE49-F238E27FC236}">
                <a16:creationId xmlns:a16="http://schemas.microsoft.com/office/drawing/2014/main" id="{1A03EC5B-C6B7-BDA1-1B12-C1F3E08452E8}"/>
              </a:ext>
            </a:extLst>
          </p:cNvPr>
          <p:cNvSpPr txBox="1"/>
          <p:nvPr/>
        </p:nvSpPr>
        <p:spPr bwMode="auto">
          <a:xfrm>
            <a:off x="4673918"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28" name="TextBox 127">
            <a:extLst>
              <a:ext uri="{FF2B5EF4-FFF2-40B4-BE49-F238E27FC236}">
                <a16:creationId xmlns:a16="http://schemas.microsoft.com/office/drawing/2014/main" id="{96BEF2D7-6FC2-77BC-AA62-0A9632CFE34F}"/>
              </a:ext>
            </a:extLst>
          </p:cNvPr>
          <p:cNvSpPr txBox="1"/>
          <p:nvPr/>
        </p:nvSpPr>
        <p:spPr bwMode="auto">
          <a:xfrm>
            <a:off x="5237157"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29" name="TextBox 128">
            <a:extLst>
              <a:ext uri="{FF2B5EF4-FFF2-40B4-BE49-F238E27FC236}">
                <a16:creationId xmlns:a16="http://schemas.microsoft.com/office/drawing/2014/main" id="{154914ED-B77C-CB45-7966-99EF9E5F48BC}"/>
              </a:ext>
            </a:extLst>
          </p:cNvPr>
          <p:cNvSpPr txBox="1"/>
          <p:nvPr/>
        </p:nvSpPr>
        <p:spPr bwMode="auto">
          <a:xfrm>
            <a:off x="5805096" y="541559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31" name="TextBox 130">
            <a:extLst>
              <a:ext uri="{FF2B5EF4-FFF2-40B4-BE49-F238E27FC236}">
                <a16:creationId xmlns:a16="http://schemas.microsoft.com/office/drawing/2014/main" id="{B2B7DAAF-E9BF-40DD-1993-61B35DF4B1FD}"/>
              </a:ext>
            </a:extLst>
          </p:cNvPr>
          <p:cNvSpPr txBox="1"/>
          <p:nvPr/>
        </p:nvSpPr>
        <p:spPr bwMode="auto">
          <a:xfrm>
            <a:off x="1797476"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2549</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2552</a:t>
            </a:r>
          </a:p>
        </p:txBody>
      </p:sp>
      <p:sp>
        <p:nvSpPr>
          <p:cNvPr id="132" name="TextBox 131">
            <a:extLst>
              <a:ext uri="{FF2B5EF4-FFF2-40B4-BE49-F238E27FC236}">
                <a16:creationId xmlns:a16="http://schemas.microsoft.com/office/drawing/2014/main" id="{7B697229-9F94-E329-6A4F-D3C1DC082893}"/>
              </a:ext>
            </a:extLst>
          </p:cNvPr>
          <p:cNvSpPr txBox="1"/>
          <p:nvPr/>
        </p:nvSpPr>
        <p:spPr bwMode="auto">
          <a:xfrm>
            <a:off x="2365415"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2350</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2241</a:t>
            </a:r>
          </a:p>
        </p:txBody>
      </p:sp>
      <p:sp>
        <p:nvSpPr>
          <p:cNvPr id="133" name="TextBox 132">
            <a:extLst>
              <a:ext uri="{FF2B5EF4-FFF2-40B4-BE49-F238E27FC236}">
                <a16:creationId xmlns:a16="http://schemas.microsoft.com/office/drawing/2014/main" id="{A16A0F47-6B2E-6064-B87B-325D1A0CAA09}"/>
              </a:ext>
            </a:extLst>
          </p:cNvPr>
          <p:cNvSpPr txBox="1"/>
          <p:nvPr/>
        </p:nvSpPr>
        <p:spPr bwMode="auto">
          <a:xfrm>
            <a:off x="2928654"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2273</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2169</a:t>
            </a:r>
          </a:p>
        </p:txBody>
      </p:sp>
      <p:sp>
        <p:nvSpPr>
          <p:cNvPr id="134" name="TextBox 133">
            <a:extLst>
              <a:ext uri="{FF2B5EF4-FFF2-40B4-BE49-F238E27FC236}">
                <a16:creationId xmlns:a16="http://schemas.microsoft.com/office/drawing/2014/main" id="{316C24CB-C28B-8626-8CCB-8C52E0FEC3A6}"/>
              </a:ext>
            </a:extLst>
          </p:cNvPr>
          <p:cNvSpPr txBox="1"/>
          <p:nvPr/>
        </p:nvSpPr>
        <p:spPr bwMode="auto">
          <a:xfrm>
            <a:off x="3496593"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2204</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2080</a:t>
            </a:r>
          </a:p>
        </p:txBody>
      </p:sp>
      <p:sp>
        <p:nvSpPr>
          <p:cNvPr id="135" name="TextBox 134">
            <a:extLst>
              <a:ext uri="{FF2B5EF4-FFF2-40B4-BE49-F238E27FC236}">
                <a16:creationId xmlns:a16="http://schemas.microsoft.com/office/drawing/2014/main" id="{3EE550A1-1AB2-B47E-DE28-CF8D0BEAE21D}"/>
              </a:ext>
            </a:extLst>
          </p:cNvPr>
          <p:cNvSpPr txBox="1"/>
          <p:nvPr/>
        </p:nvSpPr>
        <p:spPr bwMode="auto">
          <a:xfrm>
            <a:off x="4042121"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2100</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1975</a:t>
            </a:r>
          </a:p>
        </p:txBody>
      </p:sp>
      <p:sp>
        <p:nvSpPr>
          <p:cNvPr id="136" name="TextBox 135">
            <a:extLst>
              <a:ext uri="{FF2B5EF4-FFF2-40B4-BE49-F238E27FC236}">
                <a16:creationId xmlns:a16="http://schemas.microsoft.com/office/drawing/2014/main" id="{B6403397-839E-56BF-A405-BDAF55406C1E}"/>
              </a:ext>
            </a:extLst>
          </p:cNvPr>
          <p:cNvSpPr txBox="1"/>
          <p:nvPr/>
        </p:nvSpPr>
        <p:spPr bwMode="auto">
          <a:xfrm>
            <a:off x="4610060"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1694</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1597</a:t>
            </a:r>
          </a:p>
        </p:txBody>
      </p:sp>
      <p:sp>
        <p:nvSpPr>
          <p:cNvPr id="137" name="TextBox 136">
            <a:extLst>
              <a:ext uri="{FF2B5EF4-FFF2-40B4-BE49-F238E27FC236}">
                <a16:creationId xmlns:a16="http://schemas.microsoft.com/office/drawing/2014/main" id="{8155EE4C-2BC9-385B-CA6A-705015990BB0}"/>
              </a:ext>
            </a:extLst>
          </p:cNvPr>
          <p:cNvSpPr txBox="1"/>
          <p:nvPr/>
        </p:nvSpPr>
        <p:spPr bwMode="auto">
          <a:xfrm>
            <a:off x="5173298" y="5941953"/>
            <a:ext cx="5501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1111</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1067</a:t>
            </a:r>
          </a:p>
        </p:txBody>
      </p:sp>
      <p:sp>
        <p:nvSpPr>
          <p:cNvPr id="138" name="TextBox 137">
            <a:extLst>
              <a:ext uri="{FF2B5EF4-FFF2-40B4-BE49-F238E27FC236}">
                <a16:creationId xmlns:a16="http://schemas.microsoft.com/office/drawing/2014/main" id="{200A9A76-4786-7227-388C-E79C3EEF84D3}"/>
              </a:ext>
            </a:extLst>
          </p:cNvPr>
          <p:cNvSpPr txBox="1"/>
          <p:nvPr/>
        </p:nvSpPr>
        <p:spPr bwMode="auto">
          <a:xfrm>
            <a:off x="5786924" y="594195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368</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354</a:t>
            </a:r>
          </a:p>
        </p:txBody>
      </p:sp>
      <p:sp>
        <p:nvSpPr>
          <p:cNvPr id="139" name="TextBox 138">
            <a:extLst>
              <a:ext uri="{FF2B5EF4-FFF2-40B4-BE49-F238E27FC236}">
                <a16:creationId xmlns:a16="http://schemas.microsoft.com/office/drawing/2014/main" id="{156C7526-92EF-0915-69F6-A3D0DEC370D0}"/>
              </a:ext>
            </a:extLst>
          </p:cNvPr>
          <p:cNvSpPr txBox="1"/>
          <p:nvPr/>
        </p:nvSpPr>
        <p:spPr bwMode="auto">
          <a:xfrm>
            <a:off x="6409350" y="594195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21</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26</a:t>
            </a:r>
          </a:p>
        </p:txBody>
      </p:sp>
      <p:grpSp>
        <p:nvGrpSpPr>
          <p:cNvPr id="227" name="Group 226">
            <a:extLst>
              <a:ext uri="{FF2B5EF4-FFF2-40B4-BE49-F238E27FC236}">
                <a16:creationId xmlns:a16="http://schemas.microsoft.com/office/drawing/2014/main" id="{8B8B8602-C2EE-6187-23FE-D3885BF3CC0C}"/>
              </a:ext>
            </a:extLst>
          </p:cNvPr>
          <p:cNvGrpSpPr/>
          <p:nvPr/>
        </p:nvGrpSpPr>
        <p:grpSpPr>
          <a:xfrm>
            <a:off x="2344118" y="3404163"/>
            <a:ext cx="334066" cy="363199"/>
            <a:chOff x="2496833" y="3424856"/>
            <a:chExt cx="270777" cy="363199"/>
          </a:xfrm>
        </p:grpSpPr>
        <p:cxnSp>
          <p:nvCxnSpPr>
            <p:cNvPr id="228" name="Straight Connector 227">
              <a:extLst>
                <a:ext uri="{FF2B5EF4-FFF2-40B4-BE49-F238E27FC236}">
                  <a16:creationId xmlns:a16="http://schemas.microsoft.com/office/drawing/2014/main" id="{12E003FB-2EA2-6376-3697-552BA6AF104D}"/>
                </a:ext>
              </a:extLst>
            </p:cNvPr>
            <p:cNvCxnSpPr/>
            <p:nvPr/>
          </p:nvCxnSpPr>
          <p:spPr bwMode="auto">
            <a:xfrm>
              <a:off x="2496833" y="3788055"/>
              <a:ext cx="270777" cy="0"/>
            </a:xfrm>
            <a:prstGeom prst="line">
              <a:avLst/>
            </a:prstGeom>
            <a:noFill/>
            <a:ln w="28575"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8ACF2AD0-06A1-811F-BCBE-E41FE9A6E6DB}"/>
                </a:ext>
              </a:extLst>
            </p:cNvPr>
            <p:cNvCxnSpPr/>
            <p:nvPr/>
          </p:nvCxnSpPr>
          <p:spPr bwMode="auto">
            <a:xfrm>
              <a:off x="2496833" y="3424856"/>
              <a:ext cx="270777" cy="0"/>
            </a:xfrm>
            <a:prstGeom prst="line">
              <a:avLst/>
            </a:prstGeom>
            <a:noFill/>
            <a:ln w="28575" cap="flat" cmpd="sng" algn="ctr">
              <a:solidFill>
                <a:schemeClr val="accent1"/>
              </a:solidFill>
              <a:prstDash val="solid"/>
              <a:round/>
              <a:headEnd type="none" w="med" len="med"/>
              <a:tailEnd type="none" w="med" len="med"/>
            </a:ln>
            <a:effectLst/>
          </p:spPr>
        </p:cxnSp>
      </p:grpSp>
      <p:sp>
        <p:nvSpPr>
          <p:cNvPr id="231" name="TextBox 230">
            <a:extLst>
              <a:ext uri="{FF2B5EF4-FFF2-40B4-BE49-F238E27FC236}">
                <a16:creationId xmlns:a16="http://schemas.microsoft.com/office/drawing/2014/main" id="{8D564734-8F26-A84B-DFA7-08E93BF8958F}"/>
              </a:ext>
            </a:extLst>
          </p:cNvPr>
          <p:cNvSpPr txBox="1"/>
          <p:nvPr/>
        </p:nvSpPr>
        <p:spPr bwMode="auto">
          <a:xfrm>
            <a:off x="6938879" y="54098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grpSp>
        <p:nvGrpSpPr>
          <p:cNvPr id="233" name="Group 232">
            <a:extLst>
              <a:ext uri="{FF2B5EF4-FFF2-40B4-BE49-F238E27FC236}">
                <a16:creationId xmlns:a16="http://schemas.microsoft.com/office/drawing/2014/main" id="{A35F0E4C-58CA-1F66-8016-9CA6D636CF12}"/>
              </a:ext>
            </a:extLst>
          </p:cNvPr>
          <p:cNvGrpSpPr/>
          <p:nvPr/>
        </p:nvGrpSpPr>
        <p:grpSpPr>
          <a:xfrm>
            <a:off x="2074927" y="5399113"/>
            <a:ext cx="5075578" cy="86304"/>
            <a:chOff x="1830486" y="5399113"/>
            <a:chExt cx="5075578" cy="86304"/>
          </a:xfrm>
        </p:grpSpPr>
        <p:grpSp>
          <p:nvGrpSpPr>
            <p:cNvPr id="104" name="Group 103">
              <a:extLst>
                <a:ext uri="{FF2B5EF4-FFF2-40B4-BE49-F238E27FC236}">
                  <a16:creationId xmlns:a16="http://schemas.microsoft.com/office/drawing/2014/main" id="{074B37F1-3B84-B8E8-257A-14BAD93368FD}"/>
                </a:ext>
              </a:extLst>
            </p:cNvPr>
            <p:cNvGrpSpPr/>
            <p:nvPr/>
          </p:nvGrpSpPr>
          <p:grpSpPr>
            <a:xfrm>
              <a:off x="1830486" y="5399113"/>
              <a:ext cx="4509603" cy="84113"/>
              <a:chOff x="1678192" y="5325036"/>
              <a:chExt cx="4509603" cy="84113"/>
            </a:xfrm>
          </p:grpSpPr>
          <p:grpSp>
            <p:nvGrpSpPr>
              <p:cNvPr id="105" name="Group 104">
                <a:extLst>
                  <a:ext uri="{FF2B5EF4-FFF2-40B4-BE49-F238E27FC236}">
                    <a16:creationId xmlns:a16="http://schemas.microsoft.com/office/drawing/2014/main" id="{DB8DAC0D-799D-7980-57BF-42DD49FBA140}"/>
                  </a:ext>
                </a:extLst>
              </p:cNvPr>
              <p:cNvGrpSpPr/>
              <p:nvPr/>
            </p:nvGrpSpPr>
            <p:grpSpPr>
              <a:xfrm rot="5400000">
                <a:off x="3045386" y="3957842"/>
                <a:ext cx="84113" cy="2818501"/>
                <a:chOff x="1593516" y="1629784"/>
                <a:chExt cx="95896" cy="3695583"/>
              </a:xfrm>
            </p:grpSpPr>
            <p:cxnSp>
              <p:nvCxnSpPr>
                <p:cNvPr id="110" name="Straight Connector 109">
                  <a:extLst>
                    <a:ext uri="{FF2B5EF4-FFF2-40B4-BE49-F238E27FC236}">
                      <a16:creationId xmlns:a16="http://schemas.microsoft.com/office/drawing/2014/main" id="{F0C8DFB2-AC94-CB8C-DB38-62392DC873D1}"/>
                    </a:ext>
                  </a:extLst>
                </p:cNvPr>
                <p:cNvCxnSpPr>
                  <a:cxnSpLocks/>
                </p:cNvCxnSpPr>
                <p:nvPr/>
              </p:nvCxnSpPr>
              <p:spPr bwMode="auto">
                <a:xfrm>
                  <a:off x="1593516" y="1629784"/>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9E3F17DD-16F6-9DB3-55CE-F5AEE0ED77AF}"/>
                    </a:ext>
                  </a:extLst>
                </p:cNvPr>
                <p:cNvCxnSpPr>
                  <a:cxnSpLocks/>
                </p:cNvCxnSpPr>
                <p:nvPr/>
              </p:nvCxnSpPr>
              <p:spPr bwMode="auto">
                <a:xfrm>
                  <a:off x="1593516" y="2368901"/>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5ECC55D6-7B54-F86A-FA5B-75049E81449C}"/>
                    </a:ext>
                  </a:extLst>
                </p:cNvPr>
                <p:cNvCxnSpPr>
                  <a:cxnSpLocks/>
                </p:cNvCxnSpPr>
                <p:nvPr/>
              </p:nvCxnSpPr>
              <p:spPr bwMode="auto">
                <a:xfrm>
                  <a:off x="1593516" y="3108018"/>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72314447-74E7-99CB-21FA-3B36C901E9E5}"/>
                    </a:ext>
                  </a:extLst>
                </p:cNvPr>
                <p:cNvCxnSpPr>
                  <a:cxnSpLocks/>
                </p:cNvCxnSpPr>
                <p:nvPr/>
              </p:nvCxnSpPr>
              <p:spPr bwMode="auto">
                <a:xfrm>
                  <a:off x="1593516" y="3847135"/>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02B22063-69EA-1D43-8468-E9E859DB9FD2}"/>
                    </a:ext>
                  </a:extLst>
                </p:cNvPr>
                <p:cNvCxnSpPr>
                  <a:cxnSpLocks/>
                </p:cNvCxnSpPr>
                <p:nvPr/>
              </p:nvCxnSpPr>
              <p:spPr bwMode="auto">
                <a:xfrm>
                  <a:off x="1593516" y="4586252"/>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066F2395-3559-5AAE-AB88-12ABFCEB8360}"/>
                    </a:ext>
                  </a:extLst>
                </p:cNvPr>
                <p:cNvCxnSpPr>
                  <a:cxnSpLocks/>
                </p:cNvCxnSpPr>
                <p:nvPr/>
              </p:nvCxnSpPr>
              <p:spPr bwMode="auto">
                <a:xfrm>
                  <a:off x="1593516" y="5325367"/>
                  <a:ext cx="958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948BF78F-95B5-CFA0-44FF-D454861D5D59}"/>
                  </a:ext>
                </a:extLst>
              </p:cNvPr>
              <p:cNvGrpSpPr/>
              <p:nvPr/>
            </p:nvGrpSpPr>
            <p:grpSpPr>
              <a:xfrm rot="5400000">
                <a:off x="5582038" y="4803392"/>
                <a:ext cx="84113" cy="1127401"/>
                <a:chOff x="1593516" y="1629784"/>
                <a:chExt cx="95896" cy="1478234"/>
              </a:xfrm>
            </p:grpSpPr>
            <p:cxnSp>
              <p:nvCxnSpPr>
                <p:cNvPr id="107" name="Straight Connector 106">
                  <a:extLst>
                    <a:ext uri="{FF2B5EF4-FFF2-40B4-BE49-F238E27FC236}">
                      <a16:creationId xmlns:a16="http://schemas.microsoft.com/office/drawing/2014/main" id="{476F8EB3-5368-D6F7-8057-6646B9AB376D}"/>
                    </a:ext>
                  </a:extLst>
                </p:cNvPr>
                <p:cNvCxnSpPr>
                  <a:cxnSpLocks/>
                </p:cNvCxnSpPr>
                <p:nvPr/>
              </p:nvCxnSpPr>
              <p:spPr bwMode="auto">
                <a:xfrm>
                  <a:off x="1593516" y="1629784"/>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0B89882E-97D2-F17E-30CB-C9FF12514602}"/>
                    </a:ext>
                  </a:extLst>
                </p:cNvPr>
                <p:cNvCxnSpPr>
                  <a:cxnSpLocks/>
                </p:cNvCxnSpPr>
                <p:nvPr/>
              </p:nvCxnSpPr>
              <p:spPr bwMode="auto">
                <a:xfrm>
                  <a:off x="1593516" y="2368901"/>
                  <a:ext cx="95896"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520BD588-48C9-A543-AC79-15F5783A2844}"/>
                    </a:ext>
                  </a:extLst>
                </p:cNvPr>
                <p:cNvCxnSpPr>
                  <a:cxnSpLocks/>
                </p:cNvCxnSpPr>
                <p:nvPr/>
              </p:nvCxnSpPr>
              <p:spPr bwMode="auto">
                <a:xfrm>
                  <a:off x="1593516" y="3108018"/>
                  <a:ext cx="95896"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232" name="Straight Connector 231">
              <a:extLst>
                <a:ext uri="{FF2B5EF4-FFF2-40B4-BE49-F238E27FC236}">
                  <a16:creationId xmlns:a16="http://schemas.microsoft.com/office/drawing/2014/main" id="{710C02C3-B8AD-ACC6-E817-F9E74906DA55}"/>
                </a:ext>
              </a:extLst>
            </p:cNvPr>
            <p:cNvCxnSpPr>
              <a:cxnSpLocks/>
            </p:cNvCxnSpPr>
            <p:nvPr/>
          </p:nvCxnSpPr>
          <p:spPr bwMode="auto">
            <a:xfrm rot="5400000">
              <a:off x="6864007" y="5443361"/>
              <a:ext cx="84113" cy="0"/>
            </a:xfrm>
            <a:prstGeom prst="line">
              <a:avLst/>
            </a:prstGeom>
            <a:noFill/>
            <a:ln w="28575" cap="flat" cmpd="sng" algn="ctr">
              <a:solidFill>
                <a:schemeClr val="bg1"/>
              </a:solidFill>
              <a:prstDash val="solid"/>
              <a:round/>
              <a:headEnd type="none" w="med" len="med"/>
              <a:tailEnd type="none" w="med" len="med"/>
            </a:ln>
            <a:effectLst/>
          </p:spPr>
        </p:cxnSp>
      </p:grpSp>
      <p:sp>
        <p:nvSpPr>
          <p:cNvPr id="234" name="TextBox 233">
            <a:extLst>
              <a:ext uri="{FF2B5EF4-FFF2-40B4-BE49-F238E27FC236}">
                <a16:creationId xmlns:a16="http://schemas.microsoft.com/office/drawing/2014/main" id="{BEDABDEA-213C-14B4-6596-CA8BCE6EEFDD}"/>
              </a:ext>
            </a:extLst>
          </p:cNvPr>
          <p:cNvSpPr txBox="1"/>
          <p:nvPr/>
        </p:nvSpPr>
        <p:spPr bwMode="auto">
          <a:xfrm>
            <a:off x="6995544" y="5928582"/>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ts val="0"/>
              </a:spcAft>
              <a:buClrTx/>
              <a:buFontTx/>
              <a:buNone/>
            </a:pPr>
            <a:r>
              <a:rPr lang="en-US" sz="1400" b="0" dirty="0">
                <a:solidFill>
                  <a:schemeClr val="bg1"/>
                </a:solidFill>
                <a:latin typeface="Calibri" panose="020F0502020204030204" pitchFamily="34" charset="0"/>
              </a:rPr>
              <a:t>0</a:t>
            </a:r>
          </a:p>
        </p:txBody>
      </p:sp>
      <p:sp>
        <p:nvSpPr>
          <p:cNvPr id="235" name="TextBox 234">
            <a:extLst>
              <a:ext uri="{FF2B5EF4-FFF2-40B4-BE49-F238E27FC236}">
                <a16:creationId xmlns:a16="http://schemas.microsoft.com/office/drawing/2014/main" id="{01A7A7D7-B6AA-FA88-1666-204F0C7CC5ED}"/>
              </a:ext>
            </a:extLst>
          </p:cNvPr>
          <p:cNvSpPr txBox="1"/>
          <p:nvPr/>
        </p:nvSpPr>
        <p:spPr bwMode="auto">
          <a:xfrm>
            <a:off x="3538352" y="1524717"/>
            <a:ext cx="7649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accent1"/>
                </a:solidFill>
                <a:latin typeface="Calibri" panose="020F0502020204030204" pitchFamily="34" charset="0"/>
              </a:rPr>
              <a:t>93.5%</a:t>
            </a:r>
          </a:p>
        </p:txBody>
      </p:sp>
      <p:sp>
        <p:nvSpPr>
          <p:cNvPr id="236" name="TextBox 235">
            <a:extLst>
              <a:ext uri="{FF2B5EF4-FFF2-40B4-BE49-F238E27FC236}">
                <a16:creationId xmlns:a16="http://schemas.microsoft.com/office/drawing/2014/main" id="{D6FE0144-9D8A-183B-3C86-C985DEF0A255}"/>
              </a:ext>
            </a:extLst>
          </p:cNvPr>
          <p:cNvSpPr txBox="1"/>
          <p:nvPr/>
        </p:nvSpPr>
        <p:spPr bwMode="auto">
          <a:xfrm>
            <a:off x="3538351" y="2083541"/>
            <a:ext cx="7649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accent3"/>
                </a:solidFill>
                <a:latin typeface="Calibri" panose="020F0502020204030204" pitchFamily="34" charset="0"/>
              </a:rPr>
              <a:t>92.0%</a:t>
            </a:r>
          </a:p>
        </p:txBody>
      </p:sp>
      <p:cxnSp>
        <p:nvCxnSpPr>
          <p:cNvPr id="238" name="Straight Connector 237">
            <a:extLst>
              <a:ext uri="{FF2B5EF4-FFF2-40B4-BE49-F238E27FC236}">
                <a16:creationId xmlns:a16="http://schemas.microsoft.com/office/drawing/2014/main" id="{B56B3D23-16C4-C4E6-83C9-F831DEB5B793}"/>
              </a:ext>
            </a:extLst>
          </p:cNvPr>
          <p:cNvCxnSpPr/>
          <p:nvPr/>
        </p:nvCxnSpPr>
        <p:spPr bwMode="auto">
          <a:xfrm>
            <a:off x="4331840" y="1681042"/>
            <a:ext cx="0" cy="3695570"/>
          </a:xfrm>
          <a:prstGeom prst="line">
            <a:avLst/>
          </a:prstGeom>
          <a:noFill/>
          <a:ln w="28575" cap="flat" cmpd="sng" algn="ctr">
            <a:solidFill>
              <a:schemeClr val="tx2"/>
            </a:solidFill>
            <a:prstDash val="sysDash"/>
            <a:round/>
            <a:headEnd type="none" w="med" len="med"/>
            <a:tailEnd type="none" w="med" len="med"/>
          </a:ln>
          <a:effectLst/>
        </p:spPr>
      </p:cxnSp>
      <p:cxnSp>
        <p:nvCxnSpPr>
          <p:cNvPr id="239" name="Straight Connector 238">
            <a:extLst>
              <a:ext uri="{FF2B5EF4-FFF2-40B4-BE49-F238E27FC236}">
                <a16:creationId xmlns:a16="http://schemas.microsoft.com/office/drawing/2014/main" id="{2BEB1CE6-643B-5024-662D-961808197BD6}"/>
              </a:ext>
            </a:extLst>
          </p:cNvPr>
          <p:cNvCxnSpPr/>
          <p:nvPr/>
        </p:nvCxnSpPr>
        <p:spPr bwMode="auto">
          <a:xfrm>
            <a:off x="5465725" y="1664558"/>
            <a:ext cx="0" cy="3695570"/>
          </a:xfrm>
          <a:prstGeom prst="line">
            <a:avLst/>
          </a:prstGeom>
          <a:noFill/>
          <a:ln w="28575" cap="flat" cmpd="sng" algn="ctr">
            <a:solidFill>
              <a:schemeClr val="tx2"/>
            </a:solidFill>
            <a:prstDash val="sysDash"/>
            <a:round/>
            <a:headEnd type="none" w="med" len="med"/>
            <a:tailEnd type="none" w="med" len="med"/>
          </a:ln>
          <a:effectLst/>
        </p:spPr>
      </p:cxnSp>
      <p:graphicFrame>
        <p:nvGraphicFramePr>
          <p:cNvPr id="226" name="Table 32">
            <a:extLst>
              <a:ext uri="{FF2B5EF4-FFF2-40B4-BE49-F238E27FC236}">
                <a16:creationId xmlns:a16="http://schemas.microsoft.com/office/drawing/2014/main" id="{5B68A57C-17EF-3ABC-D705-1C803096A9DE}"/>
              </a:ext>
            </a:extLst>
          </p:cNvPr>
          <p:cNvGraphicFramePr>
            <a:graphicFrameLocks noGrp="1"/>
          </p:cNvGraphicFramePr>
          <p:nvPr>
            <p:extLst>
              <p:ext uri="{D42A27DB-BD31-4B8C-83A1-F6EECF244321}">
                <p14:modId xmlns:p14="http://schemas.microsoft.com/office/powerpoint/2010/main" val="2202200270"/>
              </p:ext>
            </p:extLst>
          </p:nvPr>
        </p:nvGraphicFramePr>
        <p:xfrm>
          <a:off x="2643728" y="2837794"/>
          <a:ext cx="3691270" cy="1737360"/>
        </p:xfrm>
        <a:graphic>
          <a:graphicData uri="http://schemas.openxmlformats.org/drawingml/2006/table">
            <a:tbl>
              <a:tblPr firstRow="1" bandRow="1">
                <a:tableStyleId>{5C22544A-7EE6-4342-B048-85BDC9FD1C3A}</a:tableStyleId>
              </a:tblPr>
              <a:tblGrid>
                <a:gridCol w="1839104">
                  <a:extLst>
                    <a:ext uri="{9D8B030D-6E8A-4147-A177-3AD203B41FA5}">
                      <a16:colId xmlns:a16="http://schemas.microsoft.com/office/drawing/2014/main" val="3123752675"/>
                    </a:ext>
                  </a:extLst>
                </a:gridCol>
                <a:gridCol w="1852166">
                  <a:extLst>
                    <a:ext uri="{9D8B030D-6E8A-4147-A177-3AD203B41FA5}">
                      <a16:colId xmlns:a16="http://schemas.microsoft.com/office/drawing/2014/main" val="961180551"/>
                    </a:ext>
                  </a:extLst>
                </a:gridCol>
              </a:tblGrid>
              <a:tr h="0">
                <a:tc>
                  <a:txBody>
                    <a:bodyPr/>
                    <a:lstStyle/>
                    <a:p>
                      <a:endParaRPr lang="en-US"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dirty="0">
                          <a:solidFill>
                            <a:schemeClr val="bg1"/>
                          </a:solidFill>
                        </a:rPr>
                        <a:t>Events/Total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44798949"/>
                  </a:ext>
                </a:extLst>
              </a:tr>
              <a:tr h="0">
                <a:tc>
                  <a:txBody>
                    <a:bodyPr/>
                    <a:lstStyle/>
                    <a:p>
                      <a:r>
                        <a:rPr lang="en-US" b="0" dirty="0">
                          <a:solidFill>
                            <a:schemeClr val="bg1"/>
                          </a:solidFill>
                        </a:rPr>
                        <a:t>Ribociclib + NSAI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dirty="0">
                          <a:solidFill>
                            <a:schemeClr val="bg1"/>
                          </a:solidFill>
                        </a:rPr>
                        <a:t>226/2549 (8.9)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91587534"/>
                  </a:ext>
                </a:extLst>
              </a:tr>
              <a:tr h="0">
                <a:tc>
                  <a:txBody>
                    <a:bodyPr/>
                    <a:lstStyle/>
                    <a:p>
                      <a:r>
                        <a:rPr lang="en-US" b="0" dirty="0">
                          <a:solidFill>
                            <a:schemeClr val="bg1"/>
                          </a:solidFill>
                        </a:rPr>
                        <a:t>NSAI only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dirty="0">
                          <a:solidFill>
                            <a:schemeClr val="bg1"/>
                          </a:solidFill>
                        </a:rPr>
                        <a:t>283/2552 (11.1)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3091273"/>
                  </a:ext>
                </a:extLst>
              </a:tr>
              <a:tr h="0">
                <a:tc gridSpan="2">
                  <a:txBody>
                    <a:bodyPr/>
                    <a:lstStyle/>
                    <a:p>
                      <a:pPr algn="ctr"/>
                      <a:r>
                        <a:rPr lang="en-US" dirty="0">
                          <a:solidFill>
                            <a:schemeClr val="bg1"/>
                          </a:solidFill>
                        </a:rPr>
                        <a:t>HR: 0.749 (95% CI: 0.628-0.892; </a:t>
                      </a:r>
                      <a:br>
                        <a:rPr lang="en-US" dirty="0">
                          <a:solidFill>
                            <a:schemeClr val="bg1"/>
                          </a:solidFill>
                        </a:rPr>
                      </a:br>
                      <a:r>
                        <a:rPr lang="en-US" dirty="0">
                          <a:solidFill>
                            <a:schemeClr val="bg1"/>
                          </a:solidFill>
                        </a:rPr>
                        <a:t>1-sided </a:t>
                      </a:r>
                      <a:r>
                        <a:rPr lang="en-US" i="1" dirty="0">
                          <a:solidFill>
                            <a:schemeClr val="bg1"/>
                          </a:solidFill>
                        </a:rPr>
                        <a:t>P </a:t>
                      </a:r>
                      <a:r>
                        <a:rPr lang="en-US" i="0" dirty="0">
                          <a:solidFill>
                            <a:schemeClr val="bg1"/>
                          </a:solidFill>
                        </a:rPr>
                        <a:t>= .0006)</a:t>
                      </a:r>
                      <a:endParaRPr lang="en-US"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r>
                        <a:rPr lang="en-US" dirty="0"/>
                        <a:t>HR: 0.748 (95% CI: 0.618-0.906; stratified log-rank </a:t>
                      </a:r>
                      <a:r>
                        <a:rPr lang="en-US" i="1" dirty="0"/>
                        <a:t>P </a:t>
                      </a:r>
                      <a:r>
                        <a:rPr lang="en-US" i="0" dirty="0"/>
                        <a:t>= .0014)</a:t>
                      </a:r>
                      <a:endParaRPr lang="en-US" dirty="0"/>
                    </a:p>
                  </a:txBody>
                  <a:tcPr/>
                </a:tc>
                <a:extLst>
                  <a:ext uri="{0D108BD9-81ED-4DB2-BD59-A6C34878D82A}">
                    <a16:rowId xmlns:a16="http://schemas.microsoft.com/office/drawing/2014/main" val="4254612146"/>
                  </a:ext>
                </a:extLst>
              </a:tr>
            </a:tbl>
          </a:graphicData>
        </a:graphic>
      </p:graphicFrame>
      <p:grpSp>
        <p:nvGrpSpPr>
          <p:cNvPr id="241" name="Group 240">
            <a:extLst>
              <a:ext uri="{FF2B5EF4-FFF2-40B4-BE49-F238E27FC236}">
                <a16:creationId xmlns:a16="http://schemas.microsoft.com/office/drawing/2014/main" id="{B82F7C7E-17D9-A124-B2D4-7C56CCBF5B49}"/>
              </a:ext>
            </a:extLst>
          </p:cNvPr>
          <p:cNvGrpSpPr/>
          <p:nvPr/>
        </p:nvGrpSpPr>
        <p:grpSpPr>
          <a:xfrm>
            <a:off x="2075311" y="1703666"/>
            <a:ext cx="4850257" cy="518927"/>
            <a:chOff x="1830870" y="1703666"/>
            <a:chExt cx="4850257" cy="518927"/>
          </a:xfrm>
        </p:grpSpPr>
        <p:sp>
          <p:nvSpPr>
            <p:cNvPr id="86" name="Freeform: Shape 85">
              <a:extLst>
                <a:ext uri="{FF2B5EF4-FFF2-40B4-BE49-F238E27FC236}">
                  <a16:creationId xmlns:a16="http://schemas.microsoft.com/office/drawing/2014/main" id="{50390B10-CCEC-EF18-4E5E-488F412875C1}"/>
                </a:ext>
              </a:extLst>
            </p:cNvPr>
            <p:cNvSpPr/>
            <p:nvPr/>
          </p:nvSpPr>
          <p:spPr bwMode="auto">
            <a:xfrm>
              <a:off x="1830870" y="1703666"/>
              <a:ext cx="3654406" cy="378322"/>
            </a:xfrm>
            <a:custGeom>
              <a:avLst/>
              <a:gdLst>
                <a:gd name="connsiteX0" fmla="*/ 0 w 4206240"/>
                <a:gd name="connsiteY0" fmla="*/ 0 h 1074420"/>
                <a:gd name="connsiteX1" fmla="*/ 212272 w 4206240"/>
                <a:gd name="connsiteY1" fmla="*/ 0 h 1074420"/>
                <a:gd name="connsiteX2" fmla="*/ 212272 w 4206240"/>
                <a:gd name="connsiteY2" fmla="*/ 19595 h 1074420"/>
                <a:gd name="connsiteX3" fmla="*/ 470263 w 4206240"/>
                <a:gd name="connsiteY3" fmla="*/ 19595 h 1074420"/>
                <a:gd name="connsiteX4" fmla="*/ 470263 w 4206240"/>
                <a:gd name="connsiteY4" fmla="*/ 39189 h 1074420"/>
                <a:gd name="connsiteX5" fmla="*/ 613954 w 4206240"/>
                <a:gd name="connsiteY5" fmla="*/ 39189 h 1074420"/>
                <a:gd name="connsiteX6" fmla="*/ 613954 w 4206240"/>
                <a:gd name="connsiteY6" fmla="*/ 55518 h 1074420"/>
                <a:gd name="connsiteX7" fmla="*/ 760912 w 4206240"/>
                <a:gd name="connsiteY7" fmla="*/ 55518 h 1074420"/>
                <a:gd name="connsiteX8" fmla="*/ 760912 w 4206240"/>
                <a:gd name="connsiteY8" fmla="*/ 68580 h 1074420"/>
                <a:gd name="connsiteX9" fmla="*/ 888274 w 4206240"/>
                <a:gd name="connsiteY9" fmla="*/ 68580 h 1074420"/>
                <a:gd name="connsiteX10" fmla="*/ 888274 w 4206240"/>
                <a:gd name="connsiteY10" fmla="*/ 81643 h 1074420"/>
                <a:gd name="connsiteX11" fmla="*/ 1035232 w 4206240"/>
                <a:gd name="connsiteY11" fmla="*/ 81643 h 1074420"/>
                <a:gd name="connsiteX12" fmla="*/ 1035232 w 4206240"/>
                <a:gd name="connsiteY12" fmla="*/ 101238 h 1074420"/>
                <a:gd name="connsiteX13" fmla="*/ 1211580 w 4206240"/>
                <a:gd name="connsiteY13" fmla="*/ 101238 h 1074420"/>
                <a:gd name="connsiteX14" fmla="*/ 1211580 w 4206240"/>
                <a:gd name="connsiteY14" fmla="*/ 111035 h 1074420"/>
                <a:gd name="connsiteX15" fmla="*/ 1358537 w 4206240"/>
                <a:gd name="connsiteY15" fmla="*/ 111035 h 1074420"/>
                <a:gd name="connsiteX16" fmla="*/ 1358537 w 4206240"/>
                <a:gd name="connsiteY16" fmla="*/ 143692 h 1074420"/>
                <a:gd name="connsiteX17" fmla="*/ 1505494 w 4206240"/>
                <a:gd name="connsiteY17" fmla="*/ 143692 h 1074420"/>
                <a:gd name="connsiteX18" fmla="*/ 1528354 w 4206240"/>
                <a:gd name="connsiteY18" fmla="*/ 143692 h 1074420"/>
                <a:gd name="connsiteX19" fmla="*/ 1528354 w 4206240"/>
                <a:gd name="connsiteY19" fmla="*/ 166552 h 1074420"/>
                <a:gd name="connsiteX20" fmla="*/ 1645920 w 4206240"/>
                <a:gd name="connsiteY20" fmla="*/ 166552 h 1074420"/>
                <a:gd name="connsiteX21" fmla="*/ 1645920 w 4206240"/>
                <a:gd name="connsiteY21" fmla="*/ 173083 h 1074420"/>
                <a:gd name="connsiteX22" fmla="*/ 1832066 w 4206240"/>
                <a:gd name="connsiteY22" fmla="*/ 173083 h 1074420"/>
                <a:gd name="connsiteX23" fmla="*/ 1832066 w 4206240"/>
                <a:gd name="connsiteY23" fmla="*/ 205740 h 1074420"/>
                <a:gd name="connsiteX24" fmla="*/ 2073729 w 4206240"/>
                <a:gd name="connsiteY24" fmla="*/ 205740 h 1074420"/>
                <a:gd name="connsiteX25" fmla="*/ 2073729 w 4206240"/>
                <a:gd name="connsiteY25" fmla="*/ 231866 h 1074420"/>
                <a:gd name="connsiteX26" fmla="*/ 2174966 w 4206240"/>
                <a:gd name="connsiteY26" fmla="*/ 231866 h 1074420"/>
                <a:gd name="connsiteX27" fmla="*/ 2174966 w 4206240"/>
                <a:gd name="connsiteY27" fmla="*/ 244929 h 1074420"/>
                <a:gd name="connsiteX28" fmla="*/ 2269672 w 4206240"/>
                <a:gd name="connsiteY28" fmla="*/ 244929 h 1074420"/>
                <a:gd name="connsiteX29" fmla="*/ 2269672 w 4206240"/>
                <a:gd name="connsiteY29" fmla="*/ 264523 h 1074420"/>
                <a:gd name="connsiteX30" fmla="*/ 2550523 w 4206240"/>
                <a:gd name="connsiteY30" fmla="*/ 264523 h 1074420"/>
                <a:gd name="connsiteX31" fmla="*/ 2550523 w 4206240"/>
                <a:gd name="connsiteY31" fmla="*/ 280852 h 1074420"/>
                <a:gd name="connsiteX32" fmla="*/ 2697480 w 4206240"/>
                <a:gd name="connsiteY32" fmla="*/ 280852 h 1074420"/>
                <a:gd name="connsiteX33" fmla="*/ 2697480 w 4206240"/>
                <a:gd name="connsiteY33" fmla="*/ 297180 h 1074420"/>
                <a:gd name="connsiteX34" fmla="*/ 3037114 w 4206240"/>
                <a:gd name="connsiteY34" fmla="*/ 297180 h 1074420"/>
                <a:gd name="connsiteX35" fmla="*/ 3037114 w 4206240"/>
                <a:gd name="connsiteY35" fmla="*/ 313509 h 1074420"/>
                <a:gd name="connsiteX36" fmla="*/ 3206932 w 4206240"/>
                <a:gd name="connsiteY36" fmla="*/ 313509 h 1074420"/>
                <a:gd name="connsiteX37" fmla="*/ 3206932 w 4206240"/>
                <a:gd name="connsiteY37" fmla="*/ 323306 h 1074420"/>
                <a:gd name="connsiteX38" fmla="*/ 3255917 w 4206240"/>
                <a:gd name="connsiteY38" fmla="*/ 323306 h 1074420"/>
                <a:gd name="connsiteX39" fmla="*/ 3255917 w 4206240"/>
                <a:gd name="connsiteY39" fmla="*/ 339635 h 1074420"/>
                <a:gd name="connsiteX40" fmla="*/ 3383280 w 4206240"/>
                <a:gd name="connsiteY40" fmla="*/ 339635 h 1074420"/>
                <a:gd name="connsiteX41" fmla="*/ 3383280 w 4206240"/>
                <a:gd name="connsiteY41" fmla="*/ 352698 h 1074420"/>
                <a:gd name="connsiteX42" fmla="*/ 3442063 w 4206240"/>
                <a:gd name="connsiteY42" fmla="*/ 352698 h 1074420"/>
                <a:gd name="connsiteX43" fmla="*/ 3442063 w 4206240"/>
                <a:gd name="connsiteY43" fmla="*/ 375558 h 1074420"/>
                <a:gd name="connsiteX44" fmla="*/ 3497580 w 4206240"/>
                <a:gd name="connsiteY44" fmla="*/ 375558 h 1074420"/>
                <a:gd name="connsiteX45" fmla="*/ 3497580 w 4206240"/>
                <a:gd name="connsiteY45" fmla="*/ 401683 h 1074420"/>
                <a:gd name="connsiteX46" fmla="*/ 3651069 w 4206240"/>
                <a:gd name="connsiteY46" fmla="*/ 401683 h 1074420"/>
                <a:gd name="connsiteX47" fmla="*/ 3651069 w 4206240"/>
                <a:gd name="connsiteY47" fmla="*/ 450669 h 1074420"/>
                <a:gd name="connsiteX48" fmla="*/ 3778432 w 4206240"/>
                <a:gd name="connsiteY48" fmla="*/ 450669 h 1074420"/>
                <a:gd name="connsiteX49" fmla="*/ 3778432 w 4206240"/>
                <a:gd name="connsiteY49" fmla="*/ 627018 h 1074420"/>
                <a:gd name="connsiteX50" fmla="*/ 3833949 w 4206240"/>
                <a:gd name="connsiteY50" fmla="*/ 627018 h 1074420"/>
                <a:gd name="connsiteX51" fmla="*/ 3833949 w 4206240"/>
                <a:gd name="connsiteY51" fmla="*/ 836023 h 1074420"/>
                <a:gd name="connsiteX52" fmla="*/ 4131129 w 4206240"/>
                <a:gd name="connsiteY52" fmla="*/ 836023 h 1074420"/>
                <a:gd name="connsiteX53" fmla="*/ 4131129 w 4206240"/>
                <a:gd name="connsiteY53" fmla="*/ 1074420 h 1074420"/>
                <a:gd name="connsiteX54" fmla="*/ 4206240 w 4206240"/>
                <a:gd name="connsiteY54" fmla="*/ 1074420 h 1074420"/>
                <a:gd name="connsiteX0" fmla="*/ 0 w 4131129"/>
                <a:gd name="connsiteY0" fmla="*/ 0 h 1074420"/>
                <a:gd name="connsiteX1" fmla="*/ 212272 w 4131129"/>
                <a:gd name="connsiteY1" fmla="*/ 0 h 1074420"/>
                <a:gd name="connsiteX2" fmla="*/ 212272 w 4131129"/>
                <a:gd name="connsiteY2" fmla="*/ 19595 h 1074420"/>
                <a:gd name="connsiteX3" fmla="*/ 470263 w 4131129"/>
                <a:gd name="connsiteY3" fmla="*/ 19595 h 1074420"/>
                <a:gd name="connsiteX4" fmla="*/ 470263 w 4131129"/>
                <a:gd name="connsiteY4" fmla="*/ 39189 h 1074420"/>
                <a:gd name="connsiteX5" fmla="*/ 613954 w 4131129"/>
                <a:gd name="connsiteY5" fmla="*/ 39189 h 1074420"/>
                <a:gd name="connsiteX6" fmla="*/ 613954 w 4131129"/>
                <a:gd name="connsiteY6" fmla="*/ 55518 h 1074420"/>
                <a:gd name="connsiteX7" fmla="*/ 760912 w 4131129"/>
                <a:gd name="connsiteY7" fmla="*/ 55518 h 1074420"/>
                <a:gd name="connsiteX8" fmla="*/ 760912 w 4131129"/>
                <a:gd name="connsiteY8" fmla="*/ 68580 h 1074420"/>
                <a:gd name="connsiteX9" fmla="*/ 888274 w 4131129"/>
                <a:gd name="connsiteY9" fmla="*/ 68580 h 1074420"/>
                <a:gd name="connsiteX10" fmla="*/ 888274 w 4131129"/>
                <a:gd name="connsiteY10" fmla="*/ 81643 h 1074420"/>
                <a:gd name="connsiteX11" fmla="*/ 1035232 w 4131129"/>
                <a:gd name="connsiteY11" fmla="*/ 81643 h 1074420"/>
                <a:gd name="connsiteX12" fmla="*/ 1035232 w 4131129"/>
                <a:gd name="connsiteY12" fmla="*/ 101238 h 1074420"/>
                <a:gd name="connsiteX13" fmla="*/ 1211580 w 4131129"/>
                <a:gd name="connsiteY13" fmla="*/ 101238 h 1074420"/>
                <a:gd name="connsiteX14" fmla="*/ 1211580 w 4131129"/>
                <a:gd name="connsiteY14" fmla="*/ 111035 h 1074420"/>
                <a:gd name="connsiteX15" fmla="*/ 1358537 w 4131129"/>
                <a:gd name="connsiteY15" fmla="*/ 111035 h 1074420"/>
                <a:gd name="connsiteX16" fmla="*/ 1358537 w 4131129"/>
                <a:gd name="connsiteY16" fmla="*/ 143692 h 1074420"/>
                <a:gd name="connsiteX17" fmla="*/ 1505494 w 4131129"/>
                <a:gd name="connsiteY17" fmla="*/ 143692 h 1074420"/>
                <a:gd name="connsiteX18" fmla="*/ 1528354 w 4131129"/>
                <a:gd name="connsiteY18" fmla="*/ 143692 h 1074420"/>
                <a:gd name="connsiteX19" fmla="*/ 1528354 w 4131129"/>
                <a:gd name="connsiteY19" fmla="*/ 166552 h 1074420"/>
                <a:gd name="connsiteX20" fmla="*/ 1645920 w 4131129"/>
                <a:gd name="connsiteY20" fmla="*/ 166552 h 1074420"/>
                <a:gd name="connsiteX21" fmla="*/ 1645920 w 4131129"/>
                <a:gd name="connsiteY21" fmla="*/ 173083 h 1074420"/>
                <a:gd name="connsiteX22" fmla="*/ 1832066 w 4131129"/>
                <a:gd name="connsiteY22" fmla="*/ 173083 h 1074420"/>
                <a:gd name="connsiteX23" fmla="*/ 1832066 w 4131129"/>
                <a:gd name="connsiteY23" fmla="*/ 205740 h 1074420"/>
                <a:gd name="connsiteX24" fmla="*/ 2073729 w 4131129"/>
                <a:gd name="connsiteY24" fmla="*/ 205740 h 1074420"/>
                <a:gd name="connsiteX25" fmla="*/ 2073729 w 4131129"/>
                <a:gd name="connsiteY25" fmla="*/ 231866 h 1074420"/>
                <a:gd name="connsiteX26" fmla="*/ 2174966 w 4131129"/>
                <a:gd name="connsiteY26" fmla="*/ 231866 h 1074420"/>
                <a:gd name="connsiteX27" fmla="*/ 2174966 w 4131129"/>
                <a:gd name="connsiteY27" fmla="*/ 244929 h 1074420"/>
                <a:gd name="connsiteX28" fmla="*/ 2269672 w 4131129"/>
                <a:gd name="connsiteY28" fmla="*/ 244929 h 1074420"/>
                <a:gd name="connsiteX29" fmla="*/ 2269672 w 4131129"/>
                <a:gd name="connsiteY29" fmla="*/ 264523 h 1074420"/>
                <a:gd name="connsiteX30" fmla="*/ 2550523 w 4131129"/>
                <a:gd name="connsiteY30" fmla="*/ 264523 h 1074420"/>
                <a:gd name="connsiteX31" fmla="*/ 2550523 w 4131129"/>
                <a:gd name="connsiteY31" fmla="*/ 280852 h 1074420"/>
                <a:gd name="connsiteX32" fmla="*/ 2697480 w 4131129"/>
                <a:gd name="connsiteY32" fmla="*/ 280852 h 1074420"/>
                <a:gd name="connsiteX33" fmla="*/ 2697480 w 4131129"/>
                <a:gd name="connsiteY33" fmla="*/ 297180 h 1074420"/>
                <a:gd name="connsiteX34" fmla="*/ 3037114 w 4131129"/>
                <a:gd name="connsiteY34" fmla="*/ 297180 h 1074420"/>
                <a:gd name="connsiteX35" fmla="*/ 3037114 w 4131129"/>
                <a:gd name="connsiteY35" fmla="*/ 313509 h 1074420"/>
                <a:gd name="connsiteX36" fmla="*/ 3206932 w 4131129"/>
                <a:gd name="connsiteY36" fmla="*/ 313509 h 1074420"/>
                <a:gd name="connsiteX37" fmla="*/ 3206932 w 4131129"/>
                <a:gd name="connsiteY37" fmla="*/ 323306 h 1074420"/>
                <a:gd name="connsiteX38" fmla="*/ 3255917 w 4131129"/>
                <a:gd name="connsiteY38" fmla="*/ 323306 h 1074420"/>
                <a:gd name="connsiteX39" fmla="*/ 3255917 w 4131129"/>
                <a:gd name="connsiteY39" fmla="*/ 339635 h 1074420"/>
                <a:gd name="connsiteX40" fmla="*/ 3383280 w 4131129"/>
                <a:gd name="connsiteY40" fmla="*/ 339635 h 1074420"/>
                <a:gd name="connsiteX41" fmla="*/ 3383280 w 4131129"/>
                <a:gd name="connsiteY41" fmla="*/ 352698 h 1074420"/>
                <a:gd name="connsiteX42" fmla="*/ 3442063 w 4131129"/>
                <a:gd name="connsiteY42" fmla="*/ 352698 h 1074420"/>
                <a:gd name="connsiteX43" fmla="*/ 3442063 w 4131129"/>
                <a:gd name="connsiteY43" fmla="*/ 375558 h 1074420"/>
                <a:gd name="connsiteX44" fmla="*/ 3497580 w 4131129"/>
                <a:gd name="connsiteY44" fmla="*/ 375558 h 1074420"/>
                <a:gd name="connsiteX45" fmla="*/ 3497580 w 4131129"/>
                <a:gd name="connsiteY45" fmla="*/ 401683 h 1074420"/>
                <a:gd name="connsiteX46" fmla="*/ 3651069 w 4131129"/>
                <a:gd name="connsiteY46" fmla="*/ 401683 h 1074420"/>
                <a:gd name="connsiteX47" fmla="*/ 3651069 w 4131129"/>
                <a:gd name="connsiteY47" fmla="*/ 450669 h 1074420"/>
                <a:gd name="connsiteX48" fmla="*/ 3778432 w 4131129"/>
                <a:gd name="connsiteY48" fmla="*/ 450669 h 1074420"/>
                <a:gd name="connsiteX49" fmla="*/ 3778432 w 4131129"/>
                <a:gd name="connsiteY49" fmla="*/ 627018 h 1074420"/>
                <a:gd name="connsiteX50" fmla="*/ 3833949 w 4131129"/>
                <a:gd name="connsiteY50" fmla="*/ 627018 h 1074420"/>
                <a:gd name="connsiteX51" fmla="*/ 3833949 w 4131129"/>
                <a:gd name="connsiteY51" fmla="*/ 836023 h 1074420"/>
                <a:gd name="connsiteX52" fmla="*/ 4131129 w 4131129"/>
                <a:gd name="connsiteY52" fmla="*/ 836023 h 1074420"/>
                <a:gd name="connsiteX53" fmla="*/ 4131129 w 4131129"/>
                <a:gd name="connsiteY53" fmla="*/ 1074420 h 1074420"/>
                <a:gd name="connsiteX0" fmla="*/ 0 w 4131129"/>
                <a:gd name="connsiteY0" fmla="*/ 0 h 836023"/>
                <a:gd name="connsiteX1" fmla="*/ 212272 w 4131129"/>
                <a:gd name="connsiteY1" fmla="*/ 0 h 836023"/>
                <a:gd name="connsiteX2" fmla="*/ 212272 w 4131129"/>
                <a:gd name="connsiteY2" fmla="*/ 19595 h 836023"/>
                <a:gd name="connsiteX3" fmla="*/ 470263 w 4131129"/>
                <a:gd name="connsiteY3" fmla="*/ 19595 h 836023"/>
                <a:gd name="connsiteX4" fmla="*/ 470263 w 4131129"/>
                <a:gd name="connsiteY4" fmla="*/ 39189 h 836023"/>
                <a:gd name="connsiteX5" fmla="*/ 613954 w 4131129"/>
                <a:gd name="connsiteY5" fmla="*/ 39189 h 836023"/>
                <a:gd name="connsiteX6" fmla="*/ 613954 w 4131129"/>
                <a:gd name="connsiteY6" fmla="*/ 55518 h 836023"/>
                <a:gd name="connsiteX7" fmla="*/ 760912 w 4131129"/>
                <a:gd name="connsiteY7" fmla="*/ 55518 h 836023"/>
                <a:gd name="connsiteX8" fmla="*/ 760912 w 4131129"/>
                <a:gd name="connsiteY8" fmla="*/ 68580 h 836023"/>
                <a:gd name="connsiteX9" fmla="*/ 888274 w 4131129"/>
                <a:gd name="connsiteY9" fmla="*/ 68580 h 836023"/>
                <a:gd name="connsiteX10" fmla="*/ 888274 w 4131129"/>
                <a:gd name="connsiteY10" fmla="*/ 81643 h 836023"/>
                <a:gd name="connsiteX11" fmla="*/ 1035232 w 4131129"/>
                <a:gd name="connsiteY11" fmla="*/ 81643 h 836023"/>
                <a:gd name="connsiteX12" fmla="*/ 1035232 w 4131129"/>
                <a:gd name="connsiteY12" fmla="*/ 101238 h 836023"/>
                <a:gd name="connsiteX13" fmla="*/ 1211580 w 4131129"/>
                <a:gd name="connsiteY13" fmla="*/ 101238 h 836023"/>
                <a:gd name="connsiteX14" fmla="*/ 1211580 w 4131129"/>
                <a:gd name="connsiteY14" fmla="*/ 111035 h 836023"/>
                <a:gd name="connsiteX15" fmla="*/ 1358537 w 4131129"/>
                <a:gd name="connsiteY15" fmla="*/ 111035 h 836023"/>
                <a:gd name="connsiteX16" fmla="*/ 1358537 w 4131129"/>
                <a:gd name="connsiteY16" fmla="*/ 143692 h 836023"/>
                <a:gd name="connsiteX17" fmla="*/ 1505494 w 4131129"/>
                <a:gd name="connsiteY17" fmla="*/ 143692 h 836023"/>
                <a:gd name="connsiteX18" fmla="*/ 1528354 w 4131129"/>
                <a:gd name="connsiteY18" fmla="*/ 143692 h 836023"/>
                <a:gd name="connsiteX19" fmla="*/ 1528354 w 4131129"/>
                <a:gd name="connsiteY19" fmla="*/ 166552 h 836023"/>
                <a:gd name="connsiteX20" fmla="*/ 1645920 w 4131129"/>
                <a:gd name="connsiteY20" fmla="*/ 166552 h 836023"/>
                <a:gd name="connsiteX21" fmla="*/ 1645920 w 4131129"/>
                <a:gd name="connsiteY21" fmla="*/ 173083 h 836023"/>
                <a:gd name="connsiteX22" fmla="*/ 1832066 w 4131129"/>
                <a:gd name="connsiteY22" fmla="*/ 173083 h 836023"/>
                <a:gd name="connsiteX23" fmla="*/ 1832066 w 4131129"/>
                <a:gd name="connsiteY23" fmla="*/ 205740 h 836023"/>
                <a:gd name="connsiteX24" fmla="*/ 2073729 w 4131129"/>
                <a:gd name="connsiteY24" fmla="*/ 205740 h 836023"/>
                <a:gd name="connsiteX25" fmla="*/ 2073729 w 4131129"/>
                <a:gd name="connsiteY25" fmla="*/ 231866 h 836023"/>
                <a:gd name="connsiteX26" fmla="*/ 2174966 w 4131129"/>
                <a:gd name="connsiteY26" fmla="*/ 231866 h 836023"/>
                <a:gd name="connsiteX27" fmla="*/ 2174966 w 4131129"/>
                <a:gd name="connsiteY27" fmla="*/ 244929 h 836023"/>
                <a:gd name="connsiteX28" fmla="*/ 2269672 w 4131129"/>
                <a:gd name="connsiteY28" fmla="*/ 244929 h 836023"/>
                <a:gd name="connsiteX29" fmla="*/ 2269672 w 4131129"/>
                <a:gd name="connsiteY29" fmla="*/ 264523 h 836023"/>
                <a:gd name="connsiteX30" fmla="*/ 2550523 w 4131129"/>
                <a:gd name="connsiteY30" fmla="*/ 264523 h 836023"/>
                <a:gd name="connsiteX31" fmla="*/ 2550523 w 4131129"/>
                <a:gd name="connsiteY31" fmla="*/ 280852 h 836023"/>
                <a:gd name="connsiteX32" fmla="*/ 2697480 w 4131129"/>
                <a:gd name="connsiteY32" fmla="*/ 280852 h 836023"/>
                <a:gd name="connsiteX33" fmla="*/ 2697480 w 4131129"/>
                <a:gd name="connsiteY33" fmla="*/ 297180 h 836023"/>
                <a:gd name="connsiteX34" fmla="*/ 3037114 w 4131129"/>
                <a:gd name="connsiteY34" fmla="*/ 297180 h 836023"/>
                <a:gd name="connsiteX35" fmla="*/ 3037114 w 4131129"/>
                <a:gd name="connsiteY35" fmla="*/ 313509 h 836023"/>
                <a:gd name="connsiteX36" fmla="*/ 3206932 w 4131129"/>
                <a:gd name="connsiteY36" fmla="*/ 313509 h 836023"/>
                <a:gd name="connsiteX37" fmla="*/ 3206932 w 4131129"/>
                <a:gd name="connsiteY37" fmla="*/ 323306 h 836023"/>
                <a:gd name="connsiteX38" fmla="*/ 3255917 w 4131129"/>
                <a:gd name="connsiteY38" fmla="*/ 323306 h 836023"/>
                <a:gd name="connsiteX39" fmla="*/ 3255917 w 4131129"/>
                <a:gd name="connsiteY39" fmla="*/ 339635 h 836023"/>
                <a:gd name="connsiteX40" fmla="*/ 3383280 w 4131129"/>
                <a:gd name="connsiteY40" fmla="*/ 339635 h 836023"/>
                <a:gd name="connsiteX41" fmla="*/ 3383280 w 4131129"/>
                <a:gd name="connsiteY41" fmla="*/ 352698 h 836023"/>
                <a:gd name="connsiteX42" fmla="*/ 3442063 w 4131129"/>
                <a:gd name="connsiteY42" fmla="*/ 352698 h 836023"/>
                <a:gd name="connsiteX43" fmla="*/ 3442063 w 4131129"/>
                <a:gd name="connsiteY43" fmla="*/ 375558 h 836023"/>
                <a:gd name="connsiteX44" fmla="*/ 3497580 w 4131129"/>
                <a:gd name="connsiteY44" fmla="*/ 375558 h 836023"/>
                <a:gd name="connsiteX45" fmla="*/ 3497580 w 4131129"/>
                <a:gd name="connsiteY45" fmla="*/ 401683 h 836023"/>
                <a:gd name="connsiteX46" fmla="*/ 3651069 w 4131129"/>
                <a:gd name="connsiteY46" fmla="*/ 401683 h 836023"/>
                <a:gd name="connsiteX47" fmla="*/ 3651069 w 4131129"/>
                <a:gd name="connsiteY47" fmla="*/ 450669 h 836023"/>
                <a:gd name="connsiteX48" fmla="*/ 3778432 w 4131129"/>
                <a:gd name="connsiteY48" fmla="*/ 450669 h 836023"/>
                <a:gd name="connsiteX49" fmla="*/ 3778432 w 4131129"/>
                <a:gd name="connsiteY49" fmla="*/ 627018 h 836023"/>
                <a:gd name="connsiteX50" fmla="*/ 3833949 w 4131129"/>
                <a:gd name="connsiteY50" fmla="*/ 627018 h 836023"/>
                <a:gd name="connsiteX51" fmla="*/ 3833949 w 4131129"/>
                <a:gd name="connsiteY51" fmla="*/ 836023 h 836023"/>
                <a:gd name="connsiteX52" fmla="*/ 4131129 w 4131129"/>
                <a:gd name="connsiteY52" fmla="*/ 836023 h 836023"/>
                <a:gd name="connsiteX0" fmla="*/ 0 w 3833949"/>
                <a:gd name="connsiteY0" fmla="*/ 0 h 836023"/>
                <a:gd name="connsiteX1" fmla="*/ 212272 w 3833949"/>
                <a:gd name="connsiteY1" fmla="*/ 0 h 836023"/>
                <a:gd name="connsiteX2" fmla="*/ 212272 w 3833949"/>
                <a:gd name="connsiteY2" fmla="*/ 19595 h 836023"/>
                <a:gd name="connsiteX3" fmla="*/ 470263 w 3833949"/>
                <a:gd name="connsiteY3" fmla="*/ 19595 h 836023"/>
                <a:gd name="connsiteX4" fmla="*/ 470263 w 3833949"/>
                <a:gd name="connsiteY4" fmla="*/ 39189 h 836023"/>
                <a:gd name="connsiteX5" fmla="*/ 613954 w 3833949"/>
                <a:gd name="connsiteY5" fmla="*/ 39189 h 836023"/>
                <a:gd name="connsiteX6" fmla="*/ 613954 w 3833949"/>
                <a:gd name="connsiteY6" fmla="*/ 55518 h 836023"/>
                <a:gd name="connsiteX7" fmla="*/ 760912 w 3833949"/>
                <a:gd name="connsiteY7" fmla="*/ 55518 h 836023"/>
                <a:gd name="connsiteX8" fmla="*/ 760912 w 3833949"/>
                <a:gd name="connsiteY8" fmla="*/ 68580 h 836023"/>
                <a:gd name="connsiteX9" fmla="*/ 888274 w 3833949"/>
                <a:gd name="connsiteY9" fmla="*/ 68580 h 836023"/>
                <a:gd name="connsiteX10" fmla="*/ 888274 w 3833949"/>
                <a:gd name="connsiteY10" fmla="*/ 81643 h 836023"/>
                <a:gd name="connsiteX11" fmla="*/ 1035232 w 3833949"/>
                <a:gd name="connsiteY11" fmla="*/ 81643 h 836023"/>
                <a:gd name="connsiteX12" fmla="*/ 1035232 w 3833949"/>
                <a:gd name="connsiteY12" fmla="*/ 101238 h 836023"/>
                <a:gd name="connsiteX13" fmla="*/ 1211580 w 3833949"/>
                <a:gd name="connsiteY13" fmla="*/ 101238 h 836023"/>
                <a:gd name="connsiteX14" fmla="*/ 1211580 w 3833949"/>
                <a:gd name="connsiteY14" fmla="*/ 111035 h 836023"/>
                <a:gd name="connsiteX15" fmla="*/ 1358537 w 3833949"/>
                <a:gd name="connsiteY15" fmla="*/ 111035 h 836023"/>
                <a:gd name="connsiteX16" fmla="*/ 1358537 w 3833949"/>
                <a:gd name="connsiteY16" fmla="*/ 143692 h 836023"/>
                <a:gd name="connsiteX17" fmla="*/ 1505494 w 3833949"/>
                <a:gd name="connsiteY17" fmla="*/ 143692 h 836023"/>
                <a:gd name="connsiteX18" fmla="*/ 1528354 w 3833949"/>
                <a:gd name="connsiteY18" fmla="*/ 143692 h 836023"/>
                <a:gd name="connsiteX19" fmla="*/ 1528354 w 3833949"/>
                <a:gd name="connsiteY19" fmla="*/ 166552 h 836023"/>
                <a:gd name="connsiteX20" fmla="*/ 1645920 w 3833949"/>
                <a:gd name="connsiteY20" fmla="*/ 166552 h 836023"/>
                <a:gd name="connsiteX21" fmla="*/ 1645920 w 3833949"/>
                <a:gd name="connsiteY21" fmla="*/ 173083 h 836023"/>
                <a:gd name="connsiteX22" fmla="*/ 1832066 w 3833949"/>
                <a:gd name="connsiteY22" fmla="*/ 173083 h 836023"/>
                <a:gd name="connsiteX23" fmla="*/ 1832066 w 3833949"/>
                <a:gd name="connsiteY23" fmla="*/ 205740 h 836023"/>
                <a:gd name="connsiteX24" fmla="*/ 2073729 w 3833949"/>
                <a:gd name="connsiteY24" fmla="*/ 205740 h 836023"/>
                <a:gd name="connsiteX25" fmla="*/ 2073729 w 3833949"/>
                <a:gd name="connsiteY25" fmla="*/ 231866 h 836023"/>
                <a:gd name="connsiteX26" fmla="*/ 2174966 w 3833949"/>
                <a:gd name="connsiteY26" fmla="*/ 231866 h 836023"/>
                <a:gd name="connsiteX27" fmla="*/ 2174966 w 3833949"/>
                <a:gd name="connsiteY27" fmla="*/ 244929 h 836023"/>
                <a:gd name="connsiteX28" fmla="*/ 2269672 w 3833949"/>
                <a:gd name="connsiteY28" fmla="*/ 244929 h 836023"/>
                <a:gd name="connsiteX29" fmla="*/ 2269672 w 3833949"/>
                <a:gd name="connsiteY29" fmla="*/ 264523 h 836023"/>
                <a:gd name="connsiteX30" fmla="*/ 2550523 w 3833949"/>
                <a:gd name="connsiteY30" fmla="*/ 264523 h 836023"/>
                <a:gd name="connsiteX31" fmla="*/ 2550523 w 3833949"/>
                <a:gd name="connsiteY31" fmla="*/ 280852 h 836023"/>
                <a:gd name="connsiteX32" fmla="*/ 2697480 w 3833949"/>
                <a:gd name="connsiteY32" fmla="*/ 280852 h 836023"/>
                <a:gd name="connsiteX33" fmla="*/ 2697480 w 3833949"/>
                <a:gd name="connsiteY33" fmla="*/ 297180 h 836023"/>
                <a:gd name="connsiteX34" fmla="*/ 3037114 w 3833949"/>
                <a:gd name="connsiteY34" fmla="*/ 297180 h 836023"/>
                <a:gd name="connsiteX35" fmla="*/ 3037114 w 3833949"/>
                <a:gd name="connsiteY35" fmla="*/ 313509 h 836023"/>
                <a:gd name="connsiteX36" fmla="*/ 3206932 w 3833949"/>
                <a:gd name="connsiteY36" fmla="*/ 313509 h 836023"/>
                <a:gd name="connsiteX37" fmla="*/ 3206932 w 3833949"/>
                <a:gd name="connsiteY37" fmla="*/ 323306 h 836023"/>
                <a:gd name="connsiteX38" fmla="*/ 3255917 w 3833949"/>
                <a:gd name="connsiteY38" fmla="*/ 323306 h 836023"/>
                <a:gd name="connsiteX39" fmla="*/ 3255917 w 3833949"/>
                <a:gd name="connsiteY39" fmla="*/ 339635 h 836023"/>
                <a:gd name="connsiteX40" fmla="*/ 3383280 w 3833949"/>
                <a:gd name="connsiteY40" fmla="*/ 339635 h 836023"/>
                <a:gd name="connsiteX41" fmla="*/ 3383280 w 3833949"/>
                <a:gd name="connsiteY41" fmla="*/ 352698 h 836023"/>
                <a:gd name="connsiteX42" fmla="*/ 3442063 w 3833949"/>
                <a:gd name="connsiteY42" fmla="*/ 352698 h 836023"/>
                <a:gd name="connsiteX43" fmla="*/ 3442063 w 3833949"/>
                <a:gd name="connsiteY43" fmla="*/ 375558 h 836023"/>
                <a:gd name="connsiteX44" fmla="*/ 3497580 w 3833949"/>
                <a:gd name="connsiteY44" fmla="*/ 375558 h 836023"/>
                <a:gd name="connsiteX45" fmla="*/ 3497580 w 3833949"/>
                <a:gd name="connsiteY45" fmla="*/ 401683 h 836023"/>
                <a:gd name="connsiteX46" fmla="*/ 3651069 w 3833949"/>
                <a:gd name="connsiteY46" fmla="*/ 401683 h 836023"/>
                <a:gd name="connsiteX47" fmla="*/ 3651069 w 3833949"/>
                <a:gd name="connsiteY47" fmla="*/ 450669 h 836023"/>
                <a:gd name="connsiteX48" fmla="*/ 3778432 w 3833949"/>
                <a:gd name="connsiteY48" fmla="*/ 450669 h 836023"/>
                <a:gd name="connsiteX49" fmla="*/ 3778432 w 3833949"/>
                <a:gd name="connsiteY49" fmla="*/ 627018 h 836023"/>
                <a:gd name="connsiteX50" fmla="*/ 3833949 w 3833949"/>
                <a:gd name="connsiteY50" fmla="*/ 627018 h 836023"/>
                <a:gd name="connsiteX51" fmla="*/ 3833949 w 3833949"/>
                <a:gd name="connsiteY51" fmla="*/ 836023 h 836023"/>
                <a:gd name="connsiteX0" fmla="*/ 0 w 3833949"/>
                <a:gd name="connsiteY0" fmla="*/ 0 h 627018"/>
                <a:gd name="connsiteX1" fmla="*/ 212272 w 3833949"/>
                <a:gd name="connsiteY1" fmla="*/ 0 h 627018"/>
                <a:gd name="connsiteX2" fmla="*/ 212272 w 3833949"/>
                <a:gd name="connsiteY2" fmla="*/ 19595 h 627018"/>
                <a:gd name="connsiteX3" fmla="*/ 470263 w 3833949"/>
                <a:gd name="connsiteY3" fmla="*/ 19595 h 627018"/>
                <a:gd name="connsiteX4" fmla="*/ 470263 w 3833949"/>
                <a:gd name="connsiteY4" fmla="*/ 39189 h 627018"/>
                <a:gd name="connsiteX5" fmla="*/ 613954 w 3833949"/>
                <a:gd name="connsiteY5" fmla="*/ 39189 h 627018"/>
                <a:gd name="connsiteX6" fmla="*/ 613954 w 3833949"/>
                <a:gd name="connsiteY6" fmla="*/ 55518 h 627018"/>
                <a:gd name="connsiteX7" fmla="*/ 760912 w 3833949"/>
                <a:gd name="connsiteY7" fmla="*/ 55518 h 627018"/>
                <a:gd name="connsiteX8" fmla="*/ 760912 w 3833949"/>
                <a:gd name="connsiteY8" fmla="*/ 68580 h 627018"/>
                <a:gd name="connsiteX9" fmla="*/ 888274 w 3833949"/>
                <a:gd name="connsiteY9" fmla="*/ 68580 h 627018"/>
                <a:gd name="connsiteX10" fmla="*/ 888274 w 3833949"/>
                <a:gd name="connsiteY10" fmla="*/ 81643 h 627018"/>
                <a:gd name="connsiteX11" fmla="*/ 1035232 w 3833949"/>
                <a:gd name="connsiteY11" fmla="*/ 81643 h 627018"/>
                <a:gd name="connsiteX12" fmla="*/ 1035232 w 3833949"/>
                <a:gd name="connsiteY12" fmla="*/ 101238 h 627018"/>
                <a:gd name="connsiteX13" fmla="*/ 1211580 w 3833949"/>
                <a:gd name="connsiteY13" fmla="*/ 101238 h 627018"/>
                <a:gd name="connsiteX14" fmla="*/ 1211580 w 3833949"/>
                <a:gd name="connsiteY14" fmla="*/ 111035 h 627018"/>
                <a:gd name="connsiteX15" fmla="*/ 1358537 w 3833949"/>
                <a:gd name="connsiteY15" fmla="*/ 111035 h 627018"/>
                <a:gd name="connsiteX16" fmla="*/ 1358537 w 3833949"/>
                <a:gd name="connsiteY16" fmla="*/ 143692 h 627018"/>
                <a:gd name="connsiteX17" fmla="*/ 1505494 w 3833949"/>
                <a:gd name="connsiteY17" fmla="*/ 143692 h 627018"/>
                <a:gd name="connsiteX18" fmla="*/ 1528354 w 3833949"/>
                <a:gd name="connsiteY18" fmla="*/ 143692 h 627018"/>
                <a:gd name="connsiteX19" fmla="*/ 1528354 w 3833949"/>
                <a:gd name="connsiteY19" fmla="*/ 166552 h 627018"/>
                <a:gd name="connsiteX20" fmla="*/ 1645920 w 3833949"/>
                <a:gd name="connsiteY20" fmla="*/ 166552 h 627018"/>
                <a:gd name="connsiteX21" fmla="*/ 1645920 w 3833949"/>
                <a:gd name="connsiteY21" fmla="*/ 173083 h 627018"/>
                <a:gd name="connsiteX22" fmla="*/ 1832066 w 3833949"/>
                <a:gd name="connsiteY22" fmla="*/ 173083 h 627018"/>
                <a:gd name="connsiteX23" fmla="*/ 1832066 w 3833949"/>
                <a:gd name="connsiteY23" fmla="*/ 205740 h 627018"/>
                <a:gd name="connsiteX24" fmla="*/ 2073729 w 3833949"/>
                <a:gd name="connsiteY24" fmla="*/ 205740 h 627018"/>
                <a:gd name="connsiteX25" fmla="*/ 2073729 w 3833949"/>
                <a:gd name="connsiteY25" fmla="*/ 231866 h 627018"/>
                <a:gd name="connsiteX26" fmla="*/ 2174966 w 3833949"/>
                <a:gd name="connsiteY26" fmla="*/ 231866 h 627018"/>
                <a:gd name="connsiteX27" fmla="*/ 2174966 w 3833949"/>
                <a:gd name="connsiteY27" fmla="*/ 244929 h 627018"/>
                <a:gd name="connsiteX28" fmla="*/ 2269672 w 3833949"/>
                <a:gd name="connsiteY28" fmla="*/ 244929 h 627018"/>
                <a:gd name="connsiteX29" fmla="*/ 2269672 w 3833949"/>
                <a:gd name="connsiteY29" fmla="*/ 264523 h 627018"/>
                <a:gd name="connsiteX30" fmla="*/ 2550523 w 3833949"/>
                <a:gd name="connsiteY30" fmla="*/ 264523 h 627018"/>
                <a:gd name="connsiteX31" fmla="*/ 2550523 w 3833949"/>
                <a:gd name="connsiteY31" fmla="*/ 280852 h 627018"/>
                <a:gd name="connsiteX32" fmla="*/ 2697480 w 3833949"/>
                <a:gd name="connsiteY32" fmla="*/ 280852 h 627018"/>
                <a:gd name="connsiteX33" fmla="*/ 2697480 w 3833949"/>
                <a:gd name="connsiteY33" fmla="*/ 297180 h 627018"/>
                <a:gd name="connsiteX34" fmla="*/ 3037114 w 3833949"/>
                <a:gd name="connsiteY34" fmla="*/ 297180 h 627018"/>
                <a:gd name="connsiteX35" fmla="*/ 3037114 w 3833949"/>
                <a:gd name="connsiteY35" fmla="*/ 313509 h 627018"/>
                <a:gd name="connsiteX36" fmla="*/ 3206932 w 3833949"/>
                <a:gd name="connsiteY36" fmla="*/ 313509 h 627018"/>
                <a:gd name="connsiteX37" fmla="*/ 3206932 w 3833949"/>
                <a:gd name="connsiteY37" fmla="*/ 323306 h 627018"/>
                <a:gd name="connsiteX38" fmla="*/ 3255917 w 3833949"/>
                <a:gd name="connsiteY38" fmla="*/ 323306 h 627018"/>
                <a:gd name="connsiteX39" fmla="*/ 3255917 w 3833949"/>
                <a:gd name="connsiteY39" fmla="*/ 339635 h 627018"/>
                <a:gd name="connsiteX40" fmla="*/ 3383280 w 3833949"/>
                <a:gd name="connsiteY40" fmla="*/ 339635 h 627018"/>
                <a:gd name="connsiteX41" fmla="*/ 3383280 w 3833949"/>
                <a:gd name="connsiteY41" fmla="*/ 352698 h 627018"/>
                <a:gd name="connsiteX42" fmla="*/ 3442063 w 3833949"/>
                <a:gd name="connsiteY42" fmla="*/ 352698 h 627018"/>
                <a:gd name="connsiteX43" fmla="*/ 3442063 w 3833949"/>
                <a:gd name="connsiteY43" fmla="*/ 375558 h 627018"/>
                <a:gd name="connsiteX44" fmla="*/ 3497580 w 3833949"/>
                <a:gd name="connsiteY44" fmla="*/ 375558 h 627018"/>
                <a:gd name="connsiteX45" fmla="*/ 3497580 w 3833949"/>
                <a:gd name="connsiteY45" fmla="*/ 401683 h 627018"/>
                <a:gd name="connsiteX46" fmla="*/ 3651069 w 3833949"/>
                <a:gd name="connsiteY46" fmla="*/ 401683 h 627018"/>
                <a:gd name="connsiteX47" fmla="*/ 3651069 w 3833949"/>
                <a:gd name="connsiteY47" fmla="*/ 450669 h 627018"/>
                <a:gd name="connsiteX48" fmla="*/ 3778432 w 3833949"/>
                <a:gd name="connsiteY48" fmla="*/ 450669 h 627018"/>
                <a:gd name="connsiteX49" fmla="*/ 3778432 w 3833949"/>
                <a:gd name="connsiteY49" fmla="*/ 627018 h 627018"/>
                <a:gd name="connsiteX50" fmla="*/ 3833949 w 3833949"/>
                <a:gd name="connsiteY50" fmla="*/ 627018 h 627018"/>
                <a:gd name="connsiteX0" fmla="*/ 0 w 3778432"/>
                <a:gd name="connsiteY0" fmla="*/ 0 h 627018"/>
                <a:gd name="connsiteX1" fmla="*/ 212272 w 3778432"/>
                <a:gd name="connsiteY1" fmla="*/ 0 h 627018"/>
                <a:gd name="connsiteX2" fmla="*/ 212272 w 3778432"/>
                <a:gd name="connsiteY2" fmla="*/ 19595 h 627018"/>
                <a:gd name="connsiteX3" fmla="*/ 470263 w 3778432"/>
                <a:gd name="connsiteY3" fmla="*/ 19595 h 627018"/>
                <a:gd name="connsiteX4" fmla="*/ 470263 w 3778432"/>
                <a:gd name="connsiteY4" fmla="*/ 39189 h 627018"/>
                <a:gd name="connsiteX5" fmla="*/ 613954 w 3778432"/>
                <a:gd name="connsiteY5" fmla="*/ 39189 h 627018"/>
                <a:gd name="connsiteX6" fmla="*/ 613954 w 3778432"/>
                <a:gd name="connsiteY6" fmla="*/ 55518 h 627018"/>
                <a:gd name="connsiteX7" fmla="*/ 760912 w 3778432"/>
                <a:gd name="connsiteY7" fmla="*/ 55518 h 627018"/>
                <a:gd name="connsiteX8" fmla="*/ 760912 w 3778432"/>
                <a:gd name="connsiteY8" fmla="*/ 68580 h 627018"/>
                <a:gd name="connsiteX9" fmla="*/ 888274 w 3778432"/>
                <a:gd name="connsiteY9" fmla="*/ 68580 h 627018"/>
                <a:gd name="connsiteX10" fmla="*/ 888274 w 3778432"/>
                <a:gd name="connsiteY10" fmla="*/ 81643 h 627018"/>
                <a:gd name="connsiteX11" fmla="*/ 1035232 w 3778432"/>
                <a:gd name="connsiteY11" fmla="*/ 81643 h 627018"/>
                <a:gd name="connsiteX12" fmla="*/ 1035232 w 3778432"/>
                <a:gd name="connsiteY12" fmla="*/ 101238 h 627018"/>
                <a:gd name="connsiteX13" fmla="*/ 1211580 w 3778432"/>
                <a:gd name="connsiteY13" fmla="*/ 101238 h 627018"/>
                <a:gd name="connsiteX14" fmla="*/ 1211580 w 3778432"/>
                <a:gd name="connsiteY14" fmla="*/ 111035 h 627018"/>
                <a:gd name="connsiteX15" fmla="*/ 1358537 w 3778432"/>
                <a:gd name="connsiteY15" fmla="*/ 111035 h 627018"/>
                <a:gd name="connsiteX16" fmla="*/ 1358537 w 3778432"/>
                <a:gd name="connsiteY16" fmla="*/ 143692 h 627018"/>
                <a:gd name="connsiteX17" fmla="*/ 1505494 w 3778432"/>
                <a:gd name="connsiteY17" fmla="*/ 143692 h 627018"/>
                <a:gd name="connsiteX18" fmla="*/ 1528354 w 3778432"/>
                <a:gd name="connsiteY18" fmla="*/ 143692 h 627018"/>
                <a:gd name="connsiteX19" fmla="*/ 1528354 w 3778432"/>
                <a:gd name="connsiteY19" fmla="*/ 166552 h 627018"/>
                <a:gd name="connsiteX20" fmla="*/ 1645920 w 3778432"/>
                <a:gd name="connsiteY20" fmla="*/ 166552 h 627018"/>
                <a:gd name="connsiteX21" fmla="*/ 1645920 w 3778432"/>
                <a:gd name="connsiteY21" fmla="*/ 173083 h 627018"/>
                <a:gd name="connsiteX22" fmla="*/ 1832066 w 3778432"/>
                <a:gd name="connsiteY22" fmla="*/ 173083 h 627018"/>
                <a:gd name="connsiteX23" fmla="*/ 1832066 w 3778432"/>
                <a:gd name="connsiteY23" fmla="*/ 205740 h 627018"/>
                <a:gd name="connsiteX24" fmla="*/ 2073729 w 3778432"/>
                <a:gd name="connsiteY24" fmla="*/ 205740 h 627018"/>
                <a:gd name="connsiteX25" fmla="*/ 2073729 w 3778432"/>
                <a:gd name="connsiteY25" fmla="*/ 231866 h 627018"/>
                <a:gd name="connsiteX26" fmla="*/ 2174966 w 3778432"/>
                <a:gd name="connsiteY26" fmla="*/ 231866 h 627018"/>
                <a:gd name="connsiteX27" fmla="*/ 2174966 w 3778432"/>
                <a:gd name="connsiteY27" fmla="*/ 244929 h 627018"/>
                <a:gd name="connsiteX28" fmla="*/ 2269672 w 3778432"/>
                <a:gd name="connsiteY28" fmla="*/ 244929 h 627018"/>
                <a:gd name="connsiteX29" fmla="*/ 2269672 w 3778432"/>
                <a:gd name="connsiteY29" fmla="*/ 264523 h 627018"/>
                <a:gd name="connsiteX30" fmla="*/ 2550523 w 3778432"/>
                <a:gd name="connsiteY30" fmla="*/ 264523 h 627018"/>
                <a:gd name="connsiteX31" fmla="*/ 2550523 w 3778432"/>
                <a:gd name="connsiteY31" fmla="*/ 280852 h 627018"/>
                <a:gd name="connsiteX32" fmla="*/ 2697480 w 3778432"/>
                <a:gd name="connsiteY32" fmla="*/ 280852 h 627018"/>
                <a:gd name="connsiteX33" fmla="*/ 2697480 w 3778432"/>
                <a:gd name="connsiteY33" fmla="*/ 297180 h 627018"/>
                <a:gd name="connsiteX34" fmla="*/ 3037114 w 3778432"/>
                <a:gd name="connsiteY34" fmla="*/ 297180 h 627018"/>
                <a:gd name="connsiteX35" fmla="*/ 3037114 w 3778432"/>
                <a:gd name="connsiteY35" fmla="*/ 313509 h 627018"/>
                <a:gd name="connsiteX36" fmla="*/ 3206932 w 3778432"/>
                <a:gd name="connsiteY36" fmla="*/ 313509 h 627018"/>
                <a:gd name="connsiteX37" fmla="*/ 3206932 w 3778432"/>
                <a:gd name="connsiteY37" fmla="*/ 323306 h 627018"/>
                <a:gd name="connsiteX38" fmla="*/ 3255917 w 3778432"/>
                <a:gd name="connsiteY38" fmla="*/ 323306 h 627018"/>
                <a:gd name="connsiteX39" fmla="*/ 3255917 w 3778432"/>
                <a:gd name="connsiteY39" fmla="*/ 339635 h 627018"/>
                <a:gd name="connsiteX40" fmla="*/ 3383280 w 3778432"/>
                <a:gd name="connsiteY40" fmla="*/ 339635 h 627018"/>
                <a:gd name="connsiteX41" fmla="*/ 3383280 w 3778432"/>
                <a:gd name="connsiteY41" fmla="*/ 352698 h 627018"/>
                <a:gd name="connsiteX42" fmla="*/ 3442063 w 3778432"/>
                <a:gd name="connsiteY42" fmla="*/ 352698 h 627018"/>
                <a:gd name="connsiteX43" fmla="*/ 3442063 w 3778432"/>
                <a:gd name="connsiteY43" fmla="*/ 375558 h 627018"/>
                <a:gd name="connsiteX44" fmla="*/ 3497580 w 3778432"/>
                <a:gd name="connsiteY44" fmla="*/ 375558 h 627018"/>
                <a:gd name="connsiteX45" fmla="*/ 3497580 w 3778432"/>
                <a:gd name="connsiteY45" fmla="*/ 401683 h 627018"/>
                <a:gd name="connsiteX46" fmla="*/ 3651069 w 3778432"/>
                <a:gd name="connsiteY46" fmla="*/ 401683 h 627018"/>
                <a:gd name="connsiteX47" fmla="*/ 3651069 w 3778432"/>
                <a:gd name="connsiteY47" fmla="*/ 450669 h 627018"/>
                <a:gd name="connsiteX48" fmla="*/ 3778432 w 3778432"/>
                <a:gd name="connsiteY48" fmla="*/ 450669 h 627018"/>
                <a:gd name="connsiteX49" fmla="*/ 3778432 w 3778432"/>
                <a:gd name="connsiteY49" fmla="*/ 627018 h 627018"/>
                <a:gd name="connsiteX0" fmla="*/ 0 w 3778432"/>
                <a:gd name="connsiteY0" fmla="*/ 0 h 450669"/>
                <a:gd name="connsiteX1" fmla="*/ 212272 w 3778432"/>
                <a:gd name="connsiteY1" fmla="*/ 0 h 450669"/>
                <a:gd name="connsiteX2" fmla="*/ 212272 w 3778432"/>
                <a:gd name="connsiteY2" fmla="*/ 19595 h 450669"/>
                <a:gd name="connsiteX3" fmla="*/ 470263 w 3778432"/>
                <a:gd name="connsiteY3" fmla="*/ 19595 h 450669"/>
                <a:gd name="connsiteX4" fmla="*/ 470263 w 3778432"/>
                <a:gd name="connsiteY4" fmla="*/ 39189 h 450669"/>
                <a:gd name="connsiteX5" fmla="*/ 613954 w 3778432"/>
                <a:gd name="connsiteY5" fmla="*/ 39189 h 450669"/>
                <a:gd name="connsiteX6" fmla="*/ 613954 w 3778432"/>
                <a:gd name="connsiteY6" fmla="*/ 55518 h 450669"/>
                <a:gd name="connsiteX7" fmla="*/ 760912 w 3778432"/>
                <a:gd name="connsiteY7" fmla="*/ 55518 h 450669"/>
                <a:gd name="connsiteX8" fmla="*/ 760912 w 3778432"/>
                <a:gd name="connsiteY8" fmla="*/ 68580 h 450669"/>
                <a:gd name="connsiteX9" fmla="*/ 888274 w 3778432"/>
                <a:gd name="connsiteY9" fmla="*/ 68580 h 450669"/>
                <a:gd name="connsiteX10" fmla="*/ 888274 w 3778432"/>
                <a:gd name="connsiteY10" fmla="*/ 81643 h 450669"/>
                <a:gd name="connsiteX11" fmla="*/ 1035232 w 3778432"/>
                <a:gd name="connsiteY11" fmla="*/ 81643 h 450669"/>
                <a:gd name="connsiteX12" fmla="*/ 1035232 w 3778432"/>
                <a:gd name="connsiteY12" fmla="*/ 101238 h 450669"/>
                <a:gd name="connsiteX13" fmla="*/ 1211580 w 3778432"/>
                <a:gd name="connsiteY13" fmla="*/ 101238 h 450669"/>
                <a:gd name="connsiteX14" fmla="*/ 1211580 w 3778432"/>
                <a:gd name="connsiteY14" fmla="*/ 111035 h 450669"/>
                <a:gd name="connsiteX15" fmla="*/ 1358537 w 3778432"/>
                <a:gd name="connsiteY15" fmla="*/ 111035 h 450669"/>
                <a:gd name="connsiteX16" fmla="*/ 1358537 w 3778432"/>
                <a:gd name="connsiteY16" fmla="*/ 143692 h 450669"/>
                <a:gd name="connsiteX17" fmla="*/ 1505494 w 3778432"/>
                <a:gd name="connsiteY17" fmla="*/ 143692 h 450669"/>
                <a:gd name="connsiteX18" fmla="*/ 1528354 w 3778432"/>
                <a:gd name="connsiteY18" fmla="*/ 143692 h 450669"/>
                <a:gd name="connsiteX19" fmla="*/ 1528354 w 3778432"/>
                <a:gd name="connsiteY19" fmla="*/ 166552 h 450669"/>
                <a:gd name="connsiteX20" fmla="*/ 1645920 w 3778432"/>
                <a:gd name="connsiteY20" fmla="*/ 166552 h 450669"/>
                <a:gd name="connsiteX21" fmla="*/ 1645920 w 3778432"/>
                <a:gd name="connsiteY21" fmla="*/ 173083 h 450669"/>
                <a:gd name="connsiteX22" fmla="*/ 1832066 w 3778432"/>
                <a:gd name="connsiteY22" fmla="*/ 173083 h 450669"/>
                <a:gd name="connsiteX23" fmla="*/ 1832066 w 3778432"/>
                <a:gd name="connsiteY23" fmla="*/ 205740 h 450669"/>
                <a:gd name="connsiteX24" fmla="*/ 2073729 w 3778432"/>
                <a:gd name="connsiteY24" fmla="*/ 205740 h 450669"/>
                <a:gd name="connsiteX25" fmla="*/ 2073729 w 3778432"/>
                <a:gd name="connsiteY25" fmla="*/ 231866 h 450669"/>
                <a:gd name="connsiteX26" fmla="*/ 2174966 w 3778432"/>
                <a:gd name="connsiteY26" fmla="*/ 231866 h 450669"/>
                <a:gd name="connsiteX27" fmla="*/ 2174966 w 3778432"/>
                <a:gd name="connsiteY27" fmla="*/ 244929 h 450669"/>
                <a:gd name="connsiteX28" fmla="*/ 2269672 w 3778432"/>
                <a:gd name="connsiteY28" fmla="*/ 244929 h 450669"/>
                <a:gd name="connsiteX29" fmla="*/ 2269672 w 3778432"/>
                <a:gd name="connsiteY29" fmla="*/ 264523 h 450669"/>
                <a:gd name="connsiteX30" fmla="*/ 2550523 w 3778432"/>
                <a:gd name="connsiteY30" fmla="*/ 264523 h 450669"/>
                <a:gd name="connsiteX31" fmla="*/ 2550523 w 3778432"/>
                <a:gd name="connsiteY31" fmla="*/ 280852 h 450669"/>
                <a:gd name="connsiteX32" fmla="*/ 2697480 w 3778432"/>
                <a:gd name="connsiteY32" fmla="*/ 280852 h 450669"/>
                <a:gd name="connsiteX33" fmla="*/ 2697480 w 3778432"/>
                <a:gd name="connsiteY33" fmla="*/ 297180 h 450669"/>
                <a:gd name="connsiteX34" fmla="*/ 3037114 w 3778432"/>
                <a:gd name="connsiteY34" fmla="*/ 297180 h 450669"/>
                <a:gd name="connsiteX35" fmla="*/ 3037114 w 3778432"/>
                <a:gd name="connsiteY35" fmla="*/ 313509 h 450669"/>
                <a:gd name="connsiteX36" fmla="*/ 3206932 w 3778432"/>
                <a:gd name="connsiteY36" fmla="*/ 313509 h 450669"/>
                <a:gd name="connsiteX37" fmla="*/ 3206932 w 3778432"/>
                <a:gd name="connsiteY37" fmla="*/ 323306 h 450669"/>
                <a:gd name="connsiteX38" fmla="*/ 3255917 w 3778432"/>
                <a:gd name="connsiteY38" fmla="*/ 323306 h 450669"/>
                <a:gd name="connsiteX39" fmla="*/ 3255917 w 3778432"/>
                <a:gd name="connsiteY39" fmla="*/ 339635 h 450669"/>
                <a:gd name="connsiteX40" fmla="*/ 3383280 w 3778432"/>
                <a:gd name="connsiteY40" fmla="*/ 339635 h 450669"/>
                <a:gd name="connsiteX41" fmla="*/ 3383280 w 3778432"/>
                <a:gd name="connsiteY41" fmla="*/ 352698 h 450669"/>
                <a:gd name="connsiteX42" fmla="*/ 3442063 w 3778432"/>
                <a:gd name="connsiteY42" fmla="*/ 352698 h 450669"/>
                <a:gd name="connsiteX43" fmla="*/ 3442063 w 3778432"/>
                <a:gd name="connsiteY43" fmla="*/ 375558 h 450669"/>
                <a:gd name="connsiteX44" fmla="*/ 3497580 w 3778432"/>
                <a:gd name="connsiteY44" fmla="*/ 375558 h 450669"/>
                <a:gd name="connsiteX45" fmla="*/ 3497580 w 3778432"/>
                <a:gd name="connsiteY45" fmla="*/ 401683 h 450669"/>
                <a:gd name="connsiteX46" fmla="*/ 3651069 w 3778432"/>
                <a:gd name="connsiteY46" fmla="*/ 401683 h 450669"/>
                <a:gd name="connsiteX47" fmla="*/ 3651069 w 3778432"/>
                <a:gd name="connsiteY47" fmla="*/ 450669 h 450669"/>
                <a:gd name="connsiteX48" fmla="*/ 3778432 w 3778432"/>
                <a:gd name="connsiteY48" fmla="*/ 450669 h 450669"/>
                <a:gd name="connsiteX0" fmla="*/ 0 w 3651069"/>
                <a:gd name="connsiteY0" fmla="*/ 0 h 450669"/>
                <a:gd name="connsiteX1" fmla="*/ 212272 w 3651069"/>
                <a:gd name="connsiteY1" fmla="*/ 0 h 450669"/>
                <a:gd name="connsiteX2" fmla="*/ 212272 w 3651069"/>
                <a:gd name="connsiteY2" fmla="*/ 19595 h 450669"/>
                <a:gd name="connsiteX3" fmla="*/ 470263 w 3651069"/>
                <a:gd name="connsiteY3" fmla="*/ 19595 h 450669"/>
                <a:gd name="connsiteX4" fmla="*/ 470263 w 3651069"/>
                <a:gd name="connsiteY4" fmla="*/ 39189 h 450669"/>
                <a:gd name="connsiteX5" fmla="*/ 613954 w 3651069"/>
                <a:gd name="connsiteY5" fmla="*/ 39189 h 450669"/>
                <a:gd name="connsiteX6" fmla="*/ 613954 w 3651069"/>
                <a:gd name="connsiteY6" fmla="*/ 55518 h 450669"/>
                <a:gd name="connsiteX7" fmla="*/ 760912 w 3651069"/>
                <a:gd name="connsiteY7" fmla="*/ 55518 h 450669"/>
                <a:gd name="connsiteX8" fmla="*/ 760912 w 3651069"/>
                <a:gd name="connsiteY8" fmla="*/ 68580 h 450669"/>
                <a:gd name="connsiteX9" fmla="*/ 888274 w 3651069"/>
                <a:gd name="connsiteY9" fmla="*/ 68580 h 450669"/>
                <a:gd name="connsiteX10" fmla="*/ 888274 w 3651069"/>
                <a:gd name="connsiteY10" fmla="*/ 81643 h 450669"/>
                <a:gd name="connsiteX11" fmla="*/ 1035232 w 3651069"/>
                <a:gd name="connsiteY11" fmla="*/ 81643 h 450669"/>
                <a:gd name="connsiteX12" fmla="*/ 1035232 w 3651069"/>
                <a:gd name="connsiteY12" fmla="*/ 101238 h 450669"/>
                <a:gd name="connsiteX13" fmla="*/ 1211580 w 3651069"/>
                <a:gd name="connsiteY13" fmla="*/ 101238 h 450669"/>
                <a:gd name="connsiteX14" fmla="*/ 1211580 w 3651069"/>
                <a:gd name="connsiteY14" fmla="*/ 111035 h 450669"/>
                <a:gd name="connsiteX15" fmla="*/ 1358537 w 3651069"/>
                <a:gd name="connsiteY15" fmla="*/ 111035 h 450669"/>
                <a:gd name="connsiteX16" fmla="*/ 1358537 w 3651069"/>
                <a:gd name="connsiteY16" fmla="*/ 143692 h 450669"/>
                <a:gd name="connsiteX17" fmla="*/ 1505494 w 3651069"/>
                <a:gd name="connsiteY17" fmla="*/ 143692 h 450669"/>
                <a:gd name="connsiteX18" fmla="*/ 1528354 w 3651069"/>
                <a:gd name="connsiteY18" fmla="*/ 143692 h 450669"/>
                <a:gd name="connsiteX19" fmla="*/ 1528354 w 3651069"/>
                <a:gd name="connsiteY19" fmla="*/ 166552 h 450669"/>
                <a:gd name="connsiteX20" fmla="*/ 1645920 w 3651069"/>
                <a:gd name="connsiteY20" fmla="*/ 166552 h 450669"/>
                <a:gd name="connsiteX21" fmla="*/ 1645920 w 3651069"/>
                <a:gd name="connsiteY21" fmla="*/ 173083 h 450669"/>
                <a:gd name="connsiteX22" fmla="*/ 1832066 w 3651069"/>
                <a:gd name="connsiteY22" fmla="*/ 173083 h 450669"/>
                <a:gd name="connsiteX23" fmla="*/ 1832066 w 3651069"/>
                <a:gd name="connsiteY23" fmla="*/ 205740 h 450669"/>
                <a:gd name="connsiteX24" fmla="*/ 2073729 w 3651069"/>
                <a:gd name="connsiteY24" fmla="*/ 205740 h 450669"/>
                <a:gd name="connsiteX25" fmla="*/ 2073729 w 3651069"/>
                <a:gd name="connsiteY25" fmla="*/ 231866 h 450669"/>
                <a:gd name="connsiteX26" fmla="*/ 2174966 w 3651069"/>
                <a:gd name="connsiteY26" fmla="*/ 231866 h 450669"/>
                <a:gd name="connsiteX27" fmla="*/ 2174966 w 3651069"/>
                <a:gd name="connsiteY27" fmla="*/ 244929 h 450669"/>
                <a:gd name="connsiteX28" fmla="*/ 2269672 w 3651069"/>
                <a:gd name="connsiteY28" fmla="*/ 244929 h 450669"/>
                <a:gd name="connsiteX29" fmla="*/ 2269672 w 3651069"/>
                <a:gd name="connsiteY29" fmla="*/ 264523 h 450669"/>
                <a:gd name="connsiteX30" fmla="*/ 2550523 w 3651069"/>
                <a:gd name="connsiteY30" fmla="*/ 264523 h 450669"/>
                <a:gd name="connsiteX31" fmla="*/ 2550523 w 3651069"/>
                <a:gd name="connsiteY31" fmla="*/ 280852 h 450669"/>
                <a:gd name="connsiteX32" fmla="*/ 2697480 w 3651069"/>
                <a:gd name="connsiteY32" fmla="*/ 280852 h 450669"/>
                <a:gd name="connsiteX33" fmla="*/ 2697480 w 3651069"/>
                <a:gd name="connsiteY33" fmla="*/ 297180 h 450669"/>
                <a:gd name="connsiteX34" fmla="*/ 3037114 w 3651069"/>
                <a:gd name="connsiteY34" fmla="*/ 297180 h 450669"/>
                <a:gd name="connsiteX35" fmla="*/ 3037114 w 3651069"/>
                <a:gd name="connsiteY35" fmla="*/ 313509 h 450669"/>
                <a:gd name="connsiteX36" fmla="*/ 3206932 w 3651069"/>
                <a:gd name="connsiteY36" fmla="*/ 313509 h 450669"/>
                <a:gd name="connsiteX37" fmla="*/ 3206932 w 3651069"/>
                <a:gd name="connsiteY37" fmla="*/ 323306 h 450669"/>
                <a:gd name="connsiteX38" fmla="*/ 3255917 w 3651069"/>
                <a:gd name="connsiteY38" fmla="*/ 323306 h 450669"/>
                <a:gd name="connsiteX39" fmla="*/ 3255917 w 3651069"/>
                <a:gd name="connsiteY39" fmla="*/ 339635 h 450669"/>
                <a:gd name="connsiteX40" fmla="*/ 3383280 w 3651069"/>
                <a:gd name="connsiteY40" fmla="*/ 339635 h 450669"/>
                <a:gd name="connsiteX41" fmla="*/ 3383280 w 3651069"/>
                <a:gd name="connsiteY41" fmla="*/ 352698 h 450669"/>
                <a:gd name="connsiteX42" fmla="*/ 3442063 w 3651069"/>
                <a:gd name="connsiteY42" fmla="*/ 352698 h 450669"/>
                <a:gd name="connsiteX43" fmla="*/ 3442063 w 3651069"/>
                <a:gd name="connsiteY43" fmla="*/ 375558 h 450669"/>
                <a:gd name="connsiteX44" fmla="*/ 3497580 w 3651069"/>
                <a:gd name="connsiteY44" fmla="*/ 375558 h 450669"/>
                <a:gd name="connsiteX45" fmla="*/ 3497580 w 3651069"/>
                <a:gd name="connsiteY45" fmla="*/ 401683 h 450669"/>
                <a:gd name="connsiteX46" fmla="*/ 3651069 w 3651069"/>
                <a:gd name="connsiteY46" fmla="*/ 401683 h 450669"/>
                <a:gd name="connsiteX47" fmla="*/ 3651069 w 3651069"/>
                <a:gd name="connsiteY47" fmla="*/ 450669 h 450669"/>
                <a:gd name="connsiteX0" fmla="*/ 0 w 3651069"/>
                <a:gd name="connsiteY0" fmla="*/ 0 h 401683"/>
                <a:gd name="connsiteX1" fmla="*/ 212272 w 3651069"/>
                <a:gd name="connsiteY1" fmla="*/ 0 h 401683"/>
                <a:gd name="connsiteX2" fmla="*/ 212272 w 3651069"/>
                <a:gd name="connsiteY2" fmla="*/ 19595 h 401683"/>
                <a:gd name="connsiteX3" fmla="*/ 470263 w 3651069"/>
                <a:gd name="connsiteY3" fmla="*/ 19595 h 401683"/>
                <a:gd name="connsiteX4" fmla="*/ 470263 w 3651069"/>
                <a:gd name="connsiteY4" fmla="*/ 39189 h 401683"/>
                <a:gd name="connsiteX5" fmla="*/ 613954 w 3651069"/>
                <a:gd name="connsiteY5" fmla="*/ 39189 h 401683"/>
                <a:gd name="connsiteX6" fmla="*/ 613954 w 3651069"/>
                <a:gd name="connsiteY6" fmla="*/ 55518 h 401683"/>
                <a:gd name="connsiteX7" fmla="*/ 760912 w 3651069"/>
                <a:gd name="connsiteY7" fmla="*/ 55518 h 401683"/>
                <a:gd name="connsiteX8" fmla="*/ 760912 w 3651069"/>
                <a:gd name="connsiteY8" fmla="*/ 68580 h 401683"/>
                <a:gd name="connsiteX9" fmla="*/ 888274 w 3651069"/>
                <a:gd name="connsiteY9" fmla="*/ 68580 h 401683"/>
                <a:gd name="connsiteX10" fmla="*/ 888274 w 3651069"/>
                <a:gd name="connsiteY10" fmla="*/ 81643 h 401683"/>
                <a:gd name="connsiteX11" fmla="*/ 1035232 w 3651069"/>
                <a:gd name="connsiteY11" fmla="*/ 81643 h 401683"/>
                <a:gd name="connsiteX12" fmla="*/ 1035232 w 3651069"/>
                <a:gd name="connsiteY12" fmla="*/ 101238 h 401683"/>
                <a:gd name="connsiteX13" fmla="*/ 1211580 w 3651069"/>
                <a:gd name="connsiteY13" fmla="*/ 101238 h 401683"/>
                <a:gd name="connsiteX14" fmla="*/ 1211580 w 3651069"/>
                <a:gd name="connsiteY14" fmla="*/ 111035 h 401683"/>
                <a:gd name="connsiteX15" fmla="*/ 1358537 w 3651069"/>
                <a:gd name="connsiteY15" fmla="*/ 111035 h 401683"/>
                <a:gd name="connsiteX16" fmla="*/ 1358537 w 3651069"/>
                <a:gd name="connsiteY16" fmla="*/ 143692 h 401683"/>
                <a:gd name="connsiteX17" fmla="*/ 1505494 w 3651069"/>
                <a:gd name="connsiteY17" fmla="*/ 143692 h 401683"/>
                <a:gd name="connsiteX18" fmla="*/ 1528354 w 3651069"/>
                <a:gd name="connsiteY18" fmla="*/ 143692 h 401683"/>
                <a:gd name="connsiteX19" fmla="*/ 1528354 w 3651069"/>
                <a:gd name="connsiteY19" fmla="*/ 166552 h 401683"/>
                <a:gd name="connsiteX20" fmla="*/ 1645920 w 3651069"/>
                <a:gd name="connsiteY20" fmla="*/ 166552 h 401683"/>
                <a:gd name="connsiteX21" fmla="*/ 1645920 w 3651069"/>
                <a:gd name="connsiteY21" fmla="*/ 173083 h 401683"/>
                <a:gd name="connsiteX22" fmla="*/ 1832066 w 3651069"/>
                <a:gd name="connsiteY22" fmla="*/ 173083 h 401683"/>
                <a:gd name="connsiteX23" fmla="*/ 1832066 w 3651069"/>
                <a:gd name="connsiteY23" fmla="*/ 205740 h 401683"/>
                <a:gd name="connsiteX24" fmla="*/ 2073729 w 3651069"/>
                <a:gd name="connsiteY24" fmla="*/ 205740 h 401683"/>
                <a:gd name="connsiteX25" fmla="*/ 2073729 w 3651069"/>
                <a:gd name="connsiteY25" fmla="*/ 231866 h 401683"/>
                <a:gd name="connsiteX26" fmla="*/ 2174966 w 3651069"/>
                <a:gd name="connsiteY26" fmla="*/ 231866 h 401683"/>
                <a:gd name="connsiteX27" fmla="*/ 2174966 w 3651069"/>
                <a:gd name="connsiteY27" fmla="*/ 244929 h 401683"/>
                <a:gd name="connsiteX28" fmla="*/ 2269672 w 3651069"/>
                <a:gd name="connsiteY28" fmla="*/ 244929 h 401683"/>
                <a:gd name="connsiteX29" fmla="*/ 2269672 w 3651069"/>
                <a:gd name="connsiteY29" fmla="*/ 264523 h 401683"/>
                <a:gd name="connsiteX30" fmla="*/ 2550523 w 3651069"/>
                <a:gd name="connsiteY30" fmla="*/ 264523 h 401683"/>
                <a:gd name="connsiteX31" fmla="*/ 2550523 w 3651069"/>
                <a:gd name="connsiteY31" fmla="*/ 280852 h 401683"/>
                <a:gd name="connsiteX32" fmla="*/ 2697480 w 3651069"/>
                <a:gd name="connsiteY32" fmla="*/ 280852 h 401683"/>
                <a:gd name="connsiteX33" fmla="*/ 2697480 w 3651069"/>
                <a:gd name="connsiteY33" fmla="*/ 297180 h 401683"/>
                <a:gd name="connsiteX34" fmla="*/ 3037114 w 3651069"/>
                <a:gd name="connsiteY34" fmla="*/ 297180 h 401683"/>
                <a:gd name="connsiteX35" fmla="*/ 3037114 w 3651069"/>
                <a:gd name="connsiteY35" fmla="*/ 313509 h 401683"/>
                <a:gd name="connsiteX36" fmla="*/ 3206932 w 3651069"/>
                <a:gd name="connsiteY36" fmla="*/ 313509 h 401683"/>
                <a:gd name="connsiteX37" fmla="*/ 3206932 w 3651069"/>
                <a:gd name="connsiteY37" fmla="*/ 323306 h 401683"/>
                <a:gd name="connsiteX38" fmla="*/ 3255917 w 3651069"/>
                <a:gd name="connsiteY38" fmla="*/ 323306 h 401683"/>
                <a:gd name="connsiteX39" fmla="*/ 3255917 w 3651069"/>
                <a:gd name="connsiteY39" fmla="*/ 339635 h 401683"/>
                <a:gd name="connsiteX40" fmla="*/ 3383280 w 3651069"/>
                <a:gd name="connsiteY40" fmla="*/ 339635 h 401683"/>
                <a:gd name="connsiteX41" fmla="*/ 3383280 w 3651069"/>
                <a:gd name="connsiteY41" fmla="*/ 352698 h 401683"/>
                <a:gd name="connsiteX42" fmla="*/ 3442063 w 3651069"/>
                <a:gd name="connsiteY42" fmla="*/ 352698 h 401683"/>
                <a:gd name="connsiteX43" fmla="*/ 3442063 w 3651069"/>
                <a:gd name="connsiteY43" fmla="*/ 375558 h 401683"/>
                <a:gd name="connsiteX44" fmla="*/ 3497580 w 3651069"/>
                <a:gd name="connsiteY44" fmla="*/ 375558 h 401683"/>
                <a:gd name="connsiteX45" fmla="*/ 3497580 w 3651069"/>
                <a:gd name="connsiteY45" fmla="*/ 401683 h 401683"/>
                <a:gd name="connsiteX46" fmla="*/ 3651069 w 3651069"/>
                <a:gd name="connsiteY46" fmla="*/ 401683 h 401683"/>
                <a:gd name="connsiteX0" fmla="*/ 0 w 3651069"/>
                <a:gd name="connsiteY0" fmla="*/ 0 h 401683"/>
                <a:gd name="connsiteX1" fmla="*/ 212272 w 3651069"/>
                <a:gd name="connsiteY1" fmla="*/ 0 h 401683"/>
                <a:gd name="connsiteX2" fmla="*/ 212272 w 3651069"/>
                <a:gd name="connsiteY2" fmla="*/ 19595 h 401683"/>
                <a:gd name="connsiteX3" fmla="*/ 470263 w 3651069"/>
                <a:gd name="connsiteY3" fmla="*/ 19595 h 401683"/>
                <a:gd name="connsiteX4" fmla="*/ 470263 w 3651069"/>
                <a:gd name="connsiteY4" fmla="*/ 39189 h 401683"/>
                <a:gd name="connsiteX5" fmla="*/ 613954 w 3651069"/>
                <a:gd name="connsiteY5" fmla="*/ 39189 h 401683"/>
                <a:gd name="connsiteX6" fmla="*/ 613954 w 3651069"/>
                <a:gd name="connsiteY6" fmla="*/ 55518 h 401683"/>
                <a:gd name="connsiteX7" fmla="*/ 760912 w 3651069"/>
                <a:gd name="connsiteY7" fmla="*/ 55518 h 401683"/>
                <a:gd name="connsiteX8" fmla="*/ 760912 w 3651069"/>
                <a:gd name="connsiteY8" fmla="*/ 68580 h 401683"/>
                <a:gd name="connsiteX9" fmla="*/ 888274 w 3651069"/>
                <a:gd name="connsiteY9" fmla="*/ 68580 h 401683"/>
                <a:gd name="connsiteX10" fmla="*/ 888274 w 3651069"/>
                <a:gd name="connsiteY10" fmla="*/ 81643 h 401683"/>
                <a:gd name="connsiteX11" fmla="*/ 1035232 w 3651069"/>
                <a:gd name="connsiteY11" fmla="*/ 81643 h 401683"/>
                <a:gd name="connsiteX12" fmla="*/ 1035232 w 3651069"/>
                <a:gd name="connsiteY12" fmla="*/ 101238 h 401683"/>
                <a:gd name="connsiteX13" fmla="*/ 1211580 w 3651069"/>
                <a:gd name="connsiteY13" fmla="*/ 101238 h 401683"/>
                <a:gd name="connsiteX14" fmla="*/ 1211580 w 3651069"/>
                <a:gd name="connsiteY14" fmla="*/ 111035 h 401683"/>
                <a:gd name="connsiteX15" fmla="*/ 1358537 w 3651069"/>
                <a:gd name="connsiteY15" fmla="*/ 111035 h 401683"/>
                <a:gd name="connsiteX16" fmla="*/ 1358537 w 3651069"/>
                <a:gd name="connsiteY16" fmla="*/ 143692 h 401683"/>
                <a:gd name="connsiteX17" fmla="*/ 1505494 w 3651069"/>
                <a:gd name="connsiteY17" fmla="*/ 143692 h 401683"/>
                <a:gd name="connsiteX18" fmla="*/ 1528354 w 3651069"/>
                <a:gd name="connsiteY18" fmla="*/ 143692 h 401683"/>
                <a:gd name="connsiteX19" fmla="*/ 1528354 w 3651069"/>
                <a:gd name="connsiteY19" fmla="*/ 166552 h 401683"/>
                <a:gd name="connsiteX20" fmla="*/ 1645920 w 3651069"/>
                <a:gd name="connsiteY20" fmla="*/ 166552 h 401683"/>
                <a:gd name="connsiteX21" fmla="*/ 1645920 w 3651069"/>
                <a:gd name="connsiteY21" fmla="*/ 173083 h 401683"/>
                <a:gd name="connsiteX22" fmla="*/ 1832066 w 3651069"/>
                <a:gd name="connsiteY22" fmla="*/ 173083 h 401683"/>
                <a:gd name="connsiteX23" fmla="*/ 1832066 w 3651069"/>
                <a:gd name="connsiteY23" fmla="*/ 205740 h 401683"/>
                <a:gd name="connsiteX24" fmla="*/ 2073729 w 3651069"/>
                <a:gd name="connsiteY24" fmla="*/ 205740 h 401683"/>
                <a:gd name="connsiteX25" fmla="*/ 2073729 w 3651069"/>
                <a:gd name="connsiteY25" fmla="*/ 231866 h 401683"/>
                <a:gd name="connsiteX26" fmla="*/ 2174966 w 3651069"/>
                <a:gd name="connsiteY26" fmla="*/ 231866 h 401683"/>
                <a:gd name="connsiteX27" fmla="*/ 2174966 w 3651069"/>
                <a:gd name="connsiteY27" fmla="*/ 244929 h 401683"/>
                <a:gd name="connsiteX28" fmla="*/ 2269672 w 3651069"/>
                <a:gd name="connsiteY28" fmla="*/ 244929 h 401683"/>
                <a:gd name="connsiteX29" fmla="*/ 2269672 w 3651069"/>
                <a:gd name="connsiteY29" fmla="*/ 264523 h 401683"/>
                <a:gd name="connsiteX30" fmla="*/ 2550523 w 3651069"/>
                <a:gd name="connsiteY30" fmla="*/ 264523 h 401683"/>
                <a:gd name="connsiteX31" fmla="*/ 2550523 w 3651069"/>
                <a:gd name="connsiteY31" fmla="*/ 280852 h 401683"/>
                <a:gd name="connsiteX32" fmla="*/ 2697480 w 3651069"/>
                <a:gd name="connsiteY32" fmla="*/ 280852 h 401683"/>
                <a:gd name="connsiteX33" fmla="*/ 2697480 w 3651069"/>
                <a:gd name="connsiteY33" fmla="*/ 297180 h 401683"/>
                <a:gd name="connsiteX34" fmla="*/ 3037114 w 3651069"/>
                <a:gd name="connsiteY34" fmla="*/ 297180 h 401683"/>
                <a:gd name="connsiteX35" fmla="*/ 3037114 w 3651069"/>
                <a:gd name="connsiteY35" fmla="*/ 313509 h 401683"/>
                <a:gd name="connsiteX36" fmla="*/ 3206932 w 3651069"/>
                <a:gd name="connsiteY36" fmla="*/ 313509 h 401683"/>
                <a:gd name="connsiteX37" fmla="*/ 3206932 w 3651069"/>
                <a:gd name="connsiteY37" fmla="*/ 323306 h 401683"/>
                <a:gd name="connsiteX38" fmla="*/ 3255917 w 3651069"/>
                <a:gd name="connsiteY38" fmla="*/ 323306 h 401683"/>
                <a:gd name="connsiteX39" fmla="*/ 3255917 w 3651069"/>
                <a:gd name="connsiteY39" fmla="*/ 339635 h 401683"/>
                <a:gd name="connsiteX40" fmla="*/ 3383280 w 3651069"/>
                <a:gd name="connsiteY40" fmla="*/ 339635 h 401683"/>
                <a:gd name="connsiteX41" fmla="*/ 3383280 w 3651069"/>
                <a:gd name="connsiteY41" fmla="*/ 352698 h 401683"/>
                <a:gd name="connsiteX42" fmla="*/ 3442063 w 3651069"/>
                <a:gd name="connsiteY42" fmla="*/ 352698 h 401683"/>
                <a:gd name="connsiteX43" fmla="*/ 3442063 w 3651069"/>
                <a:gd name="connsiteY43" fmla="*/ 375558 h 401683"/>
                <a:gd name="connsiteX44" fmla="*/ 3497580 w 3651069"/>
                <a:gd name="connsiteY44" fmla="*/ 375558 h 401683"/>
                <a:gd name="connsiteX45" fmla="*/ 3651069 w 3651069"/>
                <a:gd name="connsiteY45" fmla="*/ 401683 h 401683"/>
                <a:gd name="connsiteX0" fmla="*/ 0 w 3654406"/>
                <a:gd name="connsiteY0" fmla="*/ 0 h 378322"/>
                <a:gd name="connsiteX1" fmla="*/ 212272 w 3654406"/>
                <a:gd name="connsiteY1" fmla="*/ 0 h 378322"/>
                <a:gd name="connsiteX2" fmla="*/ 212272 w 3654406"/>
                <a:gd name="connsiteY2" fmla="*/ 19595 h 378322"/>
                <a:gd name="connsiteX3" fmla="*/ 470263 w 3654406"/>
                <a:gd name="connsiteY3" fmla="*/ 19595 h 378322"/>
                <a:gd name="connsiteX4" fmla="*/ 470263 w 3654406"/>
                <a:gd name="connsiteY4" fmla="*/ 39189 h 378322"/>
                <a:gd name="connsiteX5" fmla="*/ 613954 w 3654406"/>
                <a:gd name="connsiteY5" fmla="*/ 39189 h 378322"/>
                <a:gd name="connsiteX6" fmla="*/ 613954 w 3654406"/>
                <a:gd name="connsiteY6" fmla="*/ 55518 h 378322"/>
                <a:gd name="connsiteX7" fmla="*/ 760912 w 3654406"/>
                <a:gd name="connsiteY7" fmla="*/ 55518 h 378322"/>
                <a:gd name="connsiteX8" fmla="*/ 760912 w 3654406"/>
                <a:gd name="connsiteY8" fmla="*/ 68580 h 378322"/>
                <a:gd name="connsiteX9" fmla="*/ 888274 w 3654406"/>
                <a:gd name="connsiteY9" fmla="*/ 68580 h 378322"/>
                <a:gd name="connsiteX10" fmla="*/ 888274 w 3654406"/>
                <a:gd name="connsiteY10" fmla="*/ 81643 h 378322"/>
                <a:gd name="connsiteX11" fmla="*/ 1035232 w 3654406"/>
                <a:gd name="connsiteY11" fmla="*/ 81643 h 378322"/>
                <a:gd name="connsiteX12" fmla="*/ 1035232 w 3654406"/>
                <a:gd name="connsiteY12" fmla="*/ 101238 h 378322"/>
                <a:gd name="connsiteX13" fmla="*/ 1211580 w 3654406"/>
                <a:gd name="connsiteY13" fmla="*/ 101238 h 378322"/>
                <a:gd name="connsiteX14" fmla="*/ 1211580 w 3654406"/>
                <a:gd name="connsiteY14" fmla="*/ 111035 h 378322"/>
                <a:gd name="connsiteX15" fmla="*/ 1358537 w 3654406"/>
                <a:gd name="connsiteY15" fmla="*/ 111035 h 378322"/>
                <a:gd name="connsiteX16" fmla="*/ 1358537 w 3654406"/>
                <a:gd name="connsiteY16" fmla="*/ 143692 h 378322"/>
                <a:gd name="connsiteX17" fmla="*/ 1505494 w 3654406"/>
                <a:gd name="connsiteY17" fmla="*/ 143692 h 378322"/>
                <a:gd name="connsiteX18" fmla="*/ 1528354 w 3654406"/>
                <a:gd name="connsiteY18" fmla="*/ 143692 h 378322"/>
                <a:gd name="connsiteX19" fmla="*/ 1528354 w 3654406"/>
                <a:gd name="connsiteY19" fmla="*/ 166552 h 378322"/>
                <a:gd name="connsiteX20" fmla="*/ 1645920 w 3654406"/>
                <a:gd name="connsiteY20" fmla="*/ 166552 h 378322"/>
                <a:gd name="connsiteX21" fmla="*/ 1645920 w 3654406"/>
                <a:gd name="connsiteY21" fmla="*/ 173083 h 378322"/>
                <a:gd name="connsiteX22" fmla="*/ 1832066 w 3654406"/>
                <a:gd name="connsiteY22" fmla="*/ 173083 h 378322"/>
                <a:gd name="connsiteX23" fmla="*/ 1832066 w 3654406"/>
                <a:gd name="connsiteY23" fmla="*/ 205740 h 378322"/>
                <a:gd name="connsiteX24" fmla="*/ 2073729 w 3654406"/>
                <a:gd name="connsiteY24" fmla="*/ 205740 h 378322"/>
                <a:gd name="connsiteX25" fmla="*/ 2073729 w 3654406"/>
                <a:gd name="connsiteY25" fmla="*/ 231866 h 378322"/>
                <a:gd name="connsiteX26" fmla="*/ 2174966 w 3654406"/>
                <a:gd name="connsiteY26" fmla="*/ 231866 h 378322"/>
                <a:gd name="connsiteX27" fmla="*/ 2174966 w 3654406"/>
                <a:gd name="connsiteY27" fmla="*/ 244929 h 378322"/>
                <a:gd name="connsiteX28" fmla="*/ 2269672 w 3654406"/>
                <a:gd name="connsiteY28" fmla="*/ 244929 h 378322"/>
                <a:gd name="connsiteX29" fmla="*/ 2269672 w 3654406"/>
                <a:gd name="connsiteY29" fmla="*/ 264523 h 378322"/>
                <a:gd name="connsiteX30" fmla="*/ 2550523 w 3654406"/>
                <a:gd name="connsiteY30" fmla="*/ 264523 h 378322"/>
                <a:gd name="connsiteX31" fmla="*/ 2550523 w 3654406"/>
                <a:gd name="connsiteY31" fmla="*/ 280852 h 378322"/>
                <a:gd name="connsiteX32" fmla="*/ 2697480 w 3654406"/>
                <a:gd name="connsiteY32" fmla="*/ 280852 h 378322"/>
                <a:gd name="connsiteX33" fmla="*/ 2697480 w 3654406"/>
                <a:gd name="connsiteY33" fmla="*/ 297180 h 378322"/>
                <a:gd name="connsiteX34" fmla="*/ 3037114 w 3654406"/>
                <a:gd name="connsiteY34" fmla="*/ 297180 h 378322"/>
                <a:gd name="connsiteX35" fmla="*/ 3037114 w 3654406"/>
                <a:gd name="connsiteY35" fmla="*/ 313509 h 378322"/>
                <a:gd name="connsiteX36" fmla="*/ 3206932 w 3654406"/>
                <a:gd name="connsiteY36" fmla="*/ 313509 h 378322"/>
                <a:gd name="connsiteX37" fmla="*/ 3206932 w 3654406"/>
                <a:gd name="connsiteY37" fmla="*/ 323306 h 378322"/>
                <a:gd name="connsiteX38" fmla="*/ 3255917 w 3654406"/>
                <a:gd name="connsiteY38" fmla="*/ 323306 h 378322"/>
                <a:gd name="connsiteX39" fmla="*/ 3255917 w 3654406"/>
                <a:gd name="connsiteY39" fmla="*/ 339635 h 378322"/>
                <a:gd name="connsiteX40" fmla="*/ 3383280 w 3654406"/>
                <a:gd name="connsiteY40" fmla="*/ 339635 h 378322"/>
                <a:gd name="connsiteX41" fmla="*/ 3383280 w 3654406"/>
                <a:gd name="connsiteY41" fmla="*/ 352698 h 378322"/>
                <a:gd name="connsiteX42" fmla="*/ 3442063 w 3654406"/>
                <a:gd name="connsiteY42" fmla="*/ 352698 h 378322"/>
                <a:gd name="connsiteX43" fmla="*/ 3442063 w 3654406"/>
                <a:gd name="connsiteY43" fmla="*/ 375558 h 378322"/>
                <a:gd name="connsiteX44" fmla="*/ 3497580 w 3654406"/>
                <a:gd name="connsiteY44" fmla="*/ 375558 h 378322"/>
                <a:gd name="connsiteX45" fmla="*/ 3654406 w 3654406"/>
                <a:gd name="connsiteY45" fmla="*/ 378322 h 378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654406" h="378322">
                  <a:moveTo>
                    <a:pt x="0" y="0"/>
                  </a:moveTo>
                  <a:lnTo>
                    <a:pt x="212272" y="0"/>
                  </a:lnTo>
                  <a:lnTo>
                    <a:pt x="212272" y="19595"/>
                  </a:lnTo>
                  <a:lnTo>
                    <a:pt x="470263" y="19595"/>
                  </a:lnTo>
                  <a:lnTo>
                    <a:pt x="470263" y="39189"/>
                  </a:lnTo>
                  <a:lnTo>
                    <a:pt x="613954" y="39189"/>
                  </a:lnTo>
                  <a:lnTo>
                    <a:pt x="613954" y="55518"/>
                  </a:lnTo>
                  <a:lnTo>
                    <a:pt x="760912" y="55518"/>
                  </a:lnTo>
                  <a:lnTo>
                    <a:pt x="760912" y="68580"/>
                  </a:lnTo>
                  <a:lnTo>
                    <a:pt x="888274" y="68580"/>
                  </a:lnTo>
                  <a:lnTo>
                    <a:pt x="888274" y="81643"/>
                  </a:lnTo>
                  <a:lnTo>
                    <a:pt x="1035232" y="81643"/>
                  </a:lnTo>
                  <a:lnTo>
                    <a:pt x="1035232" y="101238"/>
                  </a:lnTo>
                  <a:lnTo>
                    <a:pt x="1211580" y="101238"/>
                  </a:lnTo>
                  <a:lnTo>
                    <a:pt x="1211580" y="111035"/>
                  </a:lnTo>
                  <a:lnTo>
                    <a:pt x="1358537" y="111035"/>
                  </a:lnTo>
                  <a:lnTo>
                    <a:pt x="1358537" y="143692"/>
                  </a:lnTo>
                  <a:lnTo>
                    <a:pt x="1505494" y="143692"/>
                  </a:lnTo>
                  <a:lnTo>
                    <a:pt x="1528354" y="143692"/>
                  </a:lnTo>
                  <a:lnTo>
                    <a:pt x="1528354" y="166552"/>
                  </a:lnTo>
                  <a:lnTo>
                    <a:pt x="1645920" y="166552"/>
                  </a:lnTo>
                  <a:lnTo>
                    <a:pt x="1645920" y="173083"/>
                  </a:lnTo>
                  <a:lnTo>
                    <a:pt x="1832066" y="173083"/>
                  </a:lnTo>
                  <a:lnTo>
                    <a:pt x="1832066" y="205740"/>
                  </a:lnTo>
                  <a:lnTo>
                    <a:pt x="2073729" y="205740"/>
                  </a:lnTo>
                  <a:lnTo>
                    <a:pt x="2073729" y="231866"/>
                  </a:lnTo>
                  <a:lnTo>
                    <a:pt x="2174966" y="231866"/>
                  </a:lnTo>
                  <a:lnTo>
                    <a:pt x="2174966" y="244929"/>
                  </a:lnTo>
                  <a:lnTo>
                    <a:pt x="2269672" y="244929"/>
                  </a:lnTo>
                  <a:lnTo>
                    <a:pt x="2269672" y="264523"/>
                  </a:lnTo>
                  <a:lnTo>
                    <a:pt x="2550523" y="264523"/>
                  </a:lnTo>
                  <a:lnTo>
                    <a:pt x="2550523" y="280852"/>
                  </a:lnTo>
                  <a:lnTo>
                    <a:pt x="2697480" y="280852"/>
                  </a:lnTo>
                  <a:lnTo>
                    <a:pt x="2697480" y="297180"/>
                  </a:lnTo>
                  <a:lnTo>
                    <a:pt x="3037114" y="297180"/>
                  </a:lnTo>
                  <a:lnTo>
                    <a:pt x="3037114" y="313509"/>
                  </a:lnTo>
                  <a:lnTo>
                    <a:pt x="3206932" y="313509"/>
                  </a:lnTo>
                  <a:lnTo>
                    <a:pt x="3206932" y="323306"/>
                  </a:lnTo>
                  <a:lnTo>
                    <a:pt x="3255917" y="323306"/>
                  </a:lnTo>
                  <a:lnTo>
                    <a:pt x="3255917" y="339635"/>
                  </a:lnTo>
                  <a:lnTo>
                    <a:pt x="3383280" y="339635"/>
                  </a:lnTo>
                  <a:lnTo>
                    <a:pt x="3383280" y="352698"/>
                  </a:lnTo>
                  <a:lnTo>
                    <a:pt x="3442063" y="352698"/>
                  </a:lnTo>
                  <a:lnTo>
                    <a:pt x="3442063" y="375558"/>
                  </a:lnTo>
                  <a:lnTo>
                    <a:pt x="3497580" y="375558"/>
                  </a:lnTo>
                  <a:lnTo>
                    <a:pt x="3654406" y="378322"/>
                  </a:lnTo>
                </a:path>
              </a:pathLst>
            </a:custGeom>
            <a:noFill/>
            <a:ln w="28575">
              <a:solidFill>
                <a:schemeClr val="accent1"/>
              </a:solidFill>
              <a:miter lim="800000"/>
              <a:headEnd/>
              <a:tailEnd/>
            </a:ln>
          </p:spPr>
          <p:txBody>
            <a:bodyPr rtlCol="0" anchor="ctr"/>
            <a:lstStyle/>
            <a:p>
              <a:pPr algn="ctr"/>
              <a:endParaRPr lang="en-US"/>
            </a:p>
          </p:txBody>
        </p:sp>
        <p:sp>
          <p:nvSpPr>
            <p:cNvPr id="240" name="Freeform: Shape 239">
              <a:extLst>
                <a:ext uri="{FF2B5EF4-FFF2-40B4-BE49-F238E27FC236}">
                  <a16:creationId xmlns:a16="http://schemas.microsoft.com/office/drawing/2014/main" id="{09334B2F-FF24-5BCE-342B-576E9EB11A30}"/>
                </a:ext>
              </a:extLst>
            </p:cNvPr>
            <p:cNvSpPr/>
            <p:nvPr/>
          </p:nvSpPr>
          <p:spPr bwMode="auto">
            <a:xfrm>
              <a:off x="5429667" y="2075755"/>
              <a:ext cx="1251460" cy="146838"/>
            </a:xfrm>
            <a:custGeom>
              <a:avLst/>
              <a:gdLst>
                <a:gd name="connsiteX0" fmla="*/ 0 w 1251460"/>
                <a:gd name="connsiteY0" fmla="*/ 0 h 146838"/>
                <a:gd name="connsiteX1" fmla="*/ 90105 w 1251460"/>
                <a:gd name="connsiteY1" fmla="*/ 0 h 146838"/>
                <a:gd name="connsiteX2" fmla="*/ 90105 w 1251460"/>
                <a:gd name="connsiteY2" fmla="*/ 33372 h 146838"/>
                <a:gd name="connsiteX3" fmla="*/ 173536 w 1251460"/>
                <a:gd name="connsiteY3" fmla="*/ 33372 h 146838"/>
                <a:gd name="connsiteX4" fmla="*/ 173536 w 1251460"/>
                <a:gd name="connsiteY4" fmla="*/ 50058 h 146838"/>
                <a:gd name="connsiteX5" fmla="*/ 220257 w 1251460"/>
                <a:gd name="connsiteY5" fmla="*/ 50058 h 146838"/>
                <a:gd name="connsiteX6" fmla="*/ 220257 w 1251460"/>
                <a:gd name="connsiteY6" fmla="*/ 63407 h 146838"/>
                <a:gd name="connsiteX7" fmla="*/ 417153 w 1251460"/>
                <a:gd name="connsiteY7" fmla="*/ 63407 h 146838"/>
                <a:gd name="connsiteX8" fmla="*/ 417153 w 1251460"/>
                <a:gd name="connsiteY8" fmla="*/ 76756 h 146838"/>
                <a:gd name="connsiteX9" fmla="*/ 527282 w 1251460"/>
                <a:gd name="connsiteY9" fmla="*/ 76756 h 146838"/>
                <a:gd name="connsiteX10" fmla="*/ 527282 w 1251460"/>
                <a:gd name="connsiteY10" fmla="*/ 103454 h 146838"/>
                <a:gd name="connsiteX11" fmla="*/ 587352 w 1251460"/>
                <a:gd name="connsiteY11" fmla="*/ 103454 h 146838"/>
                <a:gd name="connsiteX12" fmla="*/ 587352 w 1251460"/>
                <a:gd name="connsiteY12" fmla="*/ 146838 h 146838"/>
                <a:gd name="connsiteX13" fmla="*/ 1251460 w 1251460"/>
                <a:gd name="connsiteY13" fmla="*/ 146838 h 14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51460" h="146838">
                  <a:moveTo>
                    <a:pt x="0" y="0"/>
                  </a:moveTo>
                  <a:lnTo>
                    <a:pt x="90105" y="0"/>
                  </a:lnTo>
                  <a:lnTo>
                    <a:pt x="90105" y="33372"/>
                  </a:lnTo>
                  <a:lnTo>
                    <a:pt x="173536" y="33372"/>
                  </a:lnTo>
                  <a:lnTo>
                    <a:pt x="173536" y="50058"/>
                  </a:lnTo>
                  <a:lnTo>
                    <a:pt x="220257" y="50058"/>
                  </a:lnTo>
                  <a:lnTo>
                    <a:pt x="220257" y="63407"/>
                  </a:lnTo>
                  <a:lnTo>
                    <a:pt x="417153" y="63407"/>
                  </a:lnTo>
                  <a:lnTo>
                    <a:pt x="417153" y="76756"/>
                  </a:lnTo>
                  <a:lnTo>
                    <a:pt x="527282" y="76756"/>
                  </a:lnTo>
                  <a:lnTo>
                    <a:pt x="527282" y="103454"/>
                  </a:lnTo>
                  <a:lnTo>
                    <a:pt x="587352" y="103454"/>
                  </a:lnTo>
                  <a:lnTo>
                    <a:pt x="587352" y="146838"/>
                  </a:lnTo>
                  <a:lnTo>
                    <a:pt x="1251460" y="146838"/>
                  </a:lnTo>
                </a:path>
              </a:pathLst>
            </a:custGeom>
            <a:noFill/>
            <a:ln w="28575">
              <a:solidFill>
                <a:schemeClr val="accent1"/>
              </a:solidFill>
              <a:miter lim="800000"/>
              <a:headEnd/>
              <a:tailEnd/>
            </a:ln>
          </p:spPr>
          <p:txBody>
            <a:bodyPr rtlCol="0" anchor="ctr"/>
            <a:lstStyle/>
            <a:p>
              <a:pPr algn="ctr"/>
              <a:endParaRPr lang="en-US"/>
            </a:p>
          </p:txBody>
        </p:sp>
      </p:grpSp>
      <p:grpSp>
        <p:nvGrpSpPr>
          <p:cNvPr id="258" name="Group 257">
            <a:extLst>
              <a:ext uri="{FF2B5EF4-FFF2-40B4-BE49-F238E27FC236}">
                <a16:creationId xmlns:a16="http://schemas.microsoft.com/office/drawing/2014/main" id="{D32C978E-97CE-76D5-C703-B6DD1A442EDB}"/>
              </a:ext>
            </a:extLst>
          </p:cNvPr>
          <p:cNvGrpSpPr/>
          <p:nvPr/>
        </p:nvGrpSpPr>
        <p:grpSpPr>
          <a:xfrm>
            <a:off x="2072046" y="1650282"/>
            <a:ext cx="4833900" cy="624746"/>
            <a:chOff x="1827605" y="1650282"/>
            <a:chExt cx="4833900" cy="624746"/>
          </a:xfrm>
        </p:grpSpPr>
        <p:sp>
          <p:nvSpPr>
            <p:cNvPr id="84" name="Freeform: Shape 83">
              <a:extLst>
                <a:ext uri="{FF2B5EF4-FFF2-40B4-BE49-F238E27FC236}">
                  <a16:creationId xmlns:a16="http://schemas.microsoft.com/office/drawing/2014/main" id="{D0259ABD-49FC-EA5E-4056-A58721939C83}"/>
                </a:ext>
              </a:extLst>
            </p:cNvPr>
            <p:cNvSpPr/>
            <p:nvPr/>
          </p:nvSpPr>
          <p:spPr bwMode="auto">
            <a:xfrm>
              <a:off x="1827605" y="1703667"/>
              <a:ext cx="966652" cy="104503"/>
            </a:xfrm>
            <a:custGeom>
              <a:avLst/>
              <a:gdLst>
                <a:gd name="connsiteX0" fmla="*/ 0 w 1234440"/>
                <a:gd name="connsiteY0" fmla="*/ 0 h 114300"/>
                <a:gd name="connsiteX1" fmla="*/ 133895 w 1234440"/>
                <a:gd name="connsiteY1" fmla="*/ 0 h 114300"/>
                <a:gd name="connsiteX2" fmla="*/ 133895 w 1234440"/>
                <a:gd name="connsiteY2" fmla="*/ 13063 h 114300"/>
                <a:gd name="connsiteX3" fmla="*/ 189412 w 1234440"/>
                <a:gd name="connsiteY3" fmla="*/ 13063 h 114300"/>
                <a:gd name="connsiteX4" fmla="*/ 189412 w 1234440"/>
                <a:gd name="connsiteY4" fmla="*/ 35923 h 114300"/>
                <a:gd name="connsiteX5" fmla="*/ 355963 w 1234440"/>
                <a:gd name="connsiteY5" fmla="*/ 35923 h 114300"/>
                <a:gd name="connsiteX6" fmla="*/ 355963 w 1234440"/>
                <a:gd name="connsiteY6" fmla="*/ 55518 h 114300"/>
                <a:gd name="connsiteX7" fmla="*/ 486592 w 1234440"/>
                <a:gd name="connsiteY7" fmla="*/ 55518 h 114300"/>
                <a:gd name="connsiteX8" fmla="*/ 486592 w 1234440"/>
                <a:gd name="connsiteY8" fmla="*/ 65315 h 114300"/>
                <a:gd name="connsiteX9" fmla="*/ 542109 w 1234440"/>
                <a:gd name="connsiteY9" fmla="*/ 65315 h 114300"/>
                <a:gd name="connsiteX10" fmla="*/ 548640 w 1234440"/>
                <a:gd name="connsiteY10" fmla="*/ 71846 h 114300"/>
                <a:gd name="connsiteX11" fmla="*/ 738052 w 1234440"/>
                <a:gd name="connsiteY11" fmla="*/ 71846 h 114300"/>
                <a:gd name="connsiteX12" fmla="*/ 738052 w 1234440"/>
                <a:gd name="connsiteY12" fmla="*/ 94706 h 114300"/>
                <a:gd name="connsiteX13" fmla="*/ 966652 w 1234440"/>
                <a:gd name="connsiteY13" fmla="*/ 94706 h 114300"/>
                <a:gd name="connsiteX14" fmla="*/ 966652 w 1234440"/>
                <a:gd name="connsiteY14" fmla="*/ 104503 h 114300"/>
                <a:gd name="connsiteX15" fmla="*/ 1234440 w 1234440"/>
                <a:gd name="connsiteY15" fmla="*/ 104503 h 114300"/>
                <a:gd name="connsiteX16" fmla="*/ 1234440 w 1234440"/>
                <a:gd name="connsiteY16" fmla="*/ 114300 h 114300"/>
                <a:gd name="connsiteX0" fmla="*/ 0 w 1234440"/>
                <a:gd name="connsiteY0" fmla="*/ 0 h 104503"/>
                <a:gd name="connsiteX1" fmla="*/ 133895 w 1234440"/>
                <a:gd name="connsiteY1" fmla="*/ 0 h 104503"/>
                <a:gd name="connsiteX2" fmla="*/ 133895 w 1234440"/>
                <a:gd name="connsiteY2" fmla="*/ 13063 h 104503"/>
                <a:gd name="connsiteX3" fmla="*/ 189412 w 1234440"/>
                <a:gd name="connsiteY3" fmla="*/ 13063 h 104503"/>
                <a:gd name="connsiteX4" fmla="*/ 189412 w 1234440"/>
                <a:gd name="connsiteY4" fmla="*/ 35923 h 104503"/>
                <a:gd name="connsiteX5" fmla="*/ 355963 w 1234440"/>
                <a:gd name="connsiteY5" fmla="*/ 35923 h 104503"/>
                <a:gd name="connsiteX6" fmla="*/ 355963 w 1234440"/>
                <a:gd name="connsiteY6" fmla="*/ 55518 h 104503"/>
                <a:gd name="connsiteX7" fmla="*/ 486592 w 1234440"/>
                <a:gd name="connsiteY7" fmla="*/ 55518 h 104503"/>
                <a:gd name="connsiteX8" fmla="*/ 486592 w 1234440"/>
                <a:gd name="connsiteY8" fmla="*/ 65315 h 104503"/>
                <a:gd name="connsiteX9" fmla="*/ 542109 w 1234440"/>
                <a:gd name="connsiteY9" fmla="*/ 65315 h 104503"/>
                <a:gd name="connsiteX10" fmla="*/ 548640 w 1234440"/>
                <a:gd name="connsiteY10" fmla="*/ 71846 h 104503"/>
                <a:gd name="connsiteX11" fmla="*/ 738052 w 1234440"/>
                <a:gd name="connsiteY11" fmla="*/ 71846 h 104503"/>
                <a:gd name="connsiteX12" fmla="*/ 738052 w 1234440"/>
                <a:gd name="connsiteY12" fmla="*/ 94706 h 104503"/>
                <a:gd name="connsiteX13" fmla="*/ 966652 w 1234440"/>
                <a:gd name="connsiteY13" fmla="*/ 94706 h 104503"/>
                <a:gd name="connsiteX14" fmla="*/ 966652 w 1234440"/>
                <a:gd name="connsiteY14" fmla="*/ 104503 h 104503"/>
                <a:gd name="connsiteX15" fmla="*/ 1234440 w 1234440"/>
                <a:gd name="connsiteY15" fmla="*/ 104503 h 104503"/>
                <a:gd name="connsiteX0" fmla="*/ 0 w 966652"/>
                <a:gd name="connsiteY0" fmla="*/ 0 h 104503"/>
                <a:gd name="connsiteX1" fmla="*/ 133895 w 966652"/>
                <a:gd name="connsiteY1" fmla="*/ 0 h 104503"/>
                <a:gd name="connsiteX2" fmla="*/ 133895 w 966652"/>
                <a:gd name="connsiteY2" fmla="*/ 13063 h 104503"/>
                <a:gd name="connsiteX3" fmla="*/ 189412 w 966652"/>
                <a:gd name="connsiteY3" fmla="*/ 13063 h 104503"/>
                <a:gd name="connsiteX4" fmla="*/ 189412 w 966652"/>
                <a:gd name="connsiteY4" fmla="*/ 35923 h 104503"/>
                <a:gd name="connsiteX5" fmla="*/ 355963 w 966652"/>
                <a:gd name="connsiteY5" fmla="*/ 35923 h 104503"/>
                <a:gd name="connsiteX6" fmla="*/ 355963 w 966652"/>
                <a:gd name="connsiteY6" fmla="*/ 55518 h 104503"/>
                <a:gd name="connsiteX7" fmla="*/ 486592 w 966652"/>
                <a:gd name="connsiteY7" fmla="*/ 55518 h 104503"/>
                <a:gd name="connsiteX8" fmla="*/ 486592 w 966652"/>
                <a:gd name="connsiteY8" fmla="*/ 65315 h 104503"/>
                <a:gd name="connsiteX9" fmla="*/ 542109 w 966652"/>
                <a:gd name="connsiteY9" fmla="*/ 65315 h 104503"/>
                <a:gd name="connsiteX10" fmla="*/ 548640 w 966652"/>
                <a:gd name="connsiteY10" fmla="*/ 71846 h 104503"/>
                <a:gd name="connsiteX11" fmla="*/ 738052 w 966652"/>
                <a:gd name="connsiteY11" fmla="*/ 71846 h 104503"/>
                <a:gd name="connsiteX12" fmla="*/ 738052 w 966652"/>
                <a:gd name="connsiteY12" fmla="*/ 94706 h 104503"/>
                <a:gd name="connsiteX13" fmla="*/ 966652 w 966652"/>
                <a:gd name="connsiteY13" fmla="*/ 94706 h 104503"/>
                <a:gd name="connsiteX14" fmla="*/ 966652 w 966652"/>
                <a:gd name="connsiteY14" fmla="*/ 104503 h 104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66652" h="104503">
                  <a:moveTo>
                    <a:pt x="0" y="0"/>
                  </a:moveTo>
                  <a:lnTo>
                    <a:pt x="133895" y="0"/>
                  </a:lnTo>
                  <a:lnTo>
                    <a:pt x="133895" y="13063"/>
                  </a:lnTo>
                  <a:lnTo>
                    <a:pt x="189412" y="13063"/>
                  </a:lnTo>
                  <a:lnTo>
                    <a:pt x="189412" y="35923"/>
                  </a:lnTo>
                  <a:lnTo>
                    <a:pt x="355963" y="35923"/>
                  </a:lnTo>
                  <a:lnTo>
                    <a:pt x="355963" y="55518"/>
                  </a:lnTo>
                  <a:lnTo>
                    <a:pt x="486592" y="55518"/>
                  </a:lnTo>
                  <a:lnTo>
                    <a:pt x="486592" y="65315"/>
                  </a:lnTo>
                  <a:lnTo>
                    <a:pt x="542109" y="65315"/>
                  </a:lnTo>
                  <a:lnTo>
                    <a:pt x="548640" y="71846"/>
                  </a:lnTo>
                  <a:lnTo>
                    <a:pt x="738052" y="71846"/>
                  </a:lnTo>
                  <a:lnTo>
                    <a:pt x="738052" y="94706"/>
                  </a:lnTo>
                  <a:lnTo>
                    <a:pt x="966652" y="94706"/>
                  </a:lnTo>
                  <a:lnTo>
                    <a:pt x="966652" y="104503"/>
                  </a:lnTo>
                </a:path>
              </a:pathLst>
            </a:custGeom>
            <a:noFill/>
            <a:ln w="28575">
              <a:solidFill>
                <a:schemeClr val="accent3"/>
              </a:solidFill>
              <a:miter lim="800000"/>
              <a:headEnd/>
              <a:tailEnd/>
            </a:ln>
          </p:spPr>
          <p:txBody>
            <a:bodyPr rtlCol="0" anchor="ctr"/>
            <a:lstStyle/>
            <a:p>
              <a:pPr algn="ctr"/>
              <a:endParaRPr lang="en-US"/>
            </a:p>
          </p:txBody>
        </p:sp>
        <p:cxnSp>
          <p:nvCxnSpPr>
            <p:cNvPr id="141" name="Straight Connector 140">
              <a:extLst>
                <a:ext uri="{FF2B5EF4-FFF2-40B4-BE49-F238E27FC236}">
                  <a16:creationId xmlns:a16="http://schemas.microsoft.com/office/drawing/2014/main" id="{8569275E-786A-47DE-AB18-8D78D170BB18}"/>
                </a:ext>
              </a:extLst>
            </p:cNvPr>
            <p:cNvCxnSpPr/>
            <p:nvPr/>
          </p:nvCxnSpPr>
          <p:spPr bwMode="auto">
            <a:xfrm>
              <a:off x="1841706" y="165280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4816964F-4A1C-8FB1-419B-E148BBAC487C}"/>
                </a:ext>
              </a:extLst>
            </p:cNvPr>
            <p:cNvCxnSpPr/>
            <p:nvPr/>
          </p:nvCxnSpPr>
          <p:spPr bwMode="auto">
            <a:xfrm>
              <a:off x="3166775" y="1754994"/>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6493F512-E4B8-9117-EDD6-2C0CBFF56EE4}"/>
                </a:ext>
              </a:extLst>
            </p:cNvPr>
            <p:cNvCxnSpPr/>
            <p:nvPr/>
          </p:nvCxnSpPr>
          <p:spPr bwMode="auto">
            <a:xfrm>
              <a:off x="1964024" y="165061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C1C59345-B281-4835-04CD-3C9E70E01A30}"/>
                </a:ext>
              </a:extLst>
            </p:cNvPr>
            <p:cNvCxnSpPr/>
            <p:nvPr/>
          </p:nvCxnSpPr>
          <p:spPr bwMode="auto">
            <a:xfrm>
              <a:off x="1934036" y="165217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3A28673A-0CD6-5E05-D2EE-042523E7CA05}"/>
                </a:ext>
              </a:extLst>
            </p:cNvPr>
            <p:cNvCxnSpPr/>
            <p:nvPr/>
          </p:nvCxnSpPr>
          <p:spPr bwMode="auto">
            <a:xfrm>
              <a:off x="1989209" y="1650282"/>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D2DCD882-539A-BBEA-50F4-45F56510DAD8}"/>
                </a:ext>
              </a:extLst>
            </p:cNvPr>
            <p:cNvCxnSpPr/>
            <p:nvPr/>
          </p:nvCxnSpPr>
          <p:spPr bwMode="auto">
            <a:xfrm>
              <a:off x="2151963" y="1670722"/>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E5370EDD-059D-18AE-63B5-67DB2CA110DB}"/>
                </a:ext>
              </a:extLst>
            </p:cNvPr>
            <p:cNvCxnSpPr/>
            <p:nvPr/>
          </p:nvCxnSpPr>
          <p:spPr bwMode="auto">
            <a:xfrm>
              <a:off x="2174972" y="167217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3B3513D0-56B0-DB8A-291E-1E9EB914FEC4}"/>
                </a:ext>
              </a:extLst>
            </p:cNvPr>
            <p:cNvCxnSpPr/>
            <p:nvPr/>
          </p:nvCxnSpPr>
          <p:spPr bwMode="auto">
            <a:xfrm>
              <a:off x="2223745" y="167217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1BE59457-196F-C822-1193-192111AA9E21}"/>
                </a:ext>
              </a:extLst>
            </p:cNvPr>
            <p:cNvCxnSpPr/>
            <p:nvPr/>
          </p:nvCxnSpPr>
          <p:spPr bwMode="auto">
            <a:xfrm>
              <a:off x="3302946" y="1792369"/>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3C543E86-7AC0-91D3-BA02-3EB1C904AF25}"/>
                </a:ext>
              </a:extLst>
            </p:cNvPr>
            <p:cNvCxnSpPr/>
            <p:nvPr/>
          </p:nvCxnSpPr>
          <p:spPr bwMode="auto">
            <a:xfrm>
              <a:off x="2387652" y="169659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5786918C-3DBA-7417-505A-04A1AE6F2DEE}"/>
                </a:ext>
              </a:extLst>
            </p:cNvPr>
            <p:cNvCxnSpPr/>
            <p:nvPr/>
          </p:nvCxnSpPr>
          <p:spPr bwMode="auto">
            <a:xfrm>
              <a:off x="2441158" y="1706116"/>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07EAFCE4-C484-A841-DB55-A89C71398408}"/>
                </a:ext>
              </a:extLst>
            </p:cNvPr>
            <p:cNvCxnSpPr/>
            <p:nvPr/>
          </p:nvCxnSpPr>
          <p:spPr bwMode="auto">
            <a:xfrm>
              <a:off x="2411750" y="169849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26CF7FDF-291C-8CB7-4CCB-66B33AC5082B}"/>
                </a:ext>
              </a:extLst>
            </p:cNvPr>
            <p:cNvCxnSpPr/>
            <p:nvPr/>
          </p:nvCxnSpPr>
          <p:spPr bwMode="auto">
            <a:xfrm>
              <a:off x="2471932" y="170611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A8491271-74FE-E574-D6CD-93653DD8033C}"/>
                </a:ext>
              </a:extLst>
            </p:cNvPr>
            <p:cNvCxnSpPr/>
            <p:nvPr/>
          </p:nvCxnSpPr>
          <p:spPr bwMode="auto">
            <a:xfrm>
              <a:off x="2545027" y="170569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A4DCED78-F611-D524-D8F3-2CDF161F569C}"/>
                </a:ext>
              </a:extLst>
            </p:cNvPr>
            <p:cNvCxnSpPr/>
            <p:nvPr/>
          </p:nvCxnSpPr>
          <p:spPr bwMode="auto">
            <a:xfrm>
              <a:off x="2518174" y="170611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794FF6A9-3D1A-9938-DF31-2ACD01E84B74}"/>
                </a:ext>
              </a:extLst>
            </p:cNvPr>
            <p:cNvCxnSpPr/>
            <p:nvPr/>
          </p:nvCxnSpPr>
          <p:spPr bwMode="auto">
            <a:xfrm>
              <a:off x="2805436" y="1727463"/>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05122548-1B9A-7CEF-0E6F-773A73BC3964}"/>
                </a:ext>
              </a:extLst>
            </p:cNvPr>
            <p:cNvCxnSpPr/>
            <p:nvPr/>
          </p:nvCxnSpPr>
          <p:spPr bwMode="auto">
            <a:xfrm>
              <a:off x="2651529" y="171774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298CEBA4-12E5-8D15-E991-AF1F3DC4B493}"/>
                </a:ext>
              </a:extLst>
            </p:cNvPr>
            <p:cNvCxnSpPr/>
            <p:nvPr/>
          </p:nvCxnSpPr>
          <p:spPr bwMode="auto">
            <a:xfrm>
              <a:off x="2616145" y="1716216"/>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5400B5FF-D11B-E410-FEBF-C5B406496247}"/>
                </a:ext>
              </a:extLst>
            </p:cNvPr>
            <p:cNvCxnSpPr/>
            <p:nvPr/>
          </p:nvCxnSpPr>
          <p:spPr bwMode="auto">
            <a:xfrm>
              <a:off x="2692128" y="1720931"/>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9A79C50D-123C-ED71-0608-AB93A8AE7659}"/>
                </a:ext>
              </a:extLst>
            </p:cNvPr>
            <p:cNvCxnSpPr/>
            <p:nvPr/>
          </p:nvCxnSpPr>
          <p:spPr bwMode="auto">
            <a:xfrm>
              <a:off x="2738273" y="172746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6E8A739F-9BA2-0E46-2631-E5E2A8B9B16D}"/>
                </a:ext>
              </a:extLst>
            </p:cNvPr>
            <p:cNvCxnSpPr/>
            <p:nvPr/>
          </p:nvCxnSpPr>
          <p:spPr bwMode="auto">
            <a:xfrm>
              <a:off x="2918670" y="174846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AA786327-D379-53AC-0804-1BC81D27951C}"/>
                </a:ext>
              </a:extLst>
            </p:cNvPr>
            <p:cNvCxnSpPr/>
            <p:nvPr/>
          </p:nvCxnSpPr>
          <p:spPr bwMode="auto">
            <a:xfrm>
              <a:off x="2767626" y="1726100"/>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70C54862-EC92-5F83-7CB0-4B6077568B02}"/>
                </a:ext>
              </a:extLst>
            </p:cNvPr>
            <p:cNvCxnSpPr/>
            <p:nvPr/>
          </p:nvCxnSpPr>
          <p:spPr bwMode="auto">
            <a:xfrm>
              <a:off x="2958571" y="175018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042558D2-1D15-76ED-29DE-51A370AC8528}"/>
                </a:ext>
              </a:extLst>
            </p:cNvPr>
            <p:cNvCxnSpPr/>
            <p:nvPr/>
          </p:nvCxnSpPr>
          <p:spPr bwMode="auto">
            <a:xfrm>
              <a:off x="3199265" y="1777728"/>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A9D7E8E2-6969-9FFD-1517-49FD78DE966B}"/>
                </a:ext>
              </a:extLst>
            </p:cNvPr>
            <p:cNvCxnSpPr/>
            <p:nvPr/>
          </p:nvCxnSpPr>
          <p:spPr bwMode="auto">
            <a:xfrm>
              <a:off x="3234364" y="178754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25AFD76A-320D-F5C4-FF55-0A09C61E0C1E}"/>
                </a:ext>
              </a:extLst>
            </p:cNvPr>
            <p:cNvCxnSpPr/>
            <p:nvPr/>
          </p:nvCxnSpPr>
          <p:spPr bwMode="auto">
            <a:xfrm>
              <a:off x="3269198" y="179278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B5696994-FFCC-5904-3993-B7D67E34F294}"/>
                </a:ext>
              </a:extLst>
            </p:cNvPr>
            <p:cNvCxnSpPr/>
            <p:nvPr/>
          </p:nvCxnSpPr>
          <p:spPr bwMode="auto">
            <a:xfrm>
              <a:off x="3447725" y="1804932"/>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3275CB3A-EB28-E2B0-5C56-270114AB9442}"/>
                </a:ext>
              </a:extLst>
            </p:cNvPr>
            <p:cNvCxnSpPr/>
            <p:nvPr/>
          </p:nvCxnSpPr>
          <p:spPr bwMode="auto">
            <a:xfrm>
              <a:off x="3122771" y="1754573"/>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284949FA-D2D4-1512-8475-51678CFFF7EE}"/>
                </a:ext>
              </a:extLst>
            </p:cNvPr>
            <p:cNvCxnSpPr/>
            <p:nvPr/>
          </p:nvCxnSpPr>
          <p:spPr bwMode="auto">
            <a:xfrm>
              <a:off x="2869133" y="1746917"/>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2DD8347E-1CD3-F1D3-1933-CDAFD2133379}"/>
                </a:ext>
              </a:extLst>
            </p:cNvPr>
            <p:cNvCxnSpPr/>
            <p:nvPr/>
          </p:nvCxnSpPr>
          <p:spPr bwMode="auto">
            <a:xfrm>
              <a:off x="1877630" y="1650389"/>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C24E295-9AE5-7E7A-92C1-6865A528E899}"/>
                </a:ext>
              </a:extLst>
            </p:cNvPr>
            <p:cNvCxnSpPr/>
            <p:nvPr/>
          </p:nvCxnSpPr>
          <p:spPr bwMode="auto">
            <a:xfrm>
              <a:off x="2099019" y="1672174"/>
              <a:ext cx="0" cy="104291"/>
            </a:xfrm>
            <a:prstGeom prst="line">
              <a:avLst/>
            </a:prstGeom>
            <a:noFill/>
            <a:ln w="57150"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255991C2-EC5E-9DBF-D5A6-BD1EDB200E1C}"/>
                </a:ext>
              </a:extLst>
            </p:cNvPr>
            <p:cNvCxnSpPr/>
            <p:nvPr/>
          </p:nvCxnSpPr>
          <p:spPr bwMode="auto">
            <a:xfrm>
              <a:off x="4039946" y="1890328"/>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34B54FC9-B195-B200-BE8B-BD9D5E0C2FFE}"/>
                </a:ext>
              </a:extLst>
            </p:cNvPr>
            <p:cNvCxnSpPr/>
            <p:nvPr/>
          </p:nvCxnSpPr>
          <p:spPr bwMode="auto">
            <a:xfrm>
              <a:off x="3485123" y="181962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7C14349A-DDF8-145F-8848-5A726D01AB53}"/>
                </a:ext>
              </a:extLst>
            </p:cNvPr>
            <p:cNvCxnSpPr/>
            <p:nvPr/>
          </p:nvCxnSpPr>
          <p:spPr bwMode="auto">
            <a:xfrm>
              <a:off x="3626603" y="1830808"/>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B7AA9E08-4200-636E-CD97-8A74D7441F07}"/>
                </a:ext>
              </a:extLst>
            </p:cNvPr>
            <p:cNvCxnSpPr/>
            <p:nvPr/>
          </p:nvCxnSpPr>
          <p:spPr bwMode="auto">
            <a:xfrm>
              <a:off x="3727056" y="1842956"/>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28E91C8F-E8BA-7510-1755-F8C0C18FF68E}"/>
                </a:ext>
              </a:extLst>
            </p:cNvPr>
            <p:cNvCxnSpPr/>
            <p:nvPr/>
          </p:nvCxnSpPr>
          <p:spPr bwMode="auto">
            <a:xfrm>
              <a:off x="3772010" y="184687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BDAED6F5-9CCE-0671-1B7F-655A674E445F}"/>
                </a:ext>
              </a:extLst>
            </p:cNvPr>
            <p:cNvCxnSpPr/>
            <p:nvPr/>
          </p:nvCxnSpPr>
          <p:spPr bwMode="auto">
            <a:xfrm>
              <a:off x="3754862" y="184738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309B8C16-154C-576D-86AC-D11F0DC61E7A}"/>
                </a:ext>
              </a:extLst>
            </p:cNvPr>
            <p:cNvCxnSpPr/>
            <p:nvPr/>
          </p:nvCxnSpPr>
          <p:spPr bwMode="auto">
            <a:xfrm>
              <a:off x="4168721" y="190163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3B130243-C073-D8FA-2AEB-EDD680C8F155}"/>
                </a:ext>
              </a:extLst>
            </p:cNvPr>
            <p:cNvCxnSpPr/>
            <p:nvPr/>
          </p:nvCxnSpPr>
          <p:spPr bwMode="auto">
            <a:xfrm>
              <a:off x="3808037" y="185275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013D91BF-AAE4-5F83-9B99-A2AB1B7F41EA}"/>
                </a:ext>
              </a:extLst>
            </p:cNvPr>
            <p:cNvCxnSpPr/>
            <p:nvPr/>
          </p:nvCxnSpPr>
          <p:spPr bwMode="auto">
            <a:xfrm>
              <a:off x="4222480" y="1917726"/>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3F0AC6DC-5AB0-70A7-FA83-4C964E7E4675}"/>
                </a:ext>
              </a:extLst>
            </p:cNvPr>
            <p:cNvCxnSpPr/>
            <p:nvPr/>
          </p:nvCxnSpPr>
          <p:spPr bwMode="auto">
            <a:xfrm>
              <a:off x="2354625" y="1695895"/>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175E0E60-F5E7-C823-7A88-FEE1F475CDD4}"/>
                </a:ext>
              </a:extLst>
            </p:cNvPr>
            <p:cNvCxnSpPr/>
            <p:nvPr/>
          </p:nvCxnSpPr>
          <p:spPr bwMode="auto">
            <a:xfrm>
              <a:off x="3672710" y="1842956"/>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5FF05AAB-F521-3817-9AB3-25DEE1EC7578}"/>
                </a:ext>
              </a:extLst>
            </p:cNvPr>
            <p:cNvCxnSpPr/>
            <p:nvPr/>
          </p:nvCxnSpPr>
          <p:spPr bwMode="auto">
            <a:xfrm>
              <a:off x="3399378" y="1804932"/>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9ABC2B9B-824E-1FE0-3E66-81E0F9068D04}"/>
                </a:ext>
              </a:extLst>
            </p:cNvPr>
            <p:cNvCxnSpPr/>
            <p:nvPr/>
          </p:nvCxnSpPr>
          <p:spPr bwMode="auto">
            <a:xfrm>
              <a:off x="3995372" y="1890329"/>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53947F7D-E748-E2C9-87DC-3BC211C25D2E}"/>
                </a:ext>
              </a:extLst>
            </p:cNvPr>
            <p:cNvCxnSpPr/>
            <p:nvPr/>
          </p:nvCxnSpPr>
          <p:spPr bwMode="auto">
            <a:xfrm>
              <a:off x="4362638" y="1920221"/>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5F298DAC-F216-C552-F946-A99ADE4C9CFD}"/>
                </a:ext>
              </a:extLst>
            </p:cNvPr>
            <p:cNvCxnSpPr/>
            <p:nvPr/>
          </p:nvCxnSpPr>
          <p:spPr bwMode="auto">
            <a:xfrm>
              <a:off x="4481627" y="1926085"/>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67095982-822B-EBE8-DD22-BCC17731485D}"/>
                </a:ext>
              </a:extLst>
            </p:cNvPr>
            <p:cNvCxnSpPr/>
            <p:nvPr/>
          </p:nvCxnSpPr>
          <p:spPr bwMode="auto">
            <a:xfrm>
              <a:off x="4599961" y="1944881"/>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51041B5D-D071-0C98-C040-BF42E8DA3105}"/>
                </a:ext>
              </a:extLst>
            </p:cNvPr>
            <p:cNvCxnSpPr/>
            <p:nvPr/>
          </p:nvCxnSpPr>
          <p:spPr bwMode="auto">
            <a:xfrm>
              <a:off x="4189529" y="1917726"/>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FE47AD7D-A171-D22B-2FD2-3B7B052EC98C}"/>
                </a:ext>
              </a:extLst>
            </p:cNvPr>
            <p:cNvCxnSpPr/>
            <p:nvPr/>
          </p:nvCxnSpPr>
          <p:spPr bwMode="auto">
            <a:xfrm>
              <a:off x="4296784" y="191872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170CC106-255A-0BBA-ECF1-AD0EA97F2F84}"/>
                </a:ext>
              </a:extLst>
            </p:cNvPr>
            <p:cNvCxnSpPr/>
            <p:nvPr/>
          </p:nvCxnSpPr>
          <p:spPr bwMode="auto">
            <a:xfrm>
              <a:off x="4251386" y="191772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BB231B5C-C40F-6D3F-3F75-82FA69B7EAE1}"/>
                </a:ext>
              </a:extLst>
            </p:cNvPr>
            <p:cNvCxnSpPr/>
            <p:nvPr/>
          </p:nvCxnSpPr>
          <p:spPr bwMode="auto">
            <a:xfrm>
              <a:off x="4520716" y="1937118"/>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5DCC29B8-D6CC-AE68-FF52-77FB92D2B701}"/>
                </a:ext>
              </a:extLst>
            </p:cNvPr>
            <p:cNvCxnSpPr/>
            <p:nvPr/>
          </p:nvCxnSpPr>
          <p:spPr bwMode="auto">
            <a:xfrm>
              <a:off x="4318607" y="192080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ED737F8C-28AC-7A06-EB9E-95038EC533C4}"/>
                </a:ext>
              </a:extLst>
            </p:cNvPr>
            <p:cNvCxnSpPr/>
            <p:nvPr/>
          </p:nvCxnSpPr>
          <p:spPr bwMode="auto">
            <a:xfrm>
              <a:off x="4658785" y="194662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9A142BCD-DCC1-2DA3-9636-A20321307AC3}"/>
                </a:ext>
              </a:extLst>
            </p:cNvPr>
            <p:cNvCxnSpPr/>
            <p:nvPr/>
          </p:nvCxnSpPr>
          <p:spPr bwMode="auto">
            <a:xfrm>
              <a:off x="4687896" y="194662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E3DE672B-450E-CA4A-BEA5-4FA9CDF612B2}"/>
                </a:ext>
              </a:extLst>
            </p:cNvPr>
            <p:cNvCxnSpPr/>
            <p:nvPr/>
          </p:nvCxnSpPr>
          <p:spPr bwMode="auto">
            <a:xfrm>
              <a:off x="4635563" y="194398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900B7210-B3BF-6DD9-6B84-78B82F76E6FE}"/>
                </a:ext>
              </a:extLst>
            </p:cNvPr>
            <p:cNvCxnSpPr/>
            <p:nvPr/>
          </p:nvCxnSpPr>
          <p:spPr bwMode="auto">
            <a:xfrm>
              <a:off x="3910143" y="1865579"/>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3CCEDEBF-C80B-5DC3-9917-534266682190}"/>
                </a:ext>
              </a:extLst>
            </p:cNvPr>
            <p:cNvCxnSpPr/>
            <p:nvPr/>
          </p:nvCxnSpPr>
          <p:spPr bwMode="auto">
            <a:xfrm>
              <a:off x="4101686" y="1895101"/>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C134F2EA-8493-B57C-7B0E-88F52A903029}"/>
                </a:ext>
              </a:extLst>
            </p:cNvPr>
            <p:cNvCxnSpPr/>
            <p:nvPr/>
          </p:nvCxnSpPr>
          <p:spPr bwMode="auto">
            <a:xfrm>
              <a:off x="4432743" y="1923487"/>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18320BE1-C611-5418-FCE5-5BA4BFC23215}"/>
                </a:ext>
              </a:extLst>
            </p:cNvPr>
            <p:cNvCxnSpPr/>
            <p:nvPr/>
          </p:nvCxnSpPr>
          <p:spPr bwMode="auto">
            <a:xfrm>
              <a:off x="4965581" y="1964477"/>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9BE24300-98D6-7583-8855-B911C85C0251}"/>
                </a:ext>
              </a:extLst>
            </p:cNvPr>
            <p:cNvCxnSpPr/>
            <p:nvPr/>
          </p:nvCxnSpPr>
          <p:spPr bwMode="auto">
            <a:xfrm>
              <a:off x="5113778" y="1984081"/>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BB35ADC1-1760-691F-BD19-ED36EF19E9B0}"/>
                </a:ext>
              </a:extLst>
            </p:cNvPr>
            <p:cNvCxnSpPr/>
            <p:nvPr/>
          </p:nvCxnSpPr>
          <p:spPr bwMode="auto">
            <a:xfrm>
              <a:off x="4735212" y="194662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0D0FD52F-FAE8-6FDE-40DE-20C8904A5D60}"/>
                </a:ext>
              </a:extLst>
            </p:cNvPr>
            <p:cNvCxnSpPr/>
            <p:nvPr/>
          </p:nvCxnSpPr>
          <p:spPr bwMode="auto">
            <a:xfrm>
              <a:off x="4712350" y="194662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5DBE1C7D-74D0-C825-262F-56292A6F65D5}"/>
                </a:ext>
              </a:extLst>
            </p:cNvPr>
            <p:cNvCxnSpPr/>
            <p:nvPr/>
          </p:nvCxnSpPr>
          <p:spPr bwMode="auto">
            <a:xfrm>
              <a:off x="4875161" y="196661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61068FB1-1C04-2815-0DED-3547C54850C5}"/>
                </a:ext>
              </a:extLst>
            </p:cNvPr>
            <p:cNvCxnSpPr/>
            <p:nvPr/>
          </p:nvCxnSpPr>
          <p:spPr bwMode="auto">
            <a:xfrm>
              <a:off x="4547175" y="1946620"/>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2A81F0B6-DED4-82ED-8441-51FD8C228DC7}"/>
                </a:ext>
              </a:extLst>
            </p:cNvPr>
            <p:cNvCxnSpPr/>
            <p:nvPr/>
          </p:nvCxnSpPr>
          <p:spPr bwMode="auto">
            <a:xfrm>
              <a:off x="4905972" y="1966929"/>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D141EABC-D937-626D-7DF3-5171EBF876BC}"/>
                </a:ext>
              </a:extLst>
            </p:cNvPr>
            <p:cNvCxnSpPr/>
            <p:nvPr/>
          </p:nvCxnSpPr>
          <p:spPr bwMode="auto">
            <a:xfrm>
              <a:off x="5068312" y="1975631"/>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2A39EDBB-814C-064A-CF9D-AE728CCBEFA9}"/>
                </a:ext>
              </a:extLst>
            </p:cNvPr>
            <p:cNvCxnSpPr/>
            <p:nvPr/>
          </p:nvCxnSpPr>
          <p:spPr bwMode="auto">
            <a:xfrm>
              <a:off x="5031591" y="1978898"/>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5EAC95EB-6D75-11AE-FAD6-9E08C45F847F}"/>
                </a:ext>
              </a:extLst>
            </p:cNvPr>
            <p:cNvCxnSpPr/>
            <p:nvPr/>
          </p:nvCxnSpPr>
          <p:spPr bwMode="auto">
            <a:xfrm>
              <a:off x="5184359" y="1992233"/>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AD422B20-07E3-C6D7-6BAB-17CC54C5B5C1}"/>
                </a:ext>
              </a:extLst>
            </p:cNvPr>
            <p:cNvCxnSpPr/>
            <p:nvPr/>
          </p:nvCxnSpPr>
          <p:spPr bwMode="auto">
            <a:xfrm>
              <a:off x="4773310" y="1943354"/>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5E62A39D-389C-8E33-1E83-5F6996C37166}"/>
                </a:ext>
              </a:extLst>
            </p:cNvPr>
            <p:cNvCxnSpPr/>
            <p:nvPr/>
          </p:nvCxnSpPr>
          <p:spPr bwMode="auto">
            <a:xfrm>
              <a:off x="5219220" y="2000243"/>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721A0BA2-1D9E-B3DB-F5AF-8618A5455683}"/>
                </a:ext>
              </a:extLst>
            </p:cNvPr>
            <p:cNvCxnSpPr/>
            <p:nvPr/>
          </p:nvCxnSpPr>
          <p:spPr bwMode="auto">
            <a:xfrm>
              <a:off x="5268900" y="2015496"/>
              <a:ext cx="0" cy="104291"/>
            </a:xfrm>
            <a:prstGeom prst="line">
              <a:avLst/>
            </a:prstGeom>
            <a:noFill/>
            <a:ln w="38100" cap="flat" cmpd="sng" algn="ctr">
              <a:solidFill>
                <a:schemeClr val="accent1"/>
              </a:solidFill>
              <a:prstDash val="solid"/>
              <a:round/>
              <a:headEnd type="none" w="med" len="med"/>
              <a:tailEnd type="none" w="med" len="med"/>
            </a:ln>
            <a:effectLst/>
          </p:spPr>
        </p:cxnSp>
        <p:grpSp>
          <p:nvGrpSpPr>
            <p:cNvPr id="257" name="Group 256">
              <a:extLst>
                <a:ext uri="{FF2B5EF4-FFF2-40B4-BE49-F238E27FC236}">
                  <a16:creationId xmlns:a16="http://schemas.microsoft.com/office/drawing/2014/main" id="{E661E6FB-74CB-E41B-8488-670A7043BA5D}"/>
                </a:ext>
              </a:extLst>
            </p:cNvPr>
            <p:cNvGrpSpPr/>
            <p:nvPr/>
          </p:nvGrpSpPr>
          <p:grpSpPr>
            <a:xfrm>
              <a:off x="5304450" y="2021351"/>
              <a:ext cx="1357055" cy="253677"/>
              <a:chOff x="5304450" y="2021351"/>
              <a:chExt cx="1357055" cy="253677"/>
            </a:xfrm>
          </p:grpSpPr>
          <p:cxnSp>
            <p:nvCxnSpPr>
              <p:cNvPr id="201" name="Straight Connector 200">
                <a:extLst>
                  <a:ext uri="{FF2B5EF4-FFF2-40B4-BE49-F238E27FC236}">
                    <a16:creationId xmlns:a16="http://schemas.microsoft.com/office/drawing/2014/main" id="{6D682488-D1E8-769A-2F91-178F4BB77483}"/>
                  </a:ext>
                </a:extLst>
              </p:cNvPr>
              <p:cNvCxnSpPr/>
              <p:nvPr/>
            </p:nvCxnSpPr>
            <p:spPr bwMode="auto">
              <a:xfrm>
                <a:off x="5435555" y="2028194"/>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17FC386F-BE18-D5D5-14F0-819259E6B2EB}"/>
                  </a:ext>
                </a:extLst>
              </p:cNvPr>
              <p:cNvCxnSpPr/>
              <p:nvPr/>
            </p:nvCxnSpPr>
            <p:spPr bwMode="auto">
              <a:xfrm>
                <a:off x="5566458" y="2056652"/>
                <a:ext cx="0" cy="104291"/>
              </a:xfrm>
              <a:prstGeom prst="line">
                <a:avLst/>
              </a:prstGeom>
              <a:noFill/>
              <a:ln w="57150"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C3207BA6-8B22-A80F-2D1D-4CB92E6D787D}"/>
                  </a:ext>
                </a:extLst>
              </p:cNvPr>
              <p:cNvCxnSpPr/>
              <p:nvPr/>
            </p:nvCxnSpPr>
            <p:spPr bwMode="auto">
              <a:xfrm>
                <a:off x="5304450" y="2021351"/>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956C5F9F-C52C-5C2C-687D-955869DC3E5B}"/>
                  </a:ext>
                </a:extLst>
              </p:cNvPr>
              <p:cNvCxnSpPr/>
              <p:nvPr/>
            </p:nvCxnSpPr>
            <p:spPr bwMode="auto">
              <a:xfrm>
                <a:off x="5321885" y="2028549"/>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B1CC3144-EAEE-ACCF-5494-DBFE985B7A4B}"/>
                  </a:ext>
                </a:extLst>
              </p:cNvPr>
              <p:cNvCxnSpPr/>
              <p:nvPr/>
            </p:nvCxnSpPr>
            <p:spPr bwMode="auto">
              <a:xfrm>
                <a:off x="5349486" y="202769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5C061619-BC18-ED11-366F-0C221F92E0A3}"/>
                  </a:ext>
                </a:extLst>
              </p:cNvPr>
              <p:cNvCxnSpPr/>
              <p:nvPr/>
            </p:nvCxnSpPr>
            <p:spPr bwMode="auto">
              <a:xfrm>
                <a:off x="5374591" y="2029410"/>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0C22BD29-29C9-84C5-B22C-3997EBDE96B6}"/>
                  </a:ext>
                </a:extLst>
              </p:cNvPr>
              <p:cNvCxnSpPr/>
              <p:nvPr/>
            </p:nvCxnSpPr>
            <p:spPr bwMode="auto">
              <a:xfrm>
                <a:off x="5488527" y="2027856"/>
                <a:ext cx="0" cy="104291"/>
              </a:xfrm>
              <a:prstGeom prst="line">
                <a:avLst/>
              </a:prstGeom>
              <a:noFill/>
              <a:ln w="28575"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3FAFD57F-F767-1086-43DA-17BCAD7F6FD0}"/>
                  </a:ext>
                </a:extLst>
              </p:cNvPr>
              <p:cNvCxnSpPr/>
              <p:nvPr/>
            </p:nvCxnSpPr>
            <p:spPr bwMode="auto">
              <a:xfrm>
                <a:off x="5518183" y="2029655"/>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CD99C8F7-0AE1-471C-EEE3-86921F01BB9F}"/>
                  </a:ext>
                </a:extLst>
              </p:cNvPr>
              <p:cNvCxnSpPr/>
              <p:nvPr/>
            </p:nvCxnSpPr>
            <p:spPr bwMode="auto">
              <a:xfrm>
                <a:off x="5912005" y="210096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30E5E238-67AA-AF30-2346-6D7CFF637DB1}"/>
                  </a:ext>
                </a:extLst>
              </p:cNvPr>
              <p:cNvCxnSpPr/>
              <p:nvPr/>
            </p:nvCxnSpPr>
            <p:spPr bwMode="auto">
              <a:xfrm>
                <a:off x="5848144" y="208793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C671E7CE-97CA-237A-8C2A-9D4AF89CBBB2}"/>
                  </a:ext>
                </a:extLst>
              </p:cNvPr>
              <p:cNvCxnSpPr/>
              <p:nvPr/>
            </p:nvCxnSpPr>
            <p:spPr bwMode="auto">
              <a:xfrm>
                <a:off x="5974207" y="212116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9A9A2389-1DF4-F579-BABC-8B9753FF915B}"/>
                  </a:ext>
                </a:extLst>
              </p:cNvPr>
              <p:cNvCxnSpPr/>
              <p:nvPr/>
            </p:nvCxnSpPr>
            <p:spPr bwMode="auto">
              <a:xfrm>
                <a:off x="5948935" y="210271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7B179412-6E48-5197-8134-CD149FF294BA}"/>
                  </a:ext>
                </a:extLst>
              </p:cNvPr>
              <p:cNvCxnSpPr/>
              <p:nvPr/>
            </p:nvCxnSpPr>
            <p:spPr bwMode="auto">
              <a:xfrm>
                <a:off x="5601265" y="2062822"/>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E22ED2E5-2285-5AE9-1D90-02FAF8253608}"/>
                  </a:ext>
                </a:extLst>
              </p:cNvPr>
              <p:cNvCxnSpPr/>
              <p:nvPr/>
            </p:nvCxnSpPr>
            <p:spPr bwMode="auto">
              <a:xfrm>
                <a:off x="5642719" y="2076076"/>
                <a:ext cx="0" cy="104291"/>
              </a:xfrm>
              <a:prstGeom prst="line">
                <a:avLst/>
              </a:prstGeom>
              <a:noFill/>
              <a:ln w="57150" cap="flat" cmpd="sng" algn="ctr">
                <a:solidFill>
                  <a:schemeClr val="accent1"/>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2BDFA2CC-4BC1-14AD-BCFF-C91EA49F8FB5}"/>
                  </a:ext>
                </a:extLst>
              </p:cNvPr>
              <p:cNvCxnSpPr/>
              <p:nvPr/>
            </p:nvCxnSpPr>
            <p:spPr bwMode="auto">
              <a:xfrm>
                <a:off x="5724577" y="2087053"/>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E906C686-6EAD-F7A6-CC1C-740F29EF3683}"/>
                  </a:ext>
                </a:extLst>
              </p:cNvPr>
              <p:cNvCxnSpPr/>
              <p:nvPr/>
            </p:nvCxnSpPr>
            <p:spPr bwMode="auto">
              <a:xfrm>
                <a:off x="5776388" y="2085357"/>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B8594B44-519D-CA5E-457D-1A8CDD4578C0}"/>
                  </a:ext>
                </a:extLst>
              </p:cNvPr>
              <p:cNvCxnSpPr/>
              <p:nvPr/>
            </p:nvCxnSpPr>
            <p:spPr bwMode="auto">
              <a:xfrm>
                <a:off x="5993534" y="2134563"/>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CA34C575-BA6A-D584-A7A4-940CD8AD925F}"/>
                  </a:ext>
                </a:extLst>
              </p:cNvPr>
              <p:cNvCxnSpPr/>
              <p:nvPr/>
            </p:nvCxnSpPr>
            <p:spPr bwMode="auto">
              <a:xfrm>
                <a:off x="6199158" y="216083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AA5EC4BB-1BE8-707B-4E24-C60791288B11}"/>
                  </a:ext>
                </a:extLst>
              </p:cNvPr>
              <p:cNvCxnSpPr/>
              <p:nvPr/>
            </p:nvCxnSpPr>
            <p:spPr bwMode="auto">
              <a:xfrm>
                <a:off x="6346444" y="2169254"/>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9C356BF5-1787-EC19-8D8E-654C0FDD9B95}"/>
                  </a:ext>
                </a:extLst>
              </p:cNvPr>
              <p:cNvCxnSpPr/>
              <p:nvPr/>
            </p:nvCxnSpPr>
            <p:spPr bwMode="auto">
              <a:xfrm>
                <a:off x="6457594" y="216963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79966150-6A31-7791-2692-A81A7B43839C}"/>
                  </a:ext>
                </a:extLst>
              </p:cNvPr>
              <p:cNvCxnSpPr/>
              <p:nvPr/>
            </p:nvCxnSpPr>
            <p:spPr bwMode="auto">
              <a:xfrm>
                <a:off x="6561251" y="2167871"/>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D7B0CD60-843A-661D-9C1D-92E881727C33}"/>
                  </a:ext>
                </a:extLst>
              </p:cNvPr>
              <p:cNvCxnSpPr/>
              <p:nvPr/>
            </p:nvCxnSpPr>
            <p:spPr bwMode="auto">
              <a:xfrm>
                <a:off x="6661505" y="2170737"/>
                <a:ext cx="0" cy="104291"/>
              </a:xfrm>
              <a:prstGeom prst="line">
                <a:avLst/>
              </a:prstGeom>
              <a:noFill/>
              <a:ln w="19050" cap="flat" cmpd="sng" algn="ctr">
                <a:solidFill>
                  <a:schemeClr val="accent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614027D2-F210-CDCE-EDD3-919DACF60D5D}"/>
                  </a:ext>
                </a:extLst>
              </p:cNvPr>
              <p:cNvCxnSpPr/>
              <p:nvPr/>
            </p:nvCxnSpPr>
            <p:spPr bwMode="auto">
              <a:xfrm>
                <a:off x="6058486" y="2160835"/>
                <a:ext cx="0" cy="104291"/>
              </a:xfrm>
              <a:prstGeom prst="line">
                <a:avLst/>
              </a:prstGeom>
              <a:noFill/>
              <a:ln w="57150" cap="flat" cmpd="sng" algn="ctr">
                <a:solidFill>
                  <a:schemeClr val="accent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0A511231-FCC9-6BB4-635B-DFD711423C72}"/>
                  </a:ext>
                </a:extLst>
              </p:cNvPr>
              <p:cNvCxnSpPr/>
              <p:nvPr/>
            </p:nvCxnSpPr>
            <p:spPr bwMode="auto">
              <a:xfrm>
                <a:off x="6137395" y="2161526"/>
                <a:ext cx="0" cy="104291"/>
              </a:xfrm>
              <a:prstGeom prst="line">
                <a:avLst/>
              </a:prstGeom>
              <a:noFill/>
              <a:ln w="76200" cap="flat" cmpd="sng" algn="ctr">
                <a:solidFill>
                  <a:schemeClr val="accent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5A660B6C-F34C-2C8C-7E25-2B1D29B41329}"/>
                  </a:ext>
                </a:extLst>
              </p:cNvPr>
              <p:cNvCxnSpPr/>
              <p:nvPr/>
            </p:nvCxnSpPr>
            <p:spPr bwMode="auto">
              <a:xfrm>
                <a:off x="6246096" y="2161526"/>
                <a:ext cx="0" cy="104291"/>
              </a:xfrm>
              <a:prstGeom prst="line">
                <a:avLst/>
              </a:prstGeom>
              <a:noFill/>
              <a:ln w="38100" cap="flat" cmpd="sng" algn="ctr">
                <a:solidFill>
                  <a:schemeClr val="accent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65EA8C23-2310-4FD6-71DD-CFDFCC93A81C}"/>
                  </a:ext>
                </a:extLst>
              </p:cNvPr>
              <p:cNvCxnSpPr/>
              <p:nvPr/>
            </p:nvCxnSpPr>
            <p:spPr bwMode="auto">
              <a:xfrm>
                <a:off x="6513887" y="2169254"/>
                <a:ext cx="0" cy="104291"/>
              </a:xfrm>
              <a:prstGeom prst="line">
                <a:avLst/>
              </a:prstGeom>
              <a:noFill/>
              <a:ln w="57150" cap="flat" cmpd="sng" algn="ctr">
                <a:solidFill>
                  <a:schemeClr val="accent1"/>
                </a:solidFill>
                <a:prstDash val="solid"/>
                <a:round/>
                <a:headEnd type="none" w="med" len="med"/>
                <a:tailEnd type="none" w="med" len="med"/>
              </a:ln>
              <a:effectLst/>
            </p:spPr>
          </p:cxnSp>
        </p:grpSp>
      </p:grpSp>
      <p:grpSp>
        <p:nvGrpSpPr>
          <p:cNvPr id="274" name="Group 273">
            <a:extLst>
              <a:ext uri="{FF2B5EF4-FFF2-40B4-BE49-F238E27FC236}">
                <a16:creationId xmlns:a16="http://schemas.microsoft.com/office/drawing/2014/main" id="{A7082364-3E91-0F51-1507-969DD9A2122B}"/>
              </a:ext>
            </a:extLst>
          </p:cNvPr>
          <p:cNvGrpSpPr/>
          <p:nvPr/>
        </p:nvGrpSpPr>
        <p:grpSpPr>
          <a:xfrm>
            <a:off x="2261871" y="1672267"/>
            <a:ext cx="4512159" cy="847630"/>
            <a:chOff x="2017430" y="1672267"/>
            <a:chExt cx="4512159" cy="847630"/>
          </a:xfrm>
        </p:grpSpPr>
        <p:cxnSp>
          <p:nvCxnSpPr>
            <p:cNvPr id="76" name="Straight Connector 75">
              <a:extLst>
                <a:ext uri="{FF2B5EF4-FFF2-40B4-BE49-F238E27FC236}">
                  <a16:creationId xmlns:a16="http://schemas.microsoft.com/office/drawing/2014/main" id="{A5122B65-6B18-3E00-4D0A-921AF565F336}"/>
                </a:ext>
              </a:extLst>
            </p:cNvPr>
            <p:cNvCxnSpPr/>
            <p:nvPr/>
          </p:nvCxnSpPr>
          <p:spPr bwMode="auto">
            <a:xfrm>
              <a:off x="5727075" y="219876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409742D7-6BD4-542C-83CF-2EAF0359BB11}"/>
                </a:ext>
              </a:extLst>
            </p:cNvPr>
            <p:cNvCxnSpPr/>
            <p:nvPr/>
          </p:nvCxnSpPr>
          <p:spPr bwMode="auto">
            <a:xfrm>
              <a:off x="5749223" y="2198761"/>
              <a:ext cx="0" cy="104291"/>
            </a:xfrm>
            <a:prstGeom prst="line">
              <a:avLst/>
            </a:prstGeom>
            <a:noFill/>
            <a:ln w="19050" cap="flat" cmpd="sng" algn="ctr">
              <a:solidFill>
                <a:schemeClr val="accent3"/>
              </a:solidFill>
              <a:prstDash val="solid"/>
              <a:round/>
              <a:headEnd type="none" w="med" len="med"/>
              <a:tailEnd type="none" w="med" len="med"/>
            </a:ln>
            <a:effectLst/>
          </p:spPr>
        </p:cxnSp>
        <p:grpSp>
          <p:nvGrpSpPr>
            <p:cNvPr id="242" name="Group 241">
              <a:extLst>
                <a:ext uri="{FF2B5EF4-FFF2-40B4-BE49-F238E27FC236}">
                  <a16:creationId xmlns:a16="http://schemas.microsoft.com/office/drawing/2014/main" id="{FFA44111-61F1-F9E6-835F-CC78E88F94B1}"/>
                </a:ext>
              </a:extLst>
            </p:cNvPr>
            <p:cNvGrpSpPr/>
            <p:nvPr/>
          </p:nvGrpSpPr>
          <p:grpSpPr>
            <a:xfrm>
              <a:off x="2017430" y="1672267"/>
              <a:ext cx="3500753" cy="592860"/>
              <a:chOff x="2017430" y="1672267"/>
              <a:chExt cx="3500753" cy="592860"/>
            </a:xfrm>
          </p:grpSpPr>
          <p:cxnSp>
            <p:nvCxnSpPr>
              <p:cNvPr id="7" name="Straight Connector 6">
                <a:extLst>
                  <a:ext uri="{FF2B5EF4-FFF2-40B4-BE49-F238E27FC236}">
                    <a16:creationId xmlns:a16="http://schemas.microsoft.com/office/drawing/2014/main" id="{DD07E2DB-9D76-68FA-60CD-108BA2AE6AA6}"/>
                  </a:ext>
                </a:extLst>
              </p:cNvPr>
              <p:cNvCxnSpPr/>
              <p:nvPr/>
            </p:nvCxnSpPr>
            <p:spPr bwMode="auto">
              <a:xfrm>
                <a:off x="2017430" y="167226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776F38A5-C579-444C-36A8-D650B3143425}"/>
                  </a:ext>
                </a:extLst>
              </p:cNvPr>
              <p:cNvCxnSpPr/>
              <p:nvPr/>
            </p:nvCxnSpPr>
            <p:spPr bwMode="auto">
              <a:xfrm>
                <a:off x="2055530" y="1687389"/>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73D8572F-0C8E-A971-521C-55918AF7E9E6}"/>
                  </a:ext>
                </a:extLst>
              </p:cNvPr>
              <p:cNvCxnSpPr/>
              <p:nvPr/>
            </p:nvCxnSpPr>
            <p:spPr bwMode="auto">
              <a:xfrm>
                <a:off x="2090122" y="168641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89335306-CC0A-91EE-C491-1F378059DFF4}"/>
                  </a:ext>
                </a:extLst>
              </p:cNvPr>
              <p:cNvCxnSpPr/>
              <p:nvPr/>
            </p:nvCxnSpPr>
            <p:spPr bwMode="auto">
              <a:xfrm>
                <a:off x="2121387" y="1686372"/>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AFDC0D97-69F5-089A-3F0E-DADBBCC0A85C}"/>
                  </a:ext>
                </a:extLst>
              </p:cNvPr>
              <p:cNvCxnSpPr/>
              <p:nvPr/>
            </p:nvCxnSpPr>
            <p:spPr bwMode="auto">
              <a:xfrm>
                <a:off x="2202487" y="171041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65FBDE8A-79AA-AD5B-04B6-DAD8488E797E}"/>
                  </a:ext>
                </a:extLst>
              </p:cNvPr>
              <p:cNvCxnSpPr/>
              <p:nvPr/>
            </p:nvCxnSpPr>
            <p:spPr bwMode="auto">
              <a:xfrm>
                <a:off x="2263115" y="1709383"/>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7257FBCF-EDCE-FD70-9A57-97C96F520312}"/>
                  </a:ext>
                </a:extLst>
              </p:cNvPr>
              <p:cNvCxnSpPr/>
              <p:nvPr/>
            </p:nvCxnSpPr>
            <p:spPr bwMode="auto">
              <a:xfrm>
                <a:off x="2308078" y="171041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3A7E053-E884-CA43-0505-D009440431ED}"/>
                  </a:ext>
                </a:extLst>
              </p:cNvPr>
              <p:cNvCxnSpPr/>
              <p:nvPr/>
            </p:nvCxnSpPr>
            <p:spPr bwMode="auto">
              <a:xfrm>
                <a:off x="2384386" y="1731985"/>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C1C2136-DA87-0349-3B5F-143A59FAB89D}"/>
                  </a:ext>
                </a:extLst>
              </p:cNvPr>
              <p:cNvCxnSpPr/>
              <p:nvPr/>
            </p:nvCxnSpPr>
            <p:spPr bwMode="auto">
              <a:xfrm>
                <a:off x="2619411" y="1751730"/>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4F118FA-15C5-9AAE-8A59-07080CBE3604}"/>
                  </a:ext>
                </a:extLst>
              </p:cNvPr>
              <p:cNvCxnSpPr/>
              <p:nvPr/>
            </p:nvCxnSpPr>
            <p:spPr bwMode="auto">
              <a:xfrm>
                <a:off x="2422136" y="1731985"/>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69C1F004-EB26-37C4-D75E-FFEC1D96F379}"/>
                  </a:ext>
                </a:extLst>
              </p:cNvPr>
              <p:cNvCxnSpPr/>
              <p:nvPr/>
            </p:nvCxnSpPr>
            <p:spPr bwMode="auto">
              <a:xfrm>
                <a:off x="2454904" y="173399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527733C9-DA81-07FB-6A51-1A04F12C22D8}"/>
                  </a:ext>
                </a:extLst>
              </p:cNvPr>
              <p:cNvCxnSpPr/>
              <p:nvPr/>
            </p:nvCxnSpPr>
            <p:spPr bwMode="auto">
              <a:xfrm>
                <a:off x="2488782" y="1733995"/>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7CC6C129-6BBA-B432-3964-CF7D0F52B6CC}"/>
                  </a:ext>
                </a:extLst>
              </p:cNvPr>
              <p:cNvCxnSpPr/>
              <p:nvPr/>
            </p:nvCxnSpPr>
            <p:spPr bwMode="auto">
              <a:xfrm>
                <a:off x="2658061" y="1752758"/>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55906E9-469A-0FCA-E8E3-E9D20D5D4A8E}"/>
                  </a:ext>
                </a:extLst>
              </p:cNvPr>
              <p:cNvCxnSpPr/>
              <p:nvPr/>
            </p:nvCxnSpPr>
            <p:spPr bwMode="auto">
              <a:xfrm>
                <a:off x="2822972" y="1761528"/>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3E150F7-4B1E-7547-E75F-6A6C665CEC18}"/>
                  </a:ext>
                </a:extLst>
              </p:cNvPr>
              <p:cNvCxnSpPr/>
              <p:nvPr/>
            </p:nvCxnSpPr>
            <p:spPr bwMode="auto">
              <a:xfrm>
                <a:off x="2842037" y="176255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6367560B-E539-B7F9-77C3-8EB579BCCC1B}"/>
                  </a:ext>
                </a:extLst>
              </p:cNvPr>
              <p:cNvCxnSpPr/>
              <p:nvPr/>
            </p:nvCxnSpPr>
            <p:spPr bwMode="auto">
              <a:xfrm>
                <a:off x="3125742" y="1814429"/>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41CDD48-6283-4CDE-50B8-3772873671F8}"/>
                  </a:ext>
                </a:extLst>
              </p:cNvPr>
              <p:cNvCxnSpPr/>
              <p:nvPr/>
            </p:nvCxnSpPr>
            <p:spPr bwMode="auto">
              <a:xfrm>
                <a:off x="2908872" y="1779380"/>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0D379CA1-5189-537B-0F93-1E22CF7D1E34}"/>
                  </a:ext>
                </a:extLst>
              </p:cNvPr>
              <p:cNvCxnSpPr/>
              <p:nvPr/>
            </p:nvCxnSpPr>
            <p:spPr bwMode="auto">
              <a:xfrm>
                <a:off x="2941093" y="177982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C41C5CC-D87D-B46D-8449-AADE5CC53BB9}"/>
                  </a:ext>
                </a:extLst>
              </p:cNvPr>
              <p:cNvCxnSpPr/>
              <p:nvPr/>
            </p:nvCxnSpPr>
            <p:spPr bwMode="auto">
              <a:xfrm>
                <a:off x="3024505" y="1797343"/>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9657327-C0D9-710C-E4CC-6CE7FCF926B2}"/>
                  </a:ext>
                </a:extLst>
              </p:cNvPr>
              <p:cNvCxnSpPr/>
              <p:nvPr/>
            </p:nvCxnSpPr>
            <p:spPr bwMode="auto">
              <a:xfrm>
                <a:off x="3081867" y="181040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4229801-C133-A6C3-7D54-F8772C6ACBB7}"/>
                  </a:ext>
                </a:extLst>
              </p:cNvPr>
              <p:cNvCxnSpPr/>
              <p:nvPr/>
            </p:nvCxnSpPr>
            <p:spPr bwMode="auto">
              <a:xfrm>
                <a:off x="3240896" y="184295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34A3EE8-50C7-8BCF-659F-46848DE72999}"/>
                  </a:ext>
                </a:extLst>
              </p:cNvPr>
              <p:cNvCxnSpPr/>
              <p:nvPr/>
            </p:nvCxnSpPr>
            <p:spPr bwMode="auto">
              <a:xfrm>
                <a:off x="3160243" y="1828488"/>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3C97AB3-FCCC-FA59-F43F-A475B3D6B23B}"/>
                  </a:ext>
                </a:extLst>
              </p:cNvPr>
              <p:cNvCxnSpPr/>
              <p:nvPr/>
            </p:nvCxnSpPr>
            <p:spPr bwMode="auto">
              <a:xfrm>
                <a:off x="3278996" y="1849488"/>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6FF0E0F-103A-1CD3-7E80-2D56F94DB21A}"/>
                  </a:ext>
                </a:extLst>
              </p:cNvPr>
              <p:cNvCxnSpPr/>
              <p:nvPr/>
            </p:nvCxnSpPr>
            <p:spPr bwMode="auto">
              <a:xfrm>
                <a:off x="3437927" y="186103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DB79C52-04BF-E66E-93B7-EE27CEE4F4B0}"/>
                  </a:ext>
                </a:extLst>
              </p:cNvPr>
              <p:cNvCxnSpPr/>
              <p:nvPr/>
            </p:nvCxnSpPr>
            <p:spPr bwMode="auto">
              <a:xfrm>
                <a:off x="3489451" y="186632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E024D94-1E24-9D24-C943-69FE59B65B00}"/>
                  </a:ext>
                </a:extLst>
              </p:cNvPr>
              <p:cNvCxnSpPr/>
              <p:nvPr/>
            </p:nvCxnSpPr>
            <p:spPr bwMode="auto">
              <a:xfrm>
                <a:off x="3582942" y="187830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D37D4301-63EF-D230-DC4E-DE57F37B6A9D}"/>
                  </a:ext>
                </a:extLst>
              </p:cNvPr>
              <p:cNvCxnSpPr/>
              <p:nvPr/>
            </p:nvCxnSpPr>
            <p:spPr bwMode="auto">
              <a:xfrm>
                <a:off x="3632095" y="1887943"/>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B80CFBA5-490A-F63A-3FE9-91A77BDDD8FC}"/>
                  </a:ext>
                </a:extLst>
              </p:cNvPr>
              <p:cNvCxnSpPr/>
              <p:nvPr/>
            </p:nvCxnSpPr>
            <p:spPr bwMode="auto">
              <a:xfrm>
                <a:off x="3398974" y="1851285"/>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3F9F951-BA1C-7ECF-211F-984D620CFC74}"/>
                  </a:ext>
                </a:extLst>
              </p:cNvPr>
              <p:cNvCxnSpPr/>
              <p:nvPr/>
            </p:nvCxnSpPr>
            <p:spPr bwMode="auto">
              <a:xfrm>
                <a:off x="3372318" y="1838885"/>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A0FBE88-9132-C79E-C165-F12644E431D6}"/>
                  </a:ext>
                </a:extLst>
              </p:cNvPr>
              <p:cNvCxnSpPr/>
              <p:nvPr/>
            </p:nvCxnSpPr>
            <p:spPr bwMode="auto">
              <a:xfrm>
                <a:off x="3674382" y="1913689"/>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0DBBC19-EA39-54A5-8E2A-D3901EB676D1}"/>
                  </a:ext>
                </a:extLst>
              </p:cNvPr>
              <p:cNvCxnSpPr/>
              <p:nvPr/>
            </p:nvCxnSpPr>
            <p:spPr bwMode="auto">
              <a:xfrm>
                <a:off x="3937874" y="1940088"/>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D80E86B-F8CA-3AC3-61F0-6062BE51C770}"/>
                  </a:ext>
                </a:extLst>
              </p:cNvPr>
              <p:cNvCxnSpPr/>
              <p:nvPr/>
            </p:nvCxnSpPr>
            <p:spPr bwMode="auto">
              <a:xfrm>
                <a:off x="3884949" y="1926954"/>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470903AB-D1B0-C8EF-6CFA-246277F8CEC2}"/>
                  </a:ext>
                </a:extLst>
              </p:cNvPr>
              <p:cNvCxnSpPr/>
              <p:nvPr/>
            </p:nvCxnSpPr>
            <p:spPr bwMode="auto">
              <a:xfrm>
                <a:off x="3739754" y="192391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E28E5927-26CF-472C-361B-75B4FFBBDD34}"/>
                  </a:ext>
                </a:extLst>
              </p:cNvPr>
              <p:cNvCxnSpPr/>
              <p:nvPr/>
            </p:nvCxnSpPr>
            <p:spPr bwMode="auto">
              <a:xfrm>
                <a:off x="3778542" y="1923913"/>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8C7FB19-C4CD-0F78-9B44-E1B3C41FD18C}"/>
                  </a:ext>
                </a:extLst>
              </p:cNvPr>
              <p:cNvCxnSpPr/>
              <p:nvPr/>
            </p:nvCxnSpPr>
            <p:spPr bwMode="auto">
              <a:xfrm>
                <a:off x="3848474" y="1929558"/>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83F2F141-FB93-4641-1C0A-6CD08EE1CCBF}"/>
                  </a:ext>
                </a:extLst>
              </p:cNvPr>
              <p:cNvCxnSpPr/>
              <p:nvPr/>
            </p:nvCxnSpPr>
            <p:spPr bwMode="auto">
              <a:xfrm>
                <a:off x="4046799" y="194335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A7D24EA-152A-4936-0C80-5BDB27DC6A44}"/>
                  </a:ext>
                </a:extLst>
              </p:cNvPr>
              <p:cNvCxnSpPr/>
              <p:nvPr/>
            </p:nvCxnSpPr>
            <p:spPr bwMode="auto">
              <a:xfrm>
                <a:off x="4082020" y="194386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2F818805-7DE1-250C-FDB2-CA98D7E2CE74}"/>
                  </a:ext>
                </a:extLst>
              </p:cNvPr>
              <p:cNvCxnSpPr/>
              <p:nvPr/>
            </p:nvCxnSpPr>
            <p:spPr bwMode="auto">
              <a:xfrm>
                <a:off x="4162189" y="196335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1A8F20C0-78AF-2F1E-BA18-F0FE75433FF9}"/>
                  </a:ext>
                </a:extLst>
              </p:cNvPr>
              <p:cNvCxnSpPr/>
              <p:nvPr/>
            </p:nvCxnSpPr>
            <p:spPr bwMode="auto">
              <a:xfrm>
                <a:off x="4199327" y="1972792"/>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74703D8B-CFC1-A5FC-9E70-DDE79A90C46C}"/>
                  </a:ext>
                </a:extLst>
              </p:cNvPr>
              <p:cNvCxnSpPr/>
              <p:nvPr/>
            </p:nvCxnSpPr>
            <p:spPr bwMode="auto">
              <a:xfrm>
                <a:off x="4225325" y="1970618"/>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80146DE-3F59-DE39-D60E-30D3AD0F1F9E}"/>
                  </a:ext>
                </a:extLst>
              </p:cNvPr>
              <p:cNvCxnSpPr/>
              <p:nvPr/>
            </p:nvCxnSpPr>
            <p:spPr bwMode="auto">
              <a:xfrm>
                <a:off x="3808037" y="1930446"/>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E754B55-5324-1671-2E96-8697B4903646}"/>
                  </a:ext>
                </a:extLst>
              </p:cNvPr>
              <p:cNvCxnSpPr/>
              <p:nvPr/>
            </p:nvCxnSpPr>
            <p:spPr bwMode="auto">
              <a:xfrm>
                <a:off x="4009835" y="1940335"/>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390BA315-02D6-6B2C-3B1C-CBB11960CE9B}"/>
                  </a:ext>
                </a:extLst>
              </p:cNvPr>
              <p:cNvCxnSpPr/>
              <p:nvPr/>
            </p:nvCxnSpPr>
            <p:spPr bwMode="auto">
              <a:xfrm>
                <a:off x="4124071" y="1963351"/>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26860CA-33B2-5195-6FD5-AA9FDC96A5B1}"/>
                  </a:ext>
                </a:extLst>
              </p:cNvPr>
              <p:cNvCxnSpPr/>
              <p:nvPr/>
            </p:nvCxnSpPr>
            <p:spPr bwMode="auto">
              <a:xfrm>
                <a:off x="4411105" y="1989264"/>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9065C93-FAA9-B945-C49A-AD6D08B9F694}"/>
                  </a:ext>
                </a:extLst>
              </p:cNvPr>
              <p:cNvCxnSpPr/>
              <p:nvPr/>
            </p:nvCxnSpPr>
            <p:spPr bwMode="auto">
              <a:xfrm>
                <a:off x="4611403" y="2040381"/>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92AD469-245E-23E8-F8D9-D34CC97441AC}"/>
                  </a:ext>
                </a:extLst>
              </p:cNvPr>
              <p:cNvCxnSpPr/>
              <p:nvPr/>
            </p:nvCxnSpPr>
            <p:spPr bwMode="auto">
              <a:xfrm>
                <a:off x="5028325" y="2111957"/>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91F0414-0E59-D3F9-DEDD-3A1AA5FDF8AD}"/>
                  </a:ext>
                </a:extLst>
              </p:cNvPr>
              <p:cNvCxnSpPr/>
              <p:nvPr/>
            </p:nvCxnSpPr>
            <p:spPr bwMode="auto">
              <a:xfrm>
                <a:off x="5259102" y="2134566"/>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3FFD03ED-2276-EEF5-8AF0-B91198A75BBD}"/>
                  </a:ext>
                </a:extLst>
              </p:cNvPr>
              <p:cNvCxnSpPr/>
              <p:nvPr/>
            </p:nvCxnSpPr>
            <p:spPr bwMode="auto">
              <a:xfrm>
                <a:off x="4258705" y="197640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81AE01FA-1F21-8A06-C90A-7A1BB1B5B187}"/>
                  </a:ext>
                </a:extLst>
              </p:cNvPr>
              <p:cNvCxnSpPr/>
              <p:nvPr/>
            </p:nvCxnSpPr>
            <p:spPr bwMode="auto">
              <a:xfrm>
                <a:off x="4325139" y="198926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AD09000-2BFE-3544-5528-1ED39326565D}"/>
                  </a:ext>
                </a:extLst>
              </p:cNvPr>
              <p:cNvCxnSpPr/>
              <p:nvPr/>
            </p:nvCxnSpPr>
            <p:spPr bwMode="auto">
              <a:xfrm>
                <a:off x="4364845" y="198926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7D2647A-D040-C302-C005-A2A587826487}"/>
                  </a:ext>
                </a:extLst>
              </p:cNvPr>
              <p:cNvCxnSpPr/>
              <p:nvPr/>
            </p:nvCxnSpPr>
            <p:spPr bwMode="auto">
              <a:xfrm>
                <a:off x="4520716" y="2003559"/>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75C809F2-1AF6-216B-6CDF-A2B398EE28B0}"/>
                  </a:ext>
                </a:extLst>
              </p:cNvPr>
              <p:cNvCxnSpPr/>
              <p:nvPr/>
            </p:nvCxnSpPr>
            <p:spPr bwMode="auto">
              <a:xfrm>
                <a:off x="4566771" y="2040381"/>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1F4B9687-3695-875C-AA48-D743460A6EF3}"/>
                  </a:ext>
                </a:extLst>
              </p:cNvPr>
              <p:cNvCxnSpPr/>
              <p:nvPr/>
            </p:nvCxnSpPr>
            <p:spPr bwMode="auto">
              <a:xfrm>
                <a:off x="4766778" y="207417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E0AED72B-1B46-EE58-5004-470D592FE09E}"/>
                  </a:ext>
                </a:extLst>
              </p:cNvPr>
              <p:cNvCxnSpPr/>
              <p:nvPr/>
            </p:nvCxnSpPr>
            <p:spPr bwMode="auto">
              <a:xfrm>
                <a:off x="4785938" y="207417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3D988AF0-F371-12B7-BC94-9ADE5AAF19A1}"/>
                  </a:ext>
                </a:extLst>
              </p:cNvPr>
              <p:cNvCxnSpPr/>
              <p:nvPr/>
            </p:nvCxnSpPr>
            <p:spPr bwMode="auto">
              <a:xfrm>
                <a:off x="4810976" y="207212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1675A19-6850-4E89-3617-89CEA71B35A5}"/>
                  </a:ext>
                </a:extLst>
              </p:cNvPr>
              <p:cNvCxnSpPr/>
              <p:nvPr/>
            </p:nvCxnSpPr>
            <p:spPr bwMode="auto">
              <a:xfrm>
                <a:off x="4465244" y="2000244"/>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63CEA69-BE1C-0B96-A02A-0CC431E1B51A}"/>
                  </a:ext>
                </a:extLst>
              </p:cNvPr>
              <p:cNvCxnSpPr/>
              <p:nvPr/>
            </p:nvCxnSpPr>
            <p:spPr bwMode="auto">
              <a:xfrm>
                <a:off x="4702552" y="2052389"/>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8173B597-EBEF-8DB8-537B-E44CDEEFD7B2}"/>
                  </a:ext>
                </a:extLst>
              </p:cNvPr>
              <p:cNvCxnSpPr/>
              <p:nvPr/>
            </p:nvCxnSpPr>
            <p:spPr bwMode="auto">
              <a:xfrm>
                <a:off x="4915770" y="2075392"/>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DB482473-42D4-BD44-4C79-76F145A0B532}"/>
                  </a:ext>
                </a:extLst>
              </p:cNvPr>
              <p:cNvCxnSpPr/>
              <p:nvPr/>
            </p:nvCxnSpPr>
            <p:spPr bwMode="auto">
              <a:xfrm>
                <a:off x="4980119" y="2077429"/>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7C97528A-9AB1-865E-E8F8-1611BED61E7A}"/>
                  </a:ext>
                </a:extLst>
              </p:cNvPr>
              <p:cNvCxnSpPr/>
              <p:nvPr/>
            </p:nvCxnSpPr>
            <p:spPr bwMode="auto">
              <a:xfrm>
                <a:off x="5120564" y="2136033"/>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E4073863-1ACE-7A66-8EA4-54EFF4F43668}"/>
                  </a:ext>
                </a:extLst>
              </p:cNvPr>
              <p:cNvCxnSpPr/>
              <p:nvPr/>
            </p:nvCxnSpPr>
            <p:spPr bwMode="auto">
              <a:xfrm>
                <a:off x="5195536" y="2134567"/>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08196BA4-9A3D-AC4D-C2B6-E959A57138B7}"/>
                  </a:ext>
                </a:extLst>
              </p:cNvPr>
              <p:cNvCxnSpPr/>
              <p:nvPr/>
            </p:nvCxnSpPr>
            <p:spPr bwMode="auto">
              <a:xfrm>
                <a:off x="5454755" y="2160836"/>
                <a:ext cx="0" cy="104291"/>
              </a:xfrm>
              <a:prstGeom prst="line">
                <a:avLst/>
              </a:prstGeom>
              <a:noFill/>
              <a:ln w="76200" cap="flat" cmpd="sng" algn="ctr">
                <a:solidFill>
                  <a:schemeClr val="accent3"/>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75E01C82-1554-8E13-1ACE-EBEB9F2DB2AB}"/>
                  </a:ext>
                </a:extLst>
              </p:cNvPr>
              <p:cNvCxnSpPr/>
              <p:nvPr/>
            </p:nvCxnSpPr>
            <p:spPr bwMode="auto">
              <a:xfrm>
                <a:off x="4841649" y="2074435"/>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526F1462-012F-FC2A-9447-0EE318440A28}"/>
                  </a:ext>
                </a:extLst>
              </p:cNvPr>
              <p:cNvCxnSpPr/>
              <p:nvPr/>
            </p:nvCxnSpPr>
            <p:spPr bwMode="auto">
              <a:xfrm>
                <a:off x="4864511" y="2076613"/>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D6A5EDAD-F502-09C6-5D33-A7808A2B4E12}"/>
                  </a:ext>
                </a:extLst>
              </p:cNvPr>
              <p:cNvCxnSpPr/>
              <p:nvPr/>
            </p:nvCxnSpPr>
            <p:spPr bwMode="auto">
              <a:xfrm>
                <a:off x="5061780" y="213456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E84F9F5D-AF49-6661-E60C-436CA3D50859}"/>
                  </a:ext>
                </a:extLst>
              </p:cNvPr>
              <p:cNvCxnSpPr/>
              <p:nvPr/>
            </p:nvCxnSpPr>
            <p:spPr bwMode="auto">
              <a:xfrm>
                <a:off x="5294277" y="2134565"/>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1EB85E75-7A9E-4543-362C-9EEB4DBD302E}"/>
                  </a:ext>
                </a:extLst>
              </p:cNvPr>
              <p:cNvCxnSpPr/>
              <p:nvPr/>
            </p:nvCxnSpPr>
            <p:spPr bwMode="auto">
              <a:xfrm>
                <a:off x="5331683" y="2134565"/>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22883D5D-BB10-A8C0-1258-8042F7609AE4}"/>
                  </a:ext>
                </a:extLst>
              </p:cNvPr>
              <p:cNvCxnSpPr/>
              <p:nvPr/>
            </p:nvCxnSpPr>
            <p:spPr bwMode="auto">
              <a:xfrm>
                <a:off x="5359582" y="213456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57F8FD6F-502B-667B-856A-1BD5F3403D2B}"/>
                  </a:ext>
                </a:extLst>
              </p:cNvPr>
              <p:cNvCxnSpPr/>
              <p:nvPr/>
            </p:nvCxnSpPr>
            <p:spPr bwMode="auto">
              <a:xfrm>
                <a:off x="5401622" y="214911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A5C9DF4A-C5D6-1324-2EFC-D2D0DC2BD8E4}"/>
                  </a:ext>
                </a:extLst>
              </p:cNvPr>
              <p:cNvCxnSpPr/>
              <p:nvPr/>
            </p:nvCxnSpPr>
            <p:spPr bwMode="auto">
              <a:xfrm>
                <a:off x="5518183" y="2160836"/>
                <a:ext cx="0" cy="104291"/>
              </a:xfrm>
              <a:prstGeom prst="line">
                <a:avLst/>
              </a:prstGeom>
              <a:noFill/>
              <a:ln w="38100" cap="flat" cmpd="sng" algn="ctr">
                <a:solidFill>
                  <a:schemeClr val="accent3"/>
                </a:solidFill>
                <a:prstDash val="solid"/>
                <a:round/>
                <a:headEnd type="none" w="med" len="med"/>
                <a:tailEnd type="none" w="med" len="med"/>
              </a:ln>
              <a:effectLst/>
            </p:spPr>
          </p:cxnSp>
        </p:grpSp>
        <p:cxnSp>
          <p:nvCxnSpPr>
            <p:cNvPr id="79" name="Straight Connector 78">
              <a:extLst>
                <a:ext uri="{FF2B5EF4-FFF2-40B4-BE49-F238E27FC236}">
                  <a16:creationId xmlns:a16="http://schemas.microsoft.com/office/drawing/2014/main" id="{5C420D9C-EF76-9B02-7694-678D8D43D0E8}"/>
                </a:ext>
              </a:extLst>
            </p:cNvPr>
            <p:cNvCxnSpPr/>
            <p:nvPr/>
          </p:nvCxnSpPr>
          <p:spPr bwMode="auto">
            <a:xfrm>
              <a:off x="5589732" y="2178465"/>
              <a:ext cx="0" cy="104291"/>
            </a:xfrm>
            <a:prstGeom prst="line">
              <a:avLst/>
            </a:prstGeom>
            <a:noFill/>
            <a:ln w="57150" cap="flat" cmpd="sng" algn="ctr">
              <a:solidFill>
                <a:schemeClr val="accent3"/>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602ED958-6FC6-FCD5-3A5C-4EE7024FEAD1}"/>
                </a:ext>
              </a:extLst>
            </p:cNvPr>
            <p:cNvCxnSpPr/>
            <p:nvPr/>
          </p:nvCxnSpPr>
          <p:spPr bwMode="auto">
            <a:xfrm>
              <a:off x="5635225" y="2193338"/>
              <a:ext cx="0" cy="104291"/>
            </a:xfrm>
            <a:prstGeom prst="line">
              <a:avLst/>
            </a:prstGeom>
            <a:noFill/>
            <a:ln w="28575" cap="flat" cmpd="sng" algn="ctr">
              <a:solidFill>
                <a:schemeClr val="accent3"/>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86FC6ED9-DCB1-8B75-B32C-4F1C13AE0436}"/>
                </a:ext>
              </a:extLst>
            </p:cNvPr>
            <p:cNvCxnSpPr/>
            <p:nvPr/>
          </p:nvCxnSpPr>
          <p:spPr bwMode="auto">
            <a:xfrm>
              <a:off x="5848144" y="222311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3AEA3488-1BEF-4001-0ABE-3806B7427BB9}"/>
                </a:ext>
              </a:extLst>
            </p:cNvPr>
            <p:cNvCxnSpPr/>
            <p:nvPr/>
          </p:nvCxnSpPr>
          <p:spPr bwMode="auto">
            <a:xfrm>
              <a:off x="5922115" y="2222963"/>
              <a:ext cx="0" cy="104291"/>
            </a:xfrm>
            <a:prstGeom prst="line">
              <a:avLst/>
            </a:prstGeom>
            <a:noFill/>
            <a:ln w="19050" cap="flat" cmpd="sng" algn="ctr">
              <a:solidFill>
                <a:schemeClr val="accent3"/>
              </a:solidFill>
              <a:prstDash val="solid"/>
              <a:round/>
              <a:headEnd type="none" w="med" len="med"/>
              <a:tailEnd type="none" w="med" len="med"/>
            </a:ln>
            <a:effectLst/>
          </p:spPr>
        </p:cxnSp>
        <p:grpSp>
          <p:nvGrpSpPr>
            <p:cNvPr id="244" name="Group 243">
              <a:extLst>
                <a:ext uri="{FF2B5EF4-FFF2-40B4-BE49-F238E27FC236}">
                  <a16:creationId xmlns:a16="http://schemas.microsoft.com/office/drawing/2014/main" id="{3FB540E4-AB5F-3583-1025-E3C2A4132FDE}"/>
                </a:ext>
              </a:extLst>
            </p:cNvPr>
            <p:cNvGrpSpPr/>
            <p:nvPr/>
          </p:nvGrpSpPr>
          <p:grpSpPr>
            <a:xfrm>
              <a:off x="2790991" y="1821233"/>
              <a:ext cx="3738598" cy="646359"/>
              <a:chOff x="2790991" y="1821233"/>
              <a:chExt cx="3738598" cy="646359"/>
            </a:xfrm>
          </p:grpSpPr>
          <p:sp>
            <p:nvSpPr>
              <p:cNvPr id="85" name="Freeform: Shape 84">
                <a:extLst>
                  <a:ext uri="{FF2B5EF4-FFF2-40B4-BE49-F238E27FC236}">
                    <a16:creationId xmlns:a16="http://schemas.microsoft.com/office/drawing/2014/main" id="{52BD0830-8D6B-E3EC-6E67-9F333ED499F8}"/>
                  </a:ext>
                </a:extLst>
              </p:cNvPr>
              <p:cNvSpPr/>
              <p:nvPr/>
            </p:nvSpPr>
            <p:spPr bwMode="auto">
              <a:xfrm>
                <a:off x="2790991" y="1821233"/>
                <a:ext cx="2433647" cy="347730"/>
              </a:xfrm>
              <a:custGeom>
                <a:avLst/>
                <a:gdLst>
                  <a:gd name="connsiteX0" fmla="*/ 0 w 3308169"/>
                  <a:gd name="connsiteY0" fmla="*/ 0 h 378823"/>
                  <a:gd name="connsiteX1" fmla="*/ 146957 w 3308169"/>
                  <a:gd name="connsiteY1" fmla="*/ 0 h 378823"/>
                  <a:gd name="connsiteX2" fmla="*/ 146957 w 3308169"/>
                  <a:gd name="connsiteY2" fmla="*/ 29392 h 378823"/>
                  <a:gd name="connsiteX3" fmla="*/ 303712 w 3308169"/>
                  <a:gd name="connsiteY3" fmla="*/ 29392 h 378823"/>
                  <a:gd name="connsiteX4" fmla="*/ 303712 w 3308169"/>
                  <a:gd name="connsiteY4" fmla="*/ 52252 h 378823"/>
                  <a:gd name="connsiteX5" fmla="*/ 408214 w 3308169"/>
                  <a:gd name="connsiteY5" fmla="*/ 52252 h 378823"/>
                  <a:gd name="connsiteX6" fmla="*/ 408214 w 3308169"/>
                  <a:gd name="connsiteY6" fmla="*/ 71846 h 378823"/>
                  <a:gd name="connsiteX7" fmla="*/ 594360 w 3308169"/>
                  <a:gd name="connsiteY7" fmla="*/ 71846 h 378823"/>
                  <a:gd name="connsiteX8" fmla="*/ 594360 w 3308169"/>
                  <a:gd name="connsiteY8" fmla="*/ 101238 h 378823"/>
                  <a:gd name="connsiteX9" fmla="*/ 773974 w 3308169"/>
                  <a:gd name="connsiteY9" fmla="*/ 101238 h 378823"/>
                  <a:gd name="connsiteX10" fmla="*/ 773974 w 3308169"/>
                  <a:gd name="connsiteY10" fmla="*/ 127363 h 378823"/>
                  <a:gd name="connsiteX11" fmla="*/ 888274 w 3308169"/>
                  <a:gd name="connsiteY11" fmla="*/ 127363 h 378823"/>
                  <a:gd name="connsiteX12" fmla="*/ 888274 w 3308169"/>
                  <a:gd name="connsiteY12" fmla="*/ 150223 h 378823"/>
                  <a:gd name="connsiteX13" fmla="*/ 1002574 w 3308169"/>
                  <a:gd name="connsiteY13" fmla="*/ 150223 h 378823"/>
                  <a:gd name="connsiteX14" fmla="*/ 1002574 w 3308169"/>
                  <a:gd name="connsiteY14" fmla="*/ 173083 h 378823"/>
                  <a:gd name="connsiteX15" fmla="*/ 1296489 w 3308169"/>
                  <a:gd name="connsiteY15" fmla="*/ 173083 h 378823"/>
                  <a:gd name="connsiteX16" fmla="*/ 1296489 w 3308169"/>
                  <a:gd name="connsiteY16" fmla="*/ 202475 h 378823"/>
                  <a:gd name="connsiteX17" fmla="*/ 1466306 w 3308169"/>
                  <a:gd name="connsiteY17" fmla="*/ 202475 h 378823"/>
                  <a:gd name="connsiteX18" fmla="*/ 1466306 w 3308169"/>
                  <a:gd name="connsiteY18" fmla="*/ 218803 h 378823"/>
                  <a:gd name="connsiteX19" fmla="*/ 1629592 w 3308169"/>
                  <a:gd name="connsiteY19" fmla="*/ 218803 h 378823"/>
                  <a:gd name="connsiteX20" fmla="*/ 1629592 w 3308169"/>
                  <a:gd name="connsiteY20" fmla="*/ 235132 h 378823"/>
                  <a:gd name="connsiteX21" fmla="*/ 1724297 w 3308169"/>
                  <a:gd name="connsiteY21" fmla="*/ 235132 h 378823"/>
                  <a:gd name="connsiteX22" fmla="*/ 1724297 w 3308169"/>
                  <a:gd name="connsiteY22" fmla="*/ 261258 h 378823"/>
                  <a:gd name="connsiteX23" fmla="*/ 1822269 w 3308169"/>
                  <a:gd name="connsiteY23" fmla="*/ 261258 h 378823"/>
                  <a:gd name="connsiteX24" fmla="*/ 1822269 w 3308169"/>
                  <a:gd name="connsiteY24" fmla="*/ 287383 h 378823"/>
                  <a:gd name="connsiteX25" fmla="*/ 1965960 w 3308169"/>
                  <a:gd name="connsiteY25" fmla="*/ 287383 h 378823"/>
                  <a:gd name="connsiteX26" fmla="*/ 1965960 w 3308169"/>
                  <a:gd name="connsiteY26" fmla="*/ 313509 h 378823"/>
                  <a:gd name="connsiteX27" fmla="*/ 2112917 w 3308169"/>
                  <a:gd name="connsiteY27" fmla="*/ 313509 h 378823"/>
                  <a:gd name="connsiteX28" fmla="*/ 2112917 w 3308169"/>
                  <a:gd name="connsiteY28" fmla="*/ 320040 h 378823"/>
                  <a:gd name="connsiteX29" fmla="*/ 2197826 w 3308169"/>
                  <a:gd name="connsiteY29" fmla="*/ 320040 h 378823"/>
                  <a:gd name="connsiteX30" fmla="*/ 2197826 w 3308169"/>
                  <a:gd name="connsiteY30" fmla="*/ 339635 h 378823"/>
                  <a:gd name="connsiteX31" fmla="*/ 2243546 w 3308169"/>
                  <a:gd name="connsiteY31" fmla="*/ 339635 h 378823"/>
                  <a:gd name="connsiteX32" fmla="*/ 2243546 w 3308169"/>
                  <a:gd name="connsiteY32" fmla="*/ 365760 h 378823"/>
                  <a:gd name="connsiteX33" fmla="*/ 2436223 w 3308169"/>
                  <a:gd name="connsiteY33" fmla="*/ 365760 h 378823"/>
                  <a:gd name="connsiteX34" fmla="*/ 2436223 w 3308169"/>
                  <a:gd name="connsiteY34" fmla="*/ 378823 h 378823"/>
                  <a:gd name="connsiteX35" fmla="*/ 3308169 w 3308169"/>
                  <a:gd name="connsiteY35" fmla="*/ 378823 h 378823"/>
                  <a:gd name="connsiteX0" fmla="*/ 0 w 2436223"/>
                  <a:gd name="connsiteY0" fmla="*/ 0 h 378823"/>
                  <a:gd name="connsiteX1" fmla="*/ 146957 w 2436223"/>
                  <a:gd name="connsiteY1" fmla="*/ 0 h 378823"/>
                  <a:gd name="connsiteX2" fmla="*/ 146957 w 2436223"/>
                  <a:gd name="connsiteY2" fmla="*/ 29392 h 378823"/>
                  <a:gd name="connsiteX3" fmla="*/ 303712 w 2436223"/>
                  <a:gd name="connsiteY3" fmla="*/ 29392 h 378823"/>
                  <a:gd name="connsiteX4" fmla="*/ 303712 w 2436223"/>
                  <a:gd name="connsiteY4" fmla="*/ 52252 h 378823"/>
                  <a:gd name="connsiteX5" fmla="*/ 408214 w 2436223"/>
                  <a:gd name="connsiteY5" fmla="*/ 52252 h 378823"/>
                  <a:gd name="connsiteX6" fmla="*/ 408214 w 2436223"/>
                  <a:gd name="connsiteY6" fmla="*/ 71846 h 378823"/>
                  <a:gd name="connsiteX7" fmla="*/ 594360 w 2436223"/>
                  <a:gd name="connsiteY7" fmla="*/ 71846 h 378823"/>
                  <a:gd name="connsiteX8" fmla="*/ 594360 w 2436223"/>
                  <a:gd name="connsiteY8" fmla="*/ 101238 h 378823"/>
                  <a:gd name="connsiteX9" fmla="*/ 773974 w 2436223"/>
                  <a:gd name="connsiteY9" fmla="*/ 101238 h 378823"/>
                  <a:gd name="connsiteX10" fmla="*/ 773974 w 2436223"/>
                  <a:gd name="connsiteY10" fmla="*/ 127363 h 378823"/>
                  <a:gd name="connsiteX11" fmla="*/ 888274 w 2436223"/>
                  <a:gd name="connsiteY11" fmla="*/ 127363 h 378823"/>
                  <a:gd name="connsiteX12" fmla="*/ 888274 w 2436223"/>
                  <a:gd name="connsiteY12" fmla="*/ 150223 h 378823"/>
                  <a:gd name="connsiteX13" fmla="*/ 1002574 w 2436223"/>
                  <a:gd name="connsiteY13" fmla="*/ 150223 h 378823"/>
                  <a:gd name="connsiteX14" fmla="*/ 1002574 w 2436223"/>
                  <a:gd name="connsiteY14" fmla="*/ 173083 h 378823"/>
                  <a:gd name="connsiteX15" fmla="*/ 1296489 w 2436223"/>
                  <a:gd name="connsiteY15" fmla="*/ 173083 h 378823"/>
                  <a:gd name="connsiteX16" fmla="*/ 1296489 w 2436223"/>
                  <a:gd name="connsiteY16" fmla="*/ 202475 h 378823"/>
                  <a:gd name="connsiteX17" fmla="*/ 1466306 w 2436223"/>
                  <a:gd name="connsiteY17" fmla="*/ 202475 h 378823"/>
                  <a:gd name="connsiteX18" fmla="*/ 1466306 w 2436223"/>
                  <a:gd name="connsiteY18" fmla="*/ 218803 h 378823"/>
                  <a:gd name="connsiteX19" fmla="*/ 1629592 w 2436223"/>
                  <a:gd name="connsiteY19" fmla="*/ 218803 h 378823"/>
                  <a:gd name="connsiteX20" fmla="*/ 1629592 w 2436223"/>
                  <a:gd name="connsiteY20" fmla="*/ 235132 h 378823"/>
                  <a:gd name="connsiteX21" fmla="*/ 1724297 w 2436223"/>
                  <a:gd name="connsiteY21" fmla="*/ 235132 h 378823"/>
                  <a:gd name="connsiteX22" fmla="*/ 1724297 w 2436223"/>
                  <a:gd name="connsiteY22" fmla="*/ 261258 h 378823"/>
                  <a:gd name="connsiteX23" fmla="*/ 1822269 w 2436223"/>
                  <a:gd name="connsiteY23" fmla="*/ 261258 h 378823"/>
                  <a:gd name="connsiteX24" fmla="*/ 1822269 w 2436223"/>
                  <a:gd name="connsiteY24" fmla="*/ 287383 h 378823"/>
                  <a:gd name="connsiteX25" fmla="*/ 1965960 w 2436223"/>
                  <a:gd name="connsiteY25" fmla="*/ 287383 h 378823"/>
                  <a:gd name="connsiteX26" fmla="*/ 1965960 w 2436223"/>
                  <a:gd name="connsiteY26" fmla="*/ 313509 h 378823"/>
                  <a:gd name="connsiteX27" fmla="*/ 2112917 w 2436223"/>
                  <a:gd name="connsiteY27" fmla="*/ 313509 h 378823"/>
                  <a:gd name="connsiteX28" fmla="*/ 2112917 w 2436223"/>
                  <a:gd name="connsiteY28" fmla="*/ 320040 h 378823"/>
                  <a:gd name="connsiteX29" fmla="*/ 2197826 w 2436223"/>
                  <a:gd name="connsiteY29" fmla="*/ 320040 h 378823"/>
                  <a:gd name="connsiteX30" fmla="*/ 2197826 w 2436223"/>
                  <a:gd name="connsiteY30" fmla="*/ 339635 h 378823"/>
                  <a:gd name="connsiteX31" fmla="*/ 2243546 w 2436223"/>
                  <a:gd name="connsiteY31" fmla="*/ 339635 h 378823"/>
                  <a:gd name="connsiteX32" fmla="*/ 2243546 w 2436223"/>
                  <a:gd name="connsiteY32" fmla="*/ 365760 h 378823"/>
                  <a:gd name="connsiteX33" fmla="*/ 2436223 w 2436223"/>
                  <a:gd name="connsiteY33" fmla="*/ 365760 h 378823"/>
                  <a:gd name="connsiteX34" fmla="*/ 2436223 w 2436223"/>
                  <a:gd name="connsiteY34" fmla="*/ 378823 h 378823"/>
                  <a:gd name="connsiteX0" fmla="*/ 0 w 2436223"/>
                  <a:gd name="connsiteY0" fmla="*/ 0 h 365760"/>
                  <a:gd name="connsiteX1" fmla="*/ 146957 w 2436223"/>
                  <a:gd name="connsiteY1" fmla="*/ 0 h 365760"/>
                  <a:gd name="connsiteX2" fmla="*/ 146957 w 2436223"/>
                  <a:gd name="connsiteY2" fmla="*/ 29392 h 365760"/>
                  <a:gd name="connsiteX3" fmla="*/ 303712 w 2436223"/>
                  <a:gd name="connsiteY3" fmla="*/ 29392 h 365760"/>
                  <a:gd name="connsiteX4" fmla="*/ 303712 w 2436223"/>
                  <a:gd name="connsiteY4" fmla="*/ 52252 h 365760"/>
                  <a:gd name="connsiteX5" fmla="*/ 408214 w 2436223"/>
                  <a:gd name="connsiteY5" fmla="*/ 52252 h 365760"/>
                  <a:gd name="connsiteX6" fmla="*/ 408214 w 2436223"/>
                  <a:gd name="connsiteY6" fmla="*/ 71846 h 365760"/>
                  <a:gd name="connsiteX7" fmla="*/ 594360 w 2436223"/>
                  <a:gd name="connsiteY7" fmla="*/ 71846 h 365760"/>
                  <a:gd name="connsiteX8" fmla="*/ 594360 w 2436223"/>
                  <a:gd name="connsiteY8" fmla="*/ 101238 h 365760"/>
                  <a:gd name="connsiteX9" fmla="*/ 773974 w 2436223"/>
                  <a:gd name="connsiteY9" fmla="*/ 101238 h 365760"/>
                  <a:gd name="connsiteX10" fmla="*/ 773974 w 2436223"/>
                  <a:gd name="connsiteY10" fmla="*/ 127363 h 365760"/>
                  <a:gd name="connsiteX11" fmla="*/ 888274 w 2436223"/>
                  <a:gd name="connsiteY11" fmla="*/ 127363 h 365760"/>
                  <a:gd name="connsiteX12" fmla="*/ 888274 w 2436223"/>
                  <a:gd name="connsiteY12" fmla="*/ 150223 h 365760"/>
                  <a:gd name="connsiteX13" fmla="*/ 1002574 w 2436223"/>
                  <a:gd name="connsiteY13" fmla="*/ 150223 h 365760"/>
                  <a:gd name="connsiteX14" fmla="*/ 1002574 w 2436223"/>
                  <a:gd name="connsiteY14" fmla="*/ 173083 h 365760"/>
                  <a:gd name="connsiteX15" fmla="*/ 1296489 w 2436223"/>
                  <a:gd name="connsiteY15" fmla="*/ 173083 h 365760"/>
                  <a:gd name="connsiteX16" fmla="*/ 1296489 w 2436223"/>
                  <a:gd name="connsiteY16" fmla="*/ 202475 h 365760"/>
                  <a:gd name="connsiteX17" fmla="*/ 1466306 w 2436223"/>
                  <a:gd name="connsiteY17" fmla="*/ 202475 h 365760"/>
                  <a:gd name="connsiteX18" fmla="*/ 1466306 w 2436223"/>
                  <a:gd name="connsiteY18" fmla="*/ 218803 h 365760"/>
                  <a:gd name="connsiteX19" fmla="*/ 1629592 w 2436223"/>
                  <a:gd name="connsiteY19" fmla="*/ 218803 h 365760"/>
                  <a:gd name="connsiteX20" fmla="*/ 1629592 w 2436223"/>
                  <a:gd name="connsiteY20" fmla="*/ 235132 h 365760"/>
                  <a:gd name="connsiteX21" fmla="*/ 1724297 w 2436223"/>
                  <a:gd name="connsiteY21" fmla="*/ 235132 h 365760"/>
                  <a:gd name="connsiteX22" fmla="*/ 1724297 w 2436223"/>
                  <a:gd name="connsiteY22" fmla="*/ 261258 h 365760"/>
                  <a:gd name="connsiteX23" fmla="*/ 1822269 w 2436223"/>
                  <a:gd name="connsiteY23" fmla="*/ 261258 h 365760"/>
                  <a:gd name="connsiteX24" fmla="*/ 1822269 w 2436223"/>
                  <a:gd name="connsiteY24" fmla="*/ 287383 h 365760"/>
                  <a:gd name="connsiteX25" fmla="*/ 1965960 w 2436223"/>
                  <a:gd name="connsiteY25" fmla="*/ 287383 h 365760"/>
                  <a:gd name="connsiteX26" fmla="*/ 1965960 w 2436223"/>
                  <a:gd name="connsiteY26" fmla="*/ 313509 h 365760"/>
                  <a:gd name="connsiteX27" fmla="*/ 2112917 w 2436223"/>
                  <a:gd name="connsiteY27" fmla="*/ 313509 h 365760"/>
                  <a:gd name="connsiteX28" fmla="*/ 2112917 w 2436223"/>
                  <a:gd name="connsiteY28" fmla="*/ 320040 h 365760"/>
                  <a:gd name="connsiteX29" fmla="*/ 2197826 w 2436223"/>
                  <a:gd name="connsiteY29" fmla="*/ 320040 h 365760"/>
                  <a:gd name="connsiteX30" fmla="*/ 2197826 w 2436223"/>
                  <a:gd name="connsiteY30" fmla="*/ 339635 h 365760"/>
                  <a:gd name="connsiteX31" fmla="*/ 2243546 w 2436223"/>
                  <a:gd name="connsiteY31" fmla="*/ 339635 h 365760"/>
                  <a:gd name="connsiteX32" fmla="*/ 2243546 w 2436223"/>
                  <a:gd name="connsiteY32" fmla="*/ 365760 h 365760"/>
                  <a:gd name="connsiteX33" fmla="*/ 2436223 w 2436223"/>
                  <a:gd name="connsiteY33" fmla="*/ 365760 h 365760"/>
                  <a:gd name="connsiteX0" fmla="*/ 0 w 2436223"/>
                  <a:gd name="connsiteY0" fmla="*/ 0 h 365760"/>
                  <a:gd name="connsiteX1" fmla="*/ 146957 w 2436223"/>
                  <a:gd name="connsiteY1" fmla="*/ 0 h 365760"/>
                  <a:gd name="connsiteX2" fmla="*/ 146957 w 2436223"/>
                  <a:gd name="connsiteY2" fmla="*/ 29392 h 365760"/>
                  <a:gd name="connsiteX3" fmla="*/ 303712 w 2436223"/>
                  <a:gd name="connsiteY3" fmla="*/ 29392 h 365760"/>
                  <a:gd name="connsiteX4" fmla="*/ 303712 w 2436223"/>
                  <a:gd name="connsiteY4" fmla="*/ 52252 h 365760"/>
                  <a:gd name="connsiteX5" fmla="*/ 408214 w 2436223"/>
                  <a:gd name="connsiteY5" fmla="*/ 52252 h 365760"/>
                  <a:gd name="connsiteX6" fmla="*/ 408214 w 2436223"/>
                  <a:gd name="connsiteY6" fmla="*/ 71846 h 365760"/>
                  <a:gd name="connsiteX7" fmla="*/ 594360 w 2436223"/>
                  <a:gd name="connsiteY7" fmla="*/ 71846 h 365760"/>
                  <a:gd name="connsiteX8" fmla="*/ 594360 w 2436223"/>
                  <a:gd name="connsiteY8" fmla="*/ 101238 h 365760"/>
                  <a:gd name="connsiteX9" fmla="*/ 773974 w 2436223"/>
                  <a:gd name="connsiteY9" fmla="*/ 101238 h 365760"/>
                  <a:gd name="connsiteX10" fmla="*/ 773974 w 2436223"/>
                  <a:gd name="connsiteY10" fmla="*/ 127363 h 365760"/>
                  <a:gd name="connsiteX11" fmla="*/ 888274 w 2436223"/>
                  <a:gd name="connsiteY11" fmla="*/ 127363 h 365760"/>
                  <a:gd name="connsiteX12" fmla="*/ 888274 w 2436223"/>
                  <a:gd name="connsiteY12" fmla="*/ 150223 h 365760"/>
                  <a:gd name="connsiteX13" fmla="*/ 1002574 w 2436223"/>
                  <a:gd name="connsiteY13" fmla="*/ 150223 h 365760"/>
                  <a:gd name="connsiteX14" fmla="*/ 1002574 w 2436223"/>
                  <a:gd name="connsiteY14" fmla="*/ 173083 h 365760"/>
                  <a:gd name="connsiteX15" fmla="*/ 1296489 w 2436223"/>
                  <a:gd name="connsiteY15" fmla="*/ 173083 h 365760"/>
                  <a:gd name="connsiteX16" fmla="*/ 1296489 w 2436223"/>
                  <a:gd name="connsiteY16" fmla="*/ 202475 h 365760"/>
                  <a:gd name="connsiteX17" fmla="*/ 1466306 w 2436223"/>
                  <a:gd name="connsiteY17" fmla="*/ 202475 h 365760"/>
                  <a:gd name="connsiteX18" fmla="*/ 1466306 w 2436223"/>
                  <a:gd name="connsiteY18" fmla="*/ 218803 h 365760"/>
                  <a:gd name="connsiteX19" fmla="*/ 1629592 w 2436223"/>
                  <a:gd name="connsiteY19" fmla="*/ 218803 h 365760"/>
                  <a:gd name="connsiteX20" fmla="*/ 1629592 w 2436223"/>
                  <a:gd name="connsiteY20" fmla="*/ 235132 h 365760"/>
                  <a:gd name="connsiteX21" fmla="*/ 1724297 w 2436223"/>
                  <a:gd name="connsiteY21" fmla="*/ 235132 h 365760"/>
                  <a:gd name="connsiteX22" fmla="*/ 1724297 w 2436223"/>
                  <a:gd name="connsiteY22" fmla="*/ 261258 h 365760"/>
                  <a:gd name="connsiteX23" fmla="*/ 1822269 w 2436223"/>
                  <a:gd name="connsiteY23" fmla="*/ 261258 h 365760"/>
                  <a:gd name="connsiteX24" fmla="*/ 1822269 w 2436223"/>
                  <a:gd name="connsiteY24" fmla="*/ 287383 h 365760"/>
                  <a:gd name="connsiteX25" fmla="*/ 1965960 w 2436223"/>
                  <a:gd name="connsiteY25" fmla="*/ 287383 h 365760"/>
                  <a:gd name="connsiteX26" fmla="*/ 1965960 w 2436223"/>
                  <a:gd name="connsiteY26" fmla="*/ 313509 h 365760"/>
                  <a:gd name="connsiteX27" fmla="*/ 2112917 w 2436223"/>
                  <a:gd name="connsiteY27" fmla="*/ 313509 h 365760"/>
                  <a:gd name="connsiteX28" fmla="*/ 2112917 w 2436223"/>
                  <a:gd name="connsiteY28" fmla="*/ 320040 h 365760"/>
                  <a:gd name="connsiteX29" fmla="*/ 2197826 w 2436223"/>
                  <a:gd name="connsiteY29" fmla="*/ 320040 h 365760"/>
                  <a:gd name="connsiteX30" fmla="*/ 2197826 w 2436223"/>
                  <a:gd name="connsiteY30" fmla="*/ 339635 h 365760"/>
                  <a:gd name="connsiteX31" fmla="*/ 2243546 w 2436223"/>
                  <a:gd name="connsiteY31" fmla="*/ 339635 h 365760"/>
                  <a:gd name="connsiteX32" fmla="*/ 2436223 w 2436223"/>
                  <a:gd name="connsiteY32" fmla="*/ 365760 h 365760"/>
                  <a:gd name="connsiteX0" fmla="*/ 0 w 2436223"/>
                  <a:gd name="connsiteY0" fmla="*/ 0 h 352881"/>
                  <a:gd name="connsiteX1" fmla="*/ 146957 w 2436223"/>
                  <a:gd name="connsiteY1" fmla="*/ 0 h 352881"/>
                  <a:gd name="connsiteX2" fmla="*/ 146957 w 2436223"/>
                  <a:gd name="connsiteY2" fmla="*/ 29392 h 352881"/>
                  <a:gd name="connsiteX3" fmla="*/ 303712 w 2436223"/>
                  <a:gd name="connsiteY3" fmla="*/ 29392 h 352881"/>
                  <a:gd name="connsiteX4" fmla="*/ 303712 w 2436223"/>
                  <a:gd name="connsiteY4" fmla="*/ 52252 h 352881"/>
                  <a:gd name="connsiteX5" fmla="*/ 408214 w 2436223"/>
                  <a:gd name="connsiteY5" fmla="*/ 52252 h 352881"/>
                  <a:gd name="connsiteX6" fmla="*/ 408214 w 2436223"/>
                  <a:gd name="connsiteY6" fmla="*/ 71846 h 352881"/>
                  <a:gd name="connsiteX7" fmla="*/ 594360 w 2436223"/>
                  <a:gd name="connsiteY7" fmla="*/ 71846 h 352881"/>
                  <a:gd name="connsiteX8" fmla="*/ 594360 w 2436223"/>
                  <a:gd name="connsiteY8" fmla="*/ 101238 h 352881"/>
                  <a:gd name="connsiteX9" fmla="*/ 773974 w 2436223"/>
                  <a:gd name="connsiteY9" fmla="*/ 101238 h 352881"/>
                  <a:gd name="connsiteX10" fmla="*/ 773974 w 2436223"/>
                  <a:gd name="connsiteY10" fmla="*/ 127363 h 352881"/>
                  <a:gd name="connsiteX11" fmla="*/ 888274 w 2436223"/>
                  <a:gd name="connsiteY11" fmla="*/ 127363 h 352881"/>
                  <a:gd name="connsiteX12" fmla="*/ 888274 w 2436223"/>
                  <a:gd name="connsiteY12" fmla="*/ 150223 h 352881"/>
                  <a:gd name="connsiteX13" fmla="*/ 1002574 w 2436223"/>
                  <a:gd name="connsiteY13" fmla="*/ 150223 h 352881"/>
                  <a:gd name="connsiteX14" fmla="*/ 1002574 w 2436223"/>
                  <a:gd name="connsiteY14" fmla="*/ 173083 h 352881"/>
                  <a:gd name="connsiteX15" fmla="*/ 1296489 w 2436223"/>
                  <a:gd name="connsiteY15" fmla="*/ 173083 h 352881"/>
                  <a:gd name="connsiteX16" fmla="*/ 1296489 w 2436223"/>
                  <a:gd name="connsiteY16" fmla="*/ 202475 h 352881"/>
                  <a:gd name="connsiteX17" fmla="*/ 1466306 w 2436223"/>
                  <a:gd name="connsiteY17" fmla="*/ 202475 h 352881"/>
                  <a:gd name="connsiteX18" fmla="*/ 1466306 w 2436223"/>
                  <a:gd name="connsiteY18" fmla="*/ 218803 h 352881"/>
                  <a:gd name="connsiteX19" fmla="*/ 1629592 w 2436223"/>
                  <a:gd name="connsiteY19" fmla="*/ 218803 h 352881"/>
                  <a:gd name="connsiteX20" fmla="*/ 1629592 w 2436223"/>
                  <a:gd name="connsiteY20" fmla="*/ 235132 h 352881"/>
                  <a:gd name="connsiteX21" fmla="*/ 1724297 w 2436223"/>
                  <a:gd name="connsiteY21" fmla="*/ 235132 h 352881"/>
                  <a:gd name="connsiteX22" fmla="*/ 1724297 w 2436223"/>
                  <a:gd name="connsiteY22" fmla="*/ 261258 h 352881"/>
                  <a:gd name="connsiteX23" fmla="*/ 1822269 w 2436223"/>
                  <a:gd name="connsiteY23" fmla="*/ 261258 h 352881"/>
                  <a:gd name="connsiteX24" fmla="*/ 1822269 w 2436223"/>
                  <a:gd name="connsiteY24" fmla="*/ 287383 h 352881"/>
                  <a:gd name="connsiteX25" fmla="*/ 1965960 w 2436223"/>
                  <a:gd name="connsiteY25" fmla="*/ 287383 h 352881"/>
                  <a:gd name="connsiteX26" fmla="*/ 1965960 w 2436223"/>
                  <a:gd name="connsiteY26" fmla="*/ 313509 h 352881"/>
                  <a:gd name="connsiteX27" fmla="*/ 2112917 w 2436223"/>
                  <a:gd name="connsiteY27" fmla="*/ 313509 h 352881"/>
                  <a:gd name="connsiteX28" fmla="*/ 2112917 w 2436223"/>
                  <a:gd name="connsiteY28" fmla="*/ 320040 h 352881"/>
                  <a:gd name="connsiteX29" fmla="*/ 2197826 w 2436223"/>
                  <a:gd name="connsiteY29" fmla="*/ 320040 h 352881"/>
                  <a:gd name="connsiteX30" fmla="*/ 2197826 w 2436223"/>
                  <a:gd name="connsiteY30" fmla="*/ 339635 h 352881"/>
                  <a:gd name="connsiteX31" fmla="*/ 2243546 w 2436223"/>
                  <a:gd name="connsiteY31" fmla="*/ 339635 h 352881"/>
                  <a:gd name="connsiteX32" fmla="*/ 2436223 w 2436223"/>
                  <a:gd name="connsiteY32" fmla="*/ 352881 h 352881"/>
                  <a:gd name="connsiteX0" fmla="*/ 0 w 2433647"/>
                  <a:gd name="connsiteY0" fmla="*/ 0 h 347730"/>
                  <a:gd name="connsiteX1" fmla="*/ 146957 w 2433647"/>
                  <a:gd name="connsiteY1" fmla="*/ 0 h 347730"/>
                  <a:gd name="connsiteX2" fmla="*/ 146957 w 2433647"/>
                  <a:gd name="connsiteY2" fmla="*/ 29392 h 347730"/>
                  <a:gd name="connsiteX3" fmla="*/ 303712 w 2433647"/>
                  <a:gd name="connsiteY3" fmla="*/ 29392 h 347730"/>
                  <a:gd name="connsiteX4" fmla="*/ 303712 w 2433647"/>
                  <a:gd name="connsiteY4" fmla="*/ 52252 h 347730"/>
                  <a:gd name="connsiteX5" fmla="*/ 408214 w 2433647"/>
                  <a:gd name="connsiteY5" fmla="*/ 52252 h 347730"/>
                  <a:gd name="connsiteX6" fmla="*/ 408214 w 2433647"/>
                  <a:gd name="connsiteY6" fmla="*/ 71846 h 347730"/>
                  <a:gd name="connsiteX7" fmla="*/ 594360 w 2433647"/>
                  <a:gd name="connsiteY7" fmla="*/ 71846 h 347730"/>
                  <a:gd name="connsiteX8" fmla="*/ 594360 w 2433647"/>
                  <a:gd name="connsiteY8" fmla="*/ 101238 h 347730"/>
                  <a:gd name="connsiteX9" fmla="*/ 773974 w 2433647"/>
                  <a:gd name="connsiteY9" fmla="*/ 101238 h 347730"/>
                  <a:gd name="connsiteX10" fmla="*/ 773974 w 2433647"/>
                  <a:gd name="connsiteY10" fmla="*/ 127363 h 347730"/>
                  <a:gd name="connsiteX11" fmla="*/ 888274 w 2433647"/>
                  <a:gd name="connsiteY11" fmla="*/ 127363 h 347730"/>
                  <a:gd name="connsiteX12" fmla="*/ 888274 w 2433647"/>
                  <a:gd name="connsiteY12" fmla="*/ 150223 h 347730"/>
                  <a:gd name="connsiteX13" fmla="*/ 1002574 w 2433647"/>
                  <a:gd name="connsiteY13" fmla="*/ 150223 h 347730"/>
                  <a:gd name="connsiteX14" fmla="*/ 1002574 w 2433647"/>
                  <a:gd name="connsiteY14" fmla="*/ 173083 h 347730"/>
                  <a:gd name="connsiteX15" fmla="*/ 1296489 w 2433647"/>
                  <a:gd name="connsiteY15" fmla="*/ 173083 h 347730"/>
                  <a:gd name="connsiteX16" fmla="*/ 1296489 w 2433647"/>
                  <a:gd name="connsiteY16" fmla="*/ 202475 h 347730"/>
                  <a:gd name="connsiteX17" fmla="*/ 1466306 w 2433647"/>
                  <a:gd name="connsiteY17" fmla="*/ 202475 h 347730"/>
                  <a:gd name="connsiteX18" fmla="*/ 1466306 w 2433647"/>
                  <a:gd name="connsiteY18" fmla="*/ 218803 h 347730"/>
                  <a:gd name="connsiteX19" fmla="*/ 1629592 w 2433647"/>
                  <a:gd name="connsiteY19" fmla="*/ 218803 h 347730"/>
                  <a:gd name="connsiteX20" fmla="*/ 1629592 w 2433647"/>
                  <a:gd name="connsiteY20" fmla="*/ 235132 h 347730"/>
                  <a:gd name="connsiteX21" fmla="*/ 1724297 w 2433647"/>
                  <a:gd name="connsiteY21" fmla="*/ 235132 h 347730"/>
                  <a:gd name="connsiteX22" fmla="*/ 1724297 w 2433647"/>
                  <a:gd name="connsiteY22" fmla="*/ 261258 h 347730"/>
                  <a:gd name="connsiteX23" fmla="*/ 1822269 w 2433647"/>
                  <a:gd name="connsiteY23" fmla="*/ 261258 h 347730"/>
                  <a:gd name="connsiteX24" fmla="*/ 1822269 w 2433647"/>
                  <a:gd name="connsiteY24" fmla="*/ 287383 h 347730"/>
                  <a:gd name="connsiteX25" fmla="*/ 1965960 w 2433647"/>
                  <a:gd name="connsiteY25" fmla="*/ 287383 h 347730"/>
                  <a:gd name="connsiteX26" fmla="*/ 1965960 w 2433647"/>
                  <a:gd name="connsiteY26" fmla="*/ 313509 h 347730"/>
                  <a:gd name="connsiteX27" fmla="*/ 2112917 w 2433647"/>
                  <a:gd name="connsiteY27" fmla="*/ 313509 h 347730"/>
                  <a:gd name="connsiteX28" fmla="*/ 2112917 w 2433647"/>
                  <a:gd name="connsiteY28" fmla="*/ 320040 h 347730"/>
                  <a:gd name="connsiteX29" fmla="*/ 2197826 w 2433647"/>
                  <a:gd name="connsiteY29" fmla="*/ 320040 h 347730"/>
                  <a:gd name="connsiteX30" fmla="*/ 2197826 w 2433647"/>
                  <a:gd name="connsiteY30" fmla="*/ 339635 h 347730"/>
                  <a:gd name="connsiteX31" fmla="*/ 2243546 w 2433647"/>
                  <a:gd name="connsiteY31" fmla="*/ 339635 h 347730"/>
                  <a:gd name="connsiteX32" fmla="*/ 2433647 w 2433647"/>
                  <a:gd name="connsiteY32" fmla="*/ 347730 h 347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33647" h="347730">
                    <a:moveTo>
                      <a:pt x="0" y="0"/>
                    </a:moveTo>
                    <a:lnTo>
                      <a:pt x="146957" y="0"/>
                    </a:lnTo>
                    <a:lnTo>
                      <a:pt x="146957" y="29392"/>
                    </a:lnTo>
                    <a:lnTo>
                      <a:pt x="303712" y="29392"/>
                    </a:lnTo>
                    <a:lnTo>
                      <a:pt x="303712" y="52252"/>
                    </a:lnTo>
                    <a:lnTo>
                      <a:pt x="408214" y="52252"/>
                    </a:lnTo>
                    <a:lnTo>
                      <a:pt x="408214" y="71846"/>
                    </a:lnTo>
                    <a:lnTo>
                      <a:pt x="594360" y="71846"/>
                    </a:lnTo>
                    <a:lnTo>
                      <a:pt x="594360" y="101238"/>
                    </a:lnTo>
                    <a:lnTo>
                      <a:pt x="773974" y="101238"/>
                    </a:lnTo>
                    <a:lnTo>
                      <a:pt x="773974" y="127363"/>
                    </a:lnTo>
                    <a:lnTo>
                      <a:pt x="888274" y="127363"/>
                    </a:lnTo>
                    <a:lnTo>
                      <a:pt x="888274" y="150223"/>
                    </a:lnTo>
                    <a:lnTo>
                      <a:pt x="1002574" y="150223"/>
                    </a:lnTo>
                    <a:lnTo>
                      <a:pt x="1002574" y="173083"/>
                    </a:lnTo>
                    <a:lnTo>
                      <a:pt x="1296489" y="173083"/>
                    </a:lnTo>
                    <a:lnTo>
                      <a:pt x="1296489" y="202475"/>
                    </a:lnTo>
                    <a:lnTo>
                      <a:pt x="1466306" y="202475"/>
                    </a:lnTo>
                    <a:lnTo>
                      <a:pt x="1466306" y="218803"/>
                    </a:lnTo>
                    <a:lnTo>
                      <a:pt x="1629592" y="218803"/>
                    </a:lnTo>
                    <a:lnTo>
                      <a:pt x="1629592" y="235132"/>
                    </a:lnTo>
                    <a:lnTo>
                      <a:pt x="1724297" y="235132"/>
                    </a:lnTo>
                    <a:lnTo>
                      <a:pt x="1724297" y="261258"/>
                    </a:lnTo>
                    <a:lnTo>
                      <a:pt x="1822269" y="261258"/>
                    </a:lnTo>
                    <a:lnTo>
                      <a:pt x="1822269" y="287383"/>
                    </a:lnTo>
                    <a:lnTo>
                      <a:pt x="1965960" y="287383"/>
                    </a:lnTo>
                    <a:lnTo>
                      <a:pt x="1965960" y="313509"/>
                    </a:lnTo>
                    <a:lnTo>
                      <a:pt x="2112917" y="313509"/>
                    </a:lnTo>
                    <a:lnTo>
                      <a:pt x="2112917" y="320040"/>
                    </a:lnTo>
                    <a:lnTo>
                      <a:pt x="2197826" y="320040"/>
                    </a:lnTo>
                    <a:lnTo>
                      <a:pt x="2197826" y="339635"/>
                    </a:lnTo>
                    <a:lnTo>
                      <a:pt x="2243546" y="339635"/>
                    </a:lnTo>
                    <a:lnTo>
                      <a:pt x="2433647" y="347730"/>
                    </a:lnTo>
                  </a:path>
                </a:pathLst>
              </a:custGeom>
              <a:noFill/>
              <a:ln w="28575">
                <a:solidFill>
                  <a:schemeClr val="accent3"/>
                </a:solidFill>
                <a:miter lim="800000"/>
                <a:headEnd/>
                <a:tailEnd/>
              </a:ln>
            </p:spPr>
            <p:txBody>
              <a:bodyPr rtlCol="0" anchor="ctr"/>
              <a:lstStyle/>
              <a:p>
                <a:pPr algn="ctr"/>
                <a:endParaRPr lang="en-US"/>
              </a:p>
            </p:txBody>
          </p:sp>
          <p:sp>
            <p:nvSpPr>
              <p:cNvPr id="243" name="Freeform: Shape 242">
                <a:extLst>
                  <a:ext uri="{FF2B5EF4-FFF2-40B4-BE49-F238E27FC236}">
                    <a16:creationId xmlns:a16="http://schemas.microsoft.com/office/drawing/2014/main" id="{CBE4E4EA-00AB-0AEC-A588-9FDCACBC94A6}"/>
                  </a:ext>
                </a:extLst>
              </p:cNvPr>
              <p:cNvSpPr/>
              <p:nvPr/>
            </p:nvSpPr>
            <p:spPr bwMode="auto">
              <a:xfrm>
                <a:off x="5215944" y="2171378"/>
                <a:ext cx="1313645" cy="296214"/>
              </a:xfrm>
              <a:custGeom>
                <a:avLst/>
                <a:gdLst>
                  <a:gd name="connsiteX0" fmla="*/ 0 w 1313645"/>
                  <a:gd name="connsiteY0" fmla="*/ 0 h 296214"/>
                  <a:gd name="connsiteX1" fmla="*/ 136516 w 1313645"/>
                  <a:gd name="connsiteY1" fmla="*/ 0 h 296214"/>
                  <a:gd name="connsiteX2" fmla="*/ 136516 w 1313645"/>
                  <a:gd name="connsiteY2" fmla="*/ 15455 h 296214"/>
                  <a:gd name="connsiteX3" fmla="*/ 208637 w 1313645"/>
                  <a:gd name="connsiteY3" fmla="*/ 15455 h 296214"/>
                  <a:gd name="connsiteX4" fmla="*/ 208637 w 1313645"/>
                  <a:gd name="connsiteY4" fmla="*/ 28334 h 296214"/>
                  <a:gd name="connsiteX5" fmla="*/ 265304 w 1313645"/>
                  <a:gd name="connsiteY5" fmla="*/ 28334 h 296214"/>
                  <a:gd name="connsiteX6" fmla="*/ 278183 w 1313645"/>
                  <a:gd name="connsiteY6" fmla="*/ 41213 h 296214"/>
                  <a:gd name="connsiteX7" fmla="*/ 342578 w 1313645"/>
                  <a:gd name="connsiteY7" fmla="*/ 41213 h 296214"/>
                  <a:gd name="connsiteX8" fmla="*/ 342578 w 1313645"/>
                  <a:gd name="connsiteY8" fmla="*/ 66970 h 296214"/>
                  <a:gd name="connsiteX9" fmla="*/ 419851 w 1313645"/>
                  <a:gd name="connsiteY9" fmla="*/ 66970 h 296214"/>
                  <a:gd name="connsiteX10" fmla="*/ 419851 w 1313645"/>
                  <a:gd name="connsiteY10" fmla="*/ 77273 h 296214"/>
                  <a:gd name="connsiteX11" fmla="*/ 546064 w 1313645"/>
                  <a:gd name="connsiteY11" fmla="*/ 77273 h 296214"/>
                  <a:gd name="connsiteX12" fmla="*/ 546064 w 1313645"/>
                  <a:gd name="connsiteY12" fmla="*/ 100455 h 296214"/>
                  <a:gd name="connsiteX13" fmla="*/ 767581 w 1313645"/>
                  <a:gd name="connsiteY13" fmla="*/ 100455 h 296214"/>
                  <a:gd name="connsiteX14" fmla="*/ 767581 w 1313645"/>
                  <a:gd name="connsiteY14" fmla="*/ 123637 h 296214"/>
                  <a:gd name="connsiteX15" fmla="*/ 834551 w 1313645"/>
                  <a:gd name="connsiteY15" fmla="*/ 123637 h 296214"/>
                  <a:gd name="connsiteX16" fmla="*/ 834551 w 1313645"/>
                  <a:gd name="connsiteY16" fmla="*/ 177728 h 296214"/>
                  <a:gd name="connsiteX17" fmla="*/ 1084401 w 1313645"/>
                  <a:gd name="connsiteY17" fmla="*/ 177728 h 296214"/>
                  <a:gd name="connsiteX18" fmla="*/ 1084401 w 1313645"/>
                  <a:gd name="connsiteY18" fmla="*/ 296214 h 296214"/>
                  <a:gd name="connsiteX19" fmla="*/ 1313645 w 1313645"/>
                  <a:gd name="connsiteY19" fmla="*/ 296214 h 296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13645" h="296214">
                    <a:moveTo>
                      <a:pt x="0" y="0"/>
                    </a:moveTo>
                    <a:lnTo>
                      <a:pt x="136516" y="0"/>
                    </a:lnTo>
                    <a:lnTo>
                      <a:pt x="136516" y="15455"/>
                    </a:lnTo>
                    <a:lnTo>
                      <a:pt x="208637" y="15455"/>
                    </a:lnTo>
                    <a:lnTo>
                      <a:pt x="208637" y="28334"/>
                    </a:lnTo>
                    <a:lnTo>
                      <a:pt x="265304" y="28334"/>
                    </a:lnTo>
                    <a:lnTo>
                      <a:pt x="278183" y="41213"/>
                    </a:lnTo>
                    <a:lnTo>
                      <a:pt x="342578" y="41213"/>
                    </a:lnTo>
                    <a:lnTo>
                      <a:pt x="342578" y="66970"/>
                    </a:lnTo>
                    <a:lnTo>
                      <a:pt x="419851" y="66970"/>
                    </a:lnTo>
                    <a:lnTo>
                      <a:pt x="419851" y="77273"/>
                    </a:lnTo>
                    <a:lnTo>
                      <a:pt x="546064" y="77273"/>
                    </a:lnTo>
                    <a:lnTo>
                      <a:pt x="546064" y="100455"/>
                    </a:lnTo>
                    <a:lnTo>
                      <a:pt x="767581" y="100455"/>
                    </a:lnTo>
                    <a:lnTo>
                      <a:pt x="767581" y="123637"/>
                    </a:lnTo>
                    <a:lnTo>
                      <a:pt x="834551" y="123637"/>
                    </a:lnTo>
                    <a:lnTo>
                      <a:pt x="834551" y="177728"/>
                    </a:lnTo>
                    <a:lnTo>
                      <a:pt x="1084401" y="177728"/>
                    </a:lnTo>
                    <a:lnTo>
                      <a:pt x="1084401" y="296214"/>
                    </a:lnTo>
                    <a:lnTo>
                      <a:pt x="1313645" y="296214"/>
                    </a:lnTo>
                  </a:path>
                </a:pathLst>
              </a:custGeom>
              <a:noFill/>
              <a:ln w="28575">
                <a:solidFill>
                  <a:schemeClr val="accent3"/>
                </a:solidFill>
                <a:miter lim="800000"/>
                <a:headEnd/>
                <a:tailEnd/>
              </a:ln>
            </p:spPr>
            <p:txBody>
              <a:bodyPr rtlCol="0" anchor="ctr"/>
              <a:lstStyle/>
              <a:p>
                <a:pPr algn="ctr"/>
                <a:endParaRPr lang="en-US"/>
              </a:p>
            </p:txBody>
          </p:sp>
        </p:grpSp>
        <p:cxnSp>
          <p:nvCxnSpPr>
            <p:cNvPr id="259" name="Straight Connector 258">
              <a:extLst>
                <a:ext uri="{FF2B5EF4-FFF2-40B4-BE49-F238E27FC236}">
                  <a16:creationId xmlns:a16="http://schemas.microsoft.com/office/drawing/2014/main" id="{35EC3B26-0344-CC15-E375-0EC37E7F4829}"/>
                </a:ext>
              </a:extLst>
            </p:cNvPr>
            <p:cNvCxnSpPr/>
            <p:nvPr/>
          </p:nvCxnSpPr>
          <p:spPr bwMode="auto">
            <a:xfrm>
              <a:off x="5682171" y="2193653"/>
              <a:ext cx="0" cy="104291"/>
            </a:xfrm>
            <a:prstGeom prst="line">
              <a:avLst/>
            </a:prstGeom>
            <a:noFill/>
            <a:ln w="57150"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F423D89A-9114-401E-3273-84A5830ADD4A}"/>
                </a:ext>
              </a:extLst>
            </p:cNvPr>
            <p:cNvCxnSpPr/>
            <p:nvPr/>
          </p:nvCxnSpPr>
          <p:spPr bwMode="auto">
            <a:xfrm>
              <a:off x="5804590" y="2220016"/>
              <a:ext cx="0" cy="104291"/>
            </a:xfrm>
            <a:prstGeom prst="line">
              <a:avLst/>
            </a:prstGeom>
            <a:noFill/>
            <a:ln w="57150" cap="flat" cmpd="sng" algn="ctr">
              <a:solidFill>
                <a:schemeClr val="accent3"/>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9CA4638A-74D9-A56F-88AE-B23D71963620}"/>
                </a:ext>
              </a:extLst>
            </p:cNvPr>
            <p:cNvCxnSpPr/>
            <p:nvPr/>
          </p:nvCxnSpPr>
          <p:spPr bwMode="auto">
            <a:xfrm>
              <a:off x="5883829" y="2220681"/>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CB38FBBD-9258-E20D-F025-76656F50EEA7}"/>
                </a:ext>
              </a:extLst>
            </p:cNvPr>
            <p:cNvCxnSpPr/>
            <p:nvPr/>
          </p:nvCxnSpPr>
          <p:spPr bwMode="auto">
            <a:xfrm>
              <a:off x="5954412" y="2222963"/>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BEFF3728-930C-41CA-1F73-DEEE46FBF62D}"/>
                </a:ext>
              </a:extLst>
            </p:cNvPr>
            <p:cNvCxnSpPr/>
            <p:nvPr/>
          </p:nvCxnSpPr>
          <p:spPr bwMode="auto">
            <a:xfrm>
              <a:off x="6011254" y="2241352"/>
              <a:ext cx="0" cy="104291"/>
            </a:xfrm>
            <a:prstGeom prst="line">
              <a:avLst/>
            </a:prstGeom>
            <a:noFill/>
            <a:ln w="57150"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E8CA0825-9C32-1425-BE20-B26B243B6089}"/>
                </a:ext>
              </a:extLst>
            </p:cNvPr>
            <p:cNvCxnSpPr/>
            <p:nvPr/>
          </p:nvCxnSpPr>
          <p:spPr bwMode="auto">
            <a:xfrm>
              <a:off x="6095752" y="2298056"/>
              <a:ext cx="0" cy="104291"/>
            </a:xfrm>
            <a:prstGeom prst="line">
              <a:avLst/>
            </a:prstGeom>
            <a:noFill/>
            <a:ln w="57150" cap="flat" cmpd="sng" algn="ctr">
              <a:solidFill>
                <a:schemeClr val="accent3"/>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4EE4220F-319B-855B-6A8D-4ED7CC6E038E}"/>
                </a:ext>
              </a:extLst>
            </p:cNvPr>
            <p:cNvCxnSpPr/>
            <p:nvPr/>
          </p:nvCxnSpPr>
          <p:spPr bwMode="auto">
            <a:xfrm>
              <a:off x="6162411" y="2300554"/>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B4D015D9-ABE9-A5BA-D6CD-5329BD85F2D1}"/>
                </a:ext>
              </a:extLst>
            </p:cNvPr>
            <p:cNvCxnSpPr/>
            <p:nvPr/>
          </p:nvCxnSpPr>
          <p:spPr bwMode="auto">
            <a:xfrm>
              <a:off x="6208106" y="2300554"/>
              <a:ext cx="0" cy="104291"/>
            </a:xfrm>
            <a:prstGeom prst="line">
              <a:avLst/>
            </a:prstGeom>
            <a:noFill/>
            <a:ln w="38100" cap="flat" cmpd="sng" algn="ctr">
              <a:solidFill>
                <a:schemeClr val="accent3"/>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6DD554CF-5562-282E-D140-C1A04465279A}"/>
                </a:ext>
              </a:extLst>
            </p:cNvPr>
            <p:cNvCxnSpPr/>
            <p:nvPr/>
          </p:nvCxnSpPr>
          <p:spPr bwMode="auto">
            <a:xfrm>
              <a:off x="6244195" y="2301197"/>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F7D44DFC-1F34-FDC2-CFFD-BC43123C630D}"/>
                </a:ext>
              </a:extLst>
            </p:cNvPr>
            <p:cNvCxnSpPr/>
            <p:nvPr/>
          </p:nvCxnSpPr>
          <p:spPr bwMode="auto">
            <a:xfrm>
              <a:off x="6281671" y="2300554"/>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CF2CF9A0-680F-48CE-45CC-6EC5E791E5FD}"/>
                </a:ext>
              </a:extLst>
            </p:cNvPr>
            <p:cNvCxnSpPr/>
            <p:nvPr/>
          </p:nvCxnSpPr>
          <p:spPr bwMode="auto">
            <a:xfrm>
              <a:off x="6348942" y="241544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16E6775D-856C-84B0-D8DE-7FCCB3737D74}"/>
                </a:ext>
              </a:extLst>
            </p:cNvPr>
            <p:cNvCxnSpPr/>
            <p:nvPr/>
          </p:nvCxnSpPr>
          <p:spPr bwMode="auto">
            <a:xfrm>
              <a:off x="6389098" y="241560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732D40CE-1B9E-ADB3-51BE-75009E800CB8}"/>
                </a:ext>
              </a:extLst>
            </p:cNvPr>
            <p:cNvCxnSpPr/>
            <p:nvPr/>
          </p:nvCxnSpPr>
          <p:spPr bwMode="auto">
            <a:xfrm>
              <a:off x="6431572" y="2415446"/>
              <a:ext cx="0" cy="104291"/>
            </a:xfrm>
            <a:prstGeom prst="line">
              <a:avLst/>
            </a:prstGeom>
            <a:noFill/>
            <a:ln w="19050"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D825DA58-567B-8711-16DC-FBCF31B004BE}"/>
                </a:ext>
              </a:extLst>
            </p:cNvPr>
            <p:cNvCxnSpPr/>
            <p:nvPr/>
          </p:nvCxnSpPr>
          <p:spPr bwMode="auto">
            <a:xfrm>
              <a:off x="6504804" y="2413221"/>
              <a:ext cx="0" cy="104291"/>
            </a:xfrm>
            <a:prstGeom prst="line">
              <a:avLst/>
            </a:prstGeom>
            <a:noFill/>
            <a:ln w="57150" cap="flat" cmpd="sng" algn="ctr">
              <a:solidFill>
                <a:schemeClr val="accent3"/>
              </a:solidFill>
              <a:prstDash val="solid"/>
              <a:round/>
              <a:headEnd type="none" w="med" len="med"/>
              <a:tailEnd type="none" w="med" len="med"/>
            </a:ln>
            <a:effectLst/>
          </p:spPr>
        </p:cxnSp>
      </p:grpSp>
      <p:sp>
        <p:nvSpPr>
          <p:cNvPr id="93" name="TextBox 92">
            <a:extLst>
              <a:ext uri="{FF2B5EF4-FFF2-40B4-BE49-F238E27FC236}">
                <a16:creationId xmlns:a16="http://schemas.microsoft.com/office/drawing/2014/main" id="{FDB6E9B3-A88D-A6F9-9511-CDA994D54369}"/>
              </a:ext>
            </a:extLst>
          </p:cNvPr>
          <p:cNvSpPr txBox="1"/>
          <p:nvPr/>
        </p:nvSpPr>
        <p:spPr bwMode="auto">
          <a:xfrm>
            <a:off x="2170700" y="4626465"/>
            <a:ext cx="3630227" cy="733663"/>
          </a:xfrm>
          <a:prstGeom prst="rightArrow">
            <a:avLst/>
          </a:prstGeom>
          <a:solidFill>
            <a:schemeClr val="accent6"/>
          </a:solidFill>
          <a:ln w="9525" algn="ctr">
            <a:solidFill>
              <a:schemeClr val="accent6"/>
            </a:solidFill>
            <a:miter lim="800000"/>
            <a:headEnd/>
            <a:tailEnd/>
          </a:ln>
        </p:spPr>
        <p:txBody>
          <a:bodyPr wrap="square" rtlCol="0" anchor="ctr">
            <a:spAutoFit/>
          </a:bodyPr>
          <a:lstStyle/>
          <a:p>
            <a:pPr algn="ctr">
              <a:lnSpc>
                <a:spcPct val="100000"/>
              </a:lnSpc>
              <a:spcBef>
                <a:spcPct val="50000"/>
              </a:spcBef>
              <a:spcAft>
                <a:spcPct val="0"/>
              </a:spcAft>
              <a:buClrTx/>
              <a:buFontTx/>
              <a:buNone/>
            </a:pPr>
            <a:r>
              <a:rPr lang="en-US" b="1" dirty="0">
                <a:latin typeface="Calibri" panose="020F0502020204030204" pitchFamily="34" charset="0"/>
              </a:rPr>
              <a:t>Treatment Period</a:t>
            </a:r>
          </a:p>
        </p:txBody>
      </p:sp>
    </p:spTree>
    <p:extLst>
      <p:ext uri="{BB962C8B-B14F-4D97-AF65-F5344CB8AC3E}">
        <p14:creationId xmlns:p14="http://schemas.microsoft.com/office/powerpoint/2010/main" val="1372917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DA744-DBE7-FED6-F086-FC678CBE5C22}"/>
              </a:ext>
            </a:extLst>
          </p:cNvPr>
          <p:cNvSpPr>
            <a:spLocks noGrp="1"/>
          </p:cNvSpPr>
          <p:nvPr>
            <p:ph type="title"/>
          </p:nvPr>
        </p:nvSpPr>
        <p:spPr/>
        <p:txBody>
          <a:bodyPr/>
          <a:lstStyle/>
          <a:p>
            <a:r>
              <a:rPr lang="en-US" dirty="0"/>
              <a:t>NATALEE: DDFS and OS</a:t>
            </a:r>
          </a:p>
        </p:txBody>
      </p:sp>
      <p:sp>
        <p:nvSpPr>
          <p:cNvPr id="3" name="Content Placeholder 2">
            <a:extLst>
              <a:ext uri="{FF2B5EF4-FFF2-40B4-BE49-F238E27FC236}">
                <a16:creationId xmlns:a16="http://schemas.microsoft.com/office/drawing/2014/main" id="{ECB91756-A7C1-5205-5AD8-E376FD9DD508}"/>
              </a:ext>
            </a:extLst>
          </p:cNvPr>
          <p:cNvSpPr>
            <a:spLocks noGrp="1"/>
          </p:cNvSpPr>
          <p:nvPr>
            <p:ph sz="half" idx="1"/>
          </p:nvPr>
        </p:nvSpPr>
        <p:spPr>
          <a:xfrm>
            <a:off x="601820" y="3879850"/>
            <a:ext cx="5309278" cy="2557268"/>
          </a:xfrm>
        </p:spPr>
        <p:txBody>
          <a:bodyPr/>
          <a:lstStyle/>
          <a:p>
            <a:r>
              <a:rPr lang="en-US" sz="2400" dirty="0"/>
              <a:t>With ribociclib + NSAI vs NSAI alone:</a:t>
            </a:r>
          </a:p>
          <a:p>
            <a:pPr lvl="1"/>
            <a:r>
              <a:rPr lang="en-US" sz="2200" dirty="0"/>
              <a:t>Absolute DDFS benefit at 3 yr: 2.7%</a:t>
            </a:r>
          </a:p>
          <a:p>
            <a:pPr lvl="1"/>
            <a:r>
              <a:rPr lang="en-US" sz="2200" dirty="0"/>
              <a:t>Risk of distant disease decreased by 25.1%</a:t>
            </a:r>
          </a:p>
        </p:txBody>
      </p:sp>
      <p:sp>
        <p:nvSpPr>
          <p:cNvPr id="4" name="Content Placeholder 3">
            <a:extLst>
              <a:ext uri="{FF2B5EF4-FFF2-40B4-BE49-F238E27FC236}">
                <a16:creationId xmlns:a16="http://schemas.microsoft.com/office/drawing/2014/main" id="{D6232AB7-7307-731D-65F6-103727D468DB}"/>
              </a:ext>
            </a:extLst>
          </p:cNvPr>
          <p:cNvSpPr>
            <a:spLocks noGrp="1"/>
          </p:cNvSpPr>
          <p:nvPr>
            <p:ph sz="half" idx="2"/>
          </p:nvPr>
        </p:nvSpPr>
        <p:spPr>
          <a:xfrm>
            <a:off x="6252634" y="3880178"/>
            <a:ext cx="5229570" cy="2557664"/>
          </a:xfrm>
        </p:spPr>
        <p:txBody>
          <a:bodyPr/>
          <a:lstStyle/>
          <a:p>
            <a:r>
              <a:rPr lang="en-US" sz="2400" dirty="0"/>
              <a:t>Longer-term follow-up needed for OS</a:t>
            </a:r>
            <a:endParaRPr lang="en-US" sz="2200" dirty="0"/>
          </a:p>
        </p:txBody>
      </p:sp>
      <p:sp>
        <p:nvSpPr>
          <p:cNvPr id="5" name="Text Box 11">
            <a:extLst>
              <a:ext uri="{FF2B5EF4-FFF2-40B4-BE49-F238E27FC236}">
                <a16:creationId xmlns:a16="http://schemas.microsoft.com/office/drawing/2014/main" id="{56FD4DF5-2B07-8314-1E15-376AD324C95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spc="-10" dirty="0" err="1">
                <a:solidFill>
                  <a:srgbClr val="455560"/>
                </a:solidFill>
                <a:latin typeface="Calibri" panose="020F0502020204030204" pitchFamily="34" charset="0"/>
              </a:rPr>
              <a:t>Hortobagyi</a:t>
            </a:r>
            <a:r>
              <a:rPr lang="en-US" altLang="en-US" sz="1200" b="0" spc="-10" dirty="0">
                <a:solidFill>
                  <a:srgbClr val="455560"/>
                </a:solidFill>
                <a:latin typeface="Calibri" panose="020F0502020204030204" pitchFamily="34" charset="0"/>
              </a:rPr>
              <a:t>. SABCS 2023. </a:t>
            </a:r>
            <a:r>
              <a:rPr lang="en-US" altLang="en-US" sz="1200" b="0" spc="-10" dirty="0" err="1">
                <a:solidFill>
                  <a:srgbClr val="455560"/>
                </a:solidFill>
                <a:latin typeface="Calibri" panose="020F0502020204030204" pitchFamily="34" charset="0"/>
              </a:rPr>
              <a:t>Abstr</a:t>
            </a:r>
            <a:r>
              <a:rPr lang="en-US" altLang="en-US" sz="1200" b="0" spc="-10" dirty="0">
                <a:solidFill>
                  <a:srgbClr val="455560"/>
                </a:solidFill>
                <a:latin typeface="Calibri" panose="020F0502020204030204" pitchFamily="34" charset="0"/>
              </a:rPr>
              <a:t> GS03-03. </a:t>
            </a:r>
          </a:p>
        </p:txBody>
      </p:sp>
      <p:graphicFrame>
        <p:nvGraphicFramePr>
          <p:cNvPr id="6" name="Group 3">
            <a:extLst>
              <a:ext uri="{FF2B5EF4-FFF2-40B4-BE49-F238E27FC236}">
                <a16:creationId xmlns:a16="http://schemas.microsoft.com/office/drawing/2014/main" id="{87A8613C-46EB-3521-671D-2B7765E9208A}"/>
              </a:ext>
            </a:extLst>
          </p:cNvPr>
          <p:cNvGraphicFramePr>
            <a:graphicFrameLocks/>
          </p:cNvGraphicFramePr>
          <p:nvPr>
            <p:extLst>
              <p:ext uri="{D42A27DB-BD31-4B8C-83A1-F6EECF244321}">
                <p14:modId xmlns:p14="http://schemas.microsoft.com/office/powerpoint/2010/main" val="2149073176"/>
              </p:ext>
            </p:extLst>
          </p:nvPr>
        </p:nvGraphicFramePr>
        <p:xfrm>
          <a:off x="359330" y="1610437"/>
          <a:ext cx="5643607" cy="1889824"/>
        </p:xfrm>
        <a:graphic>
          <a:graphicData uri="http://schemas.openxmlformats.org/drawingml/2006/table">
            <a:tbl>
              <a:tblPr/>
              <a:tblGrid>
                <a:gridCol w="1791229">
                  <a:extLst>
                    <a:ext uri="{9D8B030D-6E8A-4147-A177-3AD203B41FA5}">
                      <a16:colId xmlns:a16="http://schemas.microsoft.com/office/drawing/2014/main" val="20000"/>
                    </a:ext>
                  </a:extLst>
                </a:gridCol>
                <a:gridCol w="2061149">
                  <a:extLst>
                    <a:ext uri="{9D8B030D-6E8A-4147-A177-3AD203B41FA5}">
                      <a16:colId xmlns:a16="http://schemas.microsoft.com/office/drawing/2014/main" val="20001"/>
                    </a:ext>
                  </a:extLst>
                </a:gridCol>
                <a:gridCol w="1791229">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DDFS*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Ribociclib + NSAI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NSAI Alone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Events, n (%)</a:t>
                      </a:r>
                      <a:endParaRPr kumimoji="0" lang="en-US" sz="20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204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256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3-yr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0.749 (0.623-0.900; </a:t>
                      </a:r>
                      <a:r>
                        <a:rPr kumimoji="0" lang="en-US" sz="2000" b="0" i="1" u="none" strike="noStrike" cap="none" normalizeH="0" baseline="0" dirty="0">
                          <a:ln>
                            <a:noFill/>
                          </a:ln>
                          <a:solidFill>
                            <a:schemeClr val="bg2">
                              <a:lumMod val="10000"/>
                            </a:schemeClr>
                          </a:solidFill>
                          <a:effectLst/>
                          <a:latin typeface="Calibri" panose="020F0502020204030204" pitchFamily="34" charset="0"/>
                        </a:rPr>
                        <a:t>P </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.0010)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9" name="Group 3">
            <a:extLst>
              <a:ext uri="{FF2B5EF4-FFF2-40B4-BE49-F238E27FC236}">
                <a16:creationId xmlns:a16="http://schemas.microsoft.com/office/drawing/2014/main" id="{7A3DE085-2425-E55C-DC64-DB6CEEFD6430}"/>
              </a:ext>
            </a:extLst>
          </p:cNvPr>
          <p:cNvGraphicFramePr>
            <a:graphicFrameLocks/>
          </p:cNvGraphicFramePr>
          <p:nvPr>
            <p:extLst>
              <p:ext uri="{D42A27DB-BD31-4B8C-83A1-F6EECF244321}">
                <p14:modId xmlns:p14="http://schemas.microsoft.com/office/powerpoint/2010/main" val="1750769220"/>
              </p:ext>
            </p:extLst>
          </p:nvPr>
        </p:nvGraphicFramePr>
        <p:xfrm>
          <a:off x="6221968" y="1610437"/>
          <a:ext cx="5655746" cy="1889824"/>
        </p:xfrm>
        <a:graphic>
          <a:graphicData uri="http://schemas.openxmlformats.org/drawingml/2006/table">
            <a:tbl>
              <a:tblPr/>
              <a:tblGrid>
                <a:gridCol w="1791229">
                  <a:extLst>
                    <a:ext uri="{9D8B030D-6E8A-4147-A177-3AD203B41FA5}">
                      <a16:colId xmlns:a16="http://schemas.microsoft.com/office/drawing/2014/main" val="20000"/>
                    </a:ext>
                  </a:extLst>
                </a:gridCol>
                <a:gridCol w="2073288">
                  <a:extLst>
                    <a:ext uri="{9D8B030D-6E8A-4147-A177-3AD203B41FA5}">
                      <a16:colId xmlns:a16="http://schemas.microsoft.com/office/drawing/2014/main" val="20001"/>
                    </a:ext>
                  </a:extLst>
                </a:gridCol>
                <a:gridCol w="1791229">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OS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Ribociclib + NSAI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NSAI Alone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2552)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Events, n (%)</a:t>
                      </a:r>
                      <a:endParaRPr kumimoji="0" lang="en-US" sz="20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88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3-yr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0.892 (0.661-1.203)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mpd="sng">
                      <a:noFill/>
                      <a:prstDash val="solid"/>
                    </a:lnL>
                    <a:lnT w="12700" cmpd="sng">
                      <a:noFill/>
                      <a:prstDash val="solid"/>
                    </a:lnT>
                  </a:tcPr>
                </a:tc>
                <a:extLst>
                  <a:ext uri="{0D108BD9-81ED-4DB2-BD59-A6C34878D82A}">
                    <a16:rowId xmlns:a16="http://schemas.microsoft.com/office/drawing/2014/main" val="2834248482"/>
                  </a:ext>
                </a:extLst>
              </a:tr>
            </a:tbl>
          </a:graphicData>
        </a:graphic>
      </p:graphicFrame>
      <p:sp>
        <p:nvSpPr>
          <p:cNvPr id="10" name="Text Box 30">
            <a:extLst>
              <a:ext uri="{FF2B5EF4-FFF2-40B4-BE49-F238E27FC236}">
                <a16:creationId xmlns:a16="http://schemas.microsoft.com/office/drawing/2014/main" id="{06ED37A3-76EA-3CE6-FAE9-DB363F9AE764}"/>
              </a:ext>
            </a:extLst>
          </p:cNvPr>
          <p:cNvSpPr txBox="1">
            <a:spLocks noChangeArrowheads="1"/>
          </p:cNvSpPr>
          <p:nvPr/>
        </p:nvSpPr>
        <p:spPr bwMode="auto">
          <a:xfrm>
            <a:off x="6179083" y="3476569"/>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Median follow-up for OS: 35.9 mo.</a:t>
            </a:r>
          </a:p>
        </p:txBody>
      </p:sp>
      <p:sp>
        <p:nvSpPr>
          <p:cNvPr id="11" name="Text Box 30">
            <a:extLst>
              <a:ext uri="{FF2B5EF4-FFF2-40B4-BE49-F238E27FC236}">
                <a16:creationId xmlns:a16="http://schemas.microsoft.com/office/drawing/2014/main" id="{F9B1A862-AB68-43C0-BAF8-2EDFFEC7046E}"/>
              </a:ext>
            </a:extLst>
          </p:cNvPr>
          <p:cNvSpPr txBox="1">
            <a:spLocks noChangeArrowheads="1"/>
          </p:cNvSpPr>
          <p:nvPr/>
        </p:nvSpPr>
        <p:spPr bwMode="auto">
          <a:xfrm>
            <a:off x="414339" y="5884256"/>
            <a:ext cx="11160123"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*Defined as time from randomization to date of first event of distant recurrence, </a:t>
            </a:r>
            <a:br>
              <a:rPr lang="en-US" altLang="en-US" sz="1400" b="0" dirty="0">
                <a:solidFill>
                  <a:schemeClr val="bg1"/>
                </a:solidFill>
                <a:latin typeface="Calibri" panose="020F0502020204030204" pitchFamily="34" charset="0"/>
              </a:rPr>
            </a:br>
            <a:r>
              <a:rPr lang="en-US" altLang="en-US" sz="1400" b="0" dirty="0">
                <a:solidFill>
                  <a:schemeClr val="bg1"/>
                </a:solidFill>
                <a:latin typeface="Calibri" panose="020F0502020204030204" pitchFamily="34" charset="0"/>
              </a:rPr>
              <a:t>any-cause death, or second primary nonbreast invasive cancer.</a:t>
            </a:r>
          </a:p>
        </p:txBody>
      </p:sp>
    </p:spTree>
    <p:extLst>
      <p:ext uri="{BB962C8B-B14F-4D97-AF65-F5344CB8AC3E}">
        <p14:creationId xmlns:p14="http://schemas.microsoft.com/office/powerpoint/2010/main" val="10264693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C49D8-F877-2049-878E-30243997E8F0}"/>
              </a:ext>
            </a:extLst>
          </p:cNvPr>
          <p:cNvSpPr>
            <a:spLocks noGrp="1"/>
          </p:cNvSpPr>
          <p:nvPr>
            <p:ph type="title"/>
          </p:nvPr>
        </p:nvSpPr>
        <p:spPr/>
        <p:txBody>
          <a:bodyPr/>
          <a:lstStyle/>
          <a:p>
            <a:r>
              <a:rPr lang="en-US" dirty="0"/>
              <a:t>NATALEE: Safety</a:t>
            </a:r>
          </a:p>
        </p:txBody>
      </p:sp>
      <p:sp>
        <p:nvSpPr>
          <p:cNvPr id="11" name="Content Placeholder 10">
            <a:extLst>
              <a:ext uri="{FF2B5EF4-FFF2-40B4-BE49-F238E27FC236}">
                <a16:creationId xmlns:a16="http://schemas.microsoft.com/office/drawing/2014/main" id="{5F4039B2-8B50-4AF7-E151-A0C4B0D2D9E3}"/>
              </a:ext>
            </a:extLst>
          </p:cNvPr>
          <p:cNvSpPr>
            <a:spLocks noGrp="1"/>
          </p:cNvSpPr>
          <p:nvPr>
            <p:ph sz="half" idx="2"/>
          </p:nvPr>
        </p:nvSpPr>
        <p:spPr>
          <a:xfrm>
            <a:off x="6113030" y="860603"/>
            <a:ext cx="5645583" cy="5540197"/>
          </a:xfrm>
        </p:spPr>
        <p:txBody>
          <a:bodyPr/>
          <a:lstStyle/>
          <a:p>
            <a:r>
              <a:rPr lang="en-US" sz="2000" dirty="0"/>
              <a:t>Ribociclib discontinued due to AE in 19% of patients, with most discontinuations early in tx (median: 4 mo)</a:t>
            </a:r>
          </a:p>
          <a:p>
            <a:pPr lvl="1"/>
            <a:r>
              <a:rPr lang="en-US" sz="1800" dirty="0"/>
              <a:t>For NSAI alone arm, NSAI discontinued due to AE in 4% of patients</a:t>
            </a:r>
          </a:p>
          <a:p>
            <a:r>
              <a:rPr lang="en-US" sz="2000" dirty="0"/>
              <a:t>With ribociclib + NSAI vs NSAI alone:</a:t>
            </a:r>
          </a:p>
          <a:p>
            <a:pPr lvl="1"/>
            <a:r>
              <a:rPr lang="en-US" sz="1800" dirty="0"/>
              <a:t>Most common any-grade AEs leading to discontinuation were liver related (8.9% vs 0.1%) or arthralgia (1.3% vs 1.9%)</a:t>
            </a:r>
          </a:p>
          <a:p>
            <a:pPr lvl="1"/>
            <a:r>
              <a:rPr lang="en-US" sz="1800" dirty="0"/>
              <a:t>New QTcF interval &gt;500 ms: 0.1% vs &lt;0.1% (increase from BL of &gt;60 ms: 0.8% vs 0.1%)</a:t>
            </a:r>
          </a:p>
          <a:p>
            <a:r>
              <a:rPr lang="en-US" sz="2000" dirty="0"/>
              <a:t>Ribociclib 400 mg had lower rates of dose-dependent toxicities vs pooled analysis of MONALEESA trials using ribociclib 600 mg</a:t>
            </a:r>
          </a:p>
          <a:p>
            <a:pPr lvl="1"/>
            <a:r>
              <a:rPr lang="en-US" sz="1800" dirty="0"/>
              <a:t>Neutropenia: 62% vs 74%; ECG QT prolongation: 4.2% vs 6.5% (grade ≥3: 0.2% vs 1.2%)</a:t>
            </a:r>
          </a:p>
        </p:txBody>
      </p:sp>
      <p:sp>
        <p:nvSpPr>
          <p:cNvPr id="4" name="Text Box 15">
            <a:extLst>
              <a:ext uri="{FF2B5EF4-FFF2-40B4-BE49-F238E27FC236}">
                <a16:creationId xmlns:a16="http://schemas.microsoft.com/office/drawing/2014/main" id="{EE4B6C94-79AD-02DB-0FD1-3B69F3E2075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rgbClr val="455560"/>
                </a:solidFill>
                <a:latin typeface="Calibri" panose="020F0502020204030204" pitchFamily="34" charset="0"/>
              </a:rPr>
              <a:t>Slamon. ASCO 2023. Abstr LBA500.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2" name="Table 11">
            <a:extLst>
              <a:ext uri="{FF2B5EF4-FFF2-40B4-BE49-F238E27FC236}">
                <a16:creationId xmlns:a16="http://schemas.microsoft.com/office/drawing/2014/main" id="{5733E467-C2A4-662F-574F-3A859E367344}"/>
              </a:ext>
            </a:extLst>
          </p:cNvPr>
          <p:cNvGraphicFramePr>
            <a:graphicFrameLocks noGrp="1"/>
          </p:cNvGraphicFramePr>
          <p:nvPr/>
        </p:nvGraphicFramePr>
        <p:xfrm>
          <a:off x="492144" y="1458030"/>
          <a:ext cx="5376676" cy="4907280"/>
        </p:xfrm>
        <a:graphic>
          <a:graphicData uri="http://schemas.openxmlformats.org/drawingml/2006/table">
            <a:tbl>
              <a:tblPr firstRow="1" bandRow="1"/>
              <a:tblGrid>
                <a:gridCol w="2195512">
                  <a:extLst>
                    <a:ext uri="{9D8B030D-6E8A-4147-A177-3AD203B41FA5}">
                      <a16:colId xmlns:a16="http://schemas.microsoft.com/office/drawing/2014/main" val="20000"/>
                    </a:ext>
                  </a:extLst>
                </a:gridCol>
                <a:gridCol w="795291">
                  <a:extLst>
                    <a:ext uri="{9D8B030D-6E8A-4147-A177-3AD203B41FA5}">
                      <a16:colId xmlns:a16="http://schemas.microsoft.com/office/drawing/2014/main" val="562171408"/>
                    </a:ext>
                  </a:extLst>
                </a:gridCol>
                <a:gridCol w="795291">
                  <a:extLst>
                    <a:ext uri="{9D8B030D-6E8A-4147-A177-3AD203B41FA5}">
                      <a16:colId xmlns:a16="http://schemas.microsoft.com/office/drawing/2014/main" val="1220692942"/>
                    </a:ext>
                  </a:extLst>
                </a:gridCol>
                <a:gridCol w="795291">
                  <a:extLst>
                    <a:ext uri="{9D8B030D-6E8A-4147-A177-3AD203B41FA5}">
                      <a16:colId xmlns:a16="http://schemas.microsoft.com/office/drawing/2014/main" val="20002"/>
                    </a:ext>
                  </a:extLst>
                </a:gridCol>
                <a:gridCol w="795291">
                  <a:extLst>
                    <a:ext uri="{9D8B030D-6E8A-4147-A177-3AD203B41FA5}">
                      <a16:colId xmlns:a16="http://schemas.microsoft.com/office/drawing/2014/main" val="2519877243"/>
                    </a:ext>
                  </a:extLst>
                </a:gridCol>
              </a:tblGrid>
              <a:tr h="443997">
                <a:tc rowSpan="2">
                  <a:txBody>
                    <a:bodyPr/>
                    <a:lstStyle>
                      <a:lvl1pPr marL="0" algn="l" defTabSz="914400" rtl="0" eaLnBrk="1" latinLnBrk="0" hangingPunct="1">
                        <a:defRPr sz="1800" b="1" kern="1200">
                          <a:solidFill>
                            <a:schemeClr val="tx1"/>
                          </a:solidFill>
                          <a:latin typeface="Arial" panose="020B0604020202020204"/>
                        </a:defRPr>
                      </a:lvl1pPr>
                      <a:lvl2pPr marL="457200" algn="l" defTabSz="914400" rtl="0" eaLnBrk="1" latinLnBrk="0" hangingPunct="1">
                        <a:defRPr sz="1800" b="1" kern="1200">
                          <a:solidFill>
                            <a:schemeClr val="tx1"/>
                          </a:solidFill>
                          <a:latin typeface="Arial" panose="020B0604020202020204"/>
                        </a:defRPr>
                      </a:lvl2pPr>
                      <a:lvl3pPr marL="914400" algn="l" defTabSz="914400" rtl="0" eaLnBrk="1" latinLnBrk="0" hangingPunct="1">
                        <a:defRPr sz="1800" b="1" kern="1200">
                          <a:solidFill>
                            <a:schemeClr val="tx1"/>
                          </a:solidFill>
                          <a:latin typeface="Arial" panose="020B0604020202020204"/>
                        </a:defRPr>
                      </a:lvl3pPr>
                      <a:lvl4pPr marL="1371600" algn="l" defTabSz="914400" rtl="0" eaLnBrk="1" latinLnBrk="0" hangingPunct="1">
                        <a:defRPr sz="1800" b="1" kern="1200">
                          <a:solidFill>
                            <a:schemeClr val="tx1"/>
                          </a:solidFill>
                          <a:latin typeface="Arial" panose="020B0604020202020204"/>
                        </a:defRPr>
                      </a:lvl4pPr>
                      <a:lvl5pPr marL="1828800" algn="l" defTabSz="914400" rtl="0" eaLnBrk="1" latinLnBrk="0" hangingPunct="1">
                        <a:defRPr sz="1800" b="1" kern="1200">
                          <a:solidFill>
                            <a:schemeClr val="tx1"/>
                          </a:solidFill>
                          <a:latin typeface="Arial" panose="020B0604020202020204"/>
                        </a:defRPr>
                      </a:lvl5pPr>
                      <a:lvl6pPr marL="2286000" algn="l" defTabSz="914400" rtl="0" eaLnBrk="1" latinLnBrk="0" hangingPunct="1">
                        <a:defRPr sz="1800" b="1" kern="1200">
                          <a:solidFill>
                            <a:schemeClr val="tx1"/>
                          </a:solidFill>
                          <a:latin typeface="Arial" panose="020B0604020202020204"/>
                        </a:defRPr>
                      </a:lvl6pPr>
                      <a:lvl7pPr marL="2743200" algn="l" defTabSz="914400" rtl="0" eaLnBrk="1" latinLnBrk="0" hangingPunct="1">
                        <a:defRPr sz="1800" b="1" kern="1200">
                          <a:solidFill>
                            <a:schemeClr val="tx1"/>
                          </a:solidFill>
                          <a:latin typeface="Arial" panose="020B0604020202020204"/>
                        </a:defRPr>
                      </a:lvl7pPr>
                      <a:lvl8pPr marL="3200400" algn="l" defTabSz="914400" rtl="0" eaLnBrk="1" latinLnBrk="0" hangingPunct="1">
                        <a:defRPr sz="1800" b="1" kern="1200">
                          <a:solidFill>
                            <a:schemeClr val="tx1"/>
                          </a:solidFill>
                          <a:latin typeface="Arial" panose="020B0604020202020204"/>
                        </a:defRPr>
                      </a:lvl8pPr>
                      <a:lvl9pPr marL="3657600" algn="l" defTabSz="914400" rtl="0" eaLnBrk="1" latinLnBrk="0" hangingPunct="1">
                        <a:defRPr sz="1800" b="1"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AEs (%)</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Ribociclib + NSAI </a:t>
                      </a:r>
                      <a:b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(n = 2524)</a:t>
                      </a:r>
                    </a:p>
                  </a:txBody>
                  <a:tcPr marL="118872" marR="118872" anchor="ct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prstDash val="solid"/>
                    </a:lnL>
                  </a:tcPr>
                </a:tc>
                <a:tc gridSpan="2">
                  <a:txBody>
                    <a:bodyPr/>
                    <a:lstStyle>
                      <a:lvl1pPr marL="0" algn="l" defTabSz="914400" rtl="0" eaLnBrk="1" latinLnBrk="0" hangingPunct="1">
                        <a:defRPr sz="1800" b="1" kern="1200">
                          <a:solidFill>
                            <a:schemeClr val="tx1"/>
                          </a:solidFill>
                          <a:latin typeface="Arial" panose="020B0604020202020204"/>
                        </a:defRPr>
                      </a:lvl1pPr>
                      <a:lvl2pPr marL="457200" algn="l" defTabSz="914400" rtl="0" eaLnBrk="1" latinLnBrk="0" hangingPunct="1">
                        <a:defRPr sz="1800" b="1" kern="1200">
                          <a:solidFill>
                            <a:schemeClr val="tx1"/>
                          </a:solidFill>
                          <a:latin typeface="Arial" panose="020B0604020202020204"/>
                        </a:defRPr>
                      </a:lvl2pPr>
                      <a:lvl3pPr marL="914400" algn="l" defTabSz="914400" rtl="0" eaLnBrk="1" latinLnBrk="0" hangingPunct="1">
                        <a:defRPr sz="1800" b="1" kern="1200">
                          <a:solidFill>
                            <a:schemeClr val="tx1"/>
                          </a:solidFill>
                          <a:latin typeface="Arial" panose="020B0604020202020204"/>
                        </a:defRPr>
                      </a:lvl3pPr>
                      <a:lvl4pPr marL="1371600" algn="l" defTabSz="914400" rtl="0" eaLnBrk="1" latinLnBrk="0" hangingPunct="1">
                        <a:defRPr sz="1800" b="1" kern="1200">
                          <a:solidFill>
                            <a:schemeClr val="tx1"/>
                          </a:solidFill>
                          <a:latin typeface="Arial" panose="020B0604020202020204"/>
                        </a:defRPr>
                      </a:lvl4pPr>
                      <a:lvl5pPr marL="1828800" algn="l" defTabSz="914400" rtl="0" eaLnBrk="1" latinLnBrk="0" hangingPunct="1">
                        <a:defRPr sz="1800" b="1" kern="1200">
                          <a:solidFill>
                            <a:schemeClr val="tx1"/>
                          </a:solidFill>
                          <a:latin typeface="Arial" panose="020B0604020202020204"/>
                        </a:defRPr>
                      </a:lvl5pPr>
                      <a:lvl6pPr marL="2286000" algn="l" defTabSz="914400" rtl="0" eaLnBrk="1" latinLnBrk="0" hangingPunct="1">
                        <a:defRPr sz="1800" b="1" kern="1200">
                          <a:solidFill>
                            <a:schemeClr val="tx1"/>
                          </a:solidFill>
                          <a:latin typeface="Arial" panose="020B0604020202020204"/>
                        </a:defRPr>
                      </a:lvl6pPr>
                      <a:lvl7pPr marL="2743200" algn="l" defTabSz="914400" rtl="0" eaLnBrk="1" latinLnBrk="0" hangingPunct="1">
                        <a:defRPr sz="1800" b="1" kern="1200">
                          <a:solidFill>
                            <a:schemeClr val="tx1"/>
                          </a:solidFill>
                          <a:latin typeface="Arial" panose="020B0604020202020204"/>
                        </a:defRPr>
                      </a:lvl7pPr>
                      <a:lvl8pPr marL="3200400" algn="l" defTabSz="914400" rtl="0" eaLnBrk="1" latinLnBrk="0" hangingPunct="1">
                        <a:defRPr sz="1800" b="1" kern="1200">
                          <a:solidFill>
                            <a:schemeClr val="tx1"/>
                          </a:solidFill>
                          <a:latin typeface="Arial" panose="020B0604020202020204"/>
                        </a:defRPr>
                      </a:lvl8pPr>
                      <a:lvl9pPr marL="3657600" algn="l" defTabSz="914400" rtl="0" eaLnBrk="1" latinLnBrk="0" hangingPunct="1">
                        <a:defRPr sz="1800" b="1"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NSAI Alone</a:t>
                      </a:r>
                      <a:b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(n = 2444)</a:t>
                      </a:r>
                    </a:p>
                  </a:txBody>
                  <a:tcPr marL="118872" marR="118872" anchor="ct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tc>
                <a:extLst>
                  <a:ext uri="{0D108BD9-81ED-4DB2-BD59-A6C34878D82A}">
                    <a16:rowId xmlns:a16="http://schemas.microsoft.com/office/drawing/2014/main" val="10000"/>
                  </a:ext>
                </a:extLst>
              </a:tr>
              <a:tr h="261175">
                <a:tc vMerge="1">
                  <a:txBody>
                    <a:bodyPr/>
                    <a:lstStyle/>
                    <a:p>
                      <a:pPr marL="0" indent="0"/>
                      <a:endParaRPr lang="en-US" sz="1600" b="1" dirty="0">
                        <a:solidFill>
                          <a:srgbClr val="05416B"/>
                        </a:solidFill>
                        <a:latin typeface="Arial Narrow" panose="020B0606020202030204" pitchFamily="34" charset="0"/>
                      </a:endParaRPr>
                    </a:p>
                  </a:txBody>
                  <a:tcPr marL="91424" marR="91424" marT="45703" marB="45703" anchor="ctr">
                    <a:lnL>
                      <a:noFill/>
                    </a:lnL>
                    <a:lnR>
                      <a:noFill/>
                    </a:lnR>
                    <a:lnT w="12700" cap="flat" cmpd="sng" algn="ctr">
                      <a:solidFill>
                        <a:srgbClr val="05416B"/>
                      </a:solidFill>
                      <a:prstDash val="solid"/>
                      <a:round/>
                      <a:headEnd type="none" w="med" len="med"/>
                      <a:tailEnd type="none" w="med" len="med"/>
                    </a:lnT>
                    <a:lnB w="12700" cap="flat" cmpd="sng" algn="ctr">
                      <a:solidFill>
                        <a:srgbClr val="05416B"/>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tc>
                  <a:txBody>
                    <a:bodyPr/>
                    <a:lstStyle/>
                    <a:p>
                      <a:pPr algn="ct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Any Gr</a:t>
                      </a:r>
                      <a:endParaRPr lang="en-US" sz="1400" dirty="0"/>
                    </a:p>
                  </a:txBody>
                  <a:tcPr marL="118872" marR="118872" anchor="ctr">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Gr ≥3</a:t>
                      </a:r>
                    </a:p>
                  </a:txBody>
                  <a:tcPr marL="118872" marR="118872" anchor="ctr">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Any Gr</a:t>
                      </a:r>
                    </a:p>
                  </a:txBody>
                  <a:tcPr marL="118872" marR="118872" anchor="ctr">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Gr ≥3</a:t>
                      </a:r>
                    </a:p>
                  </a:txBody>
                  <a:tcPr marL="118872" marR="118872" anchor="ctr">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950721844"/>
                  </a:ext>
                </a:extLst>
              </a:tr>
              <a:tr h="261175">
                <a:tc gridSpan="5">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AEs of special interest</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333397988"/>
                  </a:ext>
                </a:extLst>
              </a:tr>
              <a:tr h="443997">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Febrile neutropenia</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0.3</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089505564"/>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Liver-related AEs</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25.4</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8.3</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10.6</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820806088"/>
                  </a:ext>
                </a:extLst>
              </a:tr>
              <a:tr h="443997">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QT interval prolongation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ECG QT prolonged</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4.2</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0.7</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885825385"/>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ILD pneumonitis</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0.8</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0.1</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796472344"/>
                  </a:ext>
                </a:extLst>
              </a:tr>
              <a:tr h="261175">
                <a:tc gridSpan="5">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 clinically relevant AEs</a:t>
                      </a: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140760449"/>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Arthralgia </a:t>
                      </a:r>
                    </a:p>
                  </a:txBody>
                  <a:tcPr marL="118872" marR="118872"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36.5</a:t>
                      </a:r>
                    </a:p>
                  </a:txBody>
                  <a:tcPr marL="118872" marR="118872"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p>
                  </a:txBody>
                  <a:tcPr marL="118872" marR="118872"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42.5</a:t>
                      </a:r>
                    </a:p>
                  </a:txBody>
                  <a:tcPr marL="118872" marR="118872"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a:t>
                      </a:r>
                    </a:p>
                  </a:txBody>
                  <a:tcPr marL="118872" marR="118872"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4"/>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p>
                  </a:txBody>
                  <a:tcPr marL="118872" marR="118872" anchor="ctr">
                    <a:lnL>
                      <a:noFill/>
                    </a:lnL>
                    <a:lnR>
                      <a:noFill/>
                    </a:lnR>
                    <a:lnT>
                      <a:noFill/>
                    </a:lnT>
                    <a:lnB>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23.0</a:t>
                      </a:r>
                    </a:p>
                  </a:txBody>
                  <a:tcPr marL="118872" marR="118872" anchor="ctr">
                    <a:lnL>
                      <a:noFill/>
                    </a:lnL>
                    <a:lnR>
                      <a:noFill/>
                    </a:lnR>
                    <a:lnT>
                      <a:noFill/>
                    </a:lnT>
                    <a:lnB>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a:t>
                      </a:r>
                    </a:p>
                  </a:txBody>
                  <a:tcPr marL="118872" marR="118872" anchor="ctr">
                    <a:lnL>
                      <a:noFill/>
                    </a:lnL>
                    <a:lnR>
                      <a:noFill/>
                    </a:lnR>
                    <a:lnT>
                      <a:noFill/>
                    </a:lnT>
                    <a:lnB>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7.5</a:t>
                      </a:r>
                    </a:p>
                  </a:txBody>
                  <a:tcPr marL="118872" marR="118872" anchor="ctr">
                    <a:lnL>
                      <a:noFill/>
                    </a:lnL>
                    <a:lnR>
                      <a:noFill/>
                    </a:lnR>
                    <a:lnT>
                      <a:noFill/>
                    </a:lnT>
                    <a:lnB>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0.04</a:t>
                      </a:r>
                    </a:p>
                  </a:txBody>
                  <a:tcPr marL="118872" marR="118872" anchor="ctr">
                    <a:lnL>
                      <a:noFill/>
                    </a:lnL>
                    <a:lnR>
                      <a:noFill/>
                    </a:lnR>
                    <a:lnT>
                      <a:noFill/>
                    </a:lnT>
                    <a:lnB>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5"/>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Headache</a:t>
                      </a:r>
                    </a:p>
                  </a:txBody>
                  <a:tcPr marL="118872" marR="118872" anchor="ctr">
                    <a:lnL>
                      <a:noFill/>
                    </a:lnL>
                    <a:lnR>
                      <a:noFill/>
                    </a:lnR>
                    <a:lnT>
                      <a:noFill/>
                    </a:lnT>
                    <a:lnB>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22.0</a:t>
                      </a:r>
                    </a:p>
                  </a:txBody>
                  <a:tcPr marL="118872" marR="118872" anchor="ctr">
                    <a:lnL>
                      <a:noFill/>
                    </a:lnL>
                    <a:lnR>
                      <a:noFill/>
                    </a:lnR>
                    <a:lnT>
                      <a:noFill/>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0.4</a:t>
                      </a:r>
                    </a:p>
                  </a:txBody>
                  <a:tcPr marL="118872" marR="118872" anchor="ctr">
                    <a:lnL>
                      <a:noFill/>
                    </a:lnL>
                    <a:lnR>
                      <a:noFill/>
                    </a:lnR>
                    <a:lnT>
                      <a:noFill/>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16.5</a:t>
                      </a:r>
                    </a:p>
                  </a:txBody>
                  <a:tcPr marL="118872" marR="118872" anchor="ctr">
                    <a:lnL>
                      <a:noFill/>
                    </a:lnL>
                    <a:lnR>
                      <a:noFill/>
                    </a:lnR>
                    <a:lnT>
                      <a:noFill/>
                    </a:lnT>
                    <a:lnB>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a:t>
                      </a:r>
                    </a:p>
                  </a:txBody>
                  <a:tcPr marL="118872" marR="118872" anchor="ctr">
                    <a:lnL>
                      <a:noFill/>
                    </a:lnL>
                    <a:lnR>
                      <a:noFill/>
                    </a:lnR>
                    <a:lnT>
                      <a:noFill/>
                    </a:lnT>
                    <a:lnB>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006"/>
                  </a:ext>
                </a:extLst>
              </a:tr>
              <a:tr h="26117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Fatigue</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21.9</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0.7</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12.7</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007"/>
                  </a:ext>
                </a:extLst>
              </a:tr>
              <a:tr h="2611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Diarrhea</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14.2</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0.6</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5.4</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0.1</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172740216"/>
                  </a:ext>
                </a:extLst>
              </a:tr>
              <a:tr h="2611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VTE</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0.6</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0.6</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0.2</a:t>
                      </a:r>
                    </a:p>
                  </a:txBody>
                  <a:tcPr marL="118872" marR="118872" anchor="ctr">
                    <a:lnL>
                      <a:noFill/>
                    </a:lnL>
                    <a:lnR>
                      <a:noFill/>
                    </a:lnR>
                    <a:lnT>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768964810"/>
                  </a:ext>
                </a:extLst>
              </a:tr>
            </a:tbl>
          </a:graphicData>
        </a:graphic>
      </p:graphicFrame>
    </p:spTree>
    <p:extLst>
      <p:ext uri="{BB962C8B-B14F-4D97-AF65-F5344CB8AC3E}">
        <p14:creationId xmlns:p14="http://schemas.microsoft.com/office/powerpoint/2010/main" val="7904498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167CD383-C150-437B-BE27-B453333F5003}"/>
              </a:ext>
            </a:extLst>
          </p:cNvPr>
          <p:cNvSpPr/>
          <p:nvPr/>
        </p:nvSpPr>
        <p:spPr bwMode="auto">
          <a:xfrm>
            <a:off x="2330705" y="1618078"/>
            <a:ext cx="1817499" cy="586408"/>
          </a:xfrm>
          <a:prstGeom prst="rect">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7" name="Rectangle 36">
            <a:extLst>
              <a:ext uri="{FF2B5EF4-FFF2-40B4-BE49-F238E27FC236}">
                <a16:creationId xmlns:a16="http://schemas.microsoft.com/office/drawing/2014/main" id="{85A58863-D98C-4F02-A98C-3FA339585161}"/>
              </a:ext>
            </a:extLst>
          </p:cNvPr>
          <p:cNvSpPr/>
          <p:nvPr/>
        </p:nvSpPr>
        <p:spPr bwMode="auto">
          <a:xfrm>
            <a:off x="4238300" y="1618078"/>
            <a:ext cx="1817499" cy="586408"/>
          </a:xfrm>
          <a:prstGeom prst="rect">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8" name="Rectangle 37">
            <a:extLst>
              <a:ext uri="{FF2B5EF4-FFF2-40B4-BE49-F238E27FC236}">
                <a16:creationId xmlns:a16="http://schemas.microsoft.com/office/drawing/2014/main" id="{4388C1CF-32AA-40BC-B982-7423CC57BC13}"/>
              </a:ext>
            </a:extLst>
          </p:cNvPr>
          <p:cNvSpPr/>
          <p:nvPr/>
        </p:nvSpPr>
        <p:spPr bwMode="auto">
          <a:xfrm>
            <a:off x="6145895" y="1618078"/>
            <a:ext cx="1817499" cy="586408"/>
          </a:xfrm>
          <a:prstGeom prst="rect">
            <a:avLst/>
          </a:prstGeom>
          <a:solidFill>
            <a:schemeClr val="accent5"/>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9" name="Rectangle 38">
            <a:extLst>
              <a:ext uri="{FF2B5EF4-FFF2-40B4-BE49-F238E27FC236}">
                <a16:creationId xmlns:a16="http://schemas.microsoft.com/office/drawing/2014/main" id="{B1B7A282-3E76-418B-9DD8-8C256CAB35EC}"/>
              </a:ext>
            </a:extLst>
          </p:cNvPr>
          <p:cNvSpPr/>
          <p:nvPr/>
        </p:nvSpPr>
        <p:spPr bwMode="auto">
          <a:xfrm>
            <a:off x="8053490" y="1618078"/>
            <a:ext cx="1817499" cy="586408"/>
          </a:xfrm>
          <a:prstGeom prst="rect">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0" name="Rectangle 39">
            <a:extLst>
              <a:ext uri="{FF2B5EF4-FFF2-40B4-BE49-F238E27FC236}">
                <a16:creationId xmlns:a16="http://schemas.microsoft.com/office/drawing/2014/main" id="{11FE1858-6CCD-44C5-85F9-3F3DD09CE6E8}"/>
              </a:ext>
            </a:extLst>
          </p:cNvPr>
          <p:cNvSpPr/>
          <p:nvPr/>
        </p:nvSpPr>
        <p:spPr bwMode="auto">
          <a:xfrm>
            <a:off x="9961084" y="1618078"/>
            <a:ext cx="1817499" cy="586408"/>
          </a:xfrm>
          <a:prstGeom prst="rect">
            <a:avLst/>
          </a:prstGeom>
          <a:solidFill>
            <a:schemeClr val="tx2">
              <a:lumMod val="7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 name="Title 1">
            <a:extLst>
              <a:ext uri="{FF2B5EF4-FFF2-40B4-BE49-F238E27FC236}">
                <a16:creationId xmlns:a16="http://schemas.microsoft.com/office/drawing/2014/main" id="{2E61719A-B463-F94E-BA66-E796CEEC7C5E}"/>
              </a:ext>
            </a:extLst>
          </p:cNvPr>
          <p:cNvSpPr>
            <a:spLocks noGrp="1"/>
          </p:cNvSpPr>
          <p:nvPr>
            <p:ph type="title"/>
          </p:nvPr>
        </p:nvSpPr>
        <p:spPr/>
        <p:txBody>
          <a:bodyPr/>
          <a:lstStyle/>
          <a:p>
            <a:r>
              <a:rPr lang="en-US" dirty="0"/>
              <a:t>Key AEs With CDK4/6 Inhibitors: </a:t>
            </a:r>
            <a:br>
              <a:rPr lang="en-US" dirty="0"/>
            </a:br>
            <a:r>
              <a:rPr lang="en-US" dirty="0"/>
              <a:t>Monitoring and Prevention</a:t>
            </a:r>
          </a:p>
        </p:txBody>
      </p:sp>
      <p:sp>
        <p:nvSpPr>
          <p:cNvPr id="18" name="Rounded Rectangle 17">
            <a:extLst>
              <a:ext uri="{FF2B5EF4-FFF2-40B4-BE49-F238E27FC236}">
                <a16:creationId xmlns:a16="http://schemas.microsoft.com/office/drawing/2014/main" id="{5BA0BC08-E905-6240-BF6F-6890028722A3}"/>
              </a:ext>
            </a:extLst>
          </p:cNvPr>
          <p:cNvSpPr/>
          <p:nvPr/>
        </p:nvSpPr>
        <p:spPr>
          <a:xfrm>
            <a:off x="423110" y="3313233"/>
            <a:ext cx="1828800" cy="2862545"/>
          </a:xfrm>
          <a:prstGeom prst="roundRect">
            <a:avLst/>
          </a:prstGeom>
          <a:solidFill>
            <a:srgbClr val="015873">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Antidiarrheal therapy</a:t>
            </a:r>
          </a:p>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Increase oral hydration</a:t>
            </a:r>
          </a:p>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Notify HCP</a:t>
            </a:r>
          </a:p>
        </p:txBody>
      </p:sp>
      <p:sp>
        <p:nvSpPr>
          <p:cNvPr id="20" name="Rounded Rectangle 19">
            <a:extLst>
              <a:ext uri="{FF2B5EF4-FFF2-40B4-BE49-F238E27FC236}">
                <a16:creationId xmlns:a16="http://schemas.microsoft.com/office/drawing/2014/main" id="{C9ABEEB1-3825-0643-8854-3A2EF33E5D73}"/>
              </a:ext>
            </a:extLst>
          </p:cNvPr>
          <p:cNvSpPr/>
          <p:nvPr/>
        </p:nvSpPr>
        <p:spPr>
          <a:xfrm>
            <a:off x="2336262" y="3313233"/>
            <a:ext cx="1828800" cy="2862545"/>
          </a:xfrm>
          <a:prstGeom prst="roundRect">
            <a:avLst/>
          </a:prstGeom>
          <a:solidFill>
            <a:srgbClr val="E1471D">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LFTs before starting tx, Q2W x 2 mo, then: </a:t>
            </a:r>
          </a:p>
          <a:p>
            <a:pPr marL="168275" marR="0" lvl="0" indent="-168275" algn="l" defTabSz="424443"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Abemaciclib,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as indicated </a:t>
            </a:r>
          </a:p>
          <a:p>
            <a:pPr marL="168275" marR="0" lvl="0" indent="-168275" algn="l" defTabSz="424443"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Ribociclib,</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start of cycle x 4 cycles</a:t>
            </a:r>
          </a:p>
        </p:txBody>
      </p:sp>
      <p:sp>
        <p:nvSpPr>
          <p:cNvPr id="21" name="Rounded Rectangle 20">
            <a:extLst>
              <a:ext uri="{FF2B5EF4-FFF2-40B4-BE49-F238E27FC236}">
                <a16:creationId xmlns:a16="http://schemas.microsoft.com/office/drawing/2014/main" id="{2311C092-BA4B-1942-BDF9-6353994B0354}"/>
              </a:ext>
            </a:extLst>
          </p:cNvPr>
          <p:cNvSpPr/>
          <p:nvPr/>
        </p:nvSpPr>
        <p:spPr>
          <a:xfrm>
            <a:off x="4249414" y="3307750"/>
            <a:ext cx="1828800" cy="2928432"/>
          </a:xfrm>
          <a:prstGeom prst="roundRect">
            <a:avLst/>
          </a:prstGeom>
          <a:solidFill>
            <a:srgbClr val="00823B">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ECG before cycle 1, Day 14 of cycle 1, start of cycle 2, then as indicated</a:t>
            </a:r>
          </a:p>
          <a:p>
            <a:pPr marL="0" marR="0" lvl="0" indent="0" algn="l" defTabSz="424443" rtl="0" eaLnBrk="1" fontAlgn="auto" latinLnBrk="0" hangingPunct="1">
              <a:lnSpc>
                <a:spcPct val="90000"/>
              </a:lnSpc>
              <a:spcBef>
                <a:spcPts val="1000"/>
              </a:spcBef>
              <a:spcAft>
                <a:spcPts val="18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Electrolytes at start of cycle x 6 cycles, then as indicated</a:t>
            </a:r>
          </a:p>
        </p:txBody>
      </p:sp>
      <p:sp>
        <p:nvSpPr>
          <p:cNvPr id="22" name="Rounded Rectangle 21">
            <a:extLst>
              <a:ext uri="{FF2B5EF4-FFF2-40B4-BE49-F238E27FC236}">
                <a16:creationId xmlns:a16="http://schemas.microsoft.com/office/drawing/2014/main" id="{CA523275-6DCE-5E4E-8290-E936EB94FAA5}"/>
              </a:ext>
            </a:extLst>
          </p:cNvPr>
          <p:cNvSpPr/>
          <p:nvPr/>
        </p:nvSpPr>
        <p:spPr>
          <a:xfrm>
            <a:off x="6162566" y="3305280"/>
            <a:ext cx="1828800" cy="2928432"/>
          </a:xfrm>
          <a:prstGeom prst="roundRect">
            <a:avLst/>
          </a:prstGeom>
          <a:solidFill>
            <a:srgbClr val="FDB338">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80000"/>
              </a:lnSpc>
              <a:spcBef>
                <a:spcPts val="10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CBC before starting tx, then: </a:t>
            </a:r>
          </a:p>
          <a:p>
            <a:pPr marL="228600" marR="0" lvl="0" indent="-228600" algn="l" defTabSz="424443" rtl="0" eaLnBrk="1" fontAlgn="auto" latinLnBrk="0" hangingPunct="1">
              <a:lnSpc>
                <a:spcPct val="80000"/>
              </a:lnSpc>
              <a:spcBef>
                <a:spcPts val="1000"/>
              </a:spcBef>
              <a:spcAft>
                <a:spcPts val="0"/>
              </a:spcAft>
              <a:buClrTx/>
              <a:buSzTx/>
              <a:buFont typeface="Wingdings" panose="05000000000000000000" pitchFamily="2" charset="2"/>
              <a:buChar char="§"/>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Abemaciclib,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Q2W x 2 mo, QM x 2 mo, then as indicated</a:t>
            </a:r>
          </a:p>
          <a:p>
            <a:pPr marL="228600" marR="0" lvl="0" indent="-228600" algn="l" defTabSz="424443" rtl="0" eaLnBrk="1" fontAlgn="auto" latinLnBrk="0" hangingPunct="1">
              <a:lnSpc>
                <a:spcPct val="80000"/>
              </a:lnSpc>
              <a:spcBef>
                <a:spcPts val="1000"/>
              </a:spcBef>
              <a:spcAft>
                <a:spcPts val="0"/>
              </a:spcAft>
              <a:buClrTx/>
              <a:buSzTx/>
              <a:buFont typeface="Wingdings" panose="05000000000000000000" pitchFamily="2" charset="2"/>
              <a:buChar char="§"/>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Palbociclib,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Days 1 and 15 of cycles 1-2, then as indicated</a:t>
            </a:r>
          </a:p>
          <a:p>
            <a:pPr marL="228600" marR="0" lvl="0" indent="-228600" algn="l" defTabSz="424443" rtl="0" eaLnBrk="1" fontAlgn="auto" latinLnBrk="0" hangingPunct="1">
              <a:lnSpc>
                <a:spcPct val="80000"/>
              </a:lnSpc>
              <a:spcBef>
                <a:spcPts val="1000"/>
              </a:spcBef>
              <a:spcAft>
                <a:spcPts val="0"/>
              </a:spcAft>
              <a:buClrTx/>
              <a:buSzTx/>
              <a:buFont typeface="Wingdings" panose="05000000000000000000" pitchFamily="2" charset="2"/>
              <a:buChar char="§"/>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Ribociclib,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Q2W x 2 cycles, start of next 4 cycles, then as indicated</a:t>
            </a:r>
          </a:p>
        </p:txBody>
      </p:sp>
      <p:sp>
        <p:nvSpPr>
          <p:cNvPr id="23" name="Rounded Rectangle 22">
            <a:extLst>
              <a:ext uri="{FF2B5EF4-FFF2-40B4-BE49-F238E27FC236}">
                <a16:creationId xmlns:a16="http://schemas.microsoft.com/office/drawing/2014/main" id="{77387BFD-51EA-3F43-913B-0EC4039A5787}"/>
              </a:ext>
            </a:extLst>
          </p:cNvPr>
          <p:cNvSpPr/>
          <p:nvPr/>
        </p:nvSpPr>
        <p:spPr>
          <a:xfrm>
            <a:off x="8075718" y="3305280"/>
            <a:ext cx="1828800" cy="2928432"/>
          </a:xfrm>
          <a:prstGeom prst="roundRect">
            <a:avLst/>
          </a:prstGeom>
          <a:solidFill>
            <a:srgbClr val="682E74">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90000"/>
              </a:lnSpc>
              <a:spcBef>
                <a:spcPts val="1000"/>
              </a:spcBef>
              <a:spcAft>
                <a:spcPts val="60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Monitor for signs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symptoms of thrombosis or pulmonary embolism</a:t>
            </a:r>
          </a:p>
        </p:txBody>
      </p:sp>
      <p:sp>
        <p:nvSpPr>
          <p:cNvPr id="28" name="Rounded Rectangle 22">
            <a:extLst>
              <a:ext uri="{FF2B5EF4-FFF2-40B4-BE49-F238E27FC236}">
                <a16:creationId xmlns:a16="http://schemas.microsoft.com/office/drawing/2014/main" id="{0ECA70FC-35F6-4B5A-88AE-EC2B71DCD704}"/>
              </a:ext>
            </a:extLst>
          </p:cNvPr>
          <p:cNvSpPr/>
          <p:nvPr/>
        </p:nvSpPr>
        <p:spPr>
          <a:xfrm>
            <a:off x="9988871" y="3305279"/>
            <a:ext cx="1828800" cy="2928433"/>
          </a:xfrm>
          <a:prstGeom prst="roundRect">
            <a:avLst/>
          </a:prstGeom>
          <a:solidFill>
            <a:srgbClr val="98989D">
              <a:alpha val="50196"/>
            </a:srgbClr>
          </a:solidFill>
          <a:ln w="28575">
            <a:noFill/>
          </a:ln>
          <a:effectLst/>
        </p:spPr>
        <p:style>
          <a:lnRef idx="1">
            <a:schemeClr val="accent1"/>
          </a:lnRef>
          <a:fillRef idx="3">
            <a:schemeClr val="accent1"/>
          </a:fillRef>
          <a:effectRef idx="2">
            <a:schemeClr val="accent1"/>
          </a:effectRef>
          <a:fontRef idx="minor">
            <a:schemeClr val="lt1"/>
          </a:fontRef>
        </p:style>
        <p:txBody>
          <a:bodyPr lIns="45720" rIns="45720" rtlCol="0" anchor="ctr" anchorCtr="1"/>
          <a:lstStyle/>
          <a:p>
            <a:pPr marL="0" marR="0" lvl="0" indent="0" algn="l" defTabSz="424443" rtl="0" eaLnBrk="1" fontAlgn="auto" latinLnBrk="0" hangingPunct="1">
              <a:lnSpc>
                <a:spcPct val="90000"/>
              </a:lnSpc>
              <a:spcBef>
                <a:spcPts val="10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Monitor for pulmonary symptoms indicative of ILD or pneumonitis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(eg, hypoxia, cough, dyspnea)</a:t>
            </a:r>
          </a:p>
        </p:txBody>
      </p:sp>
      <p:sp>
        <p:nvSpPr>
          <p:cNvPr id="33" name="Text Box 15">
            <a:extLst>
              <a:ext uri="{FF2B5EF4-FFF2-40B4-BE49-F238E27FC236}">
                <a16:creationId xmlns:a16="http://schemas.microsoft.com/office/drawing/2014/main" id="{9B3C296B-019D-4708-866C-3A635C46942F}"/>
              </a:ext>
            </a:extLst>
          </p:cNvPr>
          <p:cNvSpPr txBox="1">
            <a:spLocks noChangeArrowheads="1"/>
          </p:cNvSpPr>
          <p:nvPr/>
        </p:nvSpPr>
        <p:spPr bwMode="auto">
          <a:xfrm>
            <a:off x="442568" y="6359098"/>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Abemaciclib PI. Palbociclib PI. Ribociclib PI.</a:t>
            </a:r>
          </a:p>
        </p:txBody>
      </p:sp>
      <p:sp>
        <p:nvSpPr>
          <p:cNvPr id="3" name="Rectangle 2">
            <a:extLst>
              <a:ext uri="{FF2B5EF4-FFF2-40B4-BE49-F238E27FC236}">
                <a16:creationId xmlns:a16="http://schemas.microsoft.com/office/drawing/2014/main" id="{76A930F1-2D10-4B84-91F8-211736980628}"/>
              </a:ext>
            </a:extLst>
          </p:cNvPr>
          <p:cNvSpPr/>
          <p:nvPr/>
        </p:nvSpPr>
        <p:spPr bwMode="auto">
          <a:xfrm>
            <a:off x="423110" y="1618078"/>
            <a:ext cx="1817499" cy="586408"/>
          </a:xfrm>
          <a:prstGeom prst="rect">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1" name="TextBox 10">
            <a:extLst>
              <a:ext uri="{FF2B5EF4-FFF2-40B4-BE49-F238E27FC236}">
                <a16:creationId xmlns:a16="http://schemas.microsoft.com/office/drawing/2014/main" id="{D7D18249-44F2-5848-AF09-7772689473B4}"/>
              </a:ext>
            </a:extLst>
          </p:cNvPr>
          <p:cNvSpPr txBox="1"/>
          <p:nvPr/>
        </p:nvSpPr>
        <p:spPr>
          <a:xfrm>
            <a:off x="423112" y="1612509"/>
            <a:ext cx="1817499" cy="1692771"/>
          </a:xfrm>
          <a:prstGeom prst="rect">
            <a:avLst/>
          </a:prstGeom>
          <a:noFill/>
        </p:spPr>
        <p:txBody>
          <a:bodyPr wrap="square" rtlCol="0">
            <a:spAutoFit/>
          </a:bodyPr>
          <a:lstStyle/>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Diarrhea</a:t>
            </a:r>
          </a:p>
          <a:p>
            <a:pPr marL="0" marR="0" lvl="0" indent="0" algn="ctr" defTabSz="424443" rtl="0" eaLnBrk="1" fontAlgn="auto" latinLnBrk="0" hangingPunct="1">
              <a:lnSpc>
                <a:spcPct val="100000"/>
              </a:lnSpc>
              <a:spcBef>
                <a:spcPts val="0"/>
              </a:spcBef>
              <a:spcAft>
                <a:spcPts val="1200"/>
              </a:spcAft>
              <a:buClrTx/>
              <a:buSzTx/>
              <a:buFontTx/>
              <a:buNone/>
              <a:tabLst/>
              <a:defRPr/>
            </a:pPr>
            <a:br>
              <a:rPr kumimoji="0" lang="en-US" sz="1400" b="1" i="0" u="none" strike="noStrike" kern="1200" cap="none" spc="0" normalizeH="0" baseline="0" noProof="0" dirty="0">
                <a:ln>
                  <a:noFill/>
                </a:ln>
                <a:solidFill>
                  <a:srgbClr val="000000"/>
                </a:solidFill>
                <a:effectLst/>
                <a:uLnTx/>
                <a:uFillTx/>
                <a:latin typeface="Calibri"/>
                <a:ea typeface="+mn-ea"/>
                <a:cs typeface="+mn-cs"/>
              </a:rPr>
            </a:br>
            <a:r>
              <a:rPr kumimoji="0" lang="en-US" sz="1400" b="1" i="0" u="none" strike="noStrike" kern="1200" cap="none" spc="0" normalizeH="0" baseline="0" noProof="0" dirty="0">
                <a:ln>
                  <a:noFill/>
                </a:ln>
                <a:solidFill>
                  <a:srgbClr val="000000"/>
                </a:solidFill>
                <a:effectLst/>
                <a:uLnTx/>
                <a:uFillTx/>
                <a:latin typeface="Calibri"/>
                <a:ea typeface="+mn-ea"/>
                <a:cs typeface="+mn-cs"/>
              </a:rPr>
              <a:t>Abemaciclib</a:t>
            </a:r>
          </a:p>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Palbociclib</a:t>
            </a:r>
          </a:p>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Ribociclib</a:t>
            </a:r>
          </a:p>
        </p:txBody>
      </p:sp>
      <p:sp>
        <p:nvSpPr>
          <p:cNvPr id="12" name="TextBox 11">
            <a:extLst>
              <a:ext uri="{FF2B5EF4-FFF2-40B4-BE49-F238E27FC236}">
                <a16:creationId xmlns:a16="http://schemas.microsoft.com/office/drawing/2014/main" id="{2F42A3AB-336D-7244-B6D5-C20B2F1166A4}"/>
              </a:ext>
            </a:extLst>
          </p:cNvPr>
          <p:cNvSpPr txBox="1"/>
          <p:nvPr/>
        </p:nvSpPr>
        <p:spPr>
          <a:xfrm>
            <a:off x="2427741" y="1612509"/>
            <a:ext cx="1694684" cy="1692771"/>
          </a:xfrm>
          <a:prstGeom prst="rect">
            <a:avLst/>
          </a:prstGeom>
          <a:noFill/>
        </p:spPr>
        <p:txBody>
          <a:bodyPr wrap="square" rtlCol="0">
            <a:spAutoFit/>
          </a:bodyPr>
          <a:lstStyle/>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Hepatobiliary Toxicity</a:t>
            </a:r>
          </a:p>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Abemaciclib</a:t>
            </a:r>
          </a:p>
          <a:p>
            <a:pPr marL="0" marR="0" lvl="0" indent="0" algn="ctr" defTabSz="424443" rtl="0" eaLnBrk="1" fontAlgn="auto" latinLnBrk="0" hangingPunct="1">
              <a:lnSpc>
                <a:spcPct val="100000"/>
              </a:lnSpc>
              <a:spcBef>
                <a:spcPts val="0"/>
              </a:spcBef>
              <a:spcAft>
                <a:spcPts val="120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a:ea typeface="+mn-ea"/>
              <a:cs typeface="+mn-cs"/>
            </a:endParaRPr>
          </a:p>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Ribociclib</a:t>
            </a:r>
          </a:p>
        </p:txBody>
      </p:sp>
      <p:sp>
        <p:nvSpPr>
          <p:cNvPr id="13" name="TextBox 12">
            <a:extLst>
              <a:ext uri="{FF2B5EF4-FFF2-40B4-BE49-F238E27FC236}">
                <a16:creationId xmlns:a16="http://schemas.microsoft.com/office/drawing/2014/main" id="{6D8E4D59-6F5E-F04E-876A-718625859C32}"/>
              </a:ext>
            </a:extLst>
          </p:cNvPr>
          <p:cNvSpPr txBox="1"/>
          <p:nvPr/>
        </p:nvSpPr>
        <p:spPr>
          <a:xfrm>
            <a:off x="4337297" y="1612509"/>
            <a:ext cx="1705374" cy="1631216"/>
          </a:xfrm>
          <a:prstGeom prst="rect">
            <a:avLst/>
          </a:prstGeom>
          <a:noFill/>
        </p:spPr>
        <p:txBody>
          <a:bodyPr wrap="square" rtlCol="0">
            <a:spAutoFit/>
          </a:bodyPr>
          <a:lstStyle/>
          <a:p>
            <a:pPr marL="0" marR="0" lvl="0" indent="0" algn="ctr" defTabSz="42444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QT Prolongation</a:t>
            </a:r>
          </a:p>
          <a:p>
            <a:pPr marL="0" marR="0" lvl="0" indent="0" algn="l" defTabSz="424443" rtl="0" eaLnBrk="1" fontAlgn="auto" latinLnBrk="0" hangingPunct="1">
              <a:lnSpc>
                <a:spcPct val="100000"/>
              </a:lnSpc>
              <a:spcBef>
                <a:spcPts val="0"/>
              </a:spcBef>
              <a:spcAft>
                <a:spcPts val="0"/>
              </a:spcAft>
              <a:buClrTx/>
              <a:buSzTx/>
              <a:buFontTx/>
              <a:buNone/>
              <a:tabLst/>
              <a:defRPr/>
            </a:pPr>
            <a:br>
              <a:rPr kumimoji="0" lang="en-US" sz="1400" b="1" i="0" u="none" strike="noStrike" kern="1200" cap="none" spc="0" normalizeH="0" baseline="0" noProof="0" dirty="0">
                <a:ln>
                  <a:noFill/>
                </a:ln>
                <a:solidFill>
                  <a:srgbClr val="FFFFFF"/>
                </a:solidFill>
                <a:effectLst/>
                <a:uLnTx/>
                <a:uFillTx/>
                <a:latin typeface="Calibri"/>
                <a:ea typeface="+mn-ea"/>
                <a:cs typeface="+mn-cs"/>
              </a:rPr>
            </a:br>
            <a:br>
              <a:rPr kumimoji="0" lang="en-US" sz="1400" b="1" i="0" u="none" strike="noStrike" kern="1200" cap="none" spc="0" normalizeH="0" baseline="0" noProof="0" dirty="0">
                <a:ln>
                  <a:noFill/>
                </a:ln>
                <a:solidFill>
                  <a:srgbClr val="FFFFFF"/>
                </a:solidFill>
                <a:effectLst/>
                <a:uLnTx/>
                <a:uFillTx/>
                <a:latin typeface="Calibri"/>
                <a:ea typeface="+mn-ea"/>
                <a:cs typeface="+mn-cs"/>
              </a:rPr>
            </a:br>
            <a:endParaRPr kumimoji="0" lang="en-US" sz="1400" b="1" i="0" u="none" strike="noStrike" kern="1200" cap="none" spc="0" normalizeH="0" baseline="0" noProof="0" dirty="0">
              <a:ln>
                <a:noFill/>
              </a:ln>
              <a:solidFill>
                <a:srgbClr val="FFFFFF"/>
              </a:solidFill>
              <a:effectLst/>
              <a:uLnTx/>
              <a:uFillTx/>
              <a:latin typeface="Calibri"/>
              <a:ea typeface="+mn-ea"/>
              <a:cs typeface="+mn-cs"/>
            </a:endParaRPr>
          </a:p>
          <a:p>
            <a:pPr marL="0" marR="0" lvl="0" indent="0" algn="ctr" defTabSz="424443"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a:ea typeface="+mn-ea"/>
              <a:cs typeface="+mn-cs"/>
            </a:endParaRPr>
          </a:p>
          <a:p>
            <a:pPr marL="0" marR="0" lvl="0" indent="0" algn="ctr" defTabSz="424443" rtl="0" eaLnBrk="1" fontAlgn="auto" latinLnBrk="0" hangingPunct="1">
              <a:lnSpc>
                <a:spcPct val="100000"/>
              </a:lnSpc>
              <a:spcBef>
                <a:spcPts val="0"/>
              </a:spcBef>
              <a:spcAft>
                <a:spcPts val="0"/>
              </a:spcAft>
              <a:buClrTx/>
              <a:buSzTx/>
              <a:buFontTx/>
              <a:buNone/>
              <a:tabLst/>
              <a:defRPr/>
            </a:pPr>
            <a:br>
              <a:rPr kumimoji="0" lang="en-US" sz="1400" b="1" i="0" u="none" strike="noStrike" kern="1200" cap="none" spc="0" normalizeH="0" baseline="0" noProof="0" dirty="0">
                <a:ln>
                  <a:noFill/>
                </a:ln>
                <a:solidFill>
                  <a:srgbClr val="000000"/>
                </a:solidFill>
                <a:effectLst/>
                <a:uLnTx/>
                <a:uFillTx/>
                <a:latin typeface="Calibri"/>
                <a:ea typeface="+mn-ea"/>
                <a:cs typeface="+mn-cs"/>
              </a:rPr>
            </a:br>
            <a:r>
              <a:rPr kumimoji="0" lang="en-US" sz="1400" b="1" i="0" u="none" strike="noStrike" kern="1200" cap="none" spc="0" normalizeH="0" baseline="0" noProof="0" dirty="0">
                <a:ln>
                  <a:noFill/>
                </a:ln>
                <a:solidFill>
                  <a:srgbClr val="000000"/>
                </a:solidFill>
                <a:effectLst/>
                <a:uLnTx/>
                <a:uFillTx/>
                <a:latin typeface="Calibri"/>
                <a:ea typeface="+mn-ea"/>
                <a:cs typeface="+mn-cs"/>
              </a:rPr>
              <a:t>Ribociclib</a:t>
            </a:r>
          </a:p>
        </p:txBody>
      </p:sp>
      <p:sp>
        <p:nvSpPr>
          <p:cNvPr id="14" name="TextBox 13">
            <a:extLst>
              <a:ext uri="{FF2B5EF4-FFF2-40B4-BE49-F238E27FC236}">
                <a16:creationId xmlns:a16="http://schemas.microsoft.com/office/drawing/2014/main" id="{5F78C9BF-A7C1-0146-8789-819ADD597B6D}"/>
              </a:ext>
            </a:extLst>
          </p:cNvPr>
          <p:cNvSpPr txBox="1"/>
          <p:nvPr/>
        </p:nvSpPr>
        <p:spPr>
          <a:xfrm>
            <a:off x="6162566" y="1612509"/>
            <a:ext cx="1808018" cy="1661993"/>
          </a:xfrm>
          <a:prstGeom prst="rect">
            <a:avLst/>
          </a:prstGeom>
          <a:noFill/>
        </p:spPr>
        <p:txBody>
          <a:bodyPr wrap="square" rtlCol="0">
            <a:spAutoFit/>
          </a:bodyPr>
          <a:lstStyle>
            <a:defPPr>
              <a:defRPr lang="en-US"/>
            </a:defPPr>
            <a:lvl1pPr algn="ctr" defTabSz="424443">
              <a:spcAft>
                <a:spcPts val="1200"/>
              </a:spcAft>
              <a:defRPr sz="2000" b="1">
                <a:solidFill>
                  <a:schemeClr val="bg1"/>
                </a:solidFill>
                <a:latin typeface="Calibri"/>
              </a:defRPr>
            </a:lvl1pPr>
          </a:lstStyle>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Neutropenia</a:t>
            </a:r>
          </a:p>
          <a:p>
            <a:pPr marL="0" marR="0" lvl="0" indent="0" defTabSz="424443" rtl="0" eaLnBrk="1" fontAlgn="auto" latinLnBrk="0" hangingPunct="1">
              <a:lnSpc>
                <a:spcPct val="100000"/>
              </a:lnSpc>
              <a:spcBef>
                <a:spcPts val="0"/>
              </a:spcBef>
              <a:spcAft>
                <a:spcPts val="1200"/>
              </a:spcAft>
              <a:buClrTx/>
              <a:buSzTx/>
              <a:buFontTx/>
              <a:buNone/>
              <a:tabLst/>
              <a:defRPr/>
            </a:pPr>
            <a:br>
              <a:rPr kumimoji="0" lang="en-US" sz="1400" b="1" i="0" u="none" strike="noStrike" kern="1200" cap="none" spc="0" normalizeH="0" baseline="0" noProof="0" dirty="0">
                <a:ln>
                  <a:noFill/>
                </a:ln>
                <a:solidFill>
                  <a:srgbClr val="FFFFFF"/>
                </a:solidFill>
                <a:effectLst/>
                <a:uLnTx/>
                <a:uFillTx/>
                <a:latin typeface="Calibri"/>
                <a:ea typeface="+mn-ea"/>
                <a:cs typeface="+mn-cs"/>
              </a:rPr>
            </a:br>
            <a:r>
              <a:rPr kumimoji="0" lang="en-US" sz="1400" b="1" i="0" u="none" strike="noStrike" kern="1200" cap="none" spc="0" normalizeH="0" baseline="0" noProof="0" dirty="0">
                <a:ln>
                  <a:noFill/>
                </a:ln>
                <a:solidFill>
                  <a:srgbClr val="000000"/>
                </a:solidFill>
                <a:effectLst/>
                <a:uLnTx/>
                <a:uFillTx/>
                <a:latin typeface="Calibri"/>
                <a:ea typeface="+mn-ea"/>
                <a:cs typeface="+mn-cs"/>
              </a:rPr>
              <a:t>Abemaciclib</a:t>
            </a:r>
          </a:p>
          <a:p>
            <a:pPr marL="0" marR="0" lvl="0" indent="0"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Palbociclib</a:t>
            </a:r>
          </a:p>
          <a:p>
            <a:pPr marL="0" marR="0" lvl="0" indent="0"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Ribociclib</a:t>
            </a:r>
          </a:p>
        </p:txBody>
      </p:sp>
      <p:sp>
        <p:nvSpPr>
          <p:cNvPr id="15" name="TextBox 14">
            <a:extLst>
              <a:ext uri="{FF2B5EF4-FFF2-40B4-BE49-F238E27FC236}">
                <a16:creationId xmlns:a16="http://schemas.microsoft.com/office/drawing/2014/main" id="{1F70983D-AA17-F54B-8F29-0C7316D58628}"/>
              </a:ext>
            </a:extLst>
          </p:cNvPr>
          <p:cNvSpPr txBox="1"/>
          <p:nvPr/>
        </p:nvSpPr>
        <p:spPr>
          <a:xfrm>
            <a:off x="8082812" y="1612509"/>
            <a:ext cx="1766044" cy="923330"/>
          </a:xfrm>
          <a:prstGeom prst="rect">
            <a:avLst/>
          </a:prstGeom>
          <a:noFill/>
        </p:spPr>
        <p:txBody>
          <a:bodyPr wrap="square" rtlCol="0">
            <a:spAutoFit/>
          </a:bodyPr>
          <a:lstStyle>
            <a:defPPr>
              <a:defRPr lang="en-US"/>
            </a:defPPr>
            <a:lvl1pPr algn="ctr" defTabSz="424443">
              <a:spcAft>
                <a:spcPts val="1200"/>
              </a:spcAft>
              <a:defRPr sz="2000" b="1">
                <a:solidFill>
                  <a:schemeClr val="bg1"/>
                </a:solidFill>
                <a:latin typeface="Calibri"/>
              </a:defRPr>
            </a:lvl1pPr>
          </a:lstStyle>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VTE</a:t>
            </a:r>
          </a:p>
          <a:p>
            <a:pPr marL="0" marR="0" lvl="0" indent="0" defTabSz="424443" rtl="0" eaLnBrk="1" fontAlgn="auto" latinLnBrk="0" hangingPunct="1">
              <a:lnSpc>
                <a:spcPct val="100000"/>
              </a:lnSpc>
              <a:spcBef>
                <a:spcPts val="0"/>
              </a:spcBef>
              <a:spcAft>
                <a:spcPts val="1200"/>
              </a:spcAft>
              <a:buClrTx/>
              <a:buSzTx/>
              <a:buFontTx/>
              <a:buNone/>
              <a:tabLst/>
              <a:defRPr/>
            </a:pPr>
            <a:br>
              <a:rPr kumimoji="0" lang="en-US" sz="1400" b="1" i="0" u="none" strike="noStrike" kern="1200" cap="none" spc="0" normalizeH="0" baseline="0" noProof="0" dirty="0">
                <a:ln>
                  <a:noFill/>
                </a:ln>
                <a:solidFill>
                  <a:srgbClr val="000000"/>
                </a:solidFill>
                <a:effectLst/>
                <a:uLnTx/>
                <a:uFillTx/>
                <a:latin typeface="Calibri"/>
                <a:ea typeface="+mn-ea"/>
                <a:cs typeface="+mn-cs"/>
              </a:rPr>
            </a:br>
            <a:r>
              <a:rPr kumimoji="0" lang="en-US" sz="1400" b="1" i="0" u="none" strike="noStrike" kern="1200" cap="none" spc="0" normalizeH="0" baseline="0" noProof="0" dirty="0">
                <a:ln>
                  <a:noFill/>
                </a:ln>
                <a:solidFill>
                  <a:srgbClr val="000000"/>
                </a:solidFill>
                <a:effectLst/>
                <a:uLnTx/>
                <a:uFillTx/>
                <a:latin typeface="Calibri"/>
                <a:ea typeface="+mn-ea"/>
                <a:cs typeface="+mn-cs"/>
              </a:rPr>
              <a:t>Abemaciclib</a:t>
            </a:r>
          </a:p>
        </p:txBody>
      </p:sp>
      <p:sp>
        <p:nvSpPr>
          <p:cNvPr id="27" name="TextBox 26">
            <a:extLst>
              <a:ext uri="{FF2B5EF4-FFF2-40B4-BE49-F238E27FC236}">
                <a16:creationId xmlns:a16="http://schemas.microsoft.com/office/drawing/2014/main" id="{499F3859-D8C6-458A-B764-5890AB924606}"/>
              </a:ext>
            </a:extLst>
          </p:cNvPr>
          <p:cNvSpPr txBox="1"/>
          <p:nvPr/>
        </p:nvSpPr>
        <p:spPr>
          <a:xfrm>
            <a:off x="10046010" y="1612509"/>
            <a:ext cx="1712139" cy="1692771"/>
          </a:xfrm>
          <a:prstGeom prst="rect">
            <a:avLst/>
          </a:prstGeom>
          <a:noFill/>
        </p:spPr>
        <p:txBody>
          <a:bodyPr wrap="square" rtlCol="0">
            <a:spAutoFit/>
          </a:bodyPr>
          <a:lstStyle>
            <a:defPPr>
              <a:defRPr lang="en-US"/>
            </a:defPPr>
            <a:lvl1pPr algn="ctr" defTabSz="424443">
              <a:spcAft>
                <a:spcPts val="1200"/>
              </a:spcAft>
              <a:defRPr sz="2000" b="1">
                <a:solidFill>
                  <a:schemeClr val="bg1"/>
                </a:solidFill>
                <a:latin typeface="Calibri"/>
              </a:defRPr>
            </a:lvl1pPr>
          </a:lstStyle>
          <a:p>
            <a:pPr marL="0" marR="0" lvl="0" indent="0" algn="ctr" defTabSz="424443" rtl="0" eaLnBrk="1" fontAlgn="auto" latinLnBrk="0" hangingPunct="1">
              <a:lnSpc>
                <a:spcPct val="100000"/>
              </a:lnSpc>
              <a:spcBef>
                <a:spcPts val="0"/>
              </a:spcBef>
              <a:spcAft>
                <a:spcPts val="120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a:ea typeface="+mn-ea"/>
                <a:cs typeface="+mn-cs"/>
              </a:rPr>
              <a:t>ILD/</a:t>
            </a:r>
            <a:br>
              <a:rPr kumimoji="0" lang="en-US" sz="1600" b="1" i="0" u="none" strike="noStrike" kern="1200" cap="none" spc="0" normalizeH="0" baseline="0" noProof="0" dirty="0">
                <a:ln>
                  <a:noFill/>
                </a:ln>
                <a:solidFill>
                  <a:srgbClr val="FFFFFF"/>
                </a:solidFill>
                <a:effectLst/>
                <a:uLnTx/>
                <a:uFillTx/>
                <a:latin typeface="Calibri"/>
                <a:ea typeface="+mn-ea"/>
                <a:cs typeface="+mn-cs"/>
              </a:rPr>
            </a:br>
            <a:r>
              <a:rPr kumimoji="0" lang="en-US" sz="1600" b="1" i="0" u="none" strike="noStrike" kern="1200" cap="none" spc="0" normalizeH="0" baseline="0" noProof="0" dirty="0">
                <a:ln>
                  <a:noFill/>
                </a:ln>
                <a:solidFill>
                  <a:srgbClr val="FFFFFF"/>
                </a:solidFill>
                <a:effectLst/>
                <a:uLnTx/>
                <a:uFillTx/>
                <a:latin typeface="Calibri"/>
                <a:ea typeface="+mn-ea"/>
                <a:cs typeface="+mn-cs"/>
              </a:rPr>
              <a:t>Pneumonitis</a:t>
            </a:r>
          </a:p>
          <a:p>
            <a:pPr marL="0" marR="0" lvl="0" indent="0"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Abemaciclib</a:t>
            </a:r>
          </a:p>
          <a:p>
            <a:pPr marL="0" marR="0" lvl="0" indent="0"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Palbociclib</a:t>
            </a:r>
          </a:p>
          <a:p>
            <a:pPr marL="0" marR="0" lvl="0" indent="0" defTabSz="424443" rtl="0" eaLnBrk="1" fontAlgn="auto" latinLnBrk="0" hangingPunct="1">
              <a:lnSpc>
                <a:spcPct val="100000"/>
              </a:lnSpc>
              <a:spcBef>
                <a:spcPts val="0"/>
              </a:spcBef>
              <a:spcAft>
                <a:spcPts val="120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mn-cs"/>
              </a:rPr>
              <a:t>Ribociclib</a:t>
            </a:r>
          </a:p>
        </p:txBody>
      </p:sp>
    </p:spTree>
    <p:extLst>
      <p:ext uri="{BB962C8B-B14F-4D97-AF65-F5344CB8AC3E}">
        <p14:creationId xmlns:p14="http://schemas.microsoft.com/office/powerpoint/2010/main" val="17912579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B70DA-6FF1-42B3-BED9-76BF37FD449E}"/>
              </a:ext>
            </a:extLst>
          </p:cNvPr>
          <p:cNvSpPr>
            <a:spLocks noGrp="1"/>
          </p:cNvSpPr>
          <p:nvPr>
            <p:ph type="title"/>
          </p:nvPr>
        </p:nvSpPr>
        <p:spPr/>
        <p:txBody>
          <a:bodyPr/>
          <a:lstStyle/>
          <a:p>
            <a:r>
              <a:rPr lang="en-US" dirty="0"/>
              <a:t>Practical Management Strategies: </a:t>
            </a:r>
            <a:br>
              <a:rPr lang="en-US" dirty="0"/>
            </a:br>
            <a:r>
              <a:rPr lang="en-US" dirty="0"/>
              <a:t>Diarrhea With Abemaciclib</a:t>
            </a:r>
          </a:p>
        </p:txBody>
      </p:sp>
      <p:sp>
        <p:nvSpPr>
          <p:cNvPr id="7" name="Content Placeholder 6">
            <a:extLst>
              <a:ext uri="{FF2B5EF4-FFF2-40B4-BE49-F238E27FC236}">
                <a16:creationId xmlns:a16="http://schemas.microsoft.com/office/drawing/2014/main" id="{EC41BA6D-04AE-401E-AB7A-A00F825F1A33}"/>
              </a:ext>
            </a:extLst>
          </p:cNvPr>
          <p:cNvSpPr>
            <a:spLocks noGrp="1"/>
          </p:cNvSpPr>
          <p:nvPr>
            <p:ph idx="1"/>
          </p:nvPr>
        </p:nvSpPr>
        <p:spPr/>
        <p:txBody>
          <a:bodyPr/>
          <a:lstStyle/>
          <a:p>
            <a:r>
              <a:rPr lang="en-US" sz="2200" dirty="0"/>
              <a:t>Instruct patients to start antidiarrheal agents (eg, loperamide), increase oral fluid intake, and notify HCP at first sign of diarrhea</a:t>
            </a:r>
          </a:p>
        </p:txBody>
      </p:sp>
      <p:graphicFrame>
        <p:nvGraphicFramePr>
          <p:cNvPr id="11" name="Group 32">
            <a:extLst>
              <a:ext uri="{FF2B5EF4-FFF2-40B4-BE49-F238E27FC236}">
                <a16:creationId xmlns:a16="http://schemas.microsoft.com/office/drawing/2014/main" id="{BD862032-948A-4006-A7B2-0E468C31EF50}"/>
              </a:ext>
            </a:extLst>
          </p:cNvPr>
          <p:cNvGraphicFramePr>
            <a:graphicFrameLocks noGrp="1"/>
          </p:cNvGraphicFramePr>
          <p:nvPr>
            <p:extLst>
              <p:ext uri="{D42A27DB-BD31-4B8C-83A1-F6EECF244321}">
                <p14:modId xmlns:p14="http://schemas.microsoft.com/office/powerpoint/2010/main" val="430801996"/>
              </p:ext>
            </p:extLst>
          </p:nvPr>
        </p:nvGraphicFramePr>
        <p:xfrm>
          <a:off x="720726" y="2276930"/>
          <a:ext cx="10761478" cy="3139520"/>
        </p:xfrm>
        <a:graphic>
          <a:graphicData uri="http://schemas.openxmlformats.org/drawingml/2006/table">
            <a:tbl>
              <a:tblPr/>
              <a:tblGrid>
                <a:gridCol w="1505010">
                  <a:extLst>
                    <a:ext uri="{9D8B030D-6E8A-4147-A177-3AD203B41FA5}">
                      <a16:colId xmlns:a16="http://schemas.microsoft.com/office/drawing/2014/main" val="20000"/>
                    </a:ext>
                  </a:extLst>
                </a:gridCol>
                <a:gridCol w="4289364">
                  <a:extLst>
                    <a:ext uri="{9D8B030D-6E8A-4147-A177-3AD203B41FA5}">
                      <a16:colId xmlns:a16="http://schemas.microsoft.com/office/drawing/2014/main" val="2394323577"/>
                    </a:ext>
                  </a:extLst>
                </a:gridCol>
                <a:gridCol w="4967104">
                  <a:extLst>
                    <a:ext uri="{9D8B030D-6E8A-4147-A177-3AD203B41FA5}">
                      <a16:colId xmlns:a16="http://schemas.microsoft.com/office/drawing/2014/main" val="1295352498"/>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Description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Abemaciclib Dose Modification Recommendations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Increase of &lt;4 stools/day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Continue treatment without dose adjustment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Increase of 4-6 stools/day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If toxicity does not improve to grade ≤1 within 24 hr, withhold dose until toxicity improves to 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same dose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that persists or recurs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lang="en-US" sz="1600" b="0" i="0" kern="1200" dirty="0">
                          <a:solidFill>
                            <a:schemeClr val="bg1"/>
                          </a:solidFill>
                          <a:effectLst/>
                          <a:latin typeface="Calibri" panose="020F0502020204030204" pitchFamily="34" charset="0"/>
                          <a:ea typeface="+mn-ea"/>
                          <a:cs typeface="Calibri" panose="020F0502020204030204" pitchFamily="34" charset="0"/>
                        </a:rPr>
                        <a:t>After resuming the same dose despite maximal supportive measures</a:t>
                      </a:r>
                      <a:endParaRPr kumimoji="0" lang="en-US" sz="1600" b="0" i="1"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Withhold until toxicity improves to 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next lower dose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3874067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or 4 or requires hospitalization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 </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increase of ≥7 stools/day; hospitalization indicated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r>
                        <a:rPr kumimoji="0" lang="en-US" sz="1600" b="1"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 </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life threatening; urgent intervention indicated</a:t>
                      </a:r>
                      <a:endParaRPr kumimoji="0" lang="en-US" sz="1600" b="0" i="1"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Withhold until toxicity improves to 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Resume at next lower dose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3" name="Text Box 11">
            <a:extLst>
              <a:ext uri="{FF2B5EF4-FFF2-40B4-BE49-F238E27FC236}">
                <a16:creationId xmlns:a16="http://schemas.microsoft.com/office/drawing/2014/main" id="{35F727BC-A6A0-4E9D-9E81-C380DFB4E039}"/>
              </a:ext>
            </a:extLst>
          </p:cNvPr>
          <p:cNvSpPr txBox="1">
            <a:spLocks noChangeArrowheads="1"/>
          </p:cNvSpPr>
          <p:nvPr/>
        </p:nvSpPr>
        <p:spPr bwMode="auto">
          <a:xfrm>
            <a:off x="428278" y="6387468"/>
            <a:ext cx="8375038"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fontAlgn="base">
              <a:lnSpc>
                <a:spcPct val="100000"/>
              </a:lnSpc>
              <a:spcBef>
                <a:spcPct val="0"/>
              </a:spcBef>
              <a:spcAft>
                <a:spcPct val="0"/>
              </a:spcAft>
              <a:buClrTx/>
              <a:buNone/>
              <a:defRPr/>
            </a:pPr>
            <a:r>
              <a:rPr kumimoji="0" lang="es-E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Abemaciclib </a:t>
            </a:r>
            <a:r>
              <a:rPr lang="es-ES" altLang="en-US" sz="1200" b="0" dirty="0">
                <a:solidFill>
                  <a:srgbClr val="455560"/>
                </a:solidFill>
                <a:latin typeface="Calibri" panose="020F0502020204030204" pitchFamily="34" charset="0"/>
              </a:rPr>
              <a:t>PI</a:t>
            </a:r>
            <a:r>
              <a:rPr kumimoji="0" lang="es-E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NCI. Common Terminology Criteria for Adverse Events, </a:t>
            </a:r>
            <a:r>
              <a:rPr lang="es-ES" altLang="en-US" sz="1200" b="0" dirty="0">
                <a:solidFill>
                  <a:srgbClr val="455560"/>
                </a:solidFill>
                <a:latin typeface="Calibri" panose="020F0502020204030204" pitchFamily="34" charset="0"/>
                <a:cs typeface="Arial" panose="020B0604020202020204" pitchFamily="34" charset="0"/>
              </a:rPr>
              <a:t>v5.0. </a:t>
            </a:r>
            <a:endParaRPr lang="en-US" altLang="en-US" sz="1200" b="0" spc="-10" dirty="0">
              <a:solidFill>
                <a:srgbClr val="455560"/>
              </a:solidFill>
              <a:latin typeface="Calibri" panose="020F0502020204030204" pitchFamily="34" charset="0"/>
            </a:endParaRPr>
          </a:p>
        </p:txBody>
      </p:sp>
    </p:spTree>
    <p:extLst>
      <p:ext uri="{BB962C8B-B14F-4D97-AF65-F5344CB8AC3E}">
        <p14:creationId xmlns:p14="http://schemas.microsoft.com/office/powerpoint/2010/main" val="22996323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Dose Modifications for Abemaciclib</a:t>
            </a:r>
            <a:endParaRPr lang="en-US" altLang="en-US" dirty="0"/>
          </a:p>
        </p:txBody>
      </p:sp>
      <p:sp>
        <p:nvSpPr>
          <p:cNvPr id="4" name="Content Placeholder 3">
            <a:extLst>
              <a:ext uri="{FF2B5EF4-FFF2-40B4-BE49-F238E27FC236}">
                <a16:creationId xmlns:a16="http://schemas.microsoft.com/office/drawing/2014/main" id="{7D16CC3E-40D5-F643-B314-0764C3E65584}"/>
              </a:ext>
            </a:extLst>
          </p:cNvPr>
          <p:cNvSpPr>
            <a:spLocks noGrp="1"/>
          </p:cNvSpPr>
          <p:nvPr>
            <p:ph idx="1"/>
          </p:nvPr>
        </p:nvSpPr>
        <p:spPr/>
        <p:txBody>
          <a:bodyPr/>
          <a:lstStyle/>
          <a:p>
            <a:endParaRPr lang="en-US" sz="2400" dirty="0"/>
          </a:p>
          <a:p>
            <a:endParaRPr lang="en-US" sz="2400" dirty="0"/>
          </a:p>
          <a:p>
            <a:endParaRPr lang="en-US" sz="2400" dirty="0"/>
          </a:p>
          <a:p>
            <a:endParaRPr lang="en-US" sz="2400" dirty="0"/>
          </a:p>
          <a:p>
            <a:endParaRPr lang="en-US" sz="2400" dirty="0"/>
          </a:p>
          <a:p>
            <a:r>
              <a:rPr lang="en-US" sz="2400" dirty="0"/>
              <a:t>Abemaciclib can be taken with or without food</a:t>
            </a:r>
          </a:p>
          <a:p>
            <a:r>
              <a:rPr lang="en-US" sz="2400" dirty="0"/>
              <a:t>Medication should be taken at approximately the same time each day</a:t>
            </a:r>
          </a:p>
          <a:p>
            <a:r>
              <a:rPr lang="en-US" sz="2400" dirty="0"/>
              <a:t>Avoid concomitant use of strong CYP3A4 inhibitors and inducers</a:t>
            </a:r>
          </a:p>
          <a:p>
            <a:endParaRPr lang="en-US" sz="2400" dirty="0"/>
          </a:p>
        </p:txBody>
      </p:sp>
      <p:sp>
        <p:nvSpPr>
          <p:cNvPr id="49" name="Text Box 15">
            <a:extLst>
              <a:ext uri="{FF2B5EF4-FFF2-40B4-BE49-F238E27FC236}">
                <a16:creationId xmlns:a16="http://schemas.microsoft.com/office/drawing/2014/main" id="{C323E521-2A68-4058-8210-E7442FE2EE57}"/>
              </a:ext>
            </a:extLst>
          </p:cNvPr>
          <p:cNvSpPr txBox="1">
            <a:spLocks noChangeArrowheads="1"/>
          </p:cNvSpPr>
          <p:nvPr/>
        </p:nvSpPr>
        <p:spPr bwMode="auto">
          <a:xfrm>
            <a:off x="432207"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Abemaciclib PI.</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2" name="Table 5">
            <a:extLst>
              <a:ext uri="{FF2B5EF4-FFF2-40B4-BE49-F238E27FC236}">
                <a16:creationId xmlns:a16="http://schemas.microsoft.com/office/drawing/2014/main" id="{ECD543FD-8B7C-7357-9FD0-6BCF9B176318}"/>
              </a:ext>
            </a:extLst>
          </p:cNvPr>
          <p:cNvGraphicFramePr>
            <a:graphicFrameLocks/>
          </p:cNvGraphicFramePr>
          <p:nvPr/>
        </p:nvGraphicFramePr>
        <p:xfrm>
          <a:off x="727076" y="1604963"/>
          <a:ext cx="10755128" cy="2590800"/>
        </p:xfrm>
        <a:graphic>
          <a:graphicData uri="http://schemas.openxmlformats.org/drawingml/2006/table">
            <a:tbl>
              <a:tblPr firstRow="1" bandRow="1">
                <a:tableStyleId>{5C22544A-7EE6-4342-B048-85BDC9FD1C3A}</a:tableStyleId>
              </a:tblPr>
              <a:tblGrid>
                <a:gridCol w="3290742">
                  <a:extLst>
                    <a:ext uri="{9D8B030D-6E8A-4147-A177-3AD203B41FA5}">
                      <a16:colId xmlns:a16="http://schemas.microsoft.com/office/drawing/2014/main" val="3873896702"/>
                    </a:ext>
                  </a:extLst>
                </a:gridCol>
                <a:gridCol w="4299371">
                  <a:extLst>
                    <a:ext uri="{9D8B030D-6E8A-4147-A177-3AD203B41FA5}">
                      <a16:colId xmlns:a16="http://schemas.microsoft.com/office/drawing/2014/main" val="2744988846"/>
                    </a:ext>
                  </a:extLst>
                </a:gridCol>
                <a:gridCol w="3165015">
                  <a:extLst>
                    <a:ext uri="{9D8B030D-6E8A-4147-A177-3AD203B41FA5}">
                      <a16:colId xmlns:a16="http://schemas.microsoft.com/office/drawing/2014/main" val="834523090"/>
                    </a:ext>
                  </a:extLst>
                </a:gridCol>
              </a:tblGrid>
              <a:tr h="1654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Dose Level</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Abemaciclib + Fulvestrant, </a:t>
                      </a:r>
                      <a:b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Tamoxifen, or AI</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Abemaciclib Monotherapy</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8521275"/>
                  </a:ext>
                </a:extLst>
              </a:tr>
              <a:tr h="17669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Recommended starting dose</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200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366478295"/>
                  </a:ext>
                </a:extLst>
              </a:tr>
              <a:tr h="16545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First dose reduction</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520848003"/>
                  </a:ext>
                </a:extLst>
              </a:tr>
              <a:tr h="17572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Second dose reduction</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347287151"/>
                  </a:ext>
                </a:extLst>
              </a:tr>
              <a:tr h="4199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Further dose reductions</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Discontinue if further dose reductions needed beyond 50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50 mg BID</a:t>
                      </a:r>
                    </a:p>
                  </a:txBody>
                  <a:tcPr marL="118872" marR="11887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050353302"/>
                  </a:ext>
                </a:extLst>
              </a:tr>
            </a:tbl>
          </a:graphicData>
        </a:graphic>
      </p:graphicFrame>
    </p:spTree>
    <p:extLst>
      <p:ext uri="{BB962C8B-B14F-4D97-AF65-F5344CB8AC3E}">
        <p14:creationId xmlns:p14="http://schemas.microsoft.com/office/powerpoint/2010/main" val="3963638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5244D-3140-ACF5-CFE3-C1ADD8608E8B}"/>
              </a:ext>
            </a:extLst>
          </p:cNvPr>
          <p:cNvSpPr>
            <a:spLocks noGrp="1"/>
          </p:cNvSpPr>
          <p:nvPr>
            <p:ph type="title"/>
          </p:nvPr>
        </p:nvSpPr>
        <p:spPr/>
        <p:txBody>
          <a:bodyPr/>
          <a:lstStyle/>
          <a:p>
            <a:r>
              <a:rPr lang="en-US" dirty="0"/>
              <a:t>An Approach for High-Risk HR+/HER2- EBC</a:t>
            </a:r>
          </a:p>
        </p:txBody>
      </p:sp>
      <p:sp>
        <p:nvSpPr>
          <p:cNvPr id="4" name="Content Placeholder 4">
            <a:extLst>
              <a:ext uri="{FF2B5EF4-FFF2-40B4-BE49-F238E27FC236}">
                <a16:creationId xmlns:a16="http://schemas.microsoft.com/office/drawing/2014/main" id="{F915AA1E-297B-6D40-F952-D59BB84DACCD}"/>
              </a:ext>
            </a:extLst>
          </p:cNvPr>
          <p:cNvSpPr txBox="1">
            <a:spLocks/>
          </p:cNvSpPr>
          <p:nvPr/>
        </p:nvSpPr>
        <p:spPr bwMode="auto">
          <a:xfrm>
            <a:off x="4093143" y="4469382"/>
            <a:ext cx="3026664" cy="18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lnSpc>
                <a:spcPct val="100000"/>
              </a:lnSpc>
              <a:spcBef>
                <a:spcPts val="0"/>
              </a:spcBef>
              <a:spcAft>
                <a:spcPts val="0"/>
              </a:spcAft>
            </a:pPr>
            <a:r>
              <a:rPr lang="en-US" sz="2000" b="0" kern="0"/>
              <a:t>Stage II with either</a:t>
            </a:r>
          </a:p>
          <a:p>
            <a:pPr lvl="1">
              <a:lnSpc>
                <a:spcPct val="100000"/>
              </a:lnSpc>
              <a:spcBef>
                <a:spcPts val="0"/>
              </a:spcBef>
              <a:spcAft>
                <a:spcPts val="0"/>
              </a:spcAft>
            </a:pPr>
            <a:r>
              <a:rPr lang="en-US" sz="1800" b="0" kern="0"/>
              <a:t>N0 + 1 of the following</a:t>
            </a:r>
          </a:p>
          <a:p>
            <a:pPr lvl="2">
              <a:lnSpc>
                <a:spcPct val="100000"/>
              </a:lnSpc>
              <a:spcBef>
                <a:spcPts val="0"/>
              </a:spcBef>
              <a:spcAft>
                <a:spcPts val="0"/>
              </a:spcAft>
            </a:pPr>
            <a:r>
              <a:rPr lang="en-US" sz="1600" b="0" kern="0"/>
              <a:t>Grade 2/3</a:t>
            </a:r>
          </a:p>
          <a:p>
            <a:pPr lvl="2">
              <a:lnSpc>
                <a:spcPct val="100000"/>
              </a:lnSpc>
              <a:spcBef>
                <a:spcPts val="0"/>
              </a:spcBef>
              <a:spcAft>
                <a:spcPts val="0"/>
              </a:spcAft>
            </a:pPr>
            <a:r>
              <a:rPr lang="en-US" sz="1600" b="0" kern="0"/>
              <a:t>Ki-67 ≥20%</a:t>
            </a:r>
          </a:p>
          <a:p>
            <a:pPr lvl="1">
              <a:lnSpc>
                <a:spcPct val="100000"/>
              </a:lnSpc>
              <a:spcBef>
                <a:spcPts val="0"/>
              </a:spcBef>
              <a:spcAft>
                <a:spcPts val="0"/>
              </a:spcAft>
            </a:pPr>
            <a:r>
              <a:rPr lang="en-US" sz="1800" b="0" kern="0"/>
              <a:t>1-3 positive nodes </a:t>
            </a:r>
          </a:p>
          <a:p>
            <a:pPr>
              <a:lnSpc>
                <a:spcPct val="100000"/>
              </a:lnSpc>
              <a:spcBef>
                <a:spcPts val="0"/>
              </a:spcBef>
              <a:spcAft>
                <a:spcPts val="0"/>
              </a:spcAft>
            </a:pPr>
            <a:r>
              <a:rPr lang="en-US" sz="2000" b="0" kern="0"/>
              <a:t>Stage III</a:t>
            </a:r>
            <a:endParaRPr lang="en-US" sz="2000" b="0" kern="0" dirty="0"/>
          </a:p>
        </p:txBody>
      </p:sp>
      <p:sp>
        <p:nvSpPr>
          <p:cNvPr id="5" name="Text Box 15">
            <a:extLst>
              <a:ext uri="{FF2B5EF4-FFF2-40B4-BE49-F238E27FC236}">
                <a16:creationId xmlns:a16="http://schemas.microsoft.com/office/drawing/2014/main" id="{61DFA6D1-DDF2-9F48-2401-496C963D8889}"/>
              </a:ext>
            </a:extLst>
          </p:cNvPr>
          <p:cNvSpPr txBox="1">
            <a:spLocks noChangeArrowheads="1"/>
          </p:cNvSpPr>
          <p:nvPr/>
        </p:nvSpPr>
        <p:spPr bwMode="auto">
          <a:xfrm>
            <a:off x="402083" y="637872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Geyer. Ann Oncol.  2022;33:1250. 2. Johnston. Lancet Oncol. 2023;24:77. 3. </a:t>
            </a:r>
            <a:r>
              <a:rPr lang="en-US" altLang="en-US" sz="1200" b="0" spc="-10" dirty="0">
                <a:solidFill>
                  <a:srgbClr val="455560"/>
                </a:solidFill>
                <a:latin typeface="Calibri" panose="020F0502020204030204" pitchFamily="34" charset="0"/>
              </a:rPr>
              <a:t>Slamon. ASCO 2023. </a:t>
            </a:r>
            <a:r>
              <a:rPr lang="en-US" altLang="en-US" sz="1200" b="0" spc="-10" dirty="0" err="1">
                <a:solidFill>
                  <a:srgbClr val="455560"/>
                </a:solidFill>
                <a:latin typeface="Calibri" panose="020F0502020204030204" pitchFamily="34" charset="0"/>
              </a:rPr>
              <a:t>Abstr</a:t>
            </a:r>
            <a:r>
              <a:rPr lang="en-US" altLang="en-US" sz="1200" b="0" spc="-10" dirty="0">
                <a:solidFill>
                  <a:srgbClr val="455560"/>
                </a:solidFill>
                <a:latin typeface="Calibri" panose="020F0502020204030204" pitchFamily="34" charset="0"/>
              </a:rPr>
              <a:t> LBA 500.</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sp>
        <p:nvSpPr>
          <p:cNvPr id="6" name="Right Brace 5">
            <a:extLst>
              <a:ext uri="{FF2B5EF4-FFF2-40B4-BE49-F238E27FC236}">
                <a16:creationId xmlns:a16="http://schemas.microsoft.com/office/drawing/2014/main" id="{1C77CAE4-7188-20D3-E373-E640FD252DF3}"/>
              </a:ext>
            </a:extLst>
          </p:cNvPr>
          <p:cNvSpPr/>
          <p:nvPr/>
        </p:nvSpPr>
        <p:spPr bwMode="auto">
          <a:xfrm flipH="1">
            <a:off x="7279640" y="1555891"/>
            <a:ext cx="897775" cy="4628777"/>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7" name="Rectangle 6">
            <a:extLst>
              <a:ext uri="{FF2B5EF4-FFF2-40B4-BE49-F238E27FC236}">
                <a16:creationId xmlns:a16="http://schemas.microsoft.com/office/drawing/2014/main" id="{47A85C6D-9C2F-A4D5-A902-EC5AB7EB77E2}"/>
              </a:ext>
            </a:extLst>
          </p:cNvPr>
          <p:cNvSpPr/>
          <p:nvPr/>
        </p:nvSpPr>
        <p:spPr bwMode="auto">
          <a:xfrm>
            <a:off x="938273" y="1602357"/>
            <a:ext cx="2960853" cy="457200"/>
          </a:xfrm>
          <a:prstGeom prst="rect">
            <a:avLst/>
          </a:prstGeom>
          <a:solidFill>
            <a:schemeClr val="accent1"/>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400" b="1" dirty="0">
                <a:solidFill>
                  <a:srgbClr val="FFFFFF"/>
                </a:solidFill>
                <a:latin typeface="Calibri" panose="020F0502020204030204" pitchFamily="34" charset="0"/>
                <a:cs typeface="Calibri" panose="020F0502020204030204" pitchFamily="34" charset="0"/>
              </a:rPr>
              <a:t>OlympiA</a:t>
            </a:r>
            <a:r>
              <a:rPr lang="en-US" sz="2400" b="1" baseline="30000" dirty="0">
                <a:solidFill>
                  <a:srgbClr val="FFFFFF"/>
                </a:solidFill>
                <a:latin typeface="Calibri" panose="020F0502020204030204" pitchFamily="34" charset="0"/>
                <a:cs typeface="Calibri" panose="020F0502020204030204" pitchFamily="34" charset="0"/>
              </a:rPr>
              <a:t>1</a:t>
            </a:r>
            <a:endPar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8" name="Content Placeholder 3">
            <a:extLst>
              <a:ext uri="{FF2B5EF4-FFF2-40B4-BE49-F238E27FC236}">
                <a16:creationId xmlns:a16="http://schemas.microsoft.com/office/drawing/2014/main" id="{146D03DC-B91B-9FB0-F3CA-71C1F1F0FA3C}"/>
              </a:ext>
            </a:extLst>
          </p:cNvPr>
          <p:cNvSpPr txBox="1">
            <a:spLocks/>
          </p:cNvSpPr>
          <p:nvPr/>
        </p:nvSpPr>
        <p:spPr bwMode="auto">
          <a:xfrm>
            <a:off x="938273" y="2059556"/>
            <a:ext cx="3024127" cy="421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After neoadjuvant CT</a:t>
            </a:r>
          </a:p>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After adjuvant </a:t>
            </a:r>
            <a:r>
              <a:rPr lang="en-US" sz="2000" b="0" kern="0" dirty="0">
                <a:solidFill>
                  <a:srgbClr val="000000"/>
                </a:solidFill>
              </a:rPr>
              <a:t>CT</a:t>
            </a: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9" name="Rectangle 8">
            <a:extLst>
              <a:ext uri="{FF2B5EF4-FFF2-40B4-BE49-F238E27FC236}">
                <a16:creationId xmlns:a16="http://schemas.microsoft.com/office/drawing/2014/main" id="{EC60B42F-E5B5-EE35-353B-B59FDB150728}"/>
              </a:ext>
            </a:extLst>
          </p:cNvPr>
          <p:cNvSpPr/>
          <p:nvPr/>
        </p:nvSpPr>
        <p:spPr bwMode="auto">
          <a:xfrm>
            <a:off x="4125147" y="4012182"/>
            <a:ext cx="2962656" cy="457200"/>
          </a:xfrm>
          <a:prstGeom prst="rect">
            <a:avLst/>
          </a:prstGeom>
          <a:solidFill>
            <a:schemeClr val="accent3"/>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NATALEE</a:t>
            </a:r>
            <a:r>
              <a:rPr kumimoji="0" lang="en-US" sz="24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Calibri" panose="020F0502020204030204" pitchFamily="34" charset="0"/>
              </a:rPr>
              <a:t>3</a:t>
            </a:r>
            <a:endPar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10" name="Table 10">
            <a:extLst>
              <a:ext uri="{FF2B5EF4-FFF2-40B4-BE49-F238E27FC236}">
                <a16:creationId xmlns:a16="http://schemas.microsoft.com/office/drawing/2014/main" id="{0E4FC113-2C9A-28FA-AFD1-FDADC79379FD}"/>
              </a:ext>
            </a:extLst>
          </p:cNvPr>
          <p:cNvGraphicFramePr>
            <a:graphicFrameLocks noGrp="1"/>
          </p:cNvGraphicFramePr>
          <p:nvPr/>
        </p:nvGraphicFramePr>
        <p:xfrm>
          <a:off x="938273" y="2429419"/>
          <a:ext cx="2960854" cy="741680"/>
        </p:xfrm>
        <a:graphic>
          <a:graphicData uri="http://schemas.openxmlformats.org/drawingml/2006/table">
            <a:tbl>
              <a:tblPr firstRow="1" bandRow="1">
                <a:tableStyleId>{93296810-A885-4BE3-A3E7-6D5BEEA58F35}</a:tableStyleId>
              </a:tblPr>
              <a:tblGrid>
                <a:gridCol w="2960854">
                  <a:extLst>
                    <a:ext uri="{9D8B030D-6E8A-4147-A177-3AD203B41FA5}">
                      <a16:colId xmlns:a16="http://schemas.microsoft.com/office/drawing/2014/main" val="2343778386"/>
                    </a:ext>
                  </a:extLst>
                </a:gridCol>
              </a:tblGrid>
              <a:tr h="370840">
                <a:tc>
                  <a:txBody>
                    <a:bodyPr/>
                    <a:lstStyle/>
                    <a:p>
                      <a:pPr algn="ctr"/>
                      <a:r>
                        <a:rPr lang="en-US" sz="1800" dirty="0">
                          <a:solidFill>
                            <a:schemeClr val="tx1"/>
                          </a:solidFill>
                          <a:latin typeface="Calibri" panose="020F0502020204030204" pitchFamily="34" charset="0"/>
                          <a:cs typeface="Calibri" panose="020F0502020204030204" pitchFamily="34" charset="0"/>
                        </a:rPr>
                        <a:t>HR+/HER2-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3473376480"/>
                  </a:ext>
                </a:extLst>
              </a:tr>
              <a:tr h="370840">
                <a:tc>
                  <a:txBody>
                    <a:bodyPr/>
                    <a:lstStyle/>
                    <a:p>
                      <a:pPr algn="ctr"/>
                      <a:r>
                        <a:rPr lang="en-US" sz="1800" dirty="0">
                          <a:solidFill>
                            <a:schemeClr val="bg1"/>
                          </a:solidFill>
                          <a:latin typeface="Calibri" panose="020F0502020204030204" pitchFamily="34" charset="0"/>
                          <a:cs typeface="Calibri" panose="020F0502020204030204" pitchFamily="34" charset="0"/>
                        </a:rPr>
                        <a:t>No pCR and CPS + EG ≥3</a:t>
                      </a:r>
                      <a:r>
                        <a:rPr lang="en-US" sz="1800" baseline="30000" dirty="0">
                          <a:solidFill>
                            <a:schemeClr val="bg1"/>
                          </a:solidFill>
                          <a:latin typeface="Calibri" panose="020F0502020204030204" pitchFamily="34" charset="0"/>
                          <a:cs typeface="Calibri" panose="020F050202020403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42336311"/>
                  </a:ext>
                </a:extLst>
              </a:tr>
            </a:tbl>
          </a:graphicData>
        </a:graphic>
      </p:graphicFrame>
      <p:graphicFrame>
        <p:nvGraphicFramePr>
          <p:cNvPr id="11" name="Table 10">
            <a:extLst>
              <a:ext uri="{FF2B5EF4-FFF2-40B4-BE49-F238E27FC236}">
                <a16:creationId xmlns:a16="http://schemas.microsoft.com/office/drawing/2014/main" id="{A2CF0C16-5439-5052-A9EE-1980B39EF03F}"/>
              </a:ext>
            </a:extLst>
          </p:cNvPr>
          <p:cNvGraphicFramePr>
            <a:graphicFrameLocks noGrp="1"/>
          </p:cNvGraphicFramePr>
          <p:nvPr/>
        </p:nvGraphicFramePr>
        <p:xfrm>
          <a:off x="938273" y="3832261"/>
          <a:ext cx="2960854" cy="741680"/>
        </p:xfrm>
        <a:graphic>
          <a:graphicData uri="http://schemas.openxmlformats.org/drawingml/2006/table">
            <a:tbl>
              <a:tblPr firstRow="1" bandRow="1">
                <a:tableStyleId>{93296810-A885-4BE3-A3E7-6D5BEEA58F35}</a:tableStyleId>
              </a:tblPr>
              <a:tblGrid>
                <a:gridCol w="2960854">
                  <a:extLst>
                    <a:ext uri="{9D8B030D-6E8A-4147-A177-3AD203B41FA5}">
                      <a16:colId xmlns:a16="http://schemas.microsoft.com/office/drawing/2014/main" val="2343778386"/>
                    </a:ext>
                  </a:extLst>
                </a:gridCol>
              </a:tblGrid>
              <a:tr h="370840">
                <a:tc>
                  <a:txBody>
                    <a:bodyPr/>
                    <a:lstStyle/>
                    <a:p>
                      <a:pPr algn="ctr"/>
                      <a:r>
                        <a:rPr lang="en-US" sz="1800" dirty="0">
                          <a:solidFill>
                            <a:schemeClr val="tx1"/>
                          </a:solidFill>
                          <a:latin typeface="Calibri" panose="020F0502020204030204" pitchFamily="34" charset="0"/>
                          <a:cs typeface="Calibri" panose="020F0502020204030204" pitchFamily="34" charset="0"/>
                        </a:rPr>
                        <a:t>HR+/HER2-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3473376480"/>
                  </a:ext>
                </a:extLst>
              </a:tr>
              <a:tr h="370840">
                <a:tc>
                  <a:txBody>
                    <a:bodyPr/>
                    <a:lstStyle/>
                    <a:p>
                      <a:pPr algn="ctr"/>
                      <a:r>
                        <a:rPr lang="en-US" sz="1800" dirty="0">
                          <a:solidFill>
                            <a:schemeClr val="bg1"/>
                          </a:solidFill>
                          <a:latin typeface="Calibri" panose="020F0502020204030204" pitchFamily="34" charset="0"/>
                          <a:cs typeface="Calibri" panose="020F0502020204030204" pitchFamily="34" charset="0"/>
                        </a:rPr>
                        <a:t>≥4 positive lymph nodes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842336311"/>
                  </a:ext>
                </a:extLst>
              </a:tr>
            </a:tbl>
          </a:graphicData>
        </a:graphic>
      </p:graphicFrame>
      <p:sp>
        <p:nvSpPr>
          <p:cNvPr id="12" name="Content Placeholder 4">
            <a:extLst>
              <a:ext uri="{FF2B5EF4-FFF2-40B4-BE49-F238E27FC236}">
                <a16:creationId xmlns:a16="http://schemas.microsoft.com/office/drawing/2014/main" id="{EFB6C211-184E-30CF-8598-611786685832}"/>
              </a:ext>
            </a:extLst>
          </p:cNvPr>
          <p:cNvSpPr txBox="1">
            <a:spLocks/>
          </p:cNvSpPr>
          <p:nvPr/>
        </p:nvSpPr>
        <p:spPr bwMode="auto">
          <a:xfrm>
            <a:off x="8337247" y="1594846"/>
            <a:ext cx="3144955" cy="46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891" indent="-342891"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32" indent="-285744"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2971"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160"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349"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537"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726"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8914"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103"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endParaRPr lang="en-US" sz="2400" kern="0" dirty="0"/>
          </a:p>
          <a:p>
            <a:r>
              <a:rPr lang="en-US" sz="2000" b="0" kern="0" dirty="0"/>
              <a:t>Tamoxifen or AI ± ovarian suppression and abemaciclib </a:t>
            </a:r>
          </a:p>
          <a:p>
            <a:endParaRPr lang="en-US" sz="2000" kern="0" dirty="0"/>
          </a:p>
          <a:p>
            <a:pPr marL="0" indent="0" algn="ctr" eaLnBrk="0" hangingPunct="0">
              <a:lnSpc>
                <a:spcPct val="100000"/>
              </a:lnSpc>
              <a:spcBef>
                <a:spcPct val="0"/>
              </a:spcBef>
              <a:spcAft>
                <a:spcPct val="0"/>
              </a:spcAft>
              <a:buClrTx/>
              <a:buNone/>
              <a:defRPr/>
            </a:pPr>
            <a:r>
              <a:rPr lang="en-US" sz="2400" b="1" dirty="0">
                <a:solidFill>
                  <a:srgbClr val="FFFFFF"/>
                </a:solidFill>
                <a:cs typeface="Calibri" panose="020F0502020204030204" pitchFamily="34" charset="0"/>
              </a:rPr>
              <a:t> </a:t>
            </a:r>
          </a:p>
          <a:p>
            <a:r>
              <a:rPr lang="en-US" sz="2000" b="0" kern="0" dirty="0"/>
              <a:t>Olaparib ± tamoxifen or AI ± ovarian suppression </a:t>
            </a:r>
          </a:p>
          <a:p>
            <a:r>
              <a:rPr lang="en-US" sz="2000" i="1" u="sng" kern="0" dirty="0"/>
              <a:t>Consider</a:t>
            </a:r>
            <a:r>
              <a:rPr lang="en-US" sz="2000" kern="0" dirty="0"/>
              <a:t> </a:t>
            </a:r>
            <a:r>
              <a:rPr lang="en-US" sz="2000" b="0" kern="0" dirty="0"/>
              <a:t>starting ET + abemaciclib after olaparib completed</a:t>
            </a:r>
          </a:p>
          <a:p>
            <a:endParaRPr lang="en-US" sz="2000" kern="0" dirty="0"/>
          </a:p>
        </p:txBody>
      </p:sp>
      <p:sp>
        <p:nvSpPr>
          <p:cNvPr id="13" name="Rectangle 12">
            <a:extLst>
              <a:ext uri="{FF2B5EF4-FFF2-40B4-BE49-F238E27FC236}">
                <a16:creationId xmlns:a16="http://schemas.microsoft.com/office/drawing/2014/main" id="{5962874C-B59A-FBC5-3E81-8A609077AEF6}"/>
              </a:ext>
            </a:extLst>
          </p:cNvPr>
          <p:cNvSpPr/>
          <p:nvPr/>
        </p:nvSpPr>
        <p:spPr bwMode="auto">
          <a:xfrm>
            <a:off x="8369252" y="1602357"/>
            <a:ext cx="2962656" cy="457200"/>
          </a:xfrm>
          <a:prstGeom prst="rect">
            <a:avLst/>
          </a:prstGeom>
          <a:solidFill>
            <a:schemeClr val="accent6">
              <a:lumMod val="60000"/>
              <a:lumOff val="40000"/>
            </a:schemeClr>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400" b="1" dirty="0">
                <a:solidFill>
                  <a:srgbClr val="FFFFFF"/>
                </a:solidFill>
                <a:latin typeface="Calibri" panose="020F0502020204030204" pitchFamily="34" charset="0"/>
                <a:cs typeface="Calibri" panose="020F0502020204030204" pitchFamily="34" charset="0"/>
              </a:rPr>
              <a:t>g</a:t>
            </a:r>
            <a:r>
              <a:rPr lang="en-US" sz="2400" b="1" i="1" dirty="0">
                <a:solidFill>
                  <a:srgbClr val="FFFFFF"/>
                </a:solidFill>
                <a:latin typeface="Calibri" panose="020F0502020204030204" pitchFamily="34" charset="0"/>
                <a:cs typeface="Calibri" panose="020F0502020204030204" pitchFamily="34" charset="0"/>
              </a:rPr>
              <a:t>BRCA</a:t>
            </a:r>
            <a:r>
              <a:rPr lang="en-US" sz="2400" b="1" dirty="0">
                <a:solidFill>
                  <a:srgbClr val="FFFFFF"/>
                </a:solidFill>
                <a:latin typeface="Calibri" panose="020F0502020204030204" pitchFamily="34" charset="0"/>
                <a:cs typeface="Calibri" panose="020F0502020204030204" pitchFamily="34" charset="0"/>
              </a:rPr>
              <a:t> Wild Type</a:t>
            </a:r>
            <a:endPar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4" name="Rectangle 13">
            <a:extLst>
              <a:ext uri="{FF2B5EF4-FFF2-40B4-BE49-F238E27FC236}">
                <a16:creationId xmlns:a16="http://schemas.microsoft.com/office/drawing/2014/main" id="{9A5B3854-F56D-B5C3-A2A9-B13D8115D7AD}"/>
              </a:ext>
            </a:extLst>
          </p:cNvPr>
          <p:cNvSpPr/>
          <p:nvPr/>
        </p:nvSpPr>
        <p:spPr bwMode="auto">
          <a:xfrm>
            <a:off x="8369252" y="3477015"/>
            <a:ext cx="2962656" cy="457200"/>
          </a:xfrm>
          <a:prstGeom prst="rect">
            <a:avLst/>
          </a:prstGeom>
          <a:solidFill>
            <a:schemeClr val="accent6"/>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400" b="1" dirty="0">
                <a:solidFill>
                  <a:srgbClr val="FFFFFF"/>
                </a:solidFill>
                <a:latin typeface="Calibri" panose="020F0502020204030204" pitchFamily="34" charset="0"/>
                <a:cs typeface="Calibri" panose="020F0502020204030204" pitchFamily="34" charset="0"/>
              </a:rPr>
              <a:t>g</a:t>
            </a:r>
            <a:r>
              <a:rPr lang="en-US" sz="2400" b="1" i="1" dirty="0">
                <a:solidFill>
                  <a:srgbClr val="FFFFFF"/>
                </a:solidFill>
                <a:latin typeface="Calibri" panose="020F0502020204030204" pitchFamily="34" charset="0"/>
                <a:cs typeface="Calibri" panose="020F0502020204030204" pitchFamily="34" charset="0"/>
              </a:rPr>
              <a:t>BRCA</a:t>
            </a:r>
            <a:r>
              <a:rPr lang="en-US" sz="2400" b="1" dirty="0">
                <a:solidFill>
                  <a:srgbClr val="FFFFFF"/>
                </a:solidFill>
                <a:latin typeface="Calibri" panose="020F0502020204030204" pitchFamily="34" charset="0"/>
                <a:cs typeface="Calibri" panose="020F0502020204030204" pitchFamily="34" charset="0"/>
              </a:rPr>
              <a:t> Mutated</a:t>
            </a:r>
            <a:endPar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 name="Content Placeholder 4">
            <a:extLst>
              <a:ext uri="{FF2B5EF4-FFF2-40B4-BE49-F238E27FC236}">
                <a16:creationId xmlns:a16="http://schemas.microsoft.com/office/drawing/2014/main" id="{6AC3ED6A-8F91-37CE-CC48-33EF717780AB}"/>
              </a:ext>
            </a:extLst>
          </p:cNvPr>
          <p:cNvSpPr txBox="1">
            <a:spLocks/>
          </p:cNvSpPr>
          <p:nvPr/>
        </p:nvSpPr>
        <p:spPr bwMode="auto">
          <a:xfrm>
            <a:off x="4093143" y="2059556"/>
            <a:ext cx="3026664" cy="1874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891" indent="-342891"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32" indent="-285744"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2971"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160"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349"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537"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726"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8914"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103"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lnSpc>
                <a:spcPct val="100000"/>
              </a:lnSpc>
              <a:spcBef>
                <a:spcPts val="0"/>
              </a:spcBef>
              <a:spcAft>
                <a:spcPts val="0"/>
              </a:spcAft>
            </a:pPr>
            <a:r>
              <a:rPr lang="en-US" sz="2000" b="0" kern="0" dirty="0"/>
              <a:t>≥4 positive nodes</a:t>
            </a:r>
          </a:p>
          <a:p>
            <a:pPr>
              <a:lnSpc>
                <a:spcPct val="100000"/>
              </a:lnSpc>
              <a:spcBef>
                <a:spcPts val="0"/>
              </a:spcBef>
              <a:spcAft>
                <a:spcPts val="0"/>
              </a:spcAft>
            </a:pPr>
            <a:r>
              <a:rPr lang="en-US" sz="2000" b="0" kern="0" dirty="0"/>
              <a:t>1-3 positive nodes + </a:t>
            </a:r>
            <a:br>
              <a:rPr lang="en-US" sz="2000" b="0" kern="0" dirty="0"/>
            </a:br>
            <a:r>
              <a:rPr lang="en-US" sz="2000" b="0" kern="0" dirty="0"/>
              <a:t>1 of the following</a:t>
            </a:r>
          </a:p>
          <a:p>
            <a:pPr lvl="1">
              <a:lnSpc>
                <a:spcPct val="100000"/>
              </a:lnSpc>
              <a:spcBef>
                <a:spcPts val="0"/>
              </a:spcBef>
              <a:spcAft>
                <a:spcPts val="0"/>
              </a:spcAft>
            </a:pPr>
            <a:r>
              <a:rPr lang="en-US" sz="1800" b="0" kern="0" dirty="0"/>
              <a:t>Tumor size ≥5 cm</a:t>
            </a:r>
          </a:p>
          <a:p>
            <a:pPr lvl="1">
              <a:lnSpc>
                <a:spcPct val="100000"/>
              </a:lnSpc>
              <a:spcBef>
                <a:spcPts val="0"/>
              </a:spcBef>
              <a:spcAft>
                <a:spcPts val="0"/>
              </a:spcAft>
            </a:pPr>
            <a:r>
              <a:rPr lang="en-US" sz="1800" b="0" kern="0" dirty="0"/>
              <a:t>Histologic grade 3</a:t>
            </a:r>
          </a:p>
          <a:p>
            <a:pPr lvl="1">
              <a:lnSpc>
                <a:spcPct val="100000"/>
              </a:lnSpc>
              <a:spcBef>
                <a:spcPts val="0"/>
              </a:spcBef>
              <a:spcAft>
                <a:spcPts val="0"/>
              </a:spcAft>
            </a:pPr>
            <a:r>
              <a:rPr lang="en-US" sz="1800" b="0" kern="0" dirty="0"/>
              <a:t>Ki-67 ≥20%</a:t>
            </a:r>
          </a:p>
        </p:txBody>
      </p:sp>
      <p:sp>
        <p:nvSpPr>
          <p:cNvPr id="16" name="Rectangle 15">
            <a:extLst>
              <a:ext uri="{FF2B5EF4-FFF2-40B4-BE49-F238E27FC236}">
                <a16:creationId xmlns:a16="http://schemas.microsoft.com/office/drawing/2014/main" id="{740D056E-652A-302A-E5C4-68B055A94B83}"/>
              </a:ext>
            </a:extLst>
          </p:cNvPr>
          <p:cNvSpPr/>
          <p:nvPr/>
        </p:nvSpPr>
        <p:spPr bwMode="auto">
          <a:xfrm>
            <a:off x="4125147" y="1602357"/>
            <a:ext cx="2962656" cy="457200"/>
          </a:xfrm>
          <a:prstGeom prst="rect">
            <a:avLst/>
          </a:prstGeom>
          <a:solidFill>
            <a:schemeClr val="accent4"/>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monarchE</a:t>
            </a:r>
            <a:r>
              <a:rPr kumimoji="0" lang="en-US" sz="24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Calibri" panose="020F0502020204030204" pitchFamily="34" charset="0"/>
              </a:rPr>
              <a:t>2</a:t>
            </a:r>
            <a:endPar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1597057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3BC4BF1-D153-41F4-B158-72AC74CB5C99}"/>
              </a:ext>
            </a:extLst>
          </p:cNvPr>
          <p:cNvSpPr>
            <a:spLocks noGrp="1"/>
          </p:cNvSpPr>
          <p:nvPr>
            <p:ph type="title"/>
          </p:nvPr>
        </p:nvSpPr>
        <p:spPr/>
        <p:txBody>
          <a:bodyPr/>
          <a:lstStyle/>
          <a:p>
            <a:r>
              <a:rPr lang="en-US" i="1" dirty="0"/>
              <a:t>ESR1 </a:t>
            </a:r>
            <a:r>
              <a:rPr lang="en-US" dirty="0"/>
              <a:t>Mutations: Primary vs Metastatic</a:t>
            </a:r>
            <a:endParaRPr lang="en-US" i="1" dirty="0"/>
          </a:p>
        </p:txBody>
      </p:sp>
      <p:sp>
        <p:nvSpPr>
          <p:cNvPr id="13" name="Text Box 15">
            <a:extLst>
              <a:ext uri="{FF2B5EF4-FFF2-40B4-BE49-F238E27FC236}">
                <a16:creationId xmlns:a16="http://schemas.microsoft.com/office/drawing/2014/main" id="{8BDAAED7-6D6F-4E6D-B9D5-3100252F7A1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Jeselsohn. Clin Cancer Res. 2014;20:1757.</a:t>
            </a:r>
          </a:p>
        </p:txBody>
      </p:sp>
      <p:sp>
        <p:nvSpPr>
          <p:cNvPr id="12" name="TextBox 11">
            <a:extLst>
              <a:ext uri="{FF2B5EF4-FFF2-40B4-BE49-F238E27FC236}">
                <a16:creationId xmlns:a16="http://schemas.microsoft.com/office/drawing/2014/main" id="{A6FB199D-0168-45E1-B1B7-F725717303F2}"/>
              </a:ext>
            </a:extLst>
          </p:cNvPr>
          <p:cNvSpPr txBox="1"/>
          <p:nvPr/>
        </p:nvSpPr>
        <p:spPr bwMode="auto">
          <a:xfrm rot="16200000">
            <a:off x="-159870" y="4026539"/>
            <a:ext cx="2395271" cy="523220"/>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Patients With Recurring </a:t>
            </a:r>
            <a:br>
              <a:rPr lang="en-US" sz="1400" b="1" dirty="0">
                <a:solidFill>
                  <a:schemeClr val="bg1"/>
                </a:solidFill>
                <a:latin typeface="Calibri" panose="020F0502020204030204" pitchFamily="34" charset="0"/>
              </a:rPr>
            </a:br>
            <a:r>
              <a:rPr lang="en-US" sz="1400" b="1" i="1" dirty="0">
                <a:solidFill>
                  <a:schemeClr val="bg1"/>
                </a:solidFill>
                <a:latin typeface="Calibri" panose="020F0502020204030204" pitchFamily="34" charset="0"/>
              </a:rPr>
              <a:t>ESR1 </a:t>
            </a:r>
            <a:r>
              <a:rPr lang="en-US" sz="1400" b="1" dirty="0">
                <a:solidFill>
                  <a:schemeClr val="bg1"/>
                </a:solidFill>
                <a:latin typeface="Calibri" panose="020F0502020204030204" pitchFamily="34" charset="0"/>
              </a:rPr>
              <a:t>Genomic Alterations (%)</a:t>
            </a:r>
          </a:p>
        </p:txBody>
      </p:sp>
      <p:sp>
        <p:nvSpPr>
          <p:cNvPr id="17" name="TextBox 16">
            <a:extLst>
              <a:ext uri="{FF2B5EF4-FFF2-40B4-BE49-F238E27FC236}">
                <a16:creationId xmlns:a16="http://schemas.microsoft.com/office/drawing/2014/main" id="{30590075-103B-4105-B604-8A3548E66637}"/>
              </a:ext>
            </a:extLst>
          </p:cNvPr>
          <p:cNvSpPr txBox="1"/>
          <p:nvPr/>
        </p:nvSpPr>
        <p:spPr bwMode="auto">
          <a:xfrm>
            <a:off x="662521" y="2882130"/>
            <a:ext cx="5309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Frequency of Recurring </a:t>
            </a:r>
            <a:r>
              <a:rPr lang="en-US" sz="1400" b="1" i="1" dirty="0">
                <a:solidFill>
                  <a:schemeClr val="bg1"/>
                </a:solidFill>
                <a:latin typeface="Calibri" panose="020F0502020204030204" pitchFamily="34" charset="0"/>
              </a:rPr>
              <a:t>ESR1 </a:t>
            </a:r>
            <a:r>
              <a:rPr lang="en-US" sz="1400" b="1" dirty="0">
                <a:solidFill>
                  <a:schemeClr val="bg1"/>
                </a:solidFill>
                <a:latin typeface="Calibri" panose="020F0502020204030204" pitchFamily="34" charset="0"/>
              </a:rPr>
              <a:t>Genomic Alterations in ER+ Tumors</a:t>
            </a:r>
          </a:p>
        </p:txBody>
      </p:sp>
      <p:sp>
        <p:nvSpPr>
          <p:cNvPr id="18" name="TextBox 17">
            <a:extLst>
              <a:ext uri="{FF2B5EF4-FFF2-40B4-BE49-F238E27FC236}">
                <a16:creationId xmlns:a16="http://schemas.microsoft.com/office/drawing/2014/main" id="{81B80BDA-4781-4B04-AF4B-B5A3F6C84827}"/>
              </a:ext>
            </a:extLst>
          </p:cNvPr>
          <p:cNvSpPr txBox="1"/>
          <p:nvPr/>
        </p:nvSpPr>
        <p:spPr bwMode="auto">
          <a:xfrm>
            <a:off x="2751690" y="5067148"/>
            <a:ext cx="945323" cy="307777"/>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Early MBC</a:t>
            </a:r>
          </a:p>
        </p:txBody>
      </p:sp>
      <p:sp>
        <p:nvSpPr>
          <p:cNvPr id="21" name="TextBox 20">
            <a:extLst>
              <a:ext uri="{FF2B5EF4-FFF2-40B4-BE49-F238E27FC236}">
                <a16:creationId xmlns:a16="http://schemas.microsoft.com/office/drawing/2014/main" id="{99F35952-A154-410A-B1F3-756F5D64D13E}"/>
              </a:ext>
            </a:extLst>
          </p:cNvPr>
          <p:cNvSpPr txBox="1"/>
          <p:nvPr/>
        </p:nvSpPr>
        <p:spPr bwMode="auto">
          <a:xfrm>
            <a:off x="3834721" y="5067149"/>
            <a:ext cx="889346" cy="307777"/>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Late MBC</a:t>
            </a:r>
          </a:p>
        </p:txBody>
      </p:sp>
      <p:sp>
        <p:nvSpPr>
          <p:cNvPr id="23" name="Content Placeholder 2">
            <a:extLst>
              <a:ext uri="{FF2B5EF4-FFF2-40B4-BE49-F238E27FC236}">
                <a16:creationId xmlns:a16="http://schemas.microsoft.com/office/drawing/2014/main" id="{49E6FEB3-1B26-4C0C-955B-28BD46B812EB}"/>
              </a:ext>
            </a:extLst>
          </p:cNvPr>
          <p:cNvSpPr txBox="1">
            <a:spLocks/>
          </p:cNvSpPr>
          <p:nvPr/>
        </p:nvSpPr>
        <p:spPr bwMode="auto">
          <a:xfrm>
            <a:off x="604675" y="5687075"/>
            <a:ext cx="10877529" cy="81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r>
              <a:rPr lang="en-US" sz="2400" b="0" i="1" kern="0" dirty="0"/>
              <a:t>ESR1 </a:t>
            </a:r>
            <a:r>
              <a:rPr lang="en-US" sz="2400" b="0" kern="0" dirty="0"/>
              <a:t>alterations increase in frequency with progression and number of treatment lines for ER+ BC</a:t>
            </a:r>
          </a:p>
        </p:txBody>
      </p:sp>
      <p:sp>
        <p:nvSpPr>
          <p:cNvPr id="22" name="TextBox 21">
            <a:extLst>
              <a:ext uri="{FF2B5EF4-FFF2-40B4-BE49-F238E27FC236}">
                <a16:creationId xmlns:a16="http://schemas.microsoft.com/office/drawing/2014/main" id="{F29CBF88-1817-441C-82D5-EFFE5450BE1C}"/>
              </a:ext>
            </a:extLst>
          </p:cNvPr>
          <p:cNvSpPr txBox="1"/>
          <p:nvPr/>
        </p:nvSpPr>
        <p:spPr bwMode="auto">
          <a:xfrm>
            <a:off x="957930" y="1428107"/>
            <a:ext cx="37840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Location of Somatic Point Mutations in </a:t>
            </a:r>
            <a:r>
              <a:rPr lang="en-US" sz="1400" b="1" i="1" dirty="0">
                <a:solidFill>
                  <a:schemeClr val="bg1"/>
                </a:solidFill>
                <a:latin typeface="Calibri" panose="020F0502020204030204" pitchFamily="34" charset="0"/>
              </a:rPr>
              <a:t>ESR1</a:t>
            </a:r>
            <a:endParaRPr lang="en-US" sz="1400" b="1" dirty="0">
              <a:solidFill>
                <a:schemeClr val="bg1"/>
              </a:solidFill>
              <a:latin typeface="Calibri" panose="020F0502020204030204" pitchFamily="34" charset="0"/>
            </a:endParaRPr>
          </a:p>
        </p:txBody>
      </p:sp>
      <p:sp>
        <p:nvSpPr>
          <p:cNvPr id="28" name="Text Box 30">
            <a:extLst>
              <a:ext uri="{FF2B5EF4-FFF2-40B4-BE49-F238E27FC236}">
                <a16:creationId xmlns:a16="http://schemas.microsoft.com/office/drawing/2014/main" id="{F1A25A8B-655A-4ACE-9475-F96D79C0A166}"/>
              </a:ext>
            </a:extLst>
          </p:cNvPr>
          <p:cNvSpPr txBox="1">
            <a:spLocks noChangeArrowheads="1"/>
          </p:cNvSpPr>
          <p:nvPr/>
        </p:nvSpPr>
        <p:spPr bwMode="auto">
          <a:xfrm>
            <a:off x="815708" y="2709245"/>
            <a:ext cx="3401365"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*Mutation observed in primary ER-negative BC.</a:t>
            </a:r>
            <a:endParaRPr lang="en-US" altLang="en-US" sz="1200" dirty="0">
              <a:solidFill>
                <a:schemeClr val="bg1"/>
              </a:solidFill>
              <a:latin typeface="Calibri" panose="020F0502020204030204" pitchFamily="34" charset="0"/>
            </a:endParaRPr>
          </a:p>
        </p:txBody>
      </p:sp>
      <p:sp>
        <p:nvSpPr>
          <p:cNvPr id="20" name="Rectangle 19">
            <a:extLst>
              <a:ext uri="{FF2B5EF4-FFF2-40B4-BE49-F238E27FC236}">
                <a16:creationId xmlns:a16="http://schemas.microsoft.com/office/drawing/2014/main" id="{C91FC50C-5E0D-499E-9812-BED3C39D3A59}"/>
              </a:ext>
            </a:extLst>
          </p:cNvPr>
          <p:cNvSpPr/>
          <p:nvPr/>
        </p:nvSpPr>
        <p:spPr bwMode="auto">
          <a:xfrm>
            <a:off x="4500880" y="2080815"/>
            <a:ext cx="311150" cy="90885"/>
          </a:xfrm>
          <a:prstGeom prst="rect">
            <a:avLst/>
          </a:prstGeom>
          <a:solidFill>
            <a:schemeClr val="tx1"/>
          </a:solidFill>
          <a:ln w="28575">
            <a:noFill/>
            <a:miter lim="800000"/>
            <a:headEnd/>
            <a:tailEnd/>
          </a:ln>
        </p:spPr>
        <p:txBody>
          <a:bodyPr rtlCol="0" anchor="ctr"/>
          <a:lstStyle/>
          <a:p>
            <a:pPr algn="ctr"/>
            <a:endParaRPr lang="en-US" dirty="0"/>
          </a:p>
        </p:txBody>
      </p:sp>
      <p:sp>
        <p:nvSpPr>
          <p:cNvPr id="19" name="TextBox 18">
            <a:extLst>
              <a:ext uri="{FF2B5EF4-FFF2-40B4-BE49-F238E27FC236}">
                <a16:creationId xmlns:a16="http://schemas.microsoft.com/office/drawing/2014/main" id="{EEDADABD-DF08-4FB4-ACB5-DE15A46C47BA}"/>
              </a:ext>
            </a:extLst>
          </p:cNvPr>
          <p:cNvSpPr txBox="1"/>
          <p:nvPr/>
        </p:nvSpPr>
        <p:spPr bwMode="auto">
          <a:xfrm>
            <a:off x="4119400" y="1774312"/>
            <a:ext cx="7168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R503W*</a:t>
            </a:r>
          </a:p>
        </p:txBody>
      </p:sp>
      <p:sp>
        <p:nvSpPr>
          <p:cNvPr id="31" name="TextBox 30">
            <a:extLst>
              <a:ext uri="{FF2B5EF4-FFF2-40B4-BE49-F238E27FC236}">
                <a16:creationId xmlns:a16="http://schemas.microsoft.com/office/drawing/2014/main" id="{B33F758E-AA9C-4BCC-B342-A76AA753209C}"/>
              </a:ext>
            </a:extLst>
          </p:cNvPr>
          <p:cNvSpPr txBox="1"/>
          <p:nvPr/>
        </p:nvSpPr>
        <p:spPr bwMode="auto">
          <a:xfrm>
            <a:off x="6659144" y="1459930"/>
            <a:ext cx="44165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Frequencies of Genetic Alterations in Primary vs Metastatic Breast Cancer</a:t>
            </a:r>
          </a:p>
        </p:txBody>
      </p:sp>
      <p:sp>
        <p:nvSpPr>
          <p:cNvPr id="32" name="TextBox 31">
            <a:extLst>
              <a:ext uri="{FF2B5EF4-FFF2-40B4-BE49-F238E27FC236}">
                <a16:creationId xmlns:a16="http://schemas.microsoft.com/office/drawing/2014/main" id="{D3C5B398-D694-4498-907B-95A9B35A3C3B}"/>
              </a:ext>
            </a:extLst>
          </p:cNvPr>
          <p:cNvSpPr txBox="1"/>
          <p:nvPr/>
        </p:nvSpPr>
        <p:spPr bwMode="auto">
          <a:xfrm rot="16200000">
            <a:off x="5708191" y="3445893"/>
            <a:ext cx="1541448" cy="369332"/>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Frequency (%)</a:t>
            </a:r>
          </a:p>
        </p:txBody>
      </p:sp>
      <p:sp>
        <p:nvSpPr>
          <p:cNvPr id="24" name="TextBox 23">
            <a:extLst>
              <a:ext uri="{FF2B5EF4-FFF2-40B4-BE49-F238E27FC236}">
                <a16:creationId xmlns:a16="http://schemas.microsoft.com/office/drawing/2014/main" id="{0570DAD6-0D11-4EF0-AD70-DAE7AC8F725F}"/>
              </a:ext>
            </a:extLst>
          </p:cNvPr>
          <p:cNvSpPr txBox="1"/>
          <p:nvPr/>
        </p:nvSpPr>
        <p:spPr bwMode="auto">
          <a:xfrm>
            <a:off x="8956812" y="3036018"/>
            <a:ext cx="763351" cy="369332"/>
          </a:xfrm>
          <a:prstGeom prst="rect">
            <a:avLst/>
          </a:prstGeom>
          <a:noFill/>
          <a:ln>
            <a:noFill/>
          </a:ln>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 </a:t>
            </a:r>
            <a:r>
              <a:rPr lang="en-US" b="0" dirty="0">
                <a:solidFill>
                  <a:schemeClr val="bg1"/>
                </a:solidFill>
                <a:latin typeface="Calibri" panose="020F0502020204030204" pitchFamily="34" charset="0"/>
              </a:rPr>
              <a:t>&lt;.05</a:t>
            </a:r>
            <a:endParaRPr lang="en-US" b="0" i="1" dirty="0">
              <a:solidFill>
                <a:schemeClr val="bg1"/>
              </a:solidFill>
              <a:latin typeface="Calibri" panose="020F0502020204030204" pitchFamily="34" charset="0"/>
            </a:endParaRPr>
          </a:p>
        </p:txBody>
      </p:sp>
      <p:grpSp>
        <p:nvGrpSpPr>
          <p:cNvPr id="41" name="Group 40">
            <a:extLst>
              <a:ext uri="{FF2B5EF4-FFF2-40B4-BE49-F238E27FC236}">
                <a16:creationId xmlns:a16="http://schemas.microsoft.com/office/drawing/2014/main" id="{260C91E4-B869-4703-8BF2-5F8863AC0C98}"/>
              </a:ext>
            </a:extLst>
          </p:cNvPr>
          <p:cNvGrpSpPr/>
          <p:nvPr/>
        </p:nvGrpSpPr>
        <p:grpSpPr>
          <a:xfrm rot="5400000">
            <a:off x="3204384" y="3585553"/>
            <a:ext cx="73339" cy="3093810"/>
            <a:chOff x="2473235" y="2681051"/>
            <a:chExt cx="104503" cy="1727663"/>
          </a:xfrm>
        </p:grpSpPr>
        <p:cxnSp>
          <p:nvCxnSpPr>
            <p:cNvPr id="43" name="Straight Connector 42">
              <a:extLst>
                <a:ext uri="{FF2B5EF4-FFF2-40B4-BE49-F238E27FC236}">
                  <a16:creationId xmlns:a16="http://schemas.microsoft.com/office/drawing/2014/main" id="{F2FDE81A-70AD-407F-8EA3-39387633970E}"/>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B0541B4-03B7-4FB2-80E1-E28BF8AB1EE9}"/>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620553B0-15BA-4388-941A-3EC87C45A007}"/>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F3AFB1B-4DE5-492C-92F7-8B8B83DD2E16}"/>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sp>
        <p:nvSpPr>
          <p:cNvPr id="47" name="TextBox 46">
            <a:extLst>
              <a:ext uri="{FF2B5EF4-FFF2-40B4-BE49-F238E27FC236}">
                <a16:creationId xmlns:a16="http://schemas.microsoft.com/office/drawing/2014/main" id="{5B4F57D5-9E8E-4AF0-B105-A0FB3524BCB8}"/>
              </a:ext>
            </a:extLst>
          </p:cNvPr>
          <p:cNvSpPr txBox="1"/>
          <p:nvPr/>
        </p:nvSpPr>
        <p:spPr bwMode="auto">
          <a:xfrm>
            <a:off x="1313099" y="3433225"/>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48" name="TextBox 47">
            <a:extLst>
              <a:ext uri="{FF2B5EF4-FFF2-40B4-BE49-F238E27FC236}">
                <a16:creationId xmlns:a16="http://schemas.microsoft.com/office/drawing/2014/main" id="{534B6ACB-340C-41FF-BA01-0A93331B3B12}"/>
              </a:ext>
            </a:extLst>
          </p:cNvPr>
          <p:cNvSpPr txBox="1"/>
          <p:nvPr/>
        </p:nvSpPr>
        <p:spPr bwMode="auto">
          <a:xfrm>
            <a:off x="1321252" y="381310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49" name="TextBox 48">
            <a:extLst>
              <a:ext uri="{FF2B5EF4-FFF2-40B4-BE49-F238E27FC236}">
                <a16:creationId xmlns:a16="http://schemas.microsoft.com/office/drawing/2014/main" id="{09680D96-4BA5-49B8-8883-07093F4BA80E}"/>
              </a:ext>
            </a:extLst>
          </p:cNvPr>
          <p:cNvSpPr txBox="1"/>
          <p:nvPr/>
        </p:nvSpPr>
        <p:spPr bwMode="auto">
          <a:xfrm>
            <a:off x="1315497" y="418988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50" name="TextBox 49">
            <a:extLst>
              <a:ext uri="{FF2B5EF4-FFF2-40B4-BE49-F238E27FC236}">
                <a16:creationId xmlns:a16="http://schemas.microsoft.com/office/drawing/2014/main" id="{5ADA1F03-40D9-4D8E-8B39-FBCE25B787E1}"/>
              </a:ext>
            </a:extLst>
          </p:cNvPr>
          <p:cNvSpPr txBox="1"/>
          <p:nvPr/>
        </p:nvSpPr>
        <p:spPr bwMode="auto">
          <a:xfrm>
            <a:off x="1415021" y="4574905"/>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51" name="TextBox 50">
            <a:extLst>
              <a:ext uri="{FF2B5EF4-FFF2-40B4-BE49-F238E27FC236}">
                <a16:creationId xmlns:a16="http://schemas.microsoft.com/office/drawing/2014/main" id="{80EB4713-CC43-4A1F-B0FD-C7424636D70A}"/>
              </a:ext>
            </a:extLst>
          </p:cNvPr>
          <p:cNvSpPr txBox="1"/>
          <p:nvPr/>
        </p:nvSpPr>
        <p:spPr bwMode="auto">
          <a:xfrm>
            <a:off x="1379441" y="4924093"/>
            <a:ext cx="311617" cy="347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nvGrpSpPr>
          <p:cNvPr id="3" name="Group 2">
            <a:extLst>
              <a:ext uri="{FF2B5EF4-FFF2-40B4-BE49-F238E27FC236}">
                <a16:creationId xmlns:a16="http://schemas.microsoft.com/office/drawing/2014/main" id="{EBB8D364-04BA-4A9B-A371-4AE2A990A19B}"/>
              </a:ext>
            </a:extLst>
          </p:cNvPr>
          <p:cNvGrpSpPr/>
          <p:nvPr/>
        </p:nvGrpSpPr>
        <p:grpSpPr>
          <a:xfrm>
            <a:off x="1619874" y="3229923"/>
            <a:ext cx="77780" cy="1862570"/>
            <a:chOff x="1619874" y="3229923"/>
            <a:chExt cx="77780" cy="1862570"/>
          </a:xfrm>
        </p:grpSpPr>
        <p:grpSp>
          <p:nvGrpSpPr>
            <p:cNvPr id="35" name="Group 34">
              <a:extLst>
                <a:ext uri="{FF2B5EF4-FFF2-40B4-BE49-F238E27FC236}">
                  <a16:creationId xmlns:a16="http://schemas.microsoft.com/office/drawing/2014/main" id="{0D25E9E6-3BE8-4743-8819-78BC16B05081}"/>
                </a:ext>
              </a:extLst>
            </p:cNvPr>
            <p:cNvGrpSpPr/>
            <p:nvPr/>
          </p:nvGrpSpPr>
          <p:grpSpPr>
            <a:xfrm>
              <a:off x="1619874" y="3595045"/>
              <a:ext cx="74277" cy="1497448"/>
              <a:chOff x="2473235" y="2105163"/>
              <a:chExt cx="104503" cy="2303551"/>
            </a:xfrm>
          </p:grpSpPr>
          <p:cxnSp>
            <p:nvCxnSpPr>
              <p:cNvPr id="36" name="Straight Connector 35">
                <a:extLst>
                  <a:ext uri="{FF2B5EF4-FFF2-40B4-BE49-F238E27FC236}">
                    <a16:creationId xmlns:a16="http://schemas.microsoft.com/office/drawing/2014/main" id="{4455E2B5-BB2F-4F26-A9DB-E56F39F638B8}"/>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73EBF5B2-7805-4AA1-87A6-AE5A4EB60E3C}"/>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A0F4742-ECFB-4CCD-B7AE-B55A0F4EFC4F}"/>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07DB982-6FC7-43AE-A914-5710B4ECB47C}"/>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0E78AC2-8F39-4AF1-9782-AE9B2C07E84A}"/>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cxnSp>
          <p:nvCxnSpPr>
            <p:cNvPr id="65" name="Straight Connector 64">
              <a:extLst>
                <a:ext uri="{FF2B5EF4-FFF2-40B4-BE49-F238E27FC236}">
                  <a16:creationId xmlns:a16="http://schemas.microsoft.com/office/drawing/2014/main" id="{5CCB1A6D-16C5-4D13-8DE3-A6629D009233}"/>
                </a:ext>
              </a:extLst>
            </p:cNvPr>
            <p:cNvCxnSpPr/>
            <p:nvPr/>
          </p:nvCxnSpPr>
          <p:spPr bwMode="auto">
            <a:xfrm>
              <a:off x="1623377" y="3229923"/>
              <a:ext cx="74277" cy="0"/>
            </a:xfrm>
            <a:prstGeom prst="line">
              <a:avLst/>
            </a:prstGeom>
            <a:noFill/>
            <a:ln w="28575" cap="flat" cmpd="sng" algn="ctr">
              <a:solidFill>
                <a:schemeClr val="bg1"/>
              </a:solidFill>
              <a:prstDash val="solid"/>
              <a:round/>
              <a:headEnd type="none" w="med" len="med"/>
              <a:tailEnd type="none" w="med" len="med"/>
            </a:ln>
            <a:effectLst/>
          </p:spPr>
        </p:cxnSp>
      </p:grpSp>
      <p:sp>
        <p:nvSpPr>
          <p:cNvPr id="66" name="TextBox 65">
            <a:extLst>
              <a:ext uri="{FF2B5EF4-FFF2-40B4-BE49-F238E27FC236}">
                <a16:creationId xmlns:a16="http://schemas.microsoft.com/office/drawing/2014/main" id="{49109D57-D5A4-4612-BE16-DACAE809966B}"/>
              </a:ext>
            </a:extLst>
          </p:cNvPr>
          <p:cNvSpPr txBox="1"/>
          <p:nvPr/>
        </p:nvSpPr>
        <p:spPr bwMode="auto">
          <a:xfrm>
            <a:off x="1327900" y="307172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grpSp>
        <p:nvGrpSpPr>
          <p:cNvPr id="7" name="Group 6">
            <a:extLst>
              <a:ext uri="{FF2B5EF4-FFF2-40B4-BE49-F238E27FC236}">
                <a16:creationId xmlns:a16="http://schemas.microsoft.com/office/drawing/2014/main" id="{76EF5452-E25E-49B9-88F4-FABDE70F093E}"/>
              </a:ext>
            </a:extLst>
          </p:cNvPr>
          <p:cNvGrpSpPr/>
          <p:nvPr/>
        </p:nvGrpSpPr>
        <p:grpSpPr>
          <a:xfrm>
            <a:off x="2929813" y="4508637"/>
            <a:ext cx="614721" cy="594627"/>
            <a:chOff x="3084261" y="4508637"/>
            <a:chExt cx="403646" cy="594627"/>
          </a:xfrm>
        </p:grpSpPr>
        <p:sp>
          <p:nvSpPr>
            <p:cNvPr id="70" name="Rectangle 69">
              <a:extLst>
                <a:ext uri="{FF2B5EF4-FFF2-40B4-BE49-F238E27FC236}">
                  <a16:creationId xmlns:a16="http://schemas.microsoft.com/office/drawing/2014/main" id="{653F7707-2C8A-4DE6-BC67-73F8610474B3}"/>
                </a:ext>
              </a:extLst>
            </p:cNvPr>
            <p:cNvSpPr/>
            <p:nvPr/>
          </p:nvSpPr>
          <p:spPr bwMode="auto">
            <a:xfrm>
              <a:off x="3084261" y="4950371"/>
              <a:ext cx="403646" cy="152893"/>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71" name="Rectangle 70">
              <a:extLst>
                <a:ext uri="{FF2B5EF4-FFF2-40B4-BE49-F238E27FC236}">
                  <a16:creationId xmlns:a16="http://schemas.microsoft.com/office/drawing/2014/main" id="{046977C7-312A-4C6D-AB94-29F8A34A9D9F}"/>
                </a:ext>
              </a:extLst>
            </p:cNvPr>
            <p:cNvSpPr/>
            <p:nvPr/>
          </p:nvSpPr>
          <p:spPr bwMode="auto">
            <a:xfrm>
              <a:off x="3084261" y="4797477"/>
              <a:ext cx="219491" cy="152894"/>
            </a:xfrm>
            <a:prstGeom prst="rect">
              <a:avLst/>
            </a:prstGeom>
            <a:solidFill>
              <a:schemeClr val="accent3">
                <a:lumMod val="60000"/>
                <a:lumOff val="40000"/>
              </a:schemeClr>
            </a:solidFill>
            <a:ln w="9525">
              <a:solidFill>
                <a:schemeClr val="bg1"/>
              </a:solidFill>
              <a:miter lim="800000"/>
              <a:headEnd/>
              <a:tailEnd/>
            </a:ln>
          </p:spPr>
          <p:txBody>
            <a:bodyPr rtlCol="0" anchor="ctr"/>
            <a:lstStyle/>
            <a:p>
              <a:pPr algn="ctr"/>
              <a:endParaRPr lang="en-US" dirty="0"/>
            </a:p>
          </p:txBody>
        </p:sp>
        <p:sp>
          <p:nvSpPr>
            <p:cNvPr id="72" name="Rectangle 71">
              <a:extLst>
                <a:ext uri="{FF2B5EF4-FFF2-40B4-BE49-F238E27FC236}">
                  <a16:creationId xmlns:a16="http://schemas.microsoft.com/office/drawing/2014/main" id="{741E9589-A19B-4C4B-9BA4-B739816D9512}"/>
                </a:ext>
              </a:extLst>
            </p:cNvPr>
            <p:cNvSpPr/>
            <p:nvPr/>
          </p:nvSpPr>
          <p:spPr bwMode="auto">
            <a:xfrm>
              <a:off x="3303752" y="4795931"/>
              <a:ext cx="184155" cy="152894"/>
            </a:xfrm>
            <a:prstGeom prst="rect">
              <a:avLst/>
            </a:prstGeom>
            <a:solidFill>
              <a:schemeClr val="accent2">
                <a:lumMod val="60000"/>
                <a:lumOff val="40000"/>
              </a:schemeClr>
            </a:solidFill>
            <a:ln w="9525">
              <a:solidFill>
                <a:schemeClr val="bg1"/>
              </a:solidFill>
              <a:miter lim="800000"/>
              <a:headEnd/>
              <a:tailEnd/>
            </a:ln>
          </p:spPr>
          <p:txBody>
            <a:bodyPr rtlCol="0" anchor="ctr"/>
            <a:lstStyle/>
            <a:p>
              <a:pPr algn="ctr"/>
              <a:endParaRPr lang="en-US" dirty="0"/>
            </a:p>
          </p:txBody>
        </p:sp>
        <p:sp>
          <p:nvSpPr>
            <p:cNvPr id="73" name="Rectangle 72">
              <a:extLst>
                <a:ext uri="{FF2B5EF4-FFF2-40B4-BE49-F238E27FC236}">
                  <a16:creationId xmlns:a16="http://schemas.microsoft.com/office/drawing/2014/main" id="{39F918E0-D5D9-4B8B-B352-5A7A49DC21FF}"/>
                </a:ext>
              </a:extLst>
            </p:cNvPr>
            <p:cNvSpPr/>
            <p:nvPr/>
          </p:nvSpPr>
          <p:spPr bwMode="auto">
            <a:xfrm>
              <a:off x="3084261" y="4508637"/>
              <a:ext cx="403646" cy="285747"/>
            </a:xfrm>
            <a:prstGeom prst="rect">
              <a:avLst/>
            </a:prstGeom>
            <a:solidFill>
              <a:schemeClr val="accent3">
                <a:lumMod val="40000"/>
                <a:lumOff val="60000"/>
              </a:schemeClr>
            </a:solidFill>
            <a:ln w="9525">
              <a:solidFill>
                <a:schemeClr val="bg1"/>
              </a:solidFill>
              <a:miter lim="800000"/>
              <a:headEnd/>
              <a:tailEnd/>
            </a:ln>
          </p:spPr>
          <p:txBody>
            <a:bodyPr rtlCol="0" anchor="ctr"/>
            <a:lstStyle/>
            <a:p>
              <a:pPr algn="ctr"/>
              <a:endParaRPr lang="en-US" dirty="0"/>
            </a:p>
          </p:txBody>
        </p:sp>
      </p:grpSp>
      <p:grpSp>
        <p:nvGrpSpPr>
          <p:cNvPr id="2062" name="Group 2061">
            <a:extLst>
              <a:ext uri="{FF2B5EF4-FFF2-40B4-BE49-F238E27FC236}">
                <a16:creationId xmlns:a16="http://schemas.microsoft.com/office/drawing/2014/main" id="{ECB644E0-67A0-4809-965B-B5C17BD7EAEA}"/>
              </a:ext>
            </a:extLst>
          </p:cNvPr>
          <p:cNvGrpSpPr/>
          <p:nvPr/>
        </p:nvGrpSpPr>
        <p:grpSpPr>
          <a:xfrm>
            <a:off x="3963681" y="3593851"/>
            <a:ext cx="614721" cy="1498642"/>
            <a:chOff x="1901670" y="3593851"/>
            <a:chExt cx="614721" cy="1498642"/>
          </a:xfrm>
        </p:grpSpPr>
        <p:grpSp>
          <p:nvGrpSpPr>
            <p:cNvPr id="6" name="Group 5">
              <a:extLst>
                <a:ext uri="{FF2B5EF4-FFF2-40B4-BE49-F238E27FC236}">
                  <a16:creationId xmlns:a16="http://schemas.microsoft.com/office/drawing/2014/main" id="{965D4067-35F8-4FB7-95CF-BAF27C936CD5}"/>
                </a:ext>
              </a:extLst>
            </p:cNvPr>
            <p:cNvGrpSpPr/>
            <p:nvPr/>
          </p:nvGrpSpPr>
          <p:grpSpPr>
            <a:xfrm>
              <a:off x="1901670" y="3593851"/>
              <a:ext cx="614721" cy="1498642"/>
              <a:chOff x="2013814" y="3593851"/>
              <a:chExt cx="403646" cy="1498642"/>
            </a:xfrm>
          </p:grpSpPr>
          <p:sp>
            <p:nvSpPr>
              <p:cNvPr id="4" name="Rectangle 3">
                <a:extLst>
                  <a:ext uri="{FF2B5EF4-FFF2-40B4-BE49-F238E27FC236}">
                    <a16:creationId xmlns:a16="http://schemas.microsoft.com/office/drawing/2014/main" id="{37D42210-230D-484F-BAB3-D171863BE386}"/>
                  </a:ext>
                </a:extLst>
              </p:cNvPr>
              <p:cNvSpPr/>
              <p:nvPr/>
            </p:nvSpPr>
            <p:spPr bwMode="auto">
              <a:xfrm>
                <a:off x="2013814" y="4497657"/>
                <a:ext cx="403646" cy="594836"/>
              </a:xfrm>
              <a:prstGeom prst="rect">
                <a:avLst/>
              </a:prstGeom>
              <a:solidFill>
                <a:schemeClr val="accent3"/>
              </a:solidFill>
              <a:ln w="9525">
                <a:solidFill>
                  <a:schemeClr val="bg1"/>
                </a:solidFill>
                <a:miter lim="800000"/>
                <a:headEnd/>
                <a:tailEnd/>
              </a:ln>
            </p:spPr>
            <p:txBody>
              <a:bodyPr rtlCol="0" anchor="ctr"/>
              <a:lstStyle/>
              <a:p>
                <a:pPr algn="ctr"/>
                <a:r>
                  <a:rPr lang="en-US" sz="1200" dirty="0">
                    <a:latin typeface="Calibri" panose="020F0502020204030204" pitchFamily="34" charset="0"/>
                  </a:rPr>
                  <a:t>D538G</a:t>
                </a:r>
              </a:p>
            </p:txBody>
          </p:sp>
          <p:sp>
            <p:nvSpPr>
              <p:cNvPr id="67" name="Rectangle 66">
                <a:extLst>
                  <a:ext uri="{FF2B5EF4-FFF2-40B4-BE49-F238E27FC236}">
                    <a16:creationId xmlns:a16="http://schemas.microsoft.com/office/drawing/2014/main" id="{A5008777-2676-4BCF-9BF4-89E8CF85CA6A}"/>
                  </a:ext>
                </a:extLst>
              </p:cNvPr>
              <p:cNvSpPr/>
              <p:nvPr/>
            </p:nvSpPr>
            <p:spPr bwMode="auto">
              <a:xfrm>
                <a:off x="2013814" y="4189880"/>
                <a:ext cx="403646" cy="318758"/>
              </a:xfrm>
              <a:prstGeom prst="rect">
                <a:avLst/>
              </a:prstGeom>
              <a:solidFill>
                <a:schemeClr val="accent3">
                  <a:lumMod val="60000"/>
                  <a:lumOff val="40000"/>
                </a:schemeClr>
              </a:solidFill>
              <a:ln w="9525">
                <a:solidFill>
                  <a:schemeClr val="bg1"/>
                </a:solidFill>
                <a:miter lim="800000"/>
                <a:headEnd/>
                <a:tailEnd/>
              </a:ln>
            </p:spPr>
            <p:txBody>
              <a:bodyPr rtlCol="0" anchor="ctr"/>
              <a:lstStyle/>
              <a:p>
                <a:pPr algn="ctr"/>
                <a:r>
                  <a:rPr lang="en-US" sz="1200" dirty="0">
                    <a:solidFill>
                      <a:schemeClr val="bg1"/>
                    </a:solidFill>
                    <a:latin typeface="Calibri" panose="020F0502020204030204" pitchFamily="34" charset="0"/>
                  </a:rPr>
                  <a:t>Y537S</a:t>
                </a:r>
                <a:endParaRPr lang="en-US" sz="1200" dirty="0">
                  <a:solidFill>
                    <a:schemeClr val="bg1"/>
                  </a:solidFill>
                </a:endParaRPr>
              </a:p>
            </p:txBody>
          </p:sp>
          <p:sp>
            <p:nvSpPr>
              <p:cNvPr id="68" name="Rectangle 67">
                <a:extLst>
                  <a:ext uri="{FF2B5EF4-FFF2-40B4-BE49-F238E27FC236}">
                    <a16:creationId xmlns:a16="http://schemas.microsoft.com/office/drawing/2014/main" id="{3D33822D-B20E-4A91-829F-770A3146EDDB}"/>
                  </a:ext>
                </a:extLst>
              </p:cNvPr>
              <p:cNvSpPr/>
              <p:nvPr/>
            </p:nvSpPr>
            <p:spPr bwMode="auto">
              <a:xfrm>
                <a:off x="2013814" y="3876034"/>
                <a:ext cx="403646" cy="318758"/>
              </a:xfrm>
              <a:prstGeom prst="rect">
                <a:avLst/>
              </a:prstGeom>
              <a:solidFill>
                <a:schemeClr val="accent3">
                  <a:lumMod val="40000"/>
                  <a:lumOff val="60000"/>
                </a:schemeClr>
              </a:solidFill>
              <a:ln w="9525">
                <a:solidFill>
                  <a:schemeClr val="bg1"/>
                </a:solidFill>
                <a:miter lim="800000"/>
                <a:headEnd/>
                <a:tailEnd/>
              </a:ln>
            </p:spPr>
            <p:txBody>
              <a:bodyPr rtlCol="0" anchor="ctr"/>
              <a:lstStyle/>
              <a:p>
                <a:pPr algn="ctr"/>
                <a:endParaRPr lang="en-US" dirty="0"/>
              </a:p>
            </p:txBody>
          </p:sp>
          <p:sp>
            <p:nvSpPr>
              <p:cNvPr id="69" name="Rectangle 68">
                <a:extLst>
                  <a:ext uri="{FF2B5EF4-FFF2-40B4-BE49-F238E27FC236}">
                    <a16:creationId xmlns:a16="http://schemas.microsoft.com/office/drawing/2014/main" id="{411AAD7A-FD94-4BD1-BCB1-1D9548DF4F89}"/>
                  </a:ext>
                </a:extLst>
              </p:cNvPr>
              <p:cNvSpPr/>
              <p:nvPr/>
            </p:nvSpPr>
            <p:spPr bwMode="auto">
              <a:xfrm>
                <a:off x="2013814" y="3593851"/>
                <a:ext cx="403646" cy="293164"/>
              </a:xfrm>
              <a:prstGeom prst="rect">
                <a:avLst/>
              </a:prstGeom>
              <a:solidFill>
                <a:schemeClr val="accent3">
                  <a:lumMod val="20000"/>
                  <a:lumOff val="80000"/>
                </a:schemeClr>
              </a:solidFill>
              <a:ln w="9525">
                <a:solidFill>
                  <a:schemeClr val="bg1"/>
                </a:solidFill>
                <a:miter lim="800000"/>
                <a:headEnd/>
                <a:tailEnd/>
              </a:ln>
            </p:spPr>
            <p:txBody>
              <a:bodyPr rtlCol="0" anchor="ctr"/>
              <a:lstStyle/>
              <a:p>
                <a:pPr algn="ctr"/>
                <a:endParaRPr lang="en-US" dirty="0"/>
              </a:p>
            </p:txBody>
          </p:sp>
        </p:grpSp>
        <p:sp>
          <p:nvSpPr>
            <p:cNvPr id="9" name="Rectangle 8">
              <a:extLst>
                <a:ext uri="{FF2B5EF4-FFF2-40B4-BE49-F238E27FC236}">
                  <a16:creationId xmlns:a16="http://schemas.microsoft.com/office/drawing/2014/main" id="{E9FC54B4-C5BB-4106-B279-C6150891D9AF}"/>
                </a:ext>
              </a:extLst>
            </p:cNvPr>
            <p:cNvSpPr/>
            <p:nvPr/>
          </p:nvSpPr>
          <p:spPr>
            <a:xfrm>
              <a:off x="1911512" y="3899025"/>
              <a:ext cx="595036" cy="276999"/>
            </a:xfrm>
            <a:prstGeom prst="rect">
              <a:avLst/>
            </a:prstGeom>
          </p:spPr>
          <p:txBody>
            <a:bodyPr wrap="none">
              <a:spAutoFit/>
            </a:bodyPr>
            <a:lstStyle/>
            <a:p>
              <a:pPr algn="ctr"/>
              <a:r>
                <a:rPr lang="en-US" sz="1200" dirty="0">
                  <a:solidFill>
                    <a:schemeClr val="bg1"/>
                  </a:solidFill>
                  <a:latin typeface="Calibri" panose="020F0502020204030204" pitchFamily="34" charset="0"/>
                </a:rPr>
                <a:t>Y537N</a:t>
              </a:r>
              <a:endParaRPr lang="en-US" sz="1200" dirty="0">
                <a:solidFill>
                  <a:schemeClr val="bg1"/>
                </a:solidFill>
              </a:endParaRPr>
            </a:p>
          </p:txBody>
        </p:sp>
        <p:sp>
          <p:nvSpPr>
            <p:cNvPr id="77" name="Rectangle 76">
              <a:extLst>
                <a:ext uri="{FF2B5EF4-FFF2-40B4-BE49-F238E27FC236}">
                  <a16:creationId xmlns:a16="http://schemas.microsoft.com/office/drawing/2014/main" id="{272026E5-6DE5-46CB-A16C-64329D0461C8}"/>
                </a:ext>
              </a:extLst>
            </p:cNvPr>
            <p:cNvSpPr/>
            <p:nvPr/>
          </p:nvSpPr>
          <p:spPr>
            <a:xfrm>
              <a:off x="1907101" y="3610016"/>
              <a:ext cx="595036" cy="276999"/>
            </a:xfrm>
            <a:prstGeom prst="rect">
              <a:avLst/>
            </a:prstGeom>
          </p:spPr>
          <p:txBody>
            <a:bodyPr wrap="none">
              <a:spAutoFit/>
            </a:bodyPr>
            <a:lstStyle/>
            <a:p>
              <a:pPr algn="ctr"/>
              <a:r>
                <a:rPr lang="en-US" sz="1200" dirty="0">
                  <a:solidFill>
                    <a:schemeClr val="bg1"/>
                  </a:solidFill>
                  <a:latin typeface="Calibri" panose="020F0502020204030204" pitchFamily="34" charset="0"/>
                </a:rPr>
                <a:t>Y537C</a:t>
              </a:r>
              <a:endParaRPr lang="en-US" sz="1200" dirty="0">
                <a:solidFill>
                  <a:schemeClr val="bg1"/>
                </a:solidFill>
              </a:endParaRPr>
            </a:p>
          </p:txBody>
        </p:sp>
      </p:grpSp>
      <p:sp>
        <p:nvSpPr>
          <p:cNvPr id="78" name="Rectangle 77">
            <a:extLst>
              <a:ext uri="{FF2B5EF4-FFF2-40B4-BE49-F238E27FC236}">
                <a16:creationId xmlns:a16="http://schemas.microsoft.com/office/drawing/2014/main" id="{7DB15312-FC7F-439E-8DB2-FD41E14E7FB1}"/>
              </a:ext>
            </a:extLst>
          </p:cNvPr>
          <p:cNvSpPr/>
          <p:nvPr/>
        </p:nvSpPr>
        <p:spPr>
          <a:xfrm>
            <a:off x="2933174" y="4887852"/>
            <a:ext cx="612668" cy="276999"/>
          </a:xfrm>
          <a:prstGeom prst="rect">
            <a:avLst/>
          </a:prstGeom>
        </p:spPr>
        <p:txBody>
          <a:bodyPr wrap="none">
            <a:spAutoFit/>
          </a:bodyPr>
          <a:lstStyle/>
          <a:p>
            <a:pPr algn="ctr"/>
            <a:r>
              <a:rPr lang="en-US" sz="1200" dirty="0">
                <a:latin typeface="Calibri" panose="020F0502020204030204" pitchFamily="34" charset="0"/>
              </a:rPr>
              <a:t>D538G</a:t>
            </a:r>
            <a:endParaRPr lang="en-US" sz="1200" dirty="0"/>
          </a:p>
        </p:txBody>
      </p:sp>
      <p:sp>
        <p:nvSpPr>
          <p:cNvPr id="79" name="Rectangle 78">
            <a:extLst>
              <a:ext uri="{FF2B5EF4-FFF2-40B4-BE49-F238E27FC236}">
                <a16:creationId xmlns:a16="http://schemas.microsoft.com/office/drawing/2014/main" id="{2C238E7E-4D01-4FA0-BBEC-B28CBF5E45AB}"/>
              </a:ext>
            </a:extLst>
          </p:cNvPr>
          <p:cNvSpPr/>
          <p:nvPr/>
        </p:nvSpPr>
        <p:spPr>
          <a:xfrm>
            <a:off x="2836890" y="4744134"/>
            <a:ext cx="522920" cy="253916"/>
          </a:xfrm>
          <a:prstGeom prst="rect">
            <a:avLst/>
          </a:prstGeom>
        </p:spPr>
        <p:txBody>
          <a:bodyPr wrap="square">
            <a:spAutoFit/>
          </a:bodyPr>
          <a:lstStyle/>
          <a:p>
            <a:pPr algn="ctr"/>
            <a:r>
              <a:rPr lang="en-US" sz="1050" dirty="0">
                <a:solidFill>
                  <a:schemeClr val="bg1"/>
                </a:solidFill>
                <a:latin typeface="Calibri" panose="020F0502020204030204" pitchFamily="34" charset="0"/>
              </a:rPr>
              <a:t>Y537S</a:t>
            </a:r>
            <a:endParaRPr lang="en-US" sz="1050" dirty="0">
              <a:solidFill>
                <a:schemeClr val="bg1"/>
              </a:solidFill>
            </a:endParaRPr>
          </a:p>
        </p:txBody>
      </p:sp>
      <p:sp>
        <p:nvSpPr>
          <p:cNvPr id="80" name="Rectangle 79">
            <a:extLst>
              <a:ext uri="{FF2B5EF4-FFF2-40B4-BE49-F238E27FC236}">
                <a16:creationId xmlns:a16="http://schemas.microsoft.com/office/drawing/2014/main" id="{2AD6E75D-50B7-4F0C-86ED-8283AAF7E70A}"/>
              </a:ext>
            </a:extLst>
          </p:cNvPr>
          <p:cNvSpPr/>
          <p:nvPr/>
        </p:nvSpPr>
        <p:spPr>
          <a:xfrm>
            <a:off x="3142479" y="4738557"/>
            <a:ext cx="522920" cy="253916"/>
          </a:xfrm>
          <a:prstGeom prst="rect">
            <a:avLst/>
          </a:prstGeom>
        </p:spPr>
        <p:txBody>
          <a:bodyPr wrap="square">
            <a:spAutoFit/>
          </a:bodyPr>
          <a:lstStyle/>
          <a:p>
            <a:pPr algn="ctr"/>
            <a:r>
              <a:rPr lang="en-US" sz="1050" dirty="0">
                <a:solidFill>
                  <a:schemeClr val="bg1"/>
                </a:solidFill>
                <a:latin typeface="Calibri" panose="020F0502020204030204" pitchFamily="34" charset="0"/>
              </a:rPr>
              <a:t>amp</a:t>
            </a:r>
            <a:endParaRPr lang="en-US" sz="1050" dirty="0">
              <a:solidFill>
                <a:schemeClr val="bg1"/>
              </a:solidFill>
            </a:endParaRPr>
          </a:p>
        </p:txBody>
      </p:sp>
      <p:sp>
        <p:nvSpPr>
          <p:cNvPr id="81" name="Rectangle 80">
            <a:extLst>
              <a:ext uri="{FF2B5EF4-FFF2-40B4-BE49-F238E27FC236}">
                <a16:creationId xmlns:a16="http://schemas.microsoft.com/office/drawing/2014/main" id="{F1FD83AF-2B78-46BF-ABAF-B012B511AC4F}"/>
              </a:ext>
            </a:extLst>
          </p:cNvPr>
          <p:cNvSpPr/>
          <p:nvPr/>
        </p:nvSpPr>
        <p:spPr>
          <a:xfrm>
            <a:off x="2939852" y="4515579"/>
            <a:ext cx="595036" cy="276999"/>
          </a:xfrm>
          <a:prstGeom prst="rect">
            <a:avLst/>
          </a:prstGeom>
        </p:spPr>
        <p:txBody>
          <a:bodyPr wrap="none">
            <a:spAutoFit/>
          </a:bodyPr>
          <a:lstStyle/>
          <a:p>
            <a:pPr algn="ctr"/>
            <a:r>
              <a:rPr lang="en-US" sz="1200" dirty="0">
                <a:solidFill>
                  <a:schemeClr val="bg1"/>
                </a:solidFill>
                <a:latin typeface="Calibri" panose="020F0502020204030204" pitchFamily="34" charset="0"/>
              </a:rPr>
              <a:t>Y537N</a:t>
            </a:r>
            <a:endParaRPr lang="en-US" sz="1200" dirty="0">
              <a:solidFill>
                <a:schemeClr val="bg1"/>
              </a:solidFill>
            </a:endParaRPr>
          </a:p>
        </p:txBody>
      </p:sp>
      <p:grpSp>
        <p:nvGrpSpPr>
          <p:cNvPr id="2061" name="Group 2060">
            <a:extLst>
              <a:ext uri="{FF2B5EF4-FFF2-40B4-BE49-F238E27FC236}">
                <a16:creationId xmlns:a16="http://schemas.microsoft.com/office/drawing/2014/main" id="{FC5BF47D-C606-4463-A5DD-A6D88A03CA9E}"/>
              </a:ext>
            </a:extLst>
          </p:cNvPr>
          <p:cNvGrpSpPr/>
          <p:nvPr/>
        </p:nvGrpSpPr>
        <p:grpSpPr>
          <a:xfrm>
            <a:off x="1664277" y="4885305"/>
            <a:ext cx="1121138" cy="702987"/>
            <a:chOff x="4061760" y="3701002"/>
            <a:chExt cx="1121138" cy="702987"/>
          </a:xfrm>
        </p:grpSpPr>
        <p:sp>
          <p:nvSpPr>
            <p:cNvPr id="29" name="TextBox 28">
              <a:extLst>
                <a:ext uri="{FF2B5EF4-FFF2-40B4-BE49-F238E27FC236}">
                  <a16:creationId xmlns:a16="http://schemas.microsoft.com/office/drawing/2014/main" id="{9E2C64C2-CDA1-4D56-8DE1-01E0A6D7050C}"/>
                </a:ext>
              </a:extLst>
            </p:cNvPr>
            <p:cNvSpPr txBox="1"/>
            <p:nvPr/>
          </p:nvSpPr>
          <p:spPr bwMode="auto">
            <a:xfrm>
              <a:off x="4061760" y="3880769"/>
              <a:ext cx="1121138"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Primary Tumors</a:t>
              </a:r>
            </a:p>
          </p:txBody>
        </p:sp>
        <p:sp>
          <p:nvSpPr>
            <p:cNvPr id="75" name="Rectangle 74">
              <a:extLst>
                <a:ext uri="{FF2B5EF4-FFF2-40B4-BE49-F238E27FC236}">
                  <a16:creationId xmlns:a16="http://schemas.microsoft.com/office/drawing/2014/main" id="{243F59CF-54CE-4651-924C-5636DFCCB6A4}"/>
                </a:ext>
              </a:extLst>
            </p:cNvPr>
            <p:cNvSpPr/>
            <p:nvPr/>
          </p:nvSpPr>
          <p:spPr bwMode="auto">
            <a:xfrm>
              <a:off x="4295847" y="3775151"/>
              <a:ext cx="614721" cy="132282"/>
            </a:xfrm>
            <a:prstGeom prst="rect">
              <a:avLst/>
            </a:prstGeom>
            <a:solidFill>
              <a:schemeClr val="accent2">
                <a:lumMod val="60000"/>
                <a:lumOff val="40000"/>
              </a:schemeClr>
            </a:solidFill>
            <a:ln w="9525">
              <a:solidFill>
                <a:schemeClr val="bg1"/>
              </a:solidFill>
              <a:miter lim="800000"/>
              <a:headEnd/>
              <a:tailEnd/>
            </a:ln>
          </p:spPr>
          <p:txBody>
            <a:bodyPr rtlCol="0" anchor="ctr"/>
            <a:lstStyle/>
            <a:p>
              <a:pPr algn="ctr"/>
              <a:endParaRPr lang="en-US" dirty="0"/>
            </a:p>
          </p:txBody>
        </p:sp>
        <p:sp>
          <p:nvSpPr>
            <p:cNvPr id="82" name="Rectangle 81">
              <a:extLst>
                <a:ext uri="{FF2B5EF4-FFF2-40B4-BE49-F238E27FC236}">
                  <a16:creationId xmlns:a16="http://schemas.microsoft.com/office/drawing/2014/main" id="{EBE0E8C5-3A46-4A50-807B-CFF4C39B8957}"/>
                </a:ext>
              </a:extLst>
            </p:cNvPr>
            <p:cNvSpPr/>
            <p:nvPr/>
          </p:nvSpPr>
          <p:spPr>
            <a:xfrm>
              <a:off x="4337630" y="3701002"/>
              <a:ext cx="522920" cy="253916"/>
            </a:xfrm>
            <a:prstGeom prst="rect">
              <a:avLst/>
            </a:prstGeom>
          </p:spPr>
          <p:txBody>
            <a:bodyPr wrap="square">
              <a:spAutoFit/>
            </a:bodyPr>
            <a:lstStyle/>
            <a:p>
              <a:pPr algn="ctr"/>
              <a:r>
                <a:rPr lang="en-US" sz="1050" dirty="0">
                  <a:solidFill>
                    <a:schemeClr val="bg1"/>
                  </a:solidFill>
                  <a:latin typeface="Calibri" panose="020F0502020204030204" pitchFamily="34" charset="0"/>
                </a:rPr>
                <a:t>amp</a:t>
              </a:r>
              <a:endParaRPr lang="en-US" sz="1050" dirty="0">
                <a:solidFill>
                  <a:schemeClr val="bg1"/>
                </a:solidFill>
              </a:endParaRPr>
            </a:p>
          </p:txBody>
        </p:sp>
      </p:grpSp>
      <p:sp>
        <p:nvSpPr>
          <p:cNvPr id="34" name="Freeform: Shape 33">
            <a:extLst>
              <a:ext uri="{FF2B5EF4-FFF2-40B4-BE49-F238E27FC236}">
                <a16:creationId xmlns:a16="http://schemas.microsoft.com/office/drawing/2014/main" id="{B4320235-8F19-49C2-BD62-7622D8727797}"/>
              </a:ext>
            </a:extLst>
          </p:cNvPr>
          <p:cNvSpPr/>
          <p:nvPr/>
        </p:nvSpPr>
        <p:spPr bwMode="auto">
          <a:xfrm>
            <a:off x="1694152" y="3216015"/>
            <a:ext cx="3093799" cy="1881803"/>
          </a:xfrm>
          <a:custGeom>
            <a:avLst/>
            <a:gdLst>
              <a:gd name="connsiteX0" fmla="*/ 0 w 3278777"/>
              <a:gd name="connsiteY0" fmla="*/ 0 h 2514600"/>
              <a:gd name="connsiteX1" fmla="*/ 0 w 3278777"/>
              <a:gd name="connsiteY1" fmla="*/ 2514600 h 2514600"/>
              <a:gd name="connsiteX2" fmla="*/ 3278777 w 3278777"/>
              <a:gd name="connsiteY2" fmla="*/ 2514600 h 2514600"/>
            </a:gdLst>
            <a:ahLst/>
            <a:cxnLst>
              <a:cxn ang="0">
                <a:pos x="connsiteX0" y="connsiteY0"/>
              </a:cxn>
              <a:cxn ang="0">
                <a:pos x="connsiteX1" y="connsiteY1"/>
              </a:cxn>
              <a:cxn ang="0">
                <a:pos x="connsiteX2" y="connsiteY2"/>
              </a:cxn>
            </a:cxnLst>
            <a:rect l="l" t="t" r="r" b="b"/>
            <a:pathLst>
              <a:path w="3278777" h="2514600">
                <a:moveTo>
                  <a:pt x="0" y="0"/>
                </a:moveTo>
                <a:lnTo>
                  <a:pt x="0" y="2514600"/>
                </a:lnTo>
                <a:lnTo>
                  <a:pt x="3278777" y="2514600"/>
                </a:lnTo>
              </a:path>
            </a:pathLst>
          </a:custGeom>
          <a:noFill/>
          <a:ln w="28575">
            <a:solidFill>
              <a:schemeClr val="bg1"/>
            </a:solidFill>
            <a:miter lim="800000"/>
            <a:headEnd/>
            <a:tailEnd/>
          </a:ln>
        </p:spPr>
        <p:txBody>
          <a:bodyPr rtlCol="0" anchor="ctr"/>
          <a:lstStyle/>
          <a:p>
            <a:pPr algn="ctr"/>
            <a:endParaRPr lang="en-US" dirty="0"/>
          </a:p>
        </p:txBody>
      </p:sp>
      <p:sp>
        <p:nvSpPr>
          <p:cNvPr id="83" name="Rectangle 82">
            <a:extLst>
              <a:ext uri="{FF2B5EF4-FFF2-40B4-BE49-F238E27FC236}">
                <a16:creationId xmlns:a16="http://schemas.microsoft.com/office/drawing/2014/main" id="{A5A5647F-D182-423A-94CD-24055C79FE33}"/>
              </a:ext>
            </a:extLst>
          </p:cNvPr>
          <p:cNvSpPr/>
          <p:nvPr/>
        </p:nvSpPr>
        <p:spPr bwMode="auto">
          <a:xfrm>
            <a:off x="1131481" y="2045421"/>
            <a:ext cx="976785" cy="449953"/>
          </a:xfrm>
          <a:prstGeom prst="rect">
            <a:avLst/>
          </a:prstGeom>
          <a:solidFill>
            <a:schemeClr val="accent3">
              <a:lumMod val="60000"/>
              <a:lumOff val="40000"/>
            </a:schemeClr>
          </a:solidFill>
          <a:ln w="19050">
            <a:solidFill>
              <a:schemeClr val="bg1"/>
            </a:solidFill>
            <a:miter lim="800000"/>
            <a:headEnd/>
            <a:tailEnd/>
          </a:ln>
        </p:spPr>
        <p:txBody>
          <a:bodyPr rtlCol="0" anchor="ctr"/>
          <a:lstStyle/>
          <a:p>
            <a:pPr algn="ctr"/>
            <a:r>
              <a:rPr lang="en-US" sz="1200" dirty="0">
                <a:solidFill>
                  <a:schemeClr val="bg1"/>
                </a:solidFill>
                <a:latin typeface="Calibri" panose="020F0502020204030204" pitchFamily="34" charset="0"/>
              </a:rPr>
              <a:t>AF1</a:t>
            </a:r>
            <a:endParaRPr lang="en-US" sz="1200" dirty="0">
              <a:solidFill>
                <a:schemeClr val="bg1"/>
              </a:solidFill>
            </a:endParaRPr>
          </a:p>
        </p:txBody>
      </p:sp>
      <p:sp>
        <p:nvSpPr>
          <p:cNvPr id="84" name="Rectangle 83">
            <a:extLst>
              <a:ext uri="{FF2B5EF4-FFF2-40B4-BE49-F238E27FC236}">
                <a16:creationId xmlns:a16="http://schemas.microsoft.com/office/drawing/2014/main" id="{05A70264-383F-474C-86D7-72776B883555}"/>
              </a:ext>
            </a:extLst>
          </p:cNvPr>
          <p:cNvSpPr/>
          <p:nvPr/>
        </p:nvSpPr>
        <p:spPr bwMode="auto">
          <a:xfrm>
            <a:off x="2107845" y="2046784"/>
            <a:ext cx="729045" cy="449953"/>
          </a:xfrm>
          <a:prstGeom prst="rect">
            <a:avLst/>
          </a:prstGeom>
          <a:solidFill>
            <a:schemeClr val="accent1"/>
          </a:solidFill>
          <a:ln w="19050">
            <a:solidFill>
              <a:schemeClr val="bg1"/>
            </a:solidFill>
            <a:miter lim="800000"/>
            <a:headEnd/>
            <a:tailEnd/>
          </a:ln>
        </p:spPr>
        <p:txBody>
          <a:bodyPr rtlCol="0" anchor="ctr"/>
          <a:lstStyle/>
          <a:p>
            <a:pPr algn="ctr">
              <a:lnSpc>
                <a:spcPct val="70000"/>
              </a:lnSpc>
            </a:pPr>
            <a:r>
              <a:rPr lang="en-US" sz="1200" dirty="0">
                <a:latin typeface="Calibri" panose="020F0502020204030204" pitchFamily="34" charset="0"/>
              </a:rPr>
              <a:t>DNA binding domain</a:t>
            </a:r>
            <a:endParaRPr lang="en-US" sz="1200" dirty="0"/>
          </a:p>
        </p:txBody>
      </p:sp>
      <p:sp>
        <p:nvSpPr>
          <p:cNvPr id="85" name="Rectangle 84">
            <a:extLst>
              <a:ext uri="{FF2B5EF4-FFF2-40B4-BE49-F238E27FC236}">
                <a16:creationId xmlns:a16="http://schemas.microsoft.com/office/drawing/2014/main" id="{D313033C-222A-4549-A068-40AE5227CA43}"/>
              </a:ext>
            </a:extLst>
          </p:cNvPr>
          <p:cNvSpPr/>
          <p:nvPr/>
        </p:nvSpPr>
        <p:spPr bwMode="auto">
          <a:xfrm>
            <a:off x="2836499" y="2046783"/>
            <a:ext cx="523312" cy="449953"/>
          </a:xfrm>
          <a:prstGeom prst="rect">
            <a:avLst/>
          </a:prstGeom>
          <a:solidFill>
            <a:schemeClr val="tx1"/>
          </a:solidFill>
          <a:ln w="19050">
            <a:solidFill>
              <a:schemeClr val="bg1"/>
            </a:solidFill>
            <a:miter lim="800000"/>
            <a:headEnd/>
            <a:tailEnd/>
          </a:ln>
        </p:spPr>
        <p:txBody>
          <a:bodyPr rtlCol="0" anchor="ctr"/>
          <a:lstStyle/>
          <a:p>
            <a:pPr algn="ctr">
              <a:lnSpc>
                <a:spcPct val="70000"/>
              </a:lnSpc>
            </a:pPr>
            <a:endParaRPr lang="en-US" sz="1200" dirty="0"/>
          </a:p>
        </p:txBody>
      </p:sp>
      <p:sp>
        <p:nvSpPr>
          <p:cNvPr id="86" name="Rectangle 85">
            <a:extLst>
              <a:ext uri="{FF2B5EF4-FFF2-40B4-BE49-F238E27FC236}">
                <a16:creationId xmlns:a16="http://schemas.microsoft.com/office/drawing/2014/main" id="{F6E7E845-361C-4E30-A853-17B510141BF1}"/>
              </a:ext>
            </a:extLst>
          </p:cNvPr>
          <p:cNvSpPr/>
          <p:nvPr/>
        </p:nvSpPr>
        <p:spPr bwMode="auto">
          <a:xfrm>
            <a:off x="3359809" y="2046782"/>
            <a:ext cx="2076597" cy="449953"/>
          </a:xfrm>
          <a:prstGeom prst="rect">
            <a:avLst/>
          </a:prstGeom>
          <a:solidFill>
            <a:schemeClr val="accent2">
              <a:lumMod val="60000"/>
              <a:lumOff val="40000"/>
            </a:schemeClr>
          </a:solidFill>
          <a:ln w="19050">
            <a:solidFill>
              <a:schemeClr val="bg1"/>
            </a:solidFill>
            <a:miter lim="800000"/>
            <a:headEnd/>
            <a:tailEnd/>
          </a:ln>
        </p:spPr>
        <p:txBody>
          <a:bodyPr rtlCol="0" anchor="ctr"/>
          <a:lstStyle/>
          <a:p>
            <a:pPr algn="ctr">
              <a:lnSpc>
                <a:spcPct val="70000"/>
              </a:lnSpc>
            </a:pPr>
            <a:r>
              <a:rPr lang="en-US" sz="1200" dirty="0">
                <a:solidFill>
                  <a:schemeClr val="bg1"/>
                </a:solidFill>
                <a:latin typeface="Calibri" panose="020F0502020204030204" pitchFamily="34" charset="0"/>
              </a:rPr>
              <a:t>Ligand binding domain/AF2</a:t>
            </a:r>
            <a:endParaRPr lang="en-US" sz="1200" dirty="0">
              <a:solidFill>
                <a:schemeClr val="bg1"/>
              </a:solidFill>
            </a:endParaRPr>
          </a:p>
        </p:txBody>
      </p:sp>
      <p:grpSp>
        <p:nvGrpSpPr>
          <p:cNvPr id="10" name="Group 9">
            <a:extLst>
              <a:ext uri="{FF2B5EF4-FFF2-40B4-BE49-F238E27FC236}">
                <a16:creationId xmlns:a16="http://schemas.microsoft.com/office/drawing/2014/main" id="{BDDB5DAE-EB32-465C-A64B-40F50C93F32D}"/>
              </a:ext>
            </a:extLst>
          </p:cNvPr>
          <p:cNvGrpSpPr/>
          <p:nvPr/>
        </p:nvGrpSpPr>
        <p:grpSpPr>
          <a:xfrm>
            <a:off x="1163002" y="2500532"/>
            <a:ext cx="2037398" cy="63846"/>
            <a:chOff x="1163002" y="2500532"/>
            <a:chExt cx="2037398" cy="63846"/>
          </a:xfrm>
        </p:grpSpPr>
        <p:cxnSp>
          <p:nvCxnSpPr>
            <p:cNvPr id="88" name="Straight Connector 87">
              <a:extLst>
                <a:ext uri="{FF2B5EF4-FFF2-40B4-BE49-F238E27FC236}">
                  <a16:creationId xmlns:a16="http://schemas.microsoft.com/office/drawing/2014/main" id="{F0F3C62F-0DBA-4243-9D6C-4D74BE4CAFE0}"/>
                </a:ext>
              </a:extLst>
            </p:cNvPr>
            <p:cNvCxnSpPr/>
            <p:nvPr/>
          </p:nvCxnSpPr>
          <p:spPr bwMode="auto">
            <a:xfrm rot="5400000">
              <a:off x="3168477" y="2532455"/>
              <a:ext cx="63846"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9E0D73D8-7321-41DA-9710-76DB4A29D732}"/>
                </a:ext>
              </a:extLst>
            </p:cNvPr>
            <p:cNvCxnSpPr/>
            <p:nvPr/>
          </p:nvCxnSpPr>
          <p:spPr bwMode="auto">
            <a:xfrm rot="5400000">
              <a:off x="2440185" y="2532455"/>
              <a:ext cx="63846"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40926454-F95A-4F64-8910-ACA58849D2D6}"/>
                </a:ext>
              </a:extLst>
            </p:cNvPr>
            <p:cNvCxnSpPr/>
            <p:nvPr/>
          </p:nvCxnSpPr>
          <p:spPr bwMode="auto">
            <a:xfrm rot="5400000">
              <a:off x="1741388" y="2532455"/>
              <a:ext cx="63846"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C3CF1A19-77B0-483E-A7E4-403CE94991A0}"/>
                </a:ext>
              </a:extLst>
            </p:cNvPr>
            <p:cNvCxnSpPr/>
            <p:nvPr/>
          </p:nvCxnSpPr>
          <p:spPr bwMode="auto">
            <a:xfrm rot="5400000">
              <a:off x="1131079" y="2532455"/>
              <a:ext cx="6384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3" name="Group 92">
            <a:extLst>
              <a:ext uri="{FF2B5EF4-FFF2-40B4-BE49-F238E27FC236}">
                <a16:creationId xmlns:a16="http://schemas.microsoft.com/office/drawing/2014/main" id="{05726C99-9649-442F-BEBD-AF2ED155E672}"/>
              </a:ext>
            </a:extLst>
          </p:cNvPr>
          <p:cNvGrpSpPr/>
          <p:nvPr/>
        </p:nvGrpSpPr>
        <p:grpSpPr>
          <a:xfrm>
            <a:off x="4006041" y="2494771"/>
            <a:ext cx="1387762" cy="63846"/>
            <a:chOff x="1163002" y="2500532"/>
            <a:chExt cx="1387762" cy="63846"/>
          </a:xfrm>
        </p:grpSpPr>
        <p:cxnSp>
          <p:nvCxnSpPr>
            <p:cNvPr id="95" name="Straight Connector 94">
              <a:extLst>
                <a:ext uri="{FF2B5EF4-FFF2-40B4-BE49-F238E27FC236}">
                  <a16:creationId xmlns:a16="http://schemas.microsoft.com/office/drawing/2014/main" id="{5A6ED496-D566-49C8-9874-6DC7F1FEF053}"/>
                </a:ext>
              </a:extLst>
            </p:cNvPr>
            <p:cNvCxnSpPr/>
            <p:nvPr/>
          </p:nvCxnSpPr>
          <p:spPr bwMode="auto">
            <a:xfrm rot="5400000">
              <a:off x="2518841" y="2532455"/>
              <a:ext cx="63846"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34050C63-54B2-4602-8F80-0BBA5A61E05C}"/>
                </a:ext>
              </a:extLst>
            </p:cNvPr>
            <p:cNvCxnSpPr/>
            <p:nvPr/>
          </p:nvCxnSpPr>
          <p:spPr bwMode="auto">
            <a:xfrm rot="5400000">
              <a:off x="1834792" y="2532455"/>
              <a:ext cx="63846"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C313C8DE-B8A7-439E-8A33-00EC8B3EE325}"/>
                </a:ext>
              </a:extLst>
            </p:cNvPr>
            <p:cNvCxnSpPr/>
            <p:nvPr/>
          </p:nvCxnSpPr>
          <p:spPr bwMode="auto">
            <a:xfrm rot="5400000">
              <a:off x="1131079" y="2532455"/>
              <a:ext cx="63846" cy="0"/>
            </a:xfrm>
            <a:prstGeom prst="line">
              <a:avLst/>
            </a:prstGeom>
            <a:noFill/>
            <a:ln w="28575" cap="flat" cmpd="sng" algn="ctr">
              <a:solidFill>
                <a:schemeClr val="bg1"/>
              </a:solidFill>
              <a:prstDash val="solid"/>
              <a:round/>
              <a:headEnd type="none" w="med" len="med"/>
              <a:tailEnd type="none" w="med" len="med"/>
            </a:ln>
            <a:effectLst/>
          </p:spPr>
        </p:cxnSp>
      </p:grpSp>
      <p:sp>
        <p:nvSpPr>
          <p:cNvPr id="98" name="TextBox 97">
            <a:extLst>
              <a:ext uri="{FF2B5EF4-FFF2-40B4-BE49-F238E27FC236}">
                <a16:creationId xmlns:a16="http://schemas.microsoft.com/office/drawing/2014/main" id="{F1374488-D837-4B44-A274-097091CF871A}"/>
              </a:ext>
            </a:extLst>
          </p:cNvPr>
          <p:cNvSpPr txBox="1"/>
          <p:nvPr/>
        </p:nvSpPr>
        <p:spPr bwMode="auto">
          <a:xfrm>
            <a:off x="1038992" y="250127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a:t>
            </a:r>
          </a:p>
        </p:txBody>
      </p:sp>
      <p:sp>
        <p:nvSpPr>
          <p:cNvPr id="99" name="TextBox 98">
            <a:extLst>
              <a:ext uri="{FF2B5EF4-FFF2-40B4-BE49-F238E27FC236}">
                <a16:creationId xmlns:a16="http://schemas.microsoft.com/office/drawing/2014/main" id="{21C3C951-14A0-4338-A090-1175E23700C4}"/>
              </a:ext>
            </a:extLst>
          </p:cNvPr>
          <p:cNvSpPr txBox="1"/>
          <p:nvPr/>
        </p:nvSpPr>
        <p:spPr bwMode="auto">
          <a:xfrm>
            <a:off x="1551916" y="251647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100" name="TextBox 99">
            <a:extLst>
              <a:ext uri="{FF2B5EF4-FFF2-40B4-BE49-F238E27FC236}">
                <a16:creationId xmlns:a16="http://schemas.microsoft.com/office/drawing/2014/main" id="{AD788BE6-5EF5-4BE4-9586-1E4FB027FEAF}"/>
              </a:ext>
            </a:extLst>
          </p:cNvPr>
          <p:cNvSpPr txBox="1"/>
          <p:nvPr/>
        </p:nvSpPr>
        <p:spPr bwMode="auto">
          <a:xfrm>
            <a:off x="2266500" y="2511599"/>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200</a:t>
            </a:r>
          </a:p>
        </p:txBody>
      </p:sp>
      <p:sp>
        <p:nvSpPr>
          <p:cNvPr id="101" name="TextBox 100">
            <a:extLst>
              <a:ext uri="{FF2B5EF4-FFF2-40B4-BE49-F238E27FC236}">
                <a16:creationId xmlns:a16="http://schemas.microsoft.com/office/drawing/2014/main" id="{BB172CEB-4B4D-4AC9-8748-4AB6D0FDBF4A}"/>
              </a:ext>
            </a:extLst>
          </p:cNvPr>
          <p:cNvSpPr txBox="1"/>
          <p:nvPr/>
        </p:nvSpPr>
        <p:spPr bwMode="auto">
          <a:xfrm>
            <a:off x="2988112" y="252680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300</a:t>
            </a:r>
          </a:p>
        </p:txBody>
      </p:sp>
      <p:sp>
        <p:nvSpPr>
          <p:cNvPr id="102" name="TextBox 101">
            <a:extLst>
              <a:ext uri="{FF2B5EF4-FFF2-40B4-BE49-F238E27FC236}">
                <a16:creationId xmlns:a16="http://schemas.microsoft.com/office/drawing/2014/main" id="{95CE92BE-DECA-4CD0-AF31-C9BC4085F638}"/>
              </a:ext>
            </a:extLst>
          </p:cNvPr>
          <p:cNvSpPr txBox="1"/>
          <p:nvPr/>
        </p:nvSpPr>
        <p:spPr bwMode="auto">
          <a:xfrm>
            <a:off x="3791441" y="2506330"/>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400</a:t>
            </a:r>
          </a:p>
        </p:txBody>
      </p:sp>
      <p:sp>
        <p:nvSpPr>
          <p:cNvPr id="103" name="TextBox 102">
            <a:extLst>
              <a:ext uri="{FF2B5EF4-FFF2-40B4-BE49-F238E27FC236}">
                <a16:creationId xmlns:a16="http://schemas.microsoft.com/office/drawing/2014/main" id="{CF59478C-9613-4806-A0E7-48DD0CA13D22}"/>
              </a:ext>
            </a:extLst>
          </p:cNvPr>
          <p:cNvSpPr txBox="1"/>
          <p:nvPr/>
        </p:nvSpPr>
        <p:spPr bwMode="auto">
          <a:xfrm>
            <a:off x="4506025" y="250145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500</a:t>
            </a:r>
          </a:p>
        </p:txBody>
      </p:sp>
      <p:sp>
        <p:nvSpPr>
          <p:cNvPr id="104" name="TextBox 103">
            <a:extLst>
              <a:ext uri="{FF2B5EF4-FFF2-40B4-BE49-F238E27FC236}">
                <a16:creationId xmlns:a16="http://schemas.microsoft.com/office/drawing/2014/main" id="{76B46ABE-EA8D-4DBB-92BF-B35AB9A55ACD}"/>
              </a:ext>
            </a:extLst>
          </p:cNvPr>
          <p:cNvSpPr txBox="1"/>
          <p:nvPr/>
        </p:nvSpPr>
        <p:spPr bwMode="auto">
          <a:xfrm>
            <a:off x="5106080" y="2516659"/>
            <a:ext cx="5995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595aa</a:t>
            </a:r>
          </a:p>
        </p:txBody>
      </p:sp>
      <p:grpSp>
        <p:nvGrpSpPr>
          <p:cNvPr id="2051" name="Group 2050">
            <a:extLst>
              <a:ext uri="{FF2B5EF4-FFF2-40B4-BE49-F238E27FC236}">
                <a16:creationId xmlns:a16="http://schemas.microsoft.com/office/drawing/2014/main" id="{937328C2-8370-487D-8A2F-21D7D0836C09}"/>
              </a:ext>
            </a:extLst>
          </p:cNvPr>
          <p:cNvGrpSpPr/>
          <p:nvPr/>
        </p:nvGrpSpPr>
        <p:grpSpPr>
          <a:xfrm>
            <a:off x="3544534" y="1904203"/>
            <a:ext cx="83572" cy="143216"/>
            <a:chOff x="5657911" y="1915765"/>
            <a:chExt cx="83572" cy="143216"/>
          </a:xfrm>
        </p:grpSpPr>
        <p:cxnSp>
          <p:nvCxnSpPr>
            <p:cNvPr id="2048" name="Straight Connector 2047">
              <a:extLst>
                <a:ext uri="{FF2B5EF4-FFF2-40B4-BE49-F238E27FC236}">
                  <a16:creationId xmlns:a16="http://schemas.microsoft.com/office/drawing/2014/main" id="{402511F8-D0FD-4DCB-B604-28D0326A047A}"/>
                </a:ext>
              </a:extLst>
            </p:cNvPr>
            <p:cNvCxnSpPr/>
            <p:nvPr/>
          </p:nvCxnSpPr>
          <p:spPr bwMode="auto">
            <a:xfrm>
              <a:off x="5703508" y="1965634"/>
              <a:ext cx="0" cy="93347"/>
            </a:xfrm>
            <a:prstGeom prst="line">
              <a:avLst/>
            </a:prstGeom>
            <a:noFill/>
            <a:ln w="28575" cap="flat" cmpd="sng" algn="ctr">
              <a:solidFill>
                <a:schemeClr val="bg1"/>
              </a:solidFill>
              <a:prstDash val="solid"/>
              <a:round/>
              <a:headEnd type="none" w="med" len="med"/>
              <a:tailEnd type="none" w="med" len="med"/>
            </a:ln>
            <a:effectLst/>
          </p:spPr>
        </p:cxnSp>
        <p:sp>
          <p:nvSpPr>
            <p:cNvPr id="2049" name="Oval 2048">
              <a:extLst>
                <a:ext uri="{FF2B5EF4-FFF2-40B4-BE49-F238E27FC236}">
                  <a16:creationId xmlns:a16="http://schemas.microsoft.com/office/drawing/2014/main" id="{1B13D54A-2161-4D1A-BA83-FCE396175903}"/>
                </a:ext>
              </a:extLst>
            </p:cNvPr>
            <p:cNvSpPr/>
            <p:nvPr/>
          </p:nvSpPr>
          <p:spPr bwMode="auto">
            <a:xfrm>
              <a:off x="5657911" y="1915765"/>
              <a:ext cx="83572" cy="83572"/>
            </a:xfrm>
            <a:prstGeom prst="ellipse">
              <a:avLst/>
            </a:prstGeom>
            <a:solidFill>
              <a:schemeClr val="bg1"/>
            </a:solidFill>
            <a:ln w="28575">
              <a:noFill/>
              <a:miter lim="800000"/>
              <a:headEnd/>
              <a:tailEnd/>
            </a:ln>
          </p:spPr>
          <p:txBody>
            <a:bodyPr rtlCol="0" anchor="ctr"/>
            <a:lstStyle/>
            <a:p>
              <a:pPr algn="ctr"/>
              <a:endParaRPr lang="en-US" dirty="0"/>
            </a:p>
          </p:txBody>
        </p:sp>
      </p:grpSp>
      <p:grpSp>
        <p:nvGrpSpPr>
          <p:cNvPr id="109" name="Group 108">
            <a:extLst>
              <a:ext uri="{FF2B5EF4-FFF2-40B4-BE49-F238E27FC236}">
                <a16:creationId xmlns:a16="http://schemas.microsoft.com/office/drawing/2014/main" id="{373F9520-EFDB-44AE-9506-C232D8D5A344}"/>
              </a:ext>
            </a:extLst>
          </p:cNvPr>
          <p:cNvGrpSpPr/>
          <p:nvPr/>
        </p:nvGrpSpPr>
        <p:grpSpPr>
          <a:xfrm>
            <a:off x="3864472" y="1908141"/>
            <a:ext cx="83572" cy="143216"/>
            <a:chOff x="5657911" y="1915765"/>
            <a:chExt cx="83572" cy="143216"/>
          </a:xfrm>
        </p:grpSpPr>
        <p:cxnSp>
          <p:nvCxnSpPr>
            <p:cNvPr id="110" name="Straight Connector 109">
              <a:extLst>
                <a:ext uri="{FF2B5EF4-FFF2-40B4-BE49-F238E27FC236}">
                  <a16:creationId xmlns:a16="http://schemas.microsoft.com/office/drawing/2014/main" id="{A2736DA5-66E8-4A6D-950E-97B75D3F442B}"/>
                </a:ext>
              </a:extLst>
            </p:cNvPr>
            <p:cNvCxnSpPr/>
            <p:nvPr/>
          </p:nvCxnSpPr>
          <p:spPr bwMode="auto">
            <a:xfrm>
              <a:off x="5703508" y="1965634"/>
              <a:ext cx="0" cy="93347"/>
            </a:xfrm>
            <a:prstGeom prst="line">
              <a:avLst/>
            </a:prstGeom>
            <a:noFill/>
            <a:ln w="28575" cap="flat" cmpd="sng" algn="ctr">
              <a:solidFill>
                <a:schemeClr val="bg1"/>
              </a:solidFill>
              <a:prstDash val="solid"/>
              <a:round/>
              <a:headEnd type="none" w="med" len="med"/>
              <a:tailEnd type="none" w="med" len="med"/>
            </a:ln>
            <a:effectLst/>
          </p:spPr>
        </p:cxnSp>
        <p:sp>
          <p:nvSpPr>
            <p:cNvPr id="111" name="Oval 110">
              <a:extLst>
                <a:ext uri="{FF2B5EF4-FFF2-40B4-BE49-F238E27FC236}">
                  <a16:creationId xmlns:a16="http://schemas.microsoft.com/office/drawing/2014/main" id="{7F7CEF64-D12C-4A25-B10D-37097AACCCAA}"/>
                </a:ext>
              </a:extLst>
            </p:cNvPr>
            <p:cNvSpPr/>
            <p:nvPr/>
          </p:nvSpPr>
          <p:spPr bwMode="auto">
            <a:xfrm>
              <a:off x="5657911" y="1915765"/>
              <a:ext cx="83572" cy="83572"/>
            </a:xfrm>
            <a:prstGeom prst="ellipse">
              <a:avLst/>
            </a:prstGeom>
            <a:solidFill>
              <a:schemeClr val="bg1"/>
            </a:solidFill>
            <a:ln w="28575">
              <a:noFill/>
              <a:miter lim="800000"/>
              <a:headEnd/>
              <a:tailEnd/>
            </a:ln>
          </p:spPr>
          <p:txBody>
            <a:bodyPr rtlCol="0" anchor="ctr"/>
            <a:lstStyle/>
            <a:p>
              <a:pPr algn="ctr"/>
              <a:endParaRPr lang="en-US" dirty="0"/>
            </a:p>
          </p:txBody>
        </p:sp>
      </p:grpSp>
      <p:grpSp>
        <p:nvGrpSpPr>
          <p:cNvPr id="112" name="Group 111">
            <a:extLst>
              <a:ext uri="{FF2B5EF4-FFF2-40B4-BE49-F238E27FC236}">
                <a16:creationId xmlns:a16="http://schemas.microsoft.com/office/drawing/2014/main" id="{EB0B67B4-6039-4A6C-9EF5-0739403C8B0D}"/>
              </a:ext>
            </a:extLst>
          </p:cNvPr>
          <p:cNvGrpSpPr/>
          <p:nvPr/>
        </p:nvGrpSpPr>
        <p:grpSpPr>
          <a:xfrm>
            <a:off x="4718290" y="1907858"/>
            <a:ext cx="83572" cy="143216"/>
            <a:chOff x="5657911" y="1915765"/>
            <a:chExt cx="83572" cy="143216"/>
          </a:xfrm>
        </p:grpSpPr>
        <p:cxnSp>
          <p:nvCxnSpPr>
            <p:cNvPr id="113" name="Straight Connector 112">
              <a:extLst>
                <a:ext uri="{FF2B5EF4-FFF2-40B4-BE49-F238E27FC236}">
                  <a16:creationId xmlns:a16="http://schemas.microsoft.com/office/drawing/2014/main" id="{1863EF9A-4276-4A51-92AC-C2EAED9074C2}"/>
                </a:ext>
              </a:extLst>
            </p:cNvPr>
            <p:cNvCxnSpPr/>
            <p:nvPr/>
          </p:nvCxnSpPr>
          <p:spPr bwMode="auto">
            <a:xfrm>
              <a:off x="5703508" y="1965634"/>
              <a:ext cx="0" cy="93347"/>
            </a:xfrm>
            <a:prstGeom prst="line">
              <a:avLst/>
            </a:prstGeom>
            <a:noFill/>
            <a:ln w="28575" cap="flat" cmpd="sng" algn="ctr">
              <a:solidFill>
                <a:schemeClr val="bg1"/>
              </a:solidFill>
              <a:prstDash val="solid"/>
              <a:round/>
              <a:headEnd type="none" w="med" len="med"/>
              <a:tailEnd type="none" w="med" len="med"/>
            </a:ln>
            <a:effectLst/>
          </p:spPr>
        </p:cxnSp>
        <p:sp>
          <p:nvSpPr>
            <p:cNvPr id="114" name="Oval 113">
              <a:extLst>
                <a:ext uri="{FF2B5EF4-FFF2-40B4-BE49-F238E27FC236}">
                  <a16:creationId xmlns:a16="http://schemas.microsoft.com/office/drawing/2014/main" id="{565E94B4-C48F-4DF8-8D68-5901037A0569}"/>
                </a:ext>
              </a:extLst>
            </p:cNvPr>
            <p:cNvSpPr/>
            <p:nvPr/>
          </p:nvSpPr>
          <p:spPr bwMode="auto">
            <a:xfrm>
              <a:off x="5657911" y="1915765"/>
              <a:ext cx="83572" cy="83572"/>
            </a:xfrm>
            <a:prstGeom prst="ellipse">
              <a:avLst/>
            </a:prstGeom>
            <a:solidFill>
              <a:schemeClr val="bg1"/>
            </a:solidFill>
            <a:ln w="28575">
              <a:noFill/>
              <a:miter lim="800000"/>
              <a:headEnd/>
              <a:tailEnd/>
            </a:ln>
          </p:spPr>
          <p:txBody>
            <a:bodyPr rtlCol="0" anchor="ctr"/>
            <a:lstStyle/>
            <a:p>
              <a:pPr algn="ctr"/>
              <a:endParaRPr lang="en-US" dirty="0"/>
            </a:p>
          </p:txBody>
        </p:sp>
      </p:grpSp>
      <p:grpSp>
        <p:nvGrpSpPr>
          <p:cNvPr id="115" name="Group 114">
            <a:extLst>
              <a:ext uri="{FF2B5EF4-FFF2-40B4-BE49-F238E27FC236}">
                <a16:creationId xmlns:a16="http://schemas.microsoft.com/office/drawing/2014/main" id="{BCDD5B90-FB19-40E1-BAC8-2D78557D3458}"/>
              </a:ext>
            </a:extLst>
          </p:cNvPr>
          <p:cNvGrpSpPr/>
          <p:nvPr/>
        </p:nvGrpSpPr>
        <p:grpSpPr>
          <a:xfrm>
            <a:off x="4784772" y="1745482"/>
            <a:ext cx="83572" cy="299939"/>
            <a:chOff x="5657911" y="1915765"/>
            <a:chExt cx="83572" cy="299939"/>
          </a:xfrm>
        </p:grpSpPr>
        <p:cxnSp>
          <p:nvCxnSpPr>
            <p:cNvPr id="116" name="Straight Connector 115">
              <a:extLst>
                <a:ext uri="{FF2B5EF4-FFF2-40B4-BE49-F238E27FC236}">
                  <a16:creationId xmlns:a16="http://schemas.microsoft.com/office/drawing/2014/main" id="{508F0F4C-BDED-4C54-9C71-AB33287257B3}"/>
                </a:ext>
              </a:extLst>
            </p:cNvPr>
            <p:cNvCxnSpPr>
              <a:cxnSpLocks/>
            </p:cNvCxnSpPr>
            <p:nvPr/>
          </p:nvCxnSpPr>
          <p:spPr bwMode="auto">
            <a:xfrm>
              <a:off x="5698592" y="1965634"/>
              <a:ext cx="0" cy="250070"/>
            </a:xfrm>
            <a:prstGeom prst="line">
              <a:avLst/>
            </a:prstGeom>
            <a:noFill/>
            <a:ln w="28575" cap="flat" cmpd="sng" algn="ctr">
              <a:solidFill>
                <a:schemeClr val="bg1"/>
              </a:solidFill>
              <a:prstDash val="solid"/>
              <a:round/>
              <a:headEnd type="none" w="med" len="med"/>
              <a:tailEnd type="none" w="med" len="med"/>
            </a:ln>
            <a:effectLst/>
          </p:spPr>
        </p:cxnSp>
        <p:sp>
          <p:nvSpPr>
            <p:cNvPr id="117" name="Oval 116">
              <a:extLst>
                <a:ext uri="{FF2B5EF4-FFF2-40B4-BE49-F238E27FC236}">
                  <a16:creationId xmlns:a16="http://schemas.microsoft.com/office/drawing/2014/main" id="{913C341B-ACF5-4E63-A7B4-04C18ED47864}"/>
                </a:ext>
              </a:extLst>
            </p:cNvPr>
            <p:cNvSpPr/>
            <p:nvPr/>
          </p:nvSpPr>
          <p:spPr bwMode="auto">
            <a:xfrm>
              <a:off x="5657911" y="1915765"/>
              <a:ext cx="83572" cy="83572"/>
            </a:xfrm>
            <a:prstGeom prst="ellipse">
              <a:avLst/>
            </a:prstGeom>
            <a:solidFill>
              <a:schemeClr val="bg1"/>
            </a:solidFill>
            <a:ln w="28575">
              <a:noFill/>
              <a:miter lim="800000"/>
              <a:headEnd/>
              <a:tailEnd/>
            </a:ln>
          </p:spPr>
          <p:txBody>
            <a:bodyPr rtlCol="0" anchor="ctr"/>
            <a:lstStyle/>
            <a:p>
              <a:pPr algn="ctr"/>
              <a:endParaRPr lang="en-US" dirty="0"/>
            </a:p>
          </p:txBody>
        </p:sp>
      </p:grpSp>
      <p:grpSp>
        <p:nvGrpSpPr>
          <p:cNvPr id="119" name="Group 118">
            <a:extLst>
              <a:ext uri="{FF2B5EF4-FFF2-40B4-BE49-F238E27FC236}">
                <a16:creationId xmlns:a16="http://schemas.microsoft.com/office/drawing/2014/main" id="{B8E52E7B-1137-48CA-97BB-63772582B57C}"/>
              </a:ext>
            </a:extLst>
          </p:cNvPr>
          <p:cNvGrpSpPr/>
          <p:nvPr/>
        </p:nvGrpSpPr>
        <p:grpSpPr>
          <a:xfrm>
            <a:off x="4861789" y="1812779"/>
            <a:ext cx="83572" cy="232642"/>
            <a:chOff x="5657911" y="1915765"/>
            <a:chExt cx="83572" cy="232642"/>
          </a:xfrm>
        </p:grpSpPr>
        <p:cxnSp>
          <p:nvCxnSpPr>
            <p:cNvPr id="120" name="Straight Connector 119">
              <a:extLst>
                <a:ext uri="{FF2B5EF4-FFF2-40B4-BE49-F238E27FC236}">
                  <a16:creationId xmlns:a16="http://schemas.microsoft.com/office/drawing/2014/main" id="{AE658DD4-E669-4F4C-8EEA-8A74EDE5120D}"/>
                </a:ext>
              </a:extLst>
            </p:cNvPr>
            <p:cNvCxnSpPr>
              <a:cxnSpLocks/>
            </p:cNvCxnSpPr>
            <p:nvPr/>
          </p:nvCxnSpPr>
          <p:spPr bwMode="auto">
            <a:xfrm>
              <a:off x="5698592" y="1965634"/>
              <a:ext cx="0" cy="182773"/>
            </a:xfrm>
            <a:prstGeom prst="line">
              <a:avLst/>
            </a:prstGeom>
            <a:noFill/>
            <a:ln w="28575" cap="flat" cmpd="sng" algn="ctr">
              <a:solidFill>
                <a:schemeClr val="bg1"/>
              </a:solidFill>
              <a:prstDash val="solid"/>
              <a:round/>
              <a:headEnd type="none" w="med" len="med"/>
              <a:tailEnd type="none" w="med" len="med"/>
            </a:ln>
            <a:effectLst/>
          </p:spPr>
        </p:cxnSp>
        <p:sp>
          <p:nvSpPr>
            <p:cNvPr id="121" name="Oval 120">
              <a:extLst>
                <a:ext uri="{FF2B5EF4-FFF2-40B4-BE49-F238E27FC236}">
                  <a16:creationId xmlns:a16="http://schemas.microsoft.com/office/drawing/2014/main" id="{A02E9655-A1F8-4D0E-ADC4-06674EBE7D87}"/>
                </a:ext>
              </a:extLst>
            </p:cNvPr>
            <p:cNvSpPr/>
            <p:nvPr/>
          </p:nvSpPr>
          <p:spPr bwMode="auto">
            <a:xfrm>
              <a:off x="5657911" y="1915765"/>
              <a:ext cx="83572" cy="83572"/>
            </a:xfrm>
            <a:prstGeom prst="ellipse">
              <a:avLst/>
            </a:prstGeom>
            <a:solidFill>
              <a:schemeClr val="bg1"/>
            </a:solidFill>
            <a:ln w="28575">
              <a:noFill/>
              <a:miter lim="800000"/>
              <a:headEnd/>
              <a:tailEnd/>
            </a:ln>
          </p:spPr>
          <p:txBody>
            <a:bodyPr rtlCol="0" anchor="ctr"/>
            <a:lstStyle/>
            <a:p>
              <a:pPr algn="ctr"/>
              <a:endParaRPr lang="en-US" dirty="0"/>
            </a:p>
          </p:txBody>
        </p:sp>
      </p:grpSp>
      <p:sp>
        <p:nvSpPr>
          <p:cNvPr id="123" name="TextBox 122">
            <a:extLst>
              <a:ext uri="{FF2B5EF4-FFF2-40B4-BE49-F238E27FC236}">
                <a16:creationId xmlns:a16="http://schemas.microsoft.com/office/drawing/2014/main" id="{9C199E95-52DD-4FAA-98EC-99FA069261F5}"/>
              </a:ext>
            </a:extLst>
          </p:cNvPr>
          <p:cNvSpPr txBox="1"/>
          <p:nvPr/>
        </p:nvSpPr>
        <p:spPr bwMode="auto">
          <a:xfrm>
            <a:off x="3027886" y="1679794"/>
            <a:ext cx="6783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344insC</a:t>
            </a:r>
          </a:p>
        </p:txBody>
      </p:sp>
      <p:sp>
        <p:nvSpPr>
          <p:cNvPr id="124" name="TextBox 123">
            <a:extLst>
              <a:ext uri="{FF2B5EF4-FFF2-40B4-BE49-F238E27FC236}">
                <a16:creationId xmlns:a16="http://schemas.microsoft.com/office/drawing/2014/main" id="{E90C77E4-77F2-41A2-B9A6-A7E7668E37E8}"/>
              </a:ext>
            </a:extLst>
          </p:cNvPr>
          <p:cNvSpPr txBox="1"/>
          <p:nvPr/>
        </p:nvSpPr>
        <p:spPr bwMode="auto">
          <a:xfrm>
            <a:off x="3641779" y="1694328"/>
            <a:ext cx="5998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E380Q</a:t>
            </a:r>
          </a:p>
        </p:txBody>
      </p:sp>
      <p:sp>
        <p:nvSpPr>
          <p:cNvPr id="125" name="TextBox 124">
            <a:extLst>
              <a:ext uri="{FF2B5EF4-FFF2-40B4-BE49-F238E27FC236}">
                <a16:creationId xmlns:a16="http://schemas.microsoft.com/office/drawing/2014/main" id="{608328AD-3A1F-4221-AE6E-4661183DD54E}"/>
              </a:ext>
            </a:extLst>
          </p:cNvPr>
          <p:cNvSpPr txBox="1"/>
          <p:nvPr/>
        </p:nvSpPr>
        <p:spPr bwMode="auto">
          <a:xfrm>
            <a:off x="4883540" y="1717116"/>
            <a:ext cx="6126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D538G</a:t>
            </a:r>
          </a:p>
        </p:txBody>
      </p:sp>
      <p:sp>
        <p:nvSpPr>
          <p:cNvPr id="126" name="TextBox 125">
            <a:extLst>
              <a:ext uri="{FF2B5EF4-FFF2-40B4-BE49-F238E27FC236}">
                <a16:creationId xmlns:a16="http://schemas.microsoft.com/office/drawing/2014/main" id="{A8FE058A-C177-40E2-9949-4F2226DFF48E}"/>
              </a:ext>
            </a:extLst>
          </p:cNvPr>
          <p:cNvSpPr txBox="1"/>
          <p:nvPr/>
        </p:nvSpPr>
        <p:spPr bwMode="auto">
          <a:xfrm>
            <a:off x="4673266" y="1273391"/>
            <a:ext cx="595035" cy="53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80000"/>
              </a:lnSpc>
              <a:spcAft>
                <a:spcPct val="0"/>
              </a:spcAft>
              <a:buClrTx/>
              <a:buFontTx/>
              <a:buNone/>
            </a:pPr>
            <a:r>
              <a:rPr lang="en-US" sz="1200" b="0" dirty="0">
                <a:solidFill>
                  <a:schemeClr val="bg1"/>
                </a:solidFill>
                <a:latin typeface="Calibri" panose="020F0502020204030204" pitchFamily="34" charset="0"/>
              </a:rPr>
              <a:t>Y537C</a:t>
            </a:r>
          </a:p>
          <a:p>
            <a:pPr>
              <a:lnSpc>
                <a:spcPct val="80000"/>
              </a:lnSpc>
              <a:spcAft>
                <a:spcPct val="0"/>
              </a:spcAft>
            </a:pPr>
            <a:r>
              <a:rPr lang="en-US" sz="1200" dirty="0">
                <a:solidFill>
                  <a:schemeClr val="bg1"/>
                </a:solidFill>
                <a:latin typeface="Calibri" panose="020F0502020204030204" pitchFamily="34" charset="0"/>
              </a:rPr>
              <a:t>Y537N</a:t>
            </a:r>
          </a:p>
          <a:p>
            <a:pPr>
              <a:lnSpc>
                <a:spcPct val="80000"/>
              </a:lnSpc>
              <a:spcAft>
                <a:spcPct val="0"/>
              </a:spcAft>
            </a:pPr>
            <a:r>
              <a:rPr lang="en-US" sz="1200" dirty="0">
                <a:solidFill>
                  <a:schemeClr val="bg1"/>
                </a:solidFill>
                <a:latin typeface="Calibri" panose="020F0502020204030204" pitchFamily="34" charset="0"/>
              </a:rPr>
              <a:t>Y537S</a:t>
            </a:r>
          </a:p>
        </p:txBody>
      </p:sp>
      <p:sp>
        <p:nvSpPr>
          <p:cNvPr id="132" name="TextBox 131">
            <a:extLst>
              <a:ext uri="{FF2B5EF4-FFF2-40B4-BE49-F238E27FC236}">
                <a16:creationId xmlns:a16="http://schemas.microsoft.com/office/drawing/2014/main" id="{3138DB56-2892-4FCE-BA8A-E6CE3D5E6EBA}"/>
              </a:ext>
            </a:extLst>
          </p:cNvPr>
          <p:cNvSpPr txBox="1"/>
          <p:nvPr/>
        </p:nvSpPr>
        <p:spPr bwMode="auto">
          <a:xfrm>
            <a:off x="6715108" y="342683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33" name="TextBox 132">
            <a:extLst>
              <a:ext uri="{FF2B5EF4-FFF2-40B4-BE49-F238E27FC236}">
                <a16:creationId xmlns:a16="http://schemas.microsoft.com/office/drawing/2014/main" id="{473CB5A0-51E3-4BBF-862E-EDCCCE481E40}"/>
              </a:ext>
            </a:extLst>
          </p:cNvPr>
          <p:cNvSpPr txBox="1"/>
          <p:nvPr/>
        </p:nvSpPr>
        <p:spPr bwMode="auto">
          <a:xfrm>
            <a:off x="6723261" y="380671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34" name="TextBox 133">
            <a:extLst>
              <a:ext uri="{FF2B5EF4-FFF2-40B4-BE49-F238E27FC236}">
                <a16:creationId xmlns:a16="http://schemas.microsoft.com/office/drawing/2014/main" id="{BA16F6DE-B326-43B0-B918-B1547375DE85}"/>
              </a:ext>
            </a:extLst>
          </p:cNvPr>
          <p:cNvSpPr txBox="1"/>
          <p:nvPr/>
        </p:nvSpPr>
        <p:spPr bwMode="auto">
          <a:xfrm>
            <a:off x="6717506" y="418349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35" name="TextBox 134">
            <a:extLst>
              <a:ext uri="{FF2B5EF4-FFF2-40B4-BE49-F238E27FC236}">
                <a16:creationId xmlns:a16="http://schemas.microsoft.com/office/drawing/2014/main" id="{F68C7CDF-4147-4FB4-AD4B-491830EF8E6C}"/>
              </a:ext>
            </a:extLst>
          </p:cNvPr>
          <p:cNvSpPr txBox="1"/>
          <p:nvPr/>
        </p:nvSpPr>
        <p:spPr bwMode="auto">
          <a:xfrm>
            <a:off x="6842677" y="4568516"/>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grpSp>
        <p:nvGrpSpPr>
          <p:cNvPr id="136" name="Group 135">
            <a:extLst>
              <a:ext uri="{FF2B5EF4-FFF2-40B4-BE49-F238E27FC236}">
                <a16:creationId xmlns:a16="http://schemas.microsoft.com/office/drawing/2014/main" id="{2EA4EC49-DC27-466B-B87D-26A5A546C9BA}"/>
              </a:ext>
            </a:extLst>
          </p:cNvPr>
          <p:cNvGrpSpPr/>
          <p:nvPr/>
        </p:nvGrpSpPr>
        <p:grpSpPr>
          <a:xfrm>
            <a:off x="7084076" y="3271470"/>
            <a:ext cx="102107" cy="1831794"/>
            <a:chOff x="1619874" y="3229923"/>
            <a:chExt cx="77780" cy="1862570"/>
          </a:xfrm>
        </p:grpSpPr>
        <p:grpSp>
          <p:nvGrpSpPr>
            <p:cNvPr id="137" name="Group 136">
              <a:extLst>
                <a:ext uri="{FF2B5EF4-FFF2-40B4-BE49-F238E27FC236}">
                  <a16:creationId xmlns:a16="http://schemas.microsoft.com/office/drawing/2014/main" id="{ECA541F7-B4AC-4A01-9543-CE66F4FF6FA3}"/>
                </a:ext>
              </a:extLst>
            </p:cNvPr>
            <p:cNvGrpSpPr/>
            <p:nvPr/>
          </p:nvGrpSpPr>
          <p:grpSpPr>
            <a:xfrm>
              <a:off x="1619874" y="3595045"/>
              <a:ext cx="74277" cy="1497448"/>
              <a:chOff x="2473235" y="2105163"/>
              <a:chExt cx="104503" cy="2303551"/>
            </a:xfrm>
          </p:grpSpPr>
          <p:cxnSp>
            <p:nvCxnSpPr>
              <p:cNvPr id="139" name="Straight Connector 138">
                <a:extLst>
                  <a:ext uri="{FF2B5EF4-FFF2-40B4-BE49-F238E27FC236}">
                    <a16:creationId xmlns:a16="http://schemas.microsoft.com/office/drawing/2014/main" id="{81A1C3BD-597B-4B50-8CA3-750BCA894EF2}"/>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FFCF070A-F745-4D55-9AD0-EB494DCD2913}"/>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892741BC-3957-4A9B-8D98-3007982B1CC4}"/>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B4CD095C-4D20-42E5-BB04-DC4AD5FE89B6}"/>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0A3BF903-4FCA-45A1-BE87-D5E5607D25A8}"/>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cxnSp>
          <p:nvCxnSpPr>
            <p:cNvPr id="138" name="Straight Connector 137">
              <a:extLst>
                <a:ext uri="{FF2B5EF4-FFF2-40B4-BE49-F238E27FC236}">
                  <a16:creationId xmlns:a16="http://schemas.microsoft.com/office/drawing/2014/main" id="{D0E91DE7-FCEB-4898-BE57-584AB5E753A8}"/>
                </a:ext>
              </a:extLst>
            </p:cNvPr>
            <p:cNvCxnSpPr/>
            <p:nvPr/>
          </p:nvCxnSpPr>
          <p:spPr bwMode="auto">
            <a:xfrm>
              <a:off x="1623377" y="3229923"/>
              <a:ext cx="74277" cy="0"/>
            </a:xfrm>
            <a:prstGeom prst="line">
              <a:avLst/>
            </a:prstGeom>
            <a:noFill/>
            <a:ln w="28575" cap="flat" cmpd="sng" algn="ctr">
              <a:solidFill>
                <a:schemeClr val="bg1"/>
              </a:solidFill>
              <a:prstDash val="solid"/>
              <a:round/>
              <a:headEnd type="none" w="med" len="med"/>
              <a:tailEnd type="none" w="med" len="med"/>
            </a:ln>
            <a:effectLst/>
          </p:spPr>
        </p:cxnSp>
      </p:grpSp>
      <p:sp>
        <p:nvSpPr>
          <p:cNvPr id="144" name="TextBox 143">
            <a:extLst>
              <a:ext uri="{FF2B5EF4-FFF2-40B4-BE49-F238E27FC236}">
                <a16:creationId xmlns:a16="http://schemas.microsoft.com/office/drawing/2014/main" id="{5007F18F-37B3-4DF5-83C1-3A409E6BF9B2}"/>
              </a:ext>
            </a:extLst>
          </p:cNvPr>
          <p:cNvSpPr txBox="1"/>
          <p:nvPr/>
        </p:nvSpPr>
        <p:spPr bwMode="auto">
          <a:xfrm>
            <a:off x="6729909" y="30653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grpSp>
        <p:nvGrpSpPr>
          <p:cNvPr id="149" name="Group 148">
            <a:extLst>
              <a:ext uri="{FF2B5EF4-FFF2-40B4-BE49-F238E27FC236}">
                <a16:creationId xmlns:a16="http://schemas.microsoft.com/office/drawing/2014/main" id="{DE348242-45B4-4413-B160-E035EF097973}"/>
              </a:ext>
            </a:extLst>
          </p:cNvPr>
          <p:cNvGrpSpPr/>
          <p:nvPr/>
        </p:nvGrpSpPr>
        <p:grpSpPr>
          <a:xfrm>
            <a:off x="7075887" y="2169508"/>
            <a:ext cx="97508" cy="736353"/>
            <a:chOff x="2473235" y="3256939"/>
            <a:chExt cx="104503" cy="1151775"/>
          </a:xfrm>
        </p:grpSpPr>
        <p:cxnSp>
          <p:nvCxnSpPr>
            <p:cNvPr id="153" name="Straight Connector 152">
              <a:extLst>
                <a:ext uri="{FF2B5EF4-FFF2-40B4-BE49-F238E27FC236}">
                  <a16:creationId xmlns:a16="http://schemas.microsoft.com/office/drawing/2014/main" id="{DF85AABB-0A28-4E89-97F0-D372135747B9}"/>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9056EFC2-5C08-4DD5-BCE7-95C8D8AC20E0}"/>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F55BCE8A-6CD2-4BA2-ABA7-5C2AC0F875BA}"/>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sp>
        <p:nvSpPr>
          <p:cNvPr id="156" name="TextBox 155">
            <a:extLst>
              <a:ext uri="{FF2B5EF4-FFF2-40B4-BE49-F238E27FC236}">
                <a16:creationId xmlns:a16="http://schemas.microsoft.com/office/drawing/2014/main" id="{63E3110C-76B2-4428-94AB-08D8CD3E6B88}"/>
              </a:ext>
            </a:extLst>
          </p:cNvPr>
          <p:cNvSpPr txBox="1"/>
          <p:nvPr/>
        </p:nvSpPr>
        <p:spPr bwMode="auto">
          <a:xfrm>
            <a:off x="6852648" y="4936437"/>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57" name="TextBox 156">
            <a:extLst>
              <a:ext uri="{FF2B5EF4-FFF2-40B4-BE49-F238E27FC236}">
                <a16:creationId xmlns:a16="http://schemas.microsoft.com/office/drawing/2014/main" id="{05356C2F-5F59-4A0E-B0BE-494A4A38290E}"/>
              </a:ext>
            </a:extLst>
          </p:cNvPr>
          <p:cNvSpPr txBox="1"/>
          <p:nvPr/>
        </p:nvSpPr>
        <p:spPr bwMode="auto">
          <a:xfrm>
            <a:off x="6715099" y="196518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58" name="TextBox 157">
            <a:extLst>
              <a:ext uri="{FF2B5EF4-FFF2-40B4-BE49-F238E27FC236}">
                <a16:creationId xmlns:a16="http://schemas.microsoft.com/office/drawing/2014/main" id="{5A49A66D-52EC-49A7-A394-D00453C89F5D}"/>
              </a:ext>
            </a:extLst>
          </p:cNvPr>
          <p:cNvSpPr txBox="1"/>
          <p:nvPr/>
        </p:nvSpPr>
        <p:spPr bwMode="auto">
          <a:xfrm>
            <a:off x="6723252" y="23450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159" name="TextBox 158">
            <a:extLst>
              <a:ext uri="{FF2B5EF4-FFF2-40B4-BE49-F238E27FC236}">
                <a16:creationId xmlns:a16="http://schemas.microsoft.com/office/drawing/2014/main" id="{8AB2A244-2B43-4688-B57A-DB9B66049683}"/>
              </a:ext>
            </a:extLst>
          </p:cNvPr>
          <p:cNvSpPr txBox="1"/>
          <p:nvPr/>
        </p:nvSpPr>
        <p:spPr bwMode="auto">
          <a:xfrm>
            <a:off x="6717497" y="2721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nvGrpSpPr>
          <p:cNvPr id="2057" name="Group 2056">
            <a:extLst>
              <a:ext uri="{FF2B5EF4-FFF2-40B4-BE49-F238E27FC236}">
                <a16:creationId xmlns:a16="http://schemas.microsoft.com/office/drawing/2014/main" id="{A957452B-8166-4D54-B1E8-4D1906457F1C}"/>
              </a:ext>
            </a:extLst>
          </p:cNvPr>
          <p:cNvGrpSpPr/>
          <p:nvPr/>
        </p:nvGrpSpPr>
        <p:grpSpPr>
          <a:xfrm>
            <a:off x="7181584" y="5086390"/>
            <a:ext cx="3617589" cy="82741"/>
            <a:chOff x="7181584" y="5086390"/>
            <a:chExt cx="3617589" cy="82741"/>
          </a:xfrm>
        </p:grpSpPr>
        <p:grpSp>
          <p:nvGrpSpPr>
            <p:cNvPr id="2055" name="Group 2054">
              <a:extLst>
                <a:ext uri="{FF2B5EF4-FFF2-40B4-BE49-F238E27FC236}">
                  <a16:creationId xmlns:a16="http://schemas.microsoft.com/office/drawing/2014/main" id="{12BD2207-74D5-4120-802F-C0C897A31539}"/>
                </a:ext>
              </a:extLst>
            </p:cNvPr>
            <p:cNvGrpSpPr/>
            <p:nvPr/>
          </p:nvGrpSpPr>
          <p:grpSpPr>
            <a:xfrm rot="5400000">
              <a:off x="8466771" y="3812632"/>
              <a:ext cx="71312" cy="2641685"/>
              <a:chOff x="7228287" y="2321908"/>
              <a:chExt cx="110296" cy="2933756"/>
            </a:xfrm>
          </p:grpSpPr>
          <p:grpSp>
            <p:nvGrpSpPr>
              <p:cNvPr id="160" name="Group 159">
                <a:extLst>
                  <a:ext uri="{FF2B5EF4-FFF2-40B4-BE49-F238E27FC236}">
                    <a16:creationId xmlns:a16="http://schemas.microsoft.com/office/drawing/2014/main" id="{58BAE2C4-ACA7-4CE8-94A5-66157F9593B6}"/>
                  </a:ext>
                </a:extLst>
              </p:cNvPr>
              <p:cNvGrpSpPr/>
              <p:nvPr/>
            </p:nvGrpSpPr>
            <p:grpSpPr>
              <a:xfrm>
                <a:off x="7236476" y="3423870"/>
                <a:ext cx="102107" cy="1831794"/>
                <a:chOff x="1619874" y="3229923"/>
                <a:chExt cx="77780" cy="1862570"/>
              </a:xfrm>
            </p:grpSpPr>
            <p:grpSp>
              <p:nvGrpSpPr>
                <p:cNvPr id="161" name="Group 160">
                  <a:extLst>
                    <a:ext uri="{FF2B5EF4-FFF2-40B4-BE49-F238E27FC236}">
                      <a16:creationId xmlns:a16="http://schemas.microsoft.com/office/drawing/2014/main" id="{8809AE9F-ECB2-4674-9F8A-E7CD92DE77AD}"/>
                    </a:ext>
                  </a:extLst>
                </p:cNvPr>
                <p:cNvGrpSpPr/>
                <p:nvPr/>
              </p:nvGrpSpPr>
              <p:grpSpPr>
                <a:xfrm>
                  <a:off x="1619874" y="3595045"/>
                  <a:ext cx="74277" cy="1497448"/>
                  <a:chOff x="2473235" y="2105163"/>
                  <a:chExt cx="104503" cy="2303551"/>
                </a:xfrm>
              </p:grpSpPr>
              <p:cxnSp>
                <p:nvCxnSpPr>
                  <p:cNvPr id="163" name="Straight Connector 162">
                    <a:extLst>
                      <a:ext uri="{FF2B5EF4-FFF2-40B4-BE49-F238E27FC236}">
                        <a16:creationId xmlns:a16="http://schemas.microsoft.com/office/drawing/2014/main" id="{B398E72A-A5F9-406D-9699-091278428BCA}"/>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29ABEF3E-C97C-4EB1-8F8F-4B0171E40E0C}"/>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7682D83C-05B0-44A2-A903-D36C2E56CF3C}"/>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D60F1319-6B87-4A59-BA8F-1285DAE85166}"/>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B4056DD8-8D77-4E8C-A971-1CCD8E5B001B}"/>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cxnSp>
              <p:nvCxnSpPr>
                <p:cNvPr id="162" name="Straight Connector 161">
                  <a:extLst>
                    <a:ext uri="{FF2B5EF4-FFF2-40B4-BE49-F238E27FC236}">
                      <a16:creationId xmlns:a16="http://schemas.microsoft.com/office/drawing/2014/main" id="{FBBF164C-5C0A-4178-A801-41C5DEE29008}"/>
                    </a:ext>
                  </a:extLst>
                </p:cNvPr>
                <p:cNvCxnSpPr/>
                <p:nvPr/>
              </p:nvCxnSpPr>
              <p:spPr bwMode="auto">
                <a:xfrm>
                  <a:off x="1623377" y="3229923"/>
                  <a:ext cx="7427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2415C0F9-DE8B-4DB3-BD51-F2DEB95E0B77}"/>
                  </a:ext>
                </a:extLst>
              </p:cNvPr>
              <p:cNvGrpSpPr/>
              <p:nvPr/>
            </p:nvGrpSpPr>
            <p:grpSpPr>
              <a:xfrm>
                <a:off x="7228287" y="2321908"/>
                <a:ext cx="97508" cy="736353"/>
                <a:chOff x="2473235" y="3256939"/>
                <a:chExt cx="104503" cy="1151775"/>
              </a:xfrm>
            </p:grpSpPr>
            <p:cxnSp>
              <p:nvCxnSpPr>
                <p:cNvPr id="169" name="Straight Connector 168">
                  <a:extLst>
                    <a:ext uri="{FF2B5EF4-FFF2-40B4-BE49-F238E27FC236}">
                      <a16:creationId xmlns:a16="http://schemas.microsoft.com/office/drawing/2014/main" id="{D8FD4592-1E4E-4079-8F34-528CD7C728C8}"/>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B63CB36C-DF08-4B78-BFD0-4668E95ABE9E}"/>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DFD668A0-1F68-471F-A2CB-9754E3AA490F}"/>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056" name="Group 2055">
              <a:extLst>
                <a:ext uri="{FF2B5EF4-FFF2-40B4-BE49-F238E27FC236}">
                  <a16:creationId xmlns:a16="http://schemas.microsoft.com/office/drawing/2014/main" id="{E0A124D0-E7AB-433B-B6DE-EFFB30DFD8D2}"/>
                </a:ext>
              </a:extLst>
            </p:cNvPr>
            <p:cNvGrpSpPr/>
            <p:nvPr/>
          </p:nvGrpSpPr>
          <p:grpSpPr>
            <a:xfrm>
              <a:off x="10136128" y="5086390"/>
              <a:ext cx="663045" cy="63044"/>
              <a:chOff x="9312625" y="5250219"/>
              <a:chExt cx="663045" cy="63044"/>
            </a:xfrm>
          </p:grpSpPr>
          <p:cxnSp>
            <p:nvCxnSpPr>
              <p:cNvPr id="173" name="Straight Connector 172">
                <a:extLst>
                  <a:ext uri="{FF2B5EF4-FFF2-40B4-BE49-F238E27FC236}">
                    <a16:creationId xmlns:a16="http://schemas.microsoft.com/office/drawing/2014/main" id="{EB5285D1-AE23-48C5-A78B-8FEEA8701481}"/>
                  </a:ext>
                </a:extLst>
              </p:cNvPr>
              <p:cNvCxnSpPr/>
              <p:nvPr/>
            </p:nvCxnSpPr>
            <p:spPr bwMode="auto">
              <a:xfrm rot="5400000">
                <a:off x="9944148" y="5281741"/>
                <a:ext cx="63044"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A54B3407-B409-4C42-9888-B30B313A948E}"/>
                  </a:ext>
                </a:extLst>
              </p:cNvPr>
              <p:cNvCxnSpPr/>
              <p:nvPr/>
            </p:nvCxnSpPr>
            <p:spPr bwMode="auto">
              <a:xfrm rot="5400000">
                <a:off x="9612625" y="5281741"/>
                <a:ext cx="63044"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88E3620-E2E7-4167-A83E-AD36D6FD4E9D}"/>
                  </a:ext>
                </a:extLst>
              </p:cNvPr>
              <p:cNvCxnSpPr/>
              <p:nvPr/>
            </p:nvCxnSpPr>
            <p:spPr bwMode="auto">
              <a:xfrm rot="5400000">
                <a:off x="9281103" y="5281741"/>
                <a:ext cx="63044" cy="0"/>
              </a:xfrm>
              <a:prstGeom prst="line">
                <a:avLst/>
              </a:prstGeom>
              <a:noFill/>
              <a:ln w="28575" cap="flat" cmpd="sng" algn="ctr">
                <a:solidFill>
                  <a:schemeClr val="bg1"/>
                </a:solidFill>
                <a:prstDash val="solid"/>
                <a:round/>
                <a:headEnd type="none" w="med" len="med"/>
                <a:tailEnd type="none" w="med" len="med"/>
              </a:ln>
              <a:effectLst/>
            </p:spPr>
          </p:cxnSp>
        </p:grpSp>
      </p:grpSp>
      <p:sp>
        <p:nvSpPr>
          <p:cNvPr id="178" name="TextBox 177">
            <a:extLst>
              <a:ext uri="{FF2B5EF4-FFF2-40B4-BE49-F238E27FC236}">
                <a16:creationId xmlns:a16="http://schemas.microsoft.com/office/drawing/2014/main" id="{41E6DA02-10DB-4CD4-A92D-328AB7CB68EE}"/>
              </a:ext>
            </a:extLst>
          </p:cNvPr>
          <p:cNvSpPr txBox="1"/>
          <p:nvPr/>
        </p:nvSpPr>
        <p:spPr bwMode="auto">
          <a:xfrm rot="16200000">
            <a:off x="7059619" y="5185226"/>
            <a:ext cx="5982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TP53</a:t>
            </a:r>
          </a:p>
        </p:txBody>
      </p:sp>
      <p:sp>
        <p:nvSpPr>
          <p:cNvPr id="179" name="TextBox 178">
            <a:extLst>
              <a:ext uri="{FF2B5EF4-FFF2-40B4-BE49-F238E27FC236}">
                <a16:creationId xmlns:a16="http://schemas.microsoft.com/office/drawing/2014/main" id="{E9FCA4FF-D8E9-4060-87DA-E076E5727B1C}"/>
              </a:ext>
            </a:extLst>
          </p:cNvPr>
          <p:cNvSpPr txBox="1"/>
          <p:nvPr/>
        </p:nvSpPr>
        <p:spPr bwMode="auto">
          <a:xfrm rot="16200000">
            <a:off x="7281758" y="5279033"/>
            <a:ext cx="7809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PIK3CA</a:t>
            </a:r>
          </a:p>
        </p:txBody>
      </p:sp>
      <p:sp>
        <p:nvSpPr>
          <p:cNvPr id="180" name="TextBox 179">
            <a:extLst>
              <a:ext uri="{FF2B5EF4-FFF2-40B4-BE49-F238E27FC236}">
                <a16:creationId xmlns:a16="http://schemas.microsoft.com/office/drawing/2014/main" id="{EC97D5AA-0323-4AB6-85D5-BB68B7830266}"/>
              </a:ext>
            </a:extLst>
          </p:cNvPr>
          <p:cNvSpPr txBox="1"/>
          <p:nvPr/>
        </p:nvSpPr>
        <p:spPr bwMode="auto">
          <a:xfrm rot="16200000">
            <a:off x="7628012" y="5277121"/>
            <a:ext cx="766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CCND1</a:t>
            </a:r>
          </a:p>
        </p:txBody>
      </p:sp>
      <p:sp>
        <p:nvSpPr>
          <p:cNvPr id="181" name="TextBox 180">
            <a:extLst>
              <a:ext uri="{FF2B5EF4-FFF2-40B4-BE49-F238E27FC236}">
                <a16:creationId xmlns:a16="http://schemas.microsoft.com/office/drawing/2014/main" id="{1373040A-7A08-4825-811F-E1235593E79A}"/>
              </a:ext>
            </a:extLst>
          </p:cNvPr>
          <p:cNvSpPr txBox="1"/>
          <p:nvPr/>
        </p:nvSpPr>
        <p:spPr bwMode="auto">
          <a:xfrm rot="16200000">
            <a:off x="8007017" y="5227427"/>
            <a:ext cx="6575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MCL1</a:t>
            </a:r>
          </a:p>
        </p:txBody>
      </p:sp>
      <p:sp>
        <p:nvSpPr>
          <p:cNvPr id="182" name="TextBox 181">
            <a:extLst>
              <a:ext uri="{FF2B5EF4-FFF2-40B4-BE49-F238E27FC236}">
                <a16:creationId xmlns:a16="http://schemas.microsoft.com/office/drawing/2014/main" id="{1E6D5D39-320A-4D3F-BB31-4C5A4F036349}"/>
              </a:ext>
            </a:extLst>
          </p:cNvPr>
          <p:cNvSpPr txBox="1"/>
          <p:nvPr/>
        </p:nvSpPr>
        <p:spPr bwMode="auto">
          <a:xfrm rot="16200000">
            <a:off x="8402150" y="5174934"/>
            <a:ext cx="5610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MYC</a:t>
            </a:r>
          </a:p>
        </p:txBody>
      </p:sp>
      <p:sp>
        <p:nvSpPr>
          <p:cNvPr id="183" name="TextBox 182">
            <a:extLst>
              <a:ext uri="{FF2B5EF4-FFF2-40B4-BE49-F238E27FC236}">
                <a16:creationId xmlns:a16="http://schemas.microsoft.com/office/drawing/2014/main" id="{5A29212B-1971-495C-A835-40209BB97155}"/>
              </a:ext>
            </a:extLst>
          </p:cNvPr>
          <p:cNvSpPr txBox="1"/>
          <p:nvPr/>
        </p:nvSpPr>
        <p:spPr bwMode="auto">
          <a:xfrm rot="16200000">
            <a:off x="8639508" y="5237821"/>
            <a:ext cx="7182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FGFR1</a:t>
            </a:r>
          </a:p>
        </p:txBody>
      </p:sp>
      <p:sp>
        <p:nvSpPr>
          <p:cNvPr id="184" name="TextBox 183">
            <a:extLst>
              <a:ext uri="{FF2B5EF4-FFF2-40B4-BE49-F238E27FC236}">
                <a16:creationId xmlns:a16="http://schemas.microsoft.com/office/drawing/2014/main" id="{4358F99B-30C2-4D8E-A43C-2BEBEAD4297C}"/>
              </a:ext>
            </a:extLst>
          </p:cNvPr>
          <p:cNvSpPr txBox="1"/>
          <p:nvPr/>
        </p:nvSpPr>
        <p:spPr bwMode="auto">
          <a:xfrm rot="16200000">
            <a:off x="9028914" y="5188397"/>
            <a:ext cx="5946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ESR1</a:t>
            </a:r>
          </a:p>
        </p:txBody>
      </p:sp>
      <p:sp>
        <p:nvSpPr>
          <p:cNvPr id="185" name="TextBox 184">
            <a:extLst>
              <a:ext uri="{FF2B5EF4-FFF2-40B4-BE49-F238E27FC236}">
                <a16:creationId xmlns:a16="http://schemas.microsoft.com/office/drawing/2014/main" id="{A44A0B2A-FC8B-464D-9BA0-AD264E5A8A47}"/>
              </a:ext>
            </a:extLst>
          </p:cNvPr>
          <p:cNvSpPr txBox="1"/>
          <p:nvPr/>
        </p:nvSpPr>
        <p:spPr bwMode="auto">
          <a:xfrm rot="16200000">
            <a:off x="9290594" y="5249345"/>
            <a:ext cx="7264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ERBB2</a:t>
            </a:r>
          </a:p>
        </p:txBody>
      </p:sp>
      <p:sp>
        <p:nvSpPr>
          <p:cNvPr id="186" name="TextBox 185">
            <a:extLst>
              <a:ext uri="{FF2B5EF4-FFF2-40B4-BE49-F238E27FC236}">
                <a16:creationId xmlns:a16="http://schemas.microsoft.com/office/drawing/2014/main" id="{EA9745D7-0A67-4E6D-AD10-BE927B47F092}"/>
              </a:ext>
            </a:extLst>
          </p:cNvPr>
          <p:cNvSpPr txBox="1"/>
          <p:nvPr/>
        </p:nvSpPr>
        <p:spPr bwMode="auto">
          <a:xfrm rot="16200000">
            <a:off x="9671941" y="5187810"/>
            <a:ext cx="614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AKT1</a:t>
            </a:r>
          </a:p>
        </p:txBody>
      </p:sp>
      <p:sp>
        <p:nvSpPr>
          <p:cNvPr id="187" name="TextBox 186">
            <a:extLst>
              <a:ext uri="{FF2B5EF4-FFF2-40B4-BE49-F238E27FC236}">
                <a16:creationId xmlns:a16="http://schemas.microsoft.com/office/drawing/2014/main" id="{E761D327-37CC-41E4-8C1C-EB6DF8ABCF88}"/>
              </a:ext>
            </a:extLst>
          </p:cNvPr>
          <p:cNvSpPr txBox="1"/>
          <p:nvPr/>
        </p:nvSpPr>
        <p:spPr bwMode="auto">
          <a:xfrm rot="16200000">
            <a:off x="10055860" y="5151255"/>
            <a:ext cx="5164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NF1</a:t>
            </a:r>
          </a:p>
        </p:txBody>
      </p:sp>
      <p:sp>
        <p:nvSpPr>
          <p:cNvPr id="189" name="TextBox 188">
            <a:extLst>
              <a:ext uri="{FF2B5EF4-FFF2-40B4-BE49-F238E27FC236}">
                <a16:creationId xmlns:a16="http://schemas.microsoft.com/office/drawing/2014/main" id="{3DF397EF-8DF7-41AA-869A-BEE482818176}"/>
              </a:ext>
            </a:extLst>
          </p:cNvPr>
          <p:cNvSpPr txBox="1"/>
          <p:nvPr/>
        </p:nvSpPr>
        <p:spPr bwMode="auto">
          <a:xfrm rot="16200000">
            <a:off x="10338655" y="5197600"/>
            <a:ext cx="6229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PTEN</a:t>
            </a:r>
          </a:p>
        </p:txBody>
      </p:sp>
      <p:sp>
        <p:nvSpPr>
          <p:cNvPr id="190" name="TextBox 189">
            <a:extLst>
              <a:ext uri="{FF2B5EF4-FFF2-40B4-BE49-F238E27FC236}">
                <a16:creationId xmlns:a16="http://schemas.microsoft.com/office/drawing/2014/main" id="{F342F41F-A126-43DE-A443-60CFC8AEB39B}"/>
              </a:ext>
            </a:extLst>
          </p:cNvPr>
          <p:cNvSpPr txBox="1"/>
          <p:nvPr/>
        </p:nvSpPr>
        <p:spPr bwMode="auto">
          <a:xfrm>
            <a:off x="9613760" y="2171015"/>
            <a:ext cx="11851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b="0" dirty="0">
                <a:solidFill>
                  <a:schemeClr val="bg1"/>
                </a:solidFill>
                <a:latin typeface="Calibri" panose="020F0502020204030204" pitchFamily="34" charset="0"/>
              </a:rPr>
              <a:t>Primary</a:t>
            </a:r>
          </a:p>
          <a:p>
            <a:pPr>
              <a:lnSpc>
                <a:spcPct val="100000"/>
              </a:lnSpc>
              <a:spcAft>
                <a:spcPct val="0"/>
              </a:spcAft>
              <a:buClrTx/>
              <a:buFontTx/>
              <a:buNone/>
            </a:pPr>
            <a:r>
              <a:rPr lang="en-US" b="0" dirty="0">
                <a:solidFill>
                  <a:schemeClr val="bg1"/>
                </a:solidFill>
                <a:latin typeface="Calibri" panose="020F0502020204030204" pitchFamily="34" charset="0"/>
              </a:rPr>
              <a:t>Metastasis</a:t>
            </a:r>
          </a:p>
        </p:txBody>
      </p:sp>
      <p:sp>
        <p:nvSpPr>
          <p:cNvPr id="2058" name="Rectangle 2057">
            <a:extLst>
              <a:ext uri="{FF2B5EF4-FFF2-40B4-BE49-F238E27FC236}">
                <a16:creationId xmlns:a16="http://schemas.microsoft.com/office/drawing/2014/main" id="{6535D437-B981-426A-8B65-EFBA8651FD6A}"/>
              </a:ext>
            </a:extLst>
          </p:cNvPr>
          <p:cNvSpPr/>
          <p:nvPr/>
        </p:nvSpPr>
        <p:spPr bwMode="auto">
          <a:xfrm>
            <a:off x="9509664" y="2291619"/>
            <a:ext cx="115738" cy="115738"/>
          </a:xfrm>
          <a:prstGeom prst="rect">
            <a:avLst/>
          </a:prstGeom>
          <a:solidFill>
            <a:schemeClr val="accent1"/>
          </a:solidFill>
          <a:ln w="28575">
            <a:noFill/>
            <a:miter lim="800000"/>
            <a:headEnd/>
            <a:tailEnd/>
          </a:ln>
        </p:spPr>
        <p:txBody>
          <a:bodyPr rtlCol="0" anchor="ctr"/>
          <a:lstStyle/>
          <a:p>
            <a:pPr algn="ctr"/>
            <a:endParaRPr lang="en-US" dirty="0"/>
          </a:p>
        </p:txBody>
      </p:sp>
      <p:sp>
        <p:nvSpPr>
          <p:cNvPr id="192" name="Rectangle 191">
            <a:extLst>
              <a:ext uri="{FF2B5EF4-FFF2-40B4-BE49-F238E27FC236}">
                <a16:creationId xmlns:a16="http://schemas.microsoft.com/office/drawing/2014/main" id="{0A1B68D7-E442-45A3-98BB-45787B108F6A}"/>
              </a:ext>
            </a:extLst>
          </p:cNvPr>
          <p:cNvSpPr/>
          <p:nvPr/>
        </p:nvSpPr>
        <p:spPr bwMode="auto">
          <a:xfrm>
            <a:off x="9509664" y="2574994"/>
            <a:ext cx="115738" cy="115738"/>
          </a:xfrm>
          <a:prstGeom prst="rect">
            <a:avLst/>
          </a:prstGeom>
          <a:solidFill>
            <a:schemeClr val="accent3"/>
          </a:solidFill>
          <a:ln w="28575">
            <a:noFill/>
            <a:miter lim="800000"/>
            <a:headEnd/>
            <a:tailEnd/>
          </a:ln>
        </p:spPr>
        <p:txBody>
          <a:bodyPr rtlCol="0" anchor="ctr"/>
          <a:lstStyle/>
          <a:p>
            <a:pPr algn="ctr"/>
            <a:endParaRPr lang="en-US" dirty="0"/>
          </a:p>
        </p:txBody>
      </p:sp>
      <p:sp>
        <p:nvSpPr>
          <p:cNvPr id="2059" name="Rectangle 2058">
            <a:extLst>
              <a:ext uri="{FF2B5EF4-FFF2-40B4-BE49-F238E27FC236}">
                <a16:creationId xmlns:a16="http://schemas.microsoft.com/office/drawing/2014/main" id="{43146598-3084-404B-AA7A-5DD97988E780}"/>
              </a:ext>
            </a:extLst>
          </p:cNvPr>
          <p:cNvSpPr/>
          <p:nvPr/>
        </p:nvSpPr>
        <p:spPr bwMode="auto">
          <a:xfrm>
            <a:off x="7241570" y="2734922"/>
            <a:ext cx="108503" cy="2368185"/>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194" name="Rectangle 193">
            <a:extLst>
              <a:ext uri="{FF2B5EF4-FFF2-40B4-BE49-F238E27FC236}">
                <a16:creationId xmlns:a16="http://schemas.microsoft.com/office/drawing/2014/main" id="{373B4630-58AC-43DB-9342-88DAB8E3C053}"/>
              </a:ext>
            </a:extLst>
          </p:cNvPr>
          <p:cNvSpPr/>
          <p:nvPr/>
        </p:nvSpPr>
        <p:spPr bwMode="auto">
          <a:xfrm>
            <a:off x="7351001" y="2224751"/>
            <a:ext cx="110235" cy="2871037"/>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195" name="Rectangle 194">
            <a:extLst>
              <a:ext uri="{FF2B5EF4-FFF2-40B4-BE49-F238E27FC236}">
                <a16:creationId xmlns:a16="http://schemas.microsoft.com/office/drawing/2014/main" id="{AA27D06D-9139-4260-92D0-E9DFB43B8D8F}"/>
              </a:ext>
            </a:extLst>
          </p:cNvPr>
          <p:cNvSpPr/>
          <p:nvPr/>
        </p:nvSpPr>
        <p:spPr bwMode="auto">
          <a:xfrm>
            <a:off x="7569030" y="2734922"/>
            <a:ext cx="108503" cy="2363361"/>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196" name="Rectangle 195">
            <a:extLst>
              <a:ext uri="{FF2B5EF4-FFF2-40B4-BE49-F238E27FC236}">
                <a16:creationId xmlns:a16="http://schemas.microsoft.com/office/drawing/2014/main" id="{C17F46F6-14C6-4960-97A1-4440B7A651F2}"/>
              </a:ext>
            </a:extLst>
          </p:cNvPr>
          <p:cNvSpPr/>
          <p:nvPr/>
        </p:nvSpPr>
        <p:spPr bwMode="auto">
          <a:xfrm>
            <a:off x="7678461" y="3295679"/>
            <a:ext cx="110235" cy="1795285"/>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197" name="Rectangle 196">
            <a:extLst>
              <a:ext uri="{FF2B5EF4-FFF2-40B4-BE49-F238E27FC236}">
                <a16:creationId xmlns:a16="http://schemas.microsoft.com/office/drawing/2014/main" id="{2159B6A2-45C8-4C6E-B588-AAB1651D5E15}"/>
              </a:ext>
            </a:extLst>
          </p:cNvPr>
          <p:cNvSpPr/>
          <p:nvPr/>
        </p:nvSpPr>
        <p:spPr bwMode="auto">
          <a:xfrm>
            <a:off x="7900138" y="3523129"/>
            <a:ext cx="108503" cy="1573636"/>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198" name="Rectangle 197">
            <a:extLst>
              <a:ext uri="{FF2B5EF4-FFF2-40B4-BE49-F238E27FC236}">
                <a16:creationId xmlns:a16="http://schemas.microsoft.com/office/drawing/2014/main" id="{3458E3DD-D161-4C80-9E9B-FE441E962ABD}"/>
              </a:ext>
            </a:extLst>
          </p:cNvPr>
          <p:cNvSpPr/>
          <p:nvPr/>
        </p:nvSpPr>
        <p:spPr bwMode="auto">
          <a:xfrm>
            <a:off x="8006207" y="3662373"/>
            <a:ext cx="110235" cy="1433415"/>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199" name="Rectangle 198">
            <a:extLst>
              <a:ext uri="{FF2B5EF4-FFF2-40B4-BE49-F238E27FC236}">
                <a16:creationId xmlns:a16="http://schemas.microsoft.com/office/drawing/2014/main" id="{CA29CA6D-CF05-427F-A75D-E65777B6AD7F}"/>
              </a:ext>
            </a:extLst>
          </p:cNvPr>
          <p:cNvSpPr/>
          <p:nvPr/>
        </p:nvSpPr>
        <p:spPr bwMode="auto">
          <a:xfrm>
            <a:off x="8231019" y="3779358"/>
            <a:ext cx="108503" cy="1316120"/>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00" name="Rectangle 199">
            <a:extLst>
              <a:ext uri="{FF2B5EF4-FFF2-40B4-BE49-F238E27FC236}">
                <a16:creationId xmlns:a16="http://schemas.microsoft.com/office/drawing/2014/main" id="{D8048C1B-8CBC-42D8-B31D-1E06566B32E9}"/>
              </a:ext>
            </a:extLst>
          </p:cNvPr>
          <p:cNvSpPr/>
          <p:nvPr/>
        </p:nvSpPr>
        <p:spPr bwMode="auto">
          <a:xfrm>
            <a:off x="8337088" y="3476858"/>
            <a:ext cx="110235" cy="1618620"/>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1" name="Rectangle 200">
            <a:extLst>
              <a:ext uri="{FF2B5EF4-FFF2-40B4-BE49-F238E27FC236}">
                <a16:creationId xmlns:a16="http://schemas.microsoft.com/office/drawing/2014/main" id="{11C11871-9732-4CCE-9E82-4E65312A7C0C}"/>
              </a:ext>
            </a:extLst>
          </p:cNvPr>
          <p:cNvSpPr/>
          <p:nvPr/>
        </p:nvSpPr>
        <p:spPr bwMode="auto">
          <a:xfrm>
            <a:off x="8565973" y="3779358"/>
            <a:ext cx="108503" cy="1313008"/>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02" name="Rectangle 201">
            <a:extLst>
              <a:ext uri="{FF2B5EF4-FFF2-40B4-BE49-F238E27FC236}">
                <a16:creationId xmlns:a16="http://schemas.microsoft.com/office/drawing/2014/main" id="{2700ABF4-64D2-42CE-B75A-ACBF5FE1A2F8}"/>
              </a:ext>
            </a:extLst>
          </p:cNvPr>
          <p:cNvSpPr/>
          <p:nvPr/>
        </p:nvSpPr>
        <p:spPr bwMode="auto">
          <a:xfrm>
            <a:off x="8672042" y="3662372"/>
            <a:ext cx="110235" cy="1429993"/>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3" name="Rectangle 202">
            <a:extLst>
              <a:ext uri="{FF2B5EF4-FFF2-40B4-BE49-F238E27FC236}">
                <a16:creationId xmlns:a16="http://schemas.microsoft.com/office/drawing/2014/main" id="{B44A0DD1-5CA8-45D7-81A0-FA780062142E}"/>
              </a:ext>
            </a:extLst>
          </p:cNvPr>
          <p:cNvSpPr/>
          <p:nvPr/>
        </p:nvSpPr>
        <p:spPr bwMode="auto">
          <a:xfrm>
            <a:off x="8880775" y="3779357"/>
            <a:ext cx="108503" cy="1307033"/>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04" name="Rectangle 203">
            <a:extLst>
              <a:ext uri="{FF2B5EF4-FFF2-40B4-BE49-F238E27FC236}">
                <a16:creationId xmlns:a16="http://schemas.microsoft.com/office/drawing/2014/main" id="{F4DF2D93-7B69-4EC9-8C5F-8C73A9F39D0E}"/>
              </a:ext>
            </a:extLst>
          </p:cNvPr>
          <p:cNvSpPr/>
          <p:nvPr/>
        </p:nvSpPr>
        <p:spPr bwMode="auto">
          <a:xfrm>
            <a:off x="8986844" y="3838608"/>
            <a:ext cx="110235" cy="1247782"/>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5" name="Rectangle 204">
            <a:extLst>
              <a:ext uri="{FF2B5EF4-FFF2-40B4-BE49-F238E27FC236}">
                <a16:creationId xmlns:a16="http://schemas.microsoft.com/office/drawing/2014/main" id="{D1211FBB-B228-48EB-B541-4AB369D8E3D1}"/>
              </a:ext>
            </a:extLst>
          </p:cNvPr>
          <p:cNvSpPr/>
          <p:nvPr/>
        </p:nvSpPr>
        <p:spPr bwMode="auto">
          <a:xfrm>
            <a:off x="9212169" y="4824132"/>
            <a:ext cx="108503" cy="269557"/>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06" name="Rectangle 205">
            <a:extLst>
              <a:ext uri="{FF2B5EF4-FFF2-40B4-BE49-F238E27FC236}">
                <a16:creationId xmlns:a16="http://schemas.microsoft.com/office/drawing/2014/main" id="{E642D969-B911-43EA-8D65-5CA015E20A35}"/>
              </a:ext>
            </a:extLst>
          </p:cNvPr>
          <p:cNvSpPr/>
          <p:nvPr/>
        </p:nvSpPr>
        <p:spPr bwMode="auto">
          <a:xfrm>
            <a:off x="9321600" y="3662372"/>
            <a:ext cx="110235" cy="1431317"/>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7" name="Rectangle 206">
            <a:extLst>
              <a:ext uri="{FF2B5EF4-FFF2-40B4-BE49-F238E27FC236}">
                <a16:creationId xmlns:a16="http://schemas.microsoft.com/office/drawing/2014/main" id="{8ACE8B0A-21FF-400B-8E0A-3B3F491BF10C}"/>
              </a:ext>
            </a:extLst>
          </p:cNvPr>
          <p:cNvSpPr/>
          <p:nvPr/>
        </p:nvSpPr>
        <p:spPr bwMode="auto">
          <a:xfrm>
            <a:off x="9535468" y="4045611"/>
            <a:ext cx="108503" cy="1040780"/>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08" name="Rectangle 207">
            <a:extLst>
              <a:ext uri="{FF2B5EF4-FFF2-40B4-BE49-F238E27FC236}">
                <a16:creationId xmlns:a16="http://schemas.microsoft.com/office/drawing/2014/main" id="{F8BFA239-8C84-4A01-BDDD-262B9B09A142}"/>
              </a:ext>
            </a:extLst>
          </p:cNvPr>
          <p:cNvSpPr/>
          <p:nvPr/>
        </p:nvSpPr>
        <p:spPr bwMode="auto">
          <a:xfrm>
            <a:off x="9644899" y="4552823"/>
            <a:ext cx="110235" cy="540866"/>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9" name="Rectangle 208">
            <a:extLst>
              <a:ext uri="{FF2B5EF4-FFF2-40B4-BE49-F238E27FC236}">
                <a16:creationId xmlns:a16="http://schemas.microsoft.com/office/drawing/2014/main" id="{40C3A8C2-9B8E-4F9D-A344-F3FACC369E6A}"/>
              </a:ext>
            </a:extLst>
          </p:cNvPr>
          <p:cNvSpPr/>
          <p:nvPr/>
        </p:nvSpPr>
        <p:spPr bwMode="auto">
          <a:xfrm>
            <a:off x="9867676" y="4565153"/>
            <a:ext cx="108503" cy="534977"/>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10" name="Rectangle 209">
            <a:extLst>
              <a:ext uri="{FF2B5EF4-FFF2-40B4-BE49-F238E27FC236}">
                <a16:creationId xmlns:a16="http://schemas.microsoft.com/office/drawing/2014/main" id="{72358EFD-F62A-459B-9C07-FC2C6C1448BD}"/>
              </a:ext>
            </a:extLst>
          </p:cNvPr>
          <p:cNvSpPr/>
          <p:nvPr/>
        </p:nvSpPr>
        <p:spPr bwMode="auto">
          <a:xfrm>
            <a:off x="9977107" y="4376820"/>
            <a:ext cx="110235" cy="711774"/>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11" name="Rectangle 210">
            <a:extLst>
              <a:ext uri="{FF2B5EF4-FFF2-40B4-BE49-F238E27FC236}">
                <a16:creationId xmlns:a16="http://schemas.microsoft.com/office/drawing/2014/main" id="{218C199E-7892-4952-BB80-9DFF5C0DCA09}"/>
              </a:ext>
            </a:extLst>
          </p:cNvPr>
          <p:cNvSpPr/>
          <p:nvPr/>
        </p:nvSpPr>
        <p:spPr bwMode="auto">
          <a:xfrm>
            <a:off x="10193230" y="4040655"/>
            <a:ext cx="108503" cy="1059515"/>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12" name="Rectangle 211">
            <a:extLst>
              <a:ext uri="{FF2B5EF4-FFF2-40B4-BE49-F238E27FC236}">
                <a16:creationId xmlns:a16="http://schemas.microsoft.com/office/drawing/2014/main" id="{F17D2432-38FF-42D1-A4C2-C4DC8A47394C}"/>
              </a:ext>
            </a:extLst>
          </p:cNvPr>
          <p:cNvSpPr/>
          <p:nvPr/>
        </p:nvSpPr>
        <p:spPr bwMode="auto">
          <a:xfrm>
            <a:off x="10302661" y="4735088"/>
            <a:ext cx="110235" cy="353546"/>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13" name="Rectangle 212">
            <a:extLst>
              <a:ext uri="{FF2B5EF4-FFF2-40B4-BE49-F238E27FC236}">
                <a16:creationId xmlns:a16="http://schemas.microsoft.com/office/drawing/2014/main" id="{61540007-FF3B-471B-ADEA-4E684353134B}"/>
              </a:ext>
            </a:extLst>
          </p:cNvPr>
          <p:cNvSpPr/>
          <p:nvPr/>
        </p:nvSpPr>
        <p:spPr bwMode="auto">
          <a:xfrm>
            <a:off x="10530117" y="4304035"/>
            <a:ext cx="108503" cy="786049"/>
          </a:xfrm>
          <a:prstGeom prst="rect">
            <a:avLst/>
          </a:prstGeom>
          <a:solidFill>
            <a:schemeClr val="accent1"/>
          </a:solidFill>
          <a:ln w="9525">
            <a:solidFill>
              <a:schemeClr val="bg1"/>
            </a:solidFill>
            <a:miter lim="800000"/>
            <a:headEnd/>
            <a:tailEnd/>
          </a:ln>
        </p:spPr>
        <p:txBody>
          <a:bodyPr rtlCol="0" anchor="ctr"/>
          <a:lstStyle/>
          <a:p>
            <a:pPr algn="ctr"/>
            <a:endParaRPr lang="en-US" dirty="0"/>
          </a:p>
        </p:txBody>
      </p:sp>
      <p:sp>
        <p:nvSpPr>
          <p:cNvPr id="214" name="Rectangle 213">
            <a:extLst>
              <a:ext uri="{FF2B5EF4-FFF2-40B4-BE49-F238E27FC236}">
                <a16:creationId xmlns:a16="http://schemas.microsoft.com/office/drawing/2014/main" id="{6087F8C0-8CD7-41C0-B815-FB5AF8B7F217}"/>
              </a:ext>
            </a:extLst>
          </p:cNvPr>
          <p:cNvSpPr/>
          <p:nvPr/>
        </p:nvSpPr>
        <p:spPr bwMode="auto">
          <a:xfrm>
            <a:off x="10639548" y="4552823"/>
            <a:ext cx="110235" cy="535811"/>
          </a:xfrm>
          <a:prstGeom prst="rect">
            <a:avLst/>
          </a:prstGeom>
          <a:solidFill>
            <a:schemeClr val="accent3"/>
          </a:solidFill>
          <a:ln w="9525">
            <a:solidFill>
              <a:schemeClr val="bg1"/>
            </a:solidFill>
            <a:miter lim="800000"/>
            <a:headEnd/>
            <a:tailEnd/>
          </a:ln>
        </p:spPr>
        <p:txBody>
          <a:bodyPr rtlCol="0" anchor="ctr"/>
          <a:lstStyle/>
          <a:p>
            <a:pPr algn="ctr"/>
            <a:endParaRPr lang="en-US" dirty="0"/>
          </a:p>
        </p:txBody>
      </p:sp>
      <p:sp>
        <p:nvSpPr>
          <p:cNvPr id="2060" name="Rectangle 2059">
            <a:extLst>
              <a:ext uri="{FF2B5EF4-FFF2-40B4-BE49-F238E27FC236}">
                <a16:creationId xmlns:a16="http://schemas.microsoft.com/office/drawing/2014/main" id="{F711DEA8-56B9-4EFB-9E66-8AD6A7506151}"/>
              </a:ext>
            </a:extLst>
          </p:cNvPr>
          <p:cNvSpPr/>
          <p:nvPr/>
        </p:nvSpPr>
        <p:spPr bwMode="auto">
          <a:xfrm>
            <a:off x="9178009" y="3471049"/>
            <a:ext cx="283871" cy="2204189"/>
          </a:xfrm>
          <a:prstGeom prst="rect">
            <a:avLst/>
          </a:prstGeom>
          <a:noFill/>
          <a:ln w="28575">
            <a:solidFill>
              <a:srgbClr val="FF0000"/>
            </a:solidFill>
            <a:miter lim="800000"/>
            <a:headEnd/>
            <a:tailEnd/>
          </a:ln>
        </p:spPr>
        <p:txBody>
          <a:bodyPr rtlCol="0" anchor="ctr"/>
          <a:lstStyle/>
          <a:p>
            <a:pPr algn="ctr"/>
            <a:endParaRPr lang="en-US" dirty="0"/>
          </a:p>
        </p:txBody>
      </p:sp>
      <p:sp>
        <p:nvSpPr>
          <p:cNvPr id="147" name="Freeform: Shape 146">
            <a:extLst>
              <a:ext uri="{FF2B5EF4-FFF2-40B4-BE49-F238E27FC236}">
                <a16:creationId xmlns:a16="http://schemas.microsoft.com/office/drawing/2014/main" id="{6B2DAD7D-7379-43E1-9775-4041BF8DDEE4}"/>
              </a:ext>
            </a:extLst>
          </p:cNvPr>
          <p:cNvSpPr/>
          <p:nvPr/>
        </p:nvSpPr>
        <p:spPr bwMode="auto">
          <a:xfrm>
            <a:off x="7179541" y="2152222"/>
            <a:ext cx="3624879" cy="2939207"/>
          </a:xfrm>
          <a:custGeom>
            <a:avLst/>
            <a:gdLst>
              <a:gd name="connsiteX0" fmla="*/ 0 w 3278777"/>
              <a:gd name="connsiteY0" fmla="*/ 0 h 2514600"/>
              <a:gd name="connsiteX1" fmla="*/ 0 w 3278777"/>
              <a:gd name="connsiteY1" fmla="*/ 2514600 h 2514600"/>
              <a:gd name="connsiteX2" fmla="*/ 3278777 w 3278777"/>
              <a:gd name="connsiteY2" fmla="*/ 2514600 h 2514600"/>
            </a:gdLst>
            <a:ahLst/>
            <a:cxnLst>
              <a:cxn ang="0">
                <a:pos x="connsiteX0" y="connsiteY0"/>
              </a:cxn>
              <a:cxn ang="0">
                <a:pos x="connsiteX1" y="connsiteY1"/>
              </a:cxn>
              <a:cxn ang="0">
                <a:pos x="connsiteX2" y="connsiteY2"/>
              </a:cxn>
            </a:cxnLst>
            <a:rect l="l" t="t" r="r" b="b"/>
            <a:pathLst>
              <a:path w="3278777" h="2514600">
                <a:moveTo>
                  <a:pt x="0" y="0"/>
                </a:moveTo>
                <a:lnTo>
                  <a:pt x="0" y="2514600"/>
                </a:lnTo>
                <a:lnTo>
                  <a:pt x="3278777" y="2514600"/>
                </a:lnTo>
              </a:path>
            </a:pathLst>
          </a:custGeom>
          <a:noFill/>
          <a:ln w="28575">
            <a:solidFill>
              <a:schemeClr val="bg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31161976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0" name="Rectangle 1499">
            <a:extLst>
              <a:ext uri="{FF2B5EF4-FFF2-40B4-BE49-F238E27FC236}">
                <a16:creationId xmlns:a16="http://schemas.microsoft.com/office/drawing/2014/main" id="{BBF4E761-958D-492E-82E5-6DCE6D2CC563}"/>
              </a:ext>
            </a:extLst>
          </p:cNvPr>
          <p:cNvSpPr/>
          <p:nvPr/>
        </p:nvSpPr>
        <p:spPr bwMode="auto">
          <a:xfrm>
            <a:off x="6877573" y="1660174"/>
            <a:ext cx="4012480" cy="1589721"/>
          </a:xfrm>
          <a:prstGeom prst="rect">
            <a:avLst/>
          </a:prstGeom>
          <a:solidFill>
            <a:srgbClr val="E9F3D8"/>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03" name="Group 1502">
            <a:extLst>
              <a:ext uri="{FF2B5EF4-FFF2-40B4-BE49-F238E27FC236}">
                <a16:creationId xmlns:a16="http://schemas.microsoft.com/office/drawing/2014/main" id="{0FA95332-B703-4727-A4A4-D89B9BD0208A}"/>
              </a:ext>
            </a:extLst>
          </p:cNvPr>
          <p:cNvGrpSpPr/>
          <p:nvPr/>
        </p:nvGrpSpPr>
        <p:grpSpPr>
          <a:xfrm>
            <a:off x="6904873" y="2136156"/>
            <a:ext cx="3110863" cy="1614041"/>
            <a:chOff x="6904873" y="2136156"/>
            <a:chExt cx="3110863" cy="1614041"/>
          </a:xfrm>
        </p:grpSpPr>
        <p:sp>
          <p:nvSpPr>
            <p:cNvPr id="1501" name="Oval 1500">
              <a:extLst>
                <a:ext uri="{FF2B5EF4-FFF2-40B4-BE49-F238E27FC236}">
                  <a16:creationId xmlns:a16="http://schemas.microsoft.com/office/drawing/2014/main" id="{D3566421-9BF5-40B2-8C4A-86BBF6FA9855}"/>
                </a:ext>
              </a:extLst>
            </p:cNvPr>
            <p:cNvSpPr/>
            <p:nvPr/>
          </p:nvSpPr>
          <p:spPr bwMode="auto">
            <a:xfrm>
              <a:off x="6912934" y="2136156"/>
              <a:ext cx="3102802" cy="1580802"/>
            </a:xfrm>
            <a:prstGeom prst="ellipse">
              <a:avLst/>
            </a:prstGeom>
            <a:solidFill>
              <a:srgbClr val="CAD6ED"/>
            </a:solidFill>
            <a:ln w="1270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2" name="Rectangle 1501">
              <a:extLst>
                <a:ext uri="{FF2B5EF4-FFF2-40B4-BE49-F238E27FC236}">
                  <a16:creationId xmlns:a16="http://schemas.microsoft.com/office/drawing/2014/main" id="{E158D535-C834-4E89-A2F3-1E0DCBDBF805}"/>
                </a:ext>
              </a:extLst>
            </p:cNvPr>
            <p:cNvSpPr/>
            <p:nvPr/>
          </p:nvSpPr>
          <p:spPr bwMode="auto">
            <a:xfrm>
              <a:off x="6904873" y="3250475"/>
              <a:ext cx="3064004" cy="499722"/>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418" name="Oval 1417">
            <a:extLst>
              <a:ext uri="{FF2B5EF4-FFF2-40B4-BE49-F238E27FC236}">
                <a16:creationId xmlns:a16="http://schemas.microsoft.com/office/drawing/2014/main" id="{6FF06A92-EF78-4323-AE67-B480F8AF04C1}"/>
              </a:ext>
            </a:extLst>
          </p:cNvPr>
          <p:cNvSpPr/>
          <p:nvPr/>
        </p:nvSpPr>
        <p:spPr bwMode="auto">
          <a:xfrm>
            <a:off x="7631113" y="2517747"/>
            <a:ext cx="405648" cy="225626"/>
          </a:xfrm>
          <a:prstGeom prst="ellipse">
            <a:avLst/>
          </a:prstGeom>
          <a:solidFill>
            <a:schemeClr val="accent6">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9" name="Oval 1418">
            <a:extLst>
              <a:ext uri="{FF2B5EF4-FFF2-40B4-BE49-F238E27FC236}">
                <a16:creationId xmlns:a16="http://schemas.microsoft.com/office/drawing/2014/main" id="{18AA0574-35FC-4904-8A49-FC898B702EA7}"/>
              </a:ext>
            </a:extLst>
          </p:cNvPr>
          <p:cNvSpPr/>
          <p:nvPr/>
        </p:nvSpPr>
        <p:spPr bwMode="auto">
          <a:xfrm>
            <a:off x="8948269" y="2502344"/>
            <a:ext cx="405648" cy="225626"/>
          </a:xfrm>
          <a:prstGeom prst="ellipse">
            <a:avLst/>
          </a:prstGeom>
          <a:solidFill>
            <a:schemeClr val="accent3">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Title 2"/>
          <p:cNvSpPr>
            <a:spLocks noGrp="1"/>
          </p:cNvSpPr>
          <p:nvPr>
            <p:ph type="title"/>
          </p:nvPr>
        </p:nvSpPr>
        <p:spPr/>
        <p:txBody>
          <a:bodyPr/>
          <a:lstStyle/>
          <a:p>
            <a:r>
              <a:rPr lang="en-US" dirty="0"/>
              <a:t>Targeting </a:t>
            </a:r>
            <a:r>
              <a:rPr lang="en-US" i="1" dirty="0"/>
              <a:t>ESR1 </a:t>
            </a:r>
            <a:r>
              <a:rPr lang="en-US" dirty="0"/>
              <a:t>Mutations </a:t>
            </a:r>
            <a:br>
              <a:rPr lang="en-US" dirty="0"/>
            </a:br>
            <a:r>
              <a:rPr lang="en-US" dirty="0"/>
              <a:t>With SERDs</a:t>
            </a:r>
          </a:p>
        </p:txBody>
      </p:sp>
      <p:sp>
        <p:nvSpPr>
          <p:cNvPr id="5" name="Content Placeholder 4"/>
          <p:cNvSpPr>
            <a:spLocks noGrp="1"/>
          </p:cNvSpPr>
          <p:nvPr>
            <p:ph sz="half" idx="1"/>
          </p:nvPr>
        </p:nvSpPr>
        <p:spPr/>
        <p:txBody>
          <a:bodyPr/>
          <a:lstStyle/>
          <a:p>
            <a:r>
              <a:rPr lang="en-US" sz="2400" dirty="0"/>
              <a:t>SERDs inhibit cancers through degradation of the estrogen receptor</a:t>
            </a:r>
            <a:r>
              <a:rPr lang="en-US" sz="2400" baseline="30000" dirty="0"/>
              <a:t>1</a:t>
            </a:r>
            <a:endParaRPr lang="en-US" sz="2400" dirty="0"/>
          </a:p>
          <a:p>
            <a:r>
              <a:rPr lang="en-US" sz="2400" dirty="0"/>
              <a:t>May have greater activity than AI in resistant cancers with </a:t>
            </a:r>
            <a:r>
              <a:rPr lang="en-US" sz="2400" i="1" dirty="0"/>
              <a:t>ESR1</a:t>
            </a:r>
            <a:r>
              <a:rPr lang="en-US" sz="2400" dirty="0"/>
              <a:t> mutations</a:t>
            </a:r>
            <a:r>
              <a:rPr lang="en-US" sz="2400" baseline="30000" dirty="0"/>
              <a:t>2</a:t>
            </a:r>
            <a:endParaRPr lang="en-US" sz="2400" dirty="0"/>
          </a:p>
          <a:p>
            <a:r>
              <a:rPr lang="en-US" sz="2400" dirty="0"/>
              <a:t>Fulvestrant: potent ER degrader and only FDA-approved SERD</a:t>
            </a:r>
            <a:r>
              <a:rPr lang="en-US" sz="2400" baseline="30000" dirty="0"/>
              <a:t>3,4</a:t>
            </a:r>
            <a:endParaRPr lang="en-US" sz="2400" dirty="0"/>
          </a:p>
          <a:p>
            <a:pPr lvl="1"/>
            <a:r>
              <a:rPr lang="en-US" sz="2200" dirty="0"/>
              <a:t>Efficacy limited by poor bioavailability</a:t>
            </a:r>
          </a:p>
          <a:p>
            <a:r>
              <a:rPr lang="en-US" sz="2400" dirty="0"/>
              <a:t>Oral agents may have greater availability and activity in setting of endocrine resistance</a:t>
            </a:r>
            <a:r>
              <a:rPr lang="en-US" sz="2400" baseline="30000" dirty="0"/>
              <a:t>4</a:t>
            </a:r>
            <a:endParaRPr lang="en-US" sz="2400" dirty="0"/>
          </a:p>
        </p:txBody>
      </p:sp>
      <p:sp>
        <p:nvSpPr>
          <p:cNvPr id="15" name="Text Box 15">
            <a:extLst>
              <a:ext uri="{FF2B5EF4-FFF2-40B4-BE49-F238E27FC236}">
                <a16:creationId xmlns:a16="http://schemas.microsoft.com/office/drawing/2014/main" id="{D8C6B9C3-F60A-434C-8535-B687DA3A6CD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Bardia. ASCO 2017. Abstr 1014. 2. Fribbens. JCO. 2016;34:2961. 3. Fulvestrant PI. 4. Zhang. Oncotarget. 2017;8:103874.</a:t>
            </a:r>
          </a:p>
        </p:txBody>
      </p:sp>
      <p:sp>
        <p:nvSpPr>
          <p:cNvPr id="19" name="TextBox 18">
            <a:extLst>
              <a:ext uri="{FF2B5EF4-FFF2-40B4-BE49-F238E27FC236}">
                <a16:creationId xmlns:a16="http://schemas.microsoft.com/office/drawing/2014/main" id="{AC26BED5-D21C-4D19-95C2-CFF8E87EC419}"/>
              </a:ext>
            </a:extLst>
          </p:cNvPr>
          <p:cNvSpPr txBox="1"/>
          <p:nvPr/>
        </p:nvSpPr>
        <p:spPr bwMode="auto">
          <a:xfrm>
            <a:off x="6697466" y="238127"/>
            <a:ext cx="4339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Comparative MoA for AI vs SERM vs SERD</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TextBox 20">
            <a:extLst>
              <a:ext uri="{FF2B5EF4-FFF2-40B4-BE49-F238E27FC236}">
                <a16:creationId xmlns:a16="http://schemas.microsoft.com/office/drawing/2014/main" id="{95516600-BFB9-4729-93FA-557AAD5579F2}"/>
              </a:ext>
            </a:extLst>
          </p:cNvPr>
          <p:cNvSpPr txBox="1"/>
          <p:nvPr/>
        </p:nvSpPr>
        <p:spPr bwMode="auto">
          <a:xfrm>
            <a:off x="7806234" y="2737838"/>
            <a:ext cx="1399449" cy="539250"/>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 target genes activated, leading to cell proliferation</a:t>
            </a:r>
          </a:p>
        </p:txBody>
      </p:sp>
      <p:sp>
        <p:nvSpPr>
          <p:cNvPr id="25" name="TextBox 24">
            <a:extLst>
              <a:ext uri="{FF2B5EF4-FFF2-40B4-BE49-F238E27FC236}">
                <a16:creationId xmlns:a16="http://schemas.microsoft.com/office/drawing/2014/main" id="{96E89326-B669-4EFE-B624-1FA776435CCD}"/>
              </a:ext>
            </a:extLst>
          </p:cNvPr>
          <p:cNvSpPr txBox="1"/>
          <p:nvPr/>
        </p:nvSpPr>
        <p:spPr bwMode="auto">
          <a:xfrm>
            <a:off x="6956593" y="645910"/>
            <a:ext cx="1764466" cy="539250"/>
          </a:xfrm>
          <a:prstGeom prst="rect">
            <a:avLst/>
          </a:prstGeom>
          <a:noFill/>
          <a:ln w="9525" algn="ctr">
            <a:noFill/>
            <a:miter lim="800000"/>
            <a:headEnd/>
            <a:tailEnd/>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AI</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Anastrozole, exemestane, letrozole</a:t>
            </a:r>
          </a:p>
        </p:txBody>
      </p:sp>
      <p:sp>
        <p:nvSpPr>
          <p:cNvPr id="26" name="TextBox 25">
            <a:extLst>
              <a:ext uri="{FF2B5EF4-FFF2-40B4-BE49-F238E27FC236}">
                <a16:creationId xmlns:a16="http://schemas.microsoft.com/office/drawing/2014/main" id="{A37FFAC0-07D3-4606-B195-5D7C32DAA3D0}"/>
              </a:ext>
            </a:extLst>
          </p:cNvPr>
          <p:cNvSpPr txBox="1"/>
          <p:nvPr/>
        </p:nvSpPr>
        <p:spPr bwMode="auto">
          <a:xfrm>
            <a:off x="8533558" y="640773"/>
            <a:ext cx="1407723" cy="539250"/>
          </a:xfrm>
          <a:prstGeom prst="rect">
            <a:avLst/>
          </a:prstGeom>
          <a:noFill/>
          <a:ln w="9525" algn="ctr">
            <a:noFill/>
            <a:miter lim="800000"/>
            <a:headEnd/>
            <a:tailEnd/>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SERM</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Tamoxifen, toremifene </a:t>
            </a:r>
          </a:p>
        </p:txBody>
      </p:sp>
      <p:sp>
        <p:nvSpPr>
          <p:cNvPr id="27" name="TextBox 26">
            <a:extLst>
              <a:ext uri="{FF2B5EF4-FFF2-40B4-BE49-F238E27FC236}">
                <a16:creationId xmlns:a16="http://schemas.microsoft.com/office/drawing/2014/main" id="{0071E716-4874-474D-80C2-C2641DDD26B5}"/>
              </a:ext>
            </a:extLst>
          </p:cNvPr>
          <p:cNvSpPr txBox="1"/>
          <p:nvPr/>
        </p:nvSpPr>
        <p:spPr bwMode="auto">
          <a:xfrm>
            <a:off x="9834566" y="631151"/>
            <a:ext cx="1469542" cy="686983"/>
          </a:xfrm>
          <a:prstGeom prst="rect">
            <a:avLst/>
          </a:prstGeom>
          <a:noFill/>
          <a:ln w="9525" algn="ctr">
            <a:noFill/>
            <a:miter lim="800000"/>
            <a:headEnd/>
            <a:tailEnd/>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SERD</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Elacestrant (RAD1901), fulvestrant</a:t>
            </a:r>
          </a:p>
        </p:txBody>
      </p:sp>
      <p:sp>
        <p:nvSpPr>
          <p:cNvPr id="30" name="TextBox 29">
            <a:extLst>
              <a:ext uri="{FF2B5EF4-FFF2-40B4-BE49-F238E27FC236}">
                <a16:creationId xmlns:a16="http://schemas.microsoft.com/office/drawing/2014/main" id="{22ACD57E-BCCC-485B-AF47-3B31A37A59CB}"/>
              </a:ext>
            </a:extLst>
          </p:cNvPr>
          <p:cNvSpPr txBox="1"/>
          <p:nvPr/>
        </p:nvSpPr>
        <p:spPr bwMode="auto">
          <a:xfrm>
            <a:off x="10412364" y="2546790"/>
            <a:ext cx="1132298" cy="243785"/>
          </a:xfrm>
          <a:prstGeom prst="rect">
            <a:avLst/>
          </a:prstGeom>
          <a:noFill/>
          <a:ln>
            <a:noFill/>
          </a:ln>
        </p:spPr>
        <p:txBody>
          <a:bodyPr wrap="non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 degradation</a:t>
            </a:r>
          </a:p>
        </p:txBody>
      </p:sp>
      <p:sp>
        <p:nvSpPr>
          <p:cNvPr id="34" name="TextBox 33">
            <a:extLst>
              <a:ext uri="{FF2B5EF4-FFF2-40B4-BE49-F238E27FC236}">
                <a16:creationId xmlns:a16="http://schemas.microsoft.com/office/drawing/2014/main" id="{112ECEEB-9930-4880-A744-733054EC8C13}"/>
              </a:ext>
            </a:extLst>
          </p:cNvPr>
          <p:cNvSpPr txBox="1"/>
          <p:nvPr/>
        </p:nvSpPr>
        <p:spPr bwMode="auto">
          <a:xfrm>
            <a:off x="6342758" y="3575210"/>
            <a:ext cx="50375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by </a:t>
            </a: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ESR1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 Status in ER+ Advanced BC</a:t>
            </a:r>
            <a:r>
              <a:rPr kumimoji="0" lang="en-US" sz="18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TextBox 38">
            <a:extLst>
              <a:ext uri="{FF2B5EF4-FFF2-40B4-BE49-F238E27FC236}">
                <a16:creationId xmlns:a16="http://schemas.microsoft.com/office/drawing/2014/main" id="{339A0DB0-D4AA-46BD-8E57-96D539B68988}"/>
              </a:ext>
            </a:extLst>
          </p:cNvPr>
          <p:cNvSpPr txBox="1"/>
          <p:nvPr/>
        </p:nvSpPr>
        <p:spPr bwMode="auto">
          <a:xfrm rot="16200000">
            <a:off x="5326572" y="4917036"/>
            <a:ext cx="1807979" cy="307777"/>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grpSp>
        <p:nvGrpSpPr>
          <p:cNvPr id="12" name="Group 11">
            <a:extLst>
              <a:ext uri="{FF2B5EF4-FFF2-40B4-BE49-F238E27FC236}">
                <a16:creationId xmlns:a16="http://schemas.microsoft.com/office/drawing/2014/main" id="{CCC3A46A-2EF6-4202-B7C0-EA4DAF01FCAE}"/>
              </a:ext>
            </a:extLst>
          </p:cNvPr>
          <p:cNvGrpSpPr/>
          <p:nvPr/>
        </p:nvGrpSpPr>
        <p:grpSpPr>
          <a:xfrm>
            <a:off x="6874272" y="1513984"/>
            <a:ext cx="4013341" cy="283623"/>
            <a:chOff x="6874272" y="1513984"/>
            <a:chExt cx="4013341" cy="283623"/>
          </a:xfrm>
        </p:grpSpPr>
        <p:grpSp>
          <p:nvGrpSpPr>
            <p:cNvPr id="10" name="Group 9">
              <a:extLst>
                <a:ext uri="{FF2B5EF4-FFF2-40B4-BE49-F238E27FC236}">
                  <a16:creationId xmlns:a16="http://schemas.microsoft.com/office/drawing/2014/main" id="{E899FF3D-6660-4A8A-9D3C-EEC7406A0B14}"/>
                </a:ext>
              </a:extLst>
            </p:cNvPr>
            <p:cNvGrpSpPr/>
            <p:nvPr/>
          </p:nvGrpSpPr>
          <p:grpSpPr>
            <a:xfrm>
              <a:off x="6874272" y="1513984"/>
              <a:ext cx="2258521" cy="277141"/>
              <a:chOff x="6874272" y="1513984"/>
              <a:chExt cx="2258521" cy="277141"/>
            </a:xfrm>
          </p:grpSpPr>
          <p:grpSp>
            <p:nvGrpSpPr>
              <p:cNvPr id="9" name="Group 8">
                <a:extLst>
                  <a:ext uri="{FF2B5EF4-FFF2-40B4-BE49-F238E27FC236}">
                    <a16:creationId xmlns:a16="http://schemas.microsoft.com/office/drawing/2014/main" id="{8C457954-5065-44AC-BE61-D9707FC11772}"/>
                  </a:ext>
                </a:extLst>
              </p:cNvPr>
              <p:cNvGrpSpPr/>
              <p:nvPr/>
            </p:nvGrpSpPr>
            <p:grpSpPr>
              <a:xfrm>
                <a:off x="6874272" y="1513984"/>
                <a:ext cx="1129720" cy="269575"/>
                <a:chOff x="6874272" y="1513984"/>
                <a:chExt cx="1129720" cy="269575"/>
              </a:xfrm>
            </p:grpSpPr>
            <p:grpSp>
              <p:nvGrpSpPr>
                <p:cNvPr id="375" name="Group 374">
                  <a:extLst>
                    <a:ext uri="{FF2B5EF4-FFF2-40B4-BE49-F238E27FC236}">
                      <a16:creationId xmlns:a16="http://schemas.microsoft.com/office/drawing/2014/main" id="{5BE56199-44C3-489C-A4CB-08B0CBC0A3A1}"/>
                    </a:ext>
                  </a:extLst>
                </p:cNvPr>
                <p:cNvGrpSpPr/>
                <p:nvPr/>
              </p:nvGrpSpPr>
              <p:grpSpPr>
                <a:xfrm rot="150535">
                  <a:off x="7199342" y="1513984"/>
                  <a:ext cx="804650" cy="269575"/>
                  <a:chOff x="5069958" y="2916972"/>
                  <a:chExt cx="1006363" cy="337153"/>
                </a:xfrm>
              </p:grpSpPr>
              <p:grpSp>
                <p:nvGrpSpPr>
                  <p:cNvPr id="416" name="Group 415">
                    <a:extLst>
                      <a:ext uri="{FF2B5EF4-FFF2-40B4-BE49-F238E27FC236}">
                        <a16:creationId xmlns:a16="http://schemas.microsoft.com/office/drawing/2014/main" id="{0EF04F98-E89F-430C-AA42-29D400FB5697}"/>
                      </a:ext>
                    </a:extLst>
                  </p:cNvPr>
                  <p:cNvGrpSpPr/>
                  <p:nvPr/>
                </p:nvGrpSpPr>
                <p:grpSpPr>
                  <a:xfrm rot="21421040" flipH="1">
                    <a:off x="6023995" y="2974693"/>
                    <a:ext cx="25464" cy="86331"/>
                    <a:chOff x="2018143" y="2815794"/>
                    <a:chExt cx="21432" cy="72662"/>
                  </a:xfrm>
                  <a:solidFill>
                    <a:schemeClr val="bg2">
                      <a:lumMod val="50000"/>
                      <a:alpha val="64000"/>
                    </a:schemeClr>
                  </a:solidFill>
                  <a:effectLst/>
                </p:grpSpPr>
                <p:cxnSp>
                  <p:nvCxnSpPr>
                    <p:cNvPr id="517" name="Straight Connector 516">
                      <a:extLst>
                        <a:ext uri="{FF2B5EF4-FFF2-40B4-BE49-F238E27FC236}">
                          <a16:creationId xmlns:a16="http://schemas.microsoft.com/office/drawing/2014/main" id="{9FB5C36E-25F6-4802-B1D4-23650FEC39A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038281AF-0564-48BC-9C99-834485EEA72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17" name="Oval 416">
                    <a:extLst>
                      <a:ext uri="{FF2B5EF4-FFF2-40B4-BE49-F238E27FC236}">
                        <a16:creationId xmlns:a16="http://schemas.microsoft.com/office/drawing/2014/main" id="{334E8CAC-906E-44CD-801A-4E47DE6F02EF}"/>
                      </a:ext>
                    </a:extLst>
                  </p:cNvPr>
                  <p:cNvSpPr/>
                  <p:nvPr/>
                </p:nvSpPr>
                <p:spPr bwMode="auto">
                  <a:xfrm rot="21421040" flipH="1">
                    <a:off x="5996496" y="291697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18" name="Group 417">
                    <a:extLst>
                      <a:ext uri="{FF2B5EF4-FFF2-40B4-BE49-F238E27FC236}">
                        <a16:creationId xmlns:a16="http://schemas.microsoft.com/office/drawing/2014/main" id="{C6120718-77FE-4A54-AFE0-3F81B374F487}"/>
                      </a:ext>
                    </a:extLst>
                  </p:cNvPr>
                  <p:cNvGrpSpPr/>
                  <p:nvPr/>
                </p:nvGrpSpPr>
                <p:grpSpPr>
                  <a:xfrm rot="10621040" flipH="1">
                    <a:off x="6023358" y="3069675"/>
                    <a:ext cx="25464" cy="86331"/>
                    <a:chOff x="2018143" y="2815794"/>
                    <a:chExt cx="21432" cy="72662"/>
                  </a:xfrm>
                  <a:solidFill>
                    <a:schemeClr val="bg2">
                      <a:lumMod val="50000"/>
                      <a:alpha val="64000"/>
                    </a:schemeClr>
                  </a:solidFill>
                  <a:effectLst/>
                </p:grpSpPr>
                <p:cxnSp>
                  <p:nvCxnSpPr>
                    <p:cNvPr id="515" name="Straight Connector 514">
                      <a:extLst>
                        <a:ext uri="{FF2B5EF4-FFF2-40B4-BE49-F238E27FC236}">
                          <a16:creationId xmlns:a16="http://schemas.microsoft.com/office/drawing/2014/main" id="{EBF8EB2F-9968-4DE1-9C63-2F8112F763F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16" name="Straight Connector 515">
                      <a:extLst>
                        <a:ext uri="{FF2B5EF4-FFF2-40B4-BE49-F238E27FC236}">
                          <a16:creationId xmlns:a16="http://schemas.microsoft.com/office/drawing/2014/main" id="{1527CC83-36FA-4B28-8B41-E7632BACA63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19" name="Oval 418">
                    <a:extLst>
                      <a:ext uri="{FF2B5EF4-FFF2-40B4-BE49-F238E27FC236}">
                        <a16:creationId xmlns:a16="http://schemas.microsoft.com/office/drawing/2014/main" id="{E976BD74-D0B8-46E9-8573-78DDEB9EB8FB}"/>
                      </a:ext>
                    </a:extLst>
                  </p:cNvPr>
                  <p:cNvSpPr/>
                  <p:nvPr/>
                </p:nvSpPr>
                <p:spPr bwMode="auto">
                  <a:xfrm rot="10621040" flipH="1">
                    <a:off x="6008420" y="314582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20" name="Group 419">
                    <a:extLst>
                      <a:ext uri="{FF2B5EF4-FFF2-40B4-BE49-F238E27FC236}">
                        <a16:creationId xmlns:a16="http://schemas.microsoft.com/office/drawing/2014/main" id="{5F7D4039-08EC-4D95-AF11-AB4524330D12}"/>
                      </a:ext>
                    </a:extLst>
                  </p:cNvPr>
                  <p:cNvGrpSpPr/>
                  <p:nvPr/>
                </p:nvGrpSpPr>
                <p:grpSpPr>
                  <a:xfrm rot="21421040" flipH="1">
                    <a:off x="5945828" y="2978766"/>
                    <a:ext cx="25464" cy="86331"/>
                    <a:chOff x="2018143" y="2815794"/>
                    <a:chExt cx="21432" cy="72662"/>
                  </a:xfrm>
                  <a:solidFill>
                    <a:schemeClr val="bg2">
                      <a:lumMod val="50000"/>
                      <a:alpha val="64000"/>
                    </a:schemeClr>
                  </a:solidFill>
                  <a:effectLst/>
                </p:grpSpPr>
                <p:cxnSp>
                  <p:nvCxnSpPr>
                    <p:cNvPr id="513" name="Straight Connector 512">
                      <a:extLst>
                        <a:ext uri="{FF2B5EF4-FFF2-40B4-BE49-F238E27FC236}">
                          <a16:creationId xmlns:a16="http://schemas.microsoft.com/office/drawing/2014/main" id="{901AF865-63CA-43AB-8C50-4E0E3202916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14" name="Straight Connector 513">
                      <a:extLst>
                        <a:ext uri="{FF2B5EF4-FFF2-40B4-BE49-F238E27FC236}">
                          <a16:creationId xmlns:a16="http://schemas.microsoft.com/office/drawing/2014/main" id="{03CFA558-1756-480D-BC99-BFBADE6C64E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21" name="Oval 420">
                    <a:extLst>
                      <a:ext uri="{FF2B5EF4-FFF2-40B4-BE49-F238E27FC236}">
                        <a16:creationId xmlns:a16="http://schemas.microsoft.com/office/drawing/2014/main" id="{792ACA4A-8009-469B-8346-BD9C6D089857}"/>
                      </a:ext>
                    </a:extLst>
                  </p:cNvPr>
                  <p:cNvSpPr/>
                  <p:nvPr/>
                </p:nvSpPr>
                <p:spPr bwMode="auto">
                  <a:xfrm rot="21421040" flipH="1">
                    <a:off x="5918329" y="292104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22" name="Group 421">
                    <a:extLst>
                      <a:ext uri="{FF2B5EF4-FFF2-40B4-BE49-F238E27FC236}">
                        <a16:creationId xmlns:a16="http://schemas.microsoft.com/office/drawing/2014/main" id="{66500CD0-02D0-4481-931B-63B35F677053}"/>
                      </a:ext>
                    </a:extLst>
                  </p:cNvPr>
                  <p:cNvGrpSpPr/>
                  <p:nvPr/>
                </p:nvGrpSpPr>
                <p:grpSpPr>
                  <a:xfrm rot="10621040" flipH="1">
                    <a:off x="5945191" y="3073748"/>
                    <a:ext cx="25464" cy="86331"/>
                    <a:chOff x="2018143" y="2815794"/>
                    <a:chExt cx="21432" cy="72662"/>
                  </a:xfrm>
                  <a:solidFill>
                    <a:schemeClr val="bg2">
                      <a:lumMod val="50000"/>
                      <a:alpha val="64000"/>
                    </a:schemeClr>
                  </a:solidFill>
                  <a:effectLst/>
                </p:grpSpPr>
                <p:cxnSp>
                  <p:nvCxnSpPr>
                    <p:cNvPr id="511" name="Straight Connector 510">
                      <a:extLst>
                        <a:ext uri="{FF2B5EF4-FFF2-40B4-BE49-F238E27FC236}">
                          <a16:creationId xmlns:a16="http://schemas.microsoft.com/office/drawing/2014/main" id="{BC13CE19-2002-43C7-976F-47A8F82D3C7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12" name="Straight Connector 511">
                      <a:extLst>
                        <a:ext uri="{FF2B5EF4-FFF2-40B4-BE49-F238E27FC236}">
                          <a16:creationId xmlns:a16="http://schemas.microsoft.com/office/drawing/2014/main" id="{10007172-B2A0-4315-834A-3E8ACB872A7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23" name="Oval 422">
                    <a:extLst>
                      <a:ext uri="{FF2B5EF4-FFF2-40B4-BE49-F238E27FC236}">
                        <a16:creationId xmlns:a16="http://schemas.microsoft.com/office/drawing/2014/main" id="{9DE8D79D-37D6-41B0-B88B-A7F8C3FF5506}"/>
                      </a:ext>
                    </a:extLst>
                  </p:cNvPr>
                  <p:cNvSpPr/>
                  <p:nvPr/>
                </p:nvSpPr>
                <p:spPr bwMode="auto">
                  <a:xfrm rot="10621040" flipH="1">
                    <a:off x="5930253" y="314989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24" name="Group 423">
                    <a:extLst>
                      <a:ext uri="{FF2B5EF4-FFF2-40B4-BE49-F238E27FC236}">
                        <a16:creationId xmlns:a16="http://schemas.microsoft.com/office/drawing/2014/main" id="{5E106E7A-BE9D-4C27-868A-369345236237}"/>
                      </a:ext>
                    </a:extLst>
                  </p:cNvPr>
                  <p:cNvGrpSpPr/>
                  <p:nvPr/>
                </p:nvGrpSpPr>
                <p:grpSpPr>
                  <a:xfrm rot="21421040" flipH="1">
                    <a:off x="5867659" y="2982839"/>
                    <a:ext cx="25464" cy="86331"/>
                    <a:chOff x="2018143" y="2815794"/>
                    <a:chExt cx="21432" cy="72662"/>
                  </a:xfrm>
                  <a:solidFill>
                    <a:schemeClr val="bg2">
                      <a:lumMod val="50000"/>
                      <a:alpha val="64000"/>
                    </a:schemeClr>
                  </a:solidFill>
                  <a:effectLst/>
                </p:grpSpPr>
                <p:cxnSp>
                  <p:nvCxnSpPr>
                    <p:cNvPr id="509" name="Straight Connector 508">
                      <a:extLst>
                        <a:ext uri="{FF2B5EF4-FFF2-40B4-BE49-F238E27FC236}">
                          <a16:creationId xmlns:a16="http://schemas.microsoft.com/office/drawing/2014/main" id="{2AE49C42-29C9-4D9C-9576-CFEE44873EF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10" name="Straight Connector 509">
                      <a:extLst>
                        <a:ext uri="{FF2B5EF4-FFF2-40B4-BE49-F238E27FC236}">
                          <a16:creationId xmlns:a16="http://schemas.microsoft.com/office/drawing/2014/main" id="{96AF57DB-9DB5-4BE9-B197-D71D7EC0C18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25" name="Oval 424">
                    <a:extLst>
                      <a:ext uri="{FF2B5EF4-FFF2-40B4-BE49-F238E27FC236}">
                        <a16:creationId xmlns:a16="http://schemas.microsoft.com/office/drawing/2014/main" id="{C3D6ABED-4242-4FBA-B224-765126881510}"/>
                      </a:ext>
                    </a:extLst>
                  </p:cNvPr>
                  <p:cNvSpPr/>
                  <p:nvPr/>
                </p:nvSpPr>
                <p:spPr bwMode="auto">
                  <a:xfrm rot="21421040" flipH="1">
                    <a:off x="5840160" y="292511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26" name="Group 425">
                    <a:extLst>
                      <a:ext uri="{FF2B5EF4-FFF2-40B4-BE49-F238E27FC236}">
                        <a16:creationId xmlns:a16="http://schemas.microsoft.com/office/drawing/2014/main" id="{220D128C-94F5-430F-A988-173A33DA0C7A}"/>
                      </a:ext>
                    </a:extLst>
                  </p:cNvPr>
                  <p:cNvGrpSpPr/>
                  <p:nvPr/>
                </p:nvGrpSpPr>
                <p:grpSpPr>
                  <a:xfrm rot="10621040" flipH="1">
                    <a:off x="5867022" y="3077820"/>
                    <a:ext cx="25464" cy="86331"/>
                    <a:chOff x="2018143" y="2815794"/>
                    <a:chExt cx="21432" cy="72662"/>
                  </a:xfrm>
                  <a:solidFill>
                    <a:schemeClr val="bg2">
                      <a:lumMod val="50000"/>
                      <a:alpha val="64000"/>
                    </a:schemeClr>
                  </a:solidFill>
                  <a:effectLst/>
                </p:grpSpPr>
                <p:cxnSp>
                  <p:nvCxnSpPr>
                    <p:cNvPr id="507" name="Straight Connector 506">
                      <a:extLst>
                        <a:ext uri="{FF2B5EF4-FFF2-40B4-BE49-F238E27FC236}">
                          <a16:creationId xmlns:a16="http://schemas.microsoft.com/office/drawing/2014/main" id="{1F43E434-BFF3-4A2B-A2E5-D764DEF428D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08" name="Straight Connector 507">
                      <a:extLst>
                        <a:ext uri="{FF2B5EF4-FFF2-40B4-BE49-F238E27FC236}">
                          <a16:creationId xmlns:a16="http://schemas.microsoft.com/office/drawing/2014/main" id="{B882A7BE-CF58-4E75-BB79-BAC07D5AB26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27" name="Oval 426">
                    <a:extLst>
                      <a:ext uri="{FF2B5EF4-FFF2-40B4-BE49-F238E27FC236}">
                        <a16:creationId xmlns:a16="http://schemas.microsoft.com/office/drawing/2014/main" id="{1049E86F-6B7A-450C-A12F-0AC6CEC9DA53}"/>
                      </a:ext>
                    </a:extLst>
                  </p:cNvPr>
                  <p:cNvSpPr/>
                  <p:nvPr/>
                </p:nvSpPr>
                <p:spPr bwMode="auto">
                  <a:xfrm rot="10621040" flipH="1">
                    <a:off x="5852084" y="31539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28" name="Group 427">
                    <a:extLst>
                      <a:ext uri="{FF2B5EF4-FFF2-40B4-BE49-F238E27FC236}">
                        <a16:creationId xmlns:a16="http://schemas.microsoft.com/office/drawing/2014/main" id="{010400B0-4E25-410B-B5BA-81CD55F78DF1}"/>
                      </a:ext>
                    </a:extLst>
                  </p:cNvPr>
                  <p:cNvGrpSpPr/>
                  <p:nvPr/>
                </p:nvGrpSpPr>
                <p:grpSpPr>
                  <a:xfrm rot="21421040" flipH="1">
                    <a:off x="5789490" y="2986910"/>
                    <a:ext cx="25464" cy="86331"/>
                    <a:chOff x="2018143" y="2815794"/>
                    <a:chExt cx="21432" cy="72662"/>
                  </a:xfrm>
                  <a:solidFill>
                    <a:schemeClr val="bg2">
                      <a:lumMod val="50000"/>
                      <a:alpha val="64000"/>
                    </a:schemeClr>
                  </a:solidFill>
                  <a:effectLst/>
                </p:grpSpPr>
                <p:cxnSp>
                  <p:nvCxnSpPr>
                    <p:cNvPr id="505" name="Straight Connector 504">
                      <a:extLst>
                        <a:ext uri="{FF2B5EF4-FFF2-40B4-BE49-F238E27FC236}">
                          <a16:creationId xmlns:a16="http://schemas.microsoft.com/office/drawing/2014/main" id="{0521ACC5-416C-452D-9491-C5B8D3ED0C7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06" name="Straight Connector 505">
                      <a:extLst>
                        <a:ext uri="{FF2B5EF4-FFF2-40B4-BE49-F238E27FC236}">
                          <a16:creationId xmlns:a16="http://schemas.microsoft.com/office/drawing/2014/main" id="{58E5C47E-3D11-43AF-B476-6B0D359D826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29" name="Oval 428">
                    <a:extLst>
                      <a:ext uri="{FF2B5EF4-FFF2-40B4-BE49-F238E27FC236}">
                        <a16:creationId xmlns:a16="http://schemas.microsoft.com/office/drawing/2014/main" id="{D7575818-1A20-4B08-BA1B-9117FA2BF14E}"/>
                      </a:ext>
                    </a:extLst>
                  </p:cNvPr>
                  <p:cNvSpPr/>
                  <p:nvPr/>
                </p:nvSpPr>
                <p:spPr bwMode="auto">
                  <a:xfrm rot="21421040" flipH="1">
                    <a:off x="5761991" y="292918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30" name="Group 429">
                    <a:extLst>
                      <a:ext uri="{FF2B5EF4-FFF2-40B4-BE49-F238E27FC236}">
                        <a16:creationId xmlns:a16="http://schemas.microsoft.com/office/drawing/2014/main" id="{4773C8DC-19EF-46AA-8C08-658147B1CA89}"/>
                      </a:ext>
                    </a:extLst>
                  </p:cNvPr>
                  <p:cNvGrpSpPr/>
                  <p:nvPr/>
                </p:nvGrpSpPr>
                <p:grpSpPr>
                  <a:xfrm rot="10621040" flipH="1">
                    <a:off x="5788853" y="3081891"/>
                    <a:ext cx="25464" cy="86331"/>
                    <a:chOff x="2018143" y="2815794"/>
                    <a:chExt cx="21432" cy="72662"/>
                  </a:xfrm>
                  <a:solidFill>
                    <a:schemeClr val="bg2">
                      <a:lumMod val="50000"/>
                      <a:alpha val="64000"/>
                    </a:schemeClr>
                  </a:solidFill>
                  <a:effectLst/>
                </p:grpSpPr>
                <p:cxnSp>
                  <p:nvCxnSpPr>
                    <p:cNvPr id="503" name="Straight Connector 502">
                      <a:extLst>
                        <a:ext uri="{FF2B5EF4-FFF2-40B4-BE49-F238E27FC236}">
                          <a16:creationId xmlns:a16="http://schemas.microsoft.com/office/drawing/2014/main" id="{BCDC1A6E-42A3-4DFC-AE32-8C93DDD25B7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E1269997-63CA-4EF4-AF48-4D04DFC4386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31" name="Oval 430">
                    <a:extLst>
                      <a:ext uri="{FF2B5EF4-FFF2-40B4-BE49-F238E27FC236}">
                        <a16:creationId xmlns:a16="http://schemas.microsoft.com/office/drawing/2014/main" id="{7C597454-8D3E-4528-B3E0-58CED776556D}"/>
                      </a:ext>
                    </a:extLst>
                  </p:cNvPr>
                  <p:cNvSpPr/>
                  <p:nvPr/>
                </p:nvSpPr>
                <p:spPr bwMode="auto">
                  <a:xfrm rot="10621040" flipH="1">
                    <a:off x="5773915" y="31580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32" name="Group 431">
                    <a:extLst>
                      <a:ext uri="{FF2B5EF4-FFF2-40B4-BE49-F238E27FC236}">
                        <a16:creationId xmlns:a16="http://schemas.microsoft.com/office/drawing/2014/main" id="{0F89B677-F536-4F59-BFD1-F814E06A7EBA}"/>
                      </a:ext>
                    </a:extLst>
                  </p:cNvPr>
                  <p:cNvGrpSpPr/>
                  <p:nvPr/>
                </p:nvGrpSpPr>
                <p:grpSpPr>
                  <a:xfrm rot="21421040" flipH="1">
                    <a:off x="5711174" y="2988158"/>
                    <a:ext cx="25464" cy="86331"/>
                    <a:chOff x="2018143" y="2815794"/>
                    <a:chExt cx="21432" cy="72662"/>
                  </a:xfrm>
                  <a:solidFill>
                    <a:schemeClr val="bg2">
                      <a:lumMod val="50000"/>
                      <a:alpha val="64000"/>
                    </a:schemeClr>
                  </a:solidFill>
                  <a:effectLst/>
                </p:grpSpPr>
                <p:cxnSp>
                  <p:nvCxnSpPr>
                    <p:cNvPr id="501" name="Straight Connector 500">
                      <a:extLst>
                        <a:ext uri="{FF2B5EF4-FFF2-40B4-BE49-F238E27FC236}">
                          <a16:creationId xmlns:a16="http://schemas.microsoft.com/office/drawing/2014/main" id="{C2899C32-1640-4CB0-9EB6-DD0ADC4543D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02" name="Straight Connector 501">
                      <a:extLst>
                        <a:ext uri="{FF2B5EF4-FFF2-40B4-BE49-F238E27FC236}">
                          <a16:creationId xmlns:a16="http://schemas.microsoft.com/office/drawing/2014/main" id="{50643029-426B-425F-A263-ABAB19C916D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33" name="Oval 432">
                    <a:extLst>
                      <a:ext uri="{FF2B5EF4-FFF2-40B4-BE49-F238E27FC236}">
                        <a16:creationId xmlns:a16="http://schemas.microsoft.com/office/drawing/2014/main" id="{CA0C5E22-363E-4DA3-97E0-ACAC6D4DE78E}"/>
                      </a:ext>
                    </a:extLst>
                  </p:cNvPr>
                  <p:cNvSpPr/>
                  <p:nvPr/>
                </p:nvSpPr>
                <p:spPr bwMode="auto">
                  <a:xfrm rot="21421040" flipH="1">
                    <a:off x="5683675" y="29304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34" name="Group 433">
                    <a:extLst>
                      <a:ext uri="{FF2B5EF4-FFF2-40B4-BE49-F238E27FC236}">
                        <a16:creationId xmlns:a16="http://schemas.microsoft.com/office/drawing/2014/main" id="{59B1A381-0594-44C2-9418-914A339A8B8B}"/>
                      </a:ext>
                    </a:extLst>
                  </p:cNvPr>
                  <p:cNvGrpSpPr/>
                  <p:nvPr/>
                </p:nvGrpSpPr>
                <p:grpSpPr>
                  <a:xfrm rot="10621040" flipH="1">
                    <a:off x="5710537" y="3083140"/>
                    <a:ext cx="25464" cy="86331"/>
                    <a:chOff x="2018143" y="2815794"/>
                    <a:chExt cx="21432" cy="72662"/>
                  </a:xfrm>
                  <a:solidFill>
                    <a:schemeClr val="bg2">
                      <a:lumMod val="50000"/>
                      <a:alpha val="64000"/>
                    </a:schemeClr>
                  </a:solidFill>
                  <a:effectLst/>
                </p:grpSpPr>
                <p:cxnSp>
                  <p:nvCxnSpPr>
                    <p:cNvPr id="499" name="Straight Connector 498">
                      <a:extLst>
                        <a:ext uri="{FF2B5EF4-FFF2-40B4-BE49-F238E27FC236}">
                          <a16:creationId xmlns:a16="http://schemas.microsoft.com/office/drawing/2014/main" id="{3EAE25A5-253A-44A0-A50B-9132EAE5B3E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00FE2B55-0395-4333-B086-A9BCD6DD027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35" name="Oval 434">
                    <a:extLst>
                      <a:ext uri="{FF2B5EF4-FFF2-40B4-BE49-F238E27FC236}">
                        <a16:creationId xmlns:a16="http://schemas.microsoft.com/office/drawing/2014/main" id="{EFD9A2BF-79C2-4197-AB1C-FC76EA495E25}"/>
                      </a:ext>
                    </a:extLst>
                  </p:cNvPr>
                  <p:cNvSpPr/>
                  <p:nvPr/>
                </p:nvSpPr>
                <p:spPr bwMode="auto">
                  <a:xfrm rot="10621040" flipH="1">
                    <a:off x="5695599" y="315929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36" name="Group 435">
                    <a:extLst>
                      <a:ext uri="{FF2B5EF4-FFF2-40B4-BE49-F238E27FC236}">
                        <a16:creationId xmlns:a16="http://schemas.microsoft.com/office/drawing/2014/main" id="{54F0CA54-2552-41ED-B21E-3B8F665AF859}"/>
                      </a:ext>
                    </a:extLst>
                  </p:cNvPr>
                  <p:cNvGrpSpPr/>
                  <p:nvPr/>
                </p:nvGrpSpPr>
                <p:grpSpPr>
                  <a:xfrm rot="21421040" flipH="1">
                    <a:off x="5633007" y="2992231"/>
                    <a:ext cx="25464" cy="86331"/>
                    <a:chOff x="2018143" y="2815794"/>
                    <a:chExt cx="21432" cy="72662"/>
                  </a:xfrm>
                  <a:solidFill>
                    <a:schemeClr val="bg2">
                      <a:lumMod val="50000"/>
                      <a:alpha val="64000"/>
                    </a:schemeClr>
                  </a:solidFill>
                  <a:effectLst/>
                </p:grpSpPr>
                <p:cxnSp>
                  <p:nvCxnSpPr>
                    <p:cNvPr id="497" name="Straight Connector 496">
                      <a:extLst>
                        <a:ext uri="{FF2B5EF4-FFF2-40B4-BE49-F238E27FC236}">
                          <a16:creationId xmlns:a16="http://schemas.microsoft.com/office/drawing/2014/main" id="{F816F647-BB96-4889-B237-26B6E86A5C4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98" name="Straight Connector 497">
                      <a:extLst>
                        <a:ext uri="{FF2B5EF4-FFF2-40B4-BE49-F238E27FC236}">
                          <a16:creationId xmlns:a16="http://schemas.microsoft.com/office/drawing/2014/main" id="{6CF44E0D-1FD3-4BD1-8DC4-3A3049F3EA6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37" name="Oval 436">
                    <a:extLst>
                      <a:ext uri="{FF2B5EF4-FFF2-40B4-BE49-F238E27FC236}">
                        <a16:creationId xmlns:a16="http://schemas.microsoft.com/office/drawing/2014/main" id="{82F40435-4F39-49BA-9794-7347FAA7270B}"/>
                      </a:ext>
                    </a:extLst>
                  </p:cNvPr>
                  <p:cNvSpPr/>
                  <p:nvPr/>
                </p:nvSpPr>
                <p:spPr bwMode="auto">
                  <a:xfrm rot="21421040" flipH="1">
                    <a:off x="5605508" y="29345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38" name="Group 437">
                    <a:extLst>
                      <a:ext uri="{FF2B5EF4-FFF2-40B4-BE49-F238E27FC236}">
                        <a16:creationId xmlns:a16="http://schemas.microsoft.com/office/drawing/2014/main" id="{DF9D89F8-37F9-4EB6-9522-29578C8FC01C}"/>
                      </a:ext>
                    </a:extLst>
                  </p:cNvPr>
                  <p:cNvGrpSpPr/>
                  <p:nvPr/>
                </p:nvGrpSpPr>
                <p:grpSpPr>
                  <a:xfrm rot="10621040" flipH="1">
                    <a:off x="5632370" y="3087212"/>
                    <a:ext cx="25464" cy="86331"/>
                    <a:chOff x="2018143" y="2815794"/>
                    <a:chExt cx="21432" cy="72662"/>
                  </a:xfrm>
                  <a:solidFill>
                    <a:schemeClr val="bg2">
                      <a:lumMod val="50000"/>
                      <a:alpha val="64000"/>
                    </a:schemeClr>
                  </a:solidFill>
                  <a:effectLst/>
                </p:grpSpPr>
                <p:cxnSp>
                  <p:nvCxnSpPr>
                    <p:cNvPr id="495" name="Straight Connector 494">
                      <a:extLst>
                        <a:ext uri="{FF2B5EF4-FFF2-40B4-BE49-F238E27FC236}">
                          <a16:creationId xmlns:a16="http://schemas.microsoft.com/office/drawing/2014/main" id="{ADE5E787-7C9B-42AA-9F95-AC8809B4E7B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96" name="Straight Connector 495">
                      <a:extLst>
                        <a:ext uri="{FF2B5EF4-FFF2-40B4-BE49-F238E27FC236}">
                          <a16:creationId xmlns:a16="http://schemas.microsoft.com/office/drawing/2014/main" id="{F7742446-8568-4B3E-B59A-CA8DD2737D7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39" name="Oval 438">
                    <a:extLst>
                      <a:ext uri="{FF2B5EF4-FFF2-40B4-BE49-F238E27FC236}">
                        <a16:creationId xmlns:a16="http://schemas.microsoft.com/office/drawing/2014/main" id="{B34C3F1C-D648-474A-AE32-FD2E472BAD48}"/>
                      </a:ext>
                    </a:extLst>
                  </p:cNvPr>
                  <p:cNvSpPr/>
                  <p:nvPr/>
                </p:nvSpPr>
                <p:spPr bwMode="auto">
                  <a:xfrm rot="10621040" flipH="1">
                    <a:off x="5617432" y="316336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40" name="Group 439">
                    <a:extLst>
                      <a:ext uri="{FF2B5EF4-FFF2-40B4-BE49-F238E27FC236}">
                        <a16:creationId xmlns:a16="http://schemas.microsoft.com/office/drawing/2014/main" id="{092AF12E-62E2-47FE-8162-13E3D5FDD824}"/>
                      </a:ext>
                    </a:extLst>
                  </p:cNvPr>
                  <p:cNvGrpSpPr/>
                  <p:nvPr/>
                </p:nvGrpSpPr>
                <p:grpSpPr>
                  <a:xfrm rot="21421040" flipH="1">
                    <a:off x="5554838" y="2996304"/>
                    <a:ext cx="25464" cy="86331"/>
                    <a:chOff x="2018143" y="2815794"/>
                    <a:chExt cx="21432" cy="72662"/>
                  </a:xfrm>
                  <a:solidFill>
                    <a:schemeClr val="bg2">
                      <a:lumMod val="50000"/>
                      <a:alpha val="64000"/>
                    </a:schemeClr>
                  </a:solidFill>
                  <a:effectLst/>
                </p:grpSpPr>
                <p:cxnSp>
                  <p:nvCxnSpPr>
                    <p:cNvPr id="493" name="Straight Connector 492">
                      <a:extLst>
                        <a:ext uri="{FF2B5EF4-FFF2-40B4-BE49-F238E27FC236}">
                          <a16:creationId xmlns:a16="http://schemas.microsoft.com/office/drawing/2014/main" id="{BBABA585-3925-41B8-A014-A40E6A13EAD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93448E67-5A75-4667-8399-2D763D92590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41" name="Oval 440">
                    <a:extLst>
                      <a:ext uri="{FF2B5EF4-FFF2-40B4-BE49-F238E27FC236}">
                        <a16:creationId xmlns:a16="http://schemas.microsoft.com/office/drawing/2014/main" id="{BCBFE63E-ABC7-469F-86B4-4F003C4AE66F}"/>
                      </a:ext>
                    </a:extLst>
                  </p:cNvPr>
                  <p:cNvSpPr/>
                  <p:nvPr/>
                </p:nvSpPr>
                <p:spPr bwMode="auto">
                  <a:xfrm rot="21421040" flipH="1">
                    <a:off x="5527339" y="29385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42" name="Group 441">
                    <a:extLst>
                      <a:ext uri="{FF2B5EF4-FFF2-40B4-BE49-F238E27FC236}">
                        <a16:creationId xmlns:a16="http://schemas.microsoft.com/office/drawing/2014/main" id="{3666096E-6275-4DBE-9328-C3B121851FD9}"/>
                      </a:ext>
                    </a:extLst>
                  </p:cNvPr>
                  <p:cNvGrpSpPr/>
                  <p:nvPr/>
                </p:nvGrpSpPr>
                <p:grpSpPr>
                  <a:xfrm rot="10621040" flipH="1">
                    <a:off x="5554201" y="3091285"/>
                    <a:ext cx="25464" cy="86331"/>
                    <a:chOff x="2018143" y="2815794"/>
                    <a:chExt cx="21432" cy="72662"/>
                  </a:xfrm>
                  <a:solidFill>
                    <a:schemeClr val="bg2">
                      <a:lumMod val="50000"/>
                      <a:alpha val="64000"/>
                    </a:schemeClr>
                  </a:solidFill>
                  <a:effectLst/>
                </p:grpSpPr>
                <p:cxnSp>
                  <p:nvCxnSpPr>
                    <p:cNvPr id="491" name="Straight Connector 490">
                      <a:extLst>
                        <a:ext uri="{FF2B5EF4-FFF2-40B4-BE49-F238E27FC236}">
                          <a16:creationId xmlns:a16="http://schemas.microsoft.com/office/drawing/2014/main" id="{E3775C8D-B998-4605-90B9-98D5DA8AE45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BD057998-B398-4ECF-84F3-A0968BC70B4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43" name="Oval 442">
                    <a:extLst>
                      <a:ext uri="{FF2B5EF4-FFF2-40B4-BE49-F238E27FC236}">
                        <a16:creationId xmlns:a16="http://schemas.microsoft.com/office/drawing/2014/main" id="{5085C9DD-E04F-4BC1-99FF-CFA1BDA5DA06}"/>
                      </a:ext>
                    </a:extLst>
                  </p:cNvPr>
                  <p:cNvSpPr/>
                  <p:nvPr/>
                </p:nvSpPr>
                <p:spPr bwMode="auto">
                  <a:xfrm rot="10621040" flipH="1">
                    <a:off x="5539263" y="316743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44" name="Group 443">
                    <a:extLst>
                      <a:ext uri="{FF2B5EF4-FFF2-40B4-BE49-F238E27FC236}">
                        <a16:creationId xmlns:a16="http://schemas.microsoft.com/office/drawing/2014/main" id="{2A401F6F-150A-4522-98A2-11C76E83FFF5}"/>
                      </a:ext>
                    </a:extLst>
                  </p:cNvPr>
                  <p:cNvGrpSpPr/>
                  <p:nvPr/>
                </p:nvGrpSpPr>
                <p:grpSpPr>
                  <a:xfrm rot="21421040" flipH="1">
                    <a:off x="5476670" y="3000377"/>
                    <a:ext cx="25464" cy="86331"/>
                    <a:chOff x="2018143" y="2815794"/>
                    <a:chExt cx="21432" cy="72662"/>
                  </a:xfrm>
                  <a:solidFill>
                    <a:schemeClr val="bg2">
                      <a:lumMod val="50000"/>
                      <a:alpha val="64000"/>
                    </a:schemeClr>
                  </a:solidFill>
                  <a:effectLst/>
                </p:grpSpPr>
                <p:cxnSp>
                  <p:nvCxnSpPr>
                    <p:cNvPr id="489" name="Straight Connector 488">
                      <a:extLst>
                        <a:ext uri="{FF2B5EF4-FFF2-40B4-BE49-F238E27FC236}">
                          <a16:creationId xmlns:a16="http://schemas.microsoft.com/office/drawing/2014/main" id="{40613467-19D2-487A-9263-6417046FF42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B3B10F09-3D88-4D3B-8466-3895D16E199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45" name="Oval 444">
                    <a:extLst>
                      <a:ext uri="{FF2B5EF4-FFF2-40B4-BE49-F238E27FC236}">
                        <a16:creationId xmlns:a16="http://schemas.microsoft.com/office/drawing/2014/main" id="{CE19BE17-3A34-4C36-8850-6C189B941FC7}"/>
                      </a:ext>
                    </a:extLst>
                  </p:cNvPr>
                  <p:cNvSpPr/>
                  <p:nvPr/>
                </p:nvSpPr>
                <p:spPr bwMode="auto">
                  <a:xfrm rot="21421040" flipH="1">
                    <a:off x="5449171" y="294265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46" name="Group 445">
                    <a:extLst>
                      <a:ext uri="{FF2B5EF4-FFF2-40B4-BE49-F238E27FC236}">
                        <a16:creationId xmlns:a16="http://schemas.microsoft.com/office/drawing/2014/main" id="{EA95345D-7F67-4C9A-83CC-2ACDA32469BE}"/>
                      </a:ext>
                    </a:extLst>
                  </p:cNvPr>
                  <p:cNvGrpSpPr/>
                  <p:nvPr/>
                </p:nvGrpSpPr>
                <p:grpSpPr>
                  <a:xfrm rot="10621040" flipH="1">
                    <a:off x="5476033" y="3095358"/>
                    <a:ext cx="25464" cy="86331"/>
                    <a:chOff x="2018143" y="2815794"/>
                    <a:chExt cx="21432" cy="72662"/>
                  </a:xfrm>
                  <a:solidFill>
                    <a:schemeClr val="bg2">
                      <a:lumMod val="50000"/>
                      <a:alpha val="64000"/>
                    </a:schemeClr>
                  </a:solidFill>
                  <a:effectLst/>
                </p:grpSpPr>
                <p:cxnSp>
                  <p:nvCxnSpPr>
                    <p:cNvPr id="487" name="Straight Connector 486">
                      <a:extLst>
                        <a:ext uri="{FF2B5EF4-FFF2-40B4-BE49-F238E27FC236}">
                          <a16:creationId xmlns:a16="http://schemas.microsoft.com/office/drawing/2014/main" id="{906DCDB2-6C20-4265-A5E3-18DB476B2AE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1EB1C0ED-1935-4332-9C03-E1623ED2CC5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47" name="Oval 446">
                    <a:extLst>
                      <a:ext uri="{FF2B5EF4-FFF2-40B4-BE49-F238E27FC236}">
                        <a16:creationId xmlns:a16="http://schemas.microsoft.com/office/drawing/2014/main" id="{868EF876-CC87-4190-944D-3F3527E224EA}"/>
                      </a:ext>
                    </a:extLst>
                  </p:cNvPr>
                  <p:cNvSpPr/>
                  <p:nvPr/>
                </p:nvSpPr>
                <p:spPr bwMode="auto">
                  <a:xfrm rot="10621040" flipH="1">
                    <a:off x="5461095" y="317150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48" name="Group 447">
                    <a:extLst>
                      <a:ext uri="{FF2B5EF4-FFF2-40B4-BE49-F238E27FC236}">
                        <a16:creationId xmlns:a16="http://schemas.microsoft.com/office/drawing/2014/main" id="{832D589E-DB86-47AA-8671-43EF6877919D}"/>
                      </a:ext>
                    </a:extLst>
                  </p:cNvPr>
                  <p:cNvGrpSpPr/>
                  <p:nvPr/>
                </p:nvGrpSpPr>
                <p:grpSpPr>
                  <a:xfrm rot="21421040" flipH="1">
                    <a:off x="5398354" y="3001626"/>
                    <a:ext cx="25464" cy="86331"/>
                    <a:chOff x="2018143" y="2815794"/>
                    <a:chExt cx="21432" cy="72662"/>
                  </a:xfrm>
                  <a:solidFill>
                    <a:schemeClr val="bg2">
                      <a:lumMod val="50000"/>
                      <a:alpha val="64000"/>
                    </a:schemeClr>
                  </a:solidFill>
                  <a:effectLst/>
                </p:grpSpPr>
                <p:cxnSp>
                  <p:nvCxnSpPr>
                    <p:cNvPr id="485" name="Straight Connector 484">
                      <a:extLst>
                        <a:ext uri="{FF2B5EF4-FFF2-40B4-BE49-F238E27FC236}">
                          <a16:creationId xmlns:a16="http://schemas.microsoft.com/office/drawing/2014/main" id="{ADBB14EA-C34E-41B8-8D59-820F9963B61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A30124A9-9554-4DEA-9E2B-A5BEE1B01E5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49" name="Oval 448">
                    <a:extLst>
                      <a:ext uri="{FF2B5EF4-FFF2-40B4-BE49-F238E27FC236}">
                        <a16:creationId xmlns:a16="http://schemas.microsoft.com/office/drawing/2014/main" id="{6868A7A9-2176-4683-83FF-68FDE5FF7C83}"/>
                      </a:ext>
                    </a:extLst>
                  </p:cNvPr>
                  <p:cNvSpPr/>
                  <p:nvPr/>
                </p:nvSpPr>
                <p:spPr bwMode="auto">
                  <a:xfrm rot="21421040" flipH="1">
                    <a:off x="5370855" y="294390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50" name="Group 449">
                    <a:extLst>
                      <a:ext uri="{FF2B5EF4-FFF2-40B4-BE49-F238E27FC236}">
                        <a16:creationId xmlns:a16="http://schemas.microsoft.com/office/drawing/2014/main" id="{A46EFF21-F0CD-41D9-9ACF-805A337E1453}"/>
                      </a:ext>
                    </a:extLst>
                  </p:cNvPr>
                  <p:cNvGrpSpPr/>
                  <p:nvPr/>
                </p:nvGrpSpPr>
                <p:grpSpPr>
                  <a:xfrm rot="10621040" flipH="1">
                    <a:off x="5397717" y="3096607"/>
                    <a:ext cx="25464" cy="86331"/>
                    <a:chOff x="2018143" y="2815794"/>
                    <a:chExt cx="21432" cy="72662"/>
                  </a:xfrm>
                  <a:solidFill>
                    <a:schemeClr val="bg2">
                      <a:lumMod val="50000"/>
                      <a:alpha val="64000"/>
                    </a:schemeClr>
                  </a:solidFill>
                  <a:effectLst/>
                </p:grpSpPr>
                <p:cxnSp>
                  <p:nvCxnSpPr>
                    <p:cNvPr id="483" name="Straight Connector 482">
                      <a:extLst>
                        <a:ext uri="{FF2B5EF4-FFF2-40B4-BE49-F238E27FC236}">
                          <a16:creationId xmlns:a16="http://schemas.microsoft.com/office/drawing/2014/main" id="{506AE8C8-2C96-4294-832A-D2E21AE41B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5F5EB105-FEFC-408F-9188-0045C9543CC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51" name="Oval 450">
                    <a:extLst>
                      <a:ext uri="{FF2B5EF4-FFF2-40B4-BE49-F238E27FC236}">
                        <a16:creationId xmlns:a16="http://schemas.microsoft.com/office/drawing/2014/main" id="{717CD8F3-87CA-4946-B7B4-9A35B3F123E7}"/>
                      </a:ext>
                    </a:extLst>
                  </p:cNvPr>
                  <p:cNvSpPr/>
                  <p:nvPr/>
                </p:nvSpPr>
                <p:spPr bwMode="auto">
                  <a:xfrm rot="10621040" flipH="1">
                    <a:off x="5382779" y="31727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52" name="Group 451">
                    <a:extLst>
                      <a:ext uri="{FF2B5EF4-FFF2-40B4-BE49-F238E27FC236}">
                        <a16:creationId xmlns:a16="http://schemas.microsoft.com/office/drawing/2014/main" id="{D941D4C6-6E11-4693-8F35-9A8557E2927D}"/>
                      </a:ext>
                    </a:extLst>
                  </p:cNvPr>
                  <p:cNvGrpSpPr/>
                  <p:nvPr/>
                </p:nvGrpSpPr>
                <p:grpSpPr>
                  <a:xfrm rot="21421040" flipH="1">
                    <a:off x="5320187" y="3005698"/>
                    <a:ext cx="25464" cy="86331"/>
                    <a:chOff x="2018143" y="2815794"/>
                    <a:chExt cx="21432" cy="72662"/>
                  </a:xfrm>
                  <a:solidFill>
                    <a:schemeClr val="bg2">
                      <a:lumMod val="50000"/>
                      <a:alpha val="64000"/>
                    </a:schemeClr>
                  </a:solidFill>
                  <a:effectLst/>
                </p:grpSpPr>
                <p:cxnSp>
                  <p:nvCxnSpPr>
                    <p:cNvPr id="481" name="Straight Connector 480">
                      <a:extLst>
                        <a:ext uri="{FF2B5EF4-FFF2-40B4-BE49-F238E27FC236}">
                          <a16:creationId xmlns:a16="http://schemas.microsoft.com/office/drawing/2014/main" id="{291063A9-3D1B-4CBC-A2C7-E9C0D350668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EAB51899-6100-4C8C-96B9-1C084AE8097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53" name="Oval 452">
                    <a:extLst>
                      <a:ext uri="{FF2B5EF4-FFF2-40B4-BE49-F238E27FC236}">
                        <a16:creationId xmlns:a16="http://schemas.microsoft.com/office/drawing/2014/main" id="{876EF175-448B-4A5E-BF6A-8C72102656E7}"/>
                      </a:ext>
                    </a:extLst>
                  </p:cNvPr>
                  <p:cNvSpPr/>
                  <p:nvPr/>
                </p:nvSpPr>
                <p:spPr bwMode="auto">
                  <a:xfrm rot="21421040" flipH="1">
                    <a:off x="5292688" y="294797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54" name="Group 453">
                    <a:extLst>
                      <a:ext uri="{FF2B5EF4-FFF2-40B4-BE49-F238E27FC236}">
                        <a16:creationId xmlns:a16="http://schemas.microsoft.com/office/drawing/2014/main" id="{D5FEF1A0-9AB4-483E-8A43-001F36BE6171}"/>
                      </a:ext>
                    </a:extLst>
                  </p:cNvPr>
                  <p:cNvGrpSpPr/>
                  <p:nvPr/>
                </p:nvGrpSpPr>
                <p:grpSpPr>
                  <a:xfrm rot="10621040" flipH="1">
                    <a:off x="5319550" y="3100680"/>
                    <a:ext cx="25464" cy="86331"/>
                    <a:chOff x="2018143" y="2815794"/>
                    <a:chExt cx="21432" cy="72662"/>
                  </a:xfrm>
                  <a:solidFill>
                    <a:schemeClr val="bg2">
                      <a:lumMod val="50000"/>
                      <a:alpha val="64000"/>
                    </a:schemeClr>
                  </a:solidFill>
                  <a:effectLst/>
                </p:grpSpPr>
                <p:cxnSp>
                  <p:nvCxnSpPr>
                    <p:cNvPr id="479" name="Straight Connector 478">
                      <a:extLst>
                        <a:ext uri="{FF2B5EF4-FFF2-40B4-BE49-F238E27FC236}">
                          <a16:creationId xmlns:a16="http://schemas.microsoft.com/office/drawing/2014/main" id="{B61FF7F9-F2EC-4308-A24E-760608C522A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3AABD2B2-4B8F-48F6-8090-727DCF1CA7C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55" name="Oval 454">
                    <a:extLst>
                      <a:ext uri="{FF2B5EF4-FFF2-40B4-BE49-F238E27FC236}">
                        <a16:creationId xmlns:a16="http://schemas.microsoft.com/office/drawing/2014/main" id="{15133C91-6225-42A2-A8C7-8587A0AEC008}"/>
                      </a:ext>
                    </a:extLst>
                  </p:cNvPr>
                  <p:cNvSpPr/>
                  <p:nvPr/>
                </p:nvSpPr>
                <p:spPr bwMode="auto">
                  <a:xfrm rot="10621040" flipH="1">
                    <a:off x="5304612" y="317683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56" name="Group 455">
                    <a:extLst>
                      <a:ext uri="{FF2B5EF4-FFF2-40B4-BE49-F238E27FC236}">
                        <a16:creationId xmlns:a16="http://schemas.microsoft.com/office/drawing/2014/main" id="{28DA7EB9-9FFF-4EDD-8498-3808808AA3CC}"/>
                      </a:ext>
                    </a:extLst>
                  </p:cNvPr>
                  <p:cNvGrpSpPr/>
                  <p:nvPr/>
                </p:nvGrpSpPr>
                <p:grpSpPr>
                  <a:xfrm rot="21421040" flipH="1">
                    <a:off x="5242018" y="3009771"/>
                    <a:ext cx="25464" cy="86331"/>
                    <a:chOff x="2018143" y="2815794"/>
                    <a:chExt cx="21432" cy="72662"/>
                  </a:xfrm>
                  <a:solidFill>
                    <a:schemeClr val="bg2">
                      <a:lumMod val="50000"/>
                      <a:alpha val="64000"/>
                    </a:schemeClr>
                  </a:solidFill>
                  <a:effectLst/>
                </p:grpSpPr>
                <p:cxnSp>
                  <p:nvCxnSpPr>
                    <p:cNvPr id="477" name="Straight Connector 476">
                      <a:extLst>
                        <a:ext uri="{FF2B5EF4-FFF2-40B4-BE49-F238E27FC236}">
                          <a16:creationId xmlns:a16="http://schemas.microsoft.com/office/drawing/2014/main" id="{670F5A7A-0E29-4602-8E80-8435247745C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50FC8D07-074A-409C-ABAE-3CF2AA8B6E3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57" name="Oval 456">
                    <a:extLst>
                      <a:ext uri="{FF2B5EF4-FFF2-40B4-BE49-F238E27FC236}">
                        <a16:creationId xmlns:a16="http://schemas.microsoft.com/office/drawing/2014/main" id="{DA887442-1906-40CF-A3AD-F05FB5F32DF1}"/>
                      </a:ext>
                    </a:extLst>
                  </p:cNvPr>
                  <p:cNvSpPr/>
                  <p:nvPr/>
                </p:nvSpPr>
                <p:spPr bwMode="auto">
                  <a:xfrm rot="21421040" flipH="1">
                    <a:off x="5214519" y="295205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58" name="Group 457">
                    <a:extLst>
                      <a:ext uri="{FF2B5EF4-FFF2-40B4-BE49-F238E27FC236}">
                        <a16:creationId xmlns:a16="http://schemas.microsoft.com/office/drawing/2014/main" id="{4DF43EDC-30B4-4161-A456-7BF3657054D4}"/>
                      </a:ext>
                    </a:extLst>
                  </p:cNvPr>
                  <p:cNvGrpSpPr/>
                  <p:nvPr/>
                </p:nvGrpSpPr>
                <p:grpSpPr>
                  <a:xfrm rot="10621040" flipH="1">
                    <a:off x="5241382" y="3104753"/>
                    <a:ext cx="25464" cy="86331"/>
                    <a:chOff x="2018143" y="2815794"/>
                    <a:chExt cx="21432" cy="72662"/>
                  </a:xfrm>
                  <a:solidFill>
                    <a:schemeClr val="bg2">
                      <a:lumMod val="50000"/>
                      <a:alpha val="64000"/>
                    </a:schemeClr>
                  </a:solidFill>
                  <a:effectLst/>
                </p:grpSpPr>
                <p:cxnSp>
                  <p:nvCxnSpPr>
                    <p:cNvPr id="475" name="Straight Connector 474">
                      <a:extLst>
                        <a:ext uri="{FF2B5EF4-FFF2-40B4-BE49-F238E27FC236}">
                          <a16:creationId xmlns:a16="http://schemas.microsoft.com/office/drawing/2014/main" id="{FEFF582C-3510-43B6-88C5-74ED36358A8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81C10413-E509-4D80-8AE5-8EBCD41BF86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59" name="Oval 458">
                    <a:extLst>
                      <a:ext uri="{FF2B5EF4-FFF2-40B4-BE49-F238E27FC236}">
                        <a16:creationId xmlns:a16="http://schemas.microsoft.com/office/drawing/2014/main" id="{B8ED8699-38D1-45A9-9E86-9277A97DB4FE}"/>
                      </a:ext>
                    </a:extLst>
                  </p:cNvPr>
                  <p:cNvSpPr/>
                  <p:nvPr/>
                </p:nvSpPr>
                <p:spPr bwMode="auto">
                  <a:xfrm rot="10621040" flipH="1">
                    <a:off x="5226443" y="31809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60" name="Group 459">
                    <a:extLst>
                      <a:ext uri="{FF2B5EF4-FFF2-40B4-BE49-F238E27FC236}">
                        <a16:creationId xmlns:a16="http://schemas.microsoft.com/office/drawing/2014/main" id="{EF8CF131-2F31-4112-8B80-760A32C9A7A3}"/>
                      </a:ext>
                    </a:extLst>
                  </p:cNvPr>
                  <p:cNvGrpSpPr/>
                  <p:nvPr/>
                </p:nvGrpSpPr>
                <p:grpSpPr>
                  <a:xfrm rot="21421040" flipH="1">
                    <a:off x="5163849" y="3013843"/>
                    <a:ext cx="25464" cy="86331"/>
                    <a:chOff x="2018143" y="2815794"/>
                    <a:chExt cx="21432" cy="72662"/>
                  </a:xfrm>
                  <a:solidFill>
                    <a:schemeClr val="bg2">
                      <a:lumMod val="50000"/>
                      <a:alpha val="64000"/>
                    </a:schemeClr>
                  </a:solidFill>
                  <a:effectLst/>
                </p:grpSpPr>
                <p:cxnSp>
                  <p:nvCxnSpPr>
                    <p:cNvPr id="473" name="Straight Connector 472">
                      <a:extLst>
                        <a:ext uri="{FF2B5EF4-FFF2-40B4-BE49-F238E27FC236}">
                          <a16:creationId xmlns:a16="http://schemas.microsoft.com/office/drawing/2014/main" id="{C19CD00A-22FD-453C-85C8-6992B78727E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FE8082FB-10EC-45BA-B61C-F2871B83FA5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61" name="Oval 460">
                    <a:extLst>
                      <a:ext uri="{FF2B5EF4-FFF2-40B4-BE49-F238E27FC236}">
                        <a16:creationId xmlns:a16="http://schemas.microsoft.com/office/drawing/2014/main" id="{A0B6816A-23F3-4658-9760-0D7326E5D84F}"/>
                      </a:ext>
                    </a:extLst>
                  </p:cNvPr>
                  <p:cNvSpPr/>
                  <p:nvPr/>
                </p:nvSpPr>
                <p:spPr bwMode="auto">
                  <a:xfrm rot="21421040" flipH="1">
                    <a:off x="5136350" y="295612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62" name="Group 461">
                    <a:extLst>
                      <a:ext uri="{FF2B5EF4-FFF2-40B4-BE49-F238E27FC236}">
                        <a16:creationId xmlns:a16="http://schemas.microsoft.com/office/drawing/2014/main" id="{3A0AD54E-3127-4A3D-8DEB-F86669BE7A6F}"/>
                      </a:ext>
                    </a:extLst>
                  </p:cNvPr>
                  <p:cNvGrpSpPr/>
                  <p:nvPr/>
                </p:nvGrpSpPr>
                <p:grpSpPr>
                  <a:xfrm rot="10621040" flipH="1">
                    <a:off x="5163212" y="3108824"/>
                    <a:ext cx="25464" cy="86331"/>
                    <a:chOff x="2018143" y="2815794"/>
                    <a:chExt cx="21432" cy="72662"/>
                  </a:xfrm>
                  <a:solidFill>
                    <a:schemeClr val="bg2">
                      <a:lumMod val="50000"/>
                      <a:alpha val="64000"/>
                    </a:schemeClr>
                  </a:solidFill>
                  <a:effectLst/>
                </p:grpSpPr>
                <p:cxnSp>
                  <p:nvCxnSpPr>
                    <p:cNvPr id="471" name="Straight Connector 470">
                      <a:extLst>
                        <a:ext uri="{FF2B5EF4-FFF2-40B4-BE49-F238E27FC236}">
                          <a16:creationId xmlns:a16="http://schemas.microsoft.com/office/drawing/2014/main" id="{F67C4ECA-3607-467F-9F43-0946573DDC2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A5ADFD83-6782-4EAD-94A1-17D46BCDE6D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63" name="Oval 462">
                    <a:extLst>
                      <a:ext uri="{FF2B5EF4-FFF2-40B4-BE49-F238E27FC236}">
                        <a16:creationId xmlns:a16="http://schemas.microsoft.com/office/drawing/2014/main" id="{4CE176D9-EE37-4FD4-AA73-061E439E802F}"/>
                      </a:ext>
                    </a:extLst>
                  </p:cNvPr>
                  <p:cNvSpPr/>
                  <p:nvPr/>
                </p:nvSpPr>
                <p:spPr bwMode="auto">
                  <a:xfrm rot="10621040" flipH="1">
                    <a:off x="5148274" y="318497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464" name="Group 463">
                    <a:extLst>
                      <a:ext uri="{FF2B5EF4-FFF2-40B4-BE49-F238E27FC236}">
                        <a16:creationId xmlns:a16="http://schemas.microsoft.com/office/drawing/2014/main" id="{712FEAC7-213C-4E7A-8456-FCC3B44722FB}"/>
                      </a:ext>
                    </a:extLst>
                  </p:cNvPr>
                  <p:cNvGrpSpPr/>
                  <p:nvPr/>
                </p:nvGrpSpPr>
                <p:grpSpPr>
                  <a:xfrm rot="21421040" flipH="1">
                    <a:off x="5085533" y="3015092"/>
                    <a:ext cx="25464" cy="86331"/>
                    <a:chOff x="2018143" y="2815794"/>
                    <a:chExt cx="21432" cy="72662"/>
                  </a:xfrm>
                  <a:solidFill>
                    <a:schemeClr val="bg2">
                      <a:lumMod val="50000"/>
                      <a:alpha val="64000"/>
                    </a:schemeClr>
                  </a:solidFill>
                  <a:effectLst/>
                </p:grpSpPr>
                <p:cxnSp>
                  <p:nvCxnSpPr>
                    <p:cNvPr id="469" name="Straight Connector 468">
                      <a:extLst>
                        <a:ext uri="{FF2B5EF4-FFF2-40B4-BE49-F238E27FC236}">
                          <a16:creationId xmlns:a16="http://schemas.microsoft.com/office/drawing/2014/main" id="{096A6649-0AE3-4D6F-AECC-3B2644EFBCF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256AA3D8-D113-4BB5-9063-B8BD79BE2B7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grpSp>
                <p:nvGrpSpPr>
                  <p:cNvPr id="465" name="Group 464">
                    <a:extLst>
                      <a:ext uri="{FF2B5EF4-FFF2-40B4-BE49-F238E27FC236}">
                        <a16:creationId xmlns:a16="http://schemas.microsoft.com/office/drawing/2014/main" id="{CACC0D6B-71F9-46AD-8AAB-5BA5E6F70659}"/>
                      </a:ext>
                    </a:extLst>
                  </p:cNvPr>
                  <p:cNvGrpSpPr/>
                  <p:nvPr/>
                </p:nvGrpSpPr>
                <p:grpSpPr>
                  <a:xfrm rot="10621040" flipH="1">
                    <a:off x="5084896" y="3110073"/>
                    <a:ext cx="25464" cy="86331"/>
                    <a:chOff x="2018143" y="2815794"/>
                    <a:chExt cx="21432" cy="72662"/>
                  </a:xfrm>
                  <a:solidFill>
                    <a:schemeClr val="bg2">
                      <a:lumMod val="50000"/>
                      <a:alpha val="64000"/>
                    </a:schemeClr>
                  </a:solidFill>
                  <a:effectLst/>
                </p:grpSpPr>
                <p:cxnSp>
                  <p:nvCxnSpPr>
                    <p:cNvPr id="467" name="Straight Connector 466">
                      <a:extLst>
                        <a:ext uri="{FF2B5EF4-FFF2-40B4-BE49-F238E27FC236}">
                          <a16:creationId xmlns:a16="http://schemas.microsoft.com/office/drawing/2014/main" id="{1E1E1344-C99E-4D64-8B0D-2CCD5010587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487C54A5-0285-4227-97E0-F244D6B7181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466" name="Oval 465">
                    <a:extLst>
                      <a:ext uri="{FF2B5EF4-FFF2-40B4-BE49-F238E27FC236}">
                        <a16:creationId xmlns:a16="http://schemas.microsoft.com/office/drawing/2014/main" id="{E9C0C1D7-BDDB-40DB-A6A3-0D4983530AE9}"/>
                      </a:ext>
                    </a:extLst>
                  </p:cNvPr>
                  <p:cNvSpPr/>
                  <p:nvPr/>
                </p:nvSpPr>
                <p:spPr bwMode="auto">
                  <a:xfrm rot="10621040" flipH="1">
                    <a:off x="5069958" y="31862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7" name="Group 6">
                  <a:extLst>
                    <a:ext uri="{FF2B5EF4-FFF2-40B4-BE49-F238E27FC236}">
                      <a16:creationId xmlns:a16="http://schemas.microsoft.com/office/drawing/2014/main" id="{94438999-82C7-415F-9C77-0167335C4492}"/>
                    </a:ext>
                  </a:extLst>
                </p:cNvPr>
                <p:cNvGrpSpPr/>
                <p:nvPr/>
              </p:nvGrpSpPr>
              <p:grpSpPr>
                <a:xfrm rot="170527">
                  <a:off x="6874272" y="1520755"/>
                  <a:ext cx="369827" cy="246719"/>
                  <a:chOff x="6874272" y="1539802"/>
                  <a:chExt cx="369827" cy="246719"/>
                </a:xfrm>
              </p:grpSpPr>
              <p:sp>
                <p:nvSpPr>
                  <p:cNvPr id="374" name="Oval 373">
                    <a:extLst>
                      <a:ext uri="{FF2B5EF4-FFF2-40B4-BE49-F238E27FC236}">
                        <a16:creationId xmlns:a16="http://schemas.microsoft.com/office/drawing/2014/main" id="{2F5EF0CD-2E65-4476-A7AA-4B686420FA7F}"/>
                      </a:ext>
                    </a:extLst>
                  </p:cNvPr>
                  <p:cNvSpPr/>
                  <p:nvPr/>
                </p:nvSpPr>
                <p:spPr bwMode="auto">
                  <a:xfrm rot="21421040" flipH="1">
                    <a:off x="7189808" y="1539802"/>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76" name="Group 375">
                    <a:extLst>
                      <a:ext uri="{FF2B5EF4-FFF2-40B4-BE49-F238E27FC236}">
                        <a16:creationId xmlns:a16="http://schemas.microsoft.com/office/drawing/2014/main" id="{227BC142-4BA8-4FCE-AE2B-35B765EF740B}"/>
                      </a:ext>
                    </a:extLst>
                  </p:cNvPr>
                  <p:cNvGrpSpPr/>
                  <p:nvPr/>
                </p:nvGrpSpPr>
                <p:grpSpPr>
                  <a:xfrm rot="21421040" flipH="1">
                    <a:off x="7149296" y="1589210"/>
                    <a:ext cx="20360" cy="69027"/>
                    <a:chOff x="2018143" y="2815794"/>
                    <a:chExt cx="21432" cy="72662"/>
                  </a:xfrm>
                  <a:solidFill>
                    <a:schemeClr val="bg2">
                      <a:lumMod val="50000"/>
                      <a:alpha val="64000"/>
                    </a:schemeClr>
                  </a:solidFill>
                  <a:effectLst/>
                </p:grpSpPr>
                <p:cxnSp>
                  <p:nvCxnSpPr>
                    <p:cNvPr id="414" name="Straight Connector 413">
                      <a:extLst>
                        <a:ext uri="{FF2B5EF4-FFF2-40B4-BE49-F238E27FC236}">
                          <a16:creationId xmlns:a16="http://schemas.microsoft.com/office/drawing/2014/main" id="{003B488D-F219-4AB9-95B5-CC26142A2F6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3F4A170A-83FA-4BD3-9756-73D2315ED25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77" name="Oval 376">
                    <a:extLst>
                      <a:ext uri="{FF2B5EF4-FFF2-40B4-BE49-F238E27FC236}">
                        <a16:creationId xmlns:a16="http://schemas.microsoft.com/office/drawing/2014/main" id="{3F47BEE4-6EF3-4FF0-908D-E228E6AD09C4}"/>
                      </a:ext>
                    </a:extLst>
                  </p:cNvPr>
                  <p:cNvSpPr/>
                  <p:nvPr/>
                </p:nvSpPr>
                <p:spPr bwMode="auto">
                  <a:xfrm rot="21421040" flipH="1">
                    <a:off x="7127309" y="1543059"/>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78" name="Group 377">
                    <a:extLst>
                      <a:ext uri="{FF2B5EF4-FFF2-40B4-BE49-F238E27FC236}">
                        <a16:creationId xmlns:a16="http://schemas.microsoft.com/office/drawing/2014/main" id="{2FC2A20F-6402-4414-BE1A-F6AE517C3688}"/>
                      </a:ext>
                    </a:extLst>
                  </p:cNvPr>
                  <p:cNvGrpSpPr/>
                  <p:nvPr/>
                </p:nvGrpSpPr>
                <p:grpSpPr>
                  <a:xfrm rot="10621040" flipH="1">
                    <a:off x="7148787" y="1665154"/>
                    <a:ext cx="20360" cy="69027"/>
                    <a:chOff x="2018143" y="2815794"/>
                    <a:chExt cx="21432" cy="72662"/>
                  </a:xfrm>
                  <a:solidFill>
                    <a:schemeClr val="bg2">
                      <a:lumMod val="50000"/>
                      <a:alpha val="64000"/>
                    </a:schemeClr>
                  </a:solidFill>
                  <a:effectLst/>
                </p:grpSpPr>
                <p:cxnSp>
                  <p:nvCxnSpPr>
                    <p:cNvPr id="412" name="Straight Connector 411">
                      <a:extLst>
                        <a:ext uri="{FF2B5EF4-FFF2-40B4-BE49-F238E27FC236}">
                          <a16:creationId xmlns:a16="http://schemas.microsoft.com/office/drawing/2014/main" id="{7FBBA72F-3DC6-468F-8664-2835186E41C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6D4196FE-77F9-4513-B151-16F6D9917F73}"/>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79" name="Oval 378">
                    <a:extLst>
                      <a:ext uri="{FF2B5EF4-FFF2-40B4-BE49-F238E27FC236}">
                        <a16:creationId xmlns:a16="http://schemas.microsoft.com/office/drawing/2014/main" id="{4F8A0FA4-1CED-46BE-AA14-55CC0FA740B3}"/>
                      </a:ext>
                    </a:extLst>
                  </p:cNvPr>
                  <p:cNvSpPr/>
                  <p:nvPr/>
                </p:nvSpPr>
                <p:spPr bwMode="auto">
                  <a:xfrm rot="10621040" flipH="1">
                    <a:off x="7136843" y="17260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80" name="Group 379">
                    <a:extLst>
                      <a:ext uri="{FF2B5EF4-FFF2-40B4-BE49-F238E27FC236}">
                        <a16:creationId xmlns:a16="http://schemas.microsoft.com/office/drawing/2014/main" id="{00D2F9DE-817A-4DA5-A5A9-4A6EDEB96AA9}"/>
                      </a:ext>
                    </a:extLst>
                  </p:cNvPr>
                  <p:cNvGrpSpPr/>
                  <p:nvPr/>
                </p:nvGrpSpPr>
                <p:grpSpPr>
                  <a:xfrm rot="21421040" flipH="1">
                    <a:off x="7086795" y="1592466"/>
                    <a:ext cx="20360" cy="69027"/>
                    <a:chOff x="2018143" y="2815794"/>
                    <a:chExt cx="21432" cy="72662"/>
                  </a:xfrm>
                  <a:solidFill>
                    <a:schemeClr val="bg2">
                      <a:lumMod val="50000"/>
                      <a:alpha val="64000"/>
                    </a:schemeClr>
                  </a:solidFill>
                  <a:effectLst/>
                </p:grpSpPr>
                <p:cxnSp>
                  <p:nvCxnSpPr>
                    <p:cNvPr id="410" name="Straight Connector 409">
                      <a:extLst>
                        <a:ext uri="{FF2B5EF4-FFF2-40B4-BE49-F238E27FC236}">
                          <a16:creationId xmlns:a16="http://schemas.microsoft.com/office/drawing/2014/main" id="{B0D4ABDD-7767-4350-BFBB-BE66F37EFE2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11" name="Straight Connector 410">
                      <a:extLst>
                        <a:ext uri="{FF2B5EF4-FFF2-40B4-BE49-F238E27FC236}">
                          <a16:creationId xmlns:a16="http://schemas.microsoft.com/office/drawing/2014/main" id="{6CAE3730-D2E9-4C85-9B6C-A094FAB70B6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81" name="Oval 380">
                    <a:extLst>
                      <a:ext uri="{FF2B5EF4-FFF2-40B4-BE49-F238E27FC236}">
                        <a16:creationId xmlns:a16="http://schemas.microsoft.com/office/drawing/2014/main" id="{7547F427-73CE-40FA-BE45-9D5E4F7D2260}"/>
                      </a:ext>
                    </a:extLst>
                  </p:cNvPr>
                  <p:cNvSpPr/>
                  <p:nvPr/>
                </p:nvSpPr>
                <p:spPr bwMode="auto">
                  <a:xfrm rot="21421040" flipH="1">
                    <a:off x="7064808" y="154631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82" name="Group 381">
                    <a:extLst>
                      <a:ext uri="{FF2B5EF4-FFF2-40B4-BE49-F238E27FC236}">
                        <a16:creationId xmlns:a16="http://schemas.microsoft.com/office/drawing/2014/main" id="{7C48BAA9-B4C2-4BB4-BF35-5FAAECDB771C}"/>
                      </a:ext>
                    </a:extLst>
                  </p:cNvPr>
                  <p:cNvGrpSpPr/>
                  <p:nvPr/>
                </p:nvGrpSpPr>
                <p:grpSpPr>
                  <a:xfrm rot="10621040" flipH="1">
                    <a:off x="7086286" y="1668410"/>
                    <a:ext cx="20360" cy="69027"/>
                    <a:chOff x="2018143" y="2815794"/>
                    <a:chExt cx="21432" cy="72662"/>
                  </a:xfrm>
                  <a:solidFill>
                    <a:schemeClr val="bg2">
                      <a:lumMod val="50000"/>
                      <a:alpha val="64000"/>
                    </a:schemeClr>
                  </a:solidFill>
                  <a:effectLst/>
                </p:grpSpPr>
                <p:cxnSp>
                  <p:nvCxnSpPr>
                    <p:cNvPr id="408" name="Straight Connector 407">
                      <a:extLst>
                        <a:ext uri="{FF2B5EF4-FFF2-40B4-BE49-F238E27FC236}">
                          <a16:creationId xmlns:a16="http://schemas.microsoft.com/office/drawing/2014/main" id="{984B9578-FCA4-489E-B429-6C8122F0A19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09" name="Straight Connector 408">
                      <a:extLst>
                        <a:ext uri="{FF2B5EF4-FFF2-40B4-BE49-F238E27FC236}">
                          <a16:creationId xmlns:a16="http://schemas.microsoft.com/office/drawing/2014/main" id="{CF1E50B7-C900-4113-AA67-C70ADE5E88E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83" name="Oval 382">
                    <a:extLst>
                      <a:ext uri="{FF2B5EF4-FFF2-40B4-BE49-F238E27FC236}">
                        <a16:creationId xmlns:a16="http://schemas.microsoft.com/office/drawing/2014/main" id="{836200A7-6F97-4040-8F44-7AE4C8A42679}"/>
                      </a:ext>
                    </a:extLst>
                  </p:cNvPr>
                  <p:cNvSpPr/>
                  <p:nvPr/>
                </p:nvSpPr>
                <p:spPr bwMode="auto">
                  <a:xfrm rot="10621040" flipH="1">
                    <a:off x="7074342" y="172929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84" name="Group 383">
                    <a:extLst>
                      <a:ext uri="{FF2B5EF4-FFF2-40B4-BE49-F238E27FC236}">
                        <a16:creationId xmlns:a16="http://schemas.microsoft.com/office/drawing/2014/main" id="{C237F79B-7F39-457A-AD6E-7AE8776EA788}"/>
                      </a:ext>
                    </a:extLst>
                  </p:cNvPr>
                  <p:cNvGrpSpPr/>
                  <p:nvPr/>
                </p:nvGrpSpPr>
                <p:grpSpPr>
                  <a:xfrm rot="21449049" flipH="1">
                    <a:off x="7020972" y="1592131"/>
                    <a:ext cx="20360" cy="69027"/>
                    <a:chOff x="2018143" y="2815794"/>
                    <a:chExt cx="21432" cy="72662"/>
                  </a:xfrm>
                  <a:solidFill>
                    <a:schemeClr val="bg2">
                      <a:lumMod val="50000"/>
                      <a:alpha val="64000"/>
                    </a:schemeClr>
                  </a:solidFill>
                  <a:effectLst/>
                </p:grpSpPr>
                <p:cxnSp>
                  <p:nvCxnSpPr>
                    <p:cNvPr id="406" name="Straight Connector 405">
                      <a:extLst>
                        <a:ext uri="{FF2B5EF4-FFF2-40B4-BE49-F238E27FC236}">
                          <a16:creationId xmlns:a16="http://schemas.microsoft.com/office/drawing/2014/main" id="{F60C1A1B-55C2-4D22-AFF0-EBF751D9728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87C8B6E1-D819-4F48-95B3-6DA9D138436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85" name="Oval 384">
                    <a:extLst>
                      <a:ext uri="{FF2B5EF4-FFF2-40B4-BE49-F238E27FC236}">
                        <a16:creationId xmlns:a16="http://schemas.microsoft.com/office/drawing/2014/main" id="{B1C45CF7-69D5-42D1-93EA-1F15FFA15D29}"/>
                      </a:ext>
                    </a:extLst>
                  </p:cNvPr>
                  <p:cNvSpPr/>
                  <p:nvPr/>
                </p:nvSpPr>
                <p:spPr bwMode="auto">
                  <a:xfrm rot="21449049" flipH="1">
                    <a:off x="6999422" y="15459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86" name="Group 385">
                    <a:extLst>
                      <a:ext uri="{FF2B5EF4-FFF2-40B4-BE49-F238E27FC236}">
                        <a16:creationId xmlns:a16="http://schemas.microsoft.com/office/drawing/2014/main" id="{E2DAB5A0-300E-4771-9633-7D5342EA2759}"/>
                      </a:ext>
                    </a:extLst>
                  </p:cNvPr>
                  <p:cNvGrpSpPr/>
                  <p:nvPr/>
                </p:nvGrpSpPr>
                <p:grpSpPr>
                  <a:xfrm rot="10649049" flipH="1">
                    <a:off x="7019845" y="1668069"/>
                    <a:ext cx="20360" cy="69027"/>
                    <a:chOff x="2018143" y="2815794"/>
                    <a:chExt cx="21432" cy="72662"/>
                  </a:xfrm>
                  <a:solidFill>
                    <a:schemeClr val="bg2">
                      <a:lumMod val="50000"/>
                      <a:alpha val="64000"/>
                    </a:schemeClr>
                  </a:solidFill>
                  <a:effectLst/>
                </p:grpSpPr>
                <p:cxnSp>
                  <p:nvCxnSpPr>
                    <p:cNvPr id="404" name="Straight Connector 403">
                      <a:extLst>
                        <a:ext uri="{FF2B5EF4-FFF2-40B4-BE49-F238E27FC236}">
                          <a16:creationId xmlns:a16="http://schemas.microsoft.com/office/drawing/2014/main" id="{A2DD3FDE-0B4B-474C-9AE5-BE1CAEFDF8E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05" name="Straight Connector 404">
                      <a:extLst>
                        <a:ext uri="{FF2B5EF4-FFF2-40B4-BE49-F238E27FC236}">
                          <a16:creationId xmlns:a16="http://schemas.microsoft.com/office/drawing/2014/main" id="{F5C4A36E-E6BB-4E54-BB92-6441148B6B7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87" name="Oval 386">
                    <a:extLst>
                      <a:ext uri="{FF2B5EF4-FFF2-40B4-BE49-F238E27FC236}">
                        <a16:creationId xmlns:a16="http://schemas.microsoft.com/office/drawing/2014/main" id="{221C2B05-C503-4E05-BC11-07164D413DA4}"/>
                      </a:ext>
                    </a:extLst>
                  </p:cNvPr>
                  <p:cNvSpPr/>
                  <p:nvPr/>
                </p:nvSpPr>
                <p:spPr bwMode="auto">
                  <a:xfrm rot="10649049" flipH="1">
                    <a:off x="7007464" y="172899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88" name="Group 387">
                    <a:extLst>
                      <a:ext uri="{FF2B5EF4-FFF2-40B4-BE49-F238E27FC236}">
                        <a16:creationId xmlns:a16="http://schemas.microsoft.com/office/drawing/2014/main" id="{9EA95B70-08D9-4DC3-9F12-E437AAF1F616}"/>
                      </a:ext>
                    </a:extLst>
                  </p:cNvPr>
                  <p:cNvGrpSpPr/>
                  <p:nvPr/>
                </p:nvGrpSpPr>
                <p:grpSpPr>
                  <a:xfrm rot="21449049" flipH="1">
                    <a:off x="6958348" y="1592618"/>
                    <a:ext cx="20360" cy="69027"/>
                    <a:chOff x="2018143" y="2815794"/>
                    <a:chExt cx="21432" cy="72662"/>
                  </a:xfrm>
                  <a:solidFill>
                    <a:schemeClr val="bg2">
                      <a:lumMod val="50000"/>
                      <a:alpha val="64000"/>
                    </a:schemeClr>
                  </a:solidFill>
                  <a:effectLst/>
                </p:grpSpPr>
                <p:cxnSp>
                  <p:nvCxnSpPr>
                    <p:cNvPr id="402" name="Straight Connector 401">
                      <a:extLst>
                        <a:ext uri="{FF2B5EF4-FFF2-40B4-BE49-F238E27FC236}">
                          <a16:creationId xmlns:a16="http://schemas.microsoft.com/office/drawing/2014/main" id="{9D0FE1BF-1623-46DA-B609-5840B00718A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97308B87-7111-4163-8219-65914B29B30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89" name="Oval 388">
                    <a:extLst>
                      <a:ext uri="{FF2B5EF4-FFF2-40B4-BE49-F238E27FC236}">
                        <a16:creationId xmlns:a16="http://schemas.microsoft.com/office/drawing/2014/main" id="{91B9FDBF-5CD7-4AA0-9459-2707B941011B}"/>
                      </a:ext>
                    </a:extLst>
                  </p:cNvPr>
                  <p:cNvSpPr/>
                  <p:nvPr/>
                </p:nvSpPr>
                <p:spPr bwMode="auto">
                  <a:xfrm rot="21449049" flipH="1">
                    <a:off x="6936798" y="154642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90" name="Group 389">
                    <a:extLst>
                      <a:ext uri="{FF2B5EF4-FFF2-40B4-BE49-F238E27FC236}">
                        <a16:creationId xmlns:a16="http://schemas.microsoft.com/office/drawing/2014/main" id="{09D492DF-DD09-4491-A0F2-BCE9542AB79D}"/>
                      </a:ext>
                    </a:extLst>
                  </p:cNvPr>
                  <p:cNvGrpSpPr/>
                  <p:nvPr/>
                </p:nvGrpSpPr>
                <p:grpSpPr>
                  <a:xfrm rot="10649049" flipH="1">
                    <a:off x="6957221" y="1668557"/>
                    <a:ext cx="20360" cy="69027"/>
                    <a:chOff x="2018143" y="2815794"/>
                    <a:chExt cx="21432" cy="72662"/>
                  </a:xfrm>
                  <a:solidFill>
                    <a:schemeClr val="bg2">
                      <a:lumMod val="50000"/>
                      <a:alpha val="64000"/>
                    </a:schemeClr>
                  </a:solidFill>
                  <a:effectLst/>
                </p:grpSpPr>
                <p:cxnSp>
                  <p:nvCxnSpPr>
                    <p:cNvPr id="400" name="Straight Connector 399">
                      <a:extLst>
                        <a:ext uri="{FF2B5EF4-FFF2-40B4-BE49-F238E27FC236}">
                          <a16:creationId xmlns:a16="http://schemas.microsoft.com/office/drawing/2014/main" id="{13C56892-043F-4C3C-B3B9-2E8663F1FDF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E1CA940F-5FE2-4D71-AE50-EAD6E04B850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91" name="Oval 390">
                    <a:extLst>
                      <a:ext uri="{FF2B5EF4-FFF2-40B4-BE49-F238E27FC236}">
                        <a16:creationId xmlns:a16="http://schemas.microsoft.com/office/drawing/2014/main" id="{1B78EFB4-C9E2-4B08-ABB5-F7F896AC974B}"/>
                      </a:ext>
                    </a:extLst>
                  </p:cNvPr>
                  <p:cNvSpPr/>
                  <p:nvPr/>
                </p:nvSpPr>
                <p:spPr bwMode="auto">
                  <a:xfrm rot="10649049" flipH="1">
                    <a:off x="6944840" y="172948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92" name="Group 391">
                    <a:extLst>
                      <a:ext uri="{FF2B5EF4-FFF2-40B4-BE49-F238E27FC236}">
                        <a16:creationId xmlns:a16="http://schemas.microsoft.com/office/drawing/2014/main" id="{ABEB5478-CE9A-4EFA-BAC3-129EBF860965}"/>
                      </a:ext>
                    </a:extLst>
                  </p:cNvPr>
                  <p:cNvGrpSpPr/>
                  <p:nvPr/>
                </p:nvGrpSpPr>
                <p:grpSpPr>
                  <a:xfrm rot="21449049" flipH="1">
                    <a:off x="6895823" y="1595366"/>
                    <a:ext cx="20360" cy="69027"/>
                    <a:chOff x="2018143" y="2815794"/>
                    <a:chExt cx="21432" cy="72662"/>
                  </a:xfrm>
                  <a:solidFill>
                    <a:schemeClr val="bg2">
                      <a:lumMod val="50000"/>
                      <a:alpha val="64000"/>
                    </a:schemeClr>
                  </a:solidFill>
                  <a:effectLst/>
                </p:grpSpPr>
                <p:cxnSp>
                  <p:nvCxnSpPr>
                    <p:cNvPr id="398" name="Straight Connector 397">
                      <a:extLst>
                        <a:ext uri="{FF2B5EF4-FFF2-40B4-BE49-F238E27FC236}">
                          <a16:creationId xmlns:a16="http://schemas.microsoft.com/office/drawing/2014/main" id="{E85CBF53-BCA8-4281-B433-BBA9780021F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E39F2D77-A2B5-441C-89EA-EAE5EB66F11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93" name="Oval 392">
                    <a:extLst>
                      <a:ext uri="{FF2B5EF4-FFF2-40B4-BE49-F238E27FC236}">
                        <a16:creationId xmlns:a16="http://schemas.microsoft.com/office/drawing/2014/main" id="{00637995-6A55-4FEF-B8EE-D3A99546C644}"/>
                      </a:ext>
                    </a:extLst>
                  </p:cNvPr>
                  <p:cNvSpPr/>
                  <p:nvPr/>
                </p:nvSpPr>
                <p:spPr bwMode="auto">
                  <a:xfrm rot="21449049" flipH="1">
                    <a:off x="6874272" y="154917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394" name="Group 393">
                    <a:extLst>
                      <a:ext uri="{FF2B5EF4-FFF2-40B4-BE49-F238E27FC236}">
                        <a16:creationId xmlns:a16="http://schemas.microsoft.com/office/drawing/2014/main" id="{13407CFC-B482-4FDB-AC85-B3D8A1A58071}"/>
                      </a:ext>
                    </a:extLst>
                  </p:cNvPr>
                  <p:cNvGrpSpPr/>
                  <p:nvPr/>
                </p:nvGrpSpPr>
                <p:grpSpPr>
                  <a:xfrm rot="10649049" flipH="1">
                    <a:off x="6894696" y="1671304"/>
                    <a:ext cx="20360" cy="69027"/>
                    <a:chOff x="2018143" y="2815794"/>
                    <a:chExt cx="21432" cy="72662"/>
                  </a:xfrm>
                  <a:solidFill>
                    <a:schemeClr val="bg2">
                      <a:lumMod val="50000"/>
                      <a:alpha val="64000"/>
                    </a:schemeClr>
                  </a:solidFill>
                  <a:effectLst/>
                </p:grpSpPr>
                <p:cxnSp>
                  <p:nvCxnSpPr>
                    <p:cNvPr id="396" name="Straight Connector 395">
                      <a:extLst>
                        <a:ext uri="{FF2B5EF4-FFF2-40B4-BE49-F238E27FC236}">
                          <a16:creationId xmlns:a16="http://schemas.microsoft.com/office/drawing/2014/main" id="{C22671AC-5D4F-478E-9A06-1B7953FB76E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E8189022-3867-40DF-A683-2FE00636647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395" name="Oval 394">
                    <a:extLst>
                      <a:ext uri="{FF2B5EF4-FFF2-40B4-BE49-F238E27FC236}">
                        <a16:creationId xmlns:a16="http://schemas.microsoft.com/office/drawing/2014/main" id="{98DB1C79-23A0-48AA-991D-006BD8D2E624}"/>
                      </a:ext>
                    </a:extLst>
                  </p:cNvPr>
                  <p:cNvSpPr/>
                  <p:nvPr/>
                </p:nvSpPr>
                <p:spPr bwMode="auto">
                  <a:xfrm rot="10649049" flipH="1">
                    <a:off x="6882315" y="1732230"/>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grpSp>
            <p:nvGrpSpPr>
              <p:cNvPr id="902" name="Group 901">
                <a:extLst>
                  <a:ext uri="{FF2B5EF4-FFF2-40B4-BE49-F238E27FC236}">
                    <a16:creationId xmlns:a16="http://schemas.microsoft.com/office/drawing/2014/main" id="{4FDB26FB-6722-4AFD-BE99-2B707E89404A}"/>
                  </a:ext>
                </a:extLst>
              </p:cNvPr>
              <p:cNvGrpSpPr/>
              <p:nvPr/>
            </p:nvGrpSpPr>
            <p:grpSpPr>
              <a:xfrm>
                <a:off x="8003073" y="1521550"/>
                <a:ext cx="1129720" cy="269575"/>
                <a:chOff x="6874272" y="1513984"/>
                <a:chExt cx="1129720" cy="269575"/>
              </a:xfrm>
            </p:grpSpPr>
            <p:grpSp>
              <p:nvGrpSpPr>
                <p:cNvPr id="903" name="Group 902">
                  <a:extLst>
                    <a:ext uri="{FF2B5EF4-FFF2-40B4-BE49-F238E27FC236}">
                      <a16:creationId xmlns:a16="http://schemas.microsoft.com/office/drawing/2014/main" id="{992DB983-FF6B-4FA1-AF8C-A207EA6FBA0B}"/>
                    </a:ext>
                  </a:extLst>
                </p:cNvPr>
                <p:cNvGrpSpPr/>
                <p:nvPr/>
              </p:nvGrpSpPr>
              <p:grpSpPr>
                <a:xfrm rot="150535">
                  <a:off x="7199342" y="1513984"/>
                  <a:ext cx="804650" cy="269575"/>
                  <a:chOff x="5069958" y="2916972"/>
                  <a:chExt cx="1006363" cy="337153"/>
                </a:xfrm>
              </p:grpSpPr>
              <p:grpSp>
                <p:nvGrpSpPr>
                  <p:cNvPr id="946" name="Group 945">
                    <a:extLst>
                      <a:ext uri="{FF2B5EF4-FFF2-40B4-BE49-F238E27FC236}">
                        <a16:creationId xmlns:a16="http://schemas.microsoft.com/office/drawing/2014/main" id="{AE16DCA3-3FB2-467C-B18A-E4F77B98CA11}"/>
                      </a:ext>
                    </a:extLst>
                  </p:cNvPr>
                  <p:cNvGrpSpPr/>
                  <p:nvPr/>
                </p:nvGrpSpPr>
                <p:grpSpPr>
                  <a:xfrm rot="21421040" flipH="1">
                    <a:off x="6023995" y="2974693"/>
                    <a:ext cx="25464" cy="86331"/>
                    <a:chOff x="2018143" y="2815794"/>
                    <a:chExt cx="21432" cy="72662"/>
                  </a:xfrm>
                  <a:solidFill>
                    <a:schemeClr val="bg2">
                      <a:lumMod val="50000"/>
                      <a:alpha val="64000"/>
                    </a:schemeClr>
                  </a:solidFill>
                  <a:effectLst/>
                </p:grpSpPr>
                <p:cxnSp>
                  <p:nvCxnSpPr>
                    <p:cNvPr id="1048" name="Straight Connector 1047">
                      <a:extLst>
                        <a:ext uri="{FF2B5EF4-FFF2-40B4-BE49-F238E27FC236}">
                          <a16:creationId xmlns:a16="http://schemas.microsoft.com/office/drawing/2014/main" id="{C46E5A02-A017-48A4-8071-5926A56AA6A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49" name="Straight Connector 1048">
                      <a:extLst>
                        <a:ext uri="{FF2B5EF4-FFF2-40B4-BE49-F238E27FC236}">
                          <a16:creationId xmlns:a16="http://schemas.microsoft.com/office/drawing/2014/main" id="{0C5244AF-3E76-48DD-BEE8-30E36AF5B47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47" name="Oval 946">
                    <a:extLst>
                      <a:ext uri="{FF2B5EF4-FFF2-40B4-BE49-F238E27FC236}">
                        <a16:creationId xmlns:a16="http://schemas.microsoft.com/office/drawing/2014/main" id="{A16FABAF-3841-4590-872C-897197AB41C3}"/>
                      </a:ext>
                    </a:extLst>
                  </p:cNvPr>
                  <p:cNvSpPr/>
                  <p:nvPr/>
                </p:nvSpPr>
                <p:spPr bwMode="auto">
                  <a:xfrm rot="21421040" flipH="1">
                    <a:off x="5996496" y="291697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48" name="Group 947">
                    <a:extLst>
                      <a:ext uri="{FF2B5EF4-FFF2-40B4-BE49-F238E27FC236}">
                        <a16:creationId xmlns:a16="http://schemas.microsoft.com/office/drawing/2014/main" id="{D5D56B2F-D87B-429D-ADB6-B0BDEE7EFF8F}"/>
                      </a:ext>
                    </a:extLst>
                  </p:cNvPr>
                  <p:cNvGrpSpPr/>
                  <p:nvPr/>
                </p:nvGrpSpPr>
                <p:grpSpPr>
                  <a:xfrm rot="10621040" flipH="1">
                    <a:off x="6023358" y="3069675"/>
                    <a:ext cx="25464" cy="86331"/>
                    <a:chOff x="2018143" y="2815794"/>
                    <a:chExt cx="21432" cy="72662"/>
                  </a:xfrm>
                  <a:solidFill>
                    <a:schemeClr val="bg2">
                      <a:lumMod val="50000"/>
                      <a:alpha val="64000"/>
                    </a:schemeClr>
                  </a:solidFill>
                  <a:effectLst/>
                </p:grpSpPr>
                <p:cxnSp>
                  <p:nvCxnSpPr>
                    <p:cNvPr id="1046" name="Straight Connector 1045">
                      <a:extLst>
                        <a:ext uri="{FF2B5EF4-FFF2-40B4-BE49-F238E27FC236}">
                          <a16:creationId xmlns:a16="http://schemas.microsoft.com/office/drawing/2014/main" id="{4E678E88-F8DF-494A-AC74-9070E565A58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47" name="Straight Connector 1046">
                      <a:extLst>
                        <a:ext uri="{FF2B5EF4-FFF2-40B4-BE49-F238E27FC236}">
                          <a16:creationId xmlns:a16="http://schemas.microsoft.com/office/drawing/2014/main" id="{EC5EFC06-201A-4480-985A-7E22518514F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49" name="Oval 948">
                    <a:extLst>
                      <a:ext uri="{FF2B5EF4-FFF2-40B4-BE49-F238E27FC236}">
                        <a16:creationId xmlns:a16="http://schemas.microsoft.com/office/drawing/2014/main" id="{0A0BA944-BC6C-4143-BE5A-62BF17916AE0}"/>
                      </a:ext>
                    </a:extLst>
                  </p:cNvPr>
                  <p:cNvSpPr/>
                  <p:nvPr/>
                </p:nvSpPr>
                <p:spPr bwMode="auto">
                  <a:xfrm rot="10621040" flipH="1">
                    <a:off x="6008420" y="314582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50" name="Group 949">
                    <a:extLst>
                      <a:ext uri="{FF2B5EF4-FFF2-40B4-BE49-F238E27FC236}">
                        <a16:creationId xmlns:a16="http://schemas.microsoft.com/office/drawing/2014/main" id="{3A1C9F44-ECE8-47B6-B25C-65EE5EB0B559}"/>
                      </a:ext>
                    </a:extLst>
                  </p:cNvPr>
                  <p:cNvGrpSpPr/>
                  <p:nvPr/>
                </p:nvGrpSpPr>
                <p:grpSpPr>
                  <a:xfrm rot="21421040" flipH="1">
                    <a:off x="5945828" y="2978766"/>
                    <a:ext cx="25464" cy="86331"/>
                    <a:chOff x="2018143" y="2815794"/>
                    <a:chExt cx="21432" cy="72662"/>
                  </a:xfrm>
                  <a:solidFill>
                    <a:schemeClr val="bg2">
                      <a:lumMod val="50000"/>
                      <a:alpha val="64000"/>
                    </a:schemeClr>
                  </a:solidFill>
                  <a:effectLst/>
                </p:grpSpPr>
                <p:cxnSp>
                  <p:nvCxnSpPr>
                    <p:cNvPr id="1044" name="Straight Connector 1043">
                      <a:extLst>
                        <a:ext uri="{FF2B5EF4-FFF2-40B4-BE49-F238E27FC236}">
                          <a16:creationId xmlns:a16="http://schemas.microsoft.com/office/drawing/2014/main" id="{96742062-72AF-4D13-B107-F663159D8C5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45" name="Straight Connector 1044">
                      <a:extLst>
                        <a:ext uri="{FF2B5EF4-FFF2-40B4-BE49-F238E27FC236}">
                          <a16:creationId xmlns:a16="http://schemas.microsoft.com/office/drawing/2014/main" id="{5447BDDB-5791-4FAC-B762-4A796BF47C5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51" name="Oval 950">
                    <a:extLst>
                      <a:ext uri="{FF2B5EF4-FFF2-40B4-BE49-F238E27FC236}">
                        <a16:creationId xmlns:a16="http://schemas.microsoft.com/office/drawing/2014/main" id="{3B158D50-666B-46AA-81BE-F2D1E20B74E3}"/>
                      </a:ext>
                    </a:extLst>
                  </p:cNvPr>
                  <p:cNvSpPr/>
                  <p:nvPr/>
                </p:nvSpPr>
                <p:spPr bwMode="auto">
                  <a:xfrm rot="21421040" flipH="1">
                    <a:off x="5918329" y="292104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52" name="Group 951">
                    <a:extLst>
                      <a:ext uri="{FF2B5EF4-FFF2-40B4-BE49-F238E27FC236}">
                        <a16:creationId xmlns:a16="http://schemas.microsoft.com/office/drawing/2014/main" id="{5F395189-8F0B-4307-89CD-C0B60511A8DD}"/>
                      </a:ext>
                    </a:extLst>
                  </p:cNvPr>
                  <p:cNvGrpSpPr/>
                  <p:nvPr/>
                </p:nvGrpSpPr>
                <p:grpSpPr>
                  <a:xfrm rot="10621040" flipH="1">
                    <a:off x="5945191" y="3073748"/>
                    <a:ext cx="25464" cy="86331"/>
                    <a:chOff x="2018143" y="2815794"/>
                    <a:chExt cx="21432" cy="72662"/>
                  </a:xfrm>
                  <a:solidFill>
                    <a:schemeClr val="bg2">
                      <a:lumMod val="50000"/>
                      <a:alpha val="64000"/>
                    </a:schemeClr>
                  </a:solidFill>
                  <a:effectLst/>
                </p:grpSpPr>
                <p:cxnSp>
                  <p:nvCxnSpPr>
                    <p:cNvPr id="1042" name="Straight Connector 1041">
                      <a:extLst>
                        <a:ext uri="{FF2B5EF4-FFF2-40B4-BE49-F238E27FC236}">
                          <a16:creationId xmlns:a16="http://schemas.microsoft.com/office/drawing/2014/main" id="{9809756F-6313-48B5-B5B8-289D3CC6EA2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3C089EC4-864C-4B0E-B749-7D0C55370CC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53" name="Oval 952">
                    <a:extLst>
                      <a:ext uri="{FF2B5EF4-FFF2-40B4-BE49-F238E27FC236}">
                        <a16:creationId xmlns:a16="http://schemas.microsoft.com/office/drawing/2014/main" id="{E6AFDD3C-FAC4-4D1A-8970-45A81306B2C9}"/>
                      </a:ext>
                    </a:extLst>
                  </p:cNvPr>
                  <p:cNvSpPr/>
                  <p:nvPr/>
                </p:nvSpPr>
                <p:spPr bwMode="auto">
                  <a:xfrm rot="10621040" flipH="1">
                    <a:off x="5930253" y="314989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54" name="Group 953">
                    <a:extLst>
                      <a:ext uri="{FF2B5EF4-FFF2-40B4-BE49-F238E27FC236}">
                        <a16:creationId xmlns:a16="http://schemas.microsoft.com/office/drawing/2014/main" id="{BE1E1B33-B7CB-4A34-B293-8EFC18BEA309}"/>
                      </a:ext>
                    </a:extLst>
                  </p:cNvPr>
                  <p:cNvGrpSpPr/>
                  <p:nvPr/>
                </p:nvGrpSpPr>
                <p:grpSpPr>
                  <a:xfrm rot="21421040" flipH="1">
                    <a:off x="5867659" y="2982839"/>
                    <a:ext cx="25464" cy="86331"/>
                    <a:chOff x="2018143" y="2815794"/>
                    <a:chExt cx="21432" cy="72662"/>
                  </a:xfrm>
                  <a:solidFill>
                    <a:schemeClr val="bg2">
                      <a:lumMod val="50000"/>
                      <a:alpha val="64000"/>
                    </a:schemeClr>
                  </a:solidFill>
                  <a:effectLst/>
                </p:grpSpPr>
                <p:cxnSp>
                  <p:nvCxnSpPr>
                    <p:cNvPr id="1040" name="Straight Connector 1039">
                      <a:extLst>
                        <a:ext uri="{FF2B5EF4-FFF2-40B4-BE49-F238E27FC236}">
                          <a16:creationId xmlns:a16="http://schemas.microsoft.com/office/drawing/2014/main" id="{3F6981D1-BDD8-40DE-ADDD-C66843A9F32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41" name="Straight Connector 1040">
                      <a:extLst>
                        <a:ext uri="{FF2B5EF4-FFF2-40B4-BE49-F238E27FC236}">
                          <a16:creationId xmlns:a16="http://schemas.microsoft.com/office/drawing/2014/main" id="{133EF9C7-1317-4756-A85F-4D4734955E7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55" name="Oval 954">
                    <a:extLst>
                      <a:ext uri="{FF2B5EF4-FFF2-40B4-BE49-F238E27FC236}">
                        <a16:creationId xmlns:a16="http://schemas.microsoft.com/office/drawing/2014/main" id="{BF8615B6-7646-47DE-B5F5-D77D2F375EBB}"/>
                      </a:ext>
                    </a:extLst>
                  </p:cNvPr>
                  <p:cNvSpPr/>
                  <p:nvPr/>
                </p:nvSpPr>
                <p:spPr bwMode="auto">
                  <a:xfrm rot="21421040" flipH="1">
                    <a:off x="5840160" y="292511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56" name="Group 955">
                    <a:extLst>
                      <a:ext uri="{FF2B5EF4-FFF2-40B4-BE49-F238E27FC236}">
                        <a16:creationId xmlns:a16="http://schemas.microsoft.com/office/drawing/2014/main" id="{EF3361B2-BD5E-46F2-A817-7A4ABD10D06F}"/>
                      </a:ext>
                    </a:extLst>
                  </p:cNvPr>
                  <p:cNvGrpSpPr/>
                  <p:nvPr/>
                </p:nvGrpSpPr>
                <p:grpSpPr>
                  <a:xfrm rot="10621040" flipH="1">
                    <a:off x="5867022" y="3077820"/>
                    <a:ext cx="25464" cy="86331"/>
                    <a:chOff x="2018143" y="2815794"/>
                    <a:chExt cx="21432" cy="72662"/>
                  </a:xfrm>
                  <a:solidFill>
                    <a:schemeClr val="bg2">
                      <a:lumMod val="50000"/>
                      <a:alpha val="64000"/>
                    </a:schemeClr>
                  </a:solidFill>
                  <a:effectLst/>
                </p:grpSpPr>
                <p:cxnSp>
                  <p:nvCxnSpPr>
                    <p:cNvPr id="1038" name="Straight Connector 1037">
                      <a:extLst>
                        <a:ext uri="{FF2B5EF4-FFF2-40B4-BE49-F238E27FC236}">
                          <a16:creationId xmlns:a16="http://schemas.microsoft.com/office/drawing/2014/main" id="{DBDAE9E2-93F7-4CC4-9F43-FFFD2B6C593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507973F0-7A26-4F30-A0DF-78416951135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57" name="Oval 956">
                    <a:extLst>
                      <a:ext uri="{FF2B5EF4-FFF2-40B4-BE49-F238E27FC236}">
                        <a16:creationId xmlns:a16="http://schemas.microsoft.com/office/drawing/2014/main" id="{E64DD5CD-2F2B-441F-AB11-3001A5F2C4E7}"/>
                      </a:ext>
                    </a:extLst>
                  </p:cNvPr>
                  <p:cNvSpPr/>
                  <p:nvPr/>
                </p:nvSpPr>
                <p:spPr bwMode="auto">
                  <a:xfrm rot="10621040" flipH="1">
                    <a:off x="5852084" y="31539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58" name="Group 957">
                    <a:extLst>
                      <a:ext uri="{FF2B5EF4-FFF2-40B4-BE49-F238E27FC236}">
                        <a16:creationId xmlns:a16="http://schemas.microsoft.com/office/drawing/2014/main" id="{FFE20CAA-FC91-4DD8-90F6-D3F545B87B55}"/>
                      </a:ext>
                    </a:extLst>
                  </p:cNvPr>
                  <p:cNvGrpSpPr/>
                  <p:nvPr/>
                </p:nvGrpSpPr>
                <p:grpSpPr>
                  <a:xfrm rot="21421040" flipH="1">
                    <a:off x="5789490" y="2986910"/>
                    <a:ext cx="25464" cy="86331"/>
                    <a:chOff x="2018143" y="2815794"/>
                    <a:chExt cx="21432" cy="72662"/>
                  </a:xfrm>
                  <a:solidFill>
                    <a:schemeClr val="bg2">
                      <a:lumMod val="50000"/>
                      <a:alpha val="64000"/>
                    </a:schemeClr>
                  </a:solidFill>
                  <a:effectLst/>
                </p:grpSpPr>
                <p:cxnSp>
                  <p:nvCxnSpPr>
                    <p:cNvPr id="1036" name="Straight Connector 1035">
                      <a:extLst>
                        <a:ext uri="{FF2B5EF4-FFF2-40B4-BE49-F238E27FC236}">
                          <a16:creationId xmlns:a16="http://schemas.microsoft.com/office/drawing/2014/main" id="{DFB741D0-A876-4F82-BABD-F8073BCC7BD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37" name="Straight Connector 1036">
                      <a:extLst>
                        <a:ext uri="{FF2B5EF4-FFF2-40B4-BE49-F238E27FC236}">
                          <a16:creationId xmlns:a16="http://schemas.microsoft.com/office/drawing/2014/main" id="{7C60C19D-2D44-4E7C-B95E-794C5A6A40C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59" name="Oval 958">
                    <a:extLst>
                      <a:ext uri="{FF2B5EF4-FFF2-40B4-BE49-F238E27FC236}">
                        <a16:creationId xmlns:a16="http://schemas.microsoft.com/office/drawing/2014/main" id="{0ACEB644-120B-4820-8D25-C0CEE757304F}"/>
                      </a:ext>
                    </a:extLst>
                  </p:cNvPr>
                  <p:cNvSpPr/>
                  <p:nvPr/>
                </p:nvSpPr>
                <p:spPr bwMode="auto">
                  <a:xfrm rot="21421040" flipH="1">
                    <a:off x="5761991" y="292918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60" name="Group 959">
                    <a:extLst>
                      <a:ext uri="{FF2B5EF4-FFF2-40B4-BE49-F238E27FC236}">
                        <a16:creationId xmlns:a16="http://schemas.microsoft.com/office/drawing/2014/main" id="{E4402E73-EBD6-4CD5-ACC2-F4A2FB53E97A}"/>
                      </a:ext>
                    </a:extLst>
                  </p:cNvPr>
                  <p:cNvGrpSpPr/>
                  <p:nvPr/>
                </p:nvGrpSpPr>
                <p:grpSpPr>
                  <a:xfrm rot="10621040" flipH="1">
                    <a:off x="5788853" y="3081891"/>
                    <a:ext cx="25464" cy="86331"/>
                    <a:chOff x="2018143" y="2815794"/>
                    <a:chExt cx="21432" cy="72662"/>
                  </a:xfrm>
                  <a:solidFill>
                    <a:schemeClr val="bg2">
                      <a:lumMod val="50000"/>
                      <a:alpha val="64000"/>
                    </a:schemeClr>
                  </a:solidFill>
                  <a:effectLst/>
                </p:grpSpPr>
                <p:cxnSp>
                  <p:nvCxnSpPr>
                    <p:cNvPr id="1034" name="Straight Connector 1033">
                      <a:extLst>
                        <a:ext uri="{FF2B5EF4-FFF2-40B4-BE49-F238E27FC236}">
                          <a16:creationId xmlns:a16="http://schemas.microsoft.com/office/drawing/2014/main" id="{15E7F5FF-BFC4-498F-A05A-97025C411BA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02A9C2E4-F342-4236-B765-2BA1042B7F7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61" name="Oval 960">
                    <a:extLst>
                      <a:ext uri="{FF2B5EF4-FFF2-40B4-BE49-F238E27FC236}">
                        <a16:creationId xmlns:a16="http://schemas.microsoft.com/office/drawing/2014/main" id="{43F75BD9-F2E2-4FE8-9DEE-B6E53AA5C8EE}"/>
                      </a:ext>
                    </a:extLst>
                  </p:cNvPr>
                  <p:cNvSpPr/>
                  <p:nvPr/>
                </p:nvSpPr>
                <p:spPr bwMode="auto">
                  <a:xfrm rot="10621040" flipH="1">
                    <a:off x="5773915" y="31580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62" name="Group 961">
                    <a:extLst>
                      <a:ext uri="{FF2B5EF4-FFF2-40B4-BE49-F238E27FC236}">
                        <a16:creationId xmlns:a16="http://schemas.microsoft.com/office/drawing/2014/main" id="{EFDEAA6F-9D69-4292-BB73-D7B10C4A484F}"/>
                      </a:ext>
                    </a:extLst>
                  </p:cNvPr>
                  <p:cNvGrpSpPr/>
                  <p:nvPr/>
                </p:nvGrpSpPr>
                <p:grpSpPr>
                  <a:xfrm rot="21421040" flipH="1">
                    <a:off x="5711174" y="2988158"/>
                    <a:ext cx="25464" cy="86331"/>
                    <a:chOff x="2018143" y="2815794"/>
                    <a:chExt cx="21432" cy="72662"/>
                  </a:xfrm>
                  <a:solidFill>
                    <a:schemeClr val="bg2">
                      <a:lumMod val="50000"/>
                      <a:alpha val="64000"/>
                    </a:schemeClr>
                  </a:solidFill>
                  <a:effectLst/>
                </p:grpSpPr>
                <p:cxnSp>
                  <p:nvCxnSpPr>
                    <p:cNvPr id="1032" name="Straight Connector 1031">
                      <a:extLst>
                        <a:ext uri="{FF2B5EF4-FFF2-40B4-BE49-F238E27FC236}">
                          <a16:creationId xmlns:a16="http://schemas.microsoft.com/office/drawing/2014/main" id="{45F043B0-60F8-4DEC-B200-E326CBFDEBD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CAA5A074-83B7-49A4-AC1B-EEBEAB7932D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63" name="Oval 962">
                    <a:extLst>
                      <a:ext uri="{FF2B5EF4-FFF2-40B4-BE49-F238E27FC236}">
                        <a16:creationId xmlns:a16="http://schemas.microsoft.com/office/drawing/2014/main" id="{317561BA-2EC2-4F30-AA06-F6E6F5AC6053}"/>
                      </a:ext>
                    </a:extLst>
                  </p:cNvPr>
                  <p:cNvSpPr/>
                  <p:nvPr/>
                </p:nvSpPr>
                <p:spPr bwMode="auto">
                  <a:xfrm rot="21421040" flipH="1">
                    <a:off x="5683675" y="29304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64" name="Group 963">
                    <a:extLst>
                      <a:ext uri="{FF2B5EF4-FFF2-40B4-BE49-F238E27FC236}">
                        <a16:creationId xmlns:a16="http://schemas.microsoft.com/office/drawing/2014/main" id="{443C024D-D575-445A-AF62-1BB3FD2FFCC4}"/>
                      </a:ext>
                    </a:extLst>
                  </p:cNvPr>
                  <p:cNvGrpSpPr/>
                  <p:nvPr/>
                </p:nvGrpSpPr>
                <p:grpSpPr>
                  <a:xfrm rot="10621040" flipH="1">
                    <a:off x="5710537" y="3083140"/>
                    <a:ext cx="25464" cy="86331"/>
                    <a:chOff x="2018143" y="2815794"/>
                    <a:chExt cx="21432" cy="72662"/>
                  </a:xfrm>
                  <a:solidFill>
                    <a:schemeClr val="bg2">
                      <a:lumMod val="50000"/>
                      <a:alpha val="64000"/>
                    </a:schemeClr>
                  </a:solidFill>
                  <a:effectLst/>
                </p:grpSpPr>
                <p:cxnSp>
                  <p:nvCxnSpPr>
                    <p:cNvPr id="1030" name="Straight Connector 1029">
                      <a:extLst>
                        <a:ext uri="{FF2B5EF4-FFF2-40B4-BE49-F238E27FC236}">
                          <a16:creationId xmlns:a16="http://schemas.microsoft.com/office/drawing/2014/main" id="{30555E0A-1DCB-48E4-BF3D-312B0F4DC68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D41342B9-9CC1-415F-99B1-CEFD172837E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65" name="Oval 964">
                    <a:extLst>
                      <a:ext uri="{FF2B5EF4-FFF2-40B4-BE49-F238E27FC236}">
                        <a16:creationId xmlns:a16="http://schemas.microsoft.com/office/drawing/2014/main" id="{30621093-7CC8-4107-95D9-DA3CCD032647}"/>
                      </a:ext>
                    </a:extLst>
                  </p:cNvPr>
                  <p:cNvSpPr/>
                  <p:nvPr/>
                </p:nvSpPr>
                <p:spPr bwMode="auto">
                  <a:xfrm rot="10621040" flipH="1">
                    <a:off x="5695599" y="315929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66" name="Group 965">
                    <a:extLst>
                      <a:ext uri="{FF2B5EF4-FFF2-40B4-BE49-F238E27FC236}">
                        <a16:creationId xmlns:a16="http://schemas.microsoft.com/office/drawing/2014/main" id="{9AC400A2-7F42-4A35-B02D-EF43A74A38EE}"/>
                      </a:ext>
                    </a:extLst>
                  </p:cNvPr>
                  <p:cNvGrpSpPr/>
                  <p:nvPr/>
                </p:nvGrpSpPr>
                <p:grpSpPr>
                  <a:xfrm rot="21421040" flipH="1">
                    <a:off x="5633007" y="2992231"/>
                    <a:ext cx="25464" cy="86331"/>
                    <a:chOff x="2018143" y="2815794"/>
                    <a:chExt cx="21432" cy="72662"/>
                  </a:xfrm>
                  <a:solidFill>
                    <a:schemeClr val="bg2">
                      <a:lumMod val="50000"/>
                      <a:alpha val="64000"/>
                    </a:schemeClr>
                  </a:solidFill>
                  <a:effectLst/>
                </p:grpSpPr>
                <p:cxnSp>
                  <p:nvCxnSpPr>
                    <p:cNvPr id="1028" name="Straight Connector 1027">
                      <a:extLst>
                        <a:ext uri="{FF2B5EF4-FFF2-40B4-BE49-F238E27FC236}">
                          <a16:creationId xmlns:a16="http://schemas.microsoft.com/office/drawing/2014/main" id="{26E4F862-9F0F-401D-844C-9FF5E2BED29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29" name="Straight Connector 1028">
                      <a:extLst>
                        <a:ext uri="{FF2B5EF4-FFF2-40B4-BE49-F238E27FC236}">
                          <a16:creationId xmlns:a16="http://schemas.microsoft.com/office/drawing/2014/main" id="{94DD92B3-3623-47AC-87A4-51858BE61E9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67" name="Oval 966">
                    <a:extLst>
                      <a:ext uri="{FF2B5EF4-FFF2-40B4-BE49-F238E27FC236}">
                        <a16:creationId xmlns:a16="http://schemas.microsoft.com/office/drawing/2014/main" id="{B88B3318-8D72-463F-9CD4-EC3951D3BB22}"/>
                      </a:ext>
                    </a:extLst>
                  </p:cNvPr>
                  <p:cNvSpPr/>
                  <p:nvPr/>
                </p:nvSpPr>
                <p:spPr bwMode="auto">
                  <a:xfrm rot="21421040" flipH="1">
                    <a:off x="5605508" y="29345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68" name="Group 967">
                    <a:extLst>
                      <a:ext uri="{FF2B5EF4-FFF2-40B4-BE49-F238E27FC236}">
                        <a16:creationId xmlns:a16="http://schemas.microsoft.com/office/drawing/2014/main" id="{5BC1ABE9-E073-42F8-A8AC-FA6CF33410F8}"/>
                      </a:ext>
                    </a:extLst>
                  </p:cNvPr>
                  <p:cNvGrpSpPr/>
                  <p:nvPr/>
                </p:nvGrpSpPr>
                <p:grpSpPr>
                  <a:xfrm rot="10621040" flipH="1">
                    <a:off x="5632370" y="3087212"/>
                    <a:ext cx="25464" cy="86331"/>
                    <a:chOff x="2018143" y="2815794"/>
                    <a:chExt cx="21432" cy="72662"/>
                  </a:xfrm>
                  <a:solidFill>
                    <a:schemeClr val="bg2">
                      <a:lumMod val="50000"/>
                      <a:alpha val="64000"/>
                    </a:schemeClr>
                  </a:solidFill>
                  <a:effectLst/>
                </p:grpSpPr>
                <p:cxnSp>
                  <p:nvCxnSpPr>
                    <p:cNvPr id="1025" name="Straight Connector 1024">
                      <a:extLst>
                        <a:ext uri="{FF2B5EF4-FFF2-40B4-BE49-F238E27FC236}">
                          <a16:creationId xmlns:a16="http://schemas.microsoft.com/office/drawing/2014/main" id="{FBF7C685-7824-4C1A-B421-8ACE197B82F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27" name="Straight Connector 1026">
                      <a:extLst>
                        <a:ext uri="{FF2B5EF4-FFF2-40B4-BE49-F238E27FC236}">
                          <a16:creationId xmlns:a16="http://schemas.microsoft.com/office/drawing/2014/main" id="{DB5DF211-784A-48D8-90CB-4ABE135147D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69" name="Oval 968">
                    <a:extLst>
                      <a:ext uri="{FF2B5EF4-FFF2-40B4-BE49-F238E27FC236}">
                        <a16:creationId xmlns:a16="http://schemas.microsoft.com/office/drawing/2014/main" id="{2D522F92-AC07-44E1-AC7C-CB8C2CAC04B5}"/>
                      </a:ext>
                    </a:extLst>
                  </p:cNvPr>
                  <p:cNvSpPr/>
                  <p:nvPr/>
                </p:nvSpPr>
                <p:spPr bwMode="auto">
                  <a:xfrm rot="10621040" flipH="1">
                    <a:off x="5617432" y="316336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70" name="Group 969">
                    <a:extLst>
                      <a:ext uri="{FF2B5EF4-FFF2-40B4-BE49-F238E27FC236}">
                        <a16:creationId xmlns:a16="http://schemas.microsoft.com/office/drawing/2014/main" id="{8280C9A0-6D5B-4A34-A9DB-9255A894C766}"/>
                      </a:ext>
                    </a:extLst>
                  </p:cNvPr>
                  <p:cNvGrpSpPr/>
                  <p:nvPr/>
                </p:nvGrpSpPr>
                <p:grpSpPr>
                  <a:xfrm rot="21421040" flipH="1">
                    <a:off x="5554838" y="2996304"/>
                    <a:ext cx="25464" cy="86331"/>
                    <a:chOff x="2018143" y="2815794"/>
                    <a:chExt cx="21432" cy="72662"/>
                  </a:xfrm>
                  <a:solidFill>
                    <a:schemeClr val="bg2">
                      <a:lumMod val="50000"/>
                      <a:alpha val="64000"/>
                    </a:schemeClr>
                  </a:solidFill>
                  <a:effectLst/>
                </p:grpSpPr>
                <p:cxnSp>
                  <p:nvCxnSpPr>
                    <p:cNvPr id="1023" name="Straight Connector 1022">
                      <a:extLst>
                        <a:ext uri="{FF2B5EF4-FFF2-40B4-BE49-F238E27FC236}">
                          <a16:creationId xmlns:a16="http://schemas.microsoft.com/office/drawing/2014/main" id="{670F96E7-C13E-4FD9-BE19-B71F6D576D8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24" name="Straight Connector 1023">
                      <a:extLst>
                        <a:ext uri="{FF2B5EF4-FFF2-40B4-BE49-F238E27FC236}">
                          <a16:creationId xmlns:a16="http://schemas.microsoft.com/office/drawing/2014/main" id="{7C62E28E-45F5-4F60-8EDD-327E58E322E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71" name="Oval 970">
                    <a:extLst>
                      <a:ext uri="{FF2B5EF4-FFF2-40B4-BE49-F238E27FC236}">
                        <a16:creationId xmlns:a16="http://schemas.microsoft.com/office/drawing/2014/main" id="{CF7CC44D-0FCF-4971-8B9F-C0E3E986F719}"/>
                      </a:ext>
                    </a:extLst>
                  </p:cNvPr>
                  <p:cNvSpPr/>
                  <p:nvPr/>
                </p:nvSpPr>
                <p:spPr bwMode="auto">
                  <a:xfrm rot="21421040" flipH="1">
                    <a:off x="5527339" y="29385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72" name="Group 971">
                    <a:extLst>
                      <a:ext uri="{FF2B5EF4-FFF2-40B4-BE49-F238E27FC236}">
                        <a16:creationId xmlns:a16="http://schemas.microsoft.com/office/drawing/2014/main" id="{9A2F99A0-8796-446E-B5F3-3472B95FD1B8}"/>
                      </a:ext>
                    </a:extLst>
                  </p:cNvPr>
                  <p:cNvGrpSpPr/>
                  <p:nvPr/>
                </p:nvGrpSpPr>
                <p:grpSpPr>
                  <a:xfrm rot="10621040" flipH="1">
                    <a:off x="5554201" y="3091285"/>
                    <a:ext cx="25464" cy="86331"/>
                    <a:chOff x="2018143" y="2815794"/>
                    <a:chExt cx="21432" cy="72662"/>
                  </a:xfrm>
                  <a:solidFill>
                    <a:schemeClr val="bg2">
                      <a:lumMod val="50000"/>
                      <a:alpha val="64000"/>
                    </a:schemeClr>
                  </a:solidFill>
                  <a:effectLst/>
                </p:grpSpPr>
                <p:cxnSp>
                  <p:nvCxnSpPr>
                    <p:cNvPr id="1021" name="Straight Connector 1020">
                      <a:extLst>
                        <a:ext uri="{FF2B5EF4-FFF2-40B4-BE49-F238E27FC236}">
                          <a16:creationId xmlns:a16="http://schemas.microsoft.com/office/drawing/2014/main" id="{3D19CD35-72DE-47F1-A3A8-DD504DEA15F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22" name="Straight Connector 1021">
                      <a:extLst>
                        <a:ext uri="{FF2B5EF4-FFF2-40B4-BE49-F238E27FC236}">
                          <a16:creationId xmlns:a16="http://schemas.microsoft.com/office/drawing/2014/main" id="{C3283D64-7F33-445D-B3F6-AD1AEED69EC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73" name="Oval 972">
                    <a:extLst>
                      <a:ext uri="{FF2B5EF4-FFF2-40B4-BE49-F238E27FC236}">
                        <a16:creationId xmlns:a16="http://schemas.microsoft.com/office/drawing/2014/main" id="{9A35E2AB-F361-4B2A-9406-592598999529}"/>
                      </a:ext>
                    </a:extLst>
                  </p:cNvPr>
                  <p:cNvSpPr/>
                  <p:nvPr/>
                </p:nvSpPr>
                <p:spPr bwMode="auto">
                  <a:xfrm rot="10621040" flipH="1">
                    <a:off x="5539263" y="316743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74" name="Group 973">
                    <a:extLst>
                      <a:ext uri="{FF2B5EF4-FFF2-40B4-BE49-F238E27FC236}">
                        <a16:creationId xmlns:a16="http://schemas.microsoft.com/office/drawing/2014/main" id="{1FF1ACD8-2F5E-4B45-95CD-E19C1BCE1D7B}"/>
                      </a:ext>
                    </a:extLst>
                  </p:cNvPr>
                  <p:cNvGrpSpPr/>
                  <p:nvPr/>
                </p:nvGrpSpPr>
                <p:grpSpPr>
                  <a:xfrm rot="21421040" flipH="1">
                    <a:off x="5476670" y="3000377"/>
                    <a:ext cx="25464" cy="86331"/>
                    <a:chOff x="2018143" y="2815794"/>
                    <a:chExt cx="21432" cy="72662"/>
                  </a:xfrm>
                  <a:solidFill>
                    <a:schemeClr val="bg2">
                      <a:lumMod val="50000"/>
                      <a:alpha val="64000"/>
                    </a:schemeClr>
                  </a:solidFill>
                  <a:effectLst/>
                </p:grpSpPr>
                <p:cxnSp>
                  <p:nvCxnSpPr>
                    <p:cNvPr id="1019" name="Straight Connector 1018">
                      <a:extLst>
                        <a:ext uri="{FF2B5EF4-FFF2-40B4-BE49-F238E27FC236}">
                          <a16:creationId xmlns:a16="http://schemas.microsoft.com/office/drawing/2014/main" id="{90449EF8-7D7C-4A91-BC1B-8DB4E0D0A91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20" name="Straight Connector 1019">
                      <a:extLst>
                        <a:ext uri="{FF2B5EF4-FFF2-40B4-BE49-F238E27FC236}">
                          <a16:creationId xmlns:a16="http://schemas.microsoft.com/office/drawing/2014/main" id="{1FDBE420-B94E-4FFD-BD5D-085AAA41400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75" name="Oval 974">
                    <a:extLst>
                      <a:ext uri="{FF2B5EF4-FFF2-40B4-BE49-F238E27FC236}">
                        <a16:creationId xmlns:a16="http://schemas.microsoft.com/office/drawing/2014/main" id="{B072AC14-0420-4A17-8B59-097A1436B775}"/>
                      </a:ext>
                    </a:extLst>
                  </p:cNvPr>
                  <p:cNvSpPr/>
                  <p:nvPr/>
                </p:nvSpPr>
                <p:spPr bwMode="auto">
                  <a:xfrm rot="21421040" flipH="1">
                    <a:off x="5449171" y="294265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76" name="Group 975">
                    <a:extLst>
                      <a:ext uri="{FF2B5EF4-FFF2-40B4-BE49-F238E27FC236}">
                        <a16:creationId xmlns:a16="http://schemas.microsoft.com/office/drawing/2014/main" id="{E522A57E-9741-4B06-B997-7069AC9D8414}"/>
                      </a:ext>
                    </a:extLst>
                  </p:cNvPr>
                  <p:cNvGrpSpPr/>
                  <p:nvPr/>
                </p:nvGrpSpPr>
                <p:grpSpPr>
                  <a:xfrm rot="10621040" flipH="1">
                    <a:off x="5476033" y="3095358"/>
                    <a:ext cx="25464" cy="86331"/>
                    <a:chOff x="2018143" y="2815794"/>
                    <a:chExt cx="21432" cy="72662"/>
                  </a:xfrm>
                  <a:solidFill>
                    <a:schemeClr val="bg2">
                      <a:lumMod val="50000"/>
                      <a:alpha val="64000"/>
                    </a:schemeClr>
                  </a:solidFill>
                  <a:effectLst/>
                </p:grpSpPr>
                <p:cxnSp>
                  <p:nvCxnSpPr>
                    <p:cNvPr id="1017" name="Straight Connector 1016">
                      <a:extLst>
                        <a:ext uri="{FF2B5EF4-FFF2-40B4-BE49-F238E27FC236}">
                          <a16:creationId xmlns:a16="http://schemas.microsoft.com/office/drawing/2014/main" id="{EFA5CA96-CC4B-4A62-BFB8-274F522070C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18" name="Straight Connector 1017">
                      <a:extLst>
                        <a:ext uri="{FF2B5EF4-FFF2-40B4-BE49-F238E27FC236}">
                          <a16:creationId xmlns:a16="http://schemas.microsoft.com/office/drawing/2014/main" id="{FDC99310-6C3E-4C75-A32D-BF5D4BD7283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77" name="Oval 976">
                    <a:extLst>
                      <a:ext uri="{FF2B5EF4-FFF2-40B4-BE49-F238E27FC236}">
                        <a16:creationId xmlns:a16="http://schemas.microsoft.com/office/drawing/2014/main" id="{5B979E49-383E-4FFB-9998-B198C77E79BD}"/>
                      </a:ext>
                    </a:extLst>
                  </p:cNvPr>
                  <p:cNvSpPr/>
                  <p:nvPr/>
                </p:nvSpPr>
                <p:spPr bwMode="auto">
                  <a:xfrm rot="10621040" flipH="1">
                    <a:off x="5461095" y="317150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78" name="Group 977">
                    <a:extLst>
                      <a:ext uri="{FF2B5EF4-FFF2-40B4-BE49-F238E27FC236}">
                        <a16:creationId xmlns:a16="http://schemas.microsoft.com/office/drawing/2014/main" id="{62302881-0458-4438-9AA5-74EA5388D679}"/>
                      </a:ext>
                    </a:extLst>
                  </p:cNvPr>
                  <p:cNvGrpSpPr/>
                  <p:nvPr/>
                </p:nvGrpSpPr>
                <p:grpSpPr>
                  <a:xfrm rot="21421040" flipH="1">
                    <a:off x="5398354" y="3001626"/>
                    <a:ext cx="25464" cy="86331"/>
                    <a:chOff x="2018143" y="2815794"/>
                    <a:chExt cx="21432" cy="72662"/>
                  </a:xfrm>
                  <a:solidFill>
                    <a:schemeClr val="bg2">
                      <a:lumMod val="50000"/>
                      <a:alpha val="64000"/>
                    </a:schemeClr>
                  </a:solidFill>
                  <a:effectLst/>
                </p:grpSpPr>
                <p:cxnSp>
                  <p:nvCxnSpPr>
                    <p:cNvPr id="1015" name="Straight Connector 1014">
                      <a:extLst>
                        <a:ext uri="{FF2B5EF4-FFF2-40B4-BE49-F238E27FC236}">
                          <a16:creationId xmlns:a16="http://schemas.microsoft.com/office/drawing/2014/main" id="{3BAB315A-6E2D-4D5E-9762-AA4A8742803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16" name="Straight Connector 1015">
                      <a:extLst>
                        <a:ext uri="{FF2B5EF4-FFF2-40B4-BE49-F238E27FC236}">
                          <a16:creationId xmlns:a16="http://schemas.microsoft.com/office/drawing/2014/main" id="{FF7EB3EB-3A5A-4730-8008-3F19D188A15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79" name="Oval 978">
                    <a:extLst>
                      <a:ext uri="{FF2B5EF4-FFF2-40B4-BE49-F238E27FC236}">
                        <a16:creationId xmlns:a16="http://schemas.microsoft.com/office/drawing/2014/main" id="{24F443E3-771F-4E71-9ECE-5BCAADEBA11E}"/>
                      </a:ext>
                    </a:extLst>
                  </p:cNvPr>
                  <p:cNvSpPr/>
                  <p:nvPr/>
                </p:nvSpPr>
                <p:spPr bwMode="auto">
                  <a:xfrm rot="21421040" flipH="1">
                    <a:off x="5370855" y="294390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80" name="Group 979">
                    <a:extLst>
                      <a:ext uri="{FF2B5EF4-FFF2-40B4-BE49-F238E27FC236}">
                        <a16:creationId xmlns:a16="http://schemas.microsoft.com/office/drawing/2014/main" id="{EA033162-D1E6-493C-9DA6-CB5E445CBA95}"/>
                      </a:ext>
                    </a:extLst>
                  </p:cNvPr>
                  <p:cNvGrpSpPr/>
                  <p:nvPr/>
                </p:nvGrpSpPr>
                <p:grpSpPr>
                  <a:xfrm rot="10621040" flipH="1">
                    <a:off x="5397717" y="3096607"/>
                    <a:ext cx="25464" cy="86331"/>
                    <a:chOff x="2018143" y="2815794"/>
                    <a:chExt cx="21432" cy="72662"/>
                  </a:xfrm>
                  <a:solidFill>
                    <a:schemeClr val="bg2">
                      <a:lumMod val="50000"/>
                      <a:alpha val="64000"/>
                    </a:schemeClr>
                  </a:solidFill>
                  <a:effectLst/>
                </p:grpSpPr>
                <p:cxnSp>
                  <p:nvCxnSpPr>
                    <p:cNvPr id="1013" name="Straight Connector 1012">
                      <a:extLst>
                        <a:ext uri="{FF2B5EF4-FFF2-40B4-BE49-F238E27FC236}">
                          <a16:creationId xmlns:a16="http://schemas.microsoft.com/office/drawing/2014/main" id="{35949157-1AEC-4C4A-9B83-CAB961F2C8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14" name="Straight Connector 1013">
                      <a:extLst>
                        <a:ext uri="{FF2B5EF4-FFF2-40B4-BE49-F238E27FC236}">
                          <a16:creationId xmlns:a16="http://schemas.microsoft.com/office/drawing/2014/main" id="{18AF5F02-E51F-47FB-9C38-B1C39EFAF69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81" name="Oval 980">
                    <a:extLst>
                      <a:ext uri="{FF2B5EF4-FFF2-40B4-BE49-F238E27FC236}">
                        <a16:creationId xmlns:a16="http://schemas.microsoft.com/office/drawing/2014/main" id="{BF4DCA30-EE22-447B-81DF-C8A5E148E624}"/>
                      </a:ext>
                    </a:extLst>
                  </p:cNvPr>
                  <p:cNvSpPr/>
                  <p:nvPr/>
                </p:nvSpPr>
                <p:spPr bwMode="auto">
                  <a:xfrm rot="10621040" flipH="1">
                    <a:off x="5382779" y="31727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82" name="Group 981">
                    <a:extLst>
                      <a:ext uri="{FF2B5EF4-FFF2-40B4-BE49-F238E27FC236}">
                        <a16:creationId xmlns:a16="http://schemas.microsoft.com/office/drawing/2014/main" id="{D150AB4D-1FC4-466B-90F7-7BE002DE17E9}"/>
                      </a:ext>
                    </a:extLst>
                  </p:cNvPr>
                  <p:cNvGrpSpPr/>
                  <p:nvPr/>
                </p:nvGrpSpPr>
                <p:grpSpPr>
                  <a:xfrm rot="21421040" flipH="1">
                    <a:off x="5320187" y="3005698"/>
                    <a:ext cx="25464" cy="86331"/>
                    <a:chOff x="2018143" y="2815794"/>
                    <a:chExt cx="21432" cy="72662"/>
                  </a:xfrm>
                  <a:solidFill>
                    <a:schemeClr val="bg2">
                      <a:lumMod val="50000"/>
                      <a:alpha val="64000"/>
                    </a:schemeClr>
                  </a:solidFill>
                  <a:effectLst/>
                </p:grpSpPr>
                <p:cxnSp>
                  <p:nvCxnSpPr>
                    <p:cNvPr id="1011" name="Straight Connector 1010">
                      <a:extLst>
                        <a:ext uri="{FF2B5EF4-FFF2-40B4-BE49-F238E27FC236}">
                          <a16:creationId xmlns:a16="http://schemas.microsoft.com/office/drawing/2014/main" id="{39BACA1E-A0AC-4308-AB29-6B8A6232ED9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12" name="Straight Connector 1011">
                      <a:extLst>
                        <a:ext uri="{FF2B5EF4-FFF2-40B4-BE49-F238E27FC236}">
                          <a16:creationId xmlns:a16="http://schemas.microsoft.com/office/drawing/2014/main" id="{8CEECA8F-905C-4A25-8C3C-261716305A2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83" name="Oval 982">
                    <a:extLst>
                      <a:ext uri="{FF2B5EF4-FFF2-40B4-BE49-F238E27FC236}">
                        <a16:creationId xmlns:a16="http://schemas.microsoft.com/office/drawing/2014/main" id="{E7614ACC-1B45-4C35-A147-210801ADE820}"/>
                      </a:ext>
                    </a:extLst>
                  </p:cNvPr>
                  <p:cNvSpPr/>
                  <p:nvPr/>
                </p:nvSpPr>
                <p:spPr bwMode="auto">
                  <a:xfrm rot="21421040" flipH="1">
                    <a:off x="5292688" y="294797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84" name="Group 983">
                    <a:extLst>
                      <a:ext uri="{FF2B5EF4-FFF2-40B4-BE49-F238E27FC236}">
                        <a16:creationId xmlns:a16="http://schemas.microsoft.com/office/drawing/2014/main" id="{89452369-D99B-40D6-9FD0-89AE056905D6}"/>
                      </a:ext>
                    </a:extLst>
                  </p:cNvPr>
                  <p:cNvGrpSpPr/>
                  <p:nvPr/>
                </p:nvGrpSpPr>
                <p:grpSpPr>
                  <a:xfrm rot="10621040" flipH="1">
                    <a:off x="5319550" y="3100680"/>
                    <a:ext cx="25464" cy="86331"/>
                    <a:chOff x="2018143" y="2815794"/>
                    <a:chExt cx="21432" cy="72662"/>
                  </a:xfrm>
                  <a:solidFill>
                    <a:schemeClr val="bg2">
                      <a:lumMod val="50000"/>
                      <a:alpha val="64000"/>
                    </a:schemeClr>
                  </a:solidFill>
                  <a:effectLst/>
                </p:grpSpPr>
                <p:cxnSp>
                  <p:nvCxnSpPr>
                    <p:cNvPr id="1009" name="Straight Connector 1008">
                      <a:extLst>
                        <a:ext uri="{FF2B5EF4-FFF2-40B4-BE49-F238E27FC236}">
                          <a16:creationId xmlns:a16="http://schemas.microsoft.com/office/drawing/2014/main" id="{CB40236D-E463-44A9-A8C0-F8299A13C5D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10" name="Straight Connector 1009">
                      <a:extLst>
                        <a:ext uri="{FF2B5EF4-FFF2-40B4-BE49-F238E27FC236}">
                          <a16:creationId xmlns:a16="http://schemas.microsoft.com/office/drawing/2014/main" id="{43A7B893-1987-440C-B864-C0C6B11FC8F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85" name="Oval 984">
                    <a:extLst>
                      <a:ext uri="{FF2B5EF4-FFF2-40B4-BE49-F238E27FC236}">
                        <a16:creationId xmlns:a16="http://schemas.microsoft.com/office/drawing/2014/main" id="{5369A3B9-13C5-4BF5-A00A-7DCA7C599E83}"/>
                      </a:ext>
                    </a:extLst>
                  </p:cNvPr>
                  <p:cNvSpPr/>
                  <p:nvPr/>
                </p:nvSpPr>
                <p:spPr bwMode="auto">
                  <a:xfrm rot="10621040" flipH="1">
                    <a:off x="5304612" y="317683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86" name="Group 985">
                    <a:extLst>
                      <a:ext uri="{FF2B5EF4-FFF2-40B4-BE49-F238E27FC236}">
                        <a16:creationId xmlns:a16="http://schemas.microsoft.com/office/drawing/2014/main" id="{D51A865B-AE0C-4EDD-A385-70B4D9FCBFB4}"/>
                      </a:ext>
                    </a:extLst>
                  </p:cNvPr>
                  <p:cNvGrpSpPr/>
                  <p:nvPr/>
                </p:nvGrpSpPr>
                <p:grpSpPr>
                  <a:xfrm rot="21421040" flipH="1">
                    <a:off x="5242018" y="3009771"/>
                    <a:ext cx="25464" cy="86331"/>
                    <a:chOff x="2018143" y="2815794"/>
                    <a:chExt cx="21432" cy="72662"/>
                  </a:xfrm>
                  <a:solidFill>
                    <a:schemeClr val="bg2">
                      <a:lumMod val="50000"/>
                      <a:alpha val="64000"/>
                    </a:schemeClr>
                  </a:solidFill>
                  <a:effectLst/>
                </p:grpSpPr>
                <p:cxnSp>
                  <p:nvCxnSpPr>
                    <p:cNvPr id="1007" name="Straight Connector 1006">
                      <a:extLst>
                        <a:ext uri="{FF2B5EF4-FFF2-40B4-BE49-F238E27FC236}">
                          <a16:creationId xmlns:a16="http://schemas.microsoft.com/office/drawing/2014/main" id="{7D8C3BE5-5767-401B-81F6-7BC729839B1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08" name="Straight Connector 1007">
                      <a:extLst>
                        <a:ext uri="{FF2B5EF4-FFF2-40B4-BE49-F238E27FC236}">
                          <a16:creationId xmlns:a16="http://schemas.microsoft.com/office/drawing/2014/main" id="{97C44DF7-01C0-48C4-86B4-9D422ED6674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87" name="Oval 986">
                    <a:extLst>
                      <a:ext uri="{FF2B5EF4-FFF2-40B4-BE49-F238E27FC236}">
                        <a16:creationId xmlns:a16="http://schemas.microsoft.com/office/drawing/2014/main" id="{C9CF9A2A-95C9-4F4B-8030-B5AEA04AC58A}"/>
                      </a:ext>
                    </a:extLst>
                  </p:cNvPr>
                  <p:cNvSpPr/>
                  <p:nvPr/>
                </p:nvSpPr>
                <p:spPr bwMode="auto">
                  <a:xfrm rot="21421040" flipH="1">
                    <a:off x="5214519" y="295205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88" name="Group 987">
                    <a:extLst>
                      <a:ext uri="{FF2B5EF4-FFF2-40B4-BE49-F238E27FC236}">
                        <a16:creationId xmlns:a16="http://schemas.microsoft.com/office/drawing/2014/main" id="{13CC3D41-6DB9-4264-874C-8C0753E71575}"/>
                      </a:ext>
                    </a:extLst>
                  </p:cNvPr>
                  <p:cNvGrpSpPr/>
                  <p:nvPr/>
                </p:nvGrpSpPr>
                <p:grpSpPr>
                  <a:xfrm rot="10621040" flipH="1">
                    <a:off x="5241382" y="3104753"/>
                    <a:ext cx="25464" cy="86331"/>
                    <a:chOff x="2018143" y="2815794"/>
                    <a:chExt cx="21432" cy="72662"/>
                  </a:xfrm>
                  <a:solidFill>
                    <a:schemeClr val="bg2">
                      <a:lumMod val="50000"/>
                      <a:alpha val="64000"/>
                    </a:schemeClr>
                  </a:solidFill>
                  <a:effectLst/>
                </p:grpSpPr>
                <p:cxnSp>
                  <p:nvCxnSpPr>
                    <p:cNvPr id="1005" name="Straight Connector 1004">
                      <a:extLst>
                        <a:ext uri="{FF2B5EF4-FFF2-40B4-BE49-F238E27FC236}">
                          <a16:creationId xmlns:a16="http://schemas.microsoft.com/office/drawing/2014/main" id="{E036754B-6035-4BDD-9CDE-39CE51FF03C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06" name="Straight Connector 1005">
                      <a:extLst>
                        <a:ext uri="{FF2B5EF4-FFF2-40B4-BE49-F238E27FC236}">
                          <a16:creationId xmlns:a16="http://schemas.microsoft.com/office/drawing/2014/main" id="{4964FA85-C9A4-478A-861B-183AC62EB28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89" name="Oval 988">
                    <a:extLst>
                      <a:ext uri="{FF2B5EF4-FFF2-40B4-BE49-F238E27FC236}">
                        <a16:creationId xmlns:a16="http://schemas.microsoft.com/office/drawing/2014/main" id="{81E9A31E-CD21-4FBE-AAF8-B603FBEAC14B}"/>
                      </a:ext>
                    </a:extLst>
                  </p:cNvPr>
                  <p:cNvSpPr/>
                  <p:nvPr/>
                </p:nvSpPr>
                <p:spPr bwMode="auto">
                  <a:xfrm rot="10621040" flipH="1">
                    <a:off x="5226443" y="31809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90" name="Group 989">
                    <a:extLst>
                      <a:ext uri="{FF2B5EF4-FFF2-40B4-BE49-F238E27FC236}">
                        <a16:creationId xmlns:a16="http://schemas.microsoft.com/office/drawing/2014/main" id="{6EEBE496-E98D-4D8F-81CC-48DD45A0D193}"/>
                      </a:ext>
                    </a:extLst>
                  </p:cNvPr>
                  <p:cNvGrpSpPr/>
                  <p:nvPr/>
                </p:nvGrpSpPr>
                <p:grpSpPr>
                  <a:xfrm rot="21421040" flipH="1">
                    <a:off x="5163849" y="3013843"/>
                    <a:ext cx="25464" cy="86331"/>
                    <a:chOff x="2018143" y="2815794"/>
                    <a:chExt cx="21432" cy="72662"/>
                  </a:xfrm>
                  <a:solidFill>
                    <a:schemeClr val="bg2">
                      <a:lumMod val="50000"/>
                      <a:alpha val="64000"/>
                    </a:schemeClr>
                  </a:solidFill>
                  <a:effectLst/>
                </p:grpSpPr>
                <p:cxnSp>
                  <p:nvCxnSpPr>
                    <p:cNvPr id="1003" name="Straight Connector 1002">
                      <a:extLst>
                        <a:ext uri="{FF2B5EF4-FFF2-40B4-BE49-F238E27FC236}">
                          <a16:creationId xmlns:a16="http://schemas.microsoft.com/office/drawing/2014/main" id="{7C1B26CD-4C2C-4F04-AB45-0BDECDFCD6F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04" name="Straight Connector 1003">
                      <a:extLst>
                        <a:ext uri="{FF2B5EF4-FFF2-40B4-BE49-F238E27FC236}">
                          <a16:creationId xmlns:a16="http://schemas.microsoft.com/office/drawing/2014/main" id="{4BA452AA-BA70-4A72-9317-B368FFC8899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91" name="Oval 990">
                    <a:extLst>
                      <a:ext uri="{FF2B5EF4-FFF2-40B4-BE49-F238E27FC236}">
                        <a16:creationId xmlns:a16="http://schemas.microsoft.com/office/drawing/2014/main" id="{1D3D1D1F-A7AF-4634-AA51-B7746E16EBD2}"/>
                      </a:ext>
                    </a:extLst>
                  </p:cNvPr>
                  <p:cNvSpPr/>
                  <p:nvPr/>
                </p:nvSpPr>
                <p:spPr bwMode="auto">
                  <a:xfrm rot="21421040" flipH="1">
                    <a:off x="5136350" y="295612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92" name="Group 991">
                    <a:extLst>
                      <a:ext uri="{FF2B5EF4-FFF2-40B4-BE49-F238E27FC236}">
                        <a16:creationId xmlns:a16="http://schemas.microsoft.com/office/drawing/2014/main" id="{C08F6304-F302-4326-B97A-899EA81B2426}"/>
                      </a:ext>
                    </a:extLst>
                  </p:cNvPr>
                  <p:cNvGrpSpPr/>
                  <p:nvPr/>
                </p:nvGrpSpPr>
                <p:grpSpPr>
                  <a:xfrm rot="10621040" flipH="1">
                    <a:off x="5163212" y="3108824"/>
                    <a:ext cx="25464" cy="86331"/>
                    <a:chOff x="2018143" y="2815794"/>
                    <a:chExt cx="21432" cy="72662"/>
                  </a:xfrm>
                  <a:solidFill>
                    <a:schemeClr val="bg2">
                      <a:lumMod val="50000"/>
                      <a:alpha val="64000"/>
                    </a:schemeClr>
                  </a:solidFill>
                  <a:effectLst/>
                </p:grpSpPr>
                <p:cxnSp>
                  <p:nvCxnSpPr>
                    <p:cNvPr id="1001" name="Straight Connector 1000">
                      <a:extLst>
                        <a:ext uri="{FF2B5EF4-FFF2-40B4-BE49-F238E27FC236}">
                          <a16:creationId xmlns:a16="http://schemas.microsoft.com/office/drawing/2014/main" id="{ABB44195-41D2-4A48-940F-67264619095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02" name="Straight Connector 1001">
                      <a:extLst>
                        <a:ext uri="{FF2B5EF4-FFF2-40B4-BE49-F238E27FC236}">
                          <a16:creationId xmlns:a16="http://schemas.microsoft.com/office/drawing/2014/main" id="{71EF2263-E681-4885-9CCA-862161E423B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93" name="Oval 992">
                    <a:extLst>
                      <a:ext uri="{FF2B5EF4-FFF2-40B4-BE49-F238E27FC236}">
                        <a16:creationId xmlns:a16="http://schemas.microsoft.com/office/drawing/2014/main" id="{CD91CDE3-30CF-4FD8-ADC7-B0E37BF074C4}"/>
                      </a:ext>
                    </a:extLst>
                  </p:cNvPr>
                  <p:cNvSpPr/>
                  <p:nvPr/>
                </p:nvSpPr>
                <p:spPr bwMode="auto">
                  <a:xfrm rot="10621040" flipH="1">
                    <a:off x="5148274" y="318497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94" name="Group 993">
                    <a:extLst>
                      <a:ext uri="{FF2B5EF4-FFF2-40B4-BE49-F238E27FC236}">
                        <a16:creationId xmlns:a16="http://schemas.microsoft.com/office/drawing/2014/main" id="{B9F3680B-7C64-4416-8B14-CFA7629ED9D4}"/>
                      </a:ext>
                    </a:extLst>
                  </p:cNvPr>
                  <p:cNvGrpSpPr/>
                  <p:nvPr/>
                </p:nvGrpSpPr>
                <p:grpSpPr>
                  <a:xfrm rot="21421040" flipH="1">
                    <a:off x="5085533" y="3015092"/>
                    <a:ext cx="25464" cy="86331"/>
                    <a:chOff x="2018143" y="2815794"/>
                    <a:chExt cx="21432" cy="72662"/>
                  </a:xfrm>
                  <a:solidFill>
                    <a:schemeClr val="bg2">
                      <a:lumMod val="50000"/>
                      <a:alpha val="64000"/>
                    </a:schemeClr>
                  </a:solidFill>
                  <a:effectLst/>
                </p:grpSpPr>
                <p:cxnSp>
                  <p:nvCxnSpPr>
                    <p:cNvPr id="999" name="Straight Connector 998">
                      <a:extLst>
                        <a:ext uri="{FF2B5EF4-FFF2-40B4-BE49-F238E27FC236}">
                          <a16:creationId xmlns:a16="http://schemas.microsoft.com/office/drawing/2014/main" id="{4E2A7D0E-6EA8-4E27-A3FC-7290847BA3F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00" name="Straight Connector 999">
                      <a:extLst>
                        <a:ext uri="{FF2B5EF4-FFF2-40B4-BE49-F238E27FC236}">
                          <a16:creationId xmlns:a16="http://schemas.microsoft.com/office/drawing/2014/main" id="{F71D03BD-BEAC-4B2A-8F59-BB7A8ECB76A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grpSp>
                <p:nvGrpSpPr>
                  <p:cNvPr id="995" name="Group 994">
                    <a:extLst>
                      <a:ext uri="{FF2B5EF4-FFF2-40B4-BE49-F238E27FC236}">
                        <a16:creationId xmlns:a16="http://schemas.microsoft.com/office/drawing/2014/main" id="{B576CEF8-DA17-4252-AA9E-AE6F4646B7A4}"/>
                      </a:ext>
                    </a:extLst>
                  </p:cNvPr>
                  <p:cNvGrpSpPr/>
                  <p:nvPr/>
                </p:nvGrpSpPr>
                <p:grpSpPr>
                  <a:xfrm rot="10621040" flipH="1">
                    <a:off x="5084896" y="3110073"/>
                    <a:ext cx="25464" cy="86331"/>
                    <a:chOff x="2018143" y="2815794"/>
                    <a:chExt cx="21432" cy="72662"/>
                  </a:xfrm>
                  <a:solidFill>
                    <a:schemeClr val="bg2">
                      <a:lumMod val="50000"/>
                      <a:alpha val="64000"/>
                    </a:schemeClr>
                  </a:solidFill>
                  <a:effectLst/>
                </p:grpSpPr>
                <p:cxnSp>
                  <p:nvCxnSpPr>
                    <p:cNvPr id="997" name="Straight Connector 996">
                      <a:extLst>
                        <a:ext uri="{FF2B5EF4-FFF2-40B4-BE49-F238E27FC236}">
                          <a16:creationId xmlns:a16="http://schemas.microsoft.com/office/drawing/2014/main" id="{A1968DBC-9CC5-4B06-BFF7-E906E616C4C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98" name="Straight Connector 997">
                      <a:extLst>
                        <a:ext uri="{FF2B5EF4-FFF2-40B4-BE49-F238E27FC236}">
                          <a16:creationId xmlns:a16="http://schemas.microsoft.com/office/drawing/2014/main" id="{839F8B2B-60D1-40CE-8C50-071C579A863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96" name="Oval 995">
                    <a:extLst>
                      <a:ext uri="{FF2B5EF4-FFF2-40B4-BE49-F238E27FC236}">
                        <a16:creationId xmlns:a16="http://schemas.microsoft.com/office/drawing/2014/main" id="{AB144267-3C33-4D00-9FF4-4176DF6786F9}"/>
                      </a:ext>
                    </a:extLst>
                  </p:cNvPr>
                  <p:cNvSpPr/>
                  <p:nvPr/>
                </p:nvSpPr>
                <p:spPr bwMode="auto">
                  <a:xfrm rot="10621040" flipH="1">
                    <a:off x="5069958" y="31862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904" name="Group 903">
                  <a:extLst>
                    <a:ext uri="{FF2B5EF4-FFF2-40B4-BE49-F238E27FC236}">
                      <a16:creationId xmlns:a16="http://schemas.microsoft.com/office/drawing/2014/main" id="{61E0E679-35CB-46EC-B2FF-81D3FAACB9F4}"/>
                    </a:ext>
                  </a:extLst>
                </p:cNvPr>
                <p:cNvGrpSpPr/>
                <p:nvPr/>
              </p:nvGrpSpPr>
              <p:grpSpPr>
                <a:xfrm rot="170527">
                  <a:off x="6874272" y="1520755"/>
                  <a:ext cx="369827" cy="246719"/>
                  <a:chOff x="6874272" y="1539802"/>
                  <a:chExt cx="369827" cy="246719"/>
                </a:xfrm>
              </p:grpSpPr>
              <p:sp>
                <p:nvSpPr>
                  <p:cNvPr id="905" name="Oval 904">
                    <a:extLst>
                      <a:ext uri="{FF2B5EF4-FFF2-40B4-BE49-F238E27FC236}">
                        <a16:creationId xmlns:a16="http://schemas.microsoft.com/office/drawing/2014/main" id="{DFD85C6E-10E9-4361-A897-FA6932B96A10}"/>
                      </a:ext>
                    </a:extLst>
                  </p:cNvPr>
                  <p:cNvSpPr/>
                  <p:nvPr/>
                </p:nvSpPr>
                <p:spPr bwMode="auto">
                  <a:xfrm rot="21421040" flipH="1">
                    <a:off x="7189808" y="1539802"/>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06" name="Group 905">
                    <a:extLst>
                      <a:ext uri="{FF2B5EF4-FFF2-40B4-BE49-F238E27FC236}">
                        <a16:creationId xmlns:a16="http://schemas.microsoft.com/office/drawing/2014/main" id="{521F8E83-33F3-44D2-9B4B-A57C553D417D}"/>
                      </a:ext>
                    </a:extLst>
                  </p:cNvPr>
                  <p:cNvGrpSpPr/>
                  <p:nvPr/>
                </p:nvGrpSpPr>
                <p:grpSpPr>
                  <a:xfrm rot="21421040" flipH="1">
                    <a:off x="7149296" y="1589210"/>
                    <a:ext cx="20360" cy="69027"/>
                    <a:chOff x="2018143" y="2815794"/>
                    <a:chExt cx="21432" cy="72662"/>
                  </a:xfrm>
                  <a:solidFill>
                    <a:schemeClr val="bg2">
                      <a:lumMod val="50000"/>
                      <a:alpha val="64000"/>
                    </a:schemeClr>
                  </a:solidFill>
                  <a:effectLst/>
                </p:grpSpPr>
                <p:cxnSp>
                  <p:nvCxnSpPr>
                    <p:cNvPr id="944" name="Straight Connector 943">
                      <a:extLst>
                        <a:ext uri="{FF2B5EF4-FFF2-40B4-BE49-F238E27FC236}">
                          <a16:creationId xmlns:a16="http://schemas.microsoft.com/office/drawing/2014/main" id="{0DF6A77D-E5BB-45E8-A070-B1BABC6B615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45" name="Straight Connector 944">
                      <a:extLst>
                        <a:ext uri="{FF2B5EF4-FFF2-40B4-BE49-F238E27FC236}">
                          <a16:creationId xmlns:a16="http://schemas.microsoft.com/office/drawing/2014/main" id="{836F008B-F554-4665-B9B6-D7B2164B3E9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07" name="Oval 906">
                    <a:extLst>
                      <a:ext uri="{FF2B5EF4-FFF2-40B4-BE49-F238E27FC236}">
                        <a16:creationId xmlns:a16="http://schemas.microsoft.com/office/drawing/2014/main" id="{7DD274BF-1949-4089-ADF3-4962F4F6C5B7}"/>
                      </a:ext>
                    </a:extLst>
                  </p:cNvPr>
                  <p:cNvSpPr/>
                  <p:nvPr/>
                </p:nvSpPr>
                <p:spPr bwMode="auto">
                  <a:xfrm rot="21421040" flipH="1">
                    <a:off x="7127309" y="1543059"/>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08" name="Group 907">
                    <a:extLst>
                      <a:ext uri="{FF2B5EF4-FFF2-40B4-BE49-F238E27FC236}">
                        <a16:creationId xmlns:a16="http://schemas.microsoft.com/office/drawing/2014/main" id="{32FC517A-D347-4ED9-97DC-5418F280DA62}"/>
                      </a:ext>
                    </a:extLst>
                  </p:cNvPr>
                  <p:cNvGrpSpPr/>
                  <p:nvPr/>
                </p:nvGrpSpPr>
                <p:grpSpPr>
                  <a:xfrm rot="10621040" flipH="1">
                    <a:off x="7148787" y="1665154"/>
                    <a:ext cx="20360" cy="69027"/>
                    <a:chOff x="2018143" y="2815794"/>
                    <a:chExt cx="21432" cy="72662"/>
                  </a:xfrm>
                  <a:solidFill>
                    <a:schemeClr val="bg2">
                      <a:lumMod val="50000"/>
                      <a:alpha val="64000"/>
                    </a:schemeClr>
                  </a:solidFill>
                  <a:effectLst/>
                </p:grpSpPr>
                <p:cxnSp>
                  <p:nvCxnSpPr>
                    <p:cNvPr id="942" name="Straight Connector 941">
                      <a:extLst>
                        <a:ext uri="{FF2B5EF4-FFF2-40B4-BE49-F238E27FC236}">
                          <a16:creationId xmlns:a16="http://schemas.microsoft.com/office/drawing/2014/main" id="{3D59F9DA-8D5D-4C38-9BB0-E57982146DC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43" name="Straight Connector 942">
                      <a:extLst>
                        <a:ext uri="{FF2B5EF4-FFF2-40B4-BE49-F238E27FC236}">
                          <a16:creationId xmlns:a16="http://schemas.microsoft.com/office/drawing/2014/main" id="{23EBFEA2-A64B-430A-AB24-1DD107D4F14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09" name="Oval 908">
                    <a:extLst>
                      <a:ext uri="{FF2B5EF4-FFF2-40B4-BE49-F238E27FC236}">
                        <a16:creationId xmlns:a16="http://schemas.microsoft.com/office/drawing/2014/main" id="{9E4C2365-03E5-45EA-81BA-96CBE0DCBBC6}"/>
                      </a:ext>
                    </a:extLst>
                  </p:cNvPr>
                  <p:cNvSpPr/>
                  <p:nvPr/>
                </p:nvSpPr>
                <p:spPr bwMode="auto">
                  <a:xfrm rot="10621040" flipH="1">
                    <a:off x="7136843" y="17260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10" name="Group 909">
                    <a:extLst>
                      <a:ext uri="{FF2B5EF4-FFF2-40B4-BE49-F238E27FC236}">
                        <a16:creationId xmlns:a16="http://schemas.microsoft.com/office/drawing/2014/main" id="{9DD99559-0F6D-4AA0-AB24-BCBD572766EF}"/>
                      </a:ext>
                    </a:extLst>
                  </p:cNvPr>
                  <p:cNvGrpSpPr/>
                  <p:nvPr/>
                </p:nvGrpSpPr>
                <p:grpSpPr>
                  <a:xfrm rot="21421040" flipH="1">
                    <a:off x="7086795" y="1592466"/>
                    <a:ext cx="20360" cy="69027"/>
                    <a:chOff x="2018143" y="2815794"/>
                    <a:chExt cx="21432" cy="72662"/>
                  </a:xfrm>
                  <a:solidFill>
                    <a:schemeClr val="bg2">
                      <a:lumMod val="50000"/>
                      <a:alpha val="64000"/>
                    </a:schemeClr>
                  </a:solidFill>
                  <a:effectLst/>
                </p:grpSpPr>
                <p:cxnSp>
                  <p:nvCxnSpPr>
                    <p:cNvPr id="940" name="Straight Connector 939">
                      <a:extLst>
                        <a:ext uri="{FF2B5EF4-FFF2-40B4-BE49-F238E27FC236}">
                          <a16:creationId xmlns:a16="http://schemas.microsoft.com/office/drawing/2014/main" id="{C8875916-14C4-405D-8645-FED69F9F796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41" name="Straight Connector 940">
                      <a:extLst>
                        <a:ext uri="{FF2B5EF4-FFF2-40B4-BE49-F238E27FC236}">
                          <a16:creationId xmlns:a16="http://schemas.microsoft.com/office/drawing/2014/main" id="{26C3E0F3-8BAA-492B-8C92-4FB93938803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11" name="Oval 910">
                    <a:extLst>
                      <a:ext uri="{FF2B5EF4-FFF2-40B4-BE49-F238E27FC236}">
                        <a16:creationId xmlns:a16="http://schemas.microsoft.com/office/drawing/2014/main" id="{D6C43516-6FFD-442D-8706-682C7E795360}"/>
                      </a:ext>
                    </a:extLst>
                  </p:cNvPr>
                  <p:cNvSpPr/>
                  <p:nvPr/>
                </p:nvSpPr>
                <p:spPr bwMode="auto">
                  <a:xfrm rot="21421040" flipH="1">
                    <a:off x="7064808" y="154631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12" name="Group 911">
                    <a:extLst>
                      <a:ext uri="{FF2B5EF4-FFF2-40B4-BE49-F238E27FC236}">
                        <a16:creationId xmlns:a16="http://schemas.microsoft.com/office/drawing/2014/main" id="{C51B70B9-52E9-4600-B092-79EF4EDB807A}"/>
                      </a:ext>
                    </a:extLst>
                  </p:cNvPr>
                  <p:cNvGrpSpPr/>
                  <p:nvPr/>
                </p:nvGrpSpPr>
                <p:grpSpPr>
                  <a:xfrm rot="10621040" flipH="1">
                    <a:off x="7086286" y="1668410"/>
                    <a:ext cx="20360" cy="69027"/>
                    <a:chOff x="2018143" y="2815794"/>
                    <a:chExt cx="21432" cy="72662"/>
                  </a:xfrm>
                  <a:solidFill>
                    <a:schemeClr val="bg2">
                      <a:lumMod val="50000"/>
                      <a:alpha val="64000"/>
                    </a:schemeClr>
                  </a:solidFill>
                  <a:effectLst/>
                </p:grpSpPr>
                <p:cxnSp>
                  <p:nvCxnSpPr>
                    <p:cNvPr id="938" name="Straight Connector 937">
                      <a:extLst>
                        <a:ext uri="{FF2B5EF4-FFF2-40B4-BE49-F238E27FC236}">
                          <a16:creationId xmlns:a16="http://schemas.microsoft.com/office/drawing/2014/main" id="{66D0FBE6-5498-439E-A5E3-DB7C75FA3A5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39" name="Straight Connector 938">
                      <a:extLst>
                        <a:ext uri="{FF2B5EF4-FFF2-40B4-BE49-F238E27FC236}">
                          <a16:creationId xmlns:a16="http://schemas.microsoft.com/office/drawing/2014/main" id="{4965CE1F-BE56-4E25-AE65-D3068ECC868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13" name="Oval 912">
                    <a:extLst>
                      <a:ext uri="{FF2B5EF4-FFF2-40B4-BE49-F238E27FC236}">
                        <a16:creationId xmlns:a16="http://schemas.microsoft.com/office/drawing/2014/main" id="{936ECDFA-7F6F-4122-8474-9E1884D8E5DE}"/>
                      </a:ext>
                    </a:extLst>
                  </p:cNvPr>
                  <p:cNvSpPr/>
                  <p:nvPr/>
                </p:nvSpPr>
                <p:spPr bwMode="auto">
                  <a:xfrm rot="10621040" flipH="1">
                    <a:off x="7074342" y="172929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14" name="Group 913">
                    <a:extLst>
                      <a:ext uri="{FF2B5EF4-FFF2-40B4-BE49-F238E27FC236}">
                        <a16:creationId xmlns:a16="http://schemas.microsoft.com/office/drawing/2014/main" id="{FC086A2A-D00C-43A0-86A9-0855CE087096}"/>
                      </a:ext>
                    </a:extLst>
                  </p:cNvPr>
                  <p:cNvGrpSpPr/>
                  <p:nvPr/>
                </p:nvGrpSpPr>
                <p:grpSpPr>
                  <a:xfrm rot="21449049" flipH="1">
                    <a:off x="7020972" y="1592131"/>
                    <a:ext cx="20360" cy="69027"/>
                    <a:chOff x="2018143" y="2815794"/>
                    <a:chExt cx="21432" cy="72662"/>
                  </a:xfrm>
                  <a:solidFill>
                    <a:schemeClr val="bg2">
                      <a:lumMod val="50000"/>
                      <a:alpha val="64000"/>
                    </a:schemeClr>
                  </a:solidFill>
                  <a:effectLst/>
                </p:grpSpPr>
                <p:cxnSp>
                  <p:nvCxnSpPr>
                    <p:cNvPr id="936" name="Straight Connector 935">
                      <a:extLst>
                        <a:ext uri="{FF2B5EF4-FFF2-40B4-BE49-F238E27FC236}">
                          <a16:creationId xmlns:a16="http://schemas.microsoft.com/office/drawing/2014/main" id="{E26BD051-EDA2-495F-B35C-555081B8F23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37" name="Straight Connector 936">
                      <a:extLst>
                        <a:ext uri="{FF2B5EF4-FFF2-40B4-BE49-F238E27FC236}">
                          <a16:creationId xmlns:a16="http://schemas.microsoft.com/office/drawing/2014/main" id="{B61E504E-9BAE-4B84-ADBF-A77999CC114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15" name="Oval 914">
                    <a:extLst>
                      <a:ext uri="{FF2B5EF4-FFF2-40B4-BE49-F238E27FC236}">
                        <a16:creationId xmlns:a16="http://schemas.microsoft.com/office/drawing/2014/main" id="{FB0ABD4E-B074-4BC3-96B2-BBEDA0CD1193}"/>
                      </a:ext>
                    </a:extLst>
                  </p:cNvPr>
                  <p:cNvSpPr/>
                  <p:nvPr/>
                </p:nvSpPr>
                <p:spPr bwMode="auto">
                  <a:xfrm rot="21449049" flipH="1">
                    <a:off x="6999422" y="15459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16" name="Group 915">
                    <a:extLst>
                      <a:ext uri="{FF2B5EF4-FFF2-40B4-BE49-F238E27FC236}">
                        <a16:creationId xmlns:a16="http://schemas.microsoft.com/office/drawing/2014/main" id="{47A98BD3-91F6-481C-80D9-B71E16E49436}"/>
                      </a:ext>
                    </a:extLst>
                  </p:cNvPr>
                  <p:cNvGrpSpPr/>
                  <p:nvPr/>
                </p:nvGrpSpPr>
                <p:grpSpPr>
                  <a:xfrm rot="10649049" flipH="1">
                    <a:off x="7019845" y="1668069"/>
                    <a:ext cx="20360" cy="69027"/>
                    <a:chOff x="2018143" y="2815794"/>
                    <a:chExt cx="21432" cy="72662"/>
                  </a:xfrm>
                  <a:solidFill>
                    <a:schemeClr val="bg2">
                      <a:lumMod val="50000"/>
                      <a:alpha val="64000"/>
                    </a:schemeClr>
                  </a:solidFill>
                  <a:effectLst/>
                </p:grpSpPr>
                <p:cxnSp>
                  <p:nvCxnSpPr>
                    <p:cNvPr id="934" name="Straight Connector 933">
                      <a:extLst>
                        <a:ext uri="{FF2B5EF4-FFF2-40B4-BE49-F238E27FC236}">
                          <a16:creationId xmlns:a16="http://schemas.microsoft.com/office/drawing/2014/main" id="{A37E2C0F-06C8-431F-BF6F-799E25BC8EF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35" name="Straight Connector 934">
                      <a:extLst>
                        <a:ext uri="{FF2B5EF4-FFF2-40B4-BE49-F238E27FC236}">
                          <a16:creationId xmlns:a16="http://schemas.microsoft.com/office/drawing/2014/main" id="{10F4FBB0-81F8-4D41-B511-062086CB07A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17" name="Oval 916">
                    <a:extLst>
                      <a:ext uri="{FF2B5EF4-FFF2-40B4-BE49-F238E27FC236}">
                        <a16:creationId xmlns:a16="http://schemas.microsoft.com/office/drawing/2014/main" id="{0433924D-5D04-4C37-92E8-0347B6A938F5}"/>
                      </a:ext>
                    </a:extLst>
                  </p:cNvPr>
                  <p:cNvSpPr/>
                  <p:nvPr/>
                </p:nvSpPr>
                <p:spPr bwMode="auto">
                  <a:xfrm rot="10649049" flipH="1">
                    <a:off x="7007464" y="172899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18" name="Group 917">
                    <a:extLst>
                      <a:ext uri="{FF2B5EF4-FFF2-40B4-BE49-F238E27FC236}">
                        <a16:creationId xmlns:a16="http://schemas.microsoft.com/office/drawing/2014/main" id="{774C4F0E-B5A1-4B08-BBC5-95040F6D0330}"/>
                      </a:ext>
                    </a:extLst>
                  </p:cNvPr>
                  <p:cNvGrpSpPr/>
                  <p:nvPr/>
                </p:nvGrpSpPr>
                <p:grpSpPr>
                  <a:xfrm rot="21449049" flipH="1">
                    <a:off x="6958348" y="1592618"/>
                    <a:ext cx="20360" cy="69027"/>
                    <a:chOff x="2018143" y="2815794"/>
                    <a:chExt cx="21432" cy="72662"/>
                  </a:xfrm>
                  <a:solidFill>
                    <a:schemeClr val="bg2">
                      <a:lumMod val="50000"/>
                      <a:alpha val="64000"/>
                    </a:schemeClr>
                  </a:solidFill>
                  <a:effectLst/>
                </p:grpSpPr>
                <p:cxnSp>
                  <p:nvCxnSpPr>
                    <p:cNvPr id="932" name="Straight Connector 931">
                      <a:extLst>
                        <a:ext uri="{FF2B5EF4-FFF2-40B4-BE49-F238E27FC236}">
                          <a16:creationId xmlns:a16="http://schemas.microsoft.com/office/drawing/2014/main" id="{D4FD2DF8-479B-4691-8BF6-33BEBEF1F97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33" name="Straight Connector 932">
                      <a:extLst>
                        <a:ext uri="{FF2B5EF4-FFF2-40B4-BE49-F238E27FC236}">
                          <a16:creationId xmlns:a16="http://schemas.microsoft.com/office/drawing/2014/main" id="{96DD1D7E-C5F5-41EF-8D5B-4D3E3D834545}"/>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19" name="Oval 918">
                    <a:extLst>
                      <a:ext uri="{FF2B5EF4-FFF2-40B4-BE49-F238E27FC236}">
                        <a16:creationId xmlns:a16="http://schemas.microsoft.com/office/drawing/2014/main" id="{B069AF50-432C-4DCA-B495-C2E60A2627AA}"/>
                      </a:ext>
                    </a:extLst>
                  </p:cNvPr>
                  <p:cNvSpPr/>
                  <p:nvPr/>
                </p:nvSpPr>
                <p:spPr bwMode="auto">
                  <a:xfrm rot="21449049" flipH="1">
                    <a:off x="6936798" y="154642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20" name="Group 919">
                    <a:extLst>
                      <a:ext uri="{FF2B5EF4-FFF2-40B4-BE49-F238E27FC236}">
                        <a16:creationId xmlns:a16="http://schemas.microsoft.com/office/drawing/2014/main" id="{8DCB9317-3A2B-41FE-9F5C-7CDF7D649A35}"/>
                      </a:ext>
                    </a:extLst>
                  </p:cNvPr>
                  <p:cNvGrpSpPr/>
                  <p:nvPr/>
                </p:nvGrpSpPr>
                <p:grpSpPr>
                  <a:xfrm rot="10649049" flipH="1">
                    <a:off x="6957221" y="1668557"/>
                    <a:ext cx="20360" cy="69027"/>
                    <a:chOff x="2018143" y="2815794"/>
                    <a:chExt cx="21432" cy="72662"/>
                  </a:xfrm>
                  <a:solidFill>
                    <a:schemeClr val="bg2">
                      <a:lumMod val="50000"/>
                      <a:alpha val="64000"/>
                    </a:schemeClr>
                  </a:solidFill>
                  <a:effectLst/>
                </p:grpSpPr>
                <p:cxnSp>
                  <p:nvCxnSpPr>
                    <p:cNvPr id="930" name="Straight Connector 929">
                      <a:extLst>
                        <a:ext uri="{FF2B5EF4-FFF2-40B4-BE49-F238E27FC236}">
                          <a16:creationId xmlns:a16="http://schemas.microsoft.com/office/drawing/2014/main" id="{EE943B4B-CE34-4528-B4E8-02543FF8D17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31" name="Straight Connector 930">
                      <a:extLst>
                        <a:ext uri="{FF2B5EF4-FFF2-40B4-BE49-F238E27FC236}">
                          <a16:creationId xmlns:a16="http://schemas.microsoft.com/office/drawing/2014/main" id="{32FE3C61-26FA-4782-870E-E92CBCBBF00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21" name="Oval 920">
                    <a:extLst>
                      <a:ext uri="{FF2B5EF4-FFF2-40B4-BE49-F238E27FC236}">
                        <a16:creationId xmlns:a16="http://schemas.microsoft.com/office/drawing/2014/main" id="{B0B03692-66B3-4E15-9A9B-EB0A9CCBE382}"/>
                      </a:ext>
                    </a:extLst>
                  </p:cNvPr>
                  <p:cNvSpPr/>
                  <p:nvPr/>
                </p:nvSpPr>
                <p:spPr bwMode="auto">
                  <a:xfrm rot="10649049" flipH="1">
                    <a:off x="6944840" y="172948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22" name="Group 921">
                    <a:extLst>
                      <a:ext uri="{FF2B5EF4-FFF2-40B4-BE49-F238E27FC236}">
                        <a16:creationId xmlns:a16="http://schemas.microsoft.com/office/drawing/2014/main" id="{DC37D757-7476-49D7-BB90-D4EC7B0A20B7}"/>
                      </a:ext>
                    </a:extLst>
                  </p:cNvPr>
                  <p:cNvGrpSpPr/>
                  <p:nvPr/>
                </p:nvGrpSpPr>
                <p:grpSpPr>
                  <a:xfrm rot="21449049" flipH="1">
                    <a:off x="6895823" y="1595366"/>
                    <a:ext cx="20360" cy="69027"/>
                    <a:chOff x="2018143" y="2815794"/>
                    <a:chExt cx="21432" cy="72662"/>
                  </a:xfrm>
                  <a:solidFill>
                    <a:schemeClr val="bg2">
                      <a:lumMod val="50000"/>
                      <a:alpha val="64000"/>
                    </a:schemeClr>
                  </a:solidFill>
                  <a:effectLst/>
                </p:grpSpPr>
                <p:cxnSp>
                  <p:nvCxnSpPr>
                    <p:cNvPr id="928" name="Straight Connector 927">
                      <a:extLst>
                        <a:ext uri="{FF2B5EF4-FFF2-40B4-BE49-F238E27FC236}">
                          <a16:creationId xmlns:a16="http://schemas.microsoft.com/office/drawing/2014/main" id="{818638B0-80F0-4D60-B8E8-C9B82D0F8ED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29" name="Straight Connector 928">
                      <a:extLst>
                        <a:ext uri="{FF2B5EF4-FFF2-40B4-BE49-F238E27FC236}">
                          <a16:creationId xmlns:a16="http://schemas.microsoft.com/office/drawing/2014/main" id="{50E12C08-D74F-422A-B0B0-AAE04F6168C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23" name="Oval 922">
                    <a:extLst>
                      <a:ext uri="{FF2B5EF4-FFF2-40B4-BE49-F238E27FC236}">
                        <a16:creationId xmlns:a16="http://schemas.microsoft.com/office/drawing/2014/main" id="{AA9DCE86-346D-46AF-A17B-AD91C2EDA3E6}"/>
                      </a:ext>
                    </a:extLst>
                  </p:cNvPr>
                  <p:cNvSpPr/>
                  <p:nvPr/>
                </p:nvSpPr>
                <p:spPr bwMode="auto">
                  <a:xfrm rot="21449049" flipH="1">
                    <a:off x="6874272" y="154917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924" name="Group 923">
                    <a:extLst>
                      <a:ext uri="{FF2B5EF4-FFF2-40B4-BE49-F238E27FC236}">
                        <a16:creationId xmlns:a16="http://schemas.microsoft.com/office/drawing/2014/main" id="{7AB1C20B-D6C9-4E29-89DE-5401CBCBF89C}"/>
                      </a:ext>
                    </a:extLst>
                  </p:cNvPr>
                  <p:cNvGrpSpPr/>
                  <p:nvPr/>
                </p:nvGrpSpPr>
                <p:grpSpPr>
                  <a:xfrm rot="10649049" flipH="1">
                    <a:off x="6894696" y="1671304"/>
                    <a:ext cx="20360" cy="69027"/>
                    <a:chOff x="2018143" y="2815794"/>
                    <a:chExt cx="21432" cy="72662"/>
                  </a:xfrm>
                  <a:solidFill>
                    <a:schemeClr val="bg2">
                      <a:lumMod val="50000"/>
                      <a:alpha val="64000"/>
                    </a:schemeClr>
                  </a:solidFill>
                  <a:effectLst/>
                </p:grpSpPr>
                <p:cxnSp>
                  <p:nvCxnSpPr>
                    <p:cNvPr id="926" name="Straight Connector 925">
                      <a:extLst>
                        <a:ext uri="{FF2B5EF4-FFF2-40B4-BE49-F238E27FC236}">
                          <a16:creationId xmlns:a16="http://schemas.microsoft.com/office/drawing/2014/main" id="{00AE906F-06C8-4BAF-8BAD-DF22F0E1A93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927" name="Straight Connector 926">
                      <a:extLst>
                        <a:ext uri="{FF2B5EF4-FFF2-40B4-BE49-F238E27FC236}">
                          <a16:creationId xmlns:a16="http://schemas.microsoft.com/office/drawing/2014/main" id="{3774BBDF-30C4-4809-9116-F7727A5DD39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925" name="Oval 924">
                    <a:extLst>
                      <a:ext uri="{FF2B5EF4-FFF2-40B4-BE49-F238E27FC236}">
                        <a16:creationId xmlns:a16="http://schemas.microsoft.com/office/drawing/2014/main" id="{5016329A-E6F6-4C88-BF22-0C3FDD15C9A6}"/>
                      </a:ext>
                    </a:extLst>
                  </p:cNvPr>
                  <p:cNvSpPr/>
                  <p:nvPr/>
                </p:nvSpPr>
                <p:spPr bwMode="auto">
                  <a:xfrm rot="10649049" flipH="1">
                    <a:off x="6882315" y="1732230"/>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grpSp>
        <p:grpSp>
          <p:nvGrpSpPr>
            <p:cNvPr id="1051" name="Group 1050">
              <a:extLst>
                <a:ext uri="{FF2B5EF4-FFF2-40B4-BE49-F238E27FC236}">
                  <a16:creationId xmlns:a16="http://schemas.microsoft.com/office/drawing/2014/main" id="{F9516A94-6FAA-4BDA-8E61-DE3E4A198030}"/>
                </a:ext>
              </a:extLst>
            </p:cNvPr>
            <p:cNvGrpSpPr/>
            <p:nvPr/>
          </p:nvGrpSpPr>
          <p:grpSpPr>
            <a:xfrm>
              <a:off x="9133452" y="1528032"/>
              <a:ext cx="1129720" cy="269575"/>
              <a:chOff x="6874272" y="1513984"/>
              <a:chExt cx="1129720" cy="269575"/>
            </a:xfrm>
          </p:grpSpPr>
          <p:grpSp>
            <p:nvGrpSpPr>
              <p:cNvPr id="1199" name="Group 1198">
                <a:extLst>
                  <a:ext uri="{FF2B5EF4-FFF2-40B4-BE49-F238E27FC236}">
                    <a16:creationId xmlns:a16="http://schemas.microsoft.com/office/drawing/2014/main" id="{7EBAB121-B475-49E6-AE56-308318427C36}"/>
                  </a:ext>
                </a:extLst>
              </p:cNvPr>
              <p:cNvGrpSpPr/>
              <p:nvPr/>
            </p:nvGrpSpPr>
            <p:grpSpPr>
              <a:xfrm rot="150535">
                <a:off x="7199342" y="1513984"/>
                <a:ext cx="804650" cy="269575"/>
                <a:chOff x="5069958" y="2916972"/>
                <a:chExt cx="1006363" cy="337153"/>
              </a:xfrm>
            </p:grpSpPr>
            <p:grpSp>
              <p:nvGrpSpPr>
                <p:cNvPr id="1242" name="Group 1241">
                  <a:extLst>
                    <a:ext uri="{FF2B5EF4-FFF2-40B4-BE49-F238E27FC236}">
                      <a16:creationId xmlns:a16="http://schemas.microsoft.com/office/drawing/2014/main" id="{63280125-5075-4DE6-B571-482DDCE061BA}"/>
                    </a:ext>
                  </a:extLst>
                </p:cNvPr>
                <p:cNvGrpSpPr/>
                <p:nvPr/>
              </p:nvGrpSpPr>
              <p:grpSpPr>
                <a:xfrm rot="21421040" flipH="1">
                  <a:off x="6023995" y="2974693"/>
                  <a:ext cx="25464" cy="86331"/>
                  <a:chOff x="2018143" y="2815794"/>
                  <a:chExt cx="21432" cy="72662"/>
                </a:xfrm>
                <a:solidFill>
                  <a:schemeClr val="bg2">
                    <a:lumMod val="50000"/>
                    <a:alpha val="64000"/>
                  </a:schemeClr>
                </a:solidFill>
                <a:effectLst/>
              </p:grpSpPr>
              <p:cxnSp>
                <p:nvCxnSpPr>
                  <p:cNvPr id="1343" name="Straight Connector 1342">
                    <a:extLst>
                      <a:ext uri="{FF2B5EF4-FFF2-40B4-BE49-F238E27FC236}">
                        <a16:creationId xmlns:a16="http://schemas.microsoft.com/office/drawing/2014/main" id="{E90929AE-F080-44F5-BAA2-08D4D1AFA14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44" name="Straight Connector 1343">
                    <a:extLst>
                      <a:ext uri="{FF2B5EF4-FFF2-40B4-BE49-F238E27FC236}">
                        <a16:creationId xmlns:a16="http://schemas.microsoft.com/office/drawing/2014/main" id="{F922B20C-A63F-4C1E-AA62-B06FB1B28C2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43" name="Oval 1242">
                  <a:extLst>
                    <a:ext uri="{FF2B5EF4-FFF2-40B4-BE49-F238E27FC236}">
                      <a16:creationId xmlns:a16="http://schemas.microsoft.com/office/drawing/2014/main" id="{244D673B-DFAD-4A26-9FAD-8859669B3F60}"/>
                    </a:ext>
                  </a:extLst>
                </p:cNvPr>
                <p:cNvSpPr/>
                <p:nvPr/>
              </p:nvSpPr>
              <p:spPr bwMode="auto">
                <a:xfrm rot="21421040" flipH="1">
                  <a:off x="5996496" y="291697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44" name="Group 1243">
                  <a:extLst>
                    <a:ext uri="{FF2B5EF4-FFF2-40B4-BE49-F238E27FC236}">
                      <a16:creationId xmlns:a16="http://schemas.microsoft.com/office/drawing/2014/main" id="{21CAA8D0-C226-4CF9-9621-D912AD9FC1AD}"/>
                    </a:ext>
                  </a:extLst>
                </p:cNvPr>
                <p:cNvGrpSpPr/>
                <p:nvPr/>
              </p:nvGrpSpPr>
              <p:grpSpPr>
                <a:xfrm rot="10621040" flipH="1">
                  <a:off x="6023358" y="3069675"/>
                  <a:ext cx="25464" cy="86331"/>
                  <a:chOff x="2018143" y="2815794"/>
                  <a:chExt cx="21432" cy="72662"/>
                </a:xfrm>
                <a:solidFill>
                  <a:schemeClr val="bg2">
                    <a:lumMod val="50000"/>
                    <a:alpha val="64000"/>
                  </a:schemeClr>
                </a:solidFill>
                <a:effectLst/>
              </p:grpSpPr>
              <p:cxnSp>
                <p:nvCxnSpPr>
                  <p:cNvPr id="1341" name="Straight Connector 1340">
                    <a:extLst>
                      <a:ext uri="{FF2B5EF4-FFF2-40B4-BE49-F238E27FC236}">
                        <a16:creationId xmlns:a16="http://schemas.microsoft.com/office/drawing/2014/main" id="{5A22C93F-41AB-4804-8917-C914F82D49E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42" name="Straight Connector 1341">
                    <a:extLst>
                      <a:ext uri="{FF2B5EF4-FFF2-40B4-BE49-F238E27FC236}">
                        <a16:creationId xmlns:a16="http://schemas.microsoft.com/office/drawing/2014/main" id="{9A984C6B-0F9D-4874-9531-9441B2C7811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45" name="Oval 1244">
                  <a:extLst>
                    <a:ext uri="{FF2B5EF4-FFF2-40B4-BE49-F238E27FC236}">
                      <a16:creationId xmlns:a16="http://schemas.microsoft.com/office/drawing/2014/main" id="{5ED3266D-D9E8-4BCB-B431-F100A454F26D}"/>
                    </a:ext>
                  </a:extLst>
                </p:cNvPr>
                <p:cNvSpPr/>
                <p:nvPr/>
              </p:nvSpPr>
              <p:spPr bwMode="auto">
                <a:xfrm rot="10621040" flipH="1">
                  <a:off x="6008420" y="314582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46" name="Group 1245">
                  <a:extLst>
                    <a:ext uri="{FF2B5EF4-FFF2-40B4-BE49-F238E27FC236}">
                      <a16:creationId xmlns:a16="http://schemas.microsoft.com/office/drawing/2014/main" id="{C257876D-8FB0-4311-8DB8-6CFEA64269B2}"/>
                    </a:ext>
                  </a:extLst>
                </p:cNvPr>
                <p:cNvGrpSpPr/>
                <p:nvPr/>
              </p:nvGrpSpPr>
              <p:grpSpPr>
                <a:xfrm rot="21421040" flipH="1">
                  <a:off x="5945828" y="2978766"/>
                  <a:ext cx="25464" cy="86331"/>
                  <a:chOff x="2018143" y="2815794"/>
                  <a:chExt cx="21432" cy="72662"/>
                </a:xfrm>
                <a:solidFill>
                  <a:schemeClr val="bg2">
                    <a:lumMod val="50000"/>
                    <a:alpha val="64000"/>
                  </a:schemeClr>
                </a:solidFill>
                <a:effectLst/>
              </p:grpSpPr>
              <p:cxnSp>
                <p:nvCxnSpPr>
                  <p:cNvPr id="1339" name="Straight Connector 1338">
                    <a:extLst>
                      <a:ext uri="{FF2B5EF4-FFF2-40B4-BE49-F238E27FC236}">
                        <a16:creationId xmlns:a16="http://schemas.microsoft.com/office/drawing/2014/main" id="{F0AFFF5B-5D1A-4FBD-B17C-3112F74427F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40" name="Straight Connector 1339">
                    <a:extLst>
                      <a:ext uri="{FF2B5EF4-FFF2-40B4-BE49-F238E27FC236}">
                        <a16:creationId xmlns:a16="http://schemas.microsoft.com/office/drawing/2014/main" id="{25D15010-8B62-40FE-B821-F87101553D1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47" name="Oval 1246">
                  <a:extLst>
                    <a:ext uri="{FF2B5EF4-FFF2-40B4-BE49-F238E27FC236}">
                      <a16:creationId xmlns:a16="http://schemas.microsoft.com/office/drawing/2014/main" id="{D7F46710-4E29-4D94-B091-CC94454CCF29}"/>
                    </a:ext>
                  </a:extLst>
                </p:cNvPr>
                <p:cNvSpPr/>
                <p:nvPr/>
              </p:nvSpPr>
              <p:spPr bwMode="auto">
                <a:xfrm rot="21421040" flipH="1">
                  <a:off x="5918329" y="292104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48" name="Group 1247">
                  <a:extLst>
                    <a:ext uri="{FF2B5EF4-FFF2-40B4-BE49-F238E27FC236}">
                      <a16:creationId xmlns:a16="http://schemas.microsoft.com/office/drawing/2014/main" id="{9D7FFDC6-A925-4AD8-9708-E6E4F71DD13B}"/>
                    </a:ext>
                  </a:extLst>
                </p:cNvPr>
                <p:cNvGrpSpPr/>
                <p:nvPr/>
              </p:nvGrpSpPr>
              <p:grpSpPr>
                <a:xfrm rot="10621040" flipH="1">
                  <a:off x="5945191" y="3073748"/>
                  <a:ext cx="25464" cy="86331"/>
                  <a:chOff x="2018143" y="2815794"/>
                  <a:chExt cx="21432" cy="72662"/>
                </a:xfrm>
                <a:solidFill>
                  <a:schemeClr val="bg2">
                    <a:lumMod val="50000"/>
                    <a:alpha val="64000"/>
                  </a:schemeClr>
                </a:solidFill>
                <a:effectLst/>
              </p:grpSpPr>
              <p:cxnSp>
                <p:nvCxnSpPr>
                  <p:cNvPr id="1337" name="Straight Connector 1336">
                    <a:extLst>
                      <a:ext uri="{FF2B5EF4-FFF2-40B4-BE49-F238E27FC236}">
                        <a16:creationId xmlns:a16="http://schemas.microsoft.com/office/drawing/2014/main" id="{77B8C172-4DE7-4F75-B059-2C99D71F778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38" name="Straight Connector 1337">
                    <a:extLst>
                      <a:ext uri="{FF2B5EF4-FFF2-40B4-BE49-F238E27FC236}">
                        <a16:creationId xmlns:a16="http://schemas.microsoft.com/office/drawing/2014/main" id="{476DC891-6922-4752-9A37-C2521BB4570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49" name="Oval 1248">
                  <a:extLst>
                    <a:ext uri="{FF2B5EF4-FFF2-40B4-BE49-F238E27FC236}">
                      <a16:creationId xmlns:a16="http://schemas.microsoft.com/office/drawing/2014/main" id="{A928BF6E-32AD-48B1-9561-81ED2CDAC2DD}"/>
                    </a:ext>
                  </a:extLst>
                </p:cNvPr>
                <p:cNvSpPr/>
                <p:nvPr/>
              </p:nvSpPr>
              <p:spPr bwMode="auto">
                <a:xfrm rot="10621040" flipH="1">
                  <a:off x="5930253" y="314989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50" name="Group 1249">
                  <a:extLst>
                    <a:ext uri="{FF2B5EF4-FFF2-40B4-BE49-F238E27FC236}">
                      <a16:creationId xmlns:a16="http://schemas.microsoft.com/office/drawing/2014/main" id="{7C69168A-EEA3-48F6-AA5F-9A132DACDFAA}"/>
                    </a:ext>
                  </a:extLst>
                </p:cNvPr>
                <p:cNvGrpSpPr/>
                <p:nvPr/>
              </p:nvGrpSpPr>
              <p:grpSpPr>
                <a:xfrm rot="21421040" flipH="1">
                  <a:off x="5867659" y="2982839"/>
                  <a:ext cx="25464" cy="86331"/>
                  <a:chOff x="2018143" y="2815794"/>
                  <a:chExt cx="21432" cy="72662"/>
                </a:xfrm>
                <a:solidFill>
                  <a:schemeClr val="bg2">
                    <a:lumMod val="50000"/>
                    <a:alpha val="64000"/>
                  </a:schemeClr>
                </a:solidFill>
                <a:effectLst/>
              </p:grpSpPr>
              <p:cxnSp>
                <p:nvCxnSpPr>
                  <p:cNvPr id="1335" name="Straight Connector 1334">
                    <a:extLst>
                      <a:ext uri="{FF2B5EF4-FFF2-40B4-BE49-F238E27FC236}">
                        <a16:creationId xmlns:a16="http://schemas.microsoft.com/office/drawing/2014/main" id="{87D8ECA2-9873-4AC9-93B9-8555DF27D7A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36" name="Straight Connector 1335">
                    <a:extLst>
                      <a:ext uri="{FF2B5EF4-FFF2-40B4-BE49-F238E27FC236}">
                        <a16:creationId xmlns:a16="http://schemas.microsoft.com/office/drawing/2014/main" id="{8218860C-1842-4D9C-9D60-2B0FC8F2E8D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51" name="Oval 1250">
                  <a:extLst>
                    <a:ext uri="{FF2B5EF4-FFF2-40B4-BE49-F238E27FC236}">
                      <a16:creationId xmlns:a16="http://schemas.microsoft.com/office/drawing/2014/main" id="{1B0A2B21-D322-482A-BACE-40693D7B9CA5}"/>
                    </a:ext>
                  </a:extLst>
                </p:cNvPr>
                <p:cNvSpPr/>
                <p:nvPr/>
              </p:nvSpPr>
              <p:spPr bwMode="auto">
                <a:xfrm rot="21421040" flipH="1">
                  <a:off x="5840160" y="292511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52" name="Group 1251">
                  <a:extLst>
                    <a:ext uri="{FF2B5EF4-FFF2-40B4-BE49-F238E27FC236}">
                      <a16:creationId xmlns:a16="http://schemas.microsoft.com/office/drawing/2014/main" id="{BA8C961F-6F31-49B5-BE76-4240CE30AA2A}"/>
                    </a:ext>
                  </a:extLst>
                </p:cNvPr>
                <p:cNvGrpSpPr/>
                <p:nvPr/>
              </p:nvGrpSpPr>
              <p:grpSpPr>
                <a:xfrm rot="10621040" flipH="1">
                  <a:off x="5867022" y="3077820"/>
                  <a:ext cx="25464" cy="86331"/>
                  <a:chOff x="2018143" y="2815794"/>
                  <a:chExt cx="21432" cy="72662"/>
                </a:xfrm>
                <a:solidFill>
                  <a:schemeClr val="bg2">
                    <a:lumMod val="50000"/>
                    <a:alpha val="64000"/>
                  </a:schemeClr>
                </a:solidFill>
                <a:effectLst/>
              </p:grpSpPr>
              <p:cxnSp>
                <p:nvCxnSpPr>
                  <p:cNvPr id="1333" name="Straight Connector 1332">
                    <a:extLst>
                      <a:ext uri="{FF2B5EF4-FFF2-40B4-BE49-F238E27FC236}">
                        <a16:creationId xmlns:a16="http://schemas.microsoft.com/office/drawing/2014/main" id="{954D889F-FE49-4254-93B7-ECDC0D50B2E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34" name="Straight Connector 1333">
                    <a:extLst>
                      <a:ext uri="{FF2B5EF4-FFF2-40B4-BE49-F238E27FC236}">
                        <a16:creationId xmlns:a16="http://schemas.microsoft.com/office/drawing/2014/main" id="{CD760118-0D01-4C69-B852-2373C13299E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53" name="Oval 1252">
                  <a:extLst>
                    <a:ext uri="{FF2B5EF4-FFF2-40B4-BE49-F238E27FC236}">
                      <a16:creationId xmlns:a16="http://schemas.microsoft.com/office/drawing/2014/main" id="{3CDC6D04-FA28-42F4-953D-5EECA5E64B63}"/>
                    </a:ext>
                  </a:extLst>
                </p:cNvPr>
                <p:cNvSpPr/>
                <p:nvPr/>
              </p:nvSpPr>
              <p:spPr bwMode="auto">
                <a:xfrm rot="10621040" flipH="1">
                  <a:off x="5852084" y="315397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54" name="Group 1253">
                  <a:extLst>
                    <a:ext uri="{FF2B5EF4-FFF2-40B4-BE49-F238E27FC236}">
                      <a16:creationId xmlns:a16="http://schemas.microsoft.com/office/drawing/2014/main" id="{157BA344-6000-47FD-9E0D-1BFBFF71E586}"/>
                    </a:ext>
                  </a:extLst>
                </p:cNvPr>
                <p:cNvGrpSpPr/>
                <p:nvPr/>
              </p:nvGrpSpPr>
              <p:grpSpPr>
                <a:xfrm rot="21421040" flipH="1">
                  <a:off x="5789490" y="2986910"/>
                  <a:ext cx="25464" cy="86331"/>
                  <a:chOff x="2018143" y="2815794"/>
                  <a:chExt cx="21432" cy="72662"/>
                </a:xfrm>
                <a:solidFill>
                  <a:schemeClr val="bg2">
                    <a:lumMod val="50000"/>
                    <a:alpha val="64000"/>
                  </a:schemeClr>
                </a:solidFill>
                <a:effectLst/>
              </p:grpSpPr>
              <p:cxnSp>
                <p:nvCxnSpPr>
                  <p:cNvPr id="1331" name="Straight Connector 1330">
                    <a:extLst>
                      <a:ext uri="{FF2B5EF4-FFF2-40B4-BE49-F238E27FC236}">
                        <a16:creationId xmlns:a16="http://schemas.microsoft.com/office/drawing/2014/main" id="{7F4C9A67-831E-41C3-BE4C-8C7044A0518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32" name="Straight Connector 1331">
                    <a:extLst>
                      <a:ext uri="{FF2B5EF4-FFF2-40B4-BE49-F238E27FC236}">
                        <a16:creationId xmlns:a16="http://schemas.microsoft.com/office/drawing/2014/main" id="{A1CB8AAF-2433-4FFC-B2C7-1C958B2C8B7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55" name="Oval 1254">
                  <a:extLst>
                    <a:ext uri="{FF2B5EF4-FFF2-40B4-BE49-F238E27FC236}">
                      <a16:creationId xmlns:a16="http://schemas.microsoft.com/office/drawing/2014/main" id="{EBEA587D-AB6C-4AF3-9E67-5D404E0CCDE6}"/>
                    </a:ext>
                  </a:extLst>
                </p:cNvPr>
                <p:cNvSpPr/>
                <p:nvPr/>
              </p:nvSpPr>
              <p:spPr bwMode="auto">
                <a:xfrm rot="21421040" flipH="1">
                  <a:off x="5761991" y="292918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56" name="Group 1255">
                  <a:extLst>
                    <a:ext uri="{FF2B5EF4-FFF2-40B4-BE49-F238E27FC236}">
                      <a16:creationId xmlns:a16="http://schemas.microsoft.com/office/drawing/2014/main" id="{875A535A-B41B-428A-A541-02E44A1C7959}"/>
                    </a:ext>
                  </a:extLst>
                </p:cNvPr>
                <p:cNvGrpSpPr/>
                <p:nvPr/>
              </p:nvGrpSpPr>
              <p:grpSpPr>
                <a:xfrm rot="10621040" flipH="1">
                  <a:off x="5788853" y="3081891"/>
                  <a:ext cx="25464" cy="86331"/>
                  <a:chOff x="2018143" y="2815794"/>
                  <a:chExt cx="21432" cy="72662"/>
                </a:xfrm>
                <a:solidFill>
                  <a:schemeClr val="bg2">
                    <a:lumMod val="50000"/>
                    <a:alpha val="64000"/>
                  </a:schemeClr>
                </a:solidFill>
                <a:effectLst/>
              </p:grpSpPr>
              <p:cxnSp>
                <p:nvCxnSpPr>
                  <p:cNvPr id="1329" name="Straight Connector 1328">
                    <a:extLst>
                      <a:ext uri="{FF2B5EF4-FFF2-40B4-BE49-F238E27FC236}">
                        <a16:creationId xmlns:a16="http://schemas.microsoft.com/office/drawing/2014/main" id="{369FC61D-B07A-446B-B36C-3A38D04755E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30" name="Straight Connector 1329">
                    <a:extLst>
                      <a:ext uri="{FF2B5EF4-FFF2-40B4-BE49-F238E27FC236}">
                        <a16:creationId xmlns:a16="http://schemas.microsoft.com/office/drawing/2014/main" id="{50CDE3B7-BBEE-46CB-B0C5-667254CD8D1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57" name="Oval 1256">
                  <a:extLst>
                    <a:ext uri="{FF2B5EF4-FFF2-40B4-BE49-F238E27FC236}">
                      <a16:creationId xmlns:a16="http://schemas.microsoft.com/office/drawing/2014/main" id="{5C002AA9-91BA-4793-9DF9-5AEB3A641F68}"/>
                    </a:ext>
                  </a:extLst>
                </p:cNvPr>
                <p:cNvSpPr/>
                <p:nvPr/>
              </p:nvSpPr>
              <p:spPr bwMode="auto">
                <a:xfrm rot="10621040" flipH="1">
                  <a:off x="5773915" y="315804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58" name="Group 1257">
                  <a:extLst>
                    <a:ext uri="{FF2B5EF4-FFF2-40B4-BE49-F238E27FC236}">
                      <a16:creationId xmlns:a16="http://schemas.microsoft.com/office/drawing/2014/main" id="{2640525D-10B9-4ABF-81EC-C63699BCB097}"/>
                    </a:ext>
                  </a:extLst>
                </p:cNvPr>
                <p:cNvGrpSpPr/>
                <p:nvPr/>
              </p:nvGrpSpPr>
              <p:grpSpPr>
                <a:xfrm rot="21421040" flipH="1">
                  <a:off x="5711174" y="2988158"/>
                  <a:ext cx="25464" cy="86331"/>
                  <a:chOff x="2018143" y="2815794"/>
                  <a:chExt cx="21432" cy="72662"/>
                </a:xfrm>
                <a:solidFill>
                  <a:schemeClr val="bg2">
                    <a:lumMod val="50000"/>
                    <a:alpha val="64000"/>
                  </a:schemeClr>
                </a:solidFill>
                <a:effectLst/>
              </p:grpSpPr>
              <p:cxnSp>
                <p:nvCxnSpPr>
                  <p:cNvPr id="1327" name="Straight Connector 1326">
                    <a:extLst>
                      <a:ext uri="{FF2B5EF4-FFF2-40B4-BE49-F238E27FC236}">
                        <a16:creationId xmlns:a16="http://schemas.microsoft.com/office/drawing/2014/main" id="{5ACF3E9D-2B1C-457E-9CBE-8AB3B856EDB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28" name="Straight Connector 1327">
                    <a:extLst>
                      <a:ext uri="{FF2B5EF4-FFF2-40B4-BE49-F238E27FC236}">
                        <a16:creationId xmlns:a16="http://schemas.microsoft.com/office/drawing/2014/main" id="{AE8761DF-A3CE-4839-889F-3BABC5B993F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59" name="Oval 1258">
                  <a:extLst>
                    <a:ext uri="{FF2B5EF4-FFF2-40B4-BE49-F238E27FC236}">
                      <a16:creationId xmlns:a16="http://schemas.microsoft.com/office/drawing/2014/main" id="{1B11BC99-3873-42A1-8A04-BB42D7487EB8}"/>
                    </a:ext>
                  </a:extLst>
                </p:cNvPr>
                <p:cNvSpPr/>
                <p:nvPr/>
              </p:nvSpPr>
              <p:spPr bwMode="auto">
                <a:xfrm rot="21421040" flipH="1">
                  <a:off x="5683675" y="293043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60" name="Group 1259">
                  <a:extLst>
                    <a:ext uri="{FF2B5EF4-FFF2-40B4-BE49-F238E27FC236}">
                      <a16:creationId xmlns:a16="http://schemas.microsoft.com/office/drawing/2014/main" id="{A965DE80-1731-486E-BBE8-B06F4528C53E}"/>
                    </a:ext>
                  </a:extLst>
                </p:cNvPr>
                <p:cNvGrpSpPr/>
                <p:nvPr/>
              </p:nvGrpSpPr>
              <p:grpSpPr>
                <a:xfrm rot="10621040" flipH="1">
                  <a:off x="5710537" y="3083140"/>
                  <a:ext cx="25464" cy="86331"/>
                  <a:chOff x="2018143" y="2815794"/>
                  <a:chExt cx="21432" cy="72662"/>
                </a:xfrm>
                <a:solidFill>
                  <a:schemeClr val="bg2">
                    <a:lumMod val="50000"/>
                    <a:alpha val="64000"/>
                  </a:schemeClr>
                </a:solidFill>
                <a:effectLst/>
              </p:grpSpPr>
              <p:cxnSp>
                <p:nvCxnSpPr>
                  <p:cNvPr id="1325" name="Straight Connector 1324">
                    <a:extLst>
                      <a:ext uri="{FF2B5EF4-FFF2-40B4-BE49-F238E27FC236}">
                        <a16:creationId xmlns:a16="http://schemas.microsoft.com/office/drawing/2014/main" id="{6B55ACEE-89C4-42FC-92F2-F283CC07014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26" name="Straight Connector 1325">
                    <a:extLst>
                      <a:ext uri="{FF2B5EF4-FFF2-40B4-BE49-F238E27FC236}">
                        <a16:creationId xmlns:a16="http://schemas.microsoft.com/office/drawing/2014/main" id="{E20E7D8B-BC4C-4840-B91A-8F141E10809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61" name="Oval 1260">
                  <a:extLst>
                    <a:ext uri="{FF2B5EF4-FFF2-40B4-BE49-F238E27FC236}">
                      <a16:creationId xmlns:a16="http://schemas.microsoft.com/office/drawing/2014/main" id="{AF8E4C36-0520-42AA-8564-0525153AE64E}"/>
                    </a:ext>
                  </a:extLst>
                </p:cNvPr>
                <p:cNvSpPr/>
                <p:nvPr/>
              </p:nvSpPr>
              <p:spPr bwMode="auto">
                <a:xfrm rot="10621040" flipH="1">
                  <a:off x="5695599" y="315929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62" name="Group 1261">
                  <a:extLst>
                    <a:ext uri="{FF2B5EF4-FFF2-40B4-BE49-F238E27FC236}">
                      <a16:creationId xmlns:a16="http://schemas.microsoft.com/office/drawing/2014/main" id="{A4983ED7-6996-4286-AC6C-DE8BCB712F67}"/>
                    </a:ext>
                  </a:extLst>
                </p:cNvPr>
                <p:cNvGrpSpPr/>
                <p:nvPr/>
              </p:nvGrpSpPr>
              <p:grpSpPr>
                <a:xfrm rot="21421040" flipH="1">
                  <a:off x="5633007" y="2992231"/>
                  <a:ext cx="25464" cy="86331"/>
                  <a:chOff x="2018143" y="2815794"/>
                  <a:chExt cx="21432" cy="72662"/>
                </a:xfrm>
                <a:solidFill>
                  <a:schemeClr val="bg2">
                    <a:lumMod val="50000"/>
                    <a:alpha val="64000"/>
                  </a:schemeClr>
                </a:solidFill>
                <a:effectLst/>
              </p:grpSpPr>
              <p:cxnSp>
                <p:nvCxnSpPr>
                  <p:cNvPr id="1323" name="Straight Connector 1322">
                    <a:extLst>
                      <a:ext uri="{FF2B5EF4-FFF2-40B4-BE49-F238E27FC236}">
                        <a16:creationId xmlns:a16="http://schemas.microsoft.com/office/drawing/2014/main" id="{6593D2F6-C5FC-45EB-8144-DEF7A92DF53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24" name="Straight Connector 1323">
                    <a:extLst>
                      <a:ext uri="{FF2B5EF4-FFF2-40B4-BE49-F238E27FC236}">
                        <a16:creationId xmlns:a16="http://schemas.microsoft.com/office/drawing/2014/main" id="{94834FB9-B1AE-43D1-90D7-D84C6A25A6DF}"/>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63" name="Oval 1262">
                  <a:extLst>
                    <a:ext uri="{FF2B5EF4-FFF2-40B4-BE49-F238E27FC236}">
                      <a16:creationId xmlns:a16="http://schemas.microsoft.com/office/drawing/2014/main" id="{C8DC7A60-DE8F-44D0-ADCD-3FB7020249AC}"/>
                    </a:ext>
                  </a:extLst>
                </p:cNvPr>
                <p:cNvSpPr/>
                <p:nvPr/>
              </p:nvSpPr>
              <p:spPr bwMode="auto">
                <a:xfrm rot="21421040" flipH="1">
                  <a:off x="5605508" y="293451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64" name="Group 1263">
                  <a:extLst>
                    <a:ext uri="{FF2B5EF4-FFF2-40B4-BE49-F238E27FC236}">
                      <a16:creationId xmlns:a16="http://schemas.microsoft.com/office/drawing/2014/main" id="{938DCEE7-45CE-482E-9A23-44C14908AB9D}"/>
                    </a:ext>
                  </a:extLst>
                </p:cNvPr>
                <p:cNvGrpSpPr/>
                <p:nvPr/>
              </p:nvGrpSpPr>
              <p:grpSpPr>
                <a:xfrm rot="10621040" flipH="1">
                  <a:off x="5632370" y="3087212"/>
                  <a:ext cx="25464" cy="86331"/>
                  <a:chOff x="2018143" y="2815794"/>
                  <a:chExt cx="21432" cy="72662"/>
                </a:xfrm>
                <a:solidFill>
                  <a:schemeClr val="bg2">
                    <a:lumMod val="50000"/>
                    <a:alpha val="64000"/>
                  </a:schemeClr>
                </a:solidFill>
                <a:effectLst/>
              </p:grpSpPr>
              <p:cxnSp>
                <p:nvCxnSpPr>
                  <p:cNvPr id="1321" name="Straight Connector 1320">
                    <a:extLst>
                      <a:ext uri="{FF2B5EF4-FFF2-40B4-BE49-F238E27FC236}">
                        <a16:creationId xmlns:a16="http://schemas.microsoft.com/office/drawing/2014/main" id="{FC74E936-05A3-4A0B-AA8B-B9F0E83C2B0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22" name="Straight Connector 1321">
                    <a:extLst>
                      <a:ext uri="{FF2B5EF4-FFF2-40B4-BE49-F238E27FC236}">
                        <a16:creationId xmlns:a16="http://schemas.microsoft.com/office/drawing/2014/main" id="{C67002B5-AB57-4217-BF2F-7C85C794CE9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65" name="Oval 1264">
                  <a:extLst>
                    <a:ext uri="{FF2B5EF4-FFF2-40B4-BE49-F238E27FC236}">
                      <a16:creationId xmlns:a16="http://schemas.microsoft.com/office/drawing/2014/main" id="{BD30F89C-B9F7-47A5-ACF5-82089D8586DD}"/>
                    </a:ext>
                  </a:extLst>
                </p:cNvPr>
                <p:cNvSpPr/>
                <p:nvPr/>
              </p:nvSpPr>
              <p:spPr bwMode="auto">
                <a:xfrm rot="10621040" flipH="1">
                  <a:off x="5617432" y="316336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66" name="Group 1265">
                  <a:extLst>
                    <a:ext uri="{FF2B5EF4-FFF2-40B4-BE49-F238E27FC236}">
                      <a16:creationId xmlns:a16="http://schemas.microsoft.com/office/drawing/2014/main" id="{235311DD-4965-43B7-B099-C77131A99A4B}"/>
                    </a:ext>
                  </a:extLst>
                </p:cNvPr>
                <p:cNvGrpSpPr/>
                <p:nvPr/>
              </p:nvGrpSpPr>
              <p:grpSpPr>
                <a:xfrm rot="21421040" flipH="1">
                  <a:off x="5554838" y="2996304"/>
                  <a:ext cx="25464" cy="86331"/>
                  <a:chOff x="2018143" y="2815794"/>
                  <a:chExt cx="21432" cy="72662"/>
                </a:xfrm>
                <a:solidFill>
                  <a:schemeClr val="bg2">
                    <a:lumMod val="50000"/>
                    <a:alpha val="64000"/>
                  </a:schemeClr>
                </a:solidFill>
                <a:effectLst/>
              </p:grpSpPr>
              <p:cxnSp>
                <p:nvCxnSpPr>
                  <p:cNvPr id="1319" name="Straight Connector 1318">
                    <a:extLst>
                      <a:ext uri="{FF2B5EF4-FFF2-40B4-BE49-F238E27FC236}">
                        <a16:creationId xmlns:a16="http://schemas.microsoft.com/office/drawing/2014/main" id="{54A291D2-281D-4663-A186-7BF6F514D8EA}"/>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20" name="Straight Connector 1319">
                    <a:extLst>
                      <a:ext uri="{FF2B5EF4-FFF2-40B4-BE49-F238E27FC236}">
                        <a16:creationId xmlns:a16="http://schemas.microsoft.com/office/drawing/2014/main" id="{64E13E32-FD30-430B-8974-F63BD74A552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67" name="Oval 1266">
                  <a:extLst>
                    <a:ext uri="{FF2B5EF4-FFF2-40B4-BE49-F238E27FC236}">
                      <a16:creationId xmlns:a16="http://schemas.microsoft.com/office/drawing/2014/main" id="{1131405F-6180-4EE0-B98B-C5E09CB1334E}"/>
                    </a:ext>
                  </a:extLst>
                </p:cNvPr>
                <p:cNvSpPr/>
                <p:nvPr/>
              </p:nvSpPr>
              <p:spPr bwMode="auto">
                <a:xfrm rot="21421040" flipH="1">
                  <a:off x="5527339" y="2938583"/>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68" name="Group 1267">
                  <a:extLst>
                    <a:ext uri="{FF2B5EF4-FFF2-40B4-BE49-F238E27FC236}">
                      <a16:creationId xmlns:a16="http://schemas.microsoft.com/office/drawing/2014/main" id="{0813E738-D779-431D-BBDD-606C8E4B7FB9}"/>
                    </a:ext>
                  </a:extLst>
                </p:cNvPr>
                <p:cNvGrpSpPr/>
                <p:nvPr/>
              </p:nvGrpSpPr>
              <p:grpSpPr>
                <a:xfrm rot="10621040" flipH="1">
                  <a:off x="5554201" y="3091285"/>
                  <a:ext cx="25464" cy="86331"/>
                  <a:chOff x="2018143" y="2815794"/>
                  <a:chExt cx="21432" cy="72662"/>
                </a:xfrm>
                <a:solidFill>
                  <a:schemeClr val="bg2">
                    <a:lumMod val="50000"/>
                    <a:alpha val="64000"/>
                  </a:schemeClr>
                </a:solidFill>
                <a:effectLst/>
              </p:grpSpPr>
              <p:cxnSp>
                <p:nvCxnSpPr>
                  <p:cNvPr id="1317" name="Straight Connector 1316">
                    <a:extLst>
                      <a:ext uri="{FF2B5EF4-FFF2-40B4-BE49-F238E27FC236}">
                        <a16:creationId xmlns:a16="http://schemas.microsoft.com/office/drawing/2014/main" id="{5165BD1F-4E4C-43D7-91C5-DAF9B52D923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18" name="Straight Connector 1317">
                    <a:extLst>
                      <a:ext uri="{FF2B5EF4-FFF2-40B4-BE49-F238E27FC236}">
                        <a16:creationId xmlns:a16="http://schemas.microsoft.com/office/drawing/2014/main" id="{E423A05B-AD4C-436A-9572-959C39049B2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69" name="Oval 1268">
                  <a:extLst>
                    <a:ext uri="{FF2B5EF4-FFF2-40B4-BE49-F238E27FC236}">
                      <a16:creationId xmlns:a16="http://schemas.microsoft.com/office/drawing/2014/main" id="{2338BFDB-1E80-49C8-9648-B1847663A114}"/>
                    </a:ext>
                  </a:extLst>
                </p:cNvPr>
                <p:cNvSpPr/>
                <p:nvPr/>
              </p:nvSpPr>
              <p:spPr bwMode="auto">
                <a:xfrm rot="10621040" flipH="1">
                  <a:off x="5539263" y="316743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70" name="Group 1269">
                  <a:extLst>
                    <a:ext uri="{FF2B5EF4-FFF2-40B4-BE49-F238E27FC236}">
                      <a16:creationId xmlns:a16="http://schemas.microsoft.com/office/drawing/2014/main" id="{EC04A5F9-34F6-4443-915D-7B52585DFEE8}"/>
                    </a:ext>
                  </a:extLst>
                </p:cNvPr>
                <p:cNvGrpSpPr/>
                <p:nvPr/>
              </p:nvGrpSpPr>
              <p:grpSpPr>
                <a:xfrm rot="21421040" flipH="1">
                  <a:off x="5476670" y="3000377"/>
                  <a:ext cx="25464" cy="86331"/>
                  <a:chOff x="2018143" y="2815794"/>
                  <a:chExt cx="21432" cy="72662"/>
                </a:xfrm>
                <a:solidFill>
                  <a:schemeClr val="bg2">
                    <a:lumMod val="50000"/>
                    <a:alpha val="64000"/>
                  </a:schemeClr>
                </a:solidFill>
                <a:effectLst/>
              </p:grpSpPr>
              <p:cxnSp>
                <p:nvCxnSpPr>
                  <p:cNvPr id="1315" name="Straight Connector 1314">
                    <a:extLst>
                      <a:ext uri="{FF2B5EF4-FFF2-40B4-BE49-F238E27FC236}">
                        <a16:creationId xmlns:a16="http://schemas.microsoft.com/office/drawing/2014/main" id="{5B7D13AC-FBF9-47C2-A063-3CA1287F5A8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16" name="Straight Connector 1315">
                    <a:extLst>
                      <a:ext uri="{FF2B5EF4-FFF2-40B4-BE49-F238E27FC236}">
                        <a16:creationId xmlns:a16="http://schemas.microsoft.com/office/drawing/2014/main" id="{854D7571-4E05-4EFA-8F26-F5DABEDE35E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71" name="Oval 1270">
                  <a:extLst>
                    <a:ext uri="{FF2B5EF4-FFF2-40B4-BE49-F238E27FC236}">
                      <a16:creationId xmlns:a16="http://schemas.microsoft.com/office/drawing/2014/main" id="{439358B7-DA6B-46B3-AC4F-C8002FEFCF7E}"/>
                    </a:ext>
                  </a:extLst>
                </p:cNvPr>
                <p:cNvSpPr/>
                <p:nvPr/>
              </p:nvSpPr>
              <p:spPr bwMode="auto">
                <a:xfrm rot="21421040" flipH="1">
                  <a:off x="5449171" y="2942656"/>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72" name="Group 1271">
                  <a:extLst>
                    <a:ext uri="{FF2B5EF4-FFF2-40B4-BE49-F238E27FC236}">
                      <a16:creationId xmlns:a16="http://schemas.microsoft.com/office/drawing/2014/main" id="{02A4A686-ECEA-45B1-8A21-D1EC2FC8D075}"/>
                    </a:ext>
                  </a:extLst>
                </p:cNvPr>
                <p:cNvGrpSpPr/>
                <p:nvPr/>
              </p:nvGrpSpPr>
              <p:grpSpPr>
                <a:xfrm rot="10621040" flipH="1">
                  <a:off x="5476033" y="3095358"/>
                  <a:ext cx="25464" cy="86331"/>
                  <a:chOff x="2018143" y="2815794"/>
                  <a:chExt cx="21432" cy="72662"/>
                </a:xfrm>
                <a:solidFill>
                  <a:schemeClr val="bg2">
                    <a:lumMod val="50000"/>
                    <a:alpha val="64000"/>
                  </a:schemeClr>
                </a:solidFill>
                <a:effectLst/>
              </p:grpSpPr>
              <p:cxnSp>
                <p:nvCxnSpPr>
                  <p:cNvPr id="1313" name="Straight Connector 1312">
                    <a:extLst>
                      <a:ext uri="{FF2B5EF4-FFF2-40B4-BE49-F238E27FC236}">
                        <a16:creationId xmlns:a16="http://schemas.microsoft.com/office/drawing/2014/main" id="{54158AEC-7D79-4BB2-9699-551EE742B776}"/>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14" name="Straight Connector 1313">
                    <a:extLst>
                      <a:ext uri="{FF2B5EF4-FFF2-40B4-BE49-F238E27FC236}">
                        <a16:creationId xmlns:a16="http://schemas.microsoft.com/office/drawing/2014/main" id="{A842AED7-5F47-4FEF-84FC-9B4E9A5DE39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73" name="Oval 1272">
                  <a:extLst>
                    <a:ext uri="{FF2B5EF4-FFF2-40B4-BE49-F238E27FC236}">
                      <a16:creationId xmlns:a16="http://schemas.microsoft.com/office/drawing/2014/main" id="{366F7311-BE0D-42D3-A4E6-384F5B2562DE}"/>
                    </a:ext>
                  </a:extLst>
                </p:cNvPr>
                <p:cNvSpPr/>
                <p:nvPr/>
              </p:nvSpPr>
              <p:spPr bwMode="auto">
                <a:xfrm rot="10621040" flipH="1">
                  <a:off x="5461095" y="3171509"/>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74" name="Group 1273">
                  <a:extLst>
                    <a:ext uri="{FF2B5EF4-FFF2-40B4-BE49-F238E27FC236}">
                      <a16:creationId xmlns:a16="http://schemas.microsoft.com/office/drawing/2014/main" id="{FFBEDECE-271E-48A5-B1F3-1C31054679F3}"/>
                    </a:ext>
                  </a:extLst>
                </p:cNvPr>
                <p:cNvGrpSpPr/>
                <p:nvPr/>
              </p:nvGrpSpPr>
              <p:grpSpPr>
                <a:xfrm rot="21421040" flipH="1">
                  <a:off x="5398354" y="3001626"/>
                  <a:ext cx="25464" cy="86331"/>
                  <a:chOff x="2018143" y="2815794"/>
                  <a:chExt cx="21432" cy="72662"/>
                </a:xfrm>
                <a:solidFill>
                  <a:schemeClr val="bg2">
                    <a:lumMod val="50000"/>
                    <a:alpha val="64000"/>
                  </a:schemeClr>
                </a:solidFill>
                <a:effectLst/>
              </p:grpSpPr>
              <p:cxnSp>
                <p:nvCxnSpPr>
                  <p:cNvPr id="1311" name="Straight Connector 1310">
                    <a:extLst>
                      <a:ext uri="{FF2B5EF4-FFF2-40B4-BE49-F238E27FC236}">
                        <a16:creationId xmlns:a16="http://schemas.microsoft.com/office/drawing/2014/main" id="{55ADE22A-EF7F-440E-8C75-D4D484F6AF8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12" name="Straight Connector 1311">
                    <a:extLst>
                      <a:ext uri="{FF2B5EF4-FFF2-40B4-BE49-F238E27FC236}">
                        <a16:creationId xmlns:a16="http://schemas.microsoft.com/office/drawing/2014/main" id="{64576A62-CDA4-4416-B610-33C3DF58234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75" name="Oval 1274">
                  <a:extLst>
                    <a:ext uri="{FF2B5EF4-FFF2-40B4-BE49-F238E27FC236}">
                      <a16:creationId xmlns:a16="http://schemas.microsoft.com/office/drawing/2014/main" id="{2DB3DFD5-4A62-459F-84BA-F5030DD3F6C9}"/>
                    </a:ext>
                  </a:extLst>
                </p:cNvPr>
                <p:cNvSpPr/>
                <p:nvPr/>
              </p:nvSpPr>
              <p:spPr bwMode="auto">
                <a:xfrm rot="21421040" flipH="1">
                  <a:off x="5370855" y="294390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76" name="Group 1275">
                  <a:extLst>
                    <a:ext uri="{FF2B5EF4-FFF2-40B4-BE49-F238E27FC236}">
                      <a16:creationId xmlns:a16="http://schemas.microsoft.com/office/drawing/2014/main" id="{C4515C9F-11F3-4F39-9005-F23ABB3A223A}"/>
                    </a:ext>
                  </a:extLst>
                </p:cNvPr>
                <p:cNvGrpSpPr/>
                <p:nvPr/>
              </p:nvGrpSpPr>
              <p:grpSpPr>
                <a:xfrm rot="10621040" flipH="1">
                  <a:off x="5397717" y="3096607"/>
                  <a:ext cx="25464" cy="86331"/>
                  <a:chOff x="2018143" y="2815794"/>
                  <a:chExt cx="21432" cy="72662"/>
                </a:xfrm>
                <a:solidFill>
                  <a:schemeClr val="bg2">
                    <a:lumMod val="50000"/>
                    <a:alpha val="64000"/>
                  </a:schemeClr>
                </a:solidFill>
                <a:effectLst/>
              </p:grpSpPr>
              <p:cxnSp>
                <p:nvCxnSpPr>
                  <p:cNvPr id="1309" name="Straight Connector 1308">
                    <a:extLst>
                      <a:ext uri="{FF2B5EF4-FFF2-40B4-BE49-F238E27FC236}">
                        <a16:creationId xmlns:a16="http://schemas.microsoft.com/office/drawing/2014/main" id="{FBDFFE4B-6185-44E9-AA39-2EA0E8A72A8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10" name="Straight Connector 1309">
                    <a:extLst>
                      <a:ext uri="{FF2B5EF4-FFF2-40B4-BE49-F238E27FC236}">
                        <a16:creationId xmlns:a16="http://schemas.microsoft.com/office/drawing/2014/main" id="{C2CEFAB1-D70B-4191-B888-A0059CE5F5F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77" name="Oval 1276">
                  <a:extLst>
                    <a:ext uri="{FF2B5EF4-FFF2-40B4-BE49-F238E27FC236}">
                      <a16:creationId xmlns:a16="http://schemas.microsoft.com/office/drawing/2014/main" id="{D7C11669-645C-49C9-98ED-867E51C01745}"/>
                    </a:ext>
                  </a:extLst>
                </p:cNvPr>
                <p:cNvSpPr/>
                <p:nvPr/>
              </p:nvSpPr>
              <p:spPr bwMode="auto">
                <a:xfrm rot="10621040" flipH="1">
                  <a:off x="5382779" y="3172758"/>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78" name="Group 1277">
                  <a:extLst>
                    <a:ext uri="{FF2B5EF4-FFF2-40B4-BE49-F238E27FC236}">
                      <a16:creationId xmlns:a16="http://schemas.microsoft.com/office/drawing/2014/main" id="{E2698FD3-BC0F-4889-82B5-272AFA2012C6}"/>
                    </a:ext>
                  </a:extLst>
                </p:cNvPr>
                <p:cNvGrpSpPr/>
                <p:nvPr/>
              </p:nvGrpSpPr>
              <p:grpSpPr>
                <a:xfrm rot="21421040" flipH="1">
                  <a:off x="5320187" y="3005698"/>
                  <a:ext cx="25464" cy="86331"/>
                  <a:chOff x="2018143" y="2815794"/>
                  <a:chExt cx="21432" cy="72662"/>
                </a:xfrm>
                <a:solidFill>
                  <a:schemeClr val="bg2">
                    <a:lumMod val="50000"/>
                    <a:alpha val="64000"/>
                  </a:schemeClr>
                </a:solidFill>
                <a:effectLst/>
              </p:grpSpPr>
              <p:cxnSp>
                <p:nvCxnSpPr>
                  <p:cNvPr id="1307" name="Straight Connector 1306">
                    <a:extLst>
                      <a:ext uri="{FF2B5EF4-FFF2-40B4-BE49-F238E27FC236}">
                        <a16:creationId xmlns:a16="http://schemas.microsoft.com/office/drawing/2014/main" id="{9E0E06E0-486F-4093-90A7-988E9E6A0624}"/>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08" name="Straight Connector 1307">
                    <a:extLst>
                      <a:ext uri="{FF2B5EF4-FFF2-40B4-BE49-F238E27FC236}">
                        <a16:creationId xmlns:a16="http://schemas.microsoft.com/office/drawing/2014/main" id="{87FB67A7-3B69-44B2-83D4-A5F5FEA4844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79" name="Oval 1278">
                  <a:extLst>
                    <a:ext uri="{FF2B5EF4-FFF2-40B4-BE49-F238E27FC236}">
                      <a16:creationId xmlns:a16="http://schemas.microsoft.com/office/drawing/2014/main" id="{3DFFA6CE-C4C3-4B99-B557-B2A139A03946}"/>
                    </a:ext>
                  </a:extLst>
                </p:cNvPr>
                <p:cNvSpPr/>
                <p:nvPr/>
              </p:nvSpPr>
              <p:spPr bwMode="auto">
                <a:xfrm rot="21421040" flipH="1">
                  <a:off x="5292688" y="2947977"/>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80" name="Group 1279">
                  <a:extLst>
                    <a:ext uri="{FF2B5EF4-FFF2-40B4-BE49-F238E27FC236}">
                      <a16:creationId xmlns:a16="http://schemas.microsoft.com/office/drawing/2014/main" id="{1F2F54EB-FC62-4977-8020-FE92A69DC78D}"/>
                    </a:ext>
                  </a:extLst>
                </p:cNvPr>
                <p:cNvGrpSpPr/>
                <p:nvPr/>
              </p:nvGrpSpPr>
              <p:grpSpPr>
                <a:xfrm rot="10621040" flipH="1">
                  <a:off x="5319550" y="3100680"/>
                  <a:ext cx="25464" cy="86331"/>
                  <a:chOff x="2018143" y="2815794"/>
                  <a:chExt cx="21432" cy="72662"/>
                </a:xfrm>
                <a:solidFill>
                  <a:schemeClr val="bg2">
                    <a:lumMod val="50000"/>
                    <a:alpha val="64000"/>
                  </a:schemeClr>
                </a:solidFill>
                <a:effectLst/>
              </p:grpSpPr>
              <p:cxnSp>
                <p:nvCxnSpPr>
                  <p:cNvPr id="1305" name="Straight Connector 1304">
                    <a:extLst>
                      <a:ext uri="{FF2B5EF4-FFF2-40B4-BE49-F238E27FC236}">
                        <a16:creationId xmlns:a16="http://schemas.microsoft.com/office/drawing/2014/main" id="{031DF08E-D013-4A6C-BD2D-53A98F62637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06" name="Straight Connector 1305">
                    <a:extLst>
                      <a:ext uri="{FF2B5EF4-FFF2-40B4-BE49-F238E27FC236}">
                        <a16:creationId xmlns:a16="http://schemas.microsoft.com/office/drawing/2014/main" id="{9356E358-FB7A-4E30-A222-24775600306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81" name="Oval 1280">
                  <a:extLst>
                    <a:ext uri="{FF2B5EF4-FFF2-40B4-BE49-F238E27FC236}">
                      <a16:creationId xmlns:a16="http://schemas.microsoft.com/office/drawing/2014/main" id="{EDE1A1CD-A11A-48AB-9F01-7A58C3837764}"/>
                    </a:ext>
                  </a:extLst>
                </p:cNvPr>
                <p:cNvSpPr/>
                <p:nvPr/>
              </p:nvSpPr>
              <p:spPr bwMode="auto">
                <a:xfrm rot="10621040" flipH="1">
                  <a:off x="5304612" y="3176831"/>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82" name="Group 1281">
                  <a:extLst>
                    <a:ext uri="{FF2B5EF4-FFF2-40B4-BE49-F238E27FC236}">
                      <a16:creationId xmlns:a16="http://schemas.microsoft.com/office/drawing/2014/main" id="{7BB16ADE-CD92-4CE8-A5ED-6A39581C8995}"/>
                    </a:ext>
                  </a:extLst>
                </p:cNvPr>
                <p:cNvGrpSpPr/>
                <p:nvPr/>
              </p:nvGrpSpPr>
              <p:grpSpPr>
                <a:xfrm rot="21421040" flipH="1">
                  <a:off x="5242018" y="3009771"/>
                  <a:ext cx="25464" cy="86331"/>
                  <a:chOff x="2018143" y="2815794"/>
                  <a:chExt cx="21432" cy="72662"/>
                </a:xfrm>
                <a:solidFill>
                  <a:schemeClr val="bg2">
                    <a:lumMod val="50000"/>
                    <a:alpha val="64000"/>
                  </a:schemeClr>
                </a:solidFill>
                <a:effectLst/>
              </p:grpSpPr>
              <p:cxnSp>
                <p:nvCxnSpPr>
                  <p:cNvPr id="1303" name="Straight Connector 1302">
                    <a:extLst>
                      <a:ext uri="{FF2B5EF4-FFF2-40B4-BE49-F238E27FC236}">
                        <a16:creationId xmlns:a16="http://schemas.microsoft.com/office/drawing/2014/main" id="{656AFAB6-2403-471C-83A2-476A2D40B645}"/>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04" name="Straight Connector 1303">
                    <a:extLst>
                      <a:ext uri="{FF2B5EF4-FFF2-40B4-BE49-F238E27FC236}">
                        <a16:creationId xmlns:a16="http://schemas.microsoft.com/office/drawing/2014/main" id="{C127B34D-ED95-41EA-8AB0-C1B81E0C505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83" name="Oval 1282">
                  <a:extLst>
                    <a:ext uri="{FF2B5EF4-FFF2-40B4-BE49-F238E27FC236}">
                      <a16:creationId xmlns:a16="http://schemas.microsoft.com/office/drawing/2014/main" id="{513B9028-0179-439B-9C70-F6F76AE04F22}"/>
                    </a:ext>
                  </a:extLst>
                </p:cNvPr>
                <p:cNvSpPr/>
                <p:nvPr/>
              </p:nvSpPr>
              <p:spPr bwMode="auto">
                <a:xfrm rot="21421040" flipH="1">
                  <a:off x="5214519" y="2952050"/>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84" name="Group 1283">
                  <a:extLst>
                    <a:ext uri="{FF2B5EF4-FFF2-40B4-BE49-F238E27FC236}">
                      <a16:creationId xmlns:a16="http://schemas.microsoft.com/office/drawing/2014/main" id="{2C72C4F2-FACC-4866-9084-642643F5991F}"/>
                    </a:ext>
                  </a:extLst>
                </p:cNvPr>
                <p:cNvGrpSpPr/>
                <p:nvPr/>
              </p:nvGrpSpPr>
              <p:grpSpPr>
                <a:xfrm rot="10621040" flipH="1">
                  <a:off x="5241382" y="3104753"/>
                  <a:ext cx="25464" cy="86331"/>
                  <a:chOff x="2018143" y="2815794"/>
                  <a:chExt cx="21432" cy="72662"/>
                </a:xfrm>
                <a:solidFill>
                  <a:schemeClr val="bg2">
                    <a:lumMod val="50000"/>
                    <a:alpha val="64000"/>
                  </a:schemeClr>
                </a:solidFill>
                <a:effectLst/>
              </p:grpSpPr>
              <p:cxnSp>
                <p:nvCxnSpPr>
                  <p:cNvPr id="1301" name="Straight Connector 1300">
                    <a:extLst>
                      <a:ext uri="{FF2B5EF4-FFF2-40B4-BE49-F238E27FC236}">
                        <a16:creationId xmlns:a16="http://schemas.microsoft.com/office/drawing/2014/main" id="{602B97C6-7D7E-4EFE-919E-BA2CA5B7373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02" name="Straight Connector 1301">
                    <a:extLst>
                      <a:ext uri="{FF2B5EF4-FFF2-40B4-BE49-F238E27FC236}">
                        <a16:creationId xmlns:a16="http://schemas.microsoft.com/office/drawing/2014/main" id="{AA7B6DCA-5C2C-475E-AC3C-1E8A9844D2E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85" name="Oval 1284">
                  <a:extLst>
                    <a:ext uri="{FF2B5EF4-FFF2-40B4-BE49-F238E27FC236}">
                      <a16:creationId xmlns:a16="http://schemas.microsoft.com/office/drawing/2014/main" id="{0FC22F13-4097-4A29-AFDA-804B3F08FE5A}"/>
                    </a:ext>
                  </a:extLst>
                </p:cNvPr>
                <p:cNvSpPr/>
                <p:nvPr/>
              </p:nvSpPr>
              <p:spPr bwMode="auto">
                <a:xfrm rot="10621040" flipH="1">
                  <a:off x="5226443" y="318090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86" name="Group 1285">
                  <a:extLst>
                    <a:ext uri="{FF2B5EF4-FFF2-40B4-BE49-F238E27FC236}">
                      <a16:creationId xmlns:a16="http://schemas.microsoft.com/office/drawing/2014/main" id="{9EAEA01F-62D3-4AB8-B329-A745CBAE8CC7}"/>
                    </a:ext>
                  </a:extLst>
                </p:cNvPr>
                <p:cNvGrpSpPr/>
                <p:nvPr/>
              </p:nvGrpSpPr>
              <p:grpSpPr>
                <a:xfrm rot="21421040" flipH="1">
                  <a:off x="5163849" y="3013843"/>
                  <a:ext cx="25464" cy="86331"/>
                  <a:chOff x="2018143" y="2815794"/>
                  <a:chExt cx="21432" cy="72662"/>
                </a:xfrm>
                <a:solidFill>
                  <a:schemeClr val="bg2">
                    <a:lumMod val="50000"/>
                    <a:alpha val="64000"/>
                  </a:schemeClr>
                </a:solidFill>
                <a:effectLst/>
              </p:grpSpPr>
              <p:cxnSp>
                <p:nvCxnSpPr>
                  <p:cNvPr id="1299" name="Straight Connector 1298">
                    <a:extLst>
                      <a:ext uri="{FF2B5EF4-FFF2-40B4-BE49-F238E27FC236}">
                        <a16:creationId xmlns:a16="http://schemas.microsoft.com/office/drawing/2014/main" id="{AF9E34A3-5F62-4DE0-AF13-DB24626AD18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300" name="Straight Connector 1299">
                    <a:extLst>
                      <a:ext uri="{FF2B5EF4-FFF2-40B4-BE49-F238E27FC236}">
                        <a16:creationId xmlns:a16="http://schemas.microsoft.com/office/drawing/2014/main" id="{1C613CAD-CBF9-4528-B64A-2C8DC92D976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87" name="Oval 1286">
                  <a:extLst>
                    <a:ext uri="{FF2B5EF4-FFF2-40B4-BE49-F238E27FC236}">
                      <a16:creationId xmlns:a16="http://schemas.microsoft.com/office/drawing/2014/main" id="{022F831D-808C-448C-968B-6D30F3C63449}"/>
                    </a:ext>
                  </a:extLst>
                </p:cNvPr>
                <p:cNvSpPr/>
                <p:nvPr/>
              </p:nvSpPr>
              <p:spPr bwMode="auto">
                <a:xfrm rot="21421040" flipH="1">
                  <a:off x="5136350" y="2956122"/>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88" name="Group 1287">
                  <a:extLst>
                    <a:ext uri="{FF2B5EF4-FFF2-40B4-BE49-F238E27FC236}">
                      <a16:creationId xmlns:a16="http://schemas.microsoft.com/office/drawing/2014/main" id="{EC5566CC-A414-4B06-ACC2-AE010E31C55A}"/>
                    </a:ext>
                  </a:extLst>
                </p:cNvPr>
                <p:cNvGrpSpPr/>
                <p:nvPr/>
              </p:nvGrpSpPr>
              <p:grpSpPr>
                <a:xfrm rot="10621040" flipH="1">
                  <a:off x="5163212" y="3108824"/>
                  <a:ext cx="25464" cy="86331"/>
                  <a:chOff x="2018143" y="2815794"/>
                  <a:chExt cx="21432" cy="72662"/>
                </a:xfrm>
                <a:solidFill>
                  <a:schemeClr val="bg2">
                    <a:lumMod val="50000"/>
                    <a:alpha val="64000"/>
                  </a:schemeClr>
                </a:solidFill>
                <a:effectLst/>
              </p:grpSpPr>
              <p:cxnSp>
                <p:nvCxnSpPr>
                  <p:cNvPr id="1297" name="Straight Connector 1296">
                    <a:extLst>
                      <a:ext uri="{FF2B5EF4-FFF2-40B4-BE49-F238E27FC236}">
                        <a16:creationId xmlns:a16="http://schemas.microsoft.com/office/drawing/2014/main" id="{EF504F23-A749-41DC-9844-E2BB64B3309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98" name="Straight Connector 1297">
                    <a:extLst>
                      <a:ext uri="{FF2B5EF4-FFF2-40B4-BE49-F238E27FC236}">
                        <a16:creationId xmlns:a16="http://schemas.microsoft.com/office/drawing/2014/main" id="{772E7A32-86FE-402F-A8FA-9188D049E1DD}"/>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89" name="Oval 1288">
                  <a:extLst>
                    <a:ext uri="{FF2B5EF4-FFF2-40B4-BE49-F238E27FC236}">
                      <a16:creationId xmlns:a16="http://schemas.microsoft.com/office/drawing/2014/main" id="{123473F6-40DA-4D27-89A8-DC80D74CC803}"/>
                    </a:ext>
                  </a:extLst>
                </p:cNvPr>
                <p:cNvSpPr/>
                <p:nvPr/>
              </p:nvSpPr>
              <p:spPr bwMode="auto">
                <a:xfrm rot="10621040" flipH="1">
                  <a:off x="5148274" y="3184975"/>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90" name="Group 1289">
                  <a:extLst>
                    <a:ext uri="{FF2B5EF4-FFF2-40B4-BE49-F238E27FC236}">
                      <a16:creationId xmlns:a16="http://schemas.microsoft.com/office/drawing/2014/main" id="{E217090A-4BD6-420E-84B3-379A201C1CC6}"/>
                    </a:ext>
                  </a:extLst>
                </p:cNvPr>
                <p:cNvGrpSpPr/>
                <p:nvPr/>
              </p:nvGrpSpPr>
              <p:grpSpPr>
                <a:xfrm rot="21421040" flipH="1">
                  <a:off x="5085533" y="3015092"/>
                  <a:ext cx="25464" cy="86331"/>
                  <a:chOff x="2018143" y="2815794"/>
                  <a:chExt cx="21432" cy="72662"/>
                </a:xfrm>
                <a:solidFill>
                  <a:schemeClr val="bg2">
                    <a:lumMod val="50000"/>
                    <a:alpha val="64000"/>
                  </a:schemeClr>
                </a:solidFill>
                <a:effectLst/>
              </p:grpSpPr>
              <p:cxnSp>
                <p:nvCxnSpPr>
                  <p:cNvPr id="1295" name="Straight Connector 1294">
                    <a:extLst>
                      <a:ext uri="{FF2B5EF4-FFF2-40B4-BE49-F238E27FC236}">
                        <a16:creationId xmlns:a16="http://schemas.microsoft.com/office/drawing/2014/main" id="{5E1BAE0A-4EE2-4C61-9A1C-9DAD3F50263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96" name="Straight Connector 1295">
                    <a:extLst>
                      <a:ext uri="{FF2B5EF4-FFF2-40B4-BE49-F238E27FC236}">
                        <a16:creationId xmlns:a16="http://schemas.microsoft.com/office/drawing/2014/main" id="{EE3A4CEB-81FA-4762-B5AA-0FB039DAD80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grpSp>
              <p:nvGrpSpPr>
                <p:cNvPr id="1291" name="Group 1290">
                  <a:extLst>
                    <a:ext uri="{FF2B5EF4-FFF2-40B4-BE49-F238E27FC236}">
                      <a16:creationId xmlns:a16="http://schemas.microsoft.com/office/drawing/2014/main" id="{3B9C070D-A67E-4DE2-AEAE-17F8E7DF30CA}"/>
                    </a:ext>
                  </a:extLst>
                </p:cNvPr>
                <p:cNvGrpSpPr/>
                <p:nvPr/>
              </p:nvGrpSpPr>
              <p:grpSpPr>
                <a:xfrm rot="10621040" flipH="1">
                  <a:off x="5084896" y="3110073"/>
                  <a:ext cx="25464" cy="86331"/>
                  <a:chOff x="2018143" y="2815794"/>
                  <a:chExt cx="21432" cy="72662"/>
                </a:xfrm>
                <a:solidFill>
                  <a:schemeClr val="bg2">
                    <a:lumMod val="50000"/>
                    <a:alpha val="64000"/>
                  </a:schemeClr>
                </a:solidFill>
                <a:effectLst/>
              </p:grpSpPr>
              <p:cxnSp>
                <p:nvCxnSpPr>
                  <p:cNvPr id="1293" name="Straight Connector 1292">
                    <a:extLst>
                      <a:ext uri="{FF2B5EF4-FFF2-40B4-BE49-F238E27FC236}">
                        <a16:creationId xmlns:a16="http://schemas.microsoft.com/office/drawing/2014/main" id="{177E19CA-7088-4646-8D93-75676C85D09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94" name="Straight Connector 1293">
                    <a:extLst>
                      <a:ext uri="{FF2B5EF4-FFF2-40B4-BE49-F238E27FC236}">
                        <a16:creationId xmlns:a16="http://schemas.microsoft.com/office/drawing/2014/main" id="{EE021761-6432-4535-9D36-C37828EEE5A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92" name="Oval 1291">
                  <a:extLst>
                    <a:ext uri="{FF2B5EF4-FFF2-40B4-BE49-F238E27FC236}">
                      <a16:creationId xmlns:a16="http://schemas.microsoft.com/office/drawing/2014/main" id="{76C57C92-7E71-4342-9E92-8DCB666EDED6}"/>
                    </a:ext>
                  </a:extLst>
                </p:cNvPr>
                <p:cNvSpPr/>
                <p:nvPr/>
              </p:nvSpPr>
              <p:spPr bwMode="auto">
                <a:xfrm rot="10621040" flipH="1">
                  <a:off x="5069958" y="3186224"/>
                  <a:ext cx="67901" cy="6790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1200" name="Group 1199">
                <a:extLst>
                  <a:ext uri="{FF2B5EF4-FFF2-40B4-BE49-F238E27FC236}">
                    <a16:creationId xmlns:a16="http://schemas.microsoft.com/office/drawing/2014/main" id="{66F83215-D66B-4CA2-94A6-8B4DE769C452}"/>
                  </a:ext>
                </a:extLst>
              </p:cNvPr>
              <p:cNvGrpSpPr/>
              <p:nvPr/>
            </p:nvGrpSpPr>
            <p:grpSpPr>
              <a:xfrm rot="170527">
                <a:off x="6874272" y="1520755"/>
                <a:ext cx="369827" cy="246719"/>
                <a:chOff x="6874272" y="1539802"/>
                <a:chExt cx="369827" cy="246719"/>
              </a:xfrm>
            </p:grpSpPr>
            <p:sp>
              <p:nvSpPr>
                <p:cNvPr id="1201" name="Oval 1200">
                  <a:extLst>
                    <a:ext uri="{FF2B5EF4-FFF2-40B4-BE49-F238E27FC236}">
                      <a16:creationId xmlns:a16="http://schemas.microsoft.com/office/drawing/2014/main" id="{5BDA7026-173A-4680-B72E-543896A2A782}"/>
                    </a:ext>
                  </a:extLst>
                </p:cNvPr>
                <p:cNvSpPr/>
                <p:nvPr/>
              </p:nvSpPr>
              <p:spPr bwMode="auto">
                <a:xfrm rot="21421040" flipH="1">
                  <a:off x="7189808" y="1539802"/>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02" name="Group 1201">
                  <a:extLst>
                    <a:ext uri="{FF2B5EF4-FFF2-40B4-BE49-F238E27FC236}">
                      <a16:creationId xmlns:a16="http://schemas.microsoft.com/office/drawing/2014/main" id="{CE22B2B4-638E-4F93-8EBC-B8C12AFBECCF}"/>
                    </a:ext>
                  </a:extLst>
                </p:cNvPr>
                <p:cNvGrpSpPr/>
                <p:nvPr/>
              </p:nvGrpSpPr>
              <p:grpSpPr>
                <a:xfrm rot="21421040" flipH="1">
                  <a:off x="7149296" y="1589210"/>
                  <a:ext cx="20360" cy="69027"/>
                  <a:chOff x="2018143" y="2815794"/>
                  <a:chExt cx="21432" cy="72662"/>
                </a:xfrm>
                <a:solidFill>
                  <a:schemeClr val="bg2">
                    <a:lumMod val="50000"/>
                    <a:alpha val="64000"/>
                  </a:schemeClr>
                </a:solidFill>
                <a:effectLst/>
              </p:grpSpPr>
              <p:cxnSp>
                <p:nvCxnSpPr>
                  <p:cNvPr id="1240" name="Straight Connector 1239">
                    <a:extLst>
                      <a:ext uri="{FF2B5EF4-FFF2-40B4-BE49-F238E27FC236}">
                        <a16:creationId xmlns:a16="http://schemas.microsoft.com/office/drawing/2014/main" id="{5A220A70-48F2-441A-B7EA-A18ED308B69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41" name="Straight Connector 1240">
                    <a:extLst>
                      <a:ext uri="{FF2B5EF4-FFF2-40B4-BE49-F238E27FC236}">
                        <a16:creationId xmlns:a16="http://schemas.microsoft.com/office/drawing/2014/main" id="{AF1884B1-55B1-47B5-BDBD-18B3C8BE4F4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03" name="Oval 1202">
                  <a:extLst>
                    <a:ext uri="{FF2B5EF4-FFF2-40B4-BE49-F238E27FC236}">
                      <a16:creationId xmlns:a16="http://schemas.microsoft.com/office/drawing/2014/main" id="{32C0E591-B8A9-45D2-AA09-809145D3CAC5}"/>
                    </a:ext>
                  </a:extLst>
                </p:cNvPr>
                <p:cNvSpPr/>
                <p:nvPr/>
              </p:nvSpPr>
              <p:spPr bwMode="auto">
                <a:xfrm rot="21421040" flipH="1">
                  <a:off x="7127309" y="1543059"/>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04" name="Group 1203">
                  <a:extLst>
                    <a:ext uri="{FF2B5EF4-FFF2-40B4-BE49-F238E27FC236}">
                      <a16:creationId xmlns:a16="http://schemas.microsoft.com/office/drawing/2014/main" id="{FDD4539A-43CF-4EC1-8588-797472069BCA}"/>
                    </a:ext>
                  </a:extLst>
                </p:cNvPr>
                <p:cNvGrpSpPr/>
                <p:nvPr/>
              </p:nvGrpSpPr>
              <p:grpSpPr>
                <a:xfrm rot="10621040" flipH="1">
                  <a:off x="7148787" y="1665154"/>
                  <a:ext cx="20360" cy="69027"/>
                  <a:chOff x="2018143" y="2815794"/>
                  <a:chExt cx="21432" cy="72662"/>
                </a:xfrm>
                <a:solidFill>
                  <a:schemeClr val="bg2">
                    <a:lumMod val="50000"/>
                    <a:alpha val="64000"/>
                  </a:schemeClr>
                </a:solidFill>
                <a:effectLst/>
              </p:grpSpPr>
              <p:cxnSp>
                <p:nvCxnSpPr>
                  <p:cNvPr id="1238" name="Straight Connector 1237">
                    <a:extLst>
                      <a:ext uri="{FF2B5EF4-FFF2-40B4-BE49-F238E27FC236}">
                        <a16:creationId xmlns:a16="http://schemas.microsoft.com/office/drawing/2014/main" id="{78CA6961-114E-4B2C-99D3-2A2E07A5186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39" name="Straight Connector 1238">
                    <a:extLst>
                      <a:ext uri="{FF2B5EF4-FFF2-40B4-BE49-F238E27FC236}">
                        <a16:creationId xmlns:a16="http://schemas.microsoft.com/office/drawing/2014/main" id="{65A72477-99BF-4893-B760-05043B021CC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05" name="Oval 1204">
                  <a:extLst>
                    <a:ext uri="{FF2B5EF4-FFF2-40B4-BE49-F238E27FC236}">
                      <a16:creationId xmlns:a16="http://schemas.microsoft.com/office/drawing/2014/main" id="{B3FD4C5E-EC28-48CF-B309-B4B0F0616584}"/>
                    </a:ext>
                  </a:extLst>
                </p:cNvPr>
                <p:cNvSpPr/>
                <p:nvPr/>
              </p:nvSpPr>
              <p:spPr bwMode="auto">
                <a:xfrm rot="10621040" flipH="1">
                  <a:off x="7136843" y="17260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06" name="Group 1205">
                  <a:extLst>
                    <a:ext uri="{FF2B5EF4-FFF2-40B4-BE49-F238E27FC236}">
                      <a16:creationId xmlns:a16="http://schemas.microsoft.com/office/drawing/2014/main" id="{A82648B7-752C-4875-8473-E081D4EF43F3}"/>
                    </a:ext>
                  </a:extLst>
                </p:cNvPr>
                <p:cNvGrpSpPr/>
                <p:nvPr/>
              </p:nvGrpSpPr>
              <p:grpSpPr>
                <a:xfrm rot="21421040" flipH="1">
                  <a:off x="7086795" y="1592466"/>
                  <a:ext cx="20360" cy="69027"/>
                  <a:chOff x="2018143" y="2815794"/>
                  <a:chExt cx="21432" cy="72662"/>
                </a:xfrm>
                <a:solidFill>
                  <a:schemeClr val="bg2">
                    <a:lumMod val="50000"/>
                    <a:alpha val="64000"/>
                  </a:schemeClr>
                </a:solidFill>
                <a:effectLst/>
              </p:grpSpPr>
              <p:cxnSp>
                <p:nvCxnSpPr>
                  <p:cNvPr id="1236" name="Straight Connector 1235">
                    <a:extLst>
                      <a:ext uri="{FF2B5EF4-FFF2-40B4-BE49-F238E27FC236}">
                        <a16:creationId xmlns:a16="http://schemas.microsoft.com/office/drawing/2014/main" id="{FF4E5D06-2114-4C87-8F58-87FC3820515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37" name="Straight Connector 1236">
                    <a:extLst>
                      <a:ext uri="{FF2B5EF4-FFF2-40B4-BE49-F238E27FC236}">
                        <a16:creationId xmlns:a16="http://schemas.microsoft.com/office/drawing/2014/main" id="{62C41D6A-AE87-4292-889A-B8688947076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07" name="Oval 1206">
                  <a:extLst>
                    <a:ext uri="{FF2B5EF4-FFF2-40B4-BE49-F238E27FC236}">
                      <a16:creationId xmlns:a16="http://schemas.microsoft.com/office/drawing/2014/main" id="{F8D7D2AC-2DF3-4954-A55B-2E223F7EBF0B}"/>
                    </a:ext>
                  </a:extLst>
                </p:cNvPr>
                <p:cNvSpPr/>
                <p:nvPr/>
              </p:nvSpPr>
              <p:spPr bwMode="auto">
                <a:xfrm rot="21421040" flipH="1">
                  <a:off x="7064808" y="154631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08" name="Group 1207">
                  <a:extLst>
                    <a:ext uri="{FF2B5EF4-FFF2-40B4-BE49-F238E27FC236}">
                      <a16:creationId xmlns:a16="http://schemas.microsoft.com/office/drawing/2014/main" id="{5674EBF6-2C46-4A6B-B201-06E8C3FE7112}"/>
                    </a:ext>
                  </a:extLst>
                </p:cNvPr>
                <p:cNvGrpSpPr/>
                <p:nvPr/>
              </p:nvGrpSpPr>
              <p:grpSpPr>
                <a:xfrm rot="10621040" flipH="1">
                  <a:off x="7086286" y="1668410"/>
                  <a:ext cx="20360" cy="69027"/>
                  <a:chOff x="2018143" y="2815794"/>
                  <a:chExt cx="21432" cy="72662"/>
                </a:xfrm>
                <a:solidFill>
                  <a:schemeClr val="bg2">
                    <a:lumMod val="50000"/>
                    <a:alpha val="64000"/>
                  </a:schemeClr>
                </a:solidFill>
                <a:effectLst/>
              </p:grpSpPr>
              <p:cxnSp>
                <p:nvCxnSpPr>
                  <p:cNvPr id="1234" name="Straight Connector 1233">
                    <a:extLst>
                      <a:ext uri="{FF2B5EF4-FFF2-40B4-BE49-F238E27FC236}">
                        <a16:creationId xmlns:a16="http://schemas.microsoft.com/office/drawing/2014/main" id="{4EB8FAFA-D341-418C-B5A2-1B93DE03E74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35" name="Straight Connector 1234">
                    <a:extLst>
                      <a:ext uri="{FF2B5EF4-FFF2-40B4-BE49-F238E27FC236}">
                        <a16:creationId xmlns:a16="http://schemas.microsoft.com/office/drawing/2014/main" id="{8E143A57-76CD-4165-8EEC-C4322890CA2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09" name="Oval 1208">
                  <a:extLst>
                    <a:ext uri="{FF2B5EF4-FFF2-40B4-BE49-F238E27FC236}">
                      <a16:creationId xmlns:a16="http://schemas.microsoft.com/office/drawing/2014/main" id="{F8C5EE40-BED2-4F08-ADAE-23FD18203BD4}"/>
                    </a:ext>
                  </a:extLst>
                </p:cNvPr>
                <p:cNvSpPr/>
                <p:nvPr/>
              </p:nvSpPr>
              <p:spPr bwMode="auto">
                <a:xfrm rot="10621040" flipH="1">
                  <a:off x="7074342" y="172929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10" name="Group 1209">
                  <a:extLst>
                    <a:ext uri="{FF2B5EF4-FFF2-40B4-BE49-F238E27FC236}">
                      <a16:creationId xmlns:a16="http://schemas.microsoft.com/office/drawing/2014/main" id="{C8930CF1-DAF6-4AD3-A1CD-71C74144A889}"/>
                    </a:ext>
                  </a:extLst>
                </p:cNvPr>
                <p:cNvGrpSpPr/>
                <p:nvPr/>
              </p:nvGrpSpPr>
              <p:grpSpPr>
                <a:xfrm rot="21449049" flipH="1">
                  <a:off x="7020972" y="1592131"/>
                  <a:ext cx="20360" cy="69027"/>
                  <a:chOff x="2018143" y="2815794"/>
                  <a:chExt cx="21432" cy="72662"/>
                </a:xfrm>
                <a:solidFill>
                  <a:schemeClr val="bg2">
                    <a:lumMod val="50000"/>
                    <a:alpha val="64000"/>
                  </a:schemeClr>
                </a:solidFill>
                <a:effectLst/>
              </p:grpSpPr>
              <p:cxnSp>
                <p:nvCxnSpPr>
                  <p:cNvPr id="1232" name="Straight Connector 1231">
                    <a:extLst>
                      <a:ext uri="{FF2B5EF4-FFF2-40B4-BE49-F238E27FC236}">
                        <a16:creationId xmlns:a16="http://schemas.microsoft.com/office/drawing/2014/main" id="{807D967E-11B9-4ED0-A4EB-016DC5EF7A62}"/>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33" name="Straight Connector 1232">
                    <a:extLst>
                      <a:ext uri="{FF2B5EF4-FFF2-40B4-BE49-F238E27FC236}">
                        <a16:creationId xmlns:a16="http://schemas.microsoft.com/office/drawing/2014/main" id="{84EFA191-8EC9-45B9-9289-F2A72B8ABC1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11" name="Oval 1210">
                  <a:extLst>
                    <a:ext uri="{FF2B5EF4-FFF2-40B4-BE49-F238E27FC236}">
                      <a16:creationId xmlns:a16="http://schemas.microsoft.com/office/drawing/2014/main" id="{B76B0CB5-000D-4231-B04E-ABC69555EB87}"/>
                    </a:ext>
                  </a:extLst>
                </p:cNvPr>
                <p:cNvSpPr/>
                <p:nvPr/>
              </p:nvSpPr>
              <p:spPr bwMode="auto">
                <a:xfrm rot="21449049" flipH="1">
                  <a:off x="6999422" y="15459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12" name="Group 1211">
                  <a:extLst>
                    <a:ext uri="{FF2B5EF4-FFF2-40B4-BE49-F238E27FC236}">
                      <a16:creationId xmlns:a16="http://schemas.microsoft.com/office/drawing/2014/main" id="{7A856255-12CF-4561-9429-5841B2DFD7D6}"/>
                    </a:ext>
                  </a:extLst>
                </p:cNvPr>
                <p:cNvGrpSpPr/>
                <p:nvPr/>
              </p:nvGrpSpPr>
              <p:grpSpPr>
                <a:xfrm rot="10649049" flipH="1">
                  <a:off x="7019845" y="1668069"/>
                  <a:ext cx="20360" cy="69027"/>
                  <a:chOff x="2018143" y="2815794"/>
                  <a:chExt cx="21432" cy="72662"/>
                </a:xfrm>
                <a:solidFill>
                  <a:schemeClr val="bg2">
                    <a:lumMod val="50000"/>
                    <a:alpha val="64000"/>
                  </a:schemeClr>
                </a:solidFill>
                <a:effectLst/>
              </p:grpSpPr>
              <p:cxnSp>
                <p:nvCxnSpPr>
                  <p:cNvPr id="1230" name="Straight Connector 1229">
                    <a:extLst>
                      <a:ext uri="{FF2B5EF4-FFF2-40B4-BE49-F238E27FC236}">
                        <a16:creationId xmlns:a16="http://schemas.microsoft.com/office/drawing/2014/main" id="{FF672A5E-DF83-47D1-9F56-434EFC63E37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31" name="Straight Connector 1230">
                    <a:extLst>
                      <a:ext uri="{FF2B5EF4-FFF2-40B4-BE49-F238E27FC236}">
                        <a16:creationId xmlns:a16="http://schemas.microsoft.com/office/drawing/2014/main" id="{39B07F8F-9646-4E37-8BB2-17526E522479}"/>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13" name="Oval 1212">
                  <a:extLst>
                    <a:ext uri="{FF2B5EF4-FFF2-40B4-BE49-F238E27FC236}">
                      <a16:creationId xmlns:a16="http://schemas.microsoft.com/office/drawing/2014/main" id="{9DDE0B5E-4158-405A-9B3E-92B5EDC55505}"/>
                    </a:ext>
                  </a:extLst>
                </p:cNvPr>
                <p:cNvSpPr/>
                <p:nvPr/>
              </p:nvSpPr>
              <p:spPr bwMode="auto">
                <a:xfrm rot="10649049" flipH="1">
                  <a:off x="7007464" y="172899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14" name="Group 1213">
                  <a:extLst>
                    <a:ext uri="{FF2B5EF4-FFF2-40B4-BE49-F238E27FC236}">
                      <a16:creationId xmlns:a16="http://schemas.microsoft.com/office/drawing/2014/main" id="{5068DD4F-3600-4363-94AD-78BC87DDFE0F}"/>
                    </a:ext>
                  </a:extLst>
                </p:cNvPr>
                <p:cNvGrpSpPr/>
                <p:nvPr/>
              </p:nvGrpSpPr>
              <p:grpSpPr>
                <a:xfrm rot="21449049" flipH="1">
                  <a:off x="6958348" y="1592618"/>
                  <a:ext cx="20360" cy="69027"/>
                  <a:chOff x="2018143" y="2815794"/>
                  <a:chExt cx="21432" cy="72662"/>
                </a:xfrm>
                <a:solidFill>
                  <a:schemeClr val="bg2">
                    <a:lumMod val="50000"/>
                    <a:alpha val="64000"/>
                  </a:schemeClr>
                </a:solidFill>
                <a:effectLst/>
              </p:grpSpPr>
              <p:cxnSp>
                <p:nvCxnSpPr>
                  <p:cNvPr id="1228" name="Straight Connector 1227">
                    <a:extLst>
                      <a:ext uri="{FF2B5EF4-FFF2-40B4-BE49-F238E27FC236}">
                        <a16:creationId xmlns:a16="http://schemas.microsoft.com/office/drawing/2014/main" id="{5001203D-76AB-4EE2-861E-BD216512FE7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29" name="Straight Connector 1228">
                    <a:extLst>
                      <a:ext uri="{FF2B5EF4-FFF2-40B4-BE49-F238E27FC236}">
                        <a16:creationId xmlns:a16="http://schemas.microsoft.com/office/drawing/2014/main" id="{7C24A5E7-1DB1-427C-80B9-DB43894E6BE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15" name="Oval 1214">
                  <a:extLst>
                    <a:ext uri="{FF2B5EF4-FFF2-40B4-BE49-F238E27FC236}">
                      <a16:creationId xmlns:a16="http://schemas.microsoft.com/office/drawing/2014/main" id="{985BE401-C267-4ECA-B28C-BD7276B6BEEE}"/>
                    </a:ext>
                  </a:extLst>
                </p:cNvPr>
                <p:cNvSpPr/>
                <p:nvPr/>
              </p:nvSpPr>
              <p:spPr bwMode="auto">
                <a:xfrm rot="21449049" flipH="1">
                  <a:off x="6936798" y="154642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16" name="Group 1215">
                  <a:extLst>
                    <a:ext uri="{FF2B5EF4-FFF2-40B4-BE49-F238E27FC236}">
                      <a16:creationId xmlns:a16="http://schemas.microsoft.com/office/drawing/2014/main" id="{E48A1C48-6B07-4AF1-BA4D-F43BDBDF81C5}"/>
                    </a:ext>
                  </a:extLst>
                </p:cNvPr>
                <p:cNvGrpSpPr/>
                <p:nvPr/>
              </p:nvGrpSpPr>
              <p:grpSpPr>
                <a:xfrm rot="10649049" flipH="1">
                  <a:off x="6957221" y="1668557"/>
                  <a:ext cx="20360" cy="69027"/>
                  <a:chOff x="2018143" y="2815794"/>
                  <a:chExt cx="21432" cy="72662"/>
                </a:xfrm>
                <a:solidFill>
                  <a:schemeClr val="bg2">
                    <a:lumMod val="50000"/>
                    <a:alpha val="64000"/>
                  </a:schemeClr>
                </a:solidFill>
                <a:effectLst/>
              </p:grpSpPr>
              <p:cxnSp>
                <p:nvCxnSpPr>
                  <p:cNvPr id="1226" name="Straight Connector 1225">
                    <a:extLst>
                      <a:ext uri="{FF2B5EF4-FFF2-40B4-BE49-F238E27FC236}">
                        <a16:creationId xmlns:a16="http://schemas.microsoft.com/office/drawing/2014/main" id="{120DAD34-E42C-4DF7-8282-40C8AE9A775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27" name="Straight Connector 1226">
                    <a:extLst>
                      <a:ext uri="{FF2B5EF4-FFF2-40B4-BE49-F238E27FC236}">
                        <a16:creationId xmlns:a16="http://schemas.microsoft.com/office/drawing/2014/main" id="{04C448FA-BB6A-4ABC-9B68-D38864C311E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17" name="Oval 1216">
                  <a:extLst>
                    <a:ext uri="{FF2B5EF4-FFF2-40B4-BE49-F238E27FC236}">
                      <a16:creationId xmlns:a16="http://schemas.microsoft.com/office/drawing/2014/main" id="{CA3BA65C-D429-4E6E-87C1-0C6E1D0FE33A}"/>
                    </a:ext>
                  </a:extLst>
                </p:cNvPr>
                <p:cNvSpPr/>
                <p:nvPr/>
              </p:nvSpPr>
              <p:spPr bwMode="auto">
                <a:xfrm rot="10649049" flipH="1">
                  <a:off x="6944840" y="172948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18" name="Group 1217">
                  <a:extLst>
                    <a:ext uri="{FF2B5EF4-FFF2-40B4-BE49-F238E27FC236}">
                      <a16:creationId xmlns:a16="http://schemas.microsoft.com/office/drawing/2014/main" id="{F153376D-463A-401B-8475-7D199FDDB176}"/>
                    </a:ext>
                  </a:extLst>
                </p:cNvPr>
                <p:cNvGrpSpPr/>
                <p:nvPr/>
              </p:nvGrpSpPr>
              <p:grpSpPr>
                <a:xfrm rot="21449049" flipH="1">
                  <a:off x="6895823" y="1595366"/>
                  <a:ext cx="20360" cy="69027"/>
                  <a:chOff x="2018143" y="2815794"/>
                  <a:chExt cx="21432" cy="72662"/>
                </a:xfrm>
                <a:solidFill>
                  <a:schemeClr val="bg2">
                    <a:lumMod val="50000"/>
                    <a:alpha val="64000"/>
                  </a:schemeClr>
                </a:solidFill>
                <a:effectLst/>
              </p:grpSpPr>
              <p:cxnSp>
                <p:nvCxnSpPr>
                  <p:cNvPr id="1224" name="Straight Connector 1223">
                    <a:extLst>
                      <a:ext uri="{FF2B5EF4-FFF2-40B4-BE49-F238E27FC236}">
                        <a16:creationId xmlns:a16="http://schemas.microsoft.com/office/drawing/2014/main" id="{35C7BEE7-7AC4-4E8B-833E-C6CD0A8C483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25" name="Straight Connector 1224">
                    <a:extLst>
                      <a:ext uri="{FF2B5EF4-FFF2-40B4-BE49-F238E27FC236}">
                        <a16:creationId xmlns:a16="http://schemas.microsoft.com/office/drawing/2014/main" id="{05BF70FF-EDBD-48DC-A13C-52A07DE8062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19" name="Oval 1218">
                  <a:extLst>
                    <a:ext uri="{FF2B5EF4-FFF2-40B4-BE49-F238E27FC236}">
                      <a16:creationId xmlns:a16="http://schemas.microsoft.com/office/drawing/2014/main" id="{05F50933-6DB3-4193-846B-594976150E5E}"/>
                    </a:ext>
                  </a:extLst>
                </p:cNvPr>
                <p:cNvSpPr/>
                <p:nvPr/>
              </p:nvSpPr>
              <p:spPr bwMode="auto">
                <a:xfrm rot="21449049" flipH="1">
                  <a:off x="6874272" y="154917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220" name="Group 1219">
                  <a:extLst>
                    <a:ext uri="{FF2B5EF4-FFF2-40B4-BE49-F238E27FC236}">
                      <a16:creationId xmlns:a16="http://schemas.microsoft.com/office/drawing/2014/main" id="{8097CCA4-DE5E-4574-9714-5C7ED9B6DF40}"/>
                    </a:ext>
                  </a:extLst>
                </p:cNvPr>
                <p:cNvGrpSpPr/>
                <p:nvPr/>
              </p:nvGrpSpPr>
              <p:grpSpPr>
                <a:xfrm rot="10649049" flipH="1">
                  <a:off x="6894696" y="1671304"/>
                  <a:ext cx="20360" cy="69027"/>
                  <a:chOff x="2018143" y="2815794"/>
                  <a:chExt cx="21432" cy="72662"/>
                </a:xfrm>
                <a:solidFill>
                  <a:schemeClr val="bg2">
                    <a:lumMod val="50000"/>
                    <a:alpha val="64000"/>
                  </a:schemeClr>
                </a:solidFill>
                <a:effectLst/>
              </p:grpSpPr>
              <p:cxnSp>
                <p:nvCxnSpPr>
                  <p:cNvPr id="1222" name="Straight Connector 1221">
                    <a:extLst>
                      <a:ext uri="{FF2B5EF4-FFF2-40B4-BE49-F238E27FC236}">
                        <a16:creationId xmlns:a16="http://schemas.microsoft.com/office/drawing/2014/main" id="{1B2C3DC7-FB50-47EA-B826-E12FE5D9060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223" name="Straight Connector 1222">
                    <a:extLst>
                      <a:ext uri="{FF2B5EF4-FFF2-40B4-BE49-F238E27FC236}">
                        <a16:creationId xmlns:a16="http://schemas.microsoft.com/office/drawing/2014/main" id="{A220643D-3606-465A-85FE-CCC032575C00}"/>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221" name="Oval 1220">
                  <a:extLst>
                    <a:ext uri="{FF2B5EF4-FFF2-40B4-BE49-F238E27FC236}">
                      <a16:creationId xmlns:a16="http://schemas.microsoft.com/office/drawing/2014/main" id="{2FCE5AA7-42FF-4B1E-ADF1-77DFA3B2AE1B}"/>
                    </a:ext>
                  </a:extLst>
                </p:cNvPr>
                <p:cNvSpPr/>
                <p:nvPr/>
              </p:nvSpPr>
              <p:spPr bwMode="auto">
                <a:xfrm rot="10649049" flipH="1">
                  <a:off x="6882315" y="1732230"/>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grpSp>
          <p:nvGrpSpPr>
            <p:cNvPr id="11" name="Group 10">
              <a:extLst>
                <a:ext uri="{FF2B5EF4-FFF2-40B4-BE49-F238E27FC236}">
                  <a16:creationId xmlns:a16="http://schemas.microsoft.com/office/drawing/2014/main" id="{36DCB044-47D0-487C-BE86-18A74F42B458}"/>
                </a:ext>
              </a:extLst>
            </p:cNvPr>
            <p:cNvGrpSpPr/>
            <p:nvPr/>
          </p:nvGrpSpPr>
          <p:grpSpPr>
            <a:xfrm>
              <a:off x="10582971" y="1551323"/>
              <a:ext cx="304642" cy="239067"/>
              <a:chOff x="10582971" y="1551323"/>
              <a:chExt cx="304642" cy="239067"/>
            </a:xfrm>
          </p:grpSpPr>
          <p:grpSp>
            <p:nvGrpSpPr>
              <p:cNvPr id="1128" name="Group 1127">
                <a:extLst>
                  <a:ext uri="{FF2B5EF4-FFF2-40B4-BE49-F238E27FC236}">
                    <a16:creationId xmlns:a16="http://schemas.microsoft.com/office/drawing/2014/main" id="{666C1C47-8F66-42C9-9095-3DEA3F671951}"/>
                  </a:ext>
                </a:extLst>
              </p:cNvPr>
              <p:cNvGrpSpPr/>
              <p:nvPr/>
            </p:nvGrpSpPr>
            <p:grpSpPr>
              <a:xfrm rot="21571575" flipH="1">
                <a:off x="10851447" y="1597643"/>
                <a:ext cx="20360" cy="69027"/>
                <a:chOff x="2018143" y="2815794"/>
                <a:chExt cx="21432" cy="72662"/>
              </a:xfrm>
              <a:solidFill>
                <a:schemeClr val="bg2">
                  <a:lumMod val="50000"/>
                  <a:alpha val="64000"/>
                </a:schemeClr>
              </a:solidFill>
              <a:effectLst/>
            </p:grpSpPr>
            <p:cxnSp>
              <p:nvCxnSpPr>
                <p:cNvPr id="1165" name="Straight Connector 1164">
                  <a:extLst>
                    <a:ext uri="{FF2B5EF4-FFF2-40B4-BE49-F238E27FC236}">
                      <a16:creationId xmlns:a16="http://schemas.microsoft.com/office/drawing/2014/main" id="{85E812C1-0897-4AB8-BAD3-0B544537800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66" name="Straight Connector 1165">
                  <a:extLst>
                    <a:ext uri="{FF2B5EF4-FFF2-40B4-BE49-F238E27FC236}">
                      <a16:creationId xmlns:a16="http://schemas.microsoft.com/office/drawing/2014/main" id="{2879F974-584E-4FF6-8233-A33E21DF1EB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29" name="Oval 1128">
                <a:extLst>
                  <a:ext uri="{FF2B5EF4-FFF2-40B4-BE49-F238E27FC236}">
                    <a16:creationId xmlns:a16="http://schemas.microsoft.com/office/drawing/2014/main" id="{CB1115B9-5224-4375-9CBF-3DA883459951}"/>
                  </a:ext>
                </a:extLst>
              </p:cNvPr>
              <p:cNvSpPr/>
              <p:nvPr/>
            </p:nvSpPr>
            <p:spPr bwMode="auto">
              <a:xfrm rot="21571575" flipH="1">
                <a:off x="10831807" y="155132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30" name="Group 1129">
                <a:extLst>
                  <a:ext uri="{FF2B5EF4-FFF2-40B4-BE49-F238E27FC236}">
                    <a16:creationId xmlns:a16="http://schemas.microsoft.com/office/drawing/2014/main" id="{9C13FE98-DFCF-4A52-B951-5AE0F5B7BDDA}"/>
                  </a:ext>
                </a:extLst>
              </p:cNvPr>
              <p:cNvGrpSpPr/>
              <p:nvPr/>
            </p:nvGrpSpPr>
            <p:grpSpPr>
              <a:xfrm rot="10771575" flipH="1">
                <a:off x="10847614" y="1673492"/>
                <a:ext cx="20360" cy="69027"/>
                <a:chOff x="2018143" y="2815794"/>
                <a:chExt cx="21432" cy="72662"/>
              </a:xfrm>
              <a:solidFill>
                <a:schemeClr val="bg2">
                  <a:lumMod val="50000"/>
                  <a:alpha val="64000"/>
                </a:schemeClr>
              </a:solidFill>
              <a:effectLst/>
            </p:grpSpPr>
            <p:cxnSp>
              <p:nvCxnSpPr>
                <p:cNvPr id="1163" name="Straight Connector 1162">
                  <a:extLst>
                    <a:ext uri="{FF2B5EF4-FFF2-40B4-BE49-F238E27FC236}">
                      <a16:creationId xmlns:a16="http://schemas.microsoft.com/office/drawing/2014/main" id="{15546569-9166-4F75-8AEF-7476463F7B33}"/>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64" name="Straight Connector 1163">
                  <a:extLst>
                    <a:ext uri="{FF2B5EF4-FFF2-40B4-BE49-F238E27FC236}">
                      <a16:creationId xmlns:a16="http://schemas.microsoft.com/office/drawing/2014/main" id="{5992C886-1697-4371-B353-936060CF930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31" name="Oval 1130">
                <a:extLst>
                  <a:ext uri="{FF2B5EF4-FFF2-40B4-BE49-F238E27FC236}">
                    <a16:creationId xmlns:a16="http://schemas.microsoft.com/office/drawing/2014/main" id="{F8FD6F4B-7740-4446-BC4B-B88C3528AF69}"/>
                  </a:ext>
                </a:extLst>
              </p:cNvPr>
              <p:cNvSpPr/>
              <p:nvPr/>
            </p:nvSpPr>
            <p:spPr bwMode="auto">
              <a:xfrm rot="10771575" flipH="1">
                <a:off x="10833322" y="173454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32" name="Group 1131">
                <a:extLst>
                  <a:ext uri="{FF2B5EF4-FFF2-40B4-BE49-F238E27FC236}">
                    <a16:creationId xmlns:a16="http://schemas.microsoft.com/office/drawing/2014/main" id="{6522C399-8002-48F6-8688-E813CBDBCD46}"/>
                  </a:ext>
                </a:extLst>
              </p:cNvPr>
              <p:cNvGrpSpPr/>
              <p:nvPr/>
            </p:nvGrpSpPr>
            <p:grpSpPr>
              <a:xfrm rot="21571575" flipH="1">
                <a:off x="10788865" y="1598160"/>
                <a:ext cx="20360" cy="69027"/>
                <a:chOff x="2018143" y="2815794"/>
                <a:chExt cx="21432" cy="72662"/>
              </a:xfrm>
              <a:solidFill>
                <a:schemeClr val="bg2">
                  <a:lumMod val="50000"/>
                  <a:alpha val="64000"/>
                </a:schemeClr>
              </a:solidFill>
              <a:effectLst/>
            </p:grpSpPr>
            <p:cxnSp>
              <p:nvCxnSpPr>
                <p:cNvPr id="1161" name="Straight Connector 1160">
                  <a:extLst>
                    <a:ext uri="{FF2B5EF4-FFF2-40B4-BE49-F238E27FC236}">
                      <a16:creationId xmlns:a16="http://schemas.microsoft.com/office/drawing/2014/main" id="{0E8973B3-332A-4EC2-AAE8-4237ADA9A36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62" name="Straight Connector 1161">
                  <a:extLst>
                    <a:ext uri="{FF2B5EF4-FFF2-40B4-BE49-F238E27FC236}">
                      <a16:creationId xmlns:a16="http://schemas.microsoft.com/office/drawing/2014/main" id="{EC625433-DA12-4D63-92BD-85F1973317E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33" name="Oval 1132">
                <a:extLst>
                  <a:ext uri="{FF2B5EF4-FFF2-40B4-BE49-F238E27FC236}">
                    <a16:creationId xmlns:a16="http://schemas.microsoft.com/office/drawing/2014/main" id="{702D8D3B-D884-4DD1-B53C-777C3052E2C9}"/>
                  </a:ext>
                </a:extLst>
              </p:cNvPr>
              <p:cNvSpPr/>
              <p:nvPr/>
            </p:nvSpPr>
            <p:spPr bwMode="auto">
              <a:xfrm rot="21571575" flipH="1">
                <a:off x="10769225" y="1551840"/>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34" name="Group 1133">
                <a:extLst>
                  <a:ext uri="{FF2B5EF4-FFF2-40B4-BE49-F238E27FC236}">
                    <a16:creationId xmlns:a16="http://schemas.microsoft.com/office/drawing/2014/main" id="{A266D9CC-FB7A-43A8-A855-21257A6A3FB3}"/>
                  </a:ext>
                </a:extLst>
              </p:cNvPr>
              <p:cNvGrpSpPr/>
              <p:nvPr/>
            </p:nvGrpSpPr>
            <p:grpSpPr>
              <a:xfrm rot="10771575" flipH="1">
                <a:off x="10785032" y="1674009"/>
                <a:ext cx="20360" cy="69027"/>
                <a:chOff x="2018143" y="2815794"/>
                <a:chExt cx="21432" cy="72662"/>
              </a:xfrm>
              <a:solidFill>
                <a:schemeClr val="bg2">
                  <a:lumMod val="50000"/>
                  <a:alpha val="64000"/>
                </a:schemeClr>
              </a:solidFill>
              <a:effectLst/>
            </p:grpSpPr>
            <p:cxnSp>
              <p:nvCxnSpPr>
                <p:cNvPr id="1159" name="Straight Connector 1158">
                  <a:extLst>
                    <a:ext uri="{FF2B5EF4-FFF2-40B4-BE49-F238E27FC236}">
                      <a16:creationId xmlns:a16="http://schemas.microsoft.com/office/drawing/2014/main" id="{9D604ECA-957B-4F70-BBB4-04E220EB701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60" name="Straight Connector 1159">
                  <a:extLst>
                    <a:ext uri="{FF2B5EF4-FFF2-40B4-BE49-F238E27FC236}">
                      <a16:creationId xmlns:a16="http://schemas.microsoft.com/office/drawing/2014/main" id="{3FFDFE41-6BAB-47F5-8415-01795D7C270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35" name="Oval 1134">
                <a:extLst>
                  <a:ext uri="{FF2B5EF4-FFF2-40B4-BE49-F238E27FC236}">
                    <a16:creationId xmlns:a16="http://schemas.microsoft.com/office/drawing/2014/main" id="{5C4B196E-BEF1-449C-8917-9BA9AD68DDAA}"/>
                  </a:ext>
                </a:extLst>
              </p:cNvPr>
              <p:cNvSpPr/>
              <p:nvPr/>
            </p:nvSpPr>
            <p:spPr bwMode="auto">
              <a:xfrm rot="10771575" flipH="1">
                <a:off x="10770740" y="173506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36" name="Group 1135">
                <a:extLst>
                  <a:ext uri="{FF2B5EF4-FFF2-40B4-BE49-F238E27FC236}">
                    <a16:creationId xmlns:a16="http://schemas.microsoft.com/office/drawing/2014/main" id="{514575BF-3606-4522-8B4E-1A64524E5275}"/>
                  </a:ext>
                </a:extLst>
              </p:cNvPr>
              <p:cNvGrpSpPr/>
              <p:nvPr/>
            </p:nvGrpSpPr>
            <p:grpSpPr>
              <a:xfrm rot="21571575" flipH="1">
                <a:off x="10726281" y="1598678"/>
                <a:ext cx="20360" cy="69027"/>
                <a:chOff x="2018143" y="2815794"/>
                <a:chExt cx="21432" cy="72662"/>
              </a:xfrm>
              <a:solidFill>
                <a:schemeClr val="bg2">
                  <a:lumMod val="50000"/>
                  <a:alpha val="64000"/>
                </a:schemeClr>
              </a:solidFill>
              <a:effectLst/>
            </p:grpSpPr>
            <p:cxnSp>
              <p:nvCxnSpPr>
                <p:cNvPr id="1157" name="Straight Connector 1156">
                  <a:extLst>
                    <a:ext uri="{FF2B5EF4-FFF2-40B4-BE49-F238E27FC236}">
                      <a16:creationId xmlns:a16="http://schemas.microsoft.com/office/drawing/2014/main" id="{46530200-4318-4E5B-98F0-F4C21667428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58" name="Straight Connector 1157">
                  <a:extLst>
                    <a:ext uri="{FF2B5EF4-FFF2-40B4-BE49-F238E27FC236}">
                      <a16:creationId xmlns:a16="http://schemas.microsoft.com/office/drawing/2014/main" id="{9E260351-0295-463C-82BF-13F78BAD1021}"/>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37" name="Oval 1136">
                <a:extLst>
                  <a:ext uri="{FF2B5EF4-FFF2-40B4-BE49-F238E27FC236}">
                    <a16:creationId xmlns:a16="http://schemas.microsoft.com/office/drawing/2014/main" id="{1FF83FA6-B0D5-47A9-99F4-2D35BF8C2665}"/>
                  </a:ext>
                </a:extLst>
              </p:cNvPr>
              <p:cNvSpPr/>
              <p:nvPr/>
            </p:nvSpPr>
            <p:spPr bwMode="auto">
              <a:xfrm rot="21571575" flipH="1">
                <a:off x="10706642" y="155235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38" name="Group 1137">
                <a:extLst>
                  <a:ext uri="{FF2B5EF4-FFF2-40B4-BE49-F238E27FC236}">
                    <a16:creationId xmlns:a16="http://schemas.microsoft.com/office/drawing/2014/main" id="{851F20A3-F988-47D0-8EC2-35773B792EEC}"/>
                  </a:ext>
                </a:extLst>
              </p:cNvPr>
              <p:cNvGrpSpPr/>
              <p:nvPr/>
            </p:nvGrpSpPr>
            <p:grpSpPr>
              <a:xfrm rot="10771575" flipH="1">
                <a:off x="10722449" y="1674527"/>
                <a:ext cx="20360" cy="69027"/>
                <a:chOff x="2018143" y="2815794"/>
                <a:chExt cx="21432" cy="72662"/>
              </a:xfrm>
              <a:solidFill>
                <a:schemeClr val="bg2">
                  <a:lumMod val="50000"/>
                  <a:alpha val="64000"/>
                </a:schemeClr>
              </a:solidFill>
              <a:effectLst/>
            </p:grpSpPr>
            <p:cxnSp>
              <p:nvCxnSpPr>
                <p:cNvPr id="1155" name="Straight Connector 1154">
                  <a:extLst>
                    <a:ext uri="{FF2B5EF4-FFF2-40B4-BE49-F238E27FC236}">
                      <a16:creationId xmlns:a16="http://schemas.microsoft.com/office/drawing/2014/main" id="{AA3D9D59-0AB3-44A2-A827-59E05EBF33D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56" name="Straight Connector 1155">
                  <a:extLst>
                    <a:ext uri="{FF2B5EF4-FFF2-40B4-BE49-F238E27FC236}">
                      <a16:creationId xmlns:a16="http://schemas.microsoft.com/office/drawing/2014/main" id="{364833D2-60A4-4165-B11A-B5863F08250C}"/>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39" name="Oval 1138">
                <a:extLst>
                  <a:ext uri="{FF2B5EF4-FFF2-40B4-BE49-F238E27FC236}">
                    <a16:creationId xmlns:a16="http://schemas.microsoft.com/office/drawing/2014/main" id="{57E6CC85-496E-49B3-B80D-8DB696CF59FE}"/>
                  </a:ext>
                </a:extLst>
              </p:cNvPr>
              <p:cNvSpPr/>
              <p:nvPr/>
            </p:nvSpPr>
            <p:spPr bwMode="auto">
              <a:xfrm rot="10771575" flipH="1">
                <a:off x="10708156" y="173558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40" name="Group 1139">
                <a:extLst>
                  <a:ext uri="{FF2B5EF4-FFF2-40B4-BE49-F238E27FC236}">
                    <a16:creationId xmlns:a16="http://schemas.microsoft.com/office/drawing/2014/main" id="{B5AF2CF7-78D1-499B-B4EF-5DE2267B4B01}"/>
                  </a:ext>
                </a:extLst>
              </p:cNvPr>
              <p:cNvGrpSpPr/>
              <p:nvPr/>
            </p:nvGrpSpPr>
            <p:grpSpPr>
              <a:xfrm rot="21571575" flipH="1">
                <a:off x="10663698" y="1599194"/>
                <a:ext cx="20360" cy="69027"/>
                <a:chOff x="2018143" y="2815794"/>
                <a:chExt cx="21432" cy="72662"/>
              </a:xfrm>
              <a:solidFill>
                <a:schemeClr val="bg2">
                  <a:lumMod val="50000"/>
                  <a:alpha val="64000"/>
                </a:schemeClr>
              </a:solidFill>
              <a:effectLst/>
            </p:grpSpPr>
            <p:cxnSp>
              <p:nvCxnSpPr>
                <p:cNvPr id="1153" name="Straight Connector 1152">
                  <a:extLst>
                    <a:ext uri="{FF2B5EF4-FFF2-40B4-BE49-F238E27FC236}">
                      <a16:creationId xmlns:a16="http://schemas.microsoft.com/office/drawing/2014/main" id="{5B2348C5-D972-4541-BCE7-01BC265B8210}"/>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54" name="Straight Connector 1153">
                  <a:extLst>
                    <a:ext uri="{FF2B5EF4-FFF2-40B4-BE49-F238E27FC236}">
                      <a16:creationId xmlns:a16="http://schemas.microsoft.com/office/drawing/2014/main" id="{379B590E-B6CE-444B-BB0F-1C528B41AB3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41" name="Oval 1140">
                <a:extLst>
                  <a:ext uri="{FF2B5EF4-FFF2-40B4-BE49-F238E27FC236}">
                    <a16:creationId xmlns:a16="http://schemas.microsoft.com/office/drawing/2014/main" id="{8F96FAD8-0C41-4AED-98CD-E35A25174107}"/>
                  </a:ext>
                </a:extLst>
              </p:cNvPr>
              <p:cNvSpPr/>
              <p:nvPr/>
            </p:nvSpPr>
            <p:spPr bwMode="auto">
              <a:xfrm rot="21571575" flipH="1">
                <a:off x="10644058" y="1552874"/>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42" name="Group 1141">
                <a:extLst>
                  <a:ext uri="{FF2B5EF4-FFF2-40B4-BE49-F238E27FC236}">
                    <a16:creationId xmlns:a16="http://schemas.microsoft.com/office/drawing/2014/main" id="{4B5ECA12-7564-403D-BE63-F81194225144}"/>
                  </a:ext>
                </a:extLst>
              </p:cNvPr>
              <p:cNvGrpSpPr/>
              <p:nvPr/>
            </p:nvGrpSpPr>
            <p:grpSpPr>
              <a:xfrm rot="10771575" flipH="1">
                <a:off x="10659864" y="1675043"/>
                <a:ext cx="20360" cy="69027"/>
                <a:chOff x="2018143" y="2815794"/>
                <a:chExt cx="21432" cy="72662"/>
              </a:xfrm>
              <a:solidFill>
                <a:schemeClr val="bg2">
                  <a:lumMod val="50000"/>
                  <a:alpha val="64000"/>
                </a:schemeClr>
              </a:solidFill>
              <a:effectLst/>
            </p:grpSpPr>
            <p:cxnSp>
              <p:nvCxnSpPr>
                <p:cNvPr id="1151" name="Straight Connector 1150">
                  <a:extLst>
                    <a:ext uri="{FF2B5EF4-FFF2-40B4-BE49-F238E27FC236}">
                      <a16:creationId xmlns:a16="http://schemas.microsoft.com/office/drawing/2014/main" id="{68B7099B-ADD4-4F82-9238-775E502EAC18}"/>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52" name="Straight Connector 1151">
                  <a:extLst>
                    <a:ext uri="{FF2B5EF4-FFF2-40B4-BE49-F238E27FC236}">
                      <a16:creationId xmlns:a16="http://schemas.microsoft.com/office/drawing/2014/main" id="{DAA8D6C6-857B-4DA9-97E3-85FB67E5DD6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43" name="Oval 1142">
                <a:extLst>
                  <a:ext uri="{FF2B5EF4-FFF2-40B4-BE49-F238E27FC236}">
                    <a16:creationId xmlns:a16="http://schemas.microsoft.com/office/drawing/2014/main" id="{AEF12ED9-A2C2-4AB5-8B70-E9461A2A5980}"/>
                  </a:ext>
                </a:extLst>
              </p:cNvPr>
              <p:cNvSpPr/>
              <p:nvPr/>
            </p:nvSpPr>
            <p:spPr bwMode="auto">
              <a:xfrm rot="10771575" flipH="1">
                <a:off x="10645573" y="1736099"/>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144" name="Group 1143">
                <a:extLst>
                  <a:ext uri="{FF2B5EF4-FFF2-40B4-BE49-F238E27FC236}">
                    <a16:creationId xmlns:a16="http://schemas.microsoft.com/office/drawing/2014/main" id="{EB60EBCD-0BEC-42FE-A181-EEED24AF4524}"/>
                  </a:ext>
                </a:extLst>
              </p:cNvPr>
              <p:cNvGrpSpPr/>
              <p:nvPr/>
            </p:nvGrpSpPr>
            <p:grpSpPr>
              <a:xfrm rot="21571575" flipH="1">
                <a:off x="10601095" y="1597451"/>
                <a:ext cx="20360" cy="69027"/>
                <a:chOff x="2018143" y="2815794"/>
                <a:chExt cx="21432" cy="72662"/>
              </a:xfrm>
              <a:solidFill>
                <a:schemeClr val="bg2">
                  <a:lumMod val="50000"/>
                  <a:alpha val="64000"/>
                </a:schemeClr>
              </a:solidFill>
              <a:effectLst/>
            </p:grpSpPr>
            <p:cxnSp>
              <p:nvCxnSpPr>
                <p:cNvPr id="1149" name="Straight Connector 1148">
                  <a:extLst>
                    <a:ext uri="{FF2B5EF4-FFF2-40B4-BE49-F238E27FC236}">
                      <a16:creationId xmlns:a16="http://schemas.microsoft.com/office/drawing/2014/main" id="{AE3B147A-89D8-465F-A66D-9B07E84DBC1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50" name="Straight Connector 1149">
                  <a:extLst>
                    <a:ext uri="{FF2B5EF4-FFF2-40B4-BE49-F238E27FC236}">
                      <a16:creationId xmlns:a16="http://schemas.microsoft.com/office/drawing/2014/main" id="{5C6299D2-497F-4EA6-95E6-23E55AEBC88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grpSp>
            <p:nvGrpSpPr>
              <p:cNvPr id="1145" name="Group 1144">
                <a:extLst>
                  <a:ext uri="{FF2B5EF4-FFF2-40B4-BE49-F238E27FC236}">
                    <a16:creationId xmlns:a16="http://schemas.microsoft.com/office/drawing/2014/main" id="{9B7B8535-8995-477E-9BA9-DAFA380DD376}"/>
                  </a:ext>
                </a:extLst>
              </p:cNvPr>
              <p:cNvGrpSpPr/>
              <p:nvPr/>
            </p:nvGrpSpPr>
            <p:grpSpPr>
              <a:xfrm rot="10771575" flipH="1">
                <a:off x="10597262" y="1673299"/>
                <a:ext cx="20360" cy="69027"/>
                <a:chOff x="2018143" y="2815794"/>
                <a:chExt cx="21432" cy="72662"/>
              </a:xfrm>
              <a:solidFill>
                <a:schemeClr val="bg2">
                  <a:lumMod val="50000"/>
                  <a:alpha val="64000"/>
                </a:schemeClr>
              </a:solidFill>
              <a:effectLst/>
            </p:grpSpPr>
            <p:cxnSp>
              <p:nvCxnSpPr>
                <p:cNvPr id="1147" name="Straight Connector 1146">
                  <a:extLst>
                    <a:ext uri="{FF2B5EF4-FFF2-40B4-BE49-F238E27FC236}">
                      <a16:creationId xmlns:a16="http://schemas.microsoft.com/office/drawing/2014/main" id="{9AC54F20-DB2E-4EBB-A6C8-44D2B6CF40C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148" name="Straight Connector 1147">
                  <a:extLst>
                    <a:ext uri="{FF2B5EF4-FFF2-40B4-BE49-F238E27FC236}">
                      <a16:creationId xmlns:a16="http://schemas.microsoft.com/office/drawing/2014/main" id="{3E4ED3EC-BA6B-444F-A3C3-16A136EA1A22}"/>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146" name="Oval 1145">
                <a:extLst>
                  <a:ext uri="{FF2B5EF4-FFF2-40B4-BE49-F238E27FC236}">
                    <a16:creationId xmlns:a16="http://schemas.microsoft.com/office/drawing/2014/main" id="{53753A93-31CE-4ECC-B163-F003E8E231B3}"/>
                  </a:ext>
                </a:extLst>
              </p:cNvPr>
              <p:cNvSpPr/>
              <p:nvPr/>
            </p:nvSpPr>
            <p:spPr bwMode="auto">
              <a:xfrm rot="10771575" flipH="1">
                <a:off x="10582971" y="173435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nvGrpSpPr>
            <p:cNvPr id="1054" name="Group 1053">
              <a:extLst>
                <a:ext uri="{FF2B5EF4-FFF2-40B4-BE49-F238E27FC236}">
                  <a16:creationId xmlns:a16="http://schemas.microsoft.com/office/drawing/2014/main" id="{CF32C819-6159-4453-877E-182BC14C5C89}"/>
                </a:ext>
              </a:extLst>
            </p:cNvPr>
            <p:cNvGrpSpPr/>
            <p:nvPr/>
          </p:nvGrpSpPr>
          <p:grpSpPr>
            <a:xfrm rot="170527">
              <a:off x="10262253" y="1542369"/>
              <a:ext cx="369827" cy="246719"/>
              <a:chOff x="6874272" y="1539802"/>
              <a:chExt cx="369827" cy="246719"/>
            </a:xfrm>
          </p:grpSpPr>
          <p:sp>
            <p:nvSpPr>
              <p:cNvPr id="1055" name="Oval 1054">
                <a:extLst>
                  <a:ext uri="{FF2B5EF4-FFF2-40B4-BE49-F238E27FC236}">
                    <a16:creationId xmlns:a16="http://schemas.microsoft.com/office/drawing/2014/main" id="{BC244FE0-458A-4804-A63B-0486CB191E4E}"/>
                  </a:ext>
                </a:extLst>
              </p:cNvPr>
              <p:cNvSpPr/>
              <p:nvPr/>
            </p:nvSpPr>
            <p:spPr bwMode="auto">
              <a:xfrm rot="21421040" flipH="1">
                <a:off x="7189808" y="1539802"/>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56" name="Group 1055">
                <a:extLst>
                  <a:ext uri="{FF2B5EF4-FFF2-40B4-BE49-F238E27FC236}">
                    <a16:creationId xmlns:a16="http://schemas.microsoft.com/office/drawing/2014/main" id="{14398C45-FA65-45E5-8549-75E036A1EFC5}"/>
                  </a:ext>
                </a:extLst>
              </p:cNvPr>
              <p:cNvGrpSpPr/>
              <p:nvPr/>
            </p:nvGrpSpPr>
            <p:grpSpPr>
              <a:xfrm rot="21421040" flipH="1">
                <a:off x="7149296" y="1589210"/>
                <a:ext cx="20360" cy="69027"/>
                <a:chOff x="2018143" y="2815794"/>
                <a:chExt cx="21432" cy="72662"/>
              </a:xfrm>
              <a:solidFill>
                <a:schemeClr val="bg2">
                  <a:lumMod val="50000"/>
                  <a:alpha val="64000"/>
                </a:schemeClr>
              </a:solidFill>
              <a:effectLst/>
            </p:grpSpPr>
            <p:cxnSp>
              <p:nvCxnSpPr>
                <p:cNvPr id="1094" name="Straight Connector 1093">
                  <a:extLst>
                    <a:ext uri="{FF2B5EF4-FFF2-40B4-BE49-F238E27FC236}">
                      <a16:creationId xmlns:a16="http://schemas.microsoft.com/office/drawing/2014/main" id="{AE1545D5-2F69-4C6E-AF6B-8043B30D1CAD}"/>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95" name="Straight Connector 1094">
                  <a:extLst>
                    <a:ext uri="{FF2B5EF4-FFF2-40B4-BE49-F238E27FC236}">
                      <a16:creationId xmlns:a16="http://schemas.microsoft.com/office/drawing/2014/main" id="{FF246260-5473-4F6B-B264-C9078163929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57" name="Oval 1056">
                <a:extLst>
                  <a:ext uri="{FF2B5EF4-FFF2-40B4-BE49-F238E27FC236}">
                    <a16:creationId xmlns:a16="http://schemas.microsoft.com/office/drawing/2014/main" id="{CF12A303-2239-4632-95AF-2F39F22C9813}"/>
                  </a:ext>
                </a:extLst>
              </p:cNvPr>
              <p:cNvSpPr/>
              <p:nvPr/>
            </p:nvSpPr>
            <p:spPr bwMode="auto">
              <a:xfrm rot="21421040" flipH="1">
                <a:off x="7127309" y="1543059"/>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58" name="Group 1057">
                <a:extLst>
                  <a:ext uri="{FF2B5EF4-FFF2-40B4-BE49-F238E27FC236}">
                    <a16:creationId xmlns:a16="http://schemas.microsoft.com/office/drawing/2014/main" id="{153E65AD-FB5D-49A0-8F81-4E15D16514CA}"/>
                  </a:ext>
                </a:extLst>
              </p:cNvPr>
              <p:cNvGrpSpPr/>
              <p:nvPr/>
            </p:nvGrpSpPr>
            <p:grpSpPr>
              <a:xfrm rot="10621040" flipH="1">
                <a:off x="7148787" y="1665154"/>
                <a:ext cx="20360" cy="69027"/>
                <a:chOff x="2018143" y="2815794"/>
                <a:chExt cx="21432" cy="72662"/>
              </a:xfrm>
              <a:solidFill>
                <a:schemeClr val="bg2">
                  <a:lumMod val="50000"/>
                  <a:alpha val="64000"/>
                </a:schemeClr>
              </a:solidFill>
              <a:effectLst/>
            </p:grpSpPr>
            <p:cxnSp>
              <p:nvCxnSpPr>
                <p:cNvPr id="1092" name="Straight Connector 1091">
                  <a:extLst>
                    <a:ext uri="{FF2B5EF4-FFF2-40B4-BE49-F238E27FC236}">
                      <a16:creationId xmlns:a16="http://schemas.microsoft.com/office/drawing/2014/main" id="{C0BA38F1-C8EB-47AC-9CFB-D9A231760F0E}"/>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93" name="Straight Connector 1092">
                  <a:extLst>
                    <a:ext uri="{FF2B5EF4-FFF2-40B4-BE49-F238E27FC236}">
                      <a16:creationId xmlns:a16="http://schemas.microsoft.com/office/drawing/2014/main" id="{F1DFABDC-7CB7-4276-9E74-69904D98CA57}"/>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59" name="Oval 1058">
                <a:extLst>
                  <a:ext uri="{FF2B5EF4-FFF2-40B4-BE49-F238E27FC236}">
                    <a16:creationId xmlns:a16="http://schemas.microsoft.com/office/drawing/2014/main" id="{55F532CA-CEDE-4A52-88B7-27B9CFBE7797}"/>
                  </a:ext>
                </a:extLst>
              </p:cNvPr>
              <p:cNvSpPr/>
              <p:nvPr/>
            </p:nvSpPr>
            <p:spPr bwMode="auto">
              <a:xfrm rot="10621040" flipH="1">
                <a:off x="7136843" y="17260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60" name="Group 1059">
                <a:extLst>
                  <a:ext uri="{FF2B5EF4-FFF2-40B4-BE49-F238E27FC236}">
                    <a16:creationId xmlns:a16="http://schemas.microsoft.com/office/drawing/2014/main" id="{F271061A-5A46-4583-A1E5-DA5A4A12F3A4}"/>
                  </a:ext>
                </a:extLst>
              </p:cNvPr>
              <p:cNvGrpSpPr/>
              <p:nvPr/>
            </p:nvGrpSpPr>
            <p:grpSpPr>
              <a:xfrm rot="21421040" flipH="1">
                <a:off x="7086795" y="1592466"/>
                <a:ext cx="20360" cy="69027"/>
                <a:chOff x="2018143" y="2815794"/>
                <a:chExt cx="21432" cy="72662"/>
              </a:xfrm>
              <a:solidFill>
                <a:schemeClr val="bg2">
                  <a:lumMod val="50000"/>
                  <a:alpha val="64000"/>
                </a:schemeClr>
              </a:solidFill>
              <a:effectLst/>
            </p:grpSpPr>
            <p:cxnSp>
              <p:nvCxnSpPr>
                <p:cNvPr id="1090" name="Straight Connector 1089">
                  <a:extLst>
                    <a:ext uri="{FF2B5EF4-FFF2-40B4-BE49-F238E27FC236}">
                      <a16:creationId xmlns:a16="http://schemas.microsoft.com/office/drawing/2014/main" id="{77E0DD69-5B4B-4CB7-A4C5-D2A0C948211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91" name="Straight Connector 1090">
                  <a:extLst>
                    <a:ext uri="{FF2B5EF4-FFF2-40B4-BE49-F238E27FC236}">
                      <a16:creationId xmlns:a16="http://schemas.microsoft.com/office/drawing/2014/main" id="{B169192A-8BD7-4CB0-8775-FCE070E19FCE}"/>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61" name="Oval 1060">
                <a:extLst>
                  <a:ext uri="{FF2B5EF4-FFF2-40B4-BE49-F238E27FC236}">
                    <a16:creationId xmlns:a16="http://schemas.microsoft.com/office/drawing/2014/main" id="{6D44040A-4A0C-46A5-B653-E3ACE14837F7}"/>
                  </a:ext>
                </a:extLst>
              </p:cNvPr>
              <p:cNvSpPr/>
              <p:nvPr/>
            </p:nvSpPr>
            <p:spPr bwMode="auto">
              <a:xfrm rot="21421040" flipH="1">
                <a:off x="7064808" y="1546315"/>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62" name="Group 1061">
                <a:extLst>
                  <a:ext uri="{FF2B5EF4-FFF2-40B4-BE49-F238E27FC236}">
                    <a16:creationId xmlns:a16="http://schemas.microsoft.com/office/drawing/2014/main" id="{34DE0CFD-346B-4352-96D2-5B2EF5531FC8}"/>
                  </a:ext>
                </a:extLst>
              </p:cNvPr>
              <p:cNvGrpSpPr/>
              <p:nvPr/>
            </p:nvGrpSpPr>
            <p:grpSpPr>
              <a:xfrm rot="10621040" flipH="1">
                <a:off x="7086286" y="1668410"/>
                <a:ext cx="20360" cy="69027"/>
                <a:chOff x="2018143" y="2815794"/>
                <a:chExt cx="21432" cy="72662"/>
              </a:xfrm>
              <a:solidFill>
                <a:schemeClr val="bg2">
                  <a:lumMod val="50000"/>
                  <a:alpha val="64000"/>
                </a:schemeClr>
              </a:solidFill>
              <a:effectLst/>
            </p:grpSpPr>
            <p:cxnSp>
              <p:nvCxnSpPr>
                <p:cNvPr id="1088" name="Straight Connector 1087">
                  <a:extLst>
                    <a:ext uri="{FF2B5EF4-FFF2-40B4-BE49-F238E27FC236}">
                      <a16:creationId xmlns:a16="http://schemas.microsoft.com/office/drawing/2014/main" id="{B655F8AA-9306-4739-9A75-7976DF13E75F}"/>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89" name="Straight Connector 1088">
                  <a:extLst>
                    <a:ext uri="{FF2B5EF4-FFF2-40B4-BE49-F238E27FC236}">
                      <a16:creationId xmlns:a16="http://schemas.microsoft.com/office/drawing/2014/main" id="{CF0BA722-7E75-433B-BC0C-0F87887BFAA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63" name="Oval 1062">
                <a:extLst>
                  <a:ext uri="{FF2B5EF4-FFF2-40B4-BE49-F238E27FC236}">
                    <a16:creationId xmlns:a16="http://schemas.microsoft.com/office/drawing/2014/main" id="{98B26D4D-CCA2-4C87-BE25-E2D17C949D09}"/>
                  </a:ext>
                </a:extLst>
              </p:cNvPr>
              <p:cNvSpPr/>
              <p:nvPr/>
            </p:nvSpPr>
            <p:spPr bwMode="auto">
              <a:xfrm rot="10621040" flipH="1">
                <a:off x="7074342" y="172929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64" name="Group 1063">
                <a:extLst>
                  <a:ext uri="{FF2B5EF4-FFF2-40B4-BE49-F238E27FC236}">
                    <a16:creationId xmlns:a16="http://schemas.microsoft.com/office/drawing/2014/main" id="{94580699-23A9-447F-936A-A51CAF2731E1}"/>
                  </a:ext>
                </a:extLst>
              </p:cNvPr>
              <p:cNvGrpSpPr/>
              <p:nvPr/>
            </p:nvGrpSpPr>
            <p:grpSpPr>
              <a:xfrm rot="21449049" flipH="1">
                <a:off x="7020972" y="1592131"/>
                <a:ext cx="20360" cy="69027"/>
                <a:chOff x="2018143" y="2815794"/>
                <a:chExt cx="21432" cy="72662"/>
              </a:xfrm>
              <a:solidFill>
                <a:schemeClr val="bg2">
                  <a:lumMod val="50000"/>
                  <a:alpha val="64000"/>
                </a:schemeClr>
              </a:solidFill>
              <a:effectLst/>
            </p:grpSpPr>
            <p:cxnSp>
              <p:nvCxnSpPr>
                <p:cNvPr id="1086" name="Straight Connector 1085">
                  <a:extLst>
                    <a:ext uri="{FF2B5EF4-FFF2-40B4-BE49-F238E27FC236}">
                      <a16:creationId xmlns:a16="http://schemas.microsoft.com/office/drawing/2014/main" id="{99B3ECFE-7444-4D94-A72A-87CF33BC542C}"/>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87" name="Straight Connector 1086">
                  <a:extLst>
                    <a:ext uri="{FF2B5EF4-FFF2-40B4-BE49-F238E27FC236}">
                      <a16:creationId xmlns:a16="http://schemas.microsoft.com/office/drawing/2014/main" id="{B1230F98-26E6-41BE-857C-A2F2075FA01B}"/>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65" name="Oval 1064">
                <a:extLst>
                  <a:ext uri="{FF2B5EF4-FFF2-40B4-BE49-F238E27FC236}">
                    <a16:creationId xmlns:a16="http://schemas.microsoft.com/office/drawing/2014/main" id="{A64CC1B8-FE6F-4009-8BD2-5E781F674B82}"/>
                  </a:ext>
                </a:extLst>
              </p:cNvPr>
              <p:cNvSpPr/>
              <p:nvPr/>
            </p:nvSpPr>
            <p:spPr bwMode="auto">
              <a:xfrm rot="21449049" flipH="1">
                <a:off x="6999422" y="1545941"/>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66" name="Group 1065">
                <a:extLst>
                  <a:ext uri="{FF2B5EF4-FFF2-40B4-BE49-F238E27FC236}">
                    <a16:creationId xmlns:a16="http://schemas.microsoft.com/office/drawing/2014/main" id="{4484DBA2-ABF5-4FBC-964C-E1CF68C76637}"/>
                  </a:ext>
                </a:extLst>
              </p:cNvPr>
              <p:cNvGrpSpPr/>
              <p:nvPr/>
            </p:nvGrpSpPr>
            <p:grpSpPr>
              <a:xfrm rot="10649049" flipH="1">
                <a:off x="7019845" y="1668069"/>
                <a:ext cx="20360" cy="69027"/>
                <a:chOff x="2018143" y="2815794"/>
                <a:chExt cx="21432" cy="72662"/>
              </a:xfrm>
              <a:solidFill>
                <a:schemeClr val="bg2">
                  <a:lumMod val="50000"/>
                  <a:alpha val="64000"/>
                </a:schemeClr>
              </a:solidFill>
              <a:effectLst/>
            </p:grpSpPr>
            <p:cxnSp>
              <p:nvCxnSpPr>
                <p:cNvPr id="1084" name="Straight Connector 1083">
                  <a:extLst>
                    <a:ext uri="{FF2B5EF4-FFF2-40B4-BE49-F238E27FC236}">
                      <a16:creationId xmlns:a16="http://schemas.microsoft.com/office/drawing/2014/main" id="{DE6AAA8D-0F9B-431B-B77C-602786C72B4B}"/>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85" name="Straight Connector 1084">
                  <a:extLst>
                    <a:ext uri="{FF2B5EF4-FFF2-40B4-BE49-F238E27FC236}">
                      <a16:creationId xmlns:a16="http://schemas.microsoft.com/office/drawing/2014/main" id="{7C770A33-5C29-4534-BA3B-EC8A7B90A5DA}"/>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67" name="Oval 1066">
                <a:extLst>
                  <a:ext uri="{FF2B5EF4-FFF2-40B4-BE49-F238E27FC236}">
                    <a16:creationId xmlns:a16="http://schemas.microsoft.com/office/drawing/2014/main" id="{12C25CE1-E4DC-4A03-9D33-1174D932AAEC}"/>
                  </a:ext>
                </a:extLst>
              </p:cNvPr>
              <p:cNvSpPr/>
              <p:nvPr/>
            </p:nvSpPr>
            <p:spPr bwMode="auto">
              <a:xfrm rot="10649049" flipH="1">
                <a:off x="7007464" y="172899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68" name="Group 1067">
                <a:extLst>
                  <a:ext uri="{FF2B5EF4-FFF2-40B4-BE49-F238E27FC236}">
                    <a16:creationId xmlns:a16="http://schemas.microsoft.com/office/drawing/2014/main" id="{EF7D19CA-6BD3-4CB3-A2DA-B3B12BD1BEB7}"/>
                  </a:ext>
                </a:extLst>
              </p:cNvPr>
              <p:cNvGrpSpPr/>
              <p:nvPr/>
            </p:nvGrpSpPr>
            <p:grpSpPr>
              <a:xfrm rot="21449049" flipH="1">
                <a:off x="6958348" y="1592618"/>
                <a:ext cx="20360" cy="69027"/>
                <a:chOff x="2018143" y="2815794"/>
                <a:chExt cx="21432" cy="72662"/>
              </a:xfrm>
              <a:solidFill>
                <a:schemeClr val="bg2">
                  <a:lumMod val="50000"/>
                  <a:alpha val="64000"/>
                </a:schemeClr>
              </a:solidFill>
              <a:effectLst/>
            </p:grpSpPr>
            <p:cxnSp>
              <p:nvCxnSpPr>
                <p:cNvPr id="1082" name="Straight Connector 1081">
                  <a:extLst>
                    <a:ext uri="{FF2B5EF4-FFF2-40B4-BE49-F238E27FC236}">
                      <a16:creationId xmlns:a16="http://schemas.microsoft.com/office/drawing/2014/main" id="{8D17990B-280D-4A37-8C59-4E5223D091A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83" name="Straight Connector 1082">
                  <a:extLst>
                    <a:ext uri="{FF2B5EF4-FFF2-40B4-BE49-F238E27FC236}">
                      <a16:creationId xmlns:a16="http://schemas.microsoft.com/office/drawing/2014/main" id="{FFBCC3A5-698C-4213-97FE-5B899BEC1536}"/>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69" name="Oval 1068">
                <a:extLst>
                  <a:ext uri="{FF2B5EF4-FFF2-40B4-BE49-F238E27FC236}">
                    <a16:creationId xmlns:a16="http://schemas.microsoft.com/office/drawing/2014/main" id="{FD2311F2-F6BF-4309-A1A6-479C377B3C81}"/>
                  </a:ext>
                </a:extLst>
              </p:cNvPr>
              <p:cNvSpPr/>
              <p:nvPr/>
            </p:nvSpPr>
            <p:spPr bwMode="auto">
              <a:xfrm rot="21449049" flipH="1">
                <a:off x="6936798" y="1546428"/>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70" name="Group 1069">
                <a:extLst>
                  <a:ext uri="{FF2B5EF4-FFF2-40B4-BE49-F238E27FC236}">
                    <a16:creationId xmlns:a16="http://schemas.microsoft.com/office/drawing/2014/main" id="{A6B96CFF-F919-4791-8B8A-DD241D6A9FB7}"/>
                  </a:ext>
                </a:extLst>
              </p:cNvPr>
              <p:cNvGrpSpPr/>
              <p:nvPr/>
            </p:nvGrpSpPr>
            <p:grpSpPr>
              <a:xfrm rot="10649049" flipH="1">
                <a:off x="6957221" y="1668557"/>
                <a:ext cx="20360" cy="69027"/>
                <a:chOff x="2018143" y="2815794"/>
                <a:chExt cx="21432" cy="72662"/>
              </a:xfrm>
              <a:solidFill>
                <a:schemeClr val="bg2">
                  <a:lumMod val="50000"/>
                  <a:alpha val="64000"/>
                </a:schemeClr>
              </a:solidFill>
              <a:effectLst/>
            </p:grpSpPr>
            <p:cxnSp>
              <p:nvCxnSpPr>
                <p:cNvPr id="1080" name="Straight Connector 1079">
                  <a:extLst>
                    <a:ext uri="{FF2B5EF4-FFF2-40B4-BE49-F238E27FC236}">
                      <a16:creationId xmlns:a16="http://schemas.microsoft.com/office/drawing/2014/main" id="{C0251C49-0759-40BC-8781-CDFF16CE20E7}"/>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81" name="Straight Connector 1080">
                  <a:extLst>
                    <a:ext uri="{FF2B5EF4-FFF2-40B4-BE49-F238E27FC236}">
                      <a16:creationId xmlns:a16="http://schemas.microsoft.com/office/drawing/2014/main" id="{214AD7E7-3AEE-425B-AF95-0F3F9391AB98}"/>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71" name="Oval 1070">
                <a:extLst>
                  <a:ext uri="{FF2B5EF4-FFF2-40B4-BE49-F238E27FC236}">
                    <a16:creationId xmlns:a16="http://schemas.microsoft.com/office/drawing/2014/main" id="{1B87DB69-E3A0-4D07-99DA-DA1946E9905B}"/>
                  </a:ext>
                </a:extLst>
              </p:cNvPr>
              <p:cNvSpPr/>
              <p:nvPr/>
            </p:nvSpPr>
            <p:spPr bwMode="auto">
              <a:xfrm rot="10649049" flipH="1">
                <a:off x="6944840" y="1729483"/>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72" name="Group 1071">
                <a:extLst>
                  <a:ext uri="{FF2B5EF4-FFF2-40B4-BE49-F238E27FC236}">
                    <a16:creationId xmlns:a16="http://schemas.microsoft.com/office/drawing/2014/main" id="{49737F13-09C1-492F-B729-30774334F703}"/>
                  </a:ext>
                </a:extLst>
              </p:cNvPr>
              <p:cNvGrpSpPr/>
              <p:nvPr/>
            </p:nvGrpSpPr>
            <p:grpSpPr>
              <a:xfrm rot="21449049" flipH="1">
                <a:off x="6895823" y="1595366"/>
                <a:ext cx="20360" cy="69027"/>
                <a:chOff x="2018143" y="2815794"/>
                <a:chExt cx="21432" cy="72662"/>
              </a:xfrm>
              <a:solidFill>
                <a:schemeClr val="bg2">
                  <a:lumMod val="50000"/>
                  <a:alpha val="64000"/>
                </a:schemeClr>
              </a:solidFill>
              <a:effectLst/>
            </p:grpSpPr>
            <p:cxnSp>
              <p:nvCxnSpPr>
                <p:cNvPr id="1078" name="Straight Connector 1077">
                  <a:extLst>
                    <a:ext uri="{FF2B5EF4-FFF2-40B4-BE49-F238E27FC236}">
                      <a16:creationId xmlns:a16="http://schemas.microsoft.com/office/drawing/2014/main" id="{3BE1419C-1FB2-40CE-BD39-1E078B7B9071}"/>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79" name="Straight Connector 1078">
                  <a:extLst>
                    <a:ext uri="{FF2B5EF4-FFF2-40B4-BE49-F238E27FC236}">
                      <a16:creationId xmlns:a16="http://schemas.microsoft.com/office/drawing/2014/main" id="{414AD4F1-6E44-477B-BEE0-2AE77525305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73" name="Oval 1072">
                <a:extLst>
                  <a:ext uri="{FF2B5EF4-FFF2-40B4-BE49-F238E27FC236}">
                    <a16:creationId xmlns:a16="http://schemas.microsoft.com/office/drawing/2014/main" id="{07092A0C-4480-44BF-BEB2-FDB8DE29341D}"/>
                  </a:ext>
                </a:extLst>
              </p:cNvPr>
              <p:cNvSpPr/>
              <p:nvPr/>
            </p:nvSpPr>
            <p:spPr bwMode="auto">
              <a:xfrm rot="21449049" flipH="1">
                <a:off x="6874272" y="1549176"/>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nvGrpSpPr>
              <p:cNvPr id="1074" name="Group 1073">
                <a:extLst>
                  <a:ext uri="{FF2B5EF4-FFF2-40B4-BE49-F238E27FC236}">
                    <a16:creationId xmlns:a16="http://schemas.microsoft.com/office/drawing/2014/main" id="{FE560343-7939-4026-9B4E-148611D67E2F}"/>
                  </a:ext>
                </a:extLst>
              </p:cNvPr>
              <p:cNvGrpSpPr/>
              <p:nvPr/>
            </p:nvGrpSpPr>
            <p:grpSpPr>
              <a:xfrm rot="10649049" flipH="1">
                <a:off x="6894696" y="1671304"/>
                <a:ext cx="20360" cy="69027"/>
                <a:chOff x="2018143" y="2815794"/>
                <a:chExt cx="21432" cy="72662"/>
              </a:xfrm>
              <a:solidFill>
                <a:schemeClr val="bg2">
                  <a:lumMod val="50000"/>
                  <a:alpha val="64000"/>
                </a:schemeClr>
              </a:solidFill>
              <a:effectLst/>
            </p:grpSpPr>
            <p:cxnSp>
              <p:nvCxnSpPr>
                <p:cNvPr id="1076" name="Straight Connector 1075">
                  <a:extLst>
                    <a:ext uri="{FF2B5EF4-FFF2-40B4-BE49-F238E27FC236}">
                      <a16:creationId xmlns:a16="http://schemas.microsoft.com/office/drawing/2014/main" id="{FB7D76AB-C8B6-4B00-993E-AE4881B77C99}"/>
                    </a:ext>
                  </a:extLst>
                </p:cNvPr>
                <p:cNvCxnSpPr>
                  <a:cxnSpLocks/>
                </p:cNvCxnSpPr>
                <p:nvPr/>
              </p:nvCxnSpPr>
              <p:spPr bwMode="auto">
                <a:xfrm>
                  <a:off x="2018143"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cxnSp>
              <p:nvCxnSpPr>
                <p:cNvPr id="1077" name="Straight Connector 1076">
                  <a:extLst>
                    <a:ext uri="{FF2B5EF4-FFF2-40B4-BE49-F238E27FC236}">
                      <a16:creationId xmlns:a16="http://schemas.microsoft.com/office/drawing/2014/main" id="{8180B9DE-B8A8-4A6F-9CFA-7F1363182D64}"/>
                    </a:ext>
                  </a:extLst>
                </p:cNvPr>
                <p:cNvCxnSpPr>
                  <a:cxnSpLocks/>
                </p:cNvCxnSpPr>
                <p:nvPr/>
              </p:nvCxnSpPr>
              <p:spPr bwMode="auto">
                <a:xfrm>
                  <a:off x="2039575" y="2815794"/>
                  <a:ext cx="0" cy="72662"/>
                </a:xfrm>
                <a:prstGeom prst="line">
                  <a:avLst/>
                </a:prstGeom>
                <a:grpFill/>
                <a:ln w="12700" cap="flat" cmpd="sng" algn="ctr">
                  <a:solidFill>
                    <a:schemeClr val="bg2">
                      <a:lumMod val="50000"/>
                      <a:alpha val="64000"/>
                    </a:schemeClr>
                  </a:solidFill>
                  <a:prstDash val="solid"/>
                  <a:round/>
                  <a:headEnd type="none" w="med" len="med"/>
                  <a:tailEnd type="none" w="med" len="med"/>
                </a:ln>
                <a:effectLst/>
              </p:spPr>
            </p:cxnSp>
          </p:grpSp>
          <p:sp>
            <p:nvSpPr>
              <p:cNvPr id="1075" name="Oval 1074">
                <a:extLst>
                  <a:ext uri="{FF2B5EF4-FFF2-40B4-BE49-F238E27FC236}">
                    <a16:creationId xmlns:a16="http://schemas.microsoft.com/office/drawing/2014/main" id="{32E58DFE-FDD4-4221-BE09-6AC9E73287EA}"/>
                  </a:ext>
                </a:extLst>
              </p:cNvPr>
              <p:cNvSpPr/>
              <p:nvPr/>
            </p:nvSpPr>
            <p:spPr bwMode="auto">
              <a:xfrm rot="10649049" flipH="1">
                <a:off x="6882315" y="1732230"/>
                <a:ext cx="54291" cy="54291"/>
              </a:xfrm>
              <a:prstGeom prst="ellipse">
                <a:avLst/>
              </a:prstGeom>
              <a:solidFill>
                <a:schemeClr val="bg2">
                  <a:lumMod val="50000"/>
                  <a:alpha val="64000"/>
                </a:schemeClr>
              </a:solidFill>
              <a:ln>
                <a:solidFill>
                  <a:schemeClr val="bg2">
                    <a:lumMod val="50000"/>
                    <a:alpha val="64000"/>
                  </a:schemeClr>
                </a:solidFill>
              </a:ln>
              <a:effectLst/>
            </p:spPr>
            <p:txBody>
              <a:bodyPr wrap="square" rtlCol="0" anchor="ctr">
                <a:noAutofit/>
              </a:bodyPr>
              <a:lstStyle/>
              <a:p>
                <a:pPr marL="0" marR="0" lvl="0" indent="0" algn="ctr" defTabSz="914400" rtl="0" eaLnBrk="1" fontAlgn="auto" latinLnBrk="0" hangingPunct="1">
                  <a:lnSpc>
                    <a:spcPct val="100000"/>
                  </a:lnSpc>
                  <a:spcBef>
                    <a:spcPct val="0"/>
                  </a:spcBef>
                  <a:spcAft>
                    <a:spcPct val="0"/>
                  </a:spcAft>
                  <a:buClrTx/>
                  <a:buSzTx/>
                  <a:buFont typeface="Arial"/>
                  <a:buNone/>
                  <a:tabLst/>
                  <a:defRPr/>
                </a:pPr>
                <a:endParaRPr kumimoji="0" lang="en-US" sz="1400" b="1" i="0" u="none" strike="noStrike" kern="1200" cap="none" spc="0" normalizeH="0" baseline="0" noProof="0" dirty="0">
                  <a:ln>
                    <a:noFill/>
                  </a:ln>
                  <a:solidFill>
                    <a:srgbClr val="CDCDCF"/>
                  </a:solidFill>
                  <a:effectLst/>
                  <a:uLnTx/>
                  <a:uFillTx/>
                  <a:latin typeface="Calibri" panose="020F0502020204030204" pitchFamily="34" charset="0"/>
                  <a:ea typeface="+mn-ea"/>
                  <a:cs typeface="Arial"/>
                  <a:sym typeface="Arial"/>
                </a:endParaRPr>
              </a:p>
            </p:txBody>
          </p:sp>
        </p:grpSp>
      </p:grpSp>
      <p:grpSp>
        <p:nvGrpSpPr>
          <p:cNvPr id="29" name="Group 28">
            <a:extLst>
              <a:ext uri="{FF2B5EF4-FFF2-40B4-BE49-F238E27FC236}">
                <a16:creationId xmlns:a16="http://schemas.microsoft.com/office/drawing/2014/main" id="{4D329F1C-2E28-4C67-9474-127C2AD1F369}"/>
              </a:ext>
            </a:extLst>
          </p:cNvPr>
          <p:cNvGrpSpPr/>
          <p:nvPr/>
        </p:nvGrpSpPr>
        <p:grpSpPr>
          <a:xfrm>
            <a:off x="7627598" y="1870061"/>
            <a:ext cx="430301" cy="169060"/>
            <a:chOff x="7605438" y="2023209"/>
            <a:chExt cx="430301" cy="169060"/>
          </a:xfrm>
        </p:grpSpPr>
        <p:grpSp>
          <p:nvGrpSpPr>
            <p:cNvPr id="28" name="Group 27">
              <a:extLst>
                <a:ext uri="{FF2B5EF4-FFF2-40B4-BE49-F238E27FC236}">
                  <a16:creationId xmlns:a16="http://schemas.microsoft.com/office/drawing/2014/main" id="{1D716E19-0DB0-424A-A9F1-EA58B9FCFFF6}"/>
                </a:ext>
              </a:extLst>
            </p:cNvPr>
            <p:cNvGrpSpPr/>
            <p:nvPr/>
          </p:nvGrpSpPr>
          <p:grpSpPr>
            <a:xfrm>
              <a:off x="7605438" y="2026480"/>
              <a:ext cx="216600" cy="165789"/>
              <a:chOff x="7390041" y="2026382"/>
              <a:chExt cx="216600" cy="165789"/>
            </a:xfrm>
          </p:grpSpPr>
          <p:sp>
            <p:nvSpPr>
              <p:cNvPr id="1345" name="Freeform: Shape 1344">
                <a:extLst>
                  <a:ext uri="{FF2B5EF4-FFF2-40B4-BE49-F238E27FC236}">
                    <a16:creationId xmlns:a16="http://schemas.microsoft.com/office/drawing/2014/main" id="{22CF2592-EC8C-4CDD-94FF-453929893974}"/>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Oval 19">
                <a:extLst>
                  <a:ext uri="{FF2B5EF4-FFF2-40B4-BE49-F238E27FC236}">
                    <a16:creationId xmlns:a16="http://schemas.microsoft.com/office/drawing/2014/main" id="{B49CAC63-DDB4-45DF-A1D2-8EC9463FA7D6}"/>
                  </a:ext>
                </a:extLst>
              </p:cNvPr>
              <p:cNvSpPr/>
              <p:nvPr/>
            </p:nvSpPr>
            <p:spPr bwMode="auto">
              <a:xfrm>
                <a:off x="7434821" y="2026382"/>
                <a:ext cx="127040" cy="127040"/>
              </a:xfrm>
              <a:prstGeom prst="ellipse">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48" name="Group 1347">
              <a:extLst>
                <a:ext uri="{FF2B5EF4-FFF2-40B4-BE49-F238E27FC236}">
                  <a16:creationId xmlns:a16="http://schemas.microsoft.com/office/drawing/2014/main" id="{769D299B-44DC-4D28-BE3E-80E23ECC0FDE}"/>
                </a:ext>
              </a:extLst>
            </p:cNvPr>
            <p:cNvGrpSpPr/>
            <p:nvPr/>
          </p:nvGrpSpPr>
          <p:grpSpPr>
            <a:xfrm>
              <a:off x="7819139" y="2023209"/>
              <a:ext cx="216600" cy="165789"/>
              <a:chOff x="7390041" y="2026382"/>
              <a:chExt cx="216600" cy="165789"/>
            </a:xfrm>
          </p:grpSpPr>
          <p:sp>
            <p:nvSpPr>
              <p:cNvPr id="1349" name="Freeform: Shape 1348">
                <a:extLst>
                  <a:ext uri="{FF2B5EF4-FFF2-40B4-BE49-F238E27FC236}">
                    <a16:creationId xmlns:a16="http://schemas.microsoft.com/office/drawing/2014/main" id="{610EF2E9-BDD8-4A76-8379-9C5CD59A9EC5}"/>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0" name="Oval 1349">
                <a:extLst>
                  <a:ext uri="{FF2B5EF4-FFF2-40B4-BE49-F238E27FC236}">
                    <a16:creationId xmlns:a16="http://schemas.microsoft.com/office/drawing/2014/main" id="{0A440A02-2412-4F5F-BFFD-BBA0D1FEA8A1}"/>
                  </a:ext>
                </a:extLst>
              </p:cNvPr>
              <p:cNvSpPr/>
              <p:nvPr/>
            </p:nvSpPr>
            <p:spPr bwMode="auto">
              <a:xfrm>
                <a:off x="7434821" y="2026382"/>
                <a:ext cx="127040" cy="127040"/>
              </a:xfrm>
              <a:prstGeom prst="ellipse">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68" name="Group 1367">
            <a:extLst>
              <a:ext uri="{FF2B5EF4-FFF2-40B4-BE49-F238E27FC236}">
                <a16:creationId xmlns:a16="http://schemas.microsoft.com/office/drawing/2014/main" id="{7B57F973-380B-49F0-AF59-435414581F38}"/>
              </a:ext>
            </a:extLst>
          </p:cNvPr>
          <p:cNvGrpSpPr/>
          <p:nvPr/>
        </p:nvGrpSpPr>
        <p:grpSpPr>
          <a:xfrm>
            <a:off x="8923368" y="1862476"/>
            <a:ext cx="430301" cy="166914"/>
            <a:chOff x="8641382" y="2029376"/>
            <a:chExt cx="430301" cy="166914"/>
          </a:xfrm>
        </p:grpSpPr>
        <p:grpSp>
          <p:nvGrpSpPr>
            <p:cNvPr id="1351" name="Group 1350">
              <a:extLst>
                <a:ext uri="{FF2B5EF4-FFF2-40B4-BE49-F238E27FC236}">
                  <a16:creationId xmlns:a16="http://schemas.microsoft.com/office/drawing/2014/main" id="{76BD6BA9-D500-4C84-8675-7A5B326E9642}"/>
                </a:ext>
              </a:extLst>
            </p:cNvPr>
            <p:cNvGrpSpPr/>
            <p:nvPr/>
          </p:nvGrpSpPr>
          <p:grpSpPr>
            <a:xfrm>
              <a:off x="8641382" y="2029376"/>
              <a:ext cx="216600" cy="165789"/>
              <a:chOff x="7390041" y="2026382"/>
              <a:chExt cx="216600" cy="165789"/>
            </a:xfrm>
          </p:grpSpPr>
          <p:sp>
            <p:nvSpPr>
              <p:cNvPr id="1352" name="Freeform: Shape 1351">
                <a:extLst>
                  <a:ext uri="{FF2B5EF4-FFF2-40B4-BE49-F238E27FC236}">
                    <a16:creationId xmlns:a16="http://schemas.microsoft.com/office/drawing/2014/main" id="{25392295-8416-4191-90D9-C266654E18EE}"/>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3" name="Oval 1352">
                <a:extLst>
                  <a:ext uri="{FF2B5EF4-FFF2-40B4-BE49-F238E27FC236}">
                    <a16:creationId xmlns:a16="http://schemas.microsoft.com/office/drawing/2014/main" id="{12E8205C-581E-46AC-9B0B-FF7DF60FC226}"/>
                  </a:ext>
                </a:extLst>
              </p:cNvPr>
              <p:cNvSpPr/>
              <p:nvPr/>
            </p:nvSpPr>
            <p:spPr bwMode="auto">
              <a:xfrm>
                <a:off x="7434821" y="2026382"/>
                <a:ext cx="127040" cy="127040"/>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54" name="Group 1353">
              <a:extLst>
                <a:ext uri="{FF2B5EF4-FFF2-40B4-BE49-F238E27FC236}">
                  <a16:creationId xmlns:a16="http://schemas.microsoft.com/office/drawing/2014/main" id="{37A38E8C-C090-44F7-B70C-89EDA194CAFF}"/>
                </a:ext>
              </a:extLst>
            </p:cNvPr>
            <p:cNvGrpSpPr/>
            <p:nvPr/>
          </p:nvGrpSpPr>
          <p:grpSpPr>
            <a:xfrm>
              <a:off x="8855083" y="2030501"/>
              <a:ext cx="216600" cy="165789"/>
              <a:chOff x="7390041" y="2026382"/>
              <a:chExt cx="216600" cy="165789"/>
            </a:xfrm>
          </p:grpSpPr>
          <p:sp>
            <p:nvSpPr>
              <p:cNvPr id="1355" name="Freeform: Shape 1354">
                <a:extLst>
                  <a:ext uri="{FF2B5EF4-FFF2-40B4-BE49-F238E27FC236}">
                    <a16:creationId xmlns:a16="http://schemas.microsoft.com/office/drawing/2014/main" id="{8CDCEEE8-345F-482B-BFF0-2BD895F86EC6}"/>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6" name="Oval 1355">
                <a:extLst>
                  <a:ext uri="{FF2B5EF4-FFF2-40B4-BE49-F238E27FC236}">
                    <a16:creationId xmlns:a16="http://schemas.microsoft.com/office/drawing/2014/main" id="{B532FD82-7C93-4AFD-92AC-5F3AA9C20634}"/>
                  </a:ext>
                </a:extLst>
              </p:cNvPr>
              <p:cNvSpPr/>
              <p:nvPr/>
            </p:nvSpPr>
            <p:spPr bwMode="auto">
              <a:xfrm>
                <a:off x="7434821" y="2026382"/>
                <a:ext cx="127040" cy="127040"/>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57" name="Group 1356">
            <a:extLst>
              <a:ext uri="{FF2B5EF4-FFF2-40B4-BE49-F238E27FC236}">
                <a16:creationId xmlns:a16="http://schemas.microsoft.com/office/drawing/2014/main" id="{6A22F4A5-A2A3-4646-9696-2F58BC561C40}"/>
              </a:ext>
            </a:extLst>
          </p:cNvPr>
          <p:cNvGrpSpPr/>
          <p:nvPr/>
        </p:nvGrpSpPr>
        <p:grpSpPr>
          <a:xfrm>
            <a:off x="10346563" y="1918373"/>
            <a:ext cx="216600" cy="165789"/>
            <a:chOff x="7390041" y="2026382"/>
            <a:chExt cx="216600" cy="165789"/>
          </a:xfrm>
        </p:grpSpPr>
        <p:sp>
          <p:nvSpPr>
            <p:cNvPr id="1358" name="Freeform: Shape 1357">
              <a:extLst>
                <a:ext uri="{FF2B5EF4-FFF2-40B4-BE49-F238E27FC236}">
                  <a16:creationId xmlns:a16="http://schemas.microsoft.com/office/drawing/2014/main" id="{DEB844F1-A502-4B01-ACF3-55943A952DD1}"/>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9" name="Oval 1358">
              <a:extLst>
                <a:ext uri="{FF2B5EF4-FFF2-40B4-BE49-F238E27FC236}">
                  <a16:creationId xmlns:a16="http://schemas.microsoft.com/office/drawing/2014/main" id="{F29F35E2-292F-406B-8E62-5CD978AEC83D}"/>
                </a:ext>
              </a:extLst>
            </p:cNvPr>
            <p:cNvSpPr/>
            <p:nvPr/>
          </p:nvSpPr>
          <p:spPr bwMode="auto">
            <a:xfrm>
              <a:off x="7434821" y="2026382"/>
              <a:ext cx="127040" cy="127040"/>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60" name="Group 1359">
            <a:extLst>
              <a:ext uri="{FF2B5EF4-FFF2-40B4-BE49-F238E27FC236}">
                <a16:creationId xmlns:a16="http://schemas.microsoft.com/office/drawing/2014/main" id="{AC59B389-9F3C-451D-900C-1189E87EB0C5}"/>
              </a:ext>
            </a:extLst>
          </p:cNvPr>
          <p:cNvGrpSpPr/>
          <p:nvPr/>
        </p:nvGrpSpPr>
        <p:grpSpPr>
          <a:xfrm>
            <a:off x="10560264" y="1915102"/>
            <a:ext cx="216600" cy="165789"/>
            <a:chOff x="7390041" y="2026382"/>
            <a:chExt cx="216600" cy="165789"/>
          </a:xfrm>
        </p:grpSpPr>
        <p:sp>
          <p:nvSpPr>
            <p:cNvPr id="1361" name="Freeform: Shape 1360">
              <a:extLst>
                <a:ext uri="{FF2B5EF4-FFF2-40B4-BE49-F238E27FC236}">
                  <a16:creationId xmlns:a16="http://schemas.microsoft.com/office/drawing/2014/main" id="{09DFF334-DFE1-4F6B-BC4C-C69A70AE3260}"/>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2" name="Oval 1361">
              <a:extLst>
                <a:ext uri="{FF2B5EF4-FFF2-40B4-BE49-F238E27FC236}">
                  <a16:creationId xmlns:a16="http://schemas.microsoft.com/office/drawing/2014/main" id="{B8420AB5-542D-4949-98F6-4FB6D7F1B81D}"/>
                </a:ext>
              </a:extLst>
            </p:cNvPr>
            <p:cNvSpPr/>
            <p:nvPr/>
          </p:nvSpPr>
          <p:spPr bwMode="auto">
            <a:xfrm>
              <a:off x="7434821" y="2026382"/>
              <a:ext cx="127040" cy="127040"/>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363" name="Oval 1362">
            <a:extLst>
              <a:ext uri="{FF2B5EF4-FFF2-40B4-BE49-F238E27FC236}">
                <a16:creationId xmlns:a16="http://schemas.microsoft.com/office/drawing/2014/main" id="{68D1C2CB-2317-4965-BBFD-E529063D27A7}"/>
              </a:ext>
            </a:extLst>
          </p:cNvPr>
          <p:cNvSpPr/>
          <p:nvPr/>
        </p:nvSpPr>
        <p:spPr bwMode="auto">
          <a:xfrm>
            <a:off x="10481281" y="1402044"/>
            <a:ext cx="144728" cy="76603"/>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4" name="Oval 1363">
            <a:extLst>
              <a:ext uri="{FF2B5EF4-FFF2-40B4-BE49-F238E27FC236}">
                <a16:creationId xmlns:a16="http://schemas.microsoft.com/office/drawing/2014/main" id="{7848C1EE-A6A7-4106-8E5C-8ACB56E33C42}"/>
              </a:ext>
            </a:extLst>
          </p:cNvPr>
          <p:cNvSpPr/>
          <p:nvPr/>
        </p:nvSpPr>
        <p:spPr bwMode="auto">
          <a:xfrm>
            <a:off x="9076345" y="1334363"/>
            <a:ext cx="127040" cy="127040"/>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5" name="Oval 1364">
            <a:extLst>
              <a:ext uri="{FF2B5EF4-FFF2-40B4-BE49-F238E27FC236}">
                <a16:creationId xmlns:a16="http://schemas.microsoft.com/office/drawing/2014/main" id="{AF896363-4DF3-4F6B-AEA2-BF14A1ECCF77}"/>
              </a:ext>
            </a:extLst>
          </p:cNvPr>
          <p:cNvSpPr/>
          <p:nvPr/>
        </p:nvSpPr>
        <p:spPr bwMode="auto">
          <a:xfrm>
            <a:off x="7779820" y="1342711"/>
            <a:ext cx="127040" cy="127040"/>
          </a:xfrm>
          <a:prstGeom prst="ellipse">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7" name="Oval 1366">
            <a:extLst>
              <a:ext uri="{FF2B5EF4-FFF2-40B4-BE49-F238E27FC236}">
                <a16:creationId xmlns:a16="http://schemas.microsoft.com/office/drawing/2014/main" id="{3D669F80-8392-4405-BE45-B9F23C512960}"/>
              </a:ext>
            </a:extLst>
          </p:cNvPr>
          <p:cNvSpPr/>
          <p:nvPr/>
        </p:nvSpPr>
        <p:spPr bwMode="auto">
          <a:xfrm>
            <a:off x="7778388" y="539227"/>
            <a:ext cx="127040" cy="12704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69" name="Group 1368">
            <a:extLst>
              <a:ext uri="{FF2B5EF4-FFF2-40B4-BE49-F238E27FC236}">
                <a16:creationId xmlns:a16="http://schemas.microsoft.com/office/drawing/2014/main" id="{38AB9E5A-412C-4485-9F2D-A80F39B0DD97}"/>
              </a:ext>
            </a:extLst>
          </p:cNvPr>
          <p:cNvGrpSpPr/>
          <p:nvPr/>
        </p:nvGrpSpPr>
        <p:grpSpPr>
          <a:xfrm>
            <a:off x="7627380" y="2363417"/>
            <a:ext cx="430301" cy="166914"/>
            <a:chOff x="7605438" y="2026480"/>
            <a:chExt cx="430301" cy="166914"/>
          </a:xfrm>
        </p:grpSpPr>
        <p:grpSp>
          <p:nvGrpSpPr>
            <p:cNvPr id="1370" name="Group 1369">
              <a:extLst>
                <a:ext uri="{FF2B5EF4-FFF2-40B4-BE49-F238E27FC236}">
                  <a16:creationId xmlns:a16="http://schemas.microsoft.com/office/drawing/2014/main" id="{4AC318CB-D0D9-4C21-A83A-E6AC73595933}"/>
                </a:ext>
              </a:extLst>
            </p:cNvPr>
            <p:cNvGrpSpPr/>
            <p:nvPr/>
          </p:nvGrpSpPr>
          <p:grpSpPr>
            <a:xfrm>
              <a:off x="7605438" y="2026480"/>
              <a:ext cx="216600" cy="165789"/>
              <a:chOff x="7390041" y="2026382"/>
              <a:chExt cx="216600" cy="165789"/>
            </a:xfrm>
          </p:grpSpPr>
          <p:sp>
            <p:nvSpPr>
              <p:cNvPr id="1374" name="Freeform: Shape 1373">
                <a:extLst>
                  <a:ext uri="{FF2B5EF4-FFF2-40B4-BE49-F238E27FC236}">
                    <a16:creationId xmlns:a16="http://schemas.microsoft.com/office/drawing/2014/main" id="{2DD1511B-30F6-4D86-9B64-6112EA3DF872}"/>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5" name="Oval 1374">
                <a:extLst>
                  <a:ext uri="{FF2B5EF4-FFF2-40B4-BE49-F238E27FC236}">
                    <a16:creationId xmlns:a16="http://schemas.microsoft.com/office/drawing/2014/main" id="{51C76FDB-5FE9-44F6-971B-E2D758828E88}"/>
                  </a:ext>
                </a:extLst>
              </p:cNvPr>
              <p:cNvSpPr/>
              <p:nvPr/>
            </p:nvSpPr>
            <p:spPr bwMode="auto">
              <a:xfrm>
                <a:off x="7434821" y="2026382"/>
                <a:ext cx="127040" cy="127040"/>
              </a:xfrm>
              <a:prstGeom prst="ellipse">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71" name="Group 1370">
              <a:extLst>
                <a:ext uri="{FF2B5EF4-FFF2-40B4-BE49-F238E27FC236}">
                  <a16:creationId xmlns:a16="http://schemas.microsoft.com/office/drawing/2014/main" id="{44935896-6F9E-4072-BA82-C843EBE7AD23}"/>
                </a:ext>
              </a:extLst>
            </p:cNvPr>
            <p:cNvGrpSpPr/>
            <p:nvPr/>
          </p:nvGrpSpPr>
          <p:grpSpPr>
            <a:xfrm>
              <a:off x="7819139" y="2027605"/>
              <a:ext cx="216600" cy="165789"/>
              <a:chOff x="7390041" y="2030778"/>
              <a:chExt cx="216600" cy="165789"/>
            </a:xfrm>
          </p:grpSpPr>
          <p:sp>
            <p:nvSpPr>
              <p:cNvPr id="1372" name="Freeform: Shape 1371">
                <a:extLst>
                  <a:ext uri="{FF2B5EF4-FFF2-40B4-BE49-F238E27FC236}">
                    <a16:creationId xmlns:a16="http://schemas.microsoft.com/office/drawing/2014/main" id="{B09DBEAD-BB06-4E22-A503-F250B8D381C0}"/>
                  </a:ext>
                </a:extLst>
              </p:cNvPr>
              <p:cNvSpPr/>
              <p:nvPr/>
            </p:nvSpPr>
            <p:spPr bwMode="auto">
              <a:xfrm>
                <a:off x="7390041" y="2063176"/>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3" name="Oval 1372">
                <a:extLst>
                  <a:ext uri="{FF2B5EF4-FFF2-40B4-BE49-F238E27FC236}">
                    <a16:creationId xmlns:a16="http://schemas.microsoft.com/office/drawing/2014/main" id="{9A88A8CD-6CB8-45E3-B87D-FB69C8FC0D9C}"/>
                  </a:ext>
                </a:extLst>
              </p:cNvPr>
              <p:cNvSpPr/>
              <p:nvPr/>
            </p:nvSpPr>
            <p:spPr bwMode="auto">
              <a:xfrm>
                <a:off x="7434821" y="2030778"/>
                <a:ext cx="127040" cy="127040"/>
              </a:xfrm>
              <a:prstGeom prst="ellipse">
                <a:avLst/>
              </a:pr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76" name="Group 1375">
            <a:extLst>
              <a:ext uri="{FF2B5EF4-FFF2-40B4-BE49-F238E27FC236}">
                <a16:creationId xmlns:a16="http://schemas.microsoft.com/office/drawing/2014/main" id="{BE62F79E-ACFE-44A9-9C02-B8E0F37D0D38}"/>
              </a:ext>
            </a:extLst>
          </p:cNvPr>
          <p:cNvGrpSpPr/>
          <p:nvPr/>
        </p:nvGrpSpPr>
        <p:grpSpPr>
          <a:xfrm>
            <a:off x="8922938" y="2342834"/>
            <a:ext cx="430301" cy="166914"/>
            <a:chOff x="8641382" y="2029376"/>
            <a:chExt cx="430301" cy="166914"/>
          </a:xfrm>
        </p:grpSpPr>
        <p:grpSp>
          <p:nvGrpSpPr>
            <p:cNvPr id="1377" name="Group 1376">
              <a:extLst>
                <a:ext uri="{FF2B5EF4-FFF2-40B4-BE49-F238E27FC236}">
                  <a16:creationId xmlns:a16="http://schemas.microsoft.com/office/drawing/2014/main" id="{D8C46553-EC99-4003-A978-C3AD6994B093}"/>
                </a:ext>
              </a:extLst>
            </p:cNvPr>
            <p:cNvGrpSpPr/>
            <p:nvPr/>
          </p:nvGrpSpPr>
          <p:grpSpPr>
            <a:xfrm>
              <a:off x="8641382" y="2029376"/>
              <a:ext cx="216600" cy="165789"/>
              <a:chOff x="7390041" y="2026382"/>
              <a:chExt cx="216600" cy="165789"/>
            </a:xfrm>
          </p:grpSpPr>
          <p:sp>
            <p:nvSpPr>
              <p:cNvPr id="1381" name="Freeform: Shape 1380">
                <a:extLst>
                  <a:ext uri="{FF2B5EF4-FFF2-40B4-BE49-F238E27FC236}">
                    <a16:creationId xmlns:a16="http://schemas.microsoft.com/office/drawing/2014/main" id="{B2932B3B-21EA-450D-8286-098CEAC4D94A}"/>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2" name="Oval 1381">
                <a:extLst>
                  <a:ext uri="{FF2B5EF4-FFF2-40B4-BE49-F238E27FC236}">
                    <a16:creationId xmlns:a16="http://schemas.microsoft.com/office/drawing/2014/main" id="{3043C5EE-432F-4DAF-B16E-995D28922933}"/>
                  </a:ext>
                </a:extLst>
              </p:cNvPr>
              <p:cNvSpPr/>
              <p:nvPr/>
            </p:nvSpPr>
            <p:spPr bwMode="auto">
              <a:xfrm>
                <a:off x="7434821" y="2026382"/>
                <a:ext cx="127040" cy="127040"/>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78" name="Group 1377">
              <a:extLst>
                <a:ext uri="{FF2B5EF4-FFF2-40B4-BE49-F238E27FC236}">
                  <a16:creationId xmlns:a16="http://schemas.microsoft.com/office/drawing/2014/main" id="{79B90CDC-E9B2-4BD1-99ED-D56D4C96CBAB}"/>
                </a:ext>
              </a:extLst>
            </p:cNvPr>
            <p:cNvGrpSpPr/>
            <p:nvPr/>
          </p:nvGrpSpPr>
          <p:grpSpPr>
            <a:xfrm>
              <a:off x="8855083" y="2030501"/>
              <a:ext cx="216600" cy="165789"/>
              <a:chOff x="7390041" y="2026382"/>
              <a:chExt cx="216600" cy="165789"/>
            </a:xfrm>
          </p:grpSpPr>
          <p:sp>
            <p:nvSpPr>
              <p:cNvPr id="1379" name="Freeform: Shape 1378">
                <a:extLst>
                  <a:ext uri="{FF2B5EF4-FFF2-40B4-BE49-F238E27FC236}">
                    <a16:creationId xmlns:a16="http://schemas.microsoft.com/office/drawing/2014/main" id="{606CA424-C105-40A0-96FD-38A77A66E314}"/>
                  </a:ext>
                </a:extLst>
              </p:cNvPr>
              <p:cNvSpPr/>
              <p:nvPr/>
            </p:nvSpPr>
            <p:spPr bwMode="auto">
              <a:xfrm>
                <a:off x="7390041" y="2058780"/>
                <a:ext cx="216600" cy="133391"/>
              </a:xfrm>
              <a:custGeom>
                <a:avLst/>
                <a:gdLst>
                  <a:gd name="connsiteX0" fmla="*/ 5066 w 216600"/>
                  <a:gd name="connsiteY0" fmla="*/ 0 h 133391"/>
                  <a:gd name="connsiteX1" fmla="*/ 211534 w 216600"/>
                  <a:gd name="connsiteY1" fmla="*/ 0 h 133391"/>
                  <a:gd name="connsiteX2" fmla="*/ 216600 w 216600"/>
                  <a:gd name="connsiteY2" fmla="*/ 25091 h 133391"/>
                  <a:gd name="connsiteX3" fmla="*/ 108300 w 216600"/>
                  <a:gd name="connsiteY3" fmla="*/ 133391 h 133391"/>
                  <a:gd name="connsiteX4" fmla="*/ 0 w 216600"/>
                  <a:gd name="connsiteY4" fmla="*/ 25091 h 133391"/>
                  <a:gd name="connsiteX5" fmla="*/ 5066 w 216600"/>
                  <a:gd name="connsiteY5" fmla="*/ 0 h 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600" h="133391">
                    <a:moveTo>
                      <a:pt x="5066" y="0"/>
                    </a:moveTo>
                    <a:lnTo>
                      <a:pt x="211534" y="0"/>
                    </a:lnTo>
                    <a:lnTo>
                      <a:pt x="216600" y="25091"/>
                    </a:lnTo>
                    <a:cubicBezTo>
                      <a:pt x="216600" y="84903"/>
                      <a:pt x="168112" y="133391"/>
                      <a:pt x="108300" y="133391"/>
                    </a:cubicBezTo>
                    <a:cubicBezTo>
                      <a:pt x="48488" y="133391"/>
                      <a:pt x="0" y="84903"/>
                      <a:pt x="0" y="25091"/>
                    </a:cubicBezTo>
                    <a:lnTo>
                      <a:pt x="5066"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0" name="Oval 1379">
                <a:extLst>
                  <a:ext uri="{FF2B5EF4-FFF2-40B4-BE49-F238E27FC236}">
                    <a16:creationId xmlns:a16="http://schemas.microsoft.com/office/drawing/2014/main" id="{1ADAD224-32C5-437B-AC96-0089E43676A2}"/>
                  </a:ext>
                </a:extLst>
              </p:cNvPr>
              <p:cNvSpPr/>
              <p:nvPr/>
            </p:nvSpPr>
            <p:spPr bwMode="auto">
              <a:xfrm>
                <a:off x="7434821" y="2026382"/>
                <a:ext cx="127040" cy="127040"/>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89" name="Group 1388">
            <a:extLst>
              <a:ext uri="{FF2B5EF4-FFF2-40B4-BE49-F238E27FC236}">
                <a16:creationId xmlns:a16="http://schemas.microsoft.com/office/drawing/2014/main" id="{456086CB-6937-4501-A8DF-815D97D2B9E1}"/>
              </a:ext>
            </a:extLst>
          </p:cNvPr>
          <p:cNvGrpSpPr/>
          <p:nvPr/>
        </p:nvGrpSpPr>
        <p:grpSpPr>
          <a:xfrm>
            <a:off x="7500829" y="2527271"/>
            <a:ext cx="675098" cy="186537"/>
            <a:chOff x="1195251" y="3677479"/>
            <a:chExt cx="823953" cy="187119"/>
          </a:xfrm>
        </p:grpSpPr>
        <p:grpSp>
          <p:nvGrpSpPr>
            <p:cNvPr id="1393" name="Group 1392">
              <a:extLst>
                <a:ext uri="{FF2B5EF4-FFF2-40B4-BE49-F238E27FC236}">
                  <a16:creationId xmlns:a16="http://schemas.microsoft.com/office/drawing/2014/main" id="{8A3714FC-850A-4E92-85C2-42D07A29C5DB}"/>
                </a:ext>
              </a:extLst>
            </p:cNvPr>
            <p:cNvGrpSpPr/>
            <p:nvPr/>
          </p:nvGrpSpPr>
          <p:grpSpPr>
            <a:xfrm>
              <a:off x="1195251" y="3677483"/>
              <a:ext cx="809851" cy="187115"/>
              <a:chOff x="1195251" y="3677483"/>
              <a:chExt cx="809851" cy="187115"/>
            </a:xfrm>
          </p:grpSpPr>
          <p:sp>
            <p:nvSpPr>
              <p:cNvPr id="1398" name="Freeform: Shape 1397">
                <a:extLst>
                  <a:ext uri="{FF2B5EF4-FFF2-40B4-BE49-F238E27FC236}">
                    <a16:creationId xmlns:a16="http://schemas.microsoft.com/office/drawing/2014/main" id="{FE9BA956-A612-44CD-82D6-93C894183400}"/>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9" name="Freeform: Shape 1398">
                <a:extLst>
                  <a:ext uri="{FF2B5EF4-FFF2-40B4-BE49-F238E27FC236}">
                    <a16:creationId xmlns:a16="http://schemas.microsoft.com/office/drawing/2014/main" id="{E22C81A2-BDB8-4F6D-B3DD-04527722BD15}"/>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0" name="Freeform: Shape 1399">
                <a:extLst>
                  <a:ext uri="{FF2B5EF4-FFF2-40B4-BE49-F238E27FC236}">
                    <a16:creationId xmlns:a16="http://schemas.microsoft.com/office/drawing/2014/main" id="{FC894A02-DF1E-419F-B7A0-C09D02637871}"/>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94" name="Group 1393">
              <a:extLst>
                <a:ext uri="{FF2B5EF4-FFF2-40B4-BE49-F238E27FC236}">
                  <a16:creationId xmlns:a16="http://schemas.microsoft.com/office/drawing/2014/main" id="{CF717E0D-A649-40B7-9852-7FCA5CF4874B}"/>
                </a:ext>
              </a:extLst>
            </p:cNvPr>
            <p:cNvGrpSpPr/>
            <p:nvPr/>
          </p:nvGrpSpPr>
          <p:grpSpPr>
            <a:xfrm flipH="1">
              <a:off x="1209028" y="3677479"/>
              <a:ext cx="810176" cy="187117"/>
              <a:chOff x="1182290" y="3677480"/>
              <a:chExt cx="810176" cy="187117"/>
            </a:xfrm>
            <a:solidFill>
              <a:schemeClr val="accent2"/>
            </a:solidFill>
          </p:grpSpPr>
          <p:sp>
            <p:nvSpPr>
              <p:cNvPr id="1395" name="Freeform: Shape 1394">
                <a:extLst>
                  <a:ext uri="{FF2B5EF4-FFF2-40B4-BE49-F238E27FC236}">
                    <a16:creationId xmlns:a16="http://schemas.microsoft.com/office/drawing/2014/main" id="{DD526B83-373A-4CE2-8BF6-D2B6C2E0625F}"/>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6" name="Freeform: Shape 1395">
                <a:extLst>
                  <a:ext uri="{FF2B5EF4-FFF2-40B4-BE49-F238E27FC236}">
                    <a16:creationId xmlns:a16="http://schemas.microsoft.com/office/drawing/2014/main" id="{6533EC4B-F7A2-40A1-B90E-6D05A877A637}"/>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7" name="Freeform: Shape 1396">
                <a:extLst>
                  <a:ext uri="{FF2B5EF4-FFF2-40B4-BE49-F238E27FC236}">
                    <a16:creationId xmlns:a16="http://schemas.microsoft.com/office/drawing/2014/main" id="{860810AE-1681-44EF-9B67-675B76F39865}"/>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09" name="Group 1408">
            <a:extLst>
              <a:ext uri="{FF2B5EF4-FFF2-40B4-BE49-F238E27FC236}">
                <a16:creationId xmlns:a16="http://schemas.microsoft.com/office/drawing/2014/main" id="{1B65893C-09FB-4E22-ABED-130F29993B74}"/>
              </a:ext>
            </a:extLst>
          </p:cNvPr>
          <p:cNvGrpSpPr/>
          <p:nvPr/>
        </p:nvGrpSpPr>
        <p:grpSpPr>
          <a:xfrm>
            <a:off x="8795039" y="2512056"/>
            <a:ext cx="675098" cy="186537"/>
            <a:chOff x="1195251" y="3677479"/>
            <a:chExt cx="823953" cy="187119"/>
          </a:xfrm>
        </p:grpSpPr>
        <p:grpSp>
          <p:nvGrpSpPr>
            <p:cNvPr id="1410" name="Group 1409">
              <a:extLst>
                <a:ext uri="{FF2B5EF4-FFF2-40B4-BE49-F238E27FC236}">
                  <a16:creationId xmlns:a16="http://schemas.microsoft.com/office/drawing/2014/main" id="{BF9D4B90-AF2C-4398-9C5A-AA5CDCAFA062}"/>
                </a:ext>
              </a:extLst>
            </p:cNvPr>
            <p:cNvGrpSpPr/>
            <p:nvPr/>
          </p:nvGrpSpPr>
          <p:grpSpPr>
            <a:xfrm>
              <a:off x="1195251" y="3677483"/>
              <a:ext cx="809851" cy="187115"/>
              <a:chOff x="1195251" y="3677483"/>
              <a:chExt cx="809851" cy="187115"/>
            </a:xfrm>
          </p:grpSpPr>
          <p:sp>
            <p:nvSpPr>
              <p:cNvPr id="1415" name="Freeform: Shape 1414">
                <a:extLst>
                  <a:ext uri="{FF2B5EF4-FFF2-40B4-BE49-F238E27FC236}">
                    <a16:creationId xmlns:a16="http://schemas.microsoft.com/office/drawing/2014/main" id="{7DA09299-2948-4DFA-8710-E6154E8E7A0E}"/>
                  </a:ext>
                </a:extLst>
              </p:cNvPr>
              <p:cNvSpPr/>
              <p:nvPr/>
            </p:nvSpPr>
            <p:spPr bwMode="auto">
              <a:xfrm>
                <a:off x="1195251" y="3681161"/>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6" name="Freeform: Shape 1415">
                <a:extLst>
                  <a:ext uri="{FF2B5EF4-FFF2-40B4-BE49-F238E27FC236}">
                    <a16:creationId xmlns:a16="http://schemas.microsoft.com/office/drawing/2014/main" id="{AC7A39BA-B9EB-4FD2-9F77-FEE65CABD4D3}"/>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7" name="Freeform: Shape 1416">
                <a:extLst>
                  <a:ext uri="{FF2B5EF4-FFF2-40B4-BE49-F238E27FC236}">
                    <a16:creationId xmlns:a16="http://schemas.microsoft.com/office/drawing/2014/main" id="{9452CEC7-DC4F-49CA-881D-69F26FA16612}"/>
                  </a:ext>
                </a:extLst>
              </p:cNvPr>
              <p:cNvSpPr/>
              <p:nvPr/>
            </p:nvSpPr>
            <p:spPr bwMode="auto">
              <a:xfrm rot="21391402">
                <a:off x="1695672" y="3677483"/>
                <a:ext cx="309430"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1" name="Group 1410">
              <a:extLst>
                <a:ext uri="{FF2B5EF4-FFF2-40B4-BE49-F238E27FC236}">
                  <a16:creationId xmlns:a16="http://schemas.microsoft.com/office/drawing/2014/main" id="{08FA5769-A74D-4460-9228-152AE02D58E9}"/>
                </a:ext>
              </a:extLst>
            </p:cNvPr>
            <p:cNvGrpSpPr/>
            <p:nvPr/>
          </p:nvGrpSpPr>
          <p:grpSpPr>
            <a:xfrm flipH="1">
              <a:off x="1209028" y="3677479"/>
              <a:ext cx="810176" cy="187117"/>
              <a:chOff x="1182290" y="3677480"/>
              <a:chExt cx="810176" cy="187117"/>
            </a:xfrm>
            <a:solidFill>
              <a:schemeClr val="accent2"/>
            </a:solidFill>
          </p:grpSpPr>
          <p:sp>
            <p:nvSpPr>
              <p:cNvPr id="1412" name="Freeform: Shape 1411">
                <a:extLst>
                  <a:ext uri="{FF2B5EF4-FFF2-40B4-BE49-F238E27FC236}">
                    <a16:creationId xmlns:a16="http://schemas.microsoft.com/office/drawing/2014/main" id="{9841E501-69D0-4669-8F76-1C9D6525E9AE}"/>
                  </a:ext>
                </a:extLst>
              </p:cNvPr>
              <p:cNvSpPr/>
              <p:nvPr/>
            </p:nvSpPr>
            <p:spPr bwMode="auto">
              <a:xfrm rot="208598">
                <a:off x="1182290" y="367748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3" name="Freeform: Shape 1412">
                <a:extLst>
                  <a:ext uri="{FF2B5EF4-FFF2-40B4-BE49-F238E27FC236}">
                    <a16:creationId xmlns:a16="http://schemas.microsoft.com/office/drawing/2014/main" id="{5FB67B3F-9A1C-44BD-88B4-6792C2AC5861}"/>
                  </a:ext>
                </a:extLst>
              </p:cNvPr>
              <p:cNvSpPr/>
              <p:nvPr/>
            </p:nvSpPr>
            <p:spPr bwMode="auto">
              <a:xfrm>
                <a:off x="1439144"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4" name="Freeform: Shape 1413">
                <a:extLst>
                  <a:ext uri="{FF2B5EF4-FFF2-40B4-BE49-F238E27FC236}">
                    <a16:creationId xmlns:a16="http://schemas.microsoft.com/office/drawing/2014/main" id="{58DF20CD-E497-4763-B6D6-E0AC3E50F69A}"/>
                  </a:ext>
                </a:extLst>
              </p:cNvPr>
              <p:cNvSpPr/>
              <p:nvPr/>
            </p:nvSpPr>
            <p:spPr bwMode="auto">
              <a:xfrm>
                <a:off x="1683037" y="3681160"/>
                <a:ext cx="309429" cy="183437"/>
              </a:xfrm>
              <a:custGeom>
                <a:avLst/>
                <a:gdLst>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41663 w 280852"/>
                  <a:gd name="connsiteY7" fmla="*/ 163456 h 202743"/>
                  <a:gd name="connsiteX8" fmla="*/ 280852 w 280852"/>
                  <a:gd name="connsiteY8" fmla="*/ 196113 h 202743"/>
                  <a:gd name="connsiteX9" fmla="*/ 241663 w 280852"/>
                  <a:gd name="connsiteY9" fmla="*/ 196113 h 202743"/>
                  <a:gd name="connsiteX10" fmla="*/ 202475 w 280852"/>
                  <a:gd name="connsiteY10" fmla="*/ 169988 h 202743"/>
                  <a:gd name="connsiteX11" fmla="*/ 169818 w 280852"/>
                  <a:gd name="connsiteY11" fmla="*/ 137330 h 202743"/>
                  <a:gd name="connsiteX12" fmla="*/ 137160 w 280852"/>
                  <a:gd name="connsiteY12" fmla="*/ 104673 h 202743"/>
                  <a:gd name="connsiteX13" fmla="*/ 111035 w 280852"/>
                  <a:gd name="connsiteY13" fmla="*/ 78548 h 202743"/>
                  <a:gd name="connsiteX14" fmla="*/ 78378 w 280852"/>
                  <a:gd name="connsiteY14" fmla="*/ 52422 h 202743"/>
                  <a:gd name="connsiteX15" fmla="*/ 65315 w 280852"/>
                  <a:gd name="connsiteY15" fmla="*/ 32828 h 202743"/>
                  <a:gd name="connsiteX16" fmla="*/ 45720 w 280852"/>
                  <a:gd name="connsiteY16" fmla="*/ 26296 h 202743"/>
                  <a:gd name="connsiteX17" fmla="*/ 0 w 280852"/>
                  <a:gd name="connsiteY17" fmla="*/ 19765 h 202743"/>
                  <a:gd name="connsiteX18" fmla="*/ 45720 w 280852"/>
                  <a:gd name="connsiteY18" fmla="*/ 170 h 202743"/>
                  <a:gd name="connsiteX0" fmla="*/ 45720 w 280852"/>
                  <a:gd name="connsiteY0" fmla="*/ 170 h 202743"/>
                  <a:gd name="connsiteX1" fmla="*/ 117566 w 280852"/>
                  <a:gd name="connsiteY1" fmla="*/ 13233 h 202743"/>
                  <a:gd name="connsiteX2" fmla="*/ 156755 w 280852"/>
                  <a:gd name="connsiteY2" fmla="*/ 45890 h 202743"/>
                  <a:gd name="connsiteX3" fmla="*/ 182880 w 280852"/>
                  <a:gd name="connsiteY3" fmla="*/ 85079 h 202743"/>
                  <a:gd name="connsiteX4" fmla="*/ 195943 w 280852"/>
                  <a:gd name="connsiteY4" fmla="*/ 104673 h 202743"/>
                  <a:gd name="connsiteX5" fmla="*/ 209006 w 280852"/>
                  <a:gd name="connsiteY5" fmla="*/ 124268 h 202743"/>
                  <a:gd name="connsiteX6" fmla="*/ 228600 w 280852"/>
                  <a:gd name="connsiteY6" fmla="*/ 143862 h 202743"/>
                  <a:gd name="connsiteX7" fmla="*/ 280852 w 280852"/>
                  <a:gd name="connsiteY7" fmla="*/ 196113 h 202743"/>
                  <a:gd name="connsiteX8" fmla="*/ 241663 w 280852"/>
                  <a:gd name="connsiteY8" fmla="*/ 196113 h 202743"/>
                  <a:gd name="connsiteX9" fmla="*/ 202475 w 280852"/>
                  <a:gd name="connsiteY9" fmla="*/ 169988 h 202743"/>
                  <a:gd name="connsiteX10" fmla="*/ 169818 w 280852"/>
                  <a:gd name="connsiteY10" fmla="*/ 137330 h 202743"/>
                  <a:gd name="connsiteX11" fmla="*/ 137160 w 280852"/>
                  <a:gd name="connsiteY11" fmla="*/ 104673 h 202743"/>
                  <a:gd name="connsiteX12" fmla="*/ 111035 w 280852"/>
                  <a:gd name="connsiteY12" fmla="*/ 78548 h 202743"/>
                  <a:gd name="connsiteX13" fmla="*/ 78378 w 280852"/>
                  <a:gd name="connsiteY13" fmla="*/ 52422 h 202743"/>
                  <a:gd name="connsiteX14" fmla="*/ 65315 w 280852"/>
                  <a:gd name="connsiteY14" fmla="*/ 32828 h 202743"/>
                  <a:gd name="connsiteX15" fmla="*/ 45720 w 280852"/>
                  <a:gd name="connsiteY15" fmla="*/ 26296 h 202743"/>
                  <a:gd name="connsiteX16" fmla="*/ 0 w 280852"/>
                  <a:gd name="connsiteY16" fmla="*/ 19765 h 202743"/>
                  <a:gd name="connsiteX17" fmla="*/ 45720 w 280852"/>
                  <a:gd name="connsiteY17"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65315 w 280852"/>
                  <a:gd name="connsiteY13" fmla="*/ 32828 h 202743"/>
                  <a:gd name="connsiteX14" fmla="*/ 45720 w 280852"/>
                  <a:gd name="connsiteY14" fmla="*/ 26296 h 202743"/>
                  <a:gd name="connsiteX15" fmla="*/ 0 w 280852"/>
                  <a:gd name="connsiteY15" fmla="*/ 19765 h 202743"/>
                  <a:gd name="connsiteX16" fmla="*/ 45720 w 280852"/>
                  <a:gd name="connsiteY16"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111035 w 280852"/>
                  <a:gd name="connsiteY11" fmla="*/ 78548 h 202743"/>
                  <a:gd name="connsiteX12" fmla="*/ 78378 w 280852"/>
                  <a:gd name="connsiteY12" fmla="*/ 52422 h 202743"/>
                  <a:gd name="connsiteX13" fmla="*/ 45720 w 280852"/>
                  <a:gd name="connsiteY13" fmla="*/ 26296 h 202743"/>
                  <a:gd name="connsiteX14" fmla="*/ 0 w 280852"/>
                  <a:gd name="connsiteY14" fmla="*/ 19765 h 202743"/>
                  <a:gd name="connsiteX15" fmla="*/ 45720 w 280852"/>
                  <a:gd name="connsiteY15"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09006 w 280852"/>
                  <a:gd name="connsiteY4" fmla="*/ 124268 h 202743"/>
                  <a:gd name="connsiteX5" fmla="*/ 228600 w 280852"/>
                  <a:gd name="connsiteY5" fmla="*/ 143862 h 202743"/>
                  <a:gd name="connsiteX6" fmla="*/ 280852 w 280852"/>
                  <a:gd name="connsiteY6" fmla="*/ 196113 h 202743"/>
                  <a:gd name="connsiteX7" fmla="*/ 241663 w 280852"/>
                  <a:gd name="connsiteY7" fmla="*/ 196113 h 202743"/>
                  <a:gd name="connsiteX8" fmla="*/ 202475 w 280852"/>
                  <a:gd name="connsiteY8" fmla="*/ 169988 h 202743"/>
                  <a:gd name="connsiteX9" fmla="*/ 169818 w 280852"/>
                  <a:gd name="connsiteY9" fmla="*/ 137330 h 202743"/>
                  <a:gd name="connsiteX10" fmla="*/ 137160 w 280852"/>
                  <a:gd name="connsiteY10" fmla="*/ 104673 h 202743"/>
                  <a:gd name="connsiteX11" fmla="*/ 78378 w 280852"/>
                  <a:gd name="connsiteY11" fmla="*/ 52422 h 202743"/>
                  <a:gd name="connsiteX12" fmla="*/ 45720 w 280852"/>
                  <a:gd name="connsiteY12" fmla="*/ 26296 h 202743"/>
                  <a:gd name="connsiteX13" fmla="*/ 0 w 280852"/>
                  <a:gd name="connsiteY13" fmla="*/ 19765 h 202743"/>
                  <a:gd name="connsiteX14" fmla="*/ 45720 w 280852"/>
                  <a:gd name="connsiteY14" fmla="*/ 170 h 202743"/>
                  <a:gd name="connsiteX0" fmla="*/ 45720 w 280852"/>
                  <a:gd name="connsiteY0" fmla="*/ 170 h 202743"/>
                  <a:gd name="connsiteX1" fmla="*/ 117566 w 280852"/>
                  <a:gd name="connsiteY1" fmla="*/ 13233 h 202743"/>
                  <a:gd name="connsiteX2" fmla="*/ 156755 w 280852"/>
                  <a:gd name="connsiteY2" fmla="*/ 45890 h 202743"/>
                  <a:gd name="connsiteX3" fmla="*/ 195943 w 280852"/>
                  <a:gd name="connsiteY3" fmla="*/ 104673 h 202743"/>
                  <a:gd name="connsiteX4" fmla="*/ 228600 w 280852"/>
                  <a:gd name="connsiteY4" fmla="*/ 143862 h 202743"/>
                  <a:gd name="connsiteX5" fmla="*/ 280852 w 280852"/>
                  <a:gd name="connsiteY5" fmla="*/ 196113 h 202743"/>
                  <a:gd name="connsiteX6" fmla="*/ 241663 w 280852"/>
                  <a:gd name="connsiteY6" fmla="*/ 196113 h 202743"/>
                  <a:gd name="connsiteX7" fmla="*/ 202475 w 280852"/>
                  <a:gd name="connsiteY7" fmla="*/ 169988 h 202743"/>
                  <a:gd name="connsiteX8" fmla="*/ 169818 w 280852"/>
                  <a:gd name="connsiteY8" fmla="*/ 137330 h 202743"/>
                  <a:gd name="connsiteX9" fmla="*/ 137160 w 280852"/>
                  <a:gd name="connsiteY9" fmla="*/ 104673 h 202743"/>
                  <a:gd name="connsiteX10" fmla="*/ 78378 w 280852"/>
                  <a:gd name="connsiteY10" fmla="*/ 52422 h 202743"/>
                  <a:gd name="connsiteX11" fmla="*/ 45720 w 280852"/>
                  <a:gd name="connsiteY11" fmla="*/ 26296 h 202743"/>
                  <a:gd name="connsiteX12" fmla="*/ 0 w 280852"/>
                  <a:gd name="connsiteY12" fmla="*/ 19765 h 202743"/>
                  <a:gd name="connsiteX13" fmla="*/ 45720 w 280852"/>
                  <a:gd name="connsiteY13" fmla="*/ 170 h 202743"/>
                  <a:gd name="connsiteX0" fmla="*/ 45720 w 280852"/>
                  <a:gd name="connsiteY0" fmla="*/ 1 h 202574"/>
                  <a:gd name="connsiteX1" fmla="*/ 111490 w 280852"/>
                  <a:gd name="connsiteY1" fmla="*/ 19140 h 202574"/>
                  <a:gd name="connsiteX2" fmla="*/ 156755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45720 w 280852"/>
                  <a:gd name="connsiteY0" fmla="*/ 1 h 202574"/>
                  <a:gd name="connsiteX1" fmla="*/ 111490 w 280852"/>
                  <a:gd name="connsiteY1" fmla="*/ 19140 h 202574"/>
                  <a:gd name="connsiteX2" fmla="*/ 144603 w 280852"/>
                  <a:gd name="connsiteY2" fmla="*/ 45721 h 202574"/>
                  <a:gd name="connsiteX3" fmla="*/ 195943 w 280852"/>
                  <a:gd name="connsiteY3" fmla="*/ 104504 h 202574"/>
                  <a:gd name="connsiteX4" fmla="*/ 228600 w 280852"/>
                  <a:gd name="connsiteY4" fmla="*/ 143693 h 202574"/>
                  <a:gd name="connsiteX5" fmla="*/ 280852 w 280852"/>
                  <a:gd name="connsiteY5" fmla="*/ 195944 h 202574"/>
                  <a:gd name="connsiteX6" fmla="*/ 241663 w 280852"/>
                  <a:gd name="connsiteY6" fmla="*/ 195944 h 202574"/>
                  <a:gd name="connsiteX7" fmla="*/ 202475 w 280852"/>
                  <a:gd name="connsiteY7" fmla="*/ 169819 h 202574"/>
                  <a:gd name="connsiteX8" fmla="*/ 169818 w 280852"/>
                  <a:gd name="connsiteY8" fmla="*/ 137161 h 202574"/>
                  <a:gd name="connsiteX9" fmla="*/ 137160 w 280852"/>
                  <a:gd name="connsiteY9" fmla="*/ 104504 h 202574"/>
                  <a:gd name="connsiteX10" fmla="*/ 78378 w 280852"/>
                  <a:gd name="connsiteY10" fmla="*/ 52253 h 202574"/>
                  <a:gd name="connsiteX11" fmla="*/ 45720 w 280852"/>
                  <a:gd name="connsiteY11" fmla="*/ 26127 h 202574"/>
                  <a:gd name="connsiteX12" fmla="*/ 0 w 280852"/>
                  <a:gd name="connsiteY12" fmla="*/ 19596 h 202574"/>
                  <a:gd name="connsiteX13" fmla="*/ 45720 w 280852"/>
                  <a:gd name="connsiteY13" fmla="*/ 1 h 202574"/>
                  <a:gd name="connsiteX0" fmla="*/ 0 w 280852"/>
                  <a:gd name="connsiteY0" fmla="*/ 2538 h 185516"/>
                  <a:gd name="connsiteX1" fmla="*/ 111490 w 280852"/>
                  <a:gd name="connsiteY1" fmla="*/ 2082 h 185516"/>
                  <a:gd name="connsiteX2" fmla="*/ 144603 w 280852"/>
                  <a:gd name="connsiteY2" fmla="*/ 28663 h 185516"/>
                  <a:gd name="connsiteX3" fmla="*/ 195943 w 280852"/>
                  <a:gd name="connsiteY3" fmla="*/ 87446 h 185516"/>
                  <a:gd name="connsiteX4" fmla="*/ 228600 w 280852"/>
                  <a:gd name="connsiteY4" fmla="*/ 126635 h 185516"/>
                  <a:gd name="connsiteX5" fmla="*/ 280852 w 280852"/>
                  <a:gd name="connsiteY5" fmla="*/ 178886 h 185516"/>
                  <a:gd name="connsiteX6" fmla="*/ 241663 w 280852"/>
                  <a:gd name="connsiteY6" fmla="*/ 178886 h 185516"/>
                  <a:gd name="connsiteX7" fmla="*/ 202475 w 280852"/>
                  <a:gd name="connsiteY7" fmla="*/ 152761 h 185516"/>
                  <a:gd name="connsiteX8" fmla="*/ 169818 w 280852"/>
                  <a:gd name="connsiteY8" fmla="*/ 120103 h 185516"/>
                  <a:gd name="connsiteX9" fmla="*/ 137160 w 280852"/>
                  <a:gd name="connsiteY9" fmla="*/ 87446 h 185516"/>
                  <a:gd name="connsiteX10" fmla="*/ 78378 w 280852"/>
                  <a:gd name="connsiteY10" fmla="*/ 35195 h 185516"/>
                  <a:gd name="connsiteX11" fmla="*/ 45720 w 280852"/>
                  <a:gd name="connsiteY11" fmla="*/ 9069 h 185516"/>
                  <a:gd name="connsiteX12" fmla="*/ 0 w 280852"/>
                  <a:gd name="connsiteY12" fmla="*/ 2538 h 185516"/>
                  <a:gd name="connsiteX0" fmla="*/ 0 w 280852"/>
                  <a:gd name="connsiteY0" fmla="*/ 6583 h 189561"/>
                  <a:gd name="connsiteX1" fmla="*/ 111490 w 280852"/>
                  <a:gd name="connsiteY1" fmla="*/ 6127 h 189561"/>
                  <a:gd name="connsiteX2" fmla="*/ 144603 w 280852"/>
                  <a:gd name="connsiteY2" fmla="*/ 32708 h 189561"/>
                  <a:gd name="connsiteX3" fmla="*/ 195943 w 280852"/>
                  <a:gd name="connsiteY3" fmla="*/ 91491 h 189561"/>
                  <a:gd name="connsiteX4" fmla="*/ 228600 w 280852"/>
                  <a:gd name="connsiteY4" fmla="*/ 130680 h 189561"/>
                  <a:gd name="connsiteX5" fmla="*/ 280852 w 280852"/>
                  <a:gd name="connsiteY5" fmla="*/ 182931 h 189561"/>
                  <a:gd name="connsiteX6" fmla="*/ 241663 w 280852"/>
                  <a:gd name="connsiteY6" fmla="*/ 182931 h 189561"/>
                  <a:gd name="connsiteX7" fmla="*/ 202475 w 280852"/>
                  <a:gd name="connsiteY7" fmla="*/ 156806 h 189561"/>
                  <a:gd name="connsiteX8" fmla="*/ 169818 w 280852"/>
                  <a:gd name="connsiteY8" fmla="*/ 124148 h 189561"/>
                  <a:gd name="connsiteX9" fmla="*/ 137160 w 280852"/>
                  <a:gd name="connsiteY9" fmla="*/ 91491 h 189561"/>
                  <a:gd name="connsiteX10" fmla="*/ 78378 w 280852"/>
                  <a:gd name="connsiteY10" fmla="*/ 39240 h 189561"/>
                  <a:gd name="connsiteX11" fmla="*/ 45720 w 280852"/>
                  <a:gd name="connsiteY11" fmla="*/ 13114 h 189561"/>
                  <a:gd name="connsiteX12" fmla="*/ 0 w 280852"/>
                  <a:gd name="connsiteY12" fmla="*/ 6583 h 189561"/>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137160 w 280852"/>
                  <a:gd name="connsiteY8" fmla="*/ 91491 h 189114"/>
                  <a:gd name="connsiteX9" fmla="*/ 78378 w 280852"/>
                  <a:gd name="connsiteY9" fmla="*/ 39240 h 189114"/>
                  <a:gd name="connsiteX10" fmla="*/ 45720 w 280852"/>
                  <a:gd name="connsiteY10" fmla="*/ 13114 h 189114"/>
                  <a:gd name="connsiteX11" fmla="*/ 0 w 280852"/>
                  <a:gd name="connsiteY11" fmla="*/ 6583 h 189114"/>
                  <a:gd name="connsiteX0" fmla="*/ 0 w 280852"/>
                  <a:gd name="connsiteY0" fmla="*/ 6583 h 189114"/>
                  <a:gd name="connsiteX1" fmla="*/ 111490 w 280852"/>
                  <a:gd name="connsiteY1" fmla="*/ 6127 h 189114"/>
                  <a:gd name="connsiteX2" fmla="*/ 144603 w 280852"/>
                  <a:gd name="connsiteY2" fmla="*/ 32708 h 189114"/>
                  <a:gd name="connsiteX3" fmla="*/ 195943 w 280852"/>
                  <a:gd name="connsiteY3" fmla="*/ 91491 h 189114"/>
                  <a:gd name="connsiteX4" fmla="*/ 228600 w 280852"/>
                  <a:gd name="connsiteY4" fmla="*/ 130680 h 189114"/>
                  <a:gd name="connsiteX5" fmla="*/ 280852 w 280852"/>
                  <a:gd name="connsiteY5" fmla="*/ 182931 h 189114"/>
                  <a:gd name="connsiteX6" fmla="*/ 241663 w 280852"/>
                  <a:gd name="connsiteY6" fmla="*/ 182931 h 189114"/>
                  <a:gd name="connsiteX7" fmla="*/ 169818 w 280852"/>
                  <a:gd name="connsiteY7" fmla="*/ 124148 h 189114"/>
                  <a:gd name="connsiteX8" fmla="*/ 78378 w 280852"/>
                  <a:gd name="connsiteY8" fmla="*/ 39240 h 189114"/>
                  <a:gd name="connsiteX9" fmla="*/ 45720 w 280852"/>
                  <a:gd name="connsiteY9" fmla="*/ 13114 h 189114"/>
                  <a:gd name="connsiteX10" fmla="*/ 0 w 280852"/>
                  <a:gd name="connsiteY10" fmla="*/ 6583 h 189114"/>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41663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78378 w 280852"/>
                  <a:gd name="connsiteY8" fmla="*/ 39240 h 186581"/>
                  <a:gd name="connsiteX9" fmla="*/ 45720 w 280852"/>
                  <a:gd name="connsiteY9" fmla="*/ 13114 h 186581"/>
                  <a:gd name="connsiteX10" fmla="*/ 0 w 280852"/>
                  <a:gd name="connsiteY10" fmla="*/ 6583 h 186581"/>
                  <a:gd name="connsiteX0" fmla="*/ 0 w 280852"/>
                  <a:gd name="connsiteY0" fmla="*/ 6583 h 186581"/>
                  <a:gd name="connsiteX1" fmla="*/ 111490 w 280852"/>
                  <a:gd name="connsiteY1" fmla="*/ 6127 h 186581"/>
                  <a:gd name="connsiteX2" fmla="*/ 144603 w 280852"/>
                  <a:gd name="connsiteY2" fmla="*/ 32708 h 186581"/>
                  <a:gd name="connsiteX3" fmla="*/ 195943 w 280852"/>
                  <a:gd name="connsiteY3" fmla="*/ 91491 h 186581"/>
                  <a:gd name="connsiteX4" fmla="*/ 228600 w 280852"/>
                  <a:gd name="connsiteY4" fmla="*/ 130680 h 186581"/>
                  <a:gd name="connsiteX5" fmla="*/ 280852 w 280852"/>
                  <a:gd name="connsiteY5" fmla="*/ 182931 h 186581"/>
                  <a:gd name="connsiteX6" fmla="*/ 265966 w 280852"/>
                  <a:gd name="connsiteY6" fmla="*/ 182931 h 186581"/>
                  <a:gd name="connsiteX7" fmla="*/ 169818 w 280852"/>
                  <a:gd name="connsiteY7" fmla="*/ 124148 h 186581"/>
                  <a:gd name="connsiteX8" fmla="*/ 96605 w 280852"/>
                  <a:gd name="connsiteY8" fmla="*/ 45316 h 186581"/>
                  <a:gd name="connsiteX9" fmla="*/ 45720 w 280852"/>
                  <a:gd name="connsiteY9" fmla="*/ 13114 h 186581"/>
                  <a:gd name="connsiteX10" fmla="*/ 0 w 280852"/>
                  <a:gd name="connsiteY10" fmla="*/ 6583 h 186581"/>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0 h 179998"/>
                  <a:gd name="connsiteX1" fmla="*/ 144603 w 280852"/>
                  <a:gd name="connsiteY1" fmla="*/ 26125 h 179998"/>
                  <a:gd name="connsiteX2" fmla="*/ 195943 w 280852"/>
                  <a:gd name="connsiteY2" fmla="*/ 84908 h 179998"/>
                  <a:gd name="connsiteX3" fmla="*/ 228600 w 280852"/>
                  <a:gd name="connsiteY3" fmla="*/ 124097 h 179998"/>
                  <a:gd name="connsiteX4" fmla="*/ 280852 w 280852"/>
                  <a:gd name="connsiteY4" fmla="*/ 176348 h 179998"/>
                  <a:gd name="connsiteX5" fmla="*/ 265966 w 280852"/>
                  <a:gd name="connsiteY5" fmla="*/ 176348 h 179998"/>
                  <a:gd name="connsiteX6" fmla="*/ 169818 w 280852"/>
                  <a:gd name="connsiteY6" fmla="*/ 117565 h 179998"/>
                  <a:gd name="connsiteX7" fmla="*/ 96605 w 280852"/>
                  <a:gd name="connsiteY7" fmla="*/ 38733 h 179998"/>
                  <a:gd name="connsiteX8" fmla="*/ 45720 w 280852"/>
                  <a:gd name="connsiteY8" fmla="*/ 6531 h 179998"/>
                  <a:gd name="connsiteX9" fmla="*/ 0 w 280852"/>
                  <a:gd name="connsiteY9" fmla="*/ 0 h 179998"/>
                  <a:gd name="connsiteX0" fmla="*/ 0 w 280852"/>
                  <a:gd name="connsiteY0" fmla="*/ 8746 h 188744"/>
                  <a:gd name="connsiteX1" fmla="*/ 120300 w 280852"/>
                  <a:gd name="connsiteY1" fmla="*/ 13606 h 188744"/>
                  <a:gd name="connsiteX2" fmla="*/ 195943 w 280852"/>
                  <a:gd name="connsiteY2" fmla="*/ 93654 h 188744"/>
                  <a:gd name="connsiteX3" fmla="*/ 228600 w 280852"/>
                  <a:gd name="connsiteY3" fmla="*/ 132843 h 188744"/>
                  <a:gd name="connsiteX4" fmla="*/ 280852 w 280852"/>
                  <a:gd name="connsiteY4" fmla="*/ 185094 h 188744"/>
                  <a:gd name="connsiteX5" fmla="*/ 265966 w 280852"/>
                  <a:gd name="connsiteY5" fmla="*/ 185094 h 188744"/>
                  <a:gd name="connsiteX6" fmla="*/ 169818 w 280852"/>
                  <a:gd name="connsiteY6" fmla="*/ 126311 h 188744"/>
                  <a:gd name="connsiteX7" fmla="*/ 96605 w 280852"/>
                  <a:gd name="connsiteY7" fmla="*/ 47479 h 188744"/>
                  <a:gd name="connsiteX8" fmla="*/ 45720 w 280852"/>
                  <a:gd name="connsiteY8" fmla="*/ 15277 h 188744"/>
                  <a:gd name="connsiteX9" fmla="*/ 0 w 280852"/>
                  <a:gd name="connsiteY9" fmla="*/ 8746 h 188744"/>
                  <a:gd name="connsiteX0" fmla="*/ 0 w 280852"/>
                  <a:gd name="connsiteY0" fmla="*/ 2037 h 182035"/>
                  <a:gd name="connsiteX1" fmla="*/ 120300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80852"/>
                  <a:gd name="connsiteY0" fmla="*/ 2037 h 182035"/>
                  <a:gd name="connsiteX1" fmla="*/ 108149 w 280852"/>
                  <a:gd name="connsiteY1" fmla="*/ 6897 h 182035"/>
                  <a:gd name="connsiteX2" fmla="*/ 195943 w 280852"/>
                  <a:gd name="connsiteY2" fmla="*/ 86945 h 182035"/>
                  <a:gd name="connsiteX3" fmla="*/ 228600 w 280852"/>
                  <a:gd name="connsiteY3" fmla="*/ 126134 h 182035"/>
                  <a:gd name="connsiteX4" fmla="*/ 280852 w 280852"/>
                  <a:gd name="connsiteY4" fmla="*/ 178385 h 182035"/>
                  <a:gd name="connsiteX5" fmla="*/ 265966 w 280852"/>
                  <a:gd name="connsiteY5" fmla="*/ 178385 h 182035"/>
                  <a:gd name="connsiteX6" fmla="*/ 169818 w 280852"/>
                  <a:gd name="connsiteY6" fmla="*/ 119602 h 182035"/>
                  <a:gd name="connsiteX7" fmla="*/ 96605 w 280852"/>
                  <a:gd name="connsiteY7" fmla="*/ 40770 h 182035"/>
                  <a:gd name="connsiteX8" fmla="*/ 45720 w 280852"/>
                  <a:gd name="connsiteY8" fmla="*/ 8568 h 182035"/>
                  <a:gd name="connsiteX9" fmla="*/ 0 w 280852"/>
                  <a:gd name="connsiteY9" fmla="*/ 2037 h 182035"/>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4568"/>
                  <a:gd name="connsiteX1" fmla="*/ 108149 w 299080"/>
                  <a:gd name="connsiteY1" fmla="*/ 6897 h 184568"/>
                  <a:gd name="connsiteX2" fmla="*/ 195943 w 299080"/>
                  <a:gd name="connsiteY2" fmla="*/ 86945 h 184568"/>
                  <a:gd name="connsiteX3" fmla="*/ 228600 w 299080"/>
                  <a:gd name="connsiteY3" fmla="*/ 126134 h 184568"/>
                  <a:gd name="connsiteX4" fmla="*/ 299080 w 299080"/>
                  <a:gd name="connsiteY4" fmla="*/ 178385 h 184568"/>
                  <a:gd name="connsiteX5" fmla="*/ 265966 w 299080"/>
                  <a:gd name="connsiteY5" fmla="*/ 178385 h 184568"/>
                  <a:gd name="connsiteX6" fmla="*/ 169818 w 299080"/>
                  <a:gd name="connsiteY6" fmla="*/ 119602 h 184568"/>
                  <a:gd name="connsiteX7" fmla="*/ 96605 w 299080"/>
                  <a:gd name="connsiteY7" fmla="*/ 40770 h 184568"/>
                  <a:gd name="connsiteX8" fmla="*/ 45720 w 299080"/>
                  <a:gd name="connsiteY8" fmla="*/ 8568 h 184568"/>
                  <a:gd name="connsiteX9" fmla="*/ 0 w 299080"/>
                  <a:gd name="connsiteY9" fmla="*/ 2037 h 184568"/>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65966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80"/>
                  <a:gd name="connsiteY0" fmla="*/ 2037 h 181439"/>
                  <a:gd name="connsiteX1" fmla="*/ 108149 w 299080"/>
                  <a:gd name="connsiteY1" fmla="*/ 6897 h 181439"/>
                  <a:gd name="connsiteX2" fmla="*/ 195943 w 299080"/>
                  <a:gd name="connsiteY2" fmla="*/ 86945 h 181439"/>
                  <a:gd name="connsiteX3" fmla="*/ 228600 w 299080"/>
                  <a:gd name="connsiteY3" fmla="*/ 126134 h 181439"/>
                  <a:gd name="connsiteX4" fmla="*/ 299080 w 299080"/>
                  <a:gd name="connsiteY4" fmla="*/ 178385 h 181439"/>
                  <a:gd name="connsiteX5" fmla="*/ 253814 w 299080"/>
                  <a:gd name="connsiteY5" fmla="*/ 178385 h 181439"/>
                  <a:gd name="connsiteX6" fmla="*/ 169818 w 299080"/>
                  <a:gd name="connsiteY6" fmla="*/ 119602 h 181439"/>
                  <a:gd name="connsiteX7" fmla="*/ 96605 w 299080"/>
                  <a:gd name="connsiteY7" fmla="*/ 40770 h 181439"/>
                  <a:gd name="connsiteX8" fmla="*/ 45720 w 299080"/>
                  <a:gd name="connsiteY8" fmla="*/ 8568 h 181439"/>
                  <a:gd name="connsiteX9" fmla="*/ 0 w 299080"/>
                  <a:gd name="connsiteY9" fmla="*/ 2037 h 181439"/>
                  <a:gd name="connsiteX0" fmla="*/ 0 w 299090"/>
                  <a:gd name="connsiteY0" fmla="*/ 2037 h 181439"/>
                  <a:gd name="connsiteX1" fmla="*/ 108149 w 299090"/>
                  <a:gd name="connsiteY1" fmla="*/ 6897 h 181439"/>
                  <a:gd name="connsiteX2" fmla="*/ 195943 w 299090"/>
                  <a:gd name="connsiteY2" fmla="*/ 86945 h 181439"/>
                  <a:gd name="connsiteX3" fmla="*/ 228600 w 299090"/>
                  <a:gd name="connsiteY3" fmla="*/ 126134 h 181439"/>
                  <a:gd name="connsiteX4" fmla="*/ 299080 w 299090"/>
                  <a:gd name="connsiteY4" fmla="*/ 178385 h 181439"/>
                  <a:gd name="connsiteX5" fmla="*/ 253814 w 299090"/>
                  <a:gd name="connsiteY5" fmla="*/ 178385 h 181439"/>
                  <a:gd name="connsiteX6" fmla="*/ 169818 w 299090"/>
                  <a:gd name="connsiteY6" fmla="*/ 119602 h 181439"/>
                  <a:gd name="connsiteX7" fmla="*/ 96605 w 299090"/>
                  <a:gd name="connsiteY7" fmla="*/ 40770 h 181439"/>
                  <a:gd name="connsiteX8" fmla="*/ 45720 w 299090"/>
                  <a:gd name="connsiteY8" fmla="*/ 8568 h 181439"/>
                  <a:gd name="connsiteX9" fmla="*/ 0 w 299090"/>
                  <a:gd name="connsiteY9" fmla="*/ 2037 h 181439"/>
                  <a:gd name="connsiteX0" fmla="*/ 0 w 305165"/>
                  <a:gd name="connsiteY0" fmla="*/ 2037 h 181373"/>
                  <a:gd name="connsiteX1" fmla="*/ 108149 w 305165"/>
                  <a:gd name="connsiteY1" fmla="*/ 6897 h 181373"/>
                  <a:gd name="connsiteX2" fmla="*/ 195943 w 305165"/>
                  <a:gd name="connsiteY2" fmla="*/ 86945 h 181373"/>
                  <a:gd name="connsiteX3" fmla="*/ 228600 w 305165"/>
                  <a:gd name="connsiteY3" fmla="*/ 126134 h 181373"/>
                  <a:gd name="connsiteX4" fmla="*/ 305156 w 305165"/>
                  <a:gd name="connsiteY4" fmla="*/ 169271 h 181373"/>
                  <a:gd name="connsiteX5" fmla="*/ 253814 w 305165"/>
                  <a:gd name="connsiteY5" fmla="*/ 178385 h 181373"/>
                  <a:gd name="connsiteX6" fmla="*/ 169818 w 305165"/>
                  <a:gd name="connsiteY6" fmla="*/ 119602 h 181373"/>
                  <a:gd name="connsiteX7" fmla="*/ 96605 w 305165"/>
                  <a:gd name="connsiteY7" fmla="*/ 40770 h 181373"/>
                  <a:gd name="connsiteX8" fmla="*/ 45720 w 305165"/>
                  <a:gd name="connsiteY8" fmla="*/ 8568 h 181373"/>
                  <a:gd name="connsiteX9" fmla="*/ 0 w 305165"/>
                  <a:gd name="connsiteY9" fmla="*/ 2037 h 181373"/>
                  <a:gd name="connsiteX0" fmla="*/ 0 w 305156"/>
                  <a:gd name="connsiteY0" fmla="*/ 2037 h 181373"/>
                  <a:gd name="connsiteX1" fmla="*/ 108149 w 305156"/>
                  <a:gd name="connsiteY1" fmla="*/ 6897 h 181373"/>
                  <a:gd name="connsiteX2" fmla="*/ 195943 w 305156"/>
                  <a:gd name="connsiteY2" fmla="*/ 86945 h 181373"/>
                  <a:gd name="connsiteX3" fmla="*/ 228600 w 305156"/>
                  <a:gd name="connsiteY3" fmla="*/ 126134 h 181373"/>
                  <a:gd name="connsiteX4" fmla="*/ 305156 w 305156"/>
                  <a:gd name="connsiteY4" fmla="*/ 169271 h 181373"/>
                  <a:gd name="connsiteX5" fmla="*/ 253814 w 305156"/>
                  <a:gd name="connsiteY5" fmla="*/ 178385 h 181373"/>
                  <a:gd name="connsiteX6" fmla="*/ 169818 w 305156"/>
                  <a:gd name="connsiteY6" fmla="*/ 119602 h 181373"/>
                  <a:gd name="connsiteX7" fmla="*/ 96605 w 305156"/>
                  <a:gd name="connsiteY7" fmla="*/ 40770 h 181373"/>
                  <a:gd name="connsiteX8" fmla="*/ 45720 w 305156"/>
                  <a:gd name="connsiteY8" fmla="*/ 8568 h 181373"/>
                  <a:gd name="connsiteX9" fmla="*/ 0 w 305156"/>
                  <a:gd name="connsiteY9" fmla="*/ 2037 h 181373"/>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2037 h 183229"/>
                  <a:gd name="connsiteX1" fmla="*/ 108149 w 305156"/>
                  <a:gd name="connsiteY1" fmla="*/ 6897 h 183229"/>
                  <a:gd name="connsiteX2" fmla="*/ 195943 w 305156"/>
                  <a:gd name="connsiteY2" fmla="*/ 86945 h 183229"/>
                  <a:gd name="connsiteX3" fmla="*/ 228600 w 305156"/>
                  <a:gd name="connsiteY3" fmla="*/ 126134 h 183229"/>
                  <a:gd name="connsiteX4" fmla="*/ 305156 w 305156"/>
                  <a:gd name="connsiteY4" fmla="*/ 175347 h 183229"/>
                  <a:gd name="connsiteX5" fmla="*/ 253814 w 305156"/>
                  <a:gd name="connsiteY5" fmla="*/ 178385 h 183229"/>
                  <a:gd name="connsiteX6" fmla="*/ 169818 w 305156"/>
                  <a:gd name="connsiteY6" fmla="*/ 119602 h 183229"/>
                  <a:gd name="connsiteX7" fmla="*/ 96605 w 305156"/>
                  <a:gd name="connsiteY7" fmla="*/ 40770 h 183229"/>
                  <a:gd name="connsiteX8" fmla="*/ 45720 w 305156"/>
                  <a:gd name="connsiteY8" fmla="*/ 8568 h 183229"/>
                  <a:gd name="connsiteX9" fmla="*/ 0 w 305156"/>
                  <a:gd name="connsiteY9" fmla="*/ 2037 h 183229"/>
                  <a:gd name="connsiteX0" fmla="*/ 0 w 305156"/>
                  <a:gd name="connsiteY0" fmla="*/ 1881 h 183073"/>
                  <a:gd name="connsiteX1" fmla="*/ 108149 w 305156"/>
                  <a:gd name="connsiteY1" fmla="*/ 6741 h 183073"/>
                  <a:gd name="connsiteX2" fmla="*/ 187397 w 305156"/>
                  <a:gd name="connsiteY2" fmla="*/ 84653 h 183073"/>
                  <a:gd name="connsiteX3" fmla="*/ 228600 w 305156"/>
                  <a:gd name="connsiteY3" fmla="*/ 125978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3073"/>
                  <a:gd name="connsiteX1" fmla="*/ 108149 w 305156"/>
                  <a:gd name="connsiteY1" fmla="*/ 6741 h 183073"/>
                  <a:gd name="connsiteX2" fmla="*/ 187397 w 305156"/>
                  <a:gd name="connsiteY2" fmla="*/ 84653 h 183073"/>
                  <a:gd name="connsiteX3" fmla="*/ 232873 w 305156"/>
                  <a:gd name="connsiteY3" fmla="*/ 132387 h 183073"/>
                  <a:gd name="connsiteX4" fmla="*/ 305156 w 305156"/>
                  <a:gd name="connsiteY4" fmla="*/ 175191 h 183073"/>
                  <a:gd name="connsiteX5" fmla="*/ 253814 w 305156"/>
                  <a:gd name="connsiteY5" fmla="*/ 178229 h 183073"/>
                  <a:gd name="connsiteX6" fmla="*/ 169818 w 305156"/>
                  <a:gd name="connsiteY6" fmla="*/ 119446 h 183073"/>
                  <a:gd name="connsiteX7" fmla="*/ 96605 w 305156"/>
                  <a:gd name="connsiteY7" fmla="*/ 40614 h 183073"/>
                  <a:gd name="connsiteX8" fmla="*/ 45720 w 305156"/>
                  <a:gd name="connsiteY8" fmla="*/ 8412 h 183073"/>
                  <a:gd name="connsiteX9" fmla="*/ 0 w 305156"/>
                  <a:gd name="connsiteY9" fmla="*/ 1881 h 183073"/>
                  <a:gd name="connsiteX0" fmla="*/ 0 w 305156"/>
                  <a:gd name="connsiteY0" fmla="*/ 1881 h 181694"/>
                  <a:gd name="connsiteX1" fmla="*/ 108149 w 305156"/>
                  <a:gd name="connsiteY1" fmla="*/ 6741 h 181694"/>
                  <a:gd name="connsiteX2" fmla="*/ 187397 w 305156"/>
                  <a:gd name="connsiteY2" fmla="*/ 84653 h 181694"/>
                  <a:gd name="connsiteX3" fmla="*/ 232873 w 305156"/>
                  <a:gd name="connsiteY3" fmla="*/ 132387 h 181694"/>
                  <a:gd name="connsiteX4" fmla="*/ 305156 w 305156"/>
                  <a:gd name="connsiteY4" fmla="*/ 175191 h 181694"/>
                  <a:gd name="connsiteX5" fmla="*/ 245268 w 305156"/>
                  <a:gd name="connsiteY5" fmla="*/ 176092 h 181694"/>
                  <a:gd name="connsiteX6" fmla="*/ 169818 w 305156"/>
                  <a:gd name="connsiteY6" fmla="*/ 119446 h 181694"/>
                  <a:gd name="connsiteX7" fmla="*/ 96605 w 305156"/>
                  <a:gd name="connsiteY7" fmla="*/ 40614 h 181694"/>
                  <a:gd name="connsiteX8" fmla="*/ 45720 w 305156"/>
                  <a:gd name="connsiteY8" fmla="*/ 8412 h 181694"/>
                  <a:gd name="connsiteX9" fmla="*/ 0 w 305156"/>
                  <a:gd name="connsiteY9" fmla="*/ 1881 h 181694"/>
                  <a:gd name="connsiteX0" fmla="*/ 0 w 305156"/>
                  <a:gd name="connsiteY0" fmla="*/ 1881 h 178768"/>
                  <a:gd name="connsiteX1" fmla="*/ 108149 w 305156"/>
                  <a:gd name="connsiteY1" fmla="*/ 6741 h 178768"/>
                  <a:gd name="connsiteX2" fmla="*/ 187397 w 305156"/>
                  <a:gd name="connsiteY2" fmla="*/ 84653 h 178768"/>
                  <a:gd name="connsiteX3" fmla="*/ 232873 w 305156"/>
                  <a:gd name="connsiteY3" fmla="*/ 132387 h 178768"/>
                  <a:gd name="connsiteX4" fmla="*/ 305156 w 305156"/>
                  <a:gd name="connsiteY4" fmla="*/ 175191 h 178768"/>
                  <a:gd name="connsiteX5" fmla="*/ 245268 w 305156"/>
                  <a:gd name="connsiteY5" fmla="*/ 169683 h 178768"/>
                  <a:gd name="connsiteX6" fmla="*/ 169818 w 305156"/>
                  <a:gd name="connsiteY6" fmla="*/ 119446 h 178768"/>
                  <a:gd name="connsiteX7" fmla="*/ 96605 w 305156"/>
                  <a:gd name="connsiteY7" fmla="*/ 40614 h 178768"/>
                  <a:gd name="connsiteX8" fmla="*/ 45720 w 305156"/>
                  <a:gd name="connsiteY8" fmla="*/ 8412 h 178768"/>
                  <a:gd name="connsiteX9" fmla="*/ 0 w 305156"/>
                  <a:gd name="connsiteY9" fmla="*/ 1881 h 178768"/>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96605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7287 w 309429"/>
                  <a:gd name="connsiteY7" fmla="*/ 40614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5151 w 309429"/>
                  <a:gd name="connsiteY7" fmla="*/ 29932 h 182131"/>
                  <a:gd name="connsiteX8" fmla="*/ 45720 w 309429"/>
                  <a:gd name="connsiteY8" fmla="*/ 8412 h 182131"/>
                  <a:gd name="connsiteX9" fmla="*/ 0 w 309429"/>
                  <a:gd name="connsiteY9" fmla="*/ 1881 h 182131"/>
                  <a:gd name="connsiteX0" fmla="*/ 0 w 309429"/>
                  <a:gd name="connsiteY0" fmla="*/ 1881 h 182131"/>
                  <a:gd name="connsiteX1" fmla="*/ 108149 w 309429"/>
                  <a:gd name="connsiteY1" fmla="*/ 6741 h 182131"/>
                  <a:gd name="connsiteX2" fmla="*/ 187397 w 309429"/>
                  <a:gd name="connsiteY2" fmla="*/ 84653 h 182131"/>
                  <a:gd name="connsiteX3" fmla="*/ 232873 w 309429"/>
                  <a:gd name="connsiteY3" fmla="*/ 132387 h 182131"/>
                  <a:gd name="connsiteX4" fmla="*/ 309429 w 309429"/>
                  <a:gd name="connsiteY4" fmla="*/ 179464 h 182131"/>
                  <a:gd name="connsiteX5" fmla="*/ 245268 w 309429"/>
                  <a:gd name="connsiteY5" fmla="*/ 169683 h 182131"/>
                  <a:gd name="connsiteX6" fmla="*/ 169818 w 309429"/>
                  <a:gd name="connsiteY6" fmla="*/ 119446 h 182131"/>
                  <a:gd name="connsiteX7" fmla="*/ 109424 w 309429"/>
                  <a:gd name="connsiteY7" fmla="*/ 44887 h 182131"/>
                  <a:gd name="connsiteX8" fmla="*/ 45720 w 309429"/>
                  <a:gd name="connsiteY8" fmla="*/ 8412 h 182131"/>
                  <a:gd name="connsiteX9" fmla="*/ 0 w 309429"/>
                  <a:gd name="connsiteY9" fmla="*/ 1881 h 182131"/>
                  <a:gd name="connsiteX0" fmla="*/ 0 w 309429"/>
                  <a:gd name="connsiteY0" fmla="*/ 5385 h 185635"/>
                  <a:gd name="connsiteX1" fmla="*/ 108149 w 309429"/>
                  <a:gd name="connsiteY1" fmla="*/ 10245 h 185635"/>
                  <a:gd name="connsiteX2" fmla="*/ 232873 w 309429"/>
                  <a:gd name="connsiteY2" fmla="*/ 135891 h 185635"/>
                  <a:gd name="connsiteX3" fmla="*/ 309429 w 309429"/>
                  <a:gd name="connsiteY3" fmla="*/ 182968 h 185635"/>
                  <a:gd name="connsiteX4" fmla="*/ 245268 w 309429"/>
                  <a:gd name="connsiteY4" fmla="*/ 173187 h 185635"/>
                  <a:gd name="connsiteX5" fmla="*/ 169818 w 309429"/>
                  <a:gd name="connsiteY5" fmla="*/ 122950 h 185635"/>
                  <a:gd name="connsiteX6" fmla="*/ 109424 w 309429"/>
                  <a:gd name="connsiteY6" fmla="*/ 48391 h 185635"/>
                  <a:gd name="connsiteX7" fmla="*/ 45720 w 309429"/>
                  <a:gd name="connsiteY7" fmla="*/ 11916 h 185635"/>
                  <a:gd name="connsiteX8" fmla="*/ 0 w 309429"/>
                  <a:gd name="connsiteY8" fmla="*/ 5385 h 185635"/>
                  <a:gd name="connsiteX0" fmla="*/ 0 w 309429"/>
                  <a:gd name="connsiteY0" fmla="*/ 2566 h 182816"/>
                  <a:gd name="connsiteX1" fmla="*/ 112422 w 309429"/>
                  <a:gd name="connsiteY1" fmla="*/ 11699 h 182816"/>
                  <a:gd name="connsiteX2" fmla="*/ 232873 w 309429"/>
                  <a:gd name="connsiteY2" fmla="*/ 133072 h 182816"/>
                  <a:gd name="connsiteX3" fmla="*/ 309429 w 309429"/>
                  <a:gd name="connsiteY3" fmla="*/ 180149 h 182816"/>
                  <a:gd name="connsiteX4" fmla="*/ 245268 w 309429"/>
                  <a:gd name="connsiteY4" fmla="*/ 170368 h 182816"/>
                  <a:gd name="connsiteX5" fmla="*/ 169818 w 309429"/>
                  <a:gd name="connsiteY5" fmla="*/ 120131 h 182816"/>
                  <a:gd name="connsiteX6" fmla="*/ 109424 w 309429"/>
                  <a:gd name="connsiteY6" fmla="*/ 45572 h 182816"/>
                  <a:gd name="connsiteX7" fmla="*/ 45720 w 309429"/>
                  <a:gd name="connsiteY7" fmla="*/ 9097 h 182816"/>
                  <a:gd name="connsiteX8" fmla="*/ 0 w 309429"/>
                  <a:gd name="connsiteY8" fmla="*/ 2566 h 182816"/>
                  <a:gd name="connsiteX0" fmla="*/ 0 w 309429"/>
                  <a:gd name="connsiteY0" fmla="*/ 2566 h 186163"/>
                  <a:gd name="connsiteX1" fmla="*/ 112422 w 309429"/>
                  <a:gd name="connsiteY1" fmla="*/ 11699 h 186163"/>
                  <a:gd name="connsiteX2" fmla="*/ 232873 w 309429"/>
                  <a:gd name="connsiteY2" fmla="*/ 133072 h 186163"/>
                  <a:gd name="connsiteX3" fmla="*/ 309429 w 309429"/>
                  <a:gd name="connsiteY3" fmla="*/ 180149 h 186163"/>
                  <a:gd name="connsiteX4" fmla="*/ 245268 w 309429"/>
                  <a:gd name="connsiteY4" fmla="*/ 170368 h 186163"/>
                  <a:gd name="connsiteX5" fmla="*/ 109424 w 309429"/>
                  <a:gd name="connsiteY5" fmla="*/ 45572 h 186163"/>
                  <a:gd name="connsiteX6" fmla="*/ 45720 w 309429"/>
                  <a:gd name="connsiteY6" fmla="*/ 9097 h 186163"/>
                  <a:gd name="connsiteX7" fmla="*/ 0 w 309429"/>
                  <a:gd name="connsiteY7" fmla="*/ 2566 h 186163"/>
                  <a:gd name="connsiteX0" fmla="*/ 0 w 309429"/>
                  <a:gd name="connsiteY0" fmla="*/ 2566 h 182409"/>
                  <a:gd name="connsiteX1" fmla="*/ 112422 w 309429"/>
                  <a:gd name="connsiteY1" fmla="*/ 11699 h 182409"/>
                  <a:gd name="connsiteX2" fmla="*/ 232873 w 309429"/>
                  <a:gd name="connsiteY2" fmla="*/ 133072 h 182409"/>
                  <a:gd name="connsiteX3" fmla="*/ 309429 w 309429"/>
                  <a:gd name="connsiteY3" fmla="*/ 180149 h 182409"/>
                  <a:gd name="connsiteX4" fmla="*/ 245268 w 309429"/>
                  <a:gd name="connsiteY4" fmla="*/ 170368 h 182409"/>
                  <a:gd name="connsiteX5" fmla="*/ 109424 w 309429"/>
                  <a:gd name="connsiteY5" fmla="*/ 45572 h 182409"/>
                  <a:gd name="connsiteX6" fmla="*/ 45720 w 309429"/>
                  <a:gd name="connsiteY6" fmla="*/ 9097 h 182409"/>
                  <a:gd name="connsiteX7" fmla="*/ 0 w 309429"/>
                  <a:gd name="connsiteY7" fmla="*/ 2566 h 182409"/>
                  <a:gd name="connsiteX0" fmla="*/ 0 w 309429"/>
                  <a:gd name="connsiteY0" fmla="*/ 2566 h 184751"/>
                  <a:gd name="connsiteX1" fmla="*/ 112422 w 309429"/>
                  <a:gd name="connsiteY1" fmla="*/ 11699 h 184751"/>
                  <a:gd name="connsiteX2" fmla="*/ 232873 w 309429"/>
                  <a:gd name="connsiteY2" fmla="*/ 133072 h 184751"/>
                  <a:gd name="connsiteX3" fmla="*/ 309429 w 309429"/>
                  <a:gd name="connsiteY3" fmla="*/ 180149 h 184751"/>
                  <a:gd name="connsiteX4" fmla="*/ 245268 w 309429"/>
                  <a:gd name="connsiteY4" fmla="*/ 178914 h 184751"/>
                  <a:gd name="connsiteX5" fmla="*/ 109424 w 309429"/>
                  <a:gd name="connsiteY5" fmla="*/ 45572 h 184751"/>
                  <a:gd name="connsiteX6" fmla="*/ 45720 w 309429"/>
                  <a:gd name="connsiteY6" fmla="*/ 9097 h 184751"/>
                  <a:gd name="connsiteX7" fmla="*/ 0 w 309429"/>
                  <a:gd name="connsiteY7" fmla="*/ 2566 h 184751"/>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45268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 name="connsiteX0" fmla="*/ 0 w 309429"/>
                  <a:gd name="connsiteY0" fmla="*/ 2566 h 183437"/>
                  <a:gd name="connsiteX1" fmla="*/ 112422 w 309429"/>
                  <a:gd name="connsiteY1" fmla="*/ 11699 h 183437"/>
                  <a:gd name="connsiteX2" fmla="*/ 232873 w 309429"/>
                  <a:gd name="connsiteY2" fmla="*/ 133072 h 183437"/>
                  <a:gd name="connsiteX3" fmla="*/ 309429 w 309429"/>
                  <a:gd name="connsiteY3" fmla="*/ 180149 h 183437"/>
                  <a:gd name="connsiteX4" fmla="*/ 258087 w 309429"/>
                  <a:gd name="connsiteY4" fmla="*/ 178914 h 183437"/>
                  <a:gd name="connsiteX5" fmla="*/ 109424 w 309429"/>
                  <a:gd name="connsiteY5" fmla="*/ 45572 h 183437"/>
                  <a:gd name="connsiteX6" fmla="*/ 45720 w 309429"/>
                  <a:gd name="connsiteY6" fmla="*/ 9097 h 183437"/>
                  <a:gd name="connsiteX7" fmla="*/ 0 w 309429"/>
                  <a:gd name="connsiteY7" fmla="*/ 2566 h 18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429" h="183437">
                    <a:moveTo>
                      <a:pt x="0" y="2566"/>
                    </a:moveTo>
                    <a:cubicBezTo>
                      <a:pt x="16480" y="5832"/>
                      <a:pt x="73610" y="-10052"/>
                      <a:pt x="112422" y="11699"/>
                    </a:cubicBezTo>
                    <a:cubicBezTo>
                      <a:pt x="151234" y="33450"/>
                      <a:pt x="200038" y="104997"/>
                      <a:pt x="232873" y="133072"/>
                    </a:cubicBezTo>
                    <a:cubicBezTo>
                      <a:pt x="265708" y="161147"/>
                      <a:pt x="301177" y="183592"/>
                      <a:pt x="309429" y="180149"/>
                    </a:cubicBezTo>
                    <a:cubicBezTo>
                      <a:pt x="289834" y="186681"/>
                      <a:pt x="284770" y="181978"/>
                      <a:pt x="258087" y="178914"/>
                    </a:cubicBezTo>
                    <a:cubicBezTo>
                      <a:pt x="194180" y="171576"/>
                      <a:pt x="142682" y="72450"/>
                      <a:pt x="109424" y="45572"/>
                    </a:cubicBezTo>
                    <a:cubicBezTo>
                      <a:pt x="96401" y="26180"/>
                      <a:pt x="54510" y="12403"/>
                      <a:pt x="45720" y="9097"/>
                    </a:cubicBezTo>
                    <a:cubicBezTo>
                      <a:pt x="43442" y="8214"/>
                      <a:pt x="10967" y="2607"/>
                      <a:pt x="0" y="2566"/>
                    </a:cubicBezTo>
                    <a:close/>
                  </a:path>
                </a:pathLst>
              </a:cu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41" name="Group 1440">
            <a:extLst>
              <a:ext uri="{FF2B5EF4-FFF2-40B4-BE49-F238E27FC236}">
                <a16:creationId xmlns:a16="http://schemas.microsoft.com/office/drawing/2014/main" id="{9A5B7E98-953E-4E49-9ED0-2EE0D3CBD1AD}"/>
              </a:ext>
            </a:extLst>
          </p:cNvPr>
          <p:cNvGrpSpPr/>
          <p:nvPr/>
        </p:nvGrpSpPr>
        <p:grpSpPr>
          <a:xfrm>
            <a:off x="10793931" y="2266804"/>
            <a:ext cx="285531" cy="284951"/>
            <a:chOff x="10879335" y="2115771"/>
            <a:chExt cx="320048" cy="319398"/>
          </a:xfrm>
        </p:grpSpPr>
        <p:sp>
          <p:nvSpPr>
            <p:cNvPr id="1420" name="Freeform: Shape 1419">
              <a:extLst>
                <a:ext uri="{FF2B5EF4-FFF2-40B4-BE49-F238E27FC236}">
                  <a16:creationId xmlns:a16="http://schemas.microsoft.com/office/drawing/2014/main" id="{90DBB1C9-C10E-4AD4-88CE-B8D78E403A8C}"/>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1" name="Freeform: Shape 1420">
              <a:extLst>
                <a:ext uri="{FF2B5EF4-FFF2-40B4-BE49-F238E27FC236}">
                  <a16:creationId xmlns:a16="http://schemas.microsoft.com/office/drawing/2014/main" id="{BB184A32-329A-4695-8517-4C8D49A09C91}"/>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2" name="Freeform: Shape 1421">
              <a:extLst>
                <a:ext uri="{FF2B5EF4-FFF2-40B4-BE49-F238E27FC236}">
                  <a16:creationId xmlns:a16="http://schemas.microsoft.com/office/drawing/2014/main" id="{D85F3A4E-7782-4499-8B7C-605B5FE92D24}"/>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3" name="Freeform: Shape 1422">
              <a:extLst>
                <a:ext uri="{FF2B5EF4-FFF2-40B4-BE49-F238E27FC236}">
                  <a16:creationId xmlns:a16="http://schemas.microsoft.com/office/drawing/2014/main" id="{28429F02-7B60-404B-9E90-AE206D3CD402}"/>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4" name="Freeform: Shape 1423">
              <a:extLst>
                <a:ext uri="{FF2B5EF4-FFF2-40B4-BE49-F238E27FC236}">
                  <a16:creationId xmlns:a16="http://schemas.microsoft.com/office/drawing/2014/main" id="{7528D93D-33A9-478A-8697-4A483DC0127D}"/>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5" name="Freeform: Shape 1424">
              <a:extLst>
                <a:ext uri="{FF2B5EF4-FFF2-40B4-BE49-F238E27FC236}">
                  <a16:creationId xmlns:a16="http://schemas.microsoft.com/office/drawing/2014/main" id="{EDF5B8EA-A239-4DEF-A421-F2A3D3658045}"/>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6" name="Freeform: Shape 1425">
              <a:extLst>
                <a:ext uri="{FF2B5EF4-FFF2-40B4-BE49-F238E27FC236}">
                  <a16:creationId xmlns:a16="http://schemas.microsoft.com/office/drawing/2014/main" id="{82AF8841-0429-4734-A95F-AAB080C933F1}"/>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7" name="Freeform: Shape 1426">
              <a:extLst>
                <a:ext uri="{FF2B5EF4-FFF2-40B4-BE49-F238E27FC236}">
                  <a16:creationId xmlns:a16="http://schemas.microsoft.com/office/drawing/2014/main" id="{7CD16822-4FCC-46EE-A1D8-9309C7AAFC4D}"/>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9" name="Freeform: Shape 1428">
              <a:extLst>
                <a:ext uri="{FF2B5EF4-FFF2-40B4-BE49-F238E27FC236}">
                  <a16:creationId xmlns:a16="http://schemas.microsoft.com/office/drawing/2014/main" id="{ABEEBEDC-6367-4DF5-9C81-20CD0AE82405}"/>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0" name="Freeform: Shape 1429">
              <a:extLst>
                <a:ext uri="{FF2B5EF4-FFF2-40B4-BE49-F238E27FC236}">
                  <a16:creationId xmlns:a16="http://schemas.microsoft.com/office/drawing/2014/main" id="{B0F565E2-9BF1-4403-B297-E8F1593C3B84}"/>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1" name="Freeform: Shape 1430">
              <a:extLst>
                <a:ext uri="{FF2B5EF4-FFF2-40B4-BE49-F238E27FC236}">
                  <a16:creationId xmlns:a16="http://schemas.microsoft.com/office/drawing/2014/main" id="{6ADAB72B-EEED-4B32-9E73-0497E0D58157}"/>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2" name="Freeform: Shape 1431">
              <a:extLst>
                <a:ext uri="{FF2B5EF4-FFF2-40B4-BE49-F238E27FC236}">
                  <a16:creationId xmlns:a16="http://schemas.microsoft.com/office/drawing/2014/main" id="{0A8E08C5-3713-4F9D-8D3E-C62597349A50}"/>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3" name="Freeform: Shape 1432">
              <a:extLst>
                <a:ext uri="{FF2B5EF4-FFF2-40B4-BE49-F238E27FC236}">
                  <a16:creationId xmlns:a16="http://schemas.microsoft.com/office/drawing/2014/main" id="{6F23138B-A98F-4673-9277-048B15E77E52}"/>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4" name="Freeform: Shape 1433">
              <a:extLst>
                <a:ext uri="{FF2B5EF4-FFF2-40B4-BE49-F238E27FC236}">
                  <a16:creationId xmlns:a16="http://schemas.microsoft.com/office/drawing/2014/main" id="{4D2C088B-3389-42A3-9072-22A51253F883}"/>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5" name="Freeform: Shape 1434">
              <a:extLst>
                <a:ext uri="{FF2B5EF4-FFF2-40B4-BE49-F238E27FC236}">
                  <a16:creationId xmlns:a16="http://schemas.microsoft.com/office/drawing/2014/main" id="{BF387390-5D32-4CD7-9258-9AA821E40885}"/>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6" name="Freeform: Shape 1435">
              <a:extLst>
                <a:ext uri="{FF2B5EF4-FFF2-40B4-BE49-F238E27FC236}">
                  <a16:creationId xmlns:a16="http://schemas.microsoft.com/office/drawing/2014/main" id="{40C751F6-A798-4860-92D4-E081E3F3F879}"/>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7" name="Freeform: Shape 1436">
              <a:extLst>
                <a:ext uri="{FF2B5EF4-FFF2-40B4-BE49-F238E27FC236}">
                  <a16:creationId xmlns:a16="http://schemas.microsoft.com/office/drawing/2014/main" id="{576E5F66-49B2-441D-8FEB-97132D4E2C97}"/>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8" name="Freeform: Shape 1437">
              <a:extLst>
                <a:ext uri="{FF2B5EF4-FFF2-40B4-BE49-F238E27FC236}">
                  <a16:creationId xmlns:a16="http://schemas.microsoft.com/office/drawing/2014/main" id="{E199776C-0C68-4256-9E69-ECACE3C6805F}"/>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9" name="Freeform: Shape 1438">
              <a:extLst>
                <a:ext uri="{FF2B5EF4-FFF2-40B4-BE49-F238E27FC236}">
                  <a16:creationId xmlns:a16="http://schemas.microsoft.com/office/drawing/2014/main" id="{E246B9C4-A82F-4D8C-8147-F0AD30670D6C}"/>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0" name="Freeform: Shape 1439">
              <a:extLst>
                <a:ext uri="{FF2B5EF4-FFF2-40B4-BE49-F238E27FC236}">
                  <a16:creationId xmlns:a16="http://schemas.microsoft.com/office/drawing/2014/main" id="{27B7C849-93C2-4210-8B15-953E7E72585D}"/>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442" name="Group 1441">
            <a:extLst>
              <a:ext uri="{FF2B5EF4-FFF2-40B4-BE49-F238E27FC236}">
                <a16:creationId xmlns:a16="http://schemas.microsoft.com/office/drawing/2014/main" id="{794881DB-A3ED-4962-87D6-99877B798109}"/>
              </a:ext>
            </a:extLst>
          </p:cNvPr>
          <p:cNvGrpSpPr/>
          <p:nvPr/>
        </p:nvGrpSpPr>
        <p:grpSpPr>
          <a:xfrm>
            <a:off x="11116457" y="2282741"/>
            <a:ext cx="285531" cy="284951"/>
            <a:chOff x="10879335" y="2115771"/>
            <a:chExt cx="320048" cy="319398"/>
          </a:xfrm>
        </p:grpSpPr>
        <p:sp>
          <p:nvSpPr>
            <p:cNvPr id="1443" name="Freeform: Shape 1442">
              <a:extLst>
                <a:ext uri="{FF2B5EF4-FFF2-40B4-BE49-F238E27FC236}">
                  <a16:creationId xmlns:a16="http://schemas.microsoft.com/office/drawing/2014/main" id="{0F5BEB7A-C167-4D72-A942-C1A3BE9E891E}"/>
                </a:ext>
              </a:extLst>
            </p:cNvPr>
            <p:cNvSpPr/>
            <p:nvPr/>
          </p:nvSpPr>
          <p:spPr bwMode="auto">
            <a:xfrm>
              <a:off x="11025510" y="2198077"/>
              <a:ext cx="57838" cy="74735"/>
            </a:xfrm>
            <a:custGeom>
              <a:avLst/>
              <a:gdLst>
                <a:gd name="connsiteX0" fmla="*/ 4440 w 57838"/>
                <a:gd name="connsiteY0" fmla="*/ 65942 h 74735"/>
                <a:gd name="connsiteX1" fmla="*/ 17628 w 57838"/>
                <a:gd name="connsiteY1" fmla="*/ 43961 h 74735"/>
                <a:gd name="connsiteX2" fmla="*/ 30817 w 57838"/>
                <a:gd name="connsiteY2" fmla="*/ 0 h 74735"/>
                <a:gd name="connsiteX3" fmla="*/ 48402 w 57838"/>
                <a:gd name="connsiteY3" fmla="*/ 4396 h 74735"/>
                <a:gd name="connsiteX4" fmla="*/ 52798 w 57838"/>
                <a:gd name="connsiteY4" fmla="*/ 52754 h 74735"/>
                <a:gd name="connsiteX5" fmla="*/ 48402 w 57838"/>
                <a:gd name="connsiteY5" fmla="*/ 65942 h 74735"/>
                <a:gd name="connsiteX6" fmla="*/ 30817 w 57838"/>
                <a:gd name="connsiteY6" fmla="*/ 70338 h 74735"/>
                <a:gd name="connsiteX7" fmla="*/ 17628 w 57838"/>
                <a:gd name="connsiteY7" fmla="*/ 74735 h 74735"/>
                <a:gd name="connsiteX8" fmla="*/ 44 w 57838"/>
                <a:gd name="connsiteY8" fmla="*/ 57150 h 74735"/>
                <a:gd name="connsiteX9" fmla="*/ 4440 w 57838"/>
                <a:gd name="connsiteY9" fmla="*/ 65942 h 74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838" h="74735">
                  <a:moveTo>
                    <a:pt x="4440" y="65942"/>
                  </a:moveTo>
                  <a:cubicBezTo>
                    <a:pt x="7371" y="63744"/>
                    <a:pt x="14926" y="52067"/>
                    <a:pt x="17628" y="43961"/>
                  </a:cubicBezTo>
                  <a:cubicBezTo>
                    <a:pt x="36487" y="-12614"/>
                    <a:pt x="9285" y="32299"/>
                    <a:pt x="30817" y="0"/>
                  </a:cubicBezTo>
                  <a:cubicBezTo>
                    <a:pt x="36679" y="1465"/>
                    <a:pt x="43375" y="1044"/>
                    <a:pt x="48402" y="4396"/>
                  </a:cubicBezTo>
                  <a:cubicBezTo>
                    <a:pt x="64905" y="15398"/>
                    <a:pt x="55260" y="39212"/>
                    <a:pt x="52798" y="52754"/>
                  </a:cubicBezTo>
                  <a:cubicBezTo>
                    <a:pt x="51969" y="57313"/>
                    <a:pt x="52020" y="63047"/>
                    <a:pt x="48402" y="65942"/>
                  </a:cubicBezTo>
                  <a:cubicBezTo>
                    <a:pt x="43684" y="69716"/>
                    <a:pt x="36627" y="68678"/>
                    <a:pt x="30817" y="70338"/>
                  </a:cubicBezTo>
                  <a:cubicBezTo>
                    <a:pt x="26361" y="71611"/>
                    <a:pt x="22024" y="73269"/>
                    <a:pt x="17628" y="74735"/>
                  </a:cubicBezTo>
                  <a:cubicBezTo>
                    <a:pt x="1643" y="69405"/>
                    <a:pt x="4307" y="74201"/>
                    <a:pt x="44" y="57150"/>
                  </a:cubicBezTo>
                  <a:cubicBezTo>
                    <a:pt x="-311" y="55728"/>
                    <a:pt x="1509" y="68140"/>
                    <a:pt x="4440" y="65942"/>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4" name="Freeform: Shape 1443">
              <a:extLst>
                <a:ext uri="{FF2B5EF4-FFF2-40B4-BE49-F238E27FC236}">
                  <a16:creationId xmlns:a16="http://schemas.microsoft.com/office/drawing/2014/main" id="{2EF4C099-4E9B-4DC5-A122-78C68229A652}"/>
                </a:ext>
              </a:extLst>
            </p:cNvPr>
            <p:cNvSpPr/>
            <p:nvPr/>
          </p:nvSpPr>
          <p:spPr bwMode="auto">
            <a:xfrm>
              <a:off x="10967849" y="2287710"/>
              <a:ext cx="61546" cy="48263"/>
            </a:xfrm>
            <a:custGeom>
              <a:avLst/>
              <a:gdLst>
                <a:gd name="connsiteX0" fmla="*/ 8792 w 61546"/>
                <a:gd name="connsiteY0" fmla="*/ 4301 h 48263"/>
                <a:gd name="connsiteX1" fmla="*/ 48357 w 61546"/>
                <a:gd name="connsiteY1" fmla="*/ 4301 h 48263"/>
                <a:gd name="connsiteX2" fmla="*/ 57150 w 61546"/>
                <a:gd name="connsiteY2" fmla="*/ 13094 h 48263"/>
                <a:gd name="connsiteX3" fmla="*/ 61546 w 61546"/>
                <a:gd name="connsiteY3" fmla="*/ 26282 h 48263"/>
                <a:gd name="connsiteX4" fmla="*/ 48357 w 61546"/>
                <a:gd name="connsiteY4" fmla="*/ 48263 h 48263"/>
                <a:gd name="connsiteX5" fmla="*/ 21980 w 61546"/>
                <a:gd name="connsiteY5" fmla="*/ 43867 h 48263"/>
                <a:gd name="connsiteX6" fmla="*/ 0 w 61546"/>
                <a:gd name="connsiteY6" fmla="*/ 17490 h 48263"/>
                <a:gd name="connsiteX7" fmla="*/ 8792 w 61546"/>
                <a:gd name="connsiteY7" fmla="*/ 4301 h 4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546" h="48263">
                  <a:moveTo>
                    <a:pt x="8792" y="4301"/>
                  </a:moveTo>
                  <a:cubicBezTo>
                    <a:pt x="16852" y="2103"/>
                    <a:pt x="34242" y="-4168"/>
                    <a:pt x="48357" y="4301"/>
                  </a:cubicBezTo>
                  <a:cubicBezTo>
                    <a:pt x="51911" y="6434"/>
                    <a:pt x="54219" y="10163"/>
                    <a:pt x="57150" y="13094"/>
                  </a:cubicBezTo>
                  <a:cubicBezTo>
                    <a:pt x="58615" y="17490"/>
                    <a:pt x="61546" y="21648"/>
                    <a:pt x="61546" y="26282"/>
                  </a:cubicBezTo>
                  <a:cubicBezTo>
                    <a:pt x="61546" y="37697"/>
                    <a:pt x="55323" y="41298"/>
                    <a:pt x="48357" y="48263"/>
                  </a:cubicBezTo>
                  <a:cubicBezTo>
                    <a:pt x="39565" y="46798"/>
                    <a:pt x="30125" y="47487"/>
                    <a:pt x="21980" y="43867"/>
                  </a:cubicBezTo>
                  <a:cubicBezTo>
                    <a:pt x="13965" y="40304"/>
                    <a:pt x="4670" y="24495"/>
                    <a:pt x="0" y="17490"/>
                  </a:cubicBezTo>
                  <a:cubicBezTo>
                    <a:pt x="5107" y="-2938"/>
                    <a:pt x="732" y="6499"/>
                    <a:pt x="8792" y="4301"/>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5" name="Freeform: Shape 1444">
              <a:extLst>
                <a:ext uri="{FF2B5EF4-FFF2-40B4-BE49-F238E27FC236}">
                  <a16:creationId xmlns:a16="http://schemas.microsoft.com/office/drawing/2014/main" id="{EA942043-E7D9-42DB-9996-42D4BE732F0C}"/>
                </a:ext>
              </a:extLst>
            </p:cNvPr>
            <p:cNvSpPr/>
            <p:nvPr/>
          </p:nvSpPr>
          <p:spPr bwMode="auto">
            <a:xfrm>
              <a:off x="11061206" y="2286023"/>
              <a:ext cx="67294" cy="46643"/>
            </a:xfrm>
            <a:custGeom>
              <a:avLst/>
              <a:gdLst>
                <a:gd name="connsiteX0" fmla="*/ 5748 w 67294"/>
                <a:gd name="connsiteY0" fmla="*/ 8937 h 46643"/>
                <a:gd name="connsiteX1" fmla="*/ 27728 w 67294"/>
                <a:gd name="connsiteY1" fmla="*/ 145 h 46643"/>
                <a:gd name="connsiteX2" fmla="*/ 49709 w 67294"/>
                <a:gd name="connsiteY2" fmla="*/ 4541 h 46643"/>
                <a:gd name="connsiteX3" fmla="*/ 67294 w 67294"/>
                <a:gd name="connsiteY3" fmla="*/ 26522 h 46643"/>
                <a:gd name="connsiteX4" fmla="*/ 23332 w 67294"/>
                <a:gd name="connsiteY4" fmla="*/ 35314 h 46643"/>
                <a:gd name="connsiteX5" fmla="*/ 5748 w 67294"/>
                <a:gd name="connsiteY5" fmla="*/ 8937 h 46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294" h="46643">
                  <a:moveTo>
                    <a:pt x="5748" y="8937"/>
                  </a:moveTo>
                  <a:cubicBezTo>
                    <a:pt x="6481" y="3075"/>
                    <a:pt x="19876" y="930"/>
                    <a:pt x="27728" y="145"/>
                  </a:cubicBezTo>
                  <a:cubicBezTo>
                    <a:pt x="35163" y="-598"/>
                    <a:pt x="42841" y="1598"/>
                    <a:pt x="49709" y="4541"/>
                  </a:cubicBezTo>
                  <a:cubicBezTo>
                    <a:pt x="55556" y="7047"/>
                    <a:pt x="64720" y="22661"/>
                    <a:pt x="67294" y="26522"/>
                  </a:cubicBezTo>
                  <a:cubicBezTo>
                    <a:pt x="60415" y="47158"/>
                    <a:pt x="62596" y="54945"/>
                    <a:pt x="23332" y="35314"/>
                  </a:cubicBezTo>
                  <a:cubicBezTo>
                    <a:pt x="-14681" y="16308"/>
                    <a:pt x="5015" y="14799"/>
                    <a:pt x="5748" y="893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6" name="Freeform: Shape 1445">
              <a:extLst>
                <a:ext uri="{FF2B5EF4-FFF2-40B4-BE49-F238E27FC236}">
                  <a16:creationId xmlns:a16="http://schemas.microsoft.com/office/drawing/2014/main" id="{3BA08C11-3C40-4662-A26B-96D3C1C57650}"/>
                </a:ext>
              </a:extLst>
            </p:cNvPr>
            <p:cNvSpPr/>
            <p:nvPr/>
          </p:nvSpPr>
          <p:spPr bwMode="auto">
            <a:xfrm>
              <a:off x="11100221" y="214250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7" name="Freeform: Shape 1446">
              <a:extLst>
                <a:ext uri="{FF2B5EF4-FFF2-40B4-BE49-F238E27FC236}">
                  <a16:creationId xmlns:a16="http://schemas.microsoft.com/office/drawing/2014/main" id="{E57BDD0D-726C-46F9-94F6-3E0ECDE38DE8}"/>
                </a:ext>
              </a:extLst>
            </p:cNvPr>
            <p:cNvSpPr/>
            <p:nvPr/>
          </p:nvSpPr>
          <p:spPr bwMode="auto">
            <a:xfrm rot="1872871">
              <a:off x="11130363" y="221128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8" name="Freeform: Shape 1447">
              <a:extLst>
                <a:ext uri="{FF2B5EF4-FFF2-40B4-BE49-F238E27FC236}">
                  <a16:creationId xmlns:a16="http://schemas.microsoft.com/office/drawing/2014/main" id="{87B16F24-53FC-4494-BFD2-A07CD1579DAB}"/>
                </a:ext>
              </a:extLst>
            </p:cNvPr>
            <p:cNvSpPr/>
            <p:nvPr/>
          </p:nvSpPr>
          <p:spPr bwMode="auto">
            <a:xfrm rot="6057476">
              <a:off x="11168415" y="225672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49" name="Freeform: Shape 1448">
              <a:extLst>
                <a:ext uri="{FF2B5EF4-FFF2-40B4-BE49-F238E27FC236}">
                  <a16:creationId xmlns:a16="http://schemas.microsoft.com/office/drawing/2014/main" id="{BBD54AC8-106C-4760-A432-75ED7F6588B3}"/>
                </a:ext>
              </a:extLst>
            </p:cNvPr>
            <p:cNvSpPr/>
            <p:nvPr/>
          </p:nvSpPr>
          <p:spPr bwMode="auto">
            <a:xfrm rot="14794597">
              <a:off x="11152521" y="216910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0" name="Freeform: Shape 1449">
              <a:extLst>
                <a:ext uri="{FF2B5EF4-FFF2-40B4-BE49-F238E27FC236}">
                  <a16:creationId xmlns:a16="http://schemas.microsoft.com/office/drawing/2014/main" id="{BD20C56C-071A-48E9-8CBE-1FA65C715757}"/>
                </a:ext>
              </a:extLst>
            </p:cNvPr>
            <p:cNvSpPr/>
            <p:nvPr/>
          </p:nvSpPr>
          <p:spPr bwMode="auto">
            <a:xfrm rot="14794597">
              <a:off x="11150961" y="234643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1" name="Freeform: Shape 1450">
              <a:extLst>
                <a:ext uri="{FF2B5EF4-FFF2-40B4-BE49-F238E27FC236}">
                  <a16:creationId xmlns:a16="http://schemas.microsoft.com/office/drawing/2014/main" id="{97B93A7A-6043-4F72-8CD3-CBBF771E60D6}"/>
                </a:ext>
              </a:extLst>
            </p:cNvPr>
            <p:cNvSpPr/>
            <p:nvPr/>
          </p:nvSpPr>
          <p:spPr bwMode="auto">
            <a:xfrm>
              <a:off x="10879335" y="220791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2" name="Freeform: Shape 1451">
              <a:extLst>
                <a:ext uri="{FF2B5EF4-FFF2-40B4-BE49-F238E27FC236}">
                  <a16:creationId xmlns:a16="http://schemas.microsoft.com/office/drawing/2014/main" id="{EC37A06A-D637-4F7B-8551-D184673EFC27}"/>
                </a:ext>
              </a:extLst>
            </p:cNvPr>
            <p:cNvSpPr/>
            <p:nvPr/>
          </p:nvSpPr>
          <p:spPr bwMode="auto">
            <a:xfrm rot="1872871">
              <a:off x="10909477" y="227669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3" name="Freeform: Shape 1452">
              <a:extLst>
                <a:ext uri="{FF2B5EF4-FFF2-40B4-BE49-F238E27FC236}">
                  <a16:creationId xmlns:a16="http://schemas.microsoft.com/office/drawing/2014/main" id="{8532F173-9A9C-4870-9BBB-00268D95D47A}"/>
                </a:ext>
              </a:extLst>
            </p:cNvPr>
            <p:cNvSpPr/>
            <p:nvPr/>
          </p:nvSpPr>
          <p:spPr bwMode="auto">
            <a:xfrm rot="6057476">
              <a:off x="10947529" y="232212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4" name="Freeform: Shape 1453">
              <a:extLst>
                <a:ext uri="{FF2B5EF4-FFF2-40B4-BE49-F238E27FC236}">
                  <a16:creationId xmlns:a16="http://schemas.microsoft.com/office/drawing/2014/main" id="{47390E59-EC67-4B7E-A9BC-47D308518AE9}"/>
                </a:ext>
              </a:extLst>
            </p:cNvPr>
            <p:cNvSpPr/>
            <p:nvPr/>
          </p:nvSpPr>
          <p:spPr bwMode="auto">
            <a:xfrm rot="14794597">
              <a:off x="10931635" y="2234503"/>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5" name="Freeform: Shape 1454">
              <a:extLst>
                <a:ext uri="{FF2B5EF4-FFF2-40B4-BE49-F238E27FC236}">
                  <a16:creationId xmlns:a16="http://schemas.microsoft.com/office/drawing/2014/main" id="{8E90AA7C-7B37-4F8A-AA7B-FE4838929576}"/>
                </a:ext>
              </a:extLst>
            </p:cNvPr>
            <p:cNvSpPr/>
            <p:nvPr/>
          </p:nvSpPr>
          <p:spPr bwMode="auto">
            <a:xfrm rot="14794597">
              <a:off x="11048836" y="235355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6" name="Freeform: Shape 1455">
              <a:extLst>
                <a:ext uri="{FF2B5EF4-FFF2-40B4-BE49-F238E27FC236}">
                  <a16:creationId xmlns:a16="http://schemas.microsoft.com/office/drawing/2014/main" id="{53053D79-7349-479B-A626-050D3CBB6356}"/>
                </a:ext>
              </a:extLst>
            </p:cNvPr>
            <p:cNvSpPr/>
            <p:nvPr/>
          </p:nvSpPr>
          <p:spPr bwMode="auto">
            <a:xfrm>
              <a:off x="10987732" y="2377607"/>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7" name="Freeform: Shape 1456">
              <a:extLst>
                <a:ext uri="{FF2B5EF4-FFF2-40B4-BE49-F238E27FC236}">
                  <a16:creationId xmlns:a16="http://schemas.microsoft.com/office/drawing/2014/main" id="{66E85F1E-345F-4572-B4FB-76C5EA3D054C}"/>
                </a:ext>
              </a:extLst>
            </p:cNvPr>
            <p:cNvSpPr/>
            <p:nvPr/>
          </p:nvSpPr>
          <p:spPr bwMode="auto">
            <a:xfrm rot="1872871">
              <a:off x="10915396" y="2372395"/>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8" name="Freeform: Shape 1457">
              <a:extLst>
                <a:ext uri="{FF2B5EF4-FFF2-40B4-BE49-F238E27FC236}">
                  <a16:creationId xmlns:a16="http://schemas.microsoft.com/office/drawing/2014/main" id="{3FF5A1CF-6589-4DF5-93C4-F88552AC821C}"/>
                </a:ext>
              </a:extLst>
            </p:cNvPr>
            <p:cNvSpPr/>
            <p:nvPr/>
          </p:nvSpPr>
          <p:spPr bwMode="auto">
            <a:xfrm rot="14794597">
              <a:off x="11040032" y="2404200"/>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9" name="Freeform: Shape 1458">
              <a:extLst>
                <a:ext uri="{FF2B5EF4-FFF2-40B4-BE49-F238E27FC236}">
                  <a16:creationId xmlns:a16="http://schemas.microsoft.com/office/drawing/2014/main" id="{AC0971A4-2A4B-41D4-930E-F7A9A475FCA5}"/>
                </a:ext>
              </a:extLst>
            </p:cNvPr>
            <p:cNvSpPr/>
            <p:nvPr/>
          </p:nvSpPr>
          <p:spPr bwMode="auto">
            <a:xfrm rot="11150910">
              <a:off x="11052685" y="213443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60" name="Freeform: Shape 1459">
              <a:extLst>
                <a:ext uri="{FF2B5EF4-FFF2-40B4-BE49-F238E27FC236}">
                  <a16:creationId xmlns:a16="http://schemas.microsoft.com/office/drawing/2014/main" id="{D83A8155-D3AF-4F02-A632-6DED96126699}"/>
                </a:ext>
              </a:extLst>
            </p:cNvPr>
            <p:cNvSpPr/>
            <p:nvPr/>
          </p:nvSpPr>
          <p:spPr bwMode="auto">
            <a:xfrm rot="9841749">
              <a:off x="10994178" y="2115771"/>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61" name="Freeform: Shape 1460">
              <a:extLst>
                <a:ext uri="{FF2B5EF4-FFF2-40B4-BE49-F238E27FC236}">
                  <a16:creationId xmlns:a16="http://schemas.microsoft.com/office/drawing/2014/main" id="{384B82AB-6771-4C3A-B6A7-28539AC66563}"/>
                </a:ext>
              </a:extLst>
            </p:cNvPr>
            <p:cNvSpPr/>
            <p:nvPr/>
          </p:nvSpPr>
          <p:spPr bwMode="auto">
            <a:xfrm rot="17956313">
              <a:off x="10987127" y="2206038"/>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62" name="Freeform: Shape 1461">
              <a:extLst>
                <a:ext uri="{FF2B5EF4-FFF2-40B4-BE49-F238E27FC236}">
                  <a16:creationId xmlns:a16="http://schemas.microsoft.com/office/drawing/2014/main" id="{1BF32589-9531-49F6-9073-E7C1E9148D11}"/>
                </a:ext>
              </a:extLst>
            </p:cNvPr>
            <p:cNvSpPr/>
            <p:nvPr/>
          </p:nvSpPr>
          <p:spPr bwMode="auto">
            <a:xfrm rot="11150910">
              <a:off x="10950559" y="2166076"/>
              <a:ext cx="17976" cy="43961"/>
            </a:xfrm>
            <a:custGeom>
              <a:avLst/>
              <a:gdLst>
                <a:gd name="connsiteX0" fmla="*/ 0 w 17976"/>
                <a:gd name="connsiteY0" fmla="*/ 43961 h 43961"/>
                <a:gd name="connsiteX1" fmla="*/ 17585 w 17976"/>
                <a:gd name="connsiteY1" fmla="*/ 0 h 43961"/>
              </a:gdLst>
              <a:ahLst/>
              <a:cxnLst>
                <a:cxn ang="0">
                  <a:pos x="connsiteX0" y="connsiteY0"/>
                </a:cxn>
                <a:cxn ang="0">
                  <a:pos x="connsiteX1" y="connsiteY1"/>
                </a:cxn>
              </a:cxnLst>
              <a:rect l="l" t="t" r="r" b="b"/>
              <a:pathLst>
                <a:path w="17976" h="43961">
                  <a:moveTo>
                    <a:pt x="0" y="43961"/>
                  </a:moveTo>
                  <a:cubicBezTo>
                    <a:pt x="22162" y="16260"/>
                    <a:pt x="17585" y="31364"/>
                    <a:pt x="17585" y="0"/>
                  </a:cubicBez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463" name="TextBox 1462">
            <a:extLst>
              <a:ext uri="{FF2B5EF4-FFF2-40B4-BE49-F238E27FC236}">
                <a16:creationId xmlns:a16="http://schemas.microsoft.com/office/drawing/2014/main" id="{B87C9042-7F0F-45CB-A48A-5777154D379B}"/>
              </a:ext>
            </a:extLst>
          </p:cNvPr>
          <p:cNvSpPr txBox="1"/>
          <p:nvPr/>
        </p:nvSpPr>
        <p:spPr bwMode="auto">
          <a:xfrm>
            <a:off x="7259975" y="1133908"/>
            <a:ext cx="1179059" cy="241487"/>
          </a:xfrm>
          <a:prstGeom prst="rect">
            <a:avLst/>
          </a:prstGeom>
          <a:noFill/>
          <a:ln w="9525" algn="ctr">
            <a:noFill/>
            <a:miter lim="800000"/>
            <a:headEnd/>
            <a:tailEnd/>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estrogen</a:t>
            </a:r>
          </a:p>
        </p:txBody>
      </p:sp>
      <p:sp>
        <p:nvSpPr>
          <p:cNvPr id="1464" name="Freeform: Shape 1463">
            <a:extLst>
              <a:ext uri="{FF2B5EF4-FFF2-40B4-BE49-F238E27FC236}">
                <a16:creationId xmlns:a16="http://schemas.microsoft.com/office/drawing/2014/main" id="{A5368DE3-0420-41A2-BBC5-EB0B6352DFC0}"/>
              </a:ext>
            </a:extLst>
          </p:cNvPr>
          <p:cNvSpPr/>
          <p:nvPr/>
        </p:nvSpPr>
        <p:spPr bwMode="auto">
          <a:xfrm>
            <a:off x="7049069" y="600501"/>
            <a:ext cx="655092" cy="813808"/>
          </a:xfrm>
          <a:custGeom>
            <a:avLst/>
            <a:gdLst>
              <a:gd name="connsiteX0" fmla="*/ 627797 w 655092"/>
              <a:gd name="connsiteY0" fmla="*/ 0 h 743803"/>
              <a:gd name="connsiteX1" fmla="*/ 0 w 655092"/>
              <a:gd name="connsiteY1" fmla="*/ 0 h 743803"/>
              <a:gd name="connsiteX2" fmla="*/ 0 w 655092"/>
              <a:gd name="connsiteY2" fmla="*/ 743803 h 743803"/>
              <a:gd name="connsiteX3" fmla="*/ 655092 w 655092"/>
              <a:gd name="connsiteY3" fmla="*/ 743803 h 743803"/>
            </a:gdLst>
            <a:ahLst/>
            <a:cxnLst>
              <a:cxn ang="0">
                <a:pos x="connsiteX0" y="connsiteY0"/>
              </a:cxn>
              <a:cxn ang="0">
                <a:pos x="connsiteX1" y="connsiteY1"/>
              </a:cxn>
              <a:cxn ang="0">
                <a:pos x="connsiteX2" y="connsiteY2"/>
              </a:cxn>
              <a:cxn ang="0">
                <a:pos x="connsiteX3" y="connsiteY3"/>
              </a:cxn>
            </a:cxnLst>
            <a:rect l="l" t="t" r="r" b="b"/>
            <a:pathLst>
              <a:path w="655092" h="743803">
                <a:moveTo>
                  <a:pt x="627797" y="0"/>
                </a:moveTo>
                <a:lnTo>
                  <a:pt x="0" y="0"/>
                </a:lnTo>
                <a:lnTo>
                  <a:pt x="0" y="743803"/>
                </a:lnTo>
                <a:lnTo>
                  <a:pt x="655092" y="743803"/>
                </a:lnTo>
              </a:path>
            </a:pathLst>
          </a:custGeom>
          <a:noFill/>
          <a:ln w="28575">
            <a:solidFill>
              <a:schemeClr val="bg1"/>
            </a:solidFill>
            <a:miter lim="800000"/>
            <a:headEnd/>
            <a:tailEnd type="triangle"/>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466" name="Straight Arrow Connector 1465">
            <a:extLst>
              <a:ext uri="{FF2B5EF4-FFF2-40B4-BE49-F238E27FC236}">
                <a16:creationId xmlns:a16="http://schemas.microsoft.com/office/drawing/2014/main" id="{F7EBC9C9-E4D1-417D-8255-CF925C32141C}"/>
              </a:ext>
            </a:extLst>
          </p:cNvPr>
          <p:cNvCxnSpPr/>
          <p:nvPr/>
        </p:nvCxnSpPr>
        <p:spPr bwMode="auto">
          <a:xfrm>
            <a:off x="7846508" y="1476682"/>
            <a:ext cx="0" cy="417638"/>
          </a:xfrm>
          <a:prstGeom prst="straightConnector1">
            <a:avLst/>
          </a:prstGeom>
          <a:noFill/>
          <a:ln w="28575" cap="flat" cmpd="sng" algn="ctr">
            <a:solidFill>
              <a:schemeClr val="bg1"/>
            </a:solidFill>
            <a:prstDash val="solid"/>
            <a:round/>
            <a:headEnd type="none" w="med" len="med"/>
            <a:tailEnd type="triangle"/>
          </a:ln>
          <a:effectLst/>
        </p:spPr>
      </p:cxnSp>
      <p:cxnSp>
        <p:nvCxnSpPr>
          <p:cNvPr id="1468" name="Straight Arrow Connector 1467">
            <a:extLst>
              <a:ext uri="{FF2B5EF4-FFF2-40B4-BE49-F238E27FC236}">
                <a16:creationId xmlns:a16="http://schemas.microsoft.com/office/drawing/2014/main" id="{8E8285B6-CA8E-49C5-9A1B-B414B01DE200}"/>
              </a:ext>
            </a:extLst>
          </p:cNvPr>
          <p:cNvCxnSpPr/>
          <p:nvPr/>
        </p:nvCxnSpPr>
        <p:spPr bwMode="auto">
          <a:xfrm>
            <a:off x="7841299" y="1996248"/>
            <a:ext cx="0" cy="380698"/>
          </a:xfrm>
          <a:prstGeom prst="straightConnector1">
            <a:avLst/>
          </a:prstGeom>
          <a:noFill/>
          <a:ln w="28575" cap="flat" cmpd="sng" algn="ctr">
            <a:solidFill>
              <a:schemeClr val="bg1"/>
            </a:solidFill>
            <a:prstDash val="solid"/>
            <a:round/>
            <a:headEnd type="none" w="med" len="med"/>
            <a:tailEnd type="triangle"/>
          </a:ln>
          <a:effectLst/>
        </p:spPr>
      </p:cxnSp>
      <p:sp>
        <p:nvSpPr>
          <p:cNvPr id="1469" name="TextBox 1468">
            <a:extLst>
              <a:ext uri="{FF2B5EF4-FFF2-40B4-BE49-F238E27FC236}">
                <a16:creationId xmlns:a16="http://schemas.microsoft.com/office/drawing/2014/main" id="{779F7D67-6FEB-4BA7-8A3F-05E5204DAC1F}"/>
              </a:ext>
            </a:extLst>
          </p:cNvPr>
          <p:cNvSpPr txBox="1"/>
          <p:nvPr/>
        </p:nvSpPr>
        <p:spPr bwMode="auto">
          <a:xfrm>
            <a:off x="7497336" y="2024666"/>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sp>
        <p:nvSpPr>
          <p:cNvPr id="1470" name="TextBox 1469">
            <a:extLst>
              <a:ext uri="{FF2B5EF4-FFF2-40B4-BE49-F238E27FC236}">
                <a16:creationId xmlns:a16="http://schemas.microsoft.com/office/drawing/2014/main" id="{877F9629-8A4F-4B52-BAB6-EFD6CD91A0C3}"/>
              </a:ext>
            </a:extLst>
          </p:cNvPr>
          <p:cNvSpPr txBox="1"/>
          <p:nvPr/>
        </p:nvSpPr>
        <p:spPr bwMode="auto">
          <a:xfrm>
            <a:off x="7752743" y="2025813"/>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cxnSp>
        <p:nvCxnSpPr>
          <p:cNvPr id="1471" name="Straight Arrow Connector 1470">
            <a:extLst>
              <a:ext uri="{FF2B5EF4-FFF2-40B4-BE49-F238E27FC236}">
                <a16:creationId xmlns:a16="http://schemas.microsoft.com/office/drawing/2014/main" id="{ADDE9F63-308A-466C-B672-BA1586ADC8A2}"/>
              </a:ext>
            </a:extLst>
          </p:cNvPr>
          <p:cNvCxnSpPr/>
          <p:nvPr/>
        </p:nvCxnSpPr>
        <p:spPr bwMode="auto">
          <a:xfrm>
            <a:off x="9144159" y="1475325"/>
            <a:ext cx="0" cy="417638"/>
          </a:xfrm>
          <a:prstGeom prst="straightConnector1">
            <a:avLst/>
          </a:prstGeom>
          <a:noFill/>
          <a:ln w="28575" cap="flat" cmpd="sng" algn="ctr">
            <a:solidFill>
              <a:schemeClr val="bg1"/>
            </a:solidFill>
            <a:prstDash val="solid"/>
            <a:round/>
            <a:headEnd type="none" w="med" len="med"/>
            <a:tailEnd type="triangle"/>
          </a:ln>
          <a:effectLst/>
        </p:spPr>
      </p:cxnSp>
      <p:cxnSp>
        <p:nvCxnSpPr>
          <p:cNvPr id="1472" name="Straight Arrow Connector 1471">
            <a:extLst>
              <a:ext uri="{FF2B5EF4-FFF2-40B4-BE49-F238E27FC236}">
                <a16:creationId xmlns:a16="http://schemas.microsoft.com/office/drawing/2014/main" id="{DA863493-19DB-4CD2-A842-1DDE16D018BB}"/>
              </a:ext>
            </a:extLst>
          </p:cNvPr>
          <p:cNvCxnSpPr/>
          <p:nvPr/>
        </p:nvCxnSpPr>
        <p:spPr bwMode="auto">
          <a:xfrm>
            <a:off x="9138950" y="1994891"/>
            <a:ext cx="0" cy="380698"/>
          </a:xfrm>
          <a:prstGeom prst="straightConnector1">
            <a:avLst/>
          </a:prstGeom>
          <a:noFill/>
          <a:ln w="28575" cap="flat" cmpd="sng" algn="ctr">
            <a:solidFill>
              <a:schemeClr val="bg1"/>
            </a:solidFill>
            <a:prstDash val="solid"/>
            <a:round/>
            <a:headEnd type="none" w="med" len="med"/>
            <a:tailEnd type="triangle"/>
          </a:ln>
          <a:effectLst/>
        </p:spPr>
      </p:cxnSp>
      <p:sp>
        <p:nvSpPr>
          <p:cNvPr id="1473" name="TextBox 1472">
            <a:extLst>
              <a:ext uri="{FF2B5EF4-FFF2-40B4-BE49-F238E27FC236}">
                <a16:creationId xmlns:a16="http://schemas.microsoft.com/office/drawing/2014/main" id="{EC7ECFB1-9A28-468D-84AE-F046AB2527D1}"/>
              </a:ext>
            </a:extLst>
          </p:cNvPr>
          <p:cNvSpPr txBox="1"/>
          <p:nvPr/>
        </p:nvSpPr>
        <p:spPr bwMode="auto">
          <a:xfrm>
            <a:off x="8794987" y="2023309"/>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sp>
        <p:nvSpPr>
          <p:cNvPr id="1474" name="TextBox 1473">
            <a:extLst>
              <a:ext uri="{FF2B5EF4-FFF2-40B4-BE49-F238E27FC236}">
                <a16:creationId xmlns:a16="http://schemas.microsoft.com/office/drawing/2014/main" id="{39268666-145E-4E85-B87E-B40488AC09EC}"/>
              </a:ext>
            </a:extLst>
          </p:cNvPr>
          <p:cNvSpPr txBox="1"/>
          <p:nvPr/>
        </p:nvSpPr>
        <p:spPr bwMode="auto">
          <a:xfrm>
            <a:off x="9050394" y="2024456"/>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cxnSp>
        <p:nvCxnSpPr>
          <p:cNvPr id="1475" name="Straight Arrow Connector 1474">
            <a:extLst>
              <a:ext uri="{FF2B5EF4-FFF2-40B4-BE49-F238E27FC236}">
                <a16:creationId xmlns:a16="http://schemas.microsoft.com/office/drawing/2014/main" id="{9D1CA7A8-2657-454A-8BA8-637E4C7A1465}"/>
              </a:ext>
            </a:extLst>
          </p:cNvPr>
          <p:cNvCxnSpPr/>
          <p:nvPr/>
        </p:nvCxnSpPr>
        <p:spPr bwMode="auto">
          <a:xfrm>
            <a:off x="10560264" y="1515860"/>
            <a:ext cx="0" cy="417638"/>
          </a:xfrm>
          <a:prstGeom prst="straightConnector1">
            <a:avLst/>
          </a:prstGeom>
          <a:noFill/>
          <a:ln w="28575" cap="flat" cmpd="sng" algn="ctr">
            <a:solidFill>
              <a:schemeClr val="bg1"/>
            </a:solidFill>
            <a:prstDash val="solid"/>
            <a:round/>
            <a:headEnd type="none" w="med" len="med"/>
            <a:tailEnd type="triangle"/>
          </a:ln>
          <a:effectLst/>
        </p:spPr>
      </p:cxnSp>
      <p:sp>
        <p:nvSpPr>
          <p:cNvPr id="1476" name="TextBox 1475">
            <a:extLst>
              <a:ext uri="{FF2B5EF4-FFF2-40B4-BE49-F238E27FC236}">
                <a16:creationId xmlns:a16="http://schemas.microsoft.com/office/drawing/2014/main" id="{9DC197F7-90D7-4247-AA9C-397F086AE183}"/>
              </a:ext>
            </a:extLst>
          </p:cNvPr>
          <p:cNvSpPr txBox="1"/>
          <p:nvPr/>
        </p:nvSpPr>
        <p:spPr bwMode="auto">
          <a:xfrm>
            <a:off x="10222988" y="2056522"/>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sp>
        <p:nvSpPr>
          <p:cNvPr id="1477" name="TextBox 1476">
            <a:extLst>
              <a:ext uri="{FF2B5EF4-FFF2-40B4-BE49-F238E27FC236}">
                <a16:creationId xmlns:a16="http://schemas.microsoft.com/office/drawing/2014/main" id="{D6B66EE5-F6E2-48E1-ADDC-76FD0F73BCA3}"/>
              </a:ext>
            </a:extLst>
          </p:cNvPr>
          <p:cNvSpPr txBox="1"/>
          <p:nvPr/>
        </p:nvSpPr>
        <p:spPr bwMode="auto">
          <a:xfrm>
            <a:off x="10478395" y="2057669"/>
            <a:ext cx="432416" cy="243785"/>
          </a:xfrm>
          <a:prstGeom prst="rect">
            <a:avLst/>
          </a:prstGeom>
          <a:noFill/>
          <a:ln>
            <a:noFill/>
          </a:ln>
        </p:spPr>
        <p:txBody>
          <a:bodyPr wrap="square" rtlCol="0">
            <a:spAutoFit/>
          </a:bodyPr>
          <a:lstStyle/>
          <a:p>
            <a:pPr marL="0" marR="0" lvl="0" indent="0" algn="ctr" defTabSz="914400" rtl="0" eaLnBrk="0" fontAlgn="base" latinLnBrk="0" hangingPunct="0">
              <a:lnSpc>
                <a:spcPct val="8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ER</a:t>
            </a:r>
          </a:p>
        </p:txBody>
      </p:sp>
      <p:cxnSp>
        <p:nvCxnSpPr>
          <p:cNvPr id="1481" name="Straight Arrow Connector 1480">
            <a:extLst>
              <a:ext uri="{FF2B5EF4-FFF2-40B4-BE49-F238E27FC236}">
                <a16:creationId xmlns:a16="http://schemas.microsoft.com/office/drawing/2014/main" id="{C46986A3-5D28-4F21-814F-2306C708820F}"/>
              </a:ext>
            </a:extLst>
          </p:cNvPr>
          <p:cNvCxnSpPr>
            <a:cxnSpLocks/>
          </p:cNvCxnSpPr>
          <p:nvPr/>
        </p:nvCxnSpPr>
        <p:spPr bwMode="auto">
          <a:xfrm>
            <a:off x="10556876" y="2286414"/>
            <a:ext cx="214090" cy="152429"/>
          </a:xfrm>
          <a:prstGeom prst="straightConnector1">
            <a:avLst/>
          </a:prstGeom>
          <a:noFill/>
          <a:ln w="28575" cap="flat" cmpd="sng" algn="ctr">
            <a:solidFill>
              <a:schemeClr val="bg1"/>
            </a:solidFill>
            <a:prstDash val="solid"/>
            <a:round/>
            <a:headEnd type="none" w="med" len="med"/>
            <a:tailEnd type="triangle"/>
          </a:ln>
          <a:effectLst/>
        </p:spPr>
      </p:cxnSp>
      <p:cxnSp>
        <p:nvCxnSpPr>
          <p:cNvPr id="1487" name="Straight Arrow Connector 1486">
            <a:extLst>
              <a:ext uri="{FF2B5EF4-FFF2-40B4-BE49-F238E27FC236}">
                <a16:creationId xmlns:a16="http://schemas.microsoft.com/office/drawing/2014/main" id="{2A7F2F74-6BB6-46BB-A138-1EA74CE88DB7}"/>
              </a:ext>
            </a:extLst>
          </p:cNvPr>
          <p:cNvCxnSpPr>
            <a:cxnSpLocks/>
          </p:cNvCxnSpPr>
          <p:nvPr/>
        </p:nvCxnSpPr>
        <p:spPr bwMode="auto">
          <a:xfrm>
            <a:off x="7846682" y="2771953"/>
            <a:ext cx="122269" cy="99002"/>
          </a:xfrm>
          <a:prstGeom prst="straightConnector1">
            <a:avLst/>
          </a:prstGeom>
          <a:noFill/>
          <a:ln w="28575" cap="flat" cmpd="sng" algn="ctr">
            <a:solidFill>
              <a:schemeClr val="bg1"/>
            </a:solidFill>
            <a:prstDash val="solid"/>
            <a:round/>
            <a:headEnd type="none" w="med" len="med"/>
            <a:tailEnd type="triangle"/>
          </a:ln>
          <a:effectLst/>
        </p:spPr>
      </p:cxnSp>
      <p:cxnSp>
        <p:nvCxnSpPr>
          <p:cNvPr id="1489" name="Straight Arrow Connector 1488">
            <a:extLst>
              <a:ext uri="{FF2B5EF4-FFF2-40B4-BE49-F238E27FC236}">
                <a16:creationId xmlns:a16="http://schemas.microsoft.com/office/drawing/2014/main" id="{4A1231F8-5291-4A43-AEB4-4604056F357E}"/>
              </a:ext>
            </a:extLst>
          </p:cNvPr>
          <p:cNvCxnSpPr>
            <a:cxnSpLocks/>
          </p:cNvCxnSpPr>
          <p:nvPr/>
        </p:nvCxnSpPr>
        <p:spPr bwMode="auto">
          <a:xfrm flipH="1">
            <a:off x="9035712" y="2755361"/>
            <a:ext cx="206899" cy="139287"/>
          </a:xfrm>
          <a:prstGeom prst="straightConnector1">
            <a:avLst/>
          </a:prstGeom>
          <a:noFill/>
          <a:ln w="28575" cap="flat" cmpd="sng" algn="ctr">
            <a:solidFill>
              <a:schemeClr val="bg1"/>
            </a:solidFill>
            <a:prstDash val="solid"/>
            <a:round/>
            <a:headEnd type="none" w="med" len="med"/>
            <a:tailEnd type="triangle"/>
          </a:ln>
          <a:effectLst/>
        </p:spPr>
      </p:cxnSp>
      <p:grpSp>
        <p:nvGrpSpPr>
          <p:cNvPr id="1494" name="Group 1493">
            <a:extLst>
              <a:ext uri="{FF2B5EF4-FFF2-40B4-BE49-F238E27FC236}">
                <a16:creationId xmlns:a16="http://schemas.microsoft.com/office/drawing/2014/main" id="{EB6E256C-B83E-4CD8-A71D-B27DC2A498D7}"/>
              </a:ext>
            </a:extLst>
          </p:cNvPr>
          <p:cNvGrpSpPr/>
          <p:nvPr/>
        </p:nvGrpSpPr>
        <p:grpSpPr>
          <a:xfrm>
            <a:off x="9098702" y="2770889"/>
            <a:ext cx="104782" cy="96871"/>
            <a:chOff x="9470091" y="3274280"/>
            <a:chExt cx="132978" cy="122938"/>
          </a:xfrm>
        </p:grpSpPr>
        <p:cxnSp>
          <p:nvCxnSpPr>
            <p:cNvPr id="1492" name="Straight Connector 1491">
              <a:extLst>
                <a:ext uri="{FF2B5EF4-FFF2-40B4-BE49-F238E27FC236}">
                  <a16:creationId xmlns:a16="http://schemas.microsoft.com/office/drawing/2014/main" id="{7FA651C7-466F-4D36-958F-15205DC062FE}"/>
                </a:ext>
              </a:extLst>
            </p:cNvPr>
            <p:cNvCxnSpPr/>
            <p:nvPr/>
          </p:nvCxnSpPr>
          <p:spPr bwMode="auto">
            <a:xfrm>
              <a:off x="9470091" y="3274280"/>
              <a:ext cx="132978" cy="122938"/>
            </a:xfrm>
            <a:prstGeom prst="line">
              <a:avLst/>
            </a:prstGeom>
            <a:noFill/>
            <a:ln w="28575" cap="flat" cmpd="sng" algn="ctr">
              <a:solidFill>
                <a:srgbClr val="FF0000"/>
              </a:solidFill>
              <a:prstDash val="solid"/>
              <a:round/>
              <a:headEnd type="none" w="med" len="med"/>
              <a:tailEnd type="none" w="med" len="med"/>
            </a:ln>
            <a:effectLst/>
          </p:spPr>
        </p:cxnSp>
        <p:cxnSp>
          <p:nvCxnSpPr>
            <p:cNvPr id="1493" name="Straight Connector 1492">
              <a:extLst>
                <a:ext uri="{FF2B5EF4-FFF2-40B4-BE49-F238E27FC236}">
                  <a16:creationId xmlns:a16="http://schemas.microsoft.com/office/drawing/2014/main" id="{85349252-7859-4179-B366-F1DA7EA5C689}"/>
                </a:ext>
              </a:extLst>
            </p:cNvPr>
            <p:cNvCxnSpPr>
              <a:cxnSpLocks/>
            </p:cNvCxnSpPr>
            <p:nvPr/>
          </p:nvCxnSpPr>
          <p:spPr bwMode="auto">
            <a:xfrm flipH="1">
              <a:off x="9470091" y="3274280"/>
              <a:ext cx="132978" cy="122938"/>
            </a:xfrm>
            <a:prstGeom prst="line">
              <a:avLst/>
            </a:prstGeom>
            <a:noFill/>
            <a:ln w="28575" cap="flat" cmpd="sng" algn="ctr">
              <a:solidFill>
                <a:srgbClr val="FF0000"/>
              </a:solidFill>
              <a:prstDash val="solid"/>
              <a:round/>
              <a:headEnd type="none" w="med" len="med"/>
              <a:tailEnd type="none" w="med" len="med"/>
            </a:ln>
            <a:effectLst/>
          </p:spPr>
        </p:cxnSp>
      </p:grpSp>
      <p:grpSp>
        <p:nvGrpSpPr>
          <p:cNvPr id="1495" name="Group 1494">
            <a:extLst>
              <a:ext uri="{FF2B5EF4-FFF2-40B4-BE49-F238E27FC236}">
                <a16:creationId xmlns:a16="http://schemas.microsoft.com/office/drawing/2014/main" id="{439D79BA-00BD-46E9-A33D-DD8B94535E01}"/>
              </a:ext>
            </a:extLst>
          </p:cNvPr>
          <p:cNvGrpSpPr/>
          <p:nvPr/>
        </p:nvGrpSpPr>
        <p:grpSpPr>
          <a:xfrm>
            <a:off x="6988806" y="953911"/>
            <a:ext cx="132978" cy="122938"/>
            <a:chOff x="9470091" y="3274280"/>
            <a:chExt cx="132978" cy="122938"/>
          </a:xfrm>
        </p:grpSpPr>
        <p:cxnSp>
          <p:nvCxnSpPr>
            <p:cNvPr id="1496" name="Straight Connector 1495">
              <a:extLst>
                <a:ext uri="{FF2B5EF4-FFF2-40B4-BE49-F238E27FC236}">
                  <a16:creationId xmlns:a16="http://schemas.microsoft.com/office/drawing/2014/main" id="{8C3D20E4-B961-4A92-8E34-622C855508D9}"/>
                </a:ext>
              </a:extLst>
            </p:cNvPr>
            <p:cNvCxnSpPr/>
            <p:nvPr/>
          </p:nvCxnSpPr>
          <p:spPr bwMode="auto">
            <a:xfrm>
              <a:off x="9470091" y="3274280"/>
              <a:ext cx="132978" cy="122938"/>
            </a:xfrm>
            <a:prstGeom prst="line">
              <a:avLst/>
            </a:prstGeom>
            <a:noFill/>
            <a:ln w="28575" cap="flat" cmpd="sng" algn="ctr">
              <a:solidFill>
                <a:srgbClr val="FF0000"/>
              </a:solidFill>
              <a:prstDash val="solid"/>
              <a:round/>
              <a:headEnd type="none" w="med" len="med"/>
              <a:tailEnd type="none" w="med" len="med"/>
            </a:ln>
            <a:effectLst/>
          </p:spPr>
        </p:cxnSp>
        <p:cxnSp>
          <p:nvCxnSpPr>
            <p:cNvPr id="1497" name="Straight Connector 1496">
              <a:extLst>
                <a:ext uri="{FF2B5EF4-FFF2-40B4-BE49-F238E27FC236}">
                  <a16:creationId xmlns:a16="http://schemas.microsoft.com/office/drawing/2014/main" id="{A1A3E3B4-0960-448B-B080-CDAD65345032}"/>
                </a:ext>
              </a:extLst>
            </p:cNvPr>
            <p:cNvCxnSpPr>
              <a:cxnSpLocks/>
            </p:cNvCxnSpPr>
            <p:nvPr/>
          </p:nvCxnSpPr>
          <p:spPr bwMode="auto">
            <a:xfrm flipH="1">
              <a:off x="9470091" y="3274280"/>
              <a:ext cx="132978" cy="122938"/>
            </a:xfrm>
            <a:prstGeom prst="line">
              <a:avLst/>
            </a:prstGeom>
            <a:noFill/>
            <a:ln w="28575" cap="flat" cmpd="sng" algn="ctr">
              <a:solidFill>
                <a:srgbClr val="FF0000"/>
              </a:solidFill>
              <a:prstDash val="solid"/>
              <a:round/>
              <a:headEnd type="none" w="med" len="med"/>
              <a:tailEnd type="none" w="med" len="med"/>
            </a:ln>
            <a:effectLst/>
          </p:spPr>
        </p:cxnSp>
      </p:grpSp>
      <p:sp>
        <p:nvSpPr>
          <p:cNvPr id="1498" name="Rectangle 1497">
            <a:extLst>
              <a:ext uri="{FF2B5EF4-FFF2-40B4-BE49-F238E27FC236}">
                <a16:creationId xmlns:a16="http://schemas.microsoft.com/office/drawing/2014/main" id="{B1899635-F38A-487A-87B6-3E4DBF2EB6A2}"/>
              </a:ext>
            </a:extLst>
          </p:cNvPr>
          <p:cNvSpPr/>
          <p:nvPr/>
        </p:nvSpPr>
        <p:spPr bwMode="auto">
          <a:xfrm>
            <a:off x="9926655" y="631151"/>
            <a:ext cx="1600632" cy="2176410"/>
          </a:xfrm>
          <a:prstGeom prst="rect">
            <a:avLst/>
          </a:prstGeom>
          <a:noFill/>
          <a:ln w="28575">
            <a:solidFill>
              <a:srgbClr val="FF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4" name="TextBox 683">
            <a:extLst>
              <a:ext uri="{FF2B5EF4-FFF2-40B4-BE49-F238E27FC236}">
                <a16:creationId xmlns:a16="http://schemas.microsoft.com/office/drawing/2014/main" id="{3110FEF6-1713-4BBA-AC2A-1B09DAA63F19}"/>
              </a:ext>
            </a:extLst>
          </p:cNvPr>
          <p:cNvSpPr txBox="1"/>
          <p:nvPr/>
        </p:nvSpPr>
        <p:spPr bwMode="auto">
          <a:xfrm>
            <a:off x="6588690" y="6135350"/>
            <a:ext cx="2275397"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685" name="TextBox 684">
            <a:extLst>
              <a:ext uri="{FF2B5EF4-FFF2-40B4-BE49-F238E27FC236}">
                <a16:creationId xmlns:a16="http://schemas.microsoft.com/office/drawing/2014/main" id="{BA768DCC-0BB4-4C42-8FB0-DDE643A881E5}"/>
              </a:ext>
            </a:extLst>
          </p:cNvPr>
          <p:cNvSpPr txBox="1"/>
          <p:nvPr/>
        </p:nvSpPr>
        <p:spPr bwMode="auto">
          <a:xfrm>
            <a:off x="9476133" y="6135350"/>
            <a:ext cx="2081458"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686" name="TextBox 685">
            <a:extLst>
              <a:ext uri="{FF2B5EF4-FFF2-40B4-BE49-F238E27FC236}">
                <a16:creationId xmlns:a16="http://schemas.microsoft.com/office/drawing/2014/main" id="{D208D2FC-B78D-4683-AD23-3969BCB4E870}"/>
              </a:ext>
            </a:extLst>
          </p:cNvPr>
          <p:cNvSpPr txBox="1"/>
          <p:nvPr/>
        </p:nvSpPr>
        <p:spPr bwMode="auto">
          <a:xfrm rot="16200000">
            <a:off x="5326572" y="4917036"/>
            <a:ext cx="1807979" cy="307777"/>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a:t>
            </a:r>
          </a:p>
        </p:txBody>
      </p:sp>
      <p:sp>
        <p:nvSpPr>
          <p:cNvPr id="687" name="TextBox 686">
            <a:extLst>
              <a:ext uri="{FF2B5EF4-FFF2-40B4-BE49-F238E27FC236}">
                <a16:creationId xmlns:a16="http://schemas.microsoft.com/office/drawing/2014/main" id="{69182456-461A-4F8E-898B-5926DDB867F8}"/>
              </a:ext>
            </a:extLst>
          </p:cNvPr>
          <p:cNvSpPr txBox="1"/>
          <p:nvPr/>
        </p:nvSpPr>
        <p:spPr bwMode="auto">
          <a:xfrm>
            <a:off x="7007664" y="3863730"/>
            <a:ext cx="14838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ESR1</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-Mutated BC</a:t>
            </a:r>
            <a:endPar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88" name="TextBox 687">
            <a:extLst>
              <a:ext uri="{FF2B5EF4-FFF2-40B4-BE49-F238E27FC236}">
                <a16:creationId xmlns:a16="http://schemas.microsoft.com/office/drawing/2014/main" id="{C6BC7865-4384-460F-B52E-D863DC38EBEB}"/>
              </a:ext>
            </a:extLst>
          </p:cNvPr>
          <p:cNvSpPr txBox="1"/>
          <p:nvPr/>
        </p:nvSpPr>
        <p:spPr bwMode="auto">
          <a:xfrm>
            <a:off x="9880514" y="3863730"/>
            <a:ext cx="10886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ESR1</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-WT BC</a:t>
            </a:r>
            <a:endPar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89" name="Rectangle 688">
            <a:extLst>
              <a:ext uri="{FF2B5EF4-FFF2-40B4-BE49-F238E27FC236}">
                <a16:creationId xmlns:a16="http://schemas.microsoft.com/office/drawing/2014/main" id="{D6EFEE44-2CA0-48F0-8F22-02ED7D74A717}"/>
              </a:ext>
            </a:extLst>
          </p:cNvPr>
          <p:cNvSpPr/>
          <p:nvPr/>
        </p:nvSpPr>
        <p:spPr bwMode="auto">
          <a:xfrm>
            <a:off x="7311861" y="4277994"/>
            <a:ext cx="1287532" cy="642126"/>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0" name="TextBox 689">
            <a:extLst>
              <a:ext uri="{FF2B5EF4-FFF2-40B4-BE49-F238E27FC236}">
                <a16:creationId xmlns:a16="http://schemas.microsoft.com/office/drawing/2014/main" id="{8D5FDDAD-58C1-4210-8992-9BA6DEB6DE01}"/>
              </a:ext>
            </a:extLst>
          </p:cNvPr>
          <p:cNvSpPr txBox="1"/>
          <p:nvPr/>
        </p:nvSpPr>
        <p:spPr bwMode="auto">
          <a:xfrm>
            <a:off x="7227885" y="4092904"/>
            <a:ext cx="1633781"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Median PFS, Mo</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Exemestane	2.6</a:t>
            </a: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Fulvestrant-	5.7</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containing tx</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Hazard ratio: 0.52 </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0.30-0.92; </a:t>
            </a:r>
            <a:r>
              <a:rPr kumimoji="0" lang="en-US" sz="1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.02)</a:t>
            </a:r>
          </a:p>
        </p:txBody>
      </p:sp>
      <p:sp>
        <p:nvSpPr>
          <p:cNvPr id="691" name="Rectangle 690">
            <a:extLst>
              <a:ext uri="{FF2B5EF4-FFF2-40B4-BE49-F238E27FC236}">
                <a16:creationId xmlns:a16="http://schemas.microsoft.com/office/drawing/2014/main" id="{EC816A9C-3F63-437D-981A-1764BA077660}"/>
              </a:ext>
            </a:extLst>
          </p:cNvPr>
          <p:cNvSpPr/>
          <p:nvPr/>
        </p:nvSpPr>
        <p:spPr bwMode="auto">
          <a:xfrm>
            <a:off x="10066797" y="4261410"/>
            <a:ext cx="1191232" cy="666769"/>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2" name="TextBox 691">
            <a:extLst>
              <a:ext uri="{FF2B5EF4-FFF2-40B4-BE49-F238E27FC236}">
                <a16:creationId xmlns:a16="http://schemas.microsoft.com/office/drawing/2014/main" id="{C70F9F9F-27D9-4C56-8CAF-0894B57A8E74}"/>
              </a:ext>
            </a:extLst>
          </p:cNvPr>
          <p:cNvSpPr txBox="1"/>
          <p:nvPr/>
        </p:nvSpPr>
        <p:spPr bwMode="auto">
          <a:xfrm>
            <a:off x="9988440" y="4093799"/>
            <a:ext cx="151676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Median PFS, Mo</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Exemestane	8.0</a:t>
            </a: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Fulvestrant-	5.4</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containing tx</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Hazard ratio: 1.07 </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CI: 0.68-1.67;</a:t>
            </a:r>
            <a:b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.77)</a:t>
            </a:r>
          </a:p>
        </p:txBody>
      </p:sp>
      <p:sp>
        <p:nvSpPr>
          <p:cNvPr id="693" name="Freeform: Shape 692">
            <a:extLst>
              <a:ext uri="{FF2B5EF4-FFF2-40B4-BE49-F238E27FC236}">
                <a16:creationId xmlns:a16="http://schemas.microsoft.com/office/drawing/2014/main" id="{DDB07ABB-1668-49C2-B2AC-010A749E1575}"/>
              </a:ext>
            </a:extLst>
          </p:cNvPr>
          <p:cNvSpPr/>
          <p:nvPr/>
        </p:nvSpPr>
        <p:spPr bwMode="auto">
          <a:xfrm>
            <a:off x="6674717" y="4261410"/>
            <a:ext cx="2116256" cy="1666939"/>
          </a:xfrm>
          <a:custGeom>
            <a:avLst/>
            <a:gdLst>
              <a:gd name="connsiteX0" fmla="*/ 0 w 3278777"/>
              <a:gd name="connsiteY0" fmla="*/ 0 h 2514600"/>
              <a:gd name="connsiteX1" fmla="*/ 0 w 3278777"/>
              <a:gd name="connsiteY1" fmla="*/ 2514600 h 2514600"/>
              <a:gd name="connsiteX2" fmla="*/ 3278777 w 3278777"/>
              <a:gd name="connsiteY2" fmla="*/ 2514600 h 2514600"/>
            </a:gdLst>
            <a:ahLst/>
            <a:cxnLst>
              <a:cxn ang="0">
                <a:pos x="connsiteX0" y="connsiteY0"/>
              </a:cxn>
              <a:cxn ang="0">
                <a:pos x="connsiteX1" y="connsiteY1"/>
              </a:cxn>
              <a:cxn ang="0">
                <a:pos x="connsiteX2" y="connsiteY2"/>
              </a:cxn>
            </a:cxnLst>
            <a:rect l="l" t="t" r="r" b="b"/>
            <a:pathLst>
              <a:path w="3278777" h="2514600">
                <a:moveTo>
                  <a:pt x="0" y="0"/>
                </a:moveTo>
                <a:lnTo>
                  <a:pt x="0" y="2514600"/>
                </a:lnTo>
                <a:lnTo>
                  <a:pt x="3278777" y="25146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694" name="Group 693">
            <a:extLst>
              <a:ext uri="{FF2B5EF4-FFF2-40B4-BE49-F238E27FC236}">
                <a16:creationId xmlns:a16="http://schemas.microsoft.com/office/drawing/2014/main" id="{6EA217DB-3253-4B50-990E-FAEE897578CD}"/>
              </a:ext>
            </a:extLst>
          </p:cNvPr>
          <p:cNvGrpSpPr/>
          <p:nvPr/>
        </p:nvGrpSpPr>
        <p:grpSpPr>
          <a:xfrm>
            <a:off x="6604671" y="4271664"/>
            <a:ext cx="70045" cy="1651967"/>
            <a:chOff x="2473235" y="2105163"/>
            <a:chExt cx="104503" cy="2303551"/>
          </a:xfrm>
        </p:grpSpPr>
        <p:cxnSp>
          <p:nvCxnSpPr>
            <p:cNvPr id="695" name="Straight Connector 694">
              <a:extLst>
                <a:ext uri="{FF2B5EF4-FFF2-40B4-BE49-F238E27FC236}">
                  <a16:creationId xmlns:a16="http://schemas.microsoft.com/office/drawing/2014/main" id="{9C2EE4BC-8712-4B47-A05C-A6C221F46443}"/>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19FA7E00-F967-471B-A12F-20EF06583287}"/>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99C23693-1C05-47FF-9563-720CEC320154}"/>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698" name="Straight Connector 697">
              <a:extLst>
                <a:ext uri="{FF2B5EF4-FFF2-40B4-BE49-F238E27FC236}">
                  <a16:creationId xmlns:a16="http://schemas.microsoft.com/office/drawing/2014/main" id="{12E0C3BC-B326-45A5-B8F8-1A0993C9D799}"/>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699" name="Straight Connector 698">
              <a:extLst>
                <a:ext uri="{FF2B5EF4-FFF2-40B4-BE49-F238E27FC236}">
                  <a16:creationId xmlns:a16="http://schemas.microsoft.com/office/drawing/2014/main" id="{601410D9-62E9-41F8-A478-6EFCA3FE6EB4}"/>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grpSp>
        <p:nvGrpSpPr>
          <p:cNvPr id="700" name="Group 699">
            <a:extLst>
              <a:ext uri="{FF2B5EF4-FFF2-40B4-BE49-F238E27FC236}">
                <a16:creationId xmlns:a16="http://schemas.microsoft.com/office/drawing/2014/main" id="{9044868D-BE1D-45D3-8263-0A96324A41E1}"/>
              </a:ext>
            </a:extLst>
          </p:cNvPr>
          <p:cNvGrpSpPr/>
          <p:nvPr/>
        </p:nvGrpSpPr>
        <p:grpSpPr>
          <a:xfrm rot="5400000">
            <a:off x="7692595" y="4908670"/>
            <a:ext cx="68920" cy="2104680"/>
            <a:chOff x="2473235" y="2105163"/>
            <a:chExt cx="104503" cy="2303551"/>
          </a:xfrm>
        </p:grpSpPr>
        <p:cxnSp>
          <p:nvCxnSpPr>
            <p:cNvPr id="701" name="Straight Connector 700">
              <a:extLst>
                <a:ext uri="{FF2B5EF4-FFF2-40B4-BE49-F238E27FC236}">
                  <a16:creationId xmlns:a16="http://schemas.microsoft.com/office/drawing/2014/main" id="{758694DC-D0EB-437A-8D98-93DBEB11AA66}"/>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DB1259B2-4379-4C54-B738-19DE549D18E5}"/>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03" name="Straight Connector 702">
              <a:extLst>
                <a:ext uri="{FF2B5EF4-FFF2-40B4-BE49-F238E27FC236}">
                  <a16:creationId xmlns:a16="http://schemas.microsoft.com/office/drawing/2014/main" id="{98AE5948-6258-440A-A61E-1A7556CFDEB2}"/>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04" name="Straight Connector 703">
              <a:extLst>
                <a:ext uri="{FF2B5EF4-FFF2-40B4-BE49-F238E27FC236}">
                  <a16:creationId xmlns:a16="http://schemas.microsoft.com/office/drawing/2014/main" id="{FBB9D303-B447-481F-8EF4-AC55946E6E4B}"/>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05" name="Straight Connector 704">
              <a:extLst>
                <a:ext uri="{FF2B5EF4-FFF2-40B4-BE49-F238E27FC236}">
                  <a16:creationId xmlns:a16="http://schemas.microsoft.com/office/drawing/2014/main" id="{51574DC5-7021-4D4F-A50C-A9C2F8C4D0B5}"/>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sp>
        <p:nvSpPr>
          <p:cNvPr id="706" name="TextBox 705">
            <a:extLst>
              <a:ext uri="{FF2B5EF4-FFF2-40B4-BE49-F238E27FC236}">
                <a16:creationId xmlns:a16="http://schemas.microsoft.com/office/drawing/2014/main" id="{E23251D7-186D-41B2-A56C-78AF59A6947D}"/>
              </a:ext>
            </a:extLst>
          </p:cNvPr>
          <p:cNvSpPr txBox="1"/>
          <p:nvPr/>
        </p:nvSpPr>
        <p:spPr bwMode="auto">
          <a:xfrm>
            <a:off x="6203851" y="411873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707" name="TextBox 706">
            <a:extLst>
              <a:ext uri="{FF2B5EF4-FFF2-40B4-BE49-F238E27FC236}">
                <a16:creationId xmlns:a16="http://schemas.microsoft.com/office/drawing/2014/main" id="{9013A068-40C7-4C68-B0B4-DA724B5EF083}"/>
              </a:ext>
            </a:extLst>
          </p:cNvPr>
          <p:cNvSpPr txBox="1"/>
          <p:nvPr/>
        </p:nvSpPr>
        <p:spPr bwMode="auto">
          <a:xfrm>
            <a:off x="6302444" y="453124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75</a:t>
            </a:r>
          </a:p>
        </p:txBody>
      </p:sp>
      <p:sp>
        <p:nvSpPr>
          <p:cNvPr id="708" name="TextBox 707">
            <a:extLst>
              <a:ext uri="{FF2B5EF4-FFF2-40B4-BE49-F238E27FC236}">
                <a16:creationId xmlns:a16="http://schemas.microsoft.com/office/drawing/2014/main" id="{ED023A69-C16C-4EF0-9DA2-C22AB0440892}"/>
              </a:ext>
            </a:extLst>
          </p:cNvPr>
          <p:cNvSpPr txBox="1"/>
          <p:nvPr/>
        </p:nvSpPr>
        <p:spPr bwMode="auto">
          <a:xfrm>
            <a:off x="6297346" y="494323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709" name="TextBox 708">
            <a:extLst>
              <a:ext uri="{FF2B5EF4-FFF2-40B4-BE49-F238E27FC236}">
                <a16:creationId xmlns:a16="http://schemas.microsoft.com/office/drawing/2014/main" id="{75697B83-7E3A-4849-8076-BF74DA7E17D7}"/>
              </a:ext>
            </a:extLst>
          </p:cNvPr>
          <p:cNvSpPr txBox="1"/>
          <p:nvPr/>
        </p:nvSpPr>
        <p:spPr bwMode="auto">
          <a:xfrm>
            <a:off x="6304568" y="535574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710" name="TextBox 709">
            <a:extLst>
              <a:ext uri="{FF2B5EF4-FFF2-40B4-BE49-F238E27FC236}">
                <a16:creationId xmlns:a16="http://schemas.microsoft.com/office/drawing/2014/main" id="{C6F20B4F-B012-40D8-A0AA-8823179E6168}"/>
              </a:ext>
            </a:extLst>
          </p:cNvPr>
          <p:cNvSpPr txBox="1"/>
          <p:nvPr/>
        </p:nvSpPr>
        <p:spPr bwMode="auto">
          <a:xfrm>
            <a:off x="6395939" y="577446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11" name="TextBox 710">
            <a:extLst>
              <a:ext uri="{FF2B5EF4-FFF2-40B4-BE49-F238E27FC236}">
                <a16:creationId xmlns:a16="http://schemas.microsoft.com/office/drawing/2014/main" id="{AA7B1C7F-3796-4D8D-8118-3594C4B75687}"/>
              </a:ext>
            </a:extLst>
          </p:cNvPr>
          <p:cNvSpPr txBox="1"/>
          <p:nvPr/>
        </p:nvSpPr>
        <p:spPr bwMode="auto">
          <a:xfrm>
            <a:off x="6536796" y="594510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12" name="TextBox 711">
            <a:extLst>
              <a:ext uri="{FF2B5EF4-FFF2-40B4-BE49-F238E27FC236}">
                <a16:creationId xmlns:a16="http://schemas.microsoft.com/office/drawing/2014/main" id="{86F0C501-4884-4BAD-B757-08D4A703F305}"/>
              </a:ext>
            </a:extLst>
          </p:cNvPr>
          <p:cNvSpPr txBox="1"/>
          <p:nvPr/>
        </p:nvSpPr>
        <p:spPr bwMode="auto">
          <a:xfrm>
            <a:off x="7058053" y="594510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713" name="TextBox 712">
            <a:extLst>
              <a:ext uri="{FF2B5EF4-FFF2-40B4-BE49-F238E27FC236}">
                <a16:creationId xmlns:a16="http://schemas.microsoft.com/office/drawing/2014/main" id="{DBCE073B-4465-4208-BBF9-7B1E7151CF3A}"/>
              </a:ext>
            </a:extLst>
          </p:cNvPr>
          <p:cNvSpPr txBox="1"/>
          <p:nvPr/>
        </p:nvSpPr>
        <p:spPr bwMode="auto">
          <a:xfrm>
            <a:off x="7552565"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714" name="TextBox 713">
            <a:extLst>
              <a:ext uri="{FF2B5EF4-FFF2-40B4-BE49-F238E27FC236}">
                <a16:creationId xmlns:a16="http://schemas.microsoft.com/office/drawing/2014/main" id="{1550672A-614C-4BD8-A2AE-95C10457A90B}"/>
              </a:ext>
            </a:extLst>
          </p:cNvPr>
          <p:cNvSpPr txBox="1"/>
          <p:nvPr/>
        </p:nvSpPr>
        <p:spPr bwMode="auto">
          <a:xfrm>
            <a:off x="8073822"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715" name="TextBox 714">
            <a:extLst>
              <a:ext uri="{FF2B5EF4-FFF2-40B4-BE49-F238E27FC236}">
                <a16:creationId xmlns:a16="http://schemas.microsoft.com/office/drawing/2014/main" id="{DB35A5B6-8213-4795-8F46-83CD41CF9E23}"/>
              </a:ext>
            </a:extLst>
          </p:cNvPr>
          <p:cNvSpPr txBox="1"/>
          <p:nvPr/>
        </p:nvSpPr>
        <p:spPr bwMode="auto">
          <a:xfrm>
            <a:off x="8596208"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cxnSp>
        <p:nvCxnSpPr>
          <p:cNvPr id="716" name="Straight Connector 715">
            <a:extLst>
              <a:ext uri="{FF2B5EF4-FFF2-40B4-BE49-F238E27FC236}">
                <a16:creationId xmlns:a16="http://schemas.microsoft.com/office/drawing/2014/main" id="{E59072AD-9FDB-431E-9523-76BE31E96722}"/>
              </a:ext>
            </a:extLst>
          </p:cNvPr>
          <p:cNvCxnSpPr/>
          <p:nvPr/>
        </p:nvCxnSpPr>
        <p:spPr bwMode="auto">
          <a:xfrm>
            <a:off x="7086009" y="4371376"/>
            <a:ext cx="212625" cy="0"/>
          </a:xfrm>
          <a:prstGeom prst="line">
            <a:avLst/>
          </a:prstGeom>
          <a:noFill/>
          <a:ln w="28575" cap="flat" cmpd="sng" algn="ctr">
            <a:solidFill>
              <a:schemeClr val="accent1"/>
            </a:solidFill>
            <a:prstDash val="solid"/>
            <a:round/>
            <a:headEnd type="none" w="med" len="med"/>
            <a:tailEnd type="none" w="med" len="med"/>
          </a:ln>
          <a:effectLst/>
        </p:spPr>
      </p:cxnSp>
      <p:cxnSp>
        <p:nvCxnSpPr>
          <p:cNvPr id="717" name="Straight Connector 716">
            <a:extLst>
              <a:ext uri="{FF2B5EF4-FFF2-40B4-BE49-F238E27FC236}">
                <a16:creationId xmlns:a16="http://schemas.microsoft.com/office/drawing/2014/main" id="{B0C5687D-CC99-4E98-84CD-31EA32717A4E}"/>
              </a:ext>
            </a:extLst>
          </p:cNvPr>
          <p:cNvCxnSpPr/>
          <p:nvPr/>
        </p:nvCxnSpPr>
        <p:spPr bwMode="auto">
          <a:xfrm>
            <a:off x="7086009" y="4597296"/>
            <a:ext cx="212625" cy="0"/>
          </a:xfrm>
          <a:prstGeom prst="line">
            <a:avLst/>
          </a:prstGeom>
          <a:noFill/>
          <a:ln w="28575" cap="flat" cmpd="sng" algn="ctr">
            <a:solidFill>
              <a:schemeClr val="accent3"/>
            </a:solidFill>
            <a:prstDash val="solid"/>
            <a:round/>
            <a:headEnd type="none" w="med" len="med"/>
            <a:tailEnd type="none" w="med" len="med"/>
          </a:ln>
          <a:effectLst/>
        </p:spPr>
      </p:cxnSp>
      <p:sp>
        <p:nvSpPr>
          <p:cNvPr id="718" name="Freeform: Shape 717">
            <a:extLst>
              <a:ext uri="{FF2B5EF4-FFF2-40B4-BE49-F238E27FC236}">
                <a16:creationId xmlns:a16="http://schemas.microsoft.com/office/drawing/2014/main" id="{266556B7-B676-4380-A0EE-EB2C942EEA11}"/>
              </a:ext>
            </a:extLst>
          </p:cNvPr>
          <p:cNvSpPr/>
          <p:nvPr/>
        </p:nvSpPr>
        <p:spPr bwMode="auto">
          <a:xfrm>
            <a:off x="6676670" y="4274433"/>
            <a:ext cx="1518834" cy="1645920"/>
          </a:xfrm>
          <a:custGeom>
            <a:avLst/>
            <a:gdLst>
              <a:gd name="connsiteX0" fmla="*/ 0 w 1518834"/>
              <a:gd name="connsiteY0" fmla="*/ 0 h 1645920"/>
              <a:gd name="connsiteX1" fmla="*/ 127086 w 1518834"/>
              <a:gd name="connsiteY1" fmla="*/ 0 h 1645920"/>
              <a:gd name="connsiteX2" fmla="*/ 127086 w 1518834"/>
              <a:gd name="connsiteY2" fmla="*/ 86790 h 1645920"/>
              <a:gd name="connsiteX3" fmla="*/ 173581 w 1518834"/>
              <a:gd name="connsiteY3" fmla="*/ 86790 h 1645920"/>
              <a:gd name="connsiteX4" fmla="*/ 173581 w 1518834"/>
              <a:gd name="connsiteY4" fmla="*/ 275869 h 1645920"/>
              <a:gd name="connsiteX5" fmla="*/ 173581 w 1518834"/>
              <a:gd name="connsiteY5" fmla="*/ 275869 h 1645920"/>
              <a:gd name="connsiteX6" fmla="*/ 189079 w 1518834"/>
              <a:gd name="connsiteY6" fmla="*/ 275869 h 1645920"/>
              <a:gd name="connsiteX7" fmla="*/ 189079 w 1518834"/>
              <a:gd name="connsiteY7" fmla="*/ 368859 h 1645920"/>
              <a:gd name="connsiteX8" fmla="*/ 189079 w 1518834"/>
              <a:gd name="connsiteY8" fmla="*/ 368859 h 1645920"/>
              <a:gd name="connsiteX9" fmla="*/ 189079 w 1518834"/>
              <a:gd name="connsiteY9" fmla="*/ 468048 h 1645920"/>
              <a:gd name="connsiteX10" fmla="*/ 216976 w 1518834"/>
              <a:gd name="connsiteY10" fmla="*/ 468048 h 1645920"/>
              <a:gd name="connsiteX11" fmla="*/ 216976 w 1518834"/>
              <a:gd name="connsiteY11" fmla="*/ 554839 h 1645920"/>
              <a:gd name="connsiteX12" fmla="*/ 216976 w 1518834"/>
              <a:gd name="connsiteY12" fmla="*/ 747018 h 1645920"/>
              <a:gd name="connsiteX13" fmla="*/ 223175 w 1518834"/>
              <a:gd name="connsiteY13" fmla="*/ 747018 h 1645920"/>
              <a:gd name="connsiteX14" fmla="*/ 223175 w 1518834"/>
              <a:gd name="connsiteY14" fmla="*/ 840008 h 1645920"/>
              <a:gd name="connsiteX15" fmla="*/ 232474 w 1518834"/>
              <a:gd name="connsiteY15" fmla="*/ 840008 h 1645920"/>
              <a:gd name="connsiteX16" fmla="*/ 232474 w 1518834"/>
              <a:gd name="connsiteY16" fmla="*/ 1103479 h 1645920"/>
              <a:gd name="connsiteX17" fmla="*/ 536241 w 1518834"/>
              <a:gd name="connsiteY17" fmla="*/ 1103479 h 1645920"/>
              <a:gd name="connsiteX18" fmla="*/ 536241 w 1518834"/>
              <a:gd name="connsiteY18" fmla="*/ 1202668 h 1645920"/>
              <a:gd name="connsiteX19" fmla="*/ 536241 w 1518834"/>
              <a:gd name="connsiteY19" fmla="*/ 1202668 h 1645920"/>
              <a:gd name="connsiteX20" fmla="*/ 561038 w 1518834"/>
              <a:gd name="connsiteY20" fmla="*/ 1202668 h 1645920"/>
              <a:gd name="connsiteX21" fmla="*/ 561038 w 1518834"/>
              <a:gd name="connsiteY21" fmla="*/ 1292558 h 1645920"/>
              <a:gd name="connsiteX22" fmla="*/ 722221 w 1518834"/>
              <a:gd name="connsiteY22" fmla="*/ 1292558 h 1645920"/>
              <a:gd name="connsiteX23" fmla="*/ 722221 w 1518834"/>
              <a:gd name="connsiteY23" fmla="*/ 1382448 h 1645920"/>
              <a:gd name="connsiteX24" fmla="*/ 929898 w 1518834"/>
              <a:gd name="connsiteY24" fmla="*/ 1382448 h 1645920"/>
              <a:gd name="connsiteX25" fmla="*/ 929898 w 1518834"/>
              <a:gd name="connsiteY25" fmla="*/ 1478538 h 1645920"/>
              <a:gd name="connsiteX26" fmla="*/ 1304957 w 1518834"/>
              <a:gd name="connsiteY26" fmla="*/ 1478538 h 1645920"/>
              <a:gd name="connsiteX27" fmla="*/ 1304957 w 1518834"/>
              <a:gd name="connsiteY27" fmla="*/ 1574627 h 1645920"/>
              <a:gd name="connsiteX28" fmla="*/ 1518834 w 1518834"/>
              <a:gd name="connsiteY28" fmla="*/ 1574627 h 1645920"/>
              <a:gd name="connsiteX29" fmla="*/ 1518834 w 1518834"/>
              <a:gd name="connsiteY29" fmla="*/ 1645920 h 164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518834" h="1645920">
                <a:moveTo>
                  <a:pt x="0" y="0"/>
                </a:moveTo>
                <a:lnTo>
                  <a:pt x="127086" y="0"/>
                </a:lnTo>
                <a:lnTo>
                  <a:pt x="127086" y="86790"/>
                </a:lnTo>
                <a:lnTo>
                  <a:pt x="173581" y="86790"/>
                </a:lnTo>
                <a:lnTo>
                  <a:pt x="173581" y="275869"/>
                </a:lnTo>
                <a:lnTo>
                  <a:pt x="173581" y="275869"/>
                </a:lnTo>
                <a:lnTo>
                  <a:pt x="189079" y="275869"/>
                </a:lnTo>
                <a:lnTo>
                  <a:pt x="189079" y="368859"/>
                </a:lnTo>
                <a:lnTo>
                  <a:pt x="189079" y="368859"/>
                </a:lnTo>
                <a:lnTo>
                  <a:pt x="189079" y="468048"/>
                </a:lnTo>
                <a:lnTo>
                  <a:pt x="216976" y="468048"/>
                </a:lnTo>
                <a:lnTo>
                  <a:pt x="216976" y="554839"/>
                </a:lnTo>
                <a:lnTo>
                  <a:pt x="216976" y="747018"/>
                </a:lnTo>
                <a:lnTo>
                  <a:pt x="223175" y="747018"/>
                </a:lnTo>
                <a:lnTo>
                  <a:pt x="223175" y="840008"/>
                </a:lnTo>
                <a:lnTo>
                  <a:pt x="232474" y="840008"/>
                </a:lnTo>
                <a:lnTo>
                  <a:pt x="232474" y="1103479"/>
                </a:lnTo>
                <a:lnTo>
                  <a:pt x="536241" y="1103479"/>
                </a:lnTo>
                <a:lnTo>
                  <a:pt x="536241" y="1202668"/>
                </a:lnTo>
                <a:lnTo>
                  <a:pt x="536241" y="1202668"/>
                </a:lnTo>
                <a:lnTo>
                  <a:pt x="561038" y="1202668"/>
                </a:lnTo>
                <a:lnTo>
                  <a:pt x="561038" y="1292558"/>
                </a:lnTo>
                <a:lnTo>
                  <a:pt x="722221" y="1292558"/>
                </a:lnTo>
                <a:lnTo>
                  <a:pt x="722221" y="1382448"/>
                </a:lnTo>
                <a:lnTo>
                  <a:pt x="929898" y="1382448"/>
                </a:lnTo>
                <a:lnTo>
                  <a:pt x="929898" y="1478538"/>
                </a:lnTo>
                <a:lnTo>
                  <a:pt x="1304957" y="1478538"/>
                </a:lnTo>
                <a:lnTo>
                  <a:pt x="1304957" y="1574627"/>
                </a:lnTo>
                <a:lnTo>
                  <a:pt x="1518834" y="1574627"/>
                </a:lnTo>
                <a:lnTo>
                  <a:pt x="1518834" y="164592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19" name="Group 718">
            <a:extLst>
              <a:ext uri="{FF2B5EF4-FFF2-40B4-BE49-F238E27FC236}">
                <a16:creationId xmlns:a16="http://schemas.microsoft.com/office/drawing/2014/main" id="{D462BC93-C522-426D-B559-5980716FCAD2}"/>
              </a:ext>
            </a:extLst>
          </p:cNvPr>
          <p:cNvGrpSpPr/>
          <p:nvPr/>
        </p:nvGrpSpPr>
        <p:grpSpPr>
          <a:xfrm>
            <a:off x="6670471" y="4271333"/>
            <a:ext cx="2089171" cy="1621123"/>
            <a:chOff x="6670471" y="4271333"/>
            <a:chExt cx="2089171" cy="1621123"/>
          </a:xfrm>
        </p:grpSpPr>
        <p:sp>
          <p:nvSpPr>
            <p:cNvPr id="720" name="Freeform: Shape 719">
              <a:extLst>
                <a:ext uri="{FF2B5EF4-FFF2-40B4-BE49-F238E27FC236}">
                  <a16:creationId xmlns:a16="http://schemas.microsoft.com/office/drawing/2014/main" id="{85B13F9D-D571-43A7-ACDE-97975E758ABD}"/>
                </a:ext>
              </a:extLst>
            </p:cNvPr>
            <p:cNvSpPr/>
            <p:nvPr/>
          </p:nvSpPr>
          <p:spPr bwMode="auto">
            <a:xfrm>
              <a:off x="6670471" y="4271333"/>
              <a:ext cx="254172" cy="557939"/>
            </a:xfrm>
            <a:custGeom>
              <a:avLst/>
              <a:gdLst>
                <a:gd name="connsiteX0" fmla="*/ 0 w 254172"/>
                <a:gd name="connsiteY0" fmla="*/ 0 h 557939"/>
                <a:gd name="connsiteX1" fmla="*/ 158082 w 254172"/>
                <a:gd name="connsiteY1" fmla="*/ 0 h 557939"/>
                <a:gd name="connsiteX2" fmla="*/ 158082 w 254172"/>
                <a:gd name="connsiteY2" fmla="*/ 74392 h 557939"/>
                <a:gd name="connsiteX3" fmla="*/ 185979 w 254172"/>
                <a:gd name="connsiteY3" fmla="*/ 74392 h 557939"/>
                <a:gd name="connsiteX4" fmla="*/ 185979 w 254172"/>
                <a:gd name="connsiteY4" fmla="*/ 108488 h 557939"/>
                <a:gd name="connsiteX5" fmla="*/ 185979 w 254172"/>
                <a:gd name="connsiteY5" fmla="*/ 108488 h 557939"/>
                <a:gd name="connsiteX6" fmla="*/ 207677 w 254172"/>
                <a:gd name="connsiteY6" fmla="*/ 108488 h 557939"/>
                <a:gd name="connsiteX7" fmla="*/ 207677 w 254172"/>
                <a:gd name="connsiteY7" fmla="*/ 189079 h 557939"/>
                <a:gd name="connsiteX8" fmla="*/ 216976 w 254172"/>
                <a:gd name="connsiteY8" fmla="*/ 189079 h 557939"/>
                <a:gd name="connsiteX9" fmla="*/ 216976 w 254172"/>
                <a:gd name="connsiteY9" fmla="*/ 334763 h 557939"/>
                <a:gd name="connsiteX10" fmla="*/ 229374 w 254172"/>
                <a:gd name="connsiteY10" fmla="*/ 334763 h 557939"/>
                <a:gd name="connsiteX11" fmla="*/ 229374 w 254172"/>
                <a:gd name="connsiteY11" fmla="*/ 449451 h 557939"/>
                <a:gd name="connsiteX12" fmla="*/ 241773 w 254172"/>
                <a:gd name="connsiteY12" fmla="*/ 449451 h 557939"/>
                <a:gd name="connsiteX13" fmla="*/ 241773 w 254172"/>
                <a:gd name="connsiteY13" fmla="*/ 520743 h 557939"/>
                <a:gd name="connsiteX14" fmla="*/ 254172 w 254172"/>
                <a:gd name="connsiteY14" fmla="*/ 520743 h 557939"/>
                <a:gd name="connsiteX15" fmla="*/ 254172 w 254172"/>
                <a:gd name="connsiteY15" fmla="*/ 557939 h 557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4172" h="557939">
                  <a:moveTo>
                    <a:pt x="0" y="0"/>
                  </a:moveTo>
                  <a:lnTo>
                    <a:pt x="158082" y="0"/>
                  </a:lnTo>
                  <a:lnTo>
                    <a:pt x="158082" y="74392"/>
                  </a:lnTo>
                  <a:lnTo>
                    <a:pt x="185979" y="74392"/>
                  </a:lnTo>
                  <a:lnTo>
                    <a:pt x="185979" y="108488"/>
                  </a:lnTo>
                  <a:lnTo>
                    <a:pt x="185979" y="108488"/>
                  </a:lnTo>
                  <a:lnTo>
                    <a:pt x="207677" y="108488"/>
                  </a:lnTo>
                  <a:lnTo>
                    <a:pt x="207677" y="189079"/>
                  </a:lnTo>
                  <a:lnTo>
                    <a:pt x="216976" y="189079"/>
                  </a:lnTo>
                  <a:lnTo>
                    <a:pt x="216976" y="334763"/>
                  </a:lnTo>
                  <a:lnTo>
                    <a:pt x="229374" y="334763"/>
                  </a:lnTo>
                  <a:lnTo>
                    <a:pt x="229374" y="449451"/>
                  </a:lnTo>
                  <a:lnTo>
                    <a:pt x="241773" y="449451"/>
                  </a:lnTo>
                  <a:lnTo>
                    <a:pt x="241773" y="520743"/>
                  </a:lnTo>
                  <a:lnTo>
                    <a:pt x="254172" y="520743"/>
                  </a:lnTo>
                  <a:lnTo>
                    <a:pt x="254172" y="557939"/>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21" name="Freeform: Shape 720">
              <a:extLst>
                <a:ext uri="{FF2B5EF4-FFF2-40B4-BE49-F238E27FC236}">
                  <a16:creationId xmlns:a16="http://schemas.microsoft.com/office/drawing/2014/main" id="{F40F0DC0-F234-4149-9D4B-84B97B88CF3A}"/>
                </a:ext>
              </a:extLst>
            </p:cNvPr>
            <p:cNvSpPr/>
            <p:nvPr/>
          </p:nvSpPr>
          <p:spPr bwMode="auto">
            <a:xfrm>
              <a:off x="6930842" y="4813774"/>
              <a:ext cx="1828800" cy="1078682"/>
            </a:xfrm>
            <a:custGeom>
              <a:avLst/>
              <a:gdLst>
                <a:gd name="connsiteX0" fmla="*/ 0 w 1828800"/>
                <a:gd name="connsiteY0" fmla="*/ 0 h 1078682"/>
                <a:gd name="connsiteX1" fmla="*/ 0 w 1828800"/>
                <a:gd name="connsiteY1" fmla="*/ 86790 h 1078682"/>
                <a:gd name="connsiteX2" fmla="*/ 18598 w 1828800"/>
                <a:gd name="connsiteY2" fmla="*/ 86790 h 1078682"/>
                <a:gd name="connsiteX3" fmla="*/ 18598 w 1828800"/>
                <a:gd name="connsiteY3" fmla="*/ 120886 h 1078682"/>
                <a:gd name="connsiteX4" fmla="*/ 80591 w 1828800"/>
                <a:gd name="connsiteY4" fmla="*/ 120886 h 1078682"/>
                <a:gd name="connsiteX5" fmla="*/ 80591 w 1828800"/>
                <a:gd name="connsiteY5" fmla="*/ 154983 h 1078682"/>
                <a:gd name="connsiteX6" fmla="*/ 145684 w 1828800"/>
                <a:gd name="connsiteY6" fmla="*/ 154983 h 1078682"/>
                <a:gd name="connsiteX7" fmla="*/ 145684 w 1828800"/>
                <a:gd name="connsiteY7" fmla="*/ 204577 h 1078682"/>
                <a:gd name="connsiteX8" fmla="*/ 182880 w 1828800"/>
                <a:gd name="connsiteY8" fmla="*/ 204577 h 1078682"/>
                <a:gd name="connsiteX9" fmla="*/ 182880 w 1828800"/>
                <a:gd name="connsiteY9" fmla="*/ 238673 h 1078682"/>
                <a:gd name="connsiteX10" fmla="*/ 207677 w 1828800"/>
                <a:gd name="connsiteY10" fmla="*/ 238673 h 1078682"/>
                <a:gd name="connsiteX11" fmla="*/ 207677 w 1828800"/>
                <a:gd name="connsiteY11" fmla="*/ 275869 h 1078682"/>
                <a:gd name="connsiteX12" fmla="*/ 244873 w 1828800"/>
                <a:gd name="connsiteY12" fmla="*/ 275869 h 1078682"/>
                <a:gd name="connsiteX13" fmla="*/ 244873 w 1828800"/>
                <a:gd name="connsiteY13" fmla="*/ 316165 h 1078682"/>
                <a:gd name="connsiteX14" fmla="*/ 275870 w 1828800"/>
                <a:gd name="connsiteY14" fmla="*/ 316165 h 1078682"/>
                <a:gd name="connsiteX15" fmla="*/ 275870 w 1828800"/>
                <a:gd name="connsiteY15" fmla="*/ 353361 h 1078682"/>
                <a:gd name="connsiteX16" fmla="*/ 291368 w 1828800"/>
                <a:gd name="connsiteY16" fmla="*/ 353361 h 1078682"/>
                <a:gd name="connsiteX17" fmla="*/ 291368 w 1828800"/>
                <a:gd name="connsiteY17" fmla="*/ 384358 h 1078682"/>
                <a:gd name="connsiteX18" fmla="*/ 309966 w 1828800"/>
                <a:gd name="connsiteY18" fmla="*/ 384358 h 1078682"/>
                <a:gd name="connsiteX19" fmla="*/ 309966 w 1828800"/>
                <a:gd name="connsiteY19" fmla="*/ 421553 h 1078682"/>
                <a:gd name="connsiteX20" fmla="*/ 344062 w 1828800"/>
                <a:gd name="connsiteY20" fmla="*/ 421553 h 1078682"/>
                <a:gd name="connsiteX21" fmla="*/ 344062 w 1828800"/>
                <a:gd name="connsiteY21" fmla="*/ 458749 h 1078682"/>
                <a:gd name="connsiteX22" fmla="*/ 477348 w 1828800"/>
                <a:gd name="connsiteY22" fmla="*/ 458749 h 1078682"/>
                <a:gd name="connsiteX23" fmla="*/ 477348 w 1828800"/>
                <a:gd name="connsiteY23" fmla="*/ 533141 h 1078682"/>
                <a:gd name="connsiteX24" fmla="*/ 508344 w 1828800"/>
                <a:gd name="connsiteY24" fmla="*/ 533141 h 1078682"/>
                <a:gd name="connsiteX25" fmla="*/ 508344 w 1828800"/>
                <a:gd name="connsiteY25" fmla="*/ 564138 h 1078682"/>
                <a:gd name="connsiteX26" fmla="*/ 517643 w 1828800"/>
                <a:gd name="connsiteY26" fmla="*/ 564138 h 1078682"/>
                <a:gd name="connsiteX27" fmla="*/ 517643 w 1828800"/>
                <a:gd name="connsiteY27" fmla="*/ 604433 h 1078682"/>
                <a:gd name="connsiteX28" fmla="*/ 632331 w 1828800"/>
                <a:gd name="connsiteY28" fmla="*/ 604433 h 1078682"/>
                <a:gd name="connsiteX29" fmla="*/ 632331 w 1828800"/>
                <a:gd name="connsiteY29" fmla="*/ 641629 h 1078682"/>
                <a:gd name="connsiteX30" fmla="*/ 700523 w 1828800"/>
                <a:gd name="connsiteY30" fmla="*/ 641629 h 1078682"/>
                <a:gd name="connsiteX31" fmla="*/ 700523 w 1828800"/>
                <a:gd name="connsiteY31" fmla="*/ 669526 h 1078682"/>
                <a:gd name="connsiteX32" fmla="*/ 846207 w 1828800"/>
                <a:gd name="connsiteY32" fmla="*/ 669526 h 1078682"/>
                <a:gd name="connsiteX33" fmla="*/ 846207 w 1828800"/>
                <a:gd name="connsiteY33" fmla="*/ 722221 h 1078682"/>
                <a:gd name="connsiteX34" fmla="*/ 877204 w 1828800"/>
                <a:gd name="connsiteY34" fmla="*/ 722221 h 1078682"/>
                <a:gd name="connsiteX35" fmla="*/ 877204 w 1828800"/>
                <a:gd name="connsiteY35" fmla="*/ 753217 h 1078682"/>
                <a:gd name="connsiteX36" fmla="*/ 939197 w 1828800"/>
                <a:gd name="connsiteY36" fmla="*/ 753217 h 1078682"/>
                <a:gd name="connsiteX37" fmla="*/ 939197 w 1828800"/>
                <a:gd name="connsiteY37" fmla="*/ 793513 h 1078682"/>
                <a:gd name="connsiteX38" fmla="*/ 979493 w 1828800"/>
                <a:gd name="connsiteY38" fmla="*/ 793513 h 1078682"/>
                <a:gd name="connsiteX39" fmla="*/ 979493 w 1828800"/>
                <a:gd name="connsiteY39" fmla="*/ 824509 h 1078682"/>
                <a:gd name="connsiteX40" fmla="*/ 1277060 w 1828800"/>
                <a:gd name="connsiteY40" fmla="*/ 824509 h 1078682"/>
                <a:gd name="connsiteX41" fmla="*/ 1277060 w 1828800"/>
                <a:gd name="connsiteY41" fmla="*/ 864805 h 1078682"/>
                <a:gd name="connsiteX42" fmla="*/ 1422744 w 1828800"/>
                <a:gd name="connsiteY42" fmla="*/ 864805 h 1078682"/>
                <a:gd name="connsiteX43" fmla="*/ 1422744 w 1828800"/>
                <a:gd name="connsiteY43" fmla="*/ 902001 h 1078682"/>
                <a:gd name="connsiteX44" fmla="*/ 1441342 w 1828800"/>
                <a:gd name="connsiteY44" fmla="*/ 902001 h 1078682"/>
                <a:gd name="connsiteX45" fmla="*/ 1441342 w 1828800"/>
                <a:gd name="connsiteY45" fmla="*/ 951595 h 1078682"/>
                <a:gd name="connsiteX46" fmla="*/ 1481638 w 1828800"/>
                <a:gd name="connsiteY46" fmla="*/ 951595 h 1078682"/>
                <a:gd name="connsiteX47" fmla="*/ 1481638 w 1828800"/>
                <a:gd name="connsiteY47" fmla="*/ 994991 h 1078682"/>
                <a:gd name="connsiteX48" fmla="*/ 1543631 w 1828800"/>
                <a:gd name="connsiteY48" fmla="*/ 994991 h 1078682"/>
                <a:gd name="connsiteX49" fmla="*/ 1543631 w 1828800"/>
                <a:gd name="connsiteY49" fmla="*/ 1038386 h 1078682"/>
                <a:gd name="connsiteX50" fmla="*/ 1828800 w 1828800"/>
                <a:gd name="connsiteY50" fmla="*/ 1038386 h 1078682"/>
                <a:gd name="connsiteX51" fmla="*/ 1828800 w 1828800"/>
                <a:gd name="connsiteY51" fmla="*/ 1078682 h 107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828800" h="1078682">
                  <a:moveTo>
                    <a:pt x="0" y="0"/>
                  </a:moveTo>
                  <a:lnTo>
                    <a:pt x="0" y="86790"/>
                  </a:lnTo>
                  <a:lnTo>
                    <a:pt x="18598" y="86790"/>
                  </a:lnTo>
                  <a:lnTo>
                    <a:pt x="18598" y="120886"/>
                  </a:lnTo>
                  <a:lnTo>
                    <a:pt x="80591" y="120886"/>
                  </a:lnTo>
                  <a:lnTo>
                    <a:pt x="80591" y="154983"/>
                  </a:lnTo>
                  <a:lnTo>
                    <a:pt x="145684" y="154983"/>
                  </a:lnTo>
                  <a:lnTo>
                    <a:pt x="145684" y="204577"/>
                  </a:lnTo>
                  <a:lnTo>
                    <a:pt x="182880" y="204577"/>
                  </a:lnTo>
                  <a:lnTo>
                    <a:pt x="182880" y="238673"/>
                  </a:lnTo>
                  <a:lnTo>
                    <a:pt x="207677" y="238673"/>
                  </a:lnTo>
                  <a:lnTo>
                    <a:pt x="207677" y="275869"/>
                  </a:lnTo>
                  <a:lnTo>
                    <a:pt x="244873" y="275869"/>
                  </a:lnTo>
                  <a:lnTo>
                    <a:pt x="244873" y="316165"/>
                  </a:lnTo>
                  <a:lnTo>
                    <a:pt x="275870" y="316165"/>
                  </a:lnTo>
                  <a:lnTo>
                    <a:pt x="275870" y="353361"/>
                  </a:lnTo>
                  <a:lnTo>
                    <a:pt x="291368" y="353361"/>
                  </a:lnTo>
                  <a:lnTo>
                    <a:pt x="291368" y="384358"/>
                  </a:lnTo>
                  <a:lnTo>
                    <a:pt x="309966" y="384358"/>
                  </a:lnTo>
                  <a:lnTo>
                    <a:pt x="309966" y="421553"/>
                  </a:lnTo>
                  <a:lnTo>
                    <a:pt x="344062" y="421553"/>
                  </a:lnTo>
                  <a:lnTo>
                    <a:pt x="344062" y="458749"/>
                  </a:lnTo>
                  <a:lnTo>
                    <a:pt x="477348" y="458749"/>
                  </a:lnTo>
                  <a:lnTo>
                    <a:pt x="477348" y="533141"/>
                  </a:lnTo>
                  <a:lnTo>
                    <a:pt x="508344" y="533141"/>
                  </a:lnTo>
                  <a:lnTo>
                    <a:pt x="508344" y="564138"/>
                  </a:lnTo>
                  <a:lnTo>
                    <a:pt x="517643" y="564138"/>
                  </a:lnTo>
                  <a:lnTo>
                    <a:pt x="517643" y="604433"/>
                  </a:lnTo>
                  <a:lnTo>
                    <a:pt x="632331" y="604433"/>
                  </a:lnTo>
                  <a:lnTo>
                    <a:pt x="632331" y="641629"/>
                  </a:lnTo>
                  <a:lnTo>
                    <a:pt x="700523" y="641629"/>
                  </a:lnTo>
                  <a:lnTo>
                    <a:pt x="700523" y="669526"/>
                  </a:lnTo>
                  <a:lnTo>
                    <a:pt x="846207" y="669526"/>
                  </a:lnTo>
                  <a:lnTo>
                    <a:pt x="846207" y="722221"/>
                  </a:lnTo>
                  <a:lnTo>
                    <a:pt x="877204" y="722221"/>
                  </a:lnTo>
                  <a:lnTo>
                    <a:pt x="877204" y="753217"/>
                  </a:lnTo>
                  <a:lnTo>
                    <a:pt x="939197" y="753217"/>
                  </a:lnTo>
                  <a:lnTo>
                    <a:pt x="939197" y="793513"/>
                  </a:lnTo>
                  <a:lnTo>
                    <a:pt x="979493" y="793513"/>
                  </a:lnTo>
                  <a:lnTo>
                    <a:pt x="979493" y="824509"/>
                  </a:lnTo>
                  <a:lnTo>
                    <a:pt x="1277060" y="824509"/>
                  </a:lnTo>
                  <a:lnTo>
                    <a:pt x="1277060" y="864805"/>
                  </a:lnTo>
                  <a:lnTo>
                    <a:pt x="1422744" y="864805"/>
                  </a:lnTo>
                  <a:lnTo>
                    <a:pt x="1422744" y="902001"/>
                  </a:lnTo>
                  <a:lnTo>
                    <a:pt x="1441342" y="902001"/>
                  </a:lnTo>
                  <a:lnTo>
                    <a:pt x="1441342" y="951595"/>
                  </a:lnTo>
                  <a:lnTo>
                    <a:pt x="1481638" y="951595"/>
                  </a:lnTo>
                  <a:lnTo>
                    <a:pt x="1481638" y="994991"/>
                  </a:lnTo>
                  <a:lnTo>
                    <a:pt x="1543631" y="994991"/>
                  </a:lnTo>
                  <a:lnTo>
                    <a:pt x="1543631" y="1038386"/>
                  </a:lnTo>
                  <a:lnTo>
                    <a:pt x="1828800" y="1038386"/>
                  </a:lnTo>
                  <a:lnTo>
                    <a:pt x="1828800" y="107868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722" name="Freeform: Shape 721">
            <a:extLst>
              <a:ext uri="{FF2B5EF4-FFF2-40B4-BE49-F238E27FC236}">
                <a16:creationId xmlns:a16="http://schemas.microsoft.com/office/drawing/2014/main" id="{2DE07E0B-D213-418F-ADD9-0465331E6B1E}"/>
              </a:ext>
            </a:extLst>
          </p:cNvPr>
          <p:cNvSpPr/>
          <p:nvPr/>
        </p:nvSpPr>
        <p:spPr bwMode="auto">
          <a:xfrm>
            <a:off x="9432278" y="4261410"/>
            <a:ext cx="2116256" cy="1666939"/>
          </a:xfrm>
          <a:custGeom>
            <a:avLst/>
            <a:gdLst>
              <a:gd name="connsiteX0" fmla="*/ 0 w 3278777"/>
              <a:gd name="connsiteY0" fmla="*/ 0 h 2514600"/>
              <a:gd name="connsiteX1" fmla="*/ 0 w 3278777"/>
              <a:gd name="connsiteY1" fmla="*/ 2514600 h 2514600"/>
              <a:gd name="connsiteX2" fmla="*/ 3278777 w 3278777"/>
              <a:gd name="connsiteY2" fmla="*/ 2514600 h 2514600"/>
            </a:gdLst>
            <a:ahLst/>
            <a:cxnLst>
              <a:cxn ang="0">
                <a:pos x="connsiteX0" y="connsiteY0"/>
              </a:cxn>
              <a:cxn ang="0">
                <a:pos x="connsiteX1" y="connsiteY1"/>
              </a:cxn>
              <a:cxn ang="0">
                <a:pos x="connsiteX2" y="connsiteY2"/>
              </a:cxn>
            </a:cxnLst>
            <a:rect l="l" t="t" r="r" b="b"/>
            <a:pathLst>
              <a:path w="3278777" h="2514600">
                <a:moveTo>
                  <a:pt x="0" y="0"/>
                </a:moveTo>
                <a:lnTo>
                  <a:pt x="0" y="2514600"/>
                </a:lnTo>
                <a:lnTo>
                  <a:pt x="3278777" y="25146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23" name="Group 722">
            <a:extLst>
              <a:ext uri="{FF2B5EF4-FFF2-40B4-BE49-F238E27FC236}">
                <a16:creationId xmlns:a16="http://schemas.microsoft.com/office/drawing/2014/main" id="{350600BC-A97F-44CA-8A3C-BF40107FE18C}"/>
              </a:ext>
            </a:extLst>
          </p:cNvPr>
          <p:cNvGrpSpPr/>
          <p:nvPr/>
        </p:nvGrpSpPr>
        <p:grpSpPr>
          <a:xfrm>
            <a:off x="9362232" y="4271664"/>
            <a:ext cx="70045" cy="1651967"/>
            <a:chOff x="2473235" y="2105163"/>
            <a:chExt cx="104503" cy="2303551"/>
          </a:xfrm>
        </p:grpSpPr>
        <p:cxnSp>
          <p:nvCxnSpPr>
            <p:cNvPr id="724" name="Straight Connector 723">
              <a:extLst>
                <a:ext uri="{FF2B5EF4-FFF2-40B4-BE49-F238E27FC236}">
                  <a16:creationId xmlns:a16="http://schemas.microsoft.com/office/drawing/2014/main" id="{5290D00C-F065-4492-B1C8-F95278BB7E5C}"/>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25" name="Straight Connector 724">
              <a:extLst>
                <a:ext uri="{FF2B5EF4-FFF2-40B4-BE49-F238E27FC236}">
                  <a16:creationId xmlns:a16="http://schemas.microsoft.com/office/drawing/2014/main" id="{75EB8A15-38AE-4A70-9A54-C307E73A0451}"/>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26" name="Straight Connector 725">
              <a:extLst>
                <a:ext uri="{FF2B5EF4-FFF2-40B4-BE49-F238E27FC236}">
                  <a16:creationId xmlns:a16="http://schemas.microsoft.com/office/drawing/2014/main" id="{9068FCA2-6F97-4F48-8333-C9BD9E56F975}"/>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27" name="Straight Connector 726">
              <a:extLst>
                <a:ext uri="{FF2B5EF4-FFF2-40B4-BE49-F238E27FC236}">
                  <a16:creationId xmlns:a16="http://schemas.microsoft.com/office/drawing/2014/main" id="{990C080D-9F5C-44A9-8E95-F1E8E949E1F1}"/>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28" name="Straight Connector 727">
              <a:extLst>
                <a:ext uri="{FF2B5EF4-FFF2-40B4-BE49-F238E27FC236}">
                  <a16:creationId xmlns:a16="http://schemas.microsoft.com/office/drawing/2014/main" id="{91D69B1E-163F-4D2D-B6F9-C89461F6307F}"/>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grpSp>
        <p:nvGrpSpPr>
          <p:cNvPr id="729" name="Group 728">
            <a:extLst>
              <a:ext uri="{FF2B5EF4-FFF2-40B4-BE49-F238E27FC236}">
                <a16:creationId xmlns:a16="http://schemas.microsoft.com/office/drawing/2014/main" id="{CE9FECF5-9BDA-44F9-ACE1-552F0DF4C5A8}"/>
              </a:ext>
            </a:extLst>
          </p:cNvPr>
          <p:cNvGrpSpPr/>
          <p:nvPr/>
        </p:nvGrpSpPr>
        <p:grpSpPr>
          <a:xfrm rot="5400000">
            <a:off x="10450156" y="4908670"/>
            <a:ext cx="68920" cy="2104680"/>
            <a:chOff x="2473235" y="2105163"/>
            <a:chExt cx="104503" cy="2303551"/>
          </a:xfrm>
        </p:grpSpPr>
        <p:cxnSp>
          <p:nvCxnSpPr>
            <p:cNvPr id="730" name="Straight Connector 729">
              <a:extLst>
                <a:ext uri="{FF2B5EF4-FFF2-40B4-BE49-F238E27FC236}">
                  <a16:creationId xmlns:a16="http://schemas.microsoft.com/office/drawing/2014/main" id="{7A193767-3F2B-4F14-9E60-630E4D916874}"/>
                </a:ext>
              </a:extLst>
            </p:cNvPr>
            <p:cNvCxnSpPr/>
            <p:nvPr/>
          </p:nvCxnSpPr>
          <p:spPr bwMode="auto">
            <a:xfrm>
              <a:off x="2473235" y="2105163"/>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31" name="Straight Connector 730">
              <a:extLst>
                <a:ext uri="{FF2B5EF4-FFF2-40B4-BE49-F238E27FC236}">
                  <a16:creationId xmlns:a16="http://schemas.microsoft.com/office/drawing/2014/main" id="{6C1A2A5B-5275-4282-9836-0B073DA5D913}"/>
                </a:ext>
              </a:extLst>
            </p:cNvPr>
            <p:cNvCxnSpPr/>
            <p:nvPr/>
          </p:nvCxnSpPr>
          <p:spPr bwMode="auto">
            <a:xfrm>
              <a:off x="2473235" y="2681051"/>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E3C565F7-22D2-4645-9507-76D0AF3D41A4}"/>
                </a:ext>
              </a:extLst>
            </p:cNvPr>
            <p:cNvCxnSpPr/>
            <p:nvPr/>
          </p:nvCxnSpPr>
          <p:spPr bwMode="auto">
            <a:xfrm>
              <a:off x="2473235" y="3256939"/>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33" name="Straight Connector 732">
              <a:extLst>
                <a:ext uri="{FF2B5EF4-FFF2-40B4-BE49-F238E27FC236}">
                  <a16:creationId xmlns:a16="http://schemas.microsoft.com/office/drawing/2014/main" id="{F5AEB99B-AF3D-42DF-AE7D-2ED87F84D04B}"/>
                </a:ext>
              </a:extLst>
            </p:cNvPr>
            <p:cNvCxnSpPr/>
            <p:nvPr/>
          </p:nvCxnSpPr>
          <p:spPr bwMode="auto">
            <a:xfrm>
              <a:off x="2473235" y="3832827"/>
              <a:ext cx="104503" cy="0"/>
            </a:xfrm>
            <a:prstGeom prst="line">
              <a:avLst/>
            </a:prstGeom>
            <a:noFill/>
            <a:ln w="28575" cap="flat" cmpd="sng" algn="ctr">
              <a:solidFill>
                <a:schemeClr val="bg1"/>
              </a:solidFill>
              <a:prstDash val="solid"/>
              <a:round/>
              <a:headEnd type="none" w="med" len="med"/>
              <a:tailEnd type="none" w="med" len="med"/>
            </a:ln>
            <a:effectLst/>
          </p:spPr>
        </p:cxnSp>
        <p:cxnSp>
          <p:nvCxnSpPr>
            <p:cNvPr id="734" name="Straight Connector 733">
              <a:extLst>
                <a:ext uri="{FF2B5EF4-FFF2-40B4-BE49-F238E27FC236}">
                  <a16:creationId xmlns:a16="http://schemas.microsoft.com/office/drawing/2014/main" id="{F79C30BD-8805-4E61-8178-BA9B1E81F1EE}"/>
                </a:ext>
              </a:extLst>
            </p:cNvPr>
            <p:cNvCxnSpPr/>
            <p:nvPr/>
          </p:nvCxnSpPr>
          <p:spPr bwMode="auto">
            <a:xfrm>
              <a:off x="2473235" y="4408714"/>
              <a:ext cx="104503" cy="0"/>
            </a:xfrm>
            <a:prstGeom prst="line">
              <a:avLst/>
            </a:prstGeom>
            <a:noFill/>
            <a:ln w="28575" cap="flat" cmpd="sng" algn="ctr">
              <a:solidFill>
                <a:schemeClr val="bg1"/>
              </a:solidFill>
              <a:prstDash val="solid"/>
              <a:round/>
              <a:headEnd type="none" w="med" len="med"/>
              <a:tailEnd type="none" w="med" len="med"/>
            </a:ln>
            <a:effectLst/>
          </p:spPr>
        </p:cxnSp>
      </p:grpSp>
      <p:sp>
        <p:nvSpPr>
          <p:cNvPr id="735" name="TextBox 734">
            <a:extLst>
              <a:ext uri="{FF2B5EF4-FFF2-40B4-BE49-F238E27FC236}">
                <a16:creationId xmlns:a16="http://schemas.microsoft.com/office/drawing/2014/main" id="{2F5667D0-FB45-47F0-A04E-EF33901B1BDA}"/>
              </a:ext>
            </a:extLst>
          </p:cNvPr>
          <p:cNvSpPr txBox="1"/>
          <p:nvPr/>
        </p:nvSpPr>
        <p:spPr bwMode="auto">
          <a:xfrm>
            <a:off x="8961412" y="411873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736" name="TextBox 735">
            <a:extLst>
              <a:ext uri="{FF2B5EF4-FFF2-40B4-BE49-F238E27FC236}">
                <a16:creationId xmlns:a16="http://schemas.microsoft.com/office/drawing/2014/main" id="{7D95E293-747B-4DAB-9C84-48D214A44E45}"/>
              </a:ext>
            </a:extLst>
          </p:cNvPr>
          <p:cNvSpPr txBox="1"/>
          <p:nvPr/>
        </p:nvSpPr>
        <p:spPr bwMode="auto">
          <a:xfrm>
            <a:off x="9060005" y="453124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75</a:t>
            </a:r>
          </a:p>
        </p:txBody>
      </p:sp>
      <p:sp>
        <p:nvSpPr>
          <p:cNvPr id="737" name="TextBox 736">
            <a:extLst>
              <a:ext uri="{FF2B5EF4-FFF2-40B4-BE49-F238E27FC236}">
                <a16:creationId xmlns:a16="http://schemas.microsoft.com/office/drawing/2014/main" id="{6FA2FAEA-6BC4-4174-8E80-D9F6FA2D6ED2}"/>
              </a:ext>
            </a:extLst>
          </p:cNvPr>
          <p:cNvSpPr txBox="1"/>
          <p:nvPr/>
        </p:nvSpPr>
        <p:spPr bwMode="auto">
          <a:xfrm>
            <a:off x="9054907" y="494323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738" name="TextBox 737">
            <a:extLst>
              <a:ext uri="{FF2B5EF4-FFF2-40B4-BE49-F238E27FC236}">
                <a16:creationId xmlns:a16="http://schemas.microsoft.com/office/drawing/2014/main" id="{E802AFAB-9517-4D76-B483-605BE141C714}"/>
              </a:ext>
            </a:extLst>
          </p:cNvPr>
          <p:cNvSpPr txBox="1"/>
          <p:nvPr/>
        </p:nvSpPr>
        <p:spPr bwMode="auto">
          <a:xfrm>
            <a:off x="9062129" y="535574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739" name="TextBox 738">
            <a:extLst>
              <a:ext uri="{FF2B5EF4-FFF2-40B4-BE49-F238E27FC236}">
                <a16:creationId xmlns:a16="http://schemas.microsoft.com/office/drawing/2014/main" id="{A9A05620-9C64-410A-A3FE-674B4EA085DC}"/>
              </a:ext>
            </a:extLst>
          </p:cNvPr>
          <p:cNvSpPr txBox="1"/>
          <p:nvPr/>
        </p:nvSpPr>
        <p:spPr bwMode="auto">
          <a:xfrm>
            <a:off x="9153500" y="577446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40" name="TextBox 739">
            <a:extLst>
              <a:ext uri="{FF2B5EF4-FFF2-40B4-BE49-F238E27FC236}">
                <a16:creationId xmlns:a16="http://schemas.microsoft.com/office/drawing/2014/main" id="{D7DAB5E5-B5C2-429A-A2F3-F5871A38094B}"/>
              </a:ext>
            </a:extLst>
          </p:cNvPr>
          <p:cNvSpPr txBox="1"/>
          <p:nvPr/>
        </p:nvSpPr>
        <p:spPr bwMode="auto">
          <a:xfrm>
            <a:off x="9294357" y="594510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41" name="TextBox 740">
            <a:extLst>
              <a:ext uri="{FF2B5EF4-FFF2-40B4-BE49-F238E27FC236}">
                <a16:creationId xmlns:a16="http://schemas.microsoft.com/office/drawing/2014/main" id="{247BD5B3-7B79-4244-A703-62A67D2F7188}"/>
              </a:ext>
            </a:extLst>
          </p:cNvPr>
          <p:cNvSpPr txBox="1"/>
          <p:nvPr/>
        </p:nvSpPr>
        <p:spPr bwMode="auto">
          <a:xfrm>
            <a:off x="9815614" y="594510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742" name="TextBox 741">
            <a:extLst>
              <a:ext uri="{FF2B5EF4-FFF2-40B4-BE49-F238E27FC236}">
                <a16:creationId xmlns:a16="http://schemas.microsoft.com/office/drawing/2014/main" id="{B47D8851-1598-4F05-9E8B-17ACD4CBC38E}"/>
              </a:ext>
            </a:extLst>
          </p:cNvPr>
          <p:cNvSpPr txBox="1"/>
          <p:nvPr/>
        </p:nvSpPr>
        <p:spPr bwMode="auto">
          <a:xfrm>
            <a:off x="10310126"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743" name="TextBox 742">
            <a:extLst>
              <a:ext uri="{FF2B5EF4-FFF2-40B4-BE49-F238E27FC236}">
                <a16:creationId xmlns:a16="http://schemas.microsoft.com/office/drawing/2014/main" id="{7A8227B0-F448-4970-A82A-987E2ABE1CE9}"/>
              </a:ext>
            </a:extLst>
          </p:cNvPr>
          <p:cNvSpPr txBox="1"/>
          <p:nvPr/>
        </p:nvSpPr>
        <p:spPr bwMode="auto">
          <a:xfrm>
            <a:off x="10831383"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744" name="TextBox 743">
            <a:extLst>
              <a:ext uri="{FF2B5EF4-FFF2-40B4-BE49-F238E27FC236}">
                <a16:creationId xmlns:a16="http://schemas.microsoft.com/office/drawing/2014/main" id="{17194D31-B9CE-41D2-889D-1D53CD090456}"/>
              </a:ext>
            </a:extLst>
          </p:cNvPr>
          <p:cNvSpPr txBox="1"/>
          <p:nvPr/>
        </p:nvSpPr>
        <p:spPr bwMode="auto">
          <a:xfrm>
            <a:off x="11353769" y="594510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cxnSp>
        <p:nvCxnSpPr>
          <p:cNvPr id="745" name="Straight Connector 744">
            <a:extLst>
              <a:ext uri="{FF2B5EF4-FFF2-40B4-BE49-F238E27FC236}">
                <a16:creationId xmlns:a16="http://schemas.microsoft.com/office/drawing/2014/main" id="{6C25053D-35A6-439F-9C36-43D916ACA305}"/>
              </a:ext>
            </a:extLst>
          </p:cNvPr>
          <p:cNvCxnSpPr/>
          <p:nvPr/>
        </p:nvCxnSpPr>
        <p:spPr bwMode="auto">
          <a:xfrm>
            <a:off x="9843570" y="4371376"/>
            <a:ext cx="212625" cy="0"/>
          </a:xfrm>
          <a:prstGeom prst="line">
            <a:avLst/>
          </a:prstGeom>
          <a:noFill/>
          <a:ln w="28575" cap="flat" cmpd="sng" algn="ctr">
            <a:solidFill>
              <a:schemeClr val="accent1"/>
            </a:solidFill>
            <a:prstDash val="solid"/>
            <a:round/>
            <a:headEnd type="none" w="med" len="med"/>
            <a:tailEnd type="none" w="med" len="med"/>
          </a:ln>
          <a:effectLst/>
        </p:spPr>
      </p:cxnSp>
      <p:cxnSp>
        <p:nvCxnSpPr>
          <p:cNvPr id="746" name="Straight Connector 745">
            <a:extLst>
              <a:ext uri="{FF2B5EF4-FFF2-40B4-BE49-F238E27FC236}">
                <a16:creationId xmlns:a16="http://schemas.microsoft.com/office/drawing/2014/main" id="{DD904E5A-BD37-4759-9EC4-7D290F09E0A3}"/>
              </a:ext>
            </a:extLst>
          </p:cNvPr>
          <p:cNvCxnSpPr/>
          <p:nvPr/>
        </p:nvCxnSpPr>
        <p:spPr bwMode="auto">
          <a:xfrm>
            <a:off x="9843570" y="4597296"/>
            <a:ext cx="212625" cy="0"/>
          </a:xfrm>
          <a:prstGeom prst="line">
            <a:avLst/>
          </a:prstGeom>
          <a:noFill/>
          <a:ln w="28575" cap="flat" cmpd="sng" algn="ctr">
            <a:solidFill>
              <a:schemeClr val="accent3"/>
            </a:solidFill>
            <a:prstDash val="solid"/>
            <a:round/>
            <a:headEnd type="none" w="med" len="med"/>
            <a:tailEnd type="none" w="med" len="med"/>
          </a:ln>
          <a:effectLst/>
        </p:spPr>
      </p:cxnSp>
      <p:grpSp>
        <p:nvGrpSpPr>
          <p:cNvPr id="747" name="Group 746">
            <a:extLst>
              <a:ext uri="{FF2B5EF4-FFF2-40B4-BE49-F238E27FC236}">
                <a16:creationId xmlns:a16="http://schemas.microsoft.com/office/drawing/2014/main" id="{0F189412-7EB8-41A5-9DC1-64FB58B647FC}"/>
              </a:ext>
            </a:extLst>
          </p:cNvPr>
          <p:cNvGrpSpPr/>
          <p:nvPr/>
        </p:nvGrpSpPr>
        <p:grpSpPr>
          <a:xfrm>
            <a:off x="9424626" y="4259843"/>
            <a:ext cx="1838260" cy="1403131"/>
            <a:chOff x="9424626" y="4259843"/>
            <a:chExt cx="1838260" cy="1403131"/>
          </a:xfrm>
        </p:grpSpPr>
        <p:sp>
          <p:nvSpPr>
            <p:cNvPr id="748" name="Freeform: Shape 747">
              <a:extLst>
                <a:ext uri="{FF2B5EF4-FFF2-40B4-BE49-F238E27FC236}">
                  <a16:creationId xmlns:a16="http://schemas.microsoft.com/office/drawing/2014/main" id="{E805C4AA-4039-44D8-BBBF-351545478674}"/>
                </a:ext>
              </a:extLst>
            </p:cNvPr>
            <p:cNvSpPr/>
            <p:nvPr/>
          </p:nvSpPr>
          <p:spPr bwMode="auto">
            <a:xfrm>
              <a:off x="9424626" y="4259843"/>
              <a:ext cx="353148" cy="649539"/>
            </a:xfrm>
            <a:custGeom>
              <a:avLst/>
              <a:gdLst>
                <a:gd name="connsiteX0" fmla="*/ 0 w 353148"/>
                <a:gd name="connsiteY0" fmla="*/ 0 h 649539"/>
                <a:gd name="connsiteX1" fmla="*/ 0 w 353148"/>
                <a:gd name="connsiteY1" fmla="*/ 53603 h 649539"/>
                <a:gd name="connsiteX2" fmla="*/ 88287 w 353148"/>
                <a:gd name="connsiteY2" fmla="*/ 53603 h 649539"/>
                <a:gd name="connsiteX3" fmla="*/ 88287 w 353148"/>
                <a:gd name="connsiteY3" fmla="*/ 94593 h 649539"/>
                <a:gd name="connsiteX4" fmla="*/ 220717 w 353148"/>
                <a:gd name="connsiteY4" fmla="*/ 94593 h 649539"/>
                <a:gd name="connsiteX5" fmla="*/ 220717 w 353148"/>
                <a:gd name="connsiteY5" fmla="*/ 141889 h 649539"/>
                <a:gd name="connsiteX6" fmla="*/ 233330 w 353148"/>
                <a:gd name="connsiteY6" fmla="*/ 141889 h 649539"/>
                <a:gd name="connsiteX7" fmla="*/ 233330 w 353148"/>
                <a:gd name="connsiteY7" fmla="*/ 349994 h 649539"/>
                <a:gd name="connsiteX8" fmla="*/ 242789 w 353148"/>
                <a:gd name="connsiteY8" fmla="*/ 349994 h 649539"/>
                <a:gd name="connsiteX9" fmla="*/ 242789 w 353148"/>
                <a:gd name="connsiteY9" fmla="*/ 523415 h 649539"/>
                <a:gd name="connsiteX10" fmla="*/ 264861 w 353148"/>
                <a:gd name="connsiteY10" fmla="*/ 523415 h 649539"/>
                <a:gd name="connsiteX11" fmla="*/ 264861 w 353148"/>
                <a:gd name="connsiteY11" fmla="*/ 564405 h 649539"/>
                <a:gd name="connsiteX12" fmla="*/ 296392 w 353148"/>
                <a:gd name="connsiteY12" fmla="*/ 564405 h 649539"/>
                <a:gd name="connsiteX13" fmla="*/ 296392 w 353148"/>
                <a:gd name="connsiteY13" fmla="*/ 605396 h 649539"/>
                <a:gd name="connsiteX14" fmla="*/ 353148 w 353148"/>
                <a:gd name="connsiteY14" fmla="*/ 605396 h 649539"/>
                <a:gd name="connsiteX15" fmla="*/ 353148 w 353148"/>
                <a:gd name="connsiteY15" fmla="*/ 649539 h 649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53148" h="649539">
                  <a:moveTo>
                    <a:pt x="0" y="0"/>
                  </a:moveTo>
                  <a:lnTo>
                    <a:pt x="0" y="53603"/>
                  </a:lnTo>
                  <a:lnTo>
                    <a:pt x="88287" y="53603"/>
                  </a:lnTo>
                  <a:lnTo>
                    <a:pt x="88287" y="94593"/>
                  </a:lnTo>
                  <a:lnTo>
                    <a:pt x="220717" y="94593"/>
                  </a:lnTo>
                  <a:lnTo>
                    <a:pt x="220717" y="141889"/>
                  </a:lnTo>
                  <a:lnTo>
                    <a:pt x="233330" y="141889"/>
                  </a:lnTo>
                  <a:lnTo>
                    <a:pt x="233330" y="349994"/>
                  </a:lnTo>
                  <a:lnTo>
                    <a:pt x="242789" y="349994"/>
                  </a:lnTo>
                  <a:lnTo>
                    <a:pt x="242789" y="523415"/>
                  </a:lnTo>
                  <a:lnTo>
                    <a:pt x="264861" y="523415"/>
                  </a:lnTo>
                  <a:lnTo>
                    <a:pt x="264861" y="564405"/>
                  </a:lnTo>
                  <a:lnTo>
                    <a:pt x="296392" y="564405"/>
                  </a:lnTo>
                  <a:lnTo>
                    <a:pt x="296392" y="605396"/>
                  </a:lnTo>
                  <a:lnTo>
                    <a:pt x="353148" y="605396"/>
                  </a:lnTo>
                  <a:lnTo>
                    <a:pt x="353148" y="649539"/>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49" name="Freeform: Shape 748">
              <a:extLst>
                <a:ext uri="{FF2B5EF4-FFF2-40B4-BE49-F238E27FC236}">
                  <a16:creationId xmlns:a16="http://schemas.microsoft.com/office/drawing/2014/main" id="{F74F81D9-9E88-4C77-9A13-16D312A4A711}"/>
                </a:ext>
              </a:extLst>
            </p:cNvPr>
            <p:cNvSpPr/>
            <p:nvPr/>
          </p:nvSpPr>
          <p:spPr bwMode="auto">
            <a:xfrm>
              <a:off x="9784080" y="4893617"/>
              <a:ext cx="1478806" cy="769357"/>
            </a:xfrm>
            <a:custGeom>
              <a:avLst/>
              <a:gdLst>
                <a:gd name="connsiteX0" fmla="*/ 0 w 1478806"/>
                <a:gd name="connsiteY0" fmla="*/ 0 h 769357"/>
                <a:gd name="connsiteX1" fmla="*/ 0 w 1478806"/>
                <a:gd name="connsiteY1" fmla="*/ 59909 h 769357"/>
                <a:gd name="connsiteX2" fmla="*/ 66215 w 1478806"/>
                <a:gd name="connsiteY2" fmla="*/ 59909 h 769357"/>
                <a:gd name="connsiteX3" fmla="*/ 66215 w 1478806"/>
                <a:gd name="connsiteY3" fmla="*/ 107205 h 769357"/>
                <a:gd name="connsiteX4" fmla="*/ 91440 w 1478806"/>
                <a:gd name="connsiteY4" fmla="*/ 107205 h 769357"/>
                <a:gd name="connsiteX5" fmla="*/ 91440 w 1478806"/>
                <a:gd name="connsiteY5" fmla="*/ 138736 h 769357"/>
                <a:gd name="connsiteX6" fmla="*/ 230177 w 1478806"/>
                <a:gd name="connsiteY6" fmla="*/ 138736 h 769357"/>
                <a:gd name="connsiteX7" fmla="*/ 230177 w 1478806"/>
                <a:gd name="connsiteY7" fmla="*/ 186033 h 769357"/>
                <a:gd name="connsiteX8" fmla="*/ 349994 w 1478806"/>
                <a:gd name="connsiteY8" fmla="*/ 186033 h 769357"/>
                <a:gd name="connsiteX9" fmla="*/ 349994 w 1478806"/>
                <a:gd name="connsiteY9" fmla="*/ 233329 h 769357"/>
                <a:gd name="connsiteX10" fmla="*/ 400444 w 1478806"/>
                <a:gd name="connsiteY10" fmla="*/ 233329 h 769357"/>
                <a:gd name="connsiteX11" fmla="*/ 400444 w 1478806"/>
                <a:gd name="connsiteY11" fmla="*/ 271166 h 769357"/>
                <a:gd name="connsiteX12" fmla="*/ 444588 w 1478806"/>
                <a:gd name="connsiteY12" fmla="*/ 271166 h 769357"/>
                <a:gd name="connsiteX13" fmla="*/ 444588 w 1478806"/>
                <a:gd name="connsiteY13" fmla="*/ 318463 h 769357"/>
                <a:gd name="connsiteX14" fmla="*/ 450894 w 1478806"/>
                <a:gd name="connsiteY14" fmla="*/ 324769 h 769357"/>
                <a:gd name="connsiteX15" fmla="*/ 450894 w 1478806"/>
                <a:gd name="connsiteY15" fmla="*/ 406750 h 769357"/>
                <a:gd name="connsiteX16" fmla="*/ 498190 w 1478806"/>
                <a:gd name="connsiteY16" fmla="*/ 406750 h 769357"/>
                <a:gd name="connsiteX17" fmla="*/ 498190 w 1478806"/>
                <a:gd name="connsiteY17" fmla="*/ 441434 h 769357"/>
                <a:gd name="connsiteX18" fmla="*/ 655846 w 1478806"/>
                <a:gd name="connsiteY18" fmla="*/ 441434 h 769357"/>
                <a:gd name="connsiteX19" fmla="*/ 655846 w 1478806"/>
                <a:gd name="connsiteY19" fmla="*/ 485577 h 769357"/>
                <a:gd name="connsiteX20" fmla="*/ 671611 w 1478806"/>
                <a:gd name="connsiteY20" fmla="*/ 485577 h 769357"/>
                <a:gd name="connsiteX21" fmla="*/ 671611 w 1478806"/>
                <a:gd name="connsiteY21" fmla="*/ 526568 h 769357"/>
                <a:gd name="connsiteX22" fmla="*/ 737826 w 1478806"/>
                <a:gd name="connsiteY22" fmla="*/ 526568 h 769357"/>
                <a:gd name="connsiteX23" fmla="*/ 737826 w 1478806"/>
                <a:gd name="connsiteY23" fmla="*/ 564405 h 769357"/>
                <a:gd name="connsiteX24" fmla="*/ 756745 w 1478806"/>
                <a:gd name="connsiteY24" fmla="*/ 564405 h 769357"/>
                <a:gd name="connsiteX25" fmla="*/ 756745 w 1478806"/>
                <a:gd name="connsiteY25" fmla="*/ 614855 h 769357"/>
                <a:gd name="connsiteX26" fmla="*/ 873410 w 1478806"/>
                <a:gd name="connsiteY26" fmla="*/ 614855 h 769357"/>
                <a:gd name="connsiteX27" fmla="*/ 873410 w 1478806"/>
                <a:gd name="connsiteY27" fmla="*/ 668457 h 769357"/>
                <a:gd name="connsiteX28" fmla="*/ 1024759 w 1478806"/>
                <a:gd name="connsiteY28" fmla="*/ 668457 h 769357"/>
                <a:gd name="connsiteX29" fmla="*/ 1024759 w 1478806"/>
                <a:gd name="connsiteY29" fmla="*/ 722060 h 769357"/>
                <a:gd name="connsiteX30" fmla="*/ 1053137 w 1478806"/>
                <a:gd name="connsiteY30" fmla="*/ 722060 h 769357"/>
                <a:gd name="connsiteX31" fmla="*/ 1053137 w 1478806"/>
                <a:gd name="connsiteY31" fmla="*/ 769357 h 769357"/>
                <a:gd name="connsiteX32" fmla="*/ 1478806 w 1478806"/>
                <a:gd name="connsiteY32" fmla="*/ 769357 h 769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78806" h="769357">
                  <a:moveTo>
                    <a:pt x="0" y="0"/>
                  </a:moveTo>
                  <a:lnTo>
                    <a:pt x="0" y="59909"/>
                  </a:lnTo>
                  <a:lnTo>
                    <a:pt x="66215" y="59909"/>
                  </a:lnTo>
                  <a:lnTo>
                    <a:pt x="66215" y="107205"/>
                  </a:lnTo>
                  <a:lnTo>
                    <a:pt x="91440" y="107205"/>
                  </a:lnTo>
                  <a:lnTo>
                    <a:pt x="91440" y="138736"/>
                  </a:lnTo>
                  <a:lnTo>
                    <a:pt x="230177" y="138736"/>
                  </a:lnTo>
                  <a:lnTo>
                    <a:pt x="230177" y="186033"/>
                  </a:lnTo>
                  <a:lnTo>
                    <a:pt x="349994" y="186033"/>
                  </a:lnTo>
                  <a:lnTo>
                    <a:pt x="349994" y="233329"/>
                  </a:lnTo>
                  <a:lnTo>
                    <a:pt x="400444" y="233329"/>
                  </a:lnTo>
                  <a:lnTo>
                    <a:pt x="400444" y="271166"/>
                  </a:lnTo>
                  <a:lnTo>
                    <a:pt x="444588" y="271166"/>
                  </a:lnTo>
                  <a:lnTo>
                    <a:pt x="444588" y="318463"/>
                  </a:lnTo>
                  <a:lnTo>
                    <a:pt x="450894" y="324769"/>
                  </a:lnTo>
                  <a:lnTo>
                    <a:pt x="450894" y="406750"/>
                  </a:lnTo>
                  <a:lnTo>
                    <a:pt x="498190" y="406750"/>
                  </a:lnTo>
                  <a:lnTo>
                    <a:pt x="498190" y="441434"/>
                  </a:lnTo>
                  <a:lnTo>
                    <a:pt x="655846" y="441434"/>
                  </a:lnTo>
                  <a:lnTo>
                    <a:pt x="655846" y="485577"/>
                  </a:lnTo>
                  <a:lnTo>
                    <a:pt x="671611" y="485577"/>
                  </a:lnTo>
                  <a:lnTo>
                    <a:pt x="671611" y="526568"/>
                  </a:lnTo>
                  <a:lnTo>
                    <a:pt x="737826" y="526568"/>
                  </a:lnTo>
                  <a:lnTo>
                    <a:pt x="737826" y="564405"/>
                  </a:lnTo>
                  <a:lnTo>
                    <a:pt x="756745" y="564405"/>
                  </a:lnTo>
                  <a:lnTo>
                    <a:pt x="756745" y="614855"/>
                  </a:lnTo>
                  <a:lnTo>
                    <a:pt x="873410" y="614855"/>
                  </a:lnTo>
                  <a:lnTo>
                    <a:pt x="873410" y="668457"/>
                  </a:lnTo>
                  <a:lnTo>
                    <a:pt x="1024759" y="668457"/>
                  </a:lnTo>
                  <a:lnTo>
                    <a:pt x="1024759" y="722060"/>
                  </a:lnTo>
                  <a:lnTo>
                    <a:pt x="1053137" y="722060"/>
                  </a:lnTo>
                  <a:lnTo>
                    <a:pt x="1053137" y="769357"/>
                  </a:lnTo>
                  <a:lnTo>
                    <a:pt x="1478806" y="76935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750" name="Group 749">
            <a:extLst>
              <a:ext uri="{FF2B5EF4-FFF2-40B4-BE49-F238E27FC236}">
                <a16:creationId xmlns:a16="http://schemas.microsoft.com/office/drawing/2014/main" id="{C09CDBBE-DB39-4556-BB1E-738387D825C6}"/>
              </a:ext>
            </a:extLst>
          </p:cNvPr>
          <p:cNvGrpSpPr/>
          <p:nvPr/>
        </p:nvGrpSpPr>
        <p:grpSpPr>
          <a:xfrm>
            <a:off x="9430932" y="4266149"/>
            <a:ext cx="2011680" cy="1434662"/>
            <a:chOff x="9430932" y="4266149"/>
            <a:chExt cx="2011680" cy="1434662"/>
          </a:xfrm>
        </p:grpSpPr>
        <p:sp>
          <p:nvSpPr>
            <p:cNvPr id="751" name="Freeform: Shape 750">
              <a:extLst>
                <a:ext uri="{FF2B5EF4-FFF2-40B4-BE49-F238E27FC236}">
                  <a16:creationId xmlns:a16="http://schemas.microsoft.com/office/drawing/2014/main" id="{2182512B-F08E-4F37-A22F-342D235FAF9A}"/>
                </a:ext>
              </a:extLst>
            </p:cNvPr>
            <p:cNvSpPr/>
            <p:nvPr/>
          </p:nvSpPr>
          <p:spPr bwMode="auto">
            <a:xfrm>
              <a:off x="9430932" y="4266149"/>
              <a:ext cx="208105" cy="204952"/>
            </a:xfrm>
            <a:custGeom>
              <a:avLst/>
              <a:gdLst>
                <a:gd name="connsiteX0" fmla="*/ 0 w 208105"/>
                <a:gd name="connsiteY0" fmla="*/ 0 h 204952"/>
                <a:gd name="connsiteX1" fmla="*/ 113512 w 208105"/>
                <a:gd name="connsiteY1" fmla="*/ 0 h 204952"/>
                <a:gd name="connsiteX2" fmla="*/ 113512 w 208105"/>
                <a:gd name="connsiteY2" fmla="*/ 34684 h 204952"/>
                <a:gd name="connsiteX3" fmla="*/ 132431 w 208105"/>
                <a:gd name="connsiteY3" fmla="*/ 34684 h 204952"/>
                <a:gd name="connsiteX4" fmla="*/ 132431 w 208105"/>
                <a:gd name="connsiteY4" fmla="*/ 66215 h 204952"/>
                <a:gd name="connsiteX5" fmla="*/ 157656 w 208105"/>
                <a:gd name="connsiteY5" fmla="*/ 66215 h 204952"/>
                <a:gd name="connsiteX6" fmla="*/ 157656 w 208105"/>
                <a:gd name="connsiteY6" fmla="*/ 110359 h 204952"/>
                <a:gd name="connsiteX7" fmla="*/ 186034 w 208105"/>
                <a:gd name="connsiteY7" fmla="*/ 110359 h 204952"/>
                <a:gd name="connsiteX8" fmla="*/ 186034 w 208105"/>
                <a:gd name="connsiteY8" fmla="*/ 148196 h 204952"/>
                <a:gd name="connsiteX9" fmla="*/ 208105 w 208105"/>
                <a:gd name="connsiteY9" fmla="*/ 148196 h 204952"/>
                <a:gd name="connsiteX10" fmla="*/ 208105 w 208105"/>
                <a:gd name="connsiteY10" fmla="*/ 204952 h 20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8105" h="204952">
                  <a:moveTo>
                    <a:pt x="0" y="0"/>
                  </a:moveTo>
                  <a:lnTo>
                    <a:pt x="113512" y="0"/>
                  </a:lnTo>
                  <a:lnTo>
                    <a:pt x="113512" y="34684"/>
                  </a:lnTo>
                  <a:lnTo>
                    <a:pt x="132431" y="34684"/>
                  </a:lnTo>
                  <a:lnTo>
                    <a:pt x="132431" y="66215"/>
                  </a:lnTo>
                  <a:lnTo>
                    <a:pt x="157656" y="66215"/>
                  </a:lnTo>
                  <a:lnTo>
                    <a:pt x="157656" y="110359"/>
                  </a:lnTo>
                  <a:lnTo>
                    <a:pt x="186034" y="110359"/>
                  </a:lnTo>
                  <a:lnTo>
                    <a:pt x="186034" y="148196"/>
                  </a:lnTo>
                  <a:lnTo>
                    <a:pt x="208105" y="148196"/>
                  </a:lnTo>
                  <a:lnTo>
                    <a:pt x="208105" y="20495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52" name="Freeform: Shape 751">
              <a:extLst>
                <a:ext uri="{FF2B5EF4-FFF2-40B4-BE49-F238E27FC236}">
                  <a16:creationId xmlns:a16="http://schemas.microsoft.com/office/drawing/2014/main" id="{3858A488-53C8-4383-BFD8-07A25F985DDE}"/>
                </a:ext>
              </a:extLst>
            </p:cNvPr>
            <p:cNvSpPr/>
            <p:nvPr/>
          </p:nvSpPr>
          <p:spPr bwMode="auto">
            <a:xfrm>
              <a:off x="9651650" y="4449029"/>
              <a:ext cx="1790962" cy="1251782"/>
            </a:xfrm>
            <a:custGeom>
              <a:avLst/>
              <a:gdLst>
                <a:gd name="connsiteX0" fmla="*/ 0 w 1790962"/>
                <a:gd name="connsiteY0" fmla="*/ 0 h 1251782"/>
                <a:gd name="connsiteX1" fmla="*/ 0 w 1790962"/>
                <a:gd name="connsiteY1" fmla="*/ 122971 h 1251782"/>
                <a:gd name="connsiteX2" fmla="*/ 18918 w 1790962"/>
                <a:gd name="connsiteY2" fmla="*/ 122971 h 1251782"/>
                <a:gd name="connsiteX3" fmla="*/ 18918 w 1790962"/>
                <a:gd name="connsiteY3" fmla="*/ 236483 h 1251782"/>
                <a:gd name="connsiteX4" fmla="*/ 34684 w 1790962"/>
                <a:gd name="connsiteY4" fmla="*/ 236483 h 1251782"/>
                <a:gd name="connsiteX5" fmla="*/ 34684 w 1790962"/>
                <a:gd name="connsiteY5" fmla="*/ 324770 h 1251782"/>
                <a:gd name="connsiteX6" fmla="*/ 50449 w 1790962"/>
                <a:gd name="connsiteY6" fmla="*/ 324770 h 1251782"/>
                <a:gd name="connsiteX7" fmla="*/ 50449 w 1790962"/>
                <a:gd name="connsiteY7" fmla="*/ 368913 h 1251782"/>
                <a:gd name="connsiteX8" fmla="*/ 50449 w 1790962"/>
                <a:gd name="connsiteY8" fmla="*/ 368913 h 1251782"/>
                <a:gd name="connsiteX9" fmla="*/ 69368 w 1790962"/>
                <a:gd name="connsiteY9" fmla="*/ 387832 h 1251782"/>
                <a:gd name="connsiteX10" fmla="*/ 69368 w 1790962"/>
                <a:gd name="connsiteY10" fmla="*/ 387832 h 1251782"/>
                <a:gd name="connsiteX11" fmla="*/ 69368 w 1790962"/>
                <a:gd name="connsiteY11" fmla="*/ 444588 h 1251782"/>
                <a:gd name="connsiteX12" fmla="*/ 110358 w 1790962"/>
                <a:gd name="connsiteY12" fmla="*/ 444588 h 1251782"/>
                <a:gd name="connsiteX13" fmla="*/ 110358 w 1790962"/>
                <a:gd name="connsiteY13" fmla="*/ 482425 h 1251782"/>
                <a:gd name="connsiteX14" fmla="*/ 145042 w 1790962"/>
                <a:gd name="connsiteY14" fmla="*/ 482425 h 1251782"/>
                <a:gd name="connsiteX15" fmla="*/ 145042 w 1790962"/>
                <a:gd name="connsiteY15" fmla="*/ 510803 h 1251782"/>
                <a:gd name="connsiteX16" fmla="*/ 167114 w 1790962"/>
                <a:gd name="connsiteY16" fmla="*/ 510803 h 1251782"/>
                <a:gd name="connsiteX17" fmla="*/ 167114 w 1790962"/>
                <a:gd name="connsiteY17" fmla="*/ 539181 h 1251782"/>
                <a:gd name="connsiteX18" fmla="*/ 189186 w 1790962"/>
                <a:gd name="connsiteY18" fmla="*/ 539181 h 1251782"/>
                <a:gd name="connsiteX19" fmla="*/ 189186 w 1790962"/>
                <a:gd name="connsiteY19" fmla="*/ 561252 h 1251782"/>
                <a:gd name="connsiteX20" fmla="*/ 204951 w 1790962"/>
                <a:gd name="connsiteY20" fmla="*/ 561252 h 1251782"/>
                <a:gd name="connsiteX21" fmla="*/ 204951 w 1790962"/>
                <a:gd name="connsiteY21" fmla="*/ 602243 h 1251782"/>
                <a:gd name="connsiteX22" fmla="*/ 239636 w 1790962"/>
                <a:gd name="connsiteY22" fmla="*/ 602243 h 1251782"/>
                <a:gd name="connsiteX23" fmla="*/ 239636 w 1790962"/>
                <a:gd name="connsiteY23" fmla="*/ 630621 h 1251782"/>
                <a:gd name="connsiteX24" fmla="*/ 249095 w 1790962"/>
                <a:gd name="connsiteY24" fmla="*/ 630621 h 1251782"/>
                <a:gd name="connsiteX25" fmla="*/ 249095 w 1790962"/>
                <a:gd name="connsiteY25" fmla="*/ 668458 h 1251782"/>
                <a:gd name="connsiteX26" fmla="*/ 268013 w 1790962"/>
                <a:gd name="connsiteY26" fmla="*/ 668458 h 1251782"/>
                <a:gd name="connsiteX27" fmla="*/ 268013 w 1790962"/>
                <a:gd name="connsiteY27" fmla="*/ 706295 h 1251782"/>
                <a:gd name="connsiteX28" fmla="*/ 312157 w 1790962"/>
                <a:gd name="connsiteY28" fmla="*/ 706295 h 1251782"/>
                <a:gd name="connsiteX29" fmla="*/ 312157 w 1790962"/>
                <a:gd name="connsiteY29" fmla="*/ 740979 h 1251782"/>
                <a:gd name="connsiteX30" fmla="*/ 368913 w 1790962"/>
                <a:gd name="connsiteY30" fmla="*/ 740979 h 1251782"/>
                <a:gd name="connsiteX31" fmla="*/ 368913 w 1790962"/>
                <a:gd name="connsiteY31" fmla="*/ 769357 h 1251782"/>
                <a:gd name="connsiteX32" fmla="*/ 384678 w 1790962"/>
                <a:gd name="connsiteY32" fmla="*/ 769357 h 1251782"/>
                <a:gd name="connsiteX33" fmla="*/ 384678 w 1790962"/>
                <a:gd name="connsiteY33" fmla="*/ 794582 h 1251782"/>
                <a:gd name="connsiteX34" fmla="*/ 447740 w 1790962"/>
                <a:gd name="connsiteY34" fmla="*/ 794582 h 1251782"/>
                <a:gd name="connsiteX35" fmla="*/ 447740 w 1790962"/>
                <a:gd name="connsiteY35" fmla="*/ 826113 h 1251782"/>
                <a:gd name="connsiteX36" fmla="*/ 469812 w 1790962"/>
                <a:gd name="connsiteY36" fmla="*/ 826113 h 1251782"/>
                <a:gd name="connsiteX37" fmla="*/ 469812 w 1790962"/>
                <a:gd name="connsiteY37" fmla="*/ 854491 h 1251782"/>
                <a:gd name="connsiteX38" fmla="*/ 488731 w 1790962"/>
                <a:gd name="connsiteY38" fmla="*/ 854491 h 1251782"/>
                <a:gd name="connsiteX39" fmla="*/ 488731 w 1790962"/>
                <a:gd name="connsiteY39" fmla="*/ 886022 h 1251782"/>
                <a:gd name="connsiteX40" fmla="*/ 756744 w 1790962"/>
                <a:gd name="connsiteY40" fmla="*/ 886022 h 1251782"/>
                <a:gd name="connsiteX41" fmla="*/ 756744 w 1790962"/>
                <a:gd name="connsiteY41" fmla="*/ 911247 h 1251782"/>
                <a:gd name="connsiteX42" fmla="*/ 845031 w 1790962"/>
                <a:gd name="connsiteY42" fmla="*/ 911247 h 1251782"/>
                <a:gd name="connsiteX43" fmla="*/ 851337 w 1790962"/>
                <a:gd name="connsiteY43" fmla="*/ 917553 h 1251782"/>
                <a:gd name="connsiteX44" fmla="*/ 851337 w 1790962"/>
                <a:gd name="connsiteY44" fmla="*/ 949084 h 1251782"/>
                <a:gd name="connsiteX45" fmla="*/ 945931 w 1790962"/>
                <a:gd name="connsiteY45" fmla="*/ 949084 h 1251782"/>
                <a:gd name="connsiteX46" fmla="*/ 945931 w 1790962"/>
                <a:gd name="connsiteY46" fmla="*/ 977462 h 1251782"/>
                <a:gd name="connsiteX47" fmla="*/ 986921 w 1790962"/>
                <a:gd name="connsiteY47" fmla="*/ 977462 h 1251782"/>
                <a:gd name="connsiteX48" fmla="*/ 986921 w 1790962"/>
                <a:gd name="connsiteY48" fmla="*/ 1037371 h 1251782"/>
                <a:gd name="connsiteX49" fmla="*/ 1024758 w 1790962"/>
                <a:gd name="connsiteY49" fmla="*/ 1037371 h 1251782"/>
                <a:gd name="connsiteX50" fmla="*/ 1024758 w 1790962"/>
                <a:gd name="connsiteY50" fmla="*/ 1075208 h 1251782"/>
                <a:gd name="connsiteX51" fmla="*/ 1059442 w 1790962"/>
                <a:gd name="connsiteY51" fmla="*/ 1075208 h 1251782"/>
                <a:gd name="connsiteX52" fmla="*/ 1059442 w 1790962"/>
                <a:gd name="connsiteY52" fmla="*/ 1100433 h 1251782"/>
                <a:gd name="connsiteX53" fmla="*/ 1141423 w 1790962"/>
                <a:gd name="connsiteY53" fmla="*/ 1100433 h 1251782"/>
                <a:gd name="connsiteX54" fmla="*/ 1141423 w 1790962"/>
                <a:gd name="connsiteY54" fmla="*/ 1131964 h 1251782"/>
                <a:gd name="connsiteX55" fmla="*/ 1314844 w 1790962"/>
                <a:gd name="connsiteY55" fmla="*/ 1131964 h 1251782"/>
                <a:gd name="connsiteX56" fmla="*/ 1314844 w 1790962"/>
                <a:gd name="connsiteY56" fmla="*/ 1172954 h 1251782"/>
                <a:gd name="connsiteX57" fmla="*/ 1396824 w 1790962"/>
                <a:gd name="connsiteY57" fmla="*/ 1172954 h 1251782"/>
                <a:gd name="connsiteX58" fmla="*/ 1396824 w 1790962"/>
                <a:gd name="connsiteY58" fmla="*/ 1213945 h 1251782"/>
                <a:gd name="connsiteX59" fmla="*/ 1790962 w 1790962"/>
                <a:gd name="connsiteY59" fmla="*/ 1213945 h 1251782"/>
                <a:gd name="connsiteX60" fmla="*/ 1790962 w 1790962"/>
                <a:gd name="connsiteY60" fmla="*/ 1251782 h 1251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790962" h="1251782">
                  <a:moveTo>
                    <a:pt x="0" y="0"/>
                  </a:moveTo>
                  <a:lnTo>
                    <a:pt x="0" y="122971"/>
                  </a:lnTo>
                  <a:lnTo>
                    <a:pt x="18918" y="122971"/>
                  </a:lnTo>
                  <a:lnTo>
                    <a:pt x="18918" y="236483"/>
                  </a:lnTo>
                  <a:lnTo>
                    <a:pt x="34684" y="236483"/>
                  </a:lnTo>
                  <a:lnTo>
                    <a:pt x="34684" y="324770"/>
                  </a:lnTo>
                  <a:lnTo>
                    <a:pt x="50449" y="324770"/>
                  </a:lnTo>
                  <a:lnTo>
                    <a:pt x="50449" y="368913"/>
                  </a:lnTo>
                  <a:lnTo>
                    <a:pt x="50449" y="368913"/>
                  </a:lnTo>
                  <a:lnTo>
                    <a:pt x="69368" y="387832"/>
                  </a:lnTo>
                  <a:lnTo>
                    <a:pt x="69368" y="387832"/>
                  </a:lnTo>
                  <a:lnTo>
                    <a:pt x="69368" y="444588"/>
                  </a:lnTo>
                  <a:lnTo>
                    <a:pt x="110358" y="444588"/>
                  </a:lnTo>
                  <a:lnTo>
                    <a:pt x="110358" y="482425"/>
                  </a:lnTo>
                  <a:lnTo>
                    <a:pt x="145042" y="482425"/>
                  </a:lnTo>
                  <a:lnTo>
                    <a:pt x="145042" y="510803"/>
                  </a:lnTo>
                  <a:lnTo>
                    <a:pt x="167114" y="510803"/>
                  </a:lnTo>
                  <a:lnTo>
                    <a:pt x="167114" y="539181"/>
                  </a:lnTo>
                  <a:lnTo>
                    <a:pt x="189186" y="539181"/>
                  </a:lnTo>
                  <a:lnTo>
                    <a:pt x="189186" y="561252"/>
                  </a:lnTo>
                  <a:lnTo>
                    <a:pt x="204951" y="561252"/>
                  </a:lnTo>
                  <a:lnTo>
                    <a:pt x="204951" y="602243"/>
                  </a:lnTo>
                  <a:lnTo>
                    <a:pt x="239636" y="602243"/>
                  </a:lnTo>
                  <a:lnTo>
                    <a:pt x="239636" y="630621"/>
                  </a:lnTo>
                  <a:lnTo>
                    <a:pt x="249095" y="630621"/>
                  </a:lnTo>
                  <a:lnTo>
                    <a:pt x="249095" y="668458"/>
                  </a:lnTo>
                  <a:lnTo>
                    <a:pt x="268013" y="668458"/>
                  </a:lnTo>
                  <a:lnTo>
                    <a:pt x="268013" y="706295"/>
                  </a:lnTo>
                  <a:lnTo>
                    <a:pt x="312157" y="706295"/>
                  </a:lnTo>
                  <a:lnTo>
                    <a:pt x="312157" y="740979"/>
                  </a:lnTo>
                  <a:lnTo>
                    <a:pt x="368913" y="740979"/>
                  </a:lnTo>
                  <a:lnTo>
                    <a:pt x="368913" y="769357"/>
                  </a:lnTo>
                  <a:lnTo>
                    <a:pt x="384678" y="769357"/>
                  </a:lnTo>
                  <a:lnTo>
                    <a:pt x="384678" y="794582"/>
                  </a:lnTo>
                  <a:lnTo>
                    <a:pt x="447740" y="794582"/>
                  </a:lnTo>
                  <a:lnTo>
                    <a:pt x="447740" y="826113"/>
                  </a:lnTo>
                  <a:lnTo>
                    <a:pt x="469812" y="826113"/>
                  </a:lnTo>
                  <a:lnTo>
                    <a:pt x="469812" y="854491"/>
                  </a:lnTo>
                  <a:lnTo>
                    <a:pt x="488731" y="854491"/>
                  </a:lnTo>
                  <a:lnTo>
                    <a:pt x="488731" y="886022"/>
                  </a:lnTo>
                  <a:lnTo>
                    <a:pt x="756744" y="886022"/>
                  </a:lnTo>
                  <a:lnTo>
                    <a:pt x="756744" y="911247"/>
                  </a:lnTo>
                  <a:lnTo>
                    <a:pt x="845031" y="911247"/>
                  </a:lnTo>
                  <a:lnTo>
                    <a:pt x="851337" y="917553"/>
                  </a:lnTo>
                  <a:lnTo>
                    <a:pt x="851337" y="949084"/>
                  </a:lnTo>
                  <a:lnTo>
                    <a:pt x="945931" y="949084"/>
                  </a:lnTo>
                  <a:lnTo>
                    <a:pt x="945931" y="977462"/>
                  </a:lnTo>
                  <a:lnTo>
                    <a:pt x="986921" y="977462"/>
                  </a:lnTo>
                  <a:lnTo>
                    <a:pt x="986921" y="1037371"/>
                  </a:lnTo>
                  <a:lnTo>
                    <a:pt x="1024758" y="1037371"/>
                  </a:lnTo>
                  <a:lnTo>
                    <a:pt x="1024758" y="1075208"/>
                  </a:lnTo>
                  <a:lnTo>
                    <a:pt x="1059442" y="1075208"/>
                  </a:lnTo>
                  <a:lnTo>
                    <a:pt x="1059442" y="1100433"/>
                  </a:lnTo>
                  <a:lnTo>
                    <a:pt x="1141423" y="1100433"/>
                  </a:lnTo>
                  <a:lnTo>
                    <a:pt x="1141423" y="1131964"/>
                  </a:lnTo>
                  <a:lnTo>
                    <a:pt x="1314844" y="1131964"/>
                  </a:lnTo>
                  <a:lnTo>
                    <a:pt x="1314844" y="1172954"/>
                  </a:lnTo>
                  <a:lnTo>
                    <a:pt x="1396824" y="1172954"/>
                  </a:lnTo>
                  <a:lnTo>
                    <a:pt x="1396824" y="1213945"/>
                  </a:lnTo>
                  <a:lnTo>
                    <a:pt x="1790962" y="1213945"/>
                  </a:lnTo>
                  <a:lnTo>
                    <a:pt x="1790962" y="125178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20836358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AFB1C-EEA8-8E4B-B013-61AC68B1B501}"/>
              </a:ext>
            </a:extLst>
          </p:cNvPr>
          <p:cNvSpPr>
            <a:spLocks noGrp="1"/>
          </p:cNvSpPr>
          <p:nvPr>
            <p:ph type="title"/>
          </p:nvPr>
        </p:nvSpPr>
        <p:spPr/>
        <p:txBody>
          <a:bodyPr/>
          <a:lstStyle/>
          <a:p>
            <a:r>
              <a:rPr lang="en-US" dirty="0"/>
              <a:t>Oral SERDs for Early Breast Cancer: </a:t>
            </a:r>
            <a:br>
              <a:rPr lang="en-US" dirty="0"/>
            </a:br>
            <a:r>
              <a:rPr lang="en-US" dirty="0"/>
              <a:t>Select Clinical Trials</a:t>
            </a:r>
          </a:p>
        </p:txBody>
      </p:sp>
      <p:graphicFrame>
        <p:nvGraphicFramePr>
          <p:cNvPr id="8" name="Content Placeholder 3">
            <a:extLst>
              <a:ext uri="{FF2B5EF4-FFF2-40B4-BE49-F238E27FC236}">
                <a16:creationId xmlns:a16="http://schemas.microsoft.com/office/drawing/2014/main" id="{56CCCFFF-8C67-191D-0493-70AE517468AF}"/>
              </a:ext>
            </a:extLst>
          </p:cNvPr>
          <p:cNvGraphicFramePr>
            <a:graphicFrameLocks/>
          </p:cNvGraphicFramePr>
          <p:nvPr>
            <p:extLst>
              <p:ext uri="{D42A27DB-BD31-4B8C-83A1-F6EECF244321}">
                <p14:modId xmlns:p14="http://schemas.microsoft.com/office/powerpoint/2010/main" val="4105901166"/>
              </p:ext>
            </p:extLst>
          </p:nvPr>
        </p:nvGraphicFramePr>
        <p:xfrm>
          <a:off x="727076" y="1604963"/>
          <a:ext cx="10735056" cy="2103120"/>
        </p:xfrm>
        <a:graphic>
          <a:graphicData uri="http://schemas.openxmlformats.org/drawingml/2006/table">
            <a:tbl>
              <a:tblPr/>
              <a:tblGrid>
                <a:gridCol w="1997875">
                  <a:extLst>
                    <a:ext uri="{9D8B030D-6E8A-4147-A177-3AD203B41FA5}">
                      <a16:colId xmlns:a16="http://schemas.microsoft.com/office/drawing/2014/main" val="292749579"/>
                    </a:ext>
                  </a:extLst>
                </a:gridCol>
                <a:gridCol w="2109800">
                  <a:extLst>
                    <a:ext uri="{9D8B030D-6E8A-4147-A177-3AD203B41FA5}">
                      <a16:colId xmlns:a16="http://schemas.microsoft.com/office/drawing/2014/main" val="410917434"/>
                    </a:ext>
                  </a:extLst>
                </a:gridCol>
                <a:gridCol w="2127121">
                  <a:extLst>
                    <a:ext uri="{9D8B030D-6E8A-4147-A177-3AD203B41FA5}">
                      <a16:colId xmlns:a16="http://schemas.microsoft.com/office/drawing/2014/main" val="3660920476"/>
                    </a:ext>
                  </a:extLst>
                </a:gridCol>
                <a:gridCol w="2251433">
                  <a:extLst>
                    <a:ext uri="{9D8B030D-6E8A-4147-A177-3AD203B41FA5}">
                      <a16:colId xmlns:a16="http://schemas.microsoft.com/office/drawing/2014/main" val="2971257413"/>
                    </a:ext>
                  </a:extLst>
                </a:gridCol>
                <a:gridCol w="2248827">
                  <a:extLst>
                    <a:ext uri="{9D8B030D-6E8A-4147-A177-3AD203B41FA5}">
                      <a16:colId xmlns:a16="http://schemas.microsoft.com/office/drawing/2014/main" val="1220837557"/>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Setting</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Elacestrant</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Giredestrant</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Camizestrant</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Imlunestrant</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352220555"/>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Neoadjuvant</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1"/>
                          </a:solidFill>
                          <a:effectLst/>
                          <a:latin typeface="Calibri" panose="020F0502020204030204" pitchFamily="34" charset="0"/>
                          <a:ea typeface="+mn-ea"/>
                          <a:cs typeface="+mn-cs"/>
                        </a:rPr>
                        <a:t>Ph I ELIPSE: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1"/>
                          </a:solidFill>
                          <a:effectLst/>
                          <a:latin typeface="Calibri" panose="020F0502020204030204" pitchFamily="34" charset="0"/>
                          <a:ea typeface="+mn-ea"/>
                          <a:cs typeface="+mn-cs"/>
                        </a:rPr>
                        <a:t>NCT04797728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kern="1200" cap="none" normalizeH="0" baseline="0" dirty="0">
                          <a:ln>
                            <a:noFill/>
                          </a:ln>
                          <a:solidFill>
                            <a:schemeClr val="accent1"/>
                          </a:solidFill>
                          <a:effectLst/>
                          <a:latin typeface="Calibri" panose="020F0502020204030204" pitchFamily="34" charset="0"/>
                          <a:ea typeface="+mn-ea"/>
                          <a:cs typeface="+mn-cs"/>
                        </a:rPr>
                        <a:t>Completed</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1"/>
                          </a:solidFill>
                          <a:effectLst/>
                          <a:latin typeface="Calibri" panose="020F0502020204030204" pitchFamily="34" charset="0"/>
                          <a:ea typeface="+mn-ea"/>
                          <a:cs typeface="+mn-cs"/>
                        </a:rPr>
                        <a:t>Ph II coopERA: NCT04436744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kern="1200" cap="none" normalizeH="0" baseline="0" dirty="0">
                          <a:ln>
                            <a:noFill/>
                          </a:ln>
                          <a:solidFill>
                            <a:schemeClr val="accent1"/>
                          </a:solidFill>
                          <a:effectLst/>
                          <a:latin typeface="Calibri" panose="020F0502020204030204" pitchFamily="34" charset="0"/>
                          <a:ea typeface="+mn-ea"/>
                          <a:cs typeface="+mn-cs"/>
                        </a:rPr>
                        <a:t>Completed</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4"/>
                          </a:solidFill>
                          <a:effectLst/>
                          <a:latin typeface="Calibri" panose="020F0502020204030204" pitchFamily="34" charset="0"/>
                          <a:ea typeface="+mn-ea"/>
                          <a:cs typeface="+mn-cs"/>
                        </a:rPr>
                        <a:t>Ph II SERENA-3: NCT04588298</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1"/>
                          </a:solidFill>
                          <a:effectLst/>
                          <a:latin typeface="Calibri" panose="020F0502020204030204" pitchFamily="34" charset="0"/>
                          <a:ea typeface="+mn-ea"/>
                          <a:cs typeface="+mn-cs"/>
                        </a:rPr>
                        <a:t>Ph I EMBER-2: NCT04647487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kern="1200" cap="none" normalizeH="0" baseline="0" dirty="0">
                          <a:ln>
                            <a:noFill/>
                          </a:ln>
                          <a:solidFill>
                            <a:schemeClr val="accent1"/>
                          </a:solidFill>
                          <a:effectLst/>
                          <a:latin typeface="Calibri" panose="020F0502020204030204" pitchFamily="34" charset="0"/>
                          <a:ea typeface="+mn-ea"/>
                          <a:cs typeface="+mn-cs"/>
                        </a:rPr>
                        <a:t>Completed</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767769302"/>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Adjuvant</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dirty="0">
                          <a:ln>
                            <a:noFill/>
                          </a:ln>
                          <a:solidFill>
                            <a:schemeClr val="accent4"/>
                          </a:solidFill>
                          <a:effectLst/>
                          <a:latin typeface="Calibri" panose="020F0502020204030204" pitchFamily="34" charset="0"/>
                          <a:ea typeface="+mn-ea"/>
                          <a:cs typeface="+mn-cs"/>
                        </a:rPr>
                        <a:t>Ph III lidERA: NCT04961996</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4"/>
                          </a:solidFill>
                          <a:effectLst/>
                          <a:latin typeface="Calibri" panose="020F0502020204030204" pitchFamily="34" charset="0"/>
                          <a:ea typeface="+mn-ea"/>
                          <a:cs typeface="+mn-cs"/>
                        </a:rPr>
                        <a:t>Ph III CAMBRIA-1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4"/>
                          </a:solidFill>
                          <a:effectLst/>
                          <a:latin typeface="Calibri" panose="020F0502020204030204" pitchFamily="34" charset="0"/>
                          <a:ea typeface="+mn-ea"/>
                          <a:cs typeface="+mn-cs"/>
                        </a:rPr>
                        <a:t>NCT05774951</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accent4"/>
                          </a:solidFill>
                          <a:effectLst/>
                          <a:latin typeface="Calibri" panose="020F0502020204030204" pitchFamily="34" charset="0"/>
                          <a:ea typeface="+mn-ea"/>
                          <a:cs typeface="+mn-cs"/>
                        </a:rPr>
                        <a:t>Ph III EMBER-4: NCT05514054</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48558396"/>
                  </a:ext>
                </a:extLst>
              </a:tr>
            </a:tbl>
          </a:graphicData>
        </a:graphic>
      </p:graphicFrame>
    </p:spTree>
    <p:extLst>
      <p:ext uri="{BB962C8B-B14F-4D97-AF65-F5344CB8AC3E}">
        <p14:creationId xmlns:p14="http://schemas.microsoft.com/office/powerpoint/2010/main" val="39704825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DB2E7-2C92-998B-57C0-876DF58463BC}"/>
              </a:ext>
            </a:extLst>
          </p:cNvPr>
          <p:cNvSpPr>
            <a:spLocks noGrp="1"/>
          </p:cNvSpPr>
          <p:nvPr>
            <p:ph type="title"/>
          </p:nvPr>
        </p:nvSpPr>
        <p:spPr/>
        <p:txBody>
          <a:bodyPr/>
          <a:lstStyle/>
          <a:p>
            <a:r>
              <a:rPr lang="en-US" dirty="0"/>
              <a:t>Advances in Treatment for Early-Stage TNBC</a:t>
            </a:r>
          </a:p>
        </p:txBody>
      </p:sp>
    </p:spTree>
    <p:extLst>
      <p:ext uri="{BB962C8B-B14F-4D97-AF65-F5344CB8AC3E}">
        <p14:creationId xmlns:p14="http://schemas.microsoft.com/office/powerpoint/2010/main" val="27509988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0599B-5341-472C-BE5D-28FA139561A9}"/>
              </a:ext>
            </a:extLst>
          </p:cNvPr>
          <p:cNvSpPr>
            <a:spLocks noGrp="1"/>
          </p:cNvSpPr>
          <p:nvPr>
            <p:ph type="title"/>
          </p:nvPr>
        </p:nvSpPr>
        <p:spPr/>
        <p:txBody>
          <a:bodyPr>
            <a:noAutofit/>
          </a:bodyPr>
          <a:lstStyle/>
          <a:p>
            <a:r>
              <a:rPr lang="en-US" altLang="en-US" dirty="0"/>
              <a:t>TNBC is Responsive to NAC With Outcomes Similar to </a:t>
            </a:r>
            <a:br>
              <a:rPr lang="en-US" altLang="en-US" dirty="0"/>
            </a:br>
            <a:r>
              <a:rPr lang="en-US" altLang="en-US" dirty="0"/>
              <a:t>Non-TNBC </a:t>
            </a:r>
            <a:endParaRPr lang="en-US" b="0" dirty="0"/>
          </a:p>
        </p:txBody>
      </p:sp>
      <p:sp>
        <p:nvSpPr>
          <p:cNvPr id="3" name="Content Placeholder 2">
            <a:extLst>
              <a:ext uri="{FF2B5EF4-FFF2-40B4-BE49-F238E27FC236}">
                <a16:creationId xmlns:a16="http://schemas.microsoft.com/office/drawing/2014/main" id="{595CF427-1B43-4B19-9D8D-E70F21BDC356}"/>
              </a:ext>
            </a:extLst>
          </p:cNvPr>
          <p:cNvSpPr>
            <a:spLocks noGrp="1"/>
          </p:cNvSpPr>
          <p:nvPr>
            <p:ph sz="half" idx="1"/>
          </p:nvPr>
        </p:nvSpPr>
        <p:spPr>
          <a:xfrm>
            <a:off x="701155" y="1522704"/>
            <a:ext cx="5309278" cy="4678738"/>
          </a:xfrm>
        </p:spPr>
        <p:txBody>
          <a:bodyPr/>
          <a:lstStyle/>
          <a:p>
            <a:pPr marL="0" indent="0" algn="ctr">
              <a:buNone/>
            </a:pPr>
            <a:r>
              <a:rPr lang="en-US" sz="2000" b="1" dirty="0"/>
              <a:t>Residual Cancer Burden and Outcomes</a:t>
            </a:r>
            <a:r>
              <a:rPr lang="en-US" sz="2000" b="1" baseline="30000" dirty="0"/>
              <a:t>1</a:t>
            </a:r>
            <a:endParaRPr lang="en-US" sz="2000" b="1" dirty="0"/>
          </a:p>
        </p:txBody>
      </p:sp>
      <p:sp>
        <p:nvSpPr>
          <p:cNvPr id="60" name="Content Placeholder 59">
            <a:extLst>
              <a:ext uri="{FF2B5EF4-FFF2-40B4-BE49-F238E27FC236}">
                <a16:creationId xmlns:a16="http://schemas.microsoft.com/office/drawing/2014/main" id="{934D9338-D3D4-4C44-809C-5152DEE66EAA}"/>
              </a:ext>
            </a:extLst>
          </p:cNvPr>
          <p:cNvSpPr>
            <a:spLocks noGrp="1"/>
          </p:cNvSpPr>
          <p:nvPr>
            <p:ph sz="half" idx="2"/>
          </p:nvPr>
        </p:nvSpPr>
        <p:spPr/>
        <p:txBody>
          <a:bodyPr/>
          <a:lstStyle/>
          <a:p>
            <a:pPr marL="0" indent="0">
              <a:spcAft>
                <a:spcPts val="500"/>
              </a:spcAft>
              <a:buNone/>
            </a:pPr>
            <a:r>
              <a:rPr lang="en-US" sz="2000" b="1" dirty="0">
                <a:solidFill>
                  <a:schemeClr val="bg1"/>
                </a:solidFill>
                <a:latin typeface="Calibri" panose="020F0502020204030204" pitchFamily="34" charset="0"/>
                <a:cs typeface="Calibri" panose="020F0502020204030204" pitchFamily="34" charset="0"/>
              </a:rPr>
              <a:t>Therapy options in TNBC to improve outcomes:</a:t>
            </a:r>
          </a:p>
          <a:p>
            <a:pPr marL="342900" indent="-342900">
              <a:spcAft>
                <a:spcPts val="500"/>
              </a:spcAft>
              <a:buFont typeface="Wingdings" pitchFamily="2" charset="2"/>
              <a:buChar char="§"/>
            </a:pPr>
            <a:r>
              <a:rPr lang="en-US" sz="2000" b="0" dirty="0">
                <a:solidFill>
                  <a:schemeClr val="bg1"/>
                </a:solidFill>
                <a:latin typeface="Calibri" panose="020F0502020204030204" pitchFamily="34" charset="0"/>
                <a:cs typeface="Calibri" panose="020F0502020204030204" pitchFamily="34" charset="0"/>
              </a:rPr>
              <a:t>Neoadjuvant chemotherapy</a:t>
            </a:r>
            <a:r>
              <a:rPr lang="en-US" sz="2000" b="0" baseline="30000" dirty="0">
                <a:solidFill>
                  <a:schemeClr val="bg1"/>
                </a:solidFill>
                <a:latin typeface="Calibri" panose="020F0502020204030204" pitchFamily="34" charset="0"/>
                <a:cs typeface="Calibri" panose="020F0502020204030204" pitchFamily="34" charset="0"/>
              </a:rPr>
              <a:t>2</a:t>
            </a:r>
            <a:endParaRPr lang="en-US" sz="2000" b="0" dirty="0">
              <a:solidFill>
                <a:schemeClr val="bg1"/>
              </a:solidFill>
              <a:latin typeface="Calibri" panose="020F0502020204030204" pitchFamily="34" charset="0"/>
              <a:cs typeface="Calibri" panose="020F0502020204030204" pitchFamily="34" charset="0"/>
            </a:endParaRPr>
          </a:p>
          <a:p>
            <a:pPr marL="800100" lvl="1" indent="-342900">
              <a:spcAft>
                <a:spcPts val="500"/>
              </a:spcAft>
              <a:buFont typeface="System Font Regular"/>
              <a:buChar char="−"/>
            </a:pPr>
            <a:r>
              <a:rPr lang="en-US" sz="1800" b="0" dirty="0">
                <a:solidFill>
                  <a:schemeClr val="bg1"/>
                </a:solidFill>
                <a:cs typeface="Calibri" panose="020F0502020204030204" pitchFamily="34" charset="0"/>
              </a:rPr>
              <a:t>Downstages tumors</a:t>
            </a:r>
          </a:p>
          <a:p>
            <a:pPr marL="800100" lvl="1" indent="-342900">
              <a:spcAft>
                <a:spcPts val="500"/>
              </a:spcAft>
              <a:buFont typeface="System Font Regular"/>
              <a:buChar char="−"/>
            </a:pPr>
            <a:r>
              <a:rPr lang="en-US" sz="1800" dirty="0">
                <a:cs typeface="Calibri" panose="020F0502020204030204" pitchFamily="34" charset="0"/>
              </a:rPr>
              <a:t>Allows additional time for</a:t>
            </a:r>
            <a:r>
              <a:rPr lang="en-US" sz="1800" b="0" dirty="0">
                <a:solidFill>
                  <a:schemeClr val="bg1"/>
                </a:solidFill>
                <a:cs typeface="Calibri" panose="020F0502020204030204" pitchFamily="34" charset="0"/>
              </a:rPr>
              <a:t> germline mutation testing</a:t>
            </a:r>
          </a:p>
          <a:p>
            <a:pPr marL="342900" indent="-342900">
              <a:spcAft>
                <a:spcPts val="500"/>
              </a:spcAft>
              <a:buFont typeface="Wingdings" pitchFamily="2" charset="2"/>
              <a:buChar char="§"/>
            </a:pPr>
            <a:r>
              <a:rPr lang="en-US" sz="2000" b="0" dirty="0">
                <a:solidFill>
                  <a:schemeClr val="bg1"/>
                </a:solidFill>
                <a:latin typeface="Calibri" panose="020F0502020204030204" pitchFamily="34" charset="0"/>
                <a:cs typeface="Calibri" panose="020F0502020204030204" pitchFamily="34" charset="0"/>
              </a:rPr>
              <a:t>Neoadjuvant approaches to increase pCR</a:t>
            </a:r>
            <a:r>
              <a:rPr lang="en-US" sz="2000" b="0" baseline="30000" dirty="0">
                <a:solidFill>
                  <a:schemeClr val="bg1"/>
                </a:solidFill>
                <a:latin typeface="Calibri" panose="020F0502020204030204" pitchFamily="34" charset="0"/>
                <a:cs typeface="Calibri" panose="020F0502020204030204" pitchFamily="34" charset="0"/>
              </a:rPr>
              <a:t>2</a:t>
            </a:r>
            <a:r>
              <a:rPr lang="en-US" sz="2000" b="0" dirty="0">
                <a:solidFill>
                  <a:schemeClr val="bg1"/>
                </a:solidFill>
                <a:latin typeface="Calibri" panose="020F0502020204030204" pitchFamily="34" charset="0"/>
                <a:cs typeface="Calibri" panose="020F0502020204030204" pitchFamily="34" charset="0"/>
              </a:rPr>
              <a:t> </a:t>
            </a:r>
          </a:p>
          <a:p>
            <a:pPr marL="800100" lvl="1" indent="-342900">
              <a:spcAft>
                <a:spcPts val="500"/>
              </a:spcAft>
              <a:buFont typeface="System Font Regular"/>
              <a:buChar char="−"/>
            </a:pPr>
            <a:r>
              <a:rPr lang="en-US" sz="1800" b="0" dirty="0">
                <a:solidFill>
                  <a:schemeClr val="bg1"/>
                </a:solidFill>
                <a:latin typeface="Calibri" panose="020F0502020204030204" pitchFamily="34" charset="0"/>
                <a:cs typeface="Calibri" panose="020F0502020204030204" pitchFamily="34" charset="0"/>
              </a:rPr>
              <a:t>Drugs: </a:t>
            </a:r>
            <a:r>
              <a:rPr lang="en-US" sz="1800" b="0" dirty="0" err="1">
                <a:solidFill>
                  <a:schemeClr val="bg1"/>
                </a:solidFill>
                <a:latin typeface="Calibri" panose="020F0502020204030204" pitchFamily="34" charset="0"/>
                <a:cs typeface="Calibri" panose="020F0502020204030204" pitchFamily="34" charset="0"/>
              </a:rPr>
              <a:t>platinums</a:t>
            </a:r>
            <a:r>
              <a:rPr lang="en-US" sz="1800" b="0" dirty="0">
                <a:solidFill>
                  <a:schemeClr val="bg1"/>
                </a:solidFill>
                <a:latin typeface="Calibri" panose="020F0502020204030204" pitchFamily="34" charset="0"/>
                <a:cs typeface="Calibri" panose="020F0502020204030204" pitchFamily="34" charset="0"/>
              </a:rPr>
              <a:t>, sacituzumab govitecan</a:t>
            </a:r>
            <a:r>
              <a:rPr lang="en-US" sz="1800" b="0" baseline="30000" dirty="0">
                <a:solidFill>
                  <a:schemeClr val="bg1"/>
                </a:solidFill>
                <a:latin typeface="Calibri" panose="020F0502020204030204" pitchFamily="34" charset="0"/>
                <a:cs typeface="Calibri" panose="020F0502020204030204" pitchFamily="34" charset="0"/>
              </a:rPr>
              <a:t>3</a:t>
            </a:r>
            <a:endParaRPr lang="en-US" sz="1800" b="0" dirty="0">
              <a:solidFill>
                <a:schemeClr val="bg1"/>
              </a:solidFill>
              <a:latin typeface="Calibri" panose="020F0502020204030204" pitchFamily="34" charset="0"/>
              <a:cs typeface="Calibri" panose="020F0502020204030204" pitchFamily="34" charset="0"/>
            </a:endParaRPr>
          </a:p>
          <a:p>
            <a:pPr marL="800100" lvl="1" indent="-342900">
              <a:spcAft>
                <a:spcPts val="500"/>
              </a:spcAft>
              <a:buFont typeface="System Font Regular"/>
              <a:buChar char="−"/>
            </a:pPr>
            <a:r>
              <a:rPr lang="en-US" sz="1800" b="0" dirty="0">
                <a:solidFill>
                  <a:schemeClr val="bg1"/>
                </a:solidFill>
                <a:latin typeface="Calibri" panose="020F0502020204030204" pitchFamily="34" charset="0"/>
                <a:cs typeface="Calibri" panose="020F0502020204030204" pitchFamily="34" charset="0"/>
              </a:rPr>
              <a:t>Biologics: immune checkpoint inhibitors</a:t>
            </a:r>
            <a:r>
              <a:rPr lang="en-US" sz="1800" b="0" baseline="30000" dirty="0">
                <a:solidFill>
                  <a:schemeClr val="bg1"/>
                </a:solidFill>
                <a:latin typeface="Calibri" panose="020F0502020204030204" pitchFamily="34" charset="0"/>
                <a:cs typeface="Calibri" panose="020F0502020204030204" pitchFamily="34" charset="0"/>
              </a:rPr>
              <a:t>4</a:t>
            </a:r>
            <a:endParaRPr lang="en-US" sz="1800" b="0" dirty="0">
              <a:solidFill>
                <a:schemeClr val="bg1"/>
              </a:solidFill>
              <a:latin typeface="Calibri" panose="020F0502020204030204" pitchFamily="34" charset="0"/>
              <a:cs typeface="Calibri" panose="020F0502020204030204" pitchFamily="34" charset="0"/>
            </a:endParaRPr>
          </a:p>
          <a:p>
            <a:pPr marL="342900" indent="-342900">
              <a:spcAft>
                <a:spcPts val="500"/>
              </a:spcAft>
              <a:buFont typeface="Wingdings" pitchFamily="2" charset="2"/>
              <a:buChar char="§"/>
            </a:pPr>
            <a:r>
              <a:rPr lang="en-US" sz="2000" b="0" dirty="0">
                <a:solidFill>
                  <a:schemeClr val="bg1"/>
                </a:solidFill>
                <a:latin typeface="Calibri" panose="020F0502020204030204" pitchFamily="34" charset="0"/>
                <a:cs typeface="Calibri" panose="020F0502020204030204" pitchFamily="34" charset="0"/>
              </a:rPr>
              <a:t>Residual disease treatment options</a:t>
            </a:r>
          </a:p>
          <a:p>
            <a:pPr marL="800100" lvl="1" indent="-342900">
              <a:spcAft>
                <a:spcPts val="500"/>
              </a:spcAft>
              <a:buFont typeface="System Font Regular"/>
              <a:buChar char="−"/>
            </a:pPr>
            <a:r>
              <a:rPr lang="en-US" sz="1800" b="0" dirty="0">
                <a:solidFill>
                  <a:schemeClr val="bg1"/>
                </a:solidFill>
                <a:cs typeface="Calibri" panose="020F0502020204030204" pitchFamily="34" charset="0"/>
              </a:rPr>
              <a:t>CREATE X: adjuvant capecitabine</a:t>
            </a:r>
            <a:r>
              <a:rPr lang="en-US" sz="1800" baseline="30000" dirty="0">
                <a:cs typeface="Calibri" panose="020F0502020204030204" pitchFamily="34" charset="0"/>
              </a:rPr>
              <a:t>5</a:t>
            </a:r>
            <a:endParaRPr lang="en-US" sz="1800" b="0" dirty="0">
              <a:solidFill>
                <a:schemeClr val="bg1"/>
              </a:solidFill>
              <a:cs typeface="Calibri" panose="020F0502020204030204" pitchFamily="34" charset="0"/>
            </a:endParaRPr>
          </a:p>
          <a:p>
            <a:pPr marL="800100" lvl="1" indent="-342900">
              <a:spcAft>
                <a:spcPts val="500"/>
              </a:spcAft>
              <a:buFont typeface="System Font Regular"/>
              <a:buChar char="−"/>
            </a:pPr>
            <a:r>
              <a:rPr lang="en-US" sz="1800" b="0" dirty="0">
                <a:solidFill>
                  <a:schemeClr val="bg1"/>
                </a:solidFill>
                <a:cs typeface="Calibri" panose="020F0502020204030204" pitchFamily="34" charset="0"/>
              </a:rPr>
              <a:t>Olaparib</a:t>
            </a:r>
            <a:r>
              <a:rPr lang="en-US" sz="1800" baseline="30000" dirty="0">
                <a:cs typeface="Calibri" panose="020F0502020204030204" pitchFamily="34" charset="0"/>
              </a:rPr>
              <a:t>6</a:t>
            </a:r>
            <a:endParaRPr lang="en-US" sz="1800" b="0" dirty="0">
              <a:solidFill>
                <a:schemeClr val="bg1"/>
              </a:solidFill>
              <a:cs typeface="Calibri" panose="020F0502020204030204" pitchFamily="34" charset="0"/>
            </a:endParaRPr>
          </a:p>
          <a:p>
            <a:pPr>
              <a:spcAft>
                <a:spcPts val="500"/>
              </a:spcAft>
            </a:pPr>
            <a:endParaRPr lang="en-US" dirty="0"/>
          </a:p>
        </p:txBody>
      </p:sp>
      <p:grpSp>
        <p:nvGrpSpPr>
          <p:cNvPr id="6" name="Group 1">
            <a:extLst>
              <a:ext uri="{FF2B5EF4-FFF2-40B4-BE49-F238E27FC236}">
                <a16:creationId xmlns:a16="http://schemas.microsoft.com/office/drawing/2014/main" id="{F70C0000-7B53-49B7-BA79-BAAED3DA8900}"/>
              </a:ext>
            </a:extLst>
          </p:cNvPr>
          <p:cNvGrpSpPr>
            <a:grpSpLocks/>
          </p:cNvGrpSpPr>
          <p:nvPr/>
        </p:nvGrpSpPr>
        <p:grpSpPr bwMode="auto">
          <a:xfrm>
            <a:off x="364743" y="1960944"/>
            <a:ext cx="4684305" cy="3894137"/>
            <a:chOff x="324883" y="1946275"/>
            <a:chExt cx="4213246" cy="2824836"/>
          </a:xfrm>
        </p:grpSpPr>
        <p:cxnSp>
          <p:nvCxnSpPr>
            <p:cNvPr id="7" name="Straight Connector 6">
              <a:extLst>
                <a:ext uri="{FF2B5EF4-FFF2-40B4-BE49-F238E27FC236}">
                  <a16:creationId xmlns:a16="http://schemas.microsoft.com/office/drawing/2014/main" id="{4FF2A947-94F8-4473-96F8-50C54BD7207C}"/>
                </a:ext>
              </a:extLst>
            </p:cNvPr>
            <p:cNvCxnSpPr/>
            <p:nvPr/>
          </p:nvCxnSpPr>
          <p:spPr bwMode="auto">
            <a:xfrm flipV="1">
              <a:off x="2507417" y="2079859"/>
              <a:ext cx="0" cy="2273227"/>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C29B9F72-9118-4729-9BB7-5E4BC123569E}"/>
                </a:ext>
              </a:extLst>
            </p:cNvPr>
            <p:cNvCxnSpPr/>
            <p:nvPr/>
          </p:nvCxnSpPr>
          <p:spPr bwMode="auto">
            <a:xfrm>
              <a:off x="1074648" y="2087920"/>
              <a:ext cx="0" cy="2281289"/>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64DE2EC5-0813-4907-BBC6-5C7AB27E5062}"/>
                </a:ext>
              </a:extLst>
            </p:cNvPr>
            <p:cNvCxnSpPr/>
            <p:nvPr/>
          </p:nvCxnSpPr>
          <p:spPr bwMode="auto">
            <a:xfrm>
              <a:off x="1055592" y="4359996"/>
              <a:ext cx="3359802"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4343780A-FBE7-49A6-AF0F-CC9372E6C998}"/>
                </a:ext>
              </a:extLst>
            </p:cNvPr>
            <p:cNvCxnSpPr/>
            <p:nvPr/>
          </p:nvCxnSpPr>
          <p:spPr bwMode="auto">
            <a:xfrm>
              <a:off x="1009144" y="2101739"/>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A5ED02D-4875-4355-868E-89663BB07AFC}"/>
                </a:ext>
              </a:extLst>
            </p:cNvPr>
            <p:cNvCxnSpPr/>
            <p:nvPr/>
          </p:nvCxnSpPr>
          <p:spPr bwMode="auto">
            <a:xfrm>
              <a:off x="1009144" y="2481761"/>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76B9934-5C59-479E-BD6B-F6464C09FF5A}"/>
                </a:ext>
              </a:extLst>
            </p:cNvPr>
            <p:cNvCxnSpPr/>
            <p:nvPr/>
          </p:nvCxnSpPr>
          <p:spPr bwMode="auto">
            <a:xfrm>
              <a:off x="1009144" y="2857178"/>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41565CD8-BD8B-47FF-9C2D-2E1C86C3F99A}"/>
                </a:ext>
              </a:extLst>
            </p:cNvPr>
            <p:cNvCxnSpPr/>
            <p:nvPr/>
          </p:nvCxnSpPr>
          <p:spPr bwMode="auto">
            <a:xfrm>
              <a:off x="1009144" y="3237201"/>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7949403-C79C-4B9B-ABA7-B26A2A035333}"/>
                </a:ext>
              </a:extLst>
            </p:cNvPr>
            <p:cNvCxnSpPr/>
            <p:nvPr/>
          </p:nvCxnSpPr>
          <p:spPr bwMode="auto">
            <a:xfrm>
              <a:off x="1009144" y="3603404"/>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70AFBBB-81F8-4C2D-8FC7-7EF7DCC5D00F}"/>
                </a:ext>
              </a:extLst>
            </p:cNvPr>
            <p:cNvCxnSpPr/>
            <p:nvPr/>
          </p:nvCxnSpPr>
          <p:spPr bwMode="auto">
            <a:xfrm>
              <a:off x="1009144" y="3982276"/>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1CF9F4E-CA6D-46BC-A06A-264EB3398118}"/>
                </a:ext>
              </a:extLst>
            </p:cNvPr>
            <p:cNvCxnSpPr/>
            <p:nvPr/>
          </p:nvCxnSpPr>
          <p:spPr bwMode="auto">
            <a:xfrm>
              <a:off x="1009144" y="4359996"/>
              <a:ext cx="65504"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66D794D-F20A-4A8C-8EC4-88B6F3AF6CD7}"/>
                </a:ext>
              </a:extLst>
            </p:cNvPr>
            <p:cNvCxnSpPr/>
            <p:nvPr/>
          </p:nvCxnSpPr>
          <p:spPr bwMode="auto">
            <a:xfrm rot="5400000">
              <a:off x="1525333"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E1E2EBCE-E258-42BE-BFF8-B174ED34F9B7}"/>
                </a:ext>
              </a:extLst>
            </p:cNvPr>
            <p:cNvCxnSpPr/>
            <p:nvPr/>
          </p:nvCxnSpPr>
          <p:spPr bwMode="auto">
            <a:xfrm rot="5400000">
              <a:off x="2002922"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C5485B3-6136-4B71-988E-63DD86832D66}"/>
                </a:ext>
              </a:extLst>
            </p:cNvPr>
            <p:cNvCxnSpPr/>
            <p:nvPr/>
          </p:nvCxnSpPr>
          <p:spPr bwMode="auto">
            <a:xfrm rot="5400000">
              <a:off x="2479321"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3FD1BDD-1734-4202-A47D-E9F342DE96BE}"/>
                </a:ext>
              </a:extLst>
            </p:cNvPr>
            <p:cNvCxnSpPr/>
            <p:nvPr/>
          </p:nvCxnSpPr>
          <p:spPr bwMode="auto">
            <a:xfrm rot="5400000">
              <a:off x="2956911"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F44793D-D3CC-4D36-8011-638DA02B6029}"/>
                </a:ext>
              </a:extLst>
            </p:cNvPr>
            <p:cNvCxnSpPr/>
            <p:nvPr/>
          </p:nvCxnSpPr>
          <p:spPr bwMode="auto">
            <a:xfrm rot="5400000">
              <a:off x="3419018"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7D629A9-6315-4D12-AE71-B03B1C229609}"/>
                </a:ext>
              </a:extLst>
            </p:cNvPr>
            <p:cNvCxnSpPr/>
            <p:nvPr/>
          </p:nvCxnSpPr>
          <p:spPr bwMode="auto">
            <a:xfrm rot="5400000">
              <a:off x="3895416"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D25BF61-21F4-4205-8092-66DFE13AEACD}"/>
                </a:ext>
              </a:extLst>
            </p:cNvPr>
            <p:cNvCxnSpPr/>
            <p:nvPr/>
          </p:nvCxnSpPr>
          <p:spPr bwMode="auto">
            <a:xfrm rot="5400000">
              <a:off x="4371815" y="4388210"/>
              <a:ext cx="63338" cy="0"/>
            </a:xfrm>
            <a:prstGeom prst="line">
              <a:avLst/>
            </a:prstGeom>
            <a:noFill/>
            <a:ln w="28575" cap="flat" cmpd="sng" algn="ctr">
              <a:solidFill>
                <a:schemeClr val="bg2">
                  <a:lumMod val="10000"/>
                </a:schemeClr>
              </a:solidFill>
              <a:prstDash val="solid"/>
              <a:round/>
              <a:headEnd type="none" w="med" len="med"/>
              <a:tailEnd type="none" w="med" len="med"/>
            </a:ln>
            <a:effectLst/>
          </p:spPr>
        </p:cxnSp>
        <p:sp>
          <p:nvSpPr>
            <p:cNvPr id="24" name="TextBox 24">
              <a:extLst>
                <a:ext uri="{FF2B5EF4-FFF2-40B4-BE49-F238E27FC236}">
                  <a16:creationId xmlns:a16="http://schemas.microsoft.com/office/drawing/2014/main" id="{EBADB21F-A5F5-4E58-8115-77F06CC6AF92}"/>
                </a:ext>
              </a:extLst>
            </p:cNvPr>
            <p:cNvSpPr txBox="1">
              <a:spLocks noChangeArrowheads="1"/>
            </p:cNvSpPr>
            <p:nvPr/>
          </p:nvSpPr>
          <p:spPr bwMode="auto">
            <a:xfrm>
              <a:off x="607813" y="1946275"/>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1.0</a:t>
              </a:r>
            </a:p>
          </p:txBody>
        </p:sp>
        <p:sp>
          <p:nvSpPr>
            <p:cNvPr id="25" name="TextBox 25">
              <a:extLst>
                <a:ext uri="{FF2B5EF4-FFF2-40B4-BE49-F238E27FC236}">
                  <a16:creationId xmlns:a16="http://schemas.microsoft.com/office/drawing/2014/main" id="{0A62FE5D-9949-402F-BB17-AD06B63C7D48}"/>
                </a:ext>
              </a:extLst>
            </p:cNvPr>
            <p:cNvSpPr txBox="1">
              <a:spLocks noChangeArrowheads="1"/>
            </p:cNvSpPr>
            <p:nvPr/>
          </p:nvSpPr>
          <p:spPr bwMode="auto">
            <a:xfrm>
              <a:off x="600666" y="2315877"/>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0.9</a:t>
              </a:r>
            </a:p>
          </p:txBody>
        </p:sp>
        <p:sp>
          <p:nvSpPr>
            <p:cNvPr id="26" name="TextBox 26">
              <a:extLst>
                <a:ext uri="{FF2B5EF4-FFF2-40B4-BE49-F238E27FC236}">
                  <a16:creationId xmlns:a16="http://schemas.microsoft.com/office/drawing/2014/main" id="{FDA49202-AC9B-4521-BCDE-30D797ECCD67}"/>
                </a:ext>
              </a:extLst>
            </p:cNvPr>
            <p:cNvSpPr txBox="1">
              <a:spLocks noChangeArrowheads="1"/>
            </p:cNvSpPr>
            <p:nvPr/>
          </p:nvSpPr>
          <p:spPr bwMode="auto">
            <a:xfrm>
              <a:off x="601857" y="2693538"/>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0.8</a:t>
              </a:r>
            </a:p>
          </p:txBody>
        </p:sp>
        <p:sp>
          <p:nvSpPr>
            <p:cNvPr id="27" name="TextBox 27">
              <a:extLst>
                <a:ext uri="{FF2B5EF4-FFF2-40B4-BE49-F238E27FC236}">
                  <a16:creationId xmlns:a16="http://schemas.microsoft.com/office/drawing/2014/main" id="{1B8E8ABE-4186-4E39-96A7-264AFD40D4D6}"/>
                </a:ext>
              </a:extLst>
            </p:cNvPr>
            <p:cNvSpPr txBox="1">
              <a:spLocks noChangeArrowheads="1"/>
            </p:cNvSpPr>
            <p:nvPr/>
          </p:nvSpPr>
          <p:spPr bwMode="auto">
            <a:xfrm>
              <a:off x="603048" y="3082714"/>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0.7</a:t>
              </a:r>
            </a:p>
          </p:txBody>
        </p:sp>
        <p:sp>
          <p:nvSpPr>
            <p:cNvPr id="28" name="TextBox 28">
              <a:extLst>
                <a:ext uri="{FF2B5EF4-FFF2-40B4-BE49-F238E27FC236}">
                  <a16:creationId xmlns:a16="http://schemas.microsoft.com/office/drawing/2014/main" id="{9B6FEAD8-FC19-49F3-9A6B-5EB9BA5B7D53}"/>
                </a:ext>
              </a:extLst>
            </p:cNvPr>
            <p:cNvSpPr txBox="1">
              <a:spLocks noChangeArrowheads="1"/>
            </p:cNvSpPr>
            <p:nvPr/>
          </p:nvSpPr>
          <p:spPr bwMode="auto">
            <a:xfrm>
              <a:off x="600666" y="3441953"/>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0.6</a:t>
              </a:r>
            </a:p>
          </p:txBody>
        </p:sp>
        <p:sp>
          <p:nvSpPr>
            <p:cNvPr id="29" name="TextBox 29">
              <a:extLst>
                <a:ext uri="{FF2B5EF4-FFF2-40B4-BE49-F238E27FC236}">
                  <a16:creationId xmlns:a16="http://schemas.microsoft.com/office/drawing/2014/main" id="{8E812DC1-5F16-48F8-9E48-F1AACC55F4F6}"/>
                </a:ext>
              </a:extLst>
            </p:cNvPr>
            <p:cNvSpPr txBox="1">
              <a:spLocks noChangeArrowheads="1"/>
            </p:cNvSpPr>
            <p:nvPr/>
          </p:nvSpPr>
          <p:spPr bwMode="auto">
            <a:xfrm>
              <a:off x="601857" y="3831129"/>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0.5</a:t>
              </a:r>
            </a:p>
          </p:txBody>
        </p:sp>
        <p:sp>
          <p:nvSpPr>
            <p:cNvPr id="30" name="TextBox 30">
              <a:extLst>
                <a:ext uri="{FF2B5EF4-FFF2-40B4-BE49-F238E27FC236}">
                  <a16:creationId xmlns:a16="http://schemas.microsoft.com/office/drawing/2014/main" id="{51B67DA4-6476-4953-AA8E-87A977FF3E16}"/>
                </a:ext>
              </a:extLst>
            </p:cNvPr>
            <p:cNvSpPr txBox="1">
              <a:spLocks noChangeArrowheads="1"/>
            </p:cNvSpPr>
            <p:nvPr/>
          </p:nvSpPr>
          <p:spPr bwMode="auto">
            <a:xfrm>
              <a:off x="603048" y="4204184"/>
              <a:ext cx="399667"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0.4</a:t>
              </a:r>
            </a:p>
          </p:txBody>
        </p:sp>
        <p:sp>
          <p:nvSpPr>
            <p:cNvPr id="31" name="TextBox 31">
              <a:extLst>
                <a:ext uri="{FF2B5EF4-FFF2-40B4-BE49-F238E27FC236}">
                  <a16:creationId xmlns:a16="http://schemas.microsoft.com/office/drawing/2014/main" id="{2B814D42-E241-4A3B-A792-1C686377CFF7}"/>
                </a:ext>
              </a:extLst>
            </p:cNvPr>
            <p:cNvSpPr txBox="1">
              <a:spLocks noChangeArrowheads="1"/>
            </p:cNvSpPr>
            <p:nvPr/>
          </p:nvSpPr>
          <p:spPr bwMode="auto">
            <a:xfrm>
              <a:off x="1440729" y="4380850"/>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1</a:t>
              </a:r>
            </a:p>
          </p:txBody>
        </p:sp>
        <p:sp>
          <p:nvSpPr>
            <p:cNvPr id="32" name="TextBox 32">
              <a:extLst>
                <a:ext uri="{FF2B5EF4-FFF2-40B4-BE49-F238E27FC236}">
                  <a16:creationId xmlns:a16="http://schemas.microsoft.com/office/drawing/2014/main" id="{758B238E-46F4-41BB-8ACD-138E9A611E07}"/>
                </a:ext>
              </a:extLst>
            </p:cNvPr>
            <p:cNvSpPr txBox="1">
              <a:spLocks noChangeArrowheads="1"/>
            </p:cNvSpPr>
            <p:nvPr/>
          </p:nvSpPr>
          <p:spPr bwMode="auto">
            <a:xfrm>
              <a:off x="1776345" y="4543418"/>
              <a:ext cx="1874892" cy="227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dirty="0">
                  <a:solidFill>
                    <a:srgbClr val="141415"/>
                  </a:solidFill>
                  <a:latin typeface="Calibri" panose="020F0502020204030204" pitchFamily="34" charset="0"/>
                </a:rPr>
                <a:t>Yr After Surgery</a:t>
              </a:r>
            </a:p>
          </p:txBody>
        </p:sp>
        <p:sp>
          <p:nvSpPr>
            <p:cNvPr id="33" name="TextBox 33">
              <a:extLst>
                <a:ext uri="{FF2B5EF4-FFF2-40B4-BE49-F238E27FC236}">
                  <a16:creationId xmlns:a16="http://schemas.microsoft.com/office/drawing/2014/main" id="{75E568EB-9A79-4048-800B-326C475E945F}"/>
                </a:ext>
              </a:extLst>
            </p:cNvPr>
            <p:cNvSpPr txBox="1">
              <a:spLocks noChangeArrowheads="1"/>
            </p:cNvSpPr>
            <p:nvPr/>
          </p:nvSpPr>
          <p:spPr bwMode="auto">
            <a:xfrm>
              <a:off x="1908495" y="4376895"/>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2</a:t>
              </a:r>
            </a:p>
          </p:txBody>
        </p:sp>
        <p:sp>
          <p:nvSpPr>
            <p:cNvPr id="34" name="TextBox 34">
              <a:extLst>
                <a:ext uri="{FF2B5EF4-FFF2-40B4-BE49-F238E27FC236}">
                  <a16:creationId xmlns:a16="http://schemas.microsoft.com/office/drawing/2014/main" id="{8A7D3A5C-6213-4FA0-8364-370E13649C87}"/>
                </a:ext>
              </a:extLst>
            </p:cNvPr>
            <p:cNvSpPr txBox="1">
              <a:spLocks noChangeArrowheads="1"/>
            </p:cNvSpPr>
            <p:nvPr/>
          </p:nvSpPr>
          <p:spPr bwMode="auto">
            <a:xfrm>
              <a:off x="2381387" y="4373441"/>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3</a:t>
              </a:r>
            </a:p>
          </p:txBody>
        </p:sp>
        <p:sp>
          <p:nvSpPr>
            <p:cNvPr id="35" name="TextBox 35">
              <a:extLst>
                <a:ext uri="{FF2B5EF4-FFF2-40B4-BE49-F238E27FC236}">
                  <a16:creationId xmlns:a16="http://schemas.microsoft.com/office/drawing/2014/main" id="{9FDC2897-395A-48CE-A838-F949D094DB62}"/>
                </a:ext>
              </a:extLst>
            </p:cNvPr>
            <p:cNvSpPr txBox="1">
              <a:spLocks noChangeArrowheads="1"/>
            </p:cNvSpPr>
            <p:nvPr/>
          </p:nvSpPr>
          <p:spPr bwMode="auto">
            <a:xfrm>
              <a:off x="2850111" y="4376895"/>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4</a:t>
              </a:r>
            </a:p>
          </p:txBody>
        </p:sp>
        <p:sp>
          <p:nvSpPr>
            <p:cNvPr id="36" name="TextBox 36">
              <a:extLst>
                <a:ext uri="{FF2B5EF4-FFF2-40B4-BE49-F238E27FC236}">
                  <a16:creationId xmlns:a16="http://schemas.microsoft.com/office/drawing/2014/main" id="{9B22A591-1F87-44DC-AF72-7D847F66F6F6}"/>
                </a:ext>
              </a:extLst>
            </p:cNvPr>
            <p:cNvSpPr txBox="1">
              <a:spLocks noChangeArrowheads="1"/>
            </p:cNvSpPr>
            <p:nvPr/>
          </p:nvSpPr>
          <p:spPr bwMode="auto">
            <a:xfrm>
              <a:off x="3337297" y="4378046"/>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5</a:t>
              </a:r>
            </a:p>
          </p:txBody>
        </p:sp>
        <p:sp>
          <p:nvSpPr>
            <p:cNvPr id="37" name="TextBox 37">
              <a:extLst>
                <a:ext uri="{FF2B5EF4-FFF2-40B4-BE49-F238E27FC236}">
                  <a16:creationId xmlns:a16="http://schemas.microsoft.com/office/drawing/2014/main" id="{69A1A1F3-E01A-422E-BAD1-3D63E186E11F}"/>
                </a:ext>
              </a:extLst>
            </p:cNvPr>
            <p:cNvSpPr txBox="1">
              <a:spLocks noChangeArrowheads="1"/>
            </p:cNvSpPr>
            <p:nvPr/>
          </p:nvSpPr>
          <p:spPr bwMode="auto">
            <a:xfrm>
              <a:off x="3810188" y="4374593"/>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6</a:t>
              </a:r>
            </a:p>
          </p:txBody>
        </p:sp>
        <p:sp>
          <p:nvSpPr>
            <p:cNvPr id="38" name="TextBox 38">
              <a:extLst>
                <a:ext uri="{FF2B5EF4-FFF2-40B4-BE49-F238E27FC236}">
                  <a16:creationId xmlns:a16="http://schemas.microsoft.com/office/drawing/2014/main" id="{9262ABC7-9C32-4625-848D-A2CEC935084F}"/>
                </a:ext>
              </a:extLst>
            </p:cNvPr>
            <p:cNvSpPr txBox="1">
              <a:spLocks noChangeArrowheads="1"/>
            </p:cNvSpPr>
            <p:nvPr/>
          </p:nvSpPr>
          <p:spPr bwMode="auto">
            <a:xfrm>
              <a:off x="4278315" y="4372290"/>
              <a:ext cx="259814" cy="22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algn="ctr" eaLnBrk="1" hangingPunct="1">
                <a:spcBef>
                  <a:spcPct val="35000"/>
                </a:spcBef>
                <a:spcAft>
                  <a:spcPct val="25000"/>
                </a:spcAft>
                <a:buFont typeface="Arial" panose="020B0604020202020204" pitchFamily="34" charset="0"/>
                <a:buNone/>
              </a:pPr>
              <a:r>
                <a:rPr lang="en-US" altLang="en-US" sz="1600" b="0" dirty="0">
                  <a:solidFill>
                    <a:srgbClr val="141415"/>
                  </a:solidFill>
                  <a:latin typeface="Calibri" panose="020F0502020204030204" pitchFamily="34" charset="0"/>
                </a:rPr>
                <a:t>7</a:t>
              </a:r>
            </a:p>
          </p:txBody>
        </p:sp>
        <p:sp>
          <p:nvSpPr>
            <p:cNvPr id="39" name="TextBox 39">
              <a:extLst>
                <a:ext uri="{FF2B5EF4-FFF2-40B4-BE49-F238E27FC236}">
                  <a16:creationId xmlns:a16="http://schemas.microsoft.com/office/drawing/2014/main" id="{B4376430-90BA-4551-A7BF-42043B5F450B}"/>
                </a:ext>
              </a:extLst>
            </p:cNvPr>
            <p:cNvSpPr txBox="1">
              <a:spLocks noChangeArrowheads="1"/>
            </p:cNvSpPr>
            <p:nvPr/>
          </p:nvSpPr>
          <p:spPr bwMode="auto">
            <a:xfrm rot="16200000">
              <a:off x="-612804" y="2956501"/>
              <a:ext cx="2157737" cy="28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600" dirty="0">
                  <a:solidFill>
                    <a:srgbClr val="141415"/>
                  </a:solidFill>
                  <a:latin typeface="Calibri" panose="020F0502020204030204" pitchFamily="34" charset="0"/>
                </a:rPr>
                <a:t>Probability of Being Alive</a:t>
              </a:r>
            </a:p>
          </p:txBody>
        </p:sp>
        <p:sp>
          <p:nvSpPr>
            <p:cNvPr id="45" name="Freeform 48">
              <a:extLst>
                <a:ext uri="{FF2B5EF4-FFF2-40B4-BE49-F238E27FC236}">
                  <a16:creationId xmlns:a16="http://schemas.microsoft.com/office/drawing/2014/main" id="{849E85BE-91CF-41DE-83E5-62471A1E8A40}"/>
                </a:ext>
              </a:extLst>
            </p:cNvPr>
            <p:cNvSpPr/>
            <p:nvPr/>
          </p:nvSpPr>
          <p:spPr bwMode="auto">
            <a:xfrm>
              <a:off x="1093704" y="2092526"/>
              <a:ext cx="3283578" cy="101339"/>
            </a:xfrm>
            <a:custGeom>
              <a:avLst/>
              <a:gdLst>
                <a:gd name="connsiteX0" fmla="*/ 0 w 3284220"/>
                <a:gd name="connsiteY0" fmla="*/ 0 h 102870"/>
                <a:gd name="connsiteX1" fmla="*/ 247650 w 3284220"/>
                <a:gd name="connsiteY1" fmla="*/ 0 h 102870"/>
                <a:gd name="connsiteX2" fmla="*/ 247650 w 3284220"/>
                <a:gd name="connsiteY2" fmla="*/ 34290 h 102870"/>
                <a:gd name="connsiteX3" fmla="*/ 830580 w 3284220"/>
                <a:gd name="connsiteY3" fmla="*/ 34290 h 102870"/>
                <a:gd name="connsiteX4" fmla="*/ 830580 w 3284220"/>
                <a:gd name="connsiteY4" fmla="*/ 102870 h 102870"/>
                <a:gd name="connsiteX5" fmla="*/ 3284220 w 3284220"/>
                <a:gd name="connsiteY5" fmla="*/ 102870 h 102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4220" h="102870">
                  <a:moveTo>
                    <a:pt x="0" y="0"/>
                  </a:moveTo>
                  <a:lnTo>
                    <a:pt x="247650" y="0"/>
                  </a:lnTo>
                  <a:lnTo>
                    <a:pt x="247650" y="34290"/>
                  </a:lnTo>
                  <a:lnTo>
                    <a:pt x="830580" y="34290"/>
                  </a:lnTo>
                  <a:lnTo>
                    <a:pt x="830580" y="102870"/>
                  </a:lnTo>
                  <a:lnTo>
                    <a:pt x="3284220" y="102870"/>
                  </a:lnTo>
                </a:path>
              </a:pathLst>
            </a:custGeom>
            <a:noFill/>
            <a:ln w="28575" cap="flat" cmpd="sng" algn="ctr">
              <a:solidFill>
                <a:schemeClr val="accent3"/>
              </a:solidFill>
              <a:prstDash val="solid"/>
              <a:round/>
              <a:headEnd type="none" w="med" len="med"/>
              <a:tailEnd type="none" w="med" len="med"/>
            </a:ln>
            <a:effectLst/>
          </p:spPr>
          <p:txBody>
            <a:bodyPr anchor="ctr"/>
            <a:lstStyle/>
            <a:p>
              <a:pPr algn="ctr" eaLnBrk="1" hangingPunct="1">
                <a:lnSpc>
                  <a:spcPct val="90000"/>
                </a:lnSpc>
                <a:spcBef>
                  <a:spcPct val="35000"/>
                </a:spcBef>
                <a:spcAft>
                  <a:spcPct val="25000"/>
                </a:spcAft>
                <a:buClr>
                  <a:srgbClr val="8B3D9A"/>
                </a:buClr>
                <a:buFont typeface="Arial" panose="020B0604020202020204" pitchFamily="34" charset="0"/>
                <a:buChar char="•"/>
                <a:defRPr/>
              </a:pPr>
              <a:endParaRPr lang="en-US" dirty="0">
                <a:solidFill>
                  <a:srgbClr val="CDCDCF">
                    <a:lumMod val="10000"/>
                  </a:srgbClr>
                </a:solidFill>
              </a:endParaRPr>
            </a:p>
          </p:txBody>
        </p:sp>
        <p:sp>
          <p:nvSpPr>
            <p:cNvPr id="46" name="Freeform 49">
              <a:extLst>
                <a:ext uri="{FF2B5EF4-FFF2-40B4-BE49-F238E27FC236}">
                  <a16:creationId xmlns:a16="http://schemas.microsoft.com/office/drawing/2014/main" id="{C1664B69-E3F5-4AA8-954C-4DD8ADAEA89D}"/>
                </a:ext>
              </a:extLst>
            </p:cNvPr>
            <p:cNvSpPr>
              <a:spLocks/>
            </p:cNvSpPr>
            <p:nvPr/>
          </p:nvSpPr>
          <p:spPr bwMode="auto">
            <a:xfrm>
              <a:off x="1089043" y="2095958"/>
              <a:ext cx="2957661" cy="231433"/>
            </a:xfrm>
            <a:custGeom>
              <a:avLst/>
              <a:gdLst>
                <a:gd name="T0" fmla="*/ 0 w 2956560"/>
                <a:gd name="T1" fmla="*/ 0 h 232410"/>
                <a:gd name="T2" fmla="*/ 175715 w 2956560"/>
                <a:gd name="T3" fmla="*/ 0 h 232410"/>
                <a:gd name="T4" fmla="*/ 179539 w 2956560"/>
                <a:gd name="T5" fmla="*/ 77685 h 232410"/>
                <a:gd name="T6" fmla="*/ 336155 w 2956560"/>
                <a:gd name="T7" fmla="*/ 77685 h 232410"/>
                <a:gd name="T8" fmla="*/ 336155 w 2956560"/>
                <a:gd name="T9" fmla="*/ 221957 h 232410"/>
                <a:gd name="T10" fmla="*/ 2964274 w 2956560"/>
                <a:gd name="T11" fmla="*/ 225655 h 232410"/>
                <a:gd name="T12" fmla="*/ 0 60000 65536"/>
                <a:gd name="T13" fmla="*/ 0 60000 65536"/>
                <a:gd name="T14" fmla="*/ 0 60000 65536"/>
                <a:gd name="T15" fmla="*/ 0 60000 65536"/>
                <a:gd name="T16" fmla="*/ 0 60000 65536"/>
                <a:gd name="T17" fmla="*/ 0 60000 65536"/>
                <a:gd name="T18" fmla="*/ 0 w 2956560"/>
                <a:gd name="T19" fmla="*/ 0 h 232410"/>
                <a:gd name="T20" fmla="*/ 2956560 w 2956560"/>
                <a:gd name="T21" fmla="*/ 232410 h 232410"/>
              </a:gdLst>
              <a:ahLst/>
              <a:cxnLst>
                <a:cxn ang="T12">
                  <a:pos x="T0" y="T1"/>
                </a:cxn>
                <a:cxn ang="T13">
                  <a:pos x="T2" y="T3"/>
                </a:cxn>
                <a:cxn ang="T14">
                  <a:pos x="T4" y="T5"/>
                </a:cxn>
                <a:cxn ang="T15">
                  <a:pos x="T6" y="T7"/>
                </a:cxn>
                <a:cxn ang="T16">
                  <a:pos x="T8" y="T9"/>
                </a:cxn>
                <a:cxn ang="T17">
                  <a:pos x="T10" y="T11"/>
                </a:cxn>
              </a:cxnLst>
              <a:rect l="T18" t="T19" r="T20" b="T21"/>
              <a:pathLst>
                <a:path w="2956560" h="232410">
                  <a:moveTo>
                    <a:pt x="0" y="0"/>
                  </a:moveTo>
                  <a:lnTo>
                    <a:pt x="175260" y="0"/>
                  </a:lnTo>
                  <a:lnTo>
                    <a:pt x="179070" y="80010"/>
                  </a:lnTo>
                  <a:lnTo>
                    <a:pt x="335280" y="80010"/>
                  </a:lnTo>
                  <a:lnTo>
                    <a:pt x="335280" y="228600"/>
                  </a:lnTo>
                  <a:lnTo>
                    <a:pt x="2956560" y="232410"/>
                  </a:lnTo>
                </a:path>
              </a:pathLst>
            </a:custGeom>
            <a:noFill/>
            <a:ln w="28575" cap="flat" cmpd="sng" algn="ctr">
              <a:solidFill>
                <a:schemeClr val="accent2"/>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47" name="Freeform 50">
              <a:extLst>
                <a:ext uri="{FF2B5EF4-FFF2-40B4-BE49-F238E27FC236}">
                  <a16:creationId xmlns:a16="http://schemas.microsoft.com/office/drawing/2014/main" id="{0E3E382B-E5D8-4EF9-AC12-0D0DBF9ED9AB}"/>
                </a:ext>
              </a:extLst>
            </p:cNvPr>
            <p:cNvSpPr>
              <a:spLocks/>
            </p:cNvSpPr>
            <p:nvPr/>
          </p:nvSpPr>
          <p:spPr bwMode="auto">
            <a:xfrm>
              <a:off x="1089043" y="2095958"/>
              <a:ext cx="3300716" cy="2072533"/>
            </a:xfrm>
            <a:custGeom>
              <a:avLst/>
              <a:gdLst>
                <a:gd name="T0" fmla="*/ 106885 w 3299460"/>
                <a:gd name="T1" fmla="*/ 0 h 2072640"/>
                <a:gd name="T2" fmla="*/ 217585 w 3299460"/>
                <a:gd name="T3" fmla="*/ 34280 h 2072640"/>
                <a:gd name="T4" fmla="*/ 286295 w 3299460"/>
                <a:gd name="T5" fmla="*/ 60945 h 2072640"/>
                <a:gd name="T6" fmla="*/ 335920 w 3299460"/>
                <a:gd name="T7" fmla="*/ 83800 h 2072640"/>
                <a:gd name="T8" fmla="*/ 377910 w 3299460"/>
                <a:gd name="T9" fmla="*/ 110460 h 2072640"/>
                <a:gd name="T10" fmla="*/ 389360 w 3299460"/>
                <a:gd name="T11" fmla="*/ 171405 h 2072640"/>
                <a:gd name="T12" fmla="*/ 408445 w 3299460"/>
                <a:gd name="T13" fmla="*/ 198070 h 2072640"/>
                <a:gd name="T14" fmla="*/ 435167 w 3299460"/>
                <a:gd name="T15" fmla="*/ 239970 h 2072640"/>
                <a:gd name="T16" fmla="*/ 450435 w 3299460"/>
                <a:gd name="T17" fmla="*/ 339003 h 2072640"/>
                <a:gd name="T18" fmla="*/ 473340 w 3299460"/>
                <a:gd name="T19" fmla="*/ 373285 h 2072640"/>
                <a:gd name="T20" fmla="*/ 496245 w 3299460"/>
                <a:gd name="T21" fmla="*/ 403755 h 2072640"/>
                <a:gd name="T22" fmla="*/ 519146 w 3299460"/>
                <a:gd name="T23" fmla="*/ 434230 h 2072640"/>
                <a:gd name="T24" fmla="*/ 553503 w 3299460"/>
                <a:gd name="T25" fmla="*/ 472320 h 2072640"/>
                <a:gd name="T26" fmla="*/ 591675 w 3299460"/>
                <a:gd name="T27" fmla="*/ 495170 h 2072640"/>
                <a:gd name="T28" fmla="*/ 633665 w 3299460"/>
                <a:gd name="T29" fmla="*/ 521835 h 2072640"/>
                <a:gd name="T30" fmla="*/ 668020 w 3299460"/>
                <a:gd name="T31" fmla="*/ 548500 h 2072640"/>
                <a:gd name="T32" fmla="*/ 687105 w 3299460"/>
                <a:gd name="T33" fmla="*/ 571354 h 2072640"/>
                <a:gd name="T34" fmla="*/ 706193 w 3299460"/>
                <a:gd name="T35" fmla="*/ 601825 h 2072640"/>
                <a:gd name="T36" fmla="*/ 729095 w 3299460"/>
                <a:gd name="T37" fmla="*/ 639915 h 2072640"/>
                <a:gd name="T38" fmla="*/ 744365 w 3299460"/>
                <a:gd name="T39" fmla="*/ 674195 h 2072640"/>
                <a:gd name="T40" fmla="*/ 763451 w 3299460"/>
                <a:gd name="T41" fmla="*/ 708476 h 2072640"/>
                <a:gd name="T42" fmla="*/ 771085 w 3299460"/>
                <a:gd name="T43" fmla="*/ 738950 h 2072640"/>
                <a:gd name="T44" fmla="*/ 828345 w 3299460"/>
                <a:gd name="T45" fmla="*/ 796085 h 2072640"/>
                <a:gd name="T46" fmla="*/ 942862 w 3299460"/>
                <a:gd name="T47" fmla="*/ 925590 h 2072640"/>
                <a:gd name="T48" fmla="*/ 1000121 w 3299460"/>
                <a:gd name="T49" fmla="*/ 1024625 h 2072640"/>
                <a:gd name="T50" fmla="*/ 1095554 w 3299460"/>
                <a:gd name="T51" fmla="*/ 1074145 h 2072640"/>
                <a:gd name="T52" fmla="*/ 1179533 w 3299460"/>
                <a:gd name="T53" fmla="*/ 1112235 h 2072640"/>
                <a:gd name="T54" fmla="*/ 1267330 w 3299460"/>
                <a:gd name="T55" fmla="*/ 1176985 h 2072640"/>
                <a:gd name="T56" fmla="*/ 1584162 w 3299460"/>
                <a:gd name="T57" fmla="*/ 1215075 h 2072640"/>
                <a:gd name="T58" fmla="*/ 1626152 w 3299460"/>
                <a:gd name="T59" fmla="*/ 1329348 h 2072640"/>
                <a:gd name="T60" fmla="*/ 1786476 w 3299460"/>
                <a:gd name="T61" fmla="*/ 1367438 h 2072640"/>
                <a:gd name="T62" fmla="*/ 1885725 w 3299460"/>
                <a:gd name="T63" fmla="*/ 1504560 h 2072640"/>
                <a:gd name="T64" fmla="*/ 1927715 w 3299460"/>
                <a:gd name="T65" fmla="*/ 1535035 h 2072640"/>
                <a:gd name="T66" fmla="*/ 2233094 w 3299460"/>
                <a:gd name="T67" fmla="*/ 1603595 h 2072640"/>
                <a:gd name="T68" fmla="*/ 2733154 w 3299460"/>
                <a:gd name="T69" fmla="*/ 1656923 h 2072640"/>
                <a:gd name="T70" fmla="*/ 3221764 w 3299460"/>
                <a:gd name="T71" fmla="*/ 1782620 h 2072640"/>
                <a:gd name="T72" fmla="*/ 3305743 w 3299460"/>
                <a:gd name="T73" fmla="*/ 2072105 h 207264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299460"/>
                <a:gd name="T112" fmla="*/ 0 h 2072640"/>
                <a:gd name="T113" fmla="*/ 3299460 w 3299460"/>
                <a:gd name="T114" fmla="*/ 2072640 h 207264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299460" h="2072640">
                  <a:moveTo>
                    <a:pt x="0" y="0"/>
                  </a:moveTo>
                  <a:lnTo>
                    <a:pt x="106680" y="0"/>
                  </a:lnTo>
                  <a:lnTo>
                    <a:pt x="110490" y="34290"/>
                  </a:lnTo>
                  <a:lnTo>
                    <a:pt x="217170" y="34290"/>
                  </a:lnTo>
                  <a:lnTo>
                    <a:pt x="217170" y="60960"/>
                  </a:lnTo>
                  <a:lnTo>
                    <a:pt x="285750" y="60960"/>
                  </a:lnTo>
                  <a:lnTo>
                    <a:pt x="285750" y="83820"/>
                  </a:lnTo>
                  <a:lnTo>
                    <a:pt x="335280" y="83820"/>
                  </a:lnTo>
                  <a:lnTo>
                    <a:pt x="339090" y="110490"/>
                  </a:lnTo>
                  <a:lnTo>
                    <a:pt x="377190" y="110490"/>
                  </a:lnTo>
                  <a:lnTo>
                    <a:pt x="381000" y="171450"/>
                  </a:lnTo>
                  <a:lnTo>
                    <a:pt x="388620" y="171450"/>
                  </a:lnTo>
                  <a:lnTo>
                    <a:pt x="392430" y="198120"/>
                  </a:lnTo>
                  <a:lnTo>
                    <a:pt x="407670" y="198120"/>
                  </a:lnTo>
                  <a:lnTo>
                    <a:pt x="411480" y="240030"/>
                  </a:lnTo>
                  <a:lnTo>
                    <a:pt x="434340" y="240030"/>
                  </a:lnTo>
                  <a:lnTo>
                    <a:pt x="430530" y="339090"/>
                  </a:lnTo>
                  <a:lnTo>
                    <a:pt x="449580" y="339090"/>
                  </a:lnTo>
                  <a:lnTo>
                    <a:pt x="445770" y="373380"/>
                  </a:lnTo>
                  <a:lnTo>
                    <a:pt x="472440" y="373380"/>
                  </a:lnTo>
                  <a:lnTo>
                    <a:pt x="472440" y="400050"/>
                  </a:lnTo>
                  <a:lnTo>
                    <a:pt x="495300" y="403860"/>
                  </a:lnTo>
                  <a:lnTo>
                    <a:pt x="495300" y="434340"/>
                  </a:lnTo>
                  <a:lnTo>
                    <a:pt x="518160" y="434340"/>
                  </a:lnTo>
                  <a:lnTo>
                    <a:pt x="521970" y="464820"/>
                  </a:lnTo>
                  <a:lnTo>
                    <a:pt x="552450" y="472440"/>
                  </a:lnTo>
                  <a:lnTo>
                    <a:pt x="552450" y="495300"/>
                  </a:lnTo>
                  <a:lnTo>
                    <a:pt x="590550" y="495300"/>
                  </a:lnTo>
                  <a:lnTo>
                    <a:pt x="594360" y="521970"/>
                  </a:lnTo>
                  <a:lnTo>
                    <a:pt x="632460" y="521970"/>
                  </a:lnTo>
                  <a:lnTo>
                    <a:pt x="632460" y="548640"/>
                  </a:lnTo>
                  <a:lnTo>
                    <a:pt x="666750" y="548640"/>
                  </a:lnTo>
                  <a:lnTo>
                    <a:pt x="666750" y="571500"/>
                  </a:lnTo>
                  <a:lnTo>
                    <a:pt x="685800" y="571500"/>
                  </a:lnTo>
                  <a:lnTo>
                    <a:pt x="685800" y="598170"/>
                  </a:lnTo>
                  <a:lnTo>
                    <a:pt x="704850" y="601980"/>
                  </a:lnTo>
                  <a:lnTo>
                    <a:pt x="704850" y="636270"/>
                  </a:lnTo>
                  <a:lnTo>
                    <a:pt x="727710" y="640080"/>
                  </a:lnTo>
                  <a:lnTo>
                    <a:pt x="727710" y="674370"/>
                  </a:lnTo>
                  <a:lnTo>
                    <a:pt x="742950" y="674370"/>
                  </a:lnTo>
                  <a:lnTo>
                    <a:pt x="742950" y="708660"/>
                  </a:lnTo>
                  <a:lnTo>
                    <a:pt x="762000" y="708660"/>
                  </a:lnTo>
                  <a:lnTo>
                    <a:pt x="762000" y="739140"/>
                  </a:lnTo>
                  <a:lnTo>
                    <a:pt x="769620" y="739140"/>
                  </a:lnTo>
                  <a:lnTo>
                    <a:pt x="769620" y="788670"/>
                  </a:lnTo>
                  <a:lnTo>
                    <a:pt x="826770" y="796290"/>
                  </a:lnTo>
                  <a:lnTo>
                    <a:pt x="830580" y="922020"/>
                  </a:lnTo>
                  <a:lnTo>
                    <a:pt x="941070" y="925830"/>
                  </a:lnTo>
                  <a:lnTo>
                    <a:pt x="941070" y="1024890"/>
                  </a:lnTo>
                  <a:lnTo>
                    <a:pt x="998220" y="1024890"/>
                  </a:lnTo>
                  <a:lnTo>
                    <a:pt x="994410" y="1074420"/>
                  </a:lnTo>
                  <a:lnTo>
                    <a:pt x="1093470" y="1074420"/>
                  </a:lnTo>
                  <a:lnTo>
                    <a:pt x="1097280" y="1112520"/>
                  </a:lnTo>
                  <a:lnTo>
                    <a:pt x="1177290" y="1112520"/>
                  </a:lnTo>
                  <a:lnTo>
                    <a:pt x="1177290" y="1177290"/>
                  </a:lnTo>
                  <a:lnTo>
                    <a:pt x="1264920" y="1177290"/>
                  </a:lnTo>
                  <a:lnTo>
                    <a:pt x="1268730" y="1215390"/>
                  </a:lnTo>
                  <a:lnTo>
                    <a:pt x="1581150" y="1215390"/>
                  </a:lnTo>
                  <a:lnTo>
                    <a:pt x="1581150" y="1329690"/>
                  </a:lnTo>
                  <a:lnTo>
                    <a:pt x="1623060" y="1329690"/>
                  </a:lnTo>
                  <a:lnTo>
                    <a:pt x="1626870" y="1367790"/>
                  </a:lnTo>
                  <a:lnTo>
                    <a:pt x="1783080" y="1367790"/>
                  </a:lnTo>
                  <a:lnTo>
                    <a:pt x="1783080" y="1504950"/>
                  </a:lnTo>
                  <a:lnTo>
                    <a:pt x="1882140" y="1504950"/>
                  </a:lnTo>
                  <a:lnTo>
                    <a:pt x="1878330" y="1535430"/>
                  </a:lnTo>
                  <a:lnTo>
                    <a:pt x="1924050" y="1535430"/>
                  </a:lnTo>
                  <a:lnTo>
                    <a:pt x="1927860" y="1604010"/>
                  </a:lnTo>
                  <a:lnTo>
                    <a:pt x="2228850" y="1604010"/>
                  </a:lnTo>
                  <a:lnTo>
                    <a:pt x="2232660" y="1664970"/>
                  </a:lnTo>
                  <a:lnTo>
                    <a:pt x="2727960" y="1657350"/>
                  </a:lnTo>
                  <a:lnTo>
                    <a:pt x="2727960" y="1783080"/>
                  </a:lnTo>
                  <a:lnTo>
                    <a:pt x="3215640" y="1783080"/>
                  </a:lnTo>
                  <a:lnTo>
                    <a:pt x="3215640" y="2068830"/>
                  </a:lnTo>
                  <a:lnTo>
                    <a:pt x="3299460" y="2072640"/>
                  </a:lnTo>
                </a:path>
              </a:pathLst>
            </a:custGeom>
            <a:noFill/>
            <a:ln w="28575" cap="flat" cmpd="sng" algn="ctr">
              <a:solidFill>
                <a:schemeClr val="accent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48" name="Freeform 51">
              <a:extLst>
                <a:ext uri="{FF2B5EF4-FFF2-40B4-BE49-F238E27FC236}">
                  <a16:creationId xmlns:a16="http://schemas.microsoft.com/office/drawing/2014/main" id="{87A80A78-1F9B-45C9-A226-66C0F1D90B8D}"/>
                </a:ext>
              </a:extLst>
            </p:cNvPr>
            <p:cNvSpPr/>
            <p:nvPr/>
          </p:nvSpPr>
          <p:spPr bwMode="auto">
            <a:xfrm>
              <a:off x="1088940" y="2102890"/>
              <a:ext cx="3321690" cy="1508575"/>
            </a:xfrm>
            <a:custGeom>
              <a:avLst/>
              <a:gdLst>
                <a:gd name="connsiteX0" fmla="*/ 0 w 3322320"/>
                <a:gd name="connsiteY0" fmla="*/ 3810 h 1508760"/>
                <a:gd name="connsiteX1" fmla="*/ 179070 w 3322320"/>
                <a:gd name="connsiteY1" fmla="*/ 0 h 1508760"/>
                <a:gd name="connsiteX2" fmla="*/ 179070 w 3322320"/>
                <a:gd name="connsiteY2" fmla="*/ 38100 h 1508760"/>
                <a:gd name="connsiteX3" fmla="*/ 247650 w 3322320"/>
                <a:gd name="connsiteY3" fmla="*/ 38100 h 1508760"/>
                <a:gd name="connsiteX4" fmla="*/ 243840 w 3322320"/>
                <a:gd name="connsiteY4" fmla="*/ 57150 h 1508760"/>
                <a:gd name="connsiteX5" fmla="*/ 361950 w 3322320"/>
                <a:gd name="connsiteY5" fmla="*/ 57150 h 1508760"/>
                <a:gd name="connsiteX6" fmla="*/ 361950 w 3322320"/>
                <a:gd name="connsiteY6" fmla="*/ 80010 h 1508760"/>
                <a:gd name="connsiteX7" fmla="*/ 434340 w 3322320"/>
                <a:gd name="connsiteY7" fmla="*/ 80010 h 1508760"/>
                <a:gd name="connsiteX8" fmla="*/ 430530 w 3322320"/>
                <a:gd name="connsiteY8" fmla="*/ 106680 h 1508760"/>
                <a:gd name="connsiteX9" fmla="*/ 502920 w 3322320"/>
                <a:gd name="connsiteY9" fmla="*/ 106680 h 1508760"/>
                <a:gd name="connsiteX10" fmla="*/ 502920 w 3322320"/>
                <a:gd name="connsiteY10" fmla="*/ 121920 h 1508760"/>
                <a:gd name="connsiteX11" fmla="*/ 560070 w 3322320"/>
                <a:gd name="connsiteY11" fmla="*/ 121920 h 1508760"/>
                <a:gd name="connsiteX12" fmla="*/ 560070 w 3322320"/>
                <a:gd name="connsiteY12" fmla="*/ 148590 h 1508760"/>
                <a:gd name="connsiteX13" fmla="*/ 601980 w 3322320"/>
                <a:gd name="connsiteY13" fmla="*/ 148590 h 1508760"/>
                <a:gd name="connsiteX14" fmla="*/ 601980 w 3322320"/>
                <a:gd name="connsiteY14" fmla="*/ 171450 h 1508760"/>
                <a:gd name="connsiteX15" fmla="*/ 659130 w 3322320"/>
                <a:gd name="connsiteY15" fmla="*/ 167640 h 1508760"/>
                <a:gd name="connsiteX16" fmla="*/ 678180 w 3322320"/>
                <a:gd name="connsiteY16" fmla="*/ 198120 h 1508760"/>
                <a:gd name="connsiteX17" fmla="*/ 708660 w 3322320"/>
                <a:gd name="connsiteY17" fmla="*/ 198120 h 1508760"/>
                <a:gd name="connsiteX18" fmla="*/ 708660 w 3322320"/>
                <a:gd name="connsiteY18" fmla="*/ 228600 h 1508760"/>
                <a:gd name="connsiteX19" fmla="*/ 781050 w 3322320"/>
                <a:gd name="connsiteY19" fmla="*/ 224790 h 1508760"/>
                <a:gd name="connsiteX20" fmla="*/ 781050 w 3322320"/>
                <a:gd name="connsiteY20" fmla="*/ 247650 h 1508760"/>
                <a:gd name="connsiteX21" fmla="*/ 834390 w 3322320"/>
                <a:gd name="connsiteY21" fmla="*/ 247650 h 1508760"/>
                <a:gd name="connsiteX22" fmla="*/ 834390 w 3322320"/>
                <a:gd name="connsiteY22" fmla="*/ 270510 h 1508760"/>
                <a:gd name="connsiteX23" fmla="*/ 906780 w 3322320"/>
                <a:gd name="connsiteY23" fmla="*/ 274320 h 1508760"/>
                <a:gd name="connsiteX24" fmla="*/ 910590 w 3322320"/>
                <a:gd name="connsiteY24" fmla="*/ 304800 h 1508760"/>
                <a:gd name="connsiteX25" fmla="*/ 1002030 w 3322320"/>
                <a:gd name="connsiteY25" fmla="*/ 304800 h 1508760"/>
                <a:gd name="connsiteX26" fmla="*/ 1002030 w 3322320"/>
                <a:gd name="connsiteY26" fmla="*/ 327660 h 1508760"/>
                <a:gd name="connsiteX27" fmla="*/ 1093470 w 3322320"/>
                <a:gd name="connsiteY27" fmla="*/ 331470 h 1508760"/>
                <a:gd name="connsiteX28" fmla="*/ 1093470 w 3322320"/>
                <a:gd name="connsiteY28" fmla="*/ 346710 h 1508760"/>
                <a:gd name="connsiteX29" fmla="*/ 1150620 w 3322320"/>
                <a:gd name="connsiteY29" fmla="*/ 346710 h 1508760"/>
                <a:gd name="connsiteX30" fmla="*/ 1154430 w 3322320"/>
                <a:gd name="connsiteY30" fmla="*/ 377190 h 1508760"/>
                <a:gd name="connsiteX31" fmla="*/ 1223010 w 3322320"/>
                <a:gd name="connsiteY31" fmla="*/ 381000 h 1508760"/>
                <a:gd name="connsiteX32" fmla="*/ 1223010 w 3322320"/>
                <a:gd name="connsiteY32" fmla="*/ 396240 h 1508760"/>
                <a:gd name="connsiteX33" fmla="*/ 1272540 w 3322320"/>
                <a:gd name="connsiteY33" fmla="*/ 396240 h 1508760"/>
                <a:gd name="connsiteX34" fmla="*/ 1268730 w 3322320"/>
                <a:gd name="connsiteY34" fmla="*/ 415290 h 1508760"/>
                <a:gd name="connsiteX35" fmla="*/ 1386840 w 3322320"/>
                <a:gd name="connsiteY35" fmla="*/ 415290 h 1508760"/>
                <a:gd name="connsiteX36" fmla="*/ 1390650 w 3322320"/>
                <a:gd name="connsiteY36" fmla="*/ 449580 h 1508760"/>
                <a:gd name="connsiteX37" fmla="*/ 1451610 w 3322320"/>
                <a:gd name="connsiteY37" fmla="*/ 449580 h 1508760"/>
                <a:gd name="connsiteX38" fmla="*/ 1455420 w 3322320"/>
                <a:gd name="connsiteY38" fmla="*/ 480060 h 1508760"/>
                <a:gd name="connsiteX39" fmla="*/ 1497330 w 3322320"/>
                <a:gd name="connsiteY39" fmla="*/ 480060 h 1508760"/>
                <a:gd name="connsiteX40" fmla="*/ 1493520 w 3322320"/>
                <a:gd name="connsiteY40" fmla="*/ 502920 h 1508760"/>
                <a:gd name="connsiteX41" fmla="*/ 1535430 w 3322320"/>
                <a:gd name="connsiteY41" fmla="*/ 502920 h 1508760"/>
                <a:gd name="connsiteX42" fmla="*/ 1535430 w 3322320"/>
                <a:gd name="connsiteY42" fmla="*/ 502920 h 1508760"/>
                <a:gd name="connsiteX43" fmla="*/ 1524000 w 3322320"/>
                <a:gd name="connsiteY43" fmla="*/ 537210 h 1508760"/>
                <a:gd name="connsiteX44" fmla="*/ 1695450 w 3322320"/>
                <a:gd name="connsiteY44" fmla="*/ 537210 h 1508760"/>
                <a:gd name="connsiteX45" fmla="*/ 1699260 w 3322320"/>
                <a:gd name="connsiteY45" fmla="*/ 594360 h 1508760"/>
                <a:gd name="connsiteX46" fmla="*/ 1809750 w 3322320"/>
                <a:gd name="connsiteY46" fmla="*/ 594360 h 1508760"/>
                <a:gd name="connsiteX47" fmla="*/ 1821180 w 3322320"/>
                <a:gd name="connsiteY47" fmla="*/ 621030 h 1508760"/>
                <a:gd name="connsiteX48" fmla="*/ 1885950 w 3322320"/>
                <a:gd name="connsiteY48" fmla="*/ 621030 h 1508760"/>
                <a:gd name="connsiteX49" fmla="*/ 1885950 w 3322320"/>
                <a:gd name="connsiteY49" fmla="*/ 647700 h 1508760"/>
                <a:gd name="connsiteX50" fmla="*/ 1927860 w 3322320"/>
                <a:gd name="connsiteY50" fmla="*/ 647700 h 1508760"/>
                <a:gd name="connsiteX51" fmla="*/ 1927860 w 3322320"/>
                <a:gd name="connsiteY51" fmla="*/ 681990 h 1508760"/>
                <a:gd name="connsiteX52" fmla="*/ 1973580 w 3322320"/>
                <a:gd name="connsiteY52" fmla="*/ 681990 h 1508760"/>
                <a:gd name="connsiteX53" fmla="*/ 1973580 w 3322320"/>
                <a:gd name="connsiteY53" fmla="*/ 712470 h 1508760"/>
                <a:gd name="connsiteX54" fmla="*/ 2045970 w 3322320"/>
                <a:gd name="connsiteY54" fmla="*/ 712470 h 1508760"/>
                <a:gd name="connsiteX55" fmla="*/ 2049780 w 3322320"/>
                <a:gd name="connsiteY55" fmla="*/ 742950 h 1508760"/>
                <a:gd name="connsiteX56" fmla="*/ 2175510 w 3322320"/>
                <a:gd name="connsiteY56" fmla="*/ 742950 h 1508760"/>
                <a:gd name="connsiteX57" fmla="*/ 2175510 w 3322320"/>
                <a:gd name="connsiteY57" fmla="*/ 769620 h 1508760"/>
                <a:gd name="connsiteX58" fmla="*/ 2377440 w 3322320"/>
                <a:gd name="connsiteY58" fmla="*/ 781050 h 1508760"/>
                <a:gd name="connsiteX59" fmla="*/ 2373630 w 3322320"/>
                <a:gd name="connsiteY59" fmla="*/ 803910 h 1508760"/>
                <a:gd name="connsiteX60" fmla="*/ 2491740 w 3322320"/>
                <a:gd name="connsiteY60" fmla="*/ 803910 h 1508760"/>
                <a:gd name="connsiteX61" fmla="*/ 2491740 w 3322320"/>
                <a:gd name="connsiteY61" fmla="*/ 842010 h 1508760"/>
                <a:gd name="connsiteX62" fmla="*/ 2586990 w 3322320"/>
                <a:gd name="connsiteY62" fmla="*/ 842010 h 1508760"/>
                <a:gd name="connsiteX63" fmla="*/ 2594610 w 3322320"/>
                <a:gd name="connsiteY63" fmla="*/ 876300 h 1508760"/>
                <a:gd name="connsiteX64" fmla="*/ 2617470 w 3322320"/>
                <a:gd name="connsiteY64" fmla="*/ 876300 h 1508760"/>
                <a:gd name="connsiteX65" fmla="*/ 2621280 w 3322320"/>
                <a:gd name="connsiteY65" fmla="*/ 910590 h 1508760"/>
                <a:gd name="connsiteX66" fmla="*/ 2689860 w 3322320"/>
                <a:gd name="connsiteY66" fmla="*/ 906780 h 1508760"/>
                <a:gd name="connsiteX67" fmla="*/ 2686050 w 3322320"/>
                <a:gd name="connsiteY67" fmla="*/ 952500 h 1508760"/>
                <a:gd name="connsiteX68" fmla="*/ 2750820 w 3322320"/>
                <a:gd name="connsiteY68" fmla="*/ 948690 h 1508760"/>
                <a:gd name="connsiteX69" fmla="*/ 2754630 w 3322320"/>
                <a:gd name="connsiteY69" fmla="*/ 979170 h 1508760"/>
                <a:gd name="connsiteX70" fmla="*/ 2792730 w 3322320"/>
                <a:gd name="connsiteY70" fmla="*/ 982980 h 1508760"/>
                <a:gd name="connsiteX71" fmla="*/ 2792730 w 3322320"/>
                <a:gd name="connsiteY71" fmla="*/ 1024890 h 1508760"/>
                <a:gd name="connsiteX72" fmla="*/ 2838450 w 3322320"/>
                <a:gd name="connsiteY72" fmla="*/ 1024890 h 1508760"/>
                <a:gd name="connsiteX73" fmla="*/ 2838450 w 3322320"/>
                <a:gd name="connsiteY73" fmla="*/ 1062990 h 1508760"/>
                <a:gd name="connsiteX74" fmla="*/ 2884170 w 3322320"/>
                <a:gd name="connsiteY74" fmla="*/ 1062990 h 1508760"/>
                <a:gd name="connsiteX75" fmla="*/ 2887980 w 3322320"/>
                <a:gd name="connsiteY75" fmla="*/ 1184910 h 1508760"/>
                <a:gd name="connsiteX76" fmla="*/ 2922270 w 3322320"/>
                <a:gd name="connsiteY76" fmla="*/ 1184910 h 1508760"/>
                <a:gd name="connsiteX77" fmla="*/ 2922270 w 3322320"/>
                <a:gd name="connsiteY77" fmla="*/ 1249680 h 1508760"/>
                <a:gd name="connsiteX78" fmla="*/ 2998470 w 3322320"/>
                <a:gd name="connsiteY78" fmla="*/ 1249680 h 1508760"/>
                <a:gd name="connsiteX79" fmla="*/ 3002280 w 3322320"/>
                <a:gd name="connsiteY79" fmla="*/ 1283970 h 1508760"/>
                <a:gd name="connsiteX80" fmla="*/ 3044190 w 3322320"/>
                <a:gd name="connsiteY80" fmla="*/ 1283970 h 1508760"/>
                <a:gd name="connsiteX81" fmla="*/ 3040380 w 3322320"/>
                <a:gd name="connsiteY81" fmla="*/ 1333500 h 1508760"/>
                <a:gd name="connsiteX82" fmla="*/ 3116580 w 3322320"/>
                <a:gd name="connsiteY82" fmla="*/ 1337310 h 1508760"/>
                <a:gd name="connsiteX83" fmla="*/ 3112770 w 3322320"/>
                <a:gd name="connsiteY83" fmla="*/ 1375410 h 1508760"/>
                <a:gd name="connsiteX84" fmla="*/ 3192780 w 3322320"/>
                <a:gd name="connsiteY84" fmla="*/ 1379220 h 1508760"/>
                <a:gd name="connsiteX85" fmla="*/ 3196590 w 3322320"/>
                <a:gd name="connsiteY85" fmla="*/ 1428750 h 1508760"/>
                <a:gd name="connsiteX86" fmla="*/ 3318510 w 3322320"/>
                <a:gd name="connsiteY86" fmla="*/ 1428750 h 1508760"/>
                <a:gd name="connsiteX87" fmla="*/ 3322320 w 3322320"/>
                <a:gd name="connsiteY87" fmla="*/ 1508760 h 1508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322320" h="1508760">
                  <a:moveTo>
                    <a:pt x="0" y="3810"/>
                  </a:moveTo>
                  <a:lnTo>
                    <a:pt x="179070" y="0"/>
                  </a:lnTo>
                  <a:lnTo>
                    <a:pt x="179070" y="38100"/>
                  </a:lnTo>
                  <a:lnTo>
                    <a:pt x="247650" y="38100"/>
                  </a:lnTo>
                  <a:lnTo>
                    <a:pt x="243840" y="57150"/>
                  </a:lnTo>
                  <a:lnTo>
                    <a:pt x="361950" y="57150"/>
                  </a:lnTo>
                  <a:lnTo>
                    <a:pt x="361950" y="80010"/>
                  </a:lnTo>
                  <a:lnTo>
                    <a:pt x="434340" y="80010"/>
                  </a:lnTo>
                  <a:lnTo>
                    <a:pt x="430530" y="106680"/>
                  </a:lnTo>
                  <a:lnTo>
                    <a:pt x="502920" y="106680"/>
                  </a:lnTo>
                  <a:lnTo>
                    <a:pt x="502920" y="121920"/>
                  </a:lnTo>
                  <a:lnTo>
                    <a:pt x="560070" y="121920"/>
                  </a:lnTo>
                  <a:lnTo>
                    <a:pt x="560070" y="148590"/>
                  </a:lnTo>
                  <a:lnTo>
                    <a:pt x="601980" y="148590"/>
                  </a:lnTo>
                  <a:lnTo>
                    <a:pt x="601980" y="171450"/>
                  </a:lnTo>
                  <a:lnTo>
                    <a:pt x="659130" y="167640"/>
                  </a:lnTo>
                  <a:lnTo>
                    <a:pt x="678180" y="198120"/>
                  </a:lnTo>
                  <a:lnTo>
                    <a:pt x="708660" y="198120"/>
                  </a:lnTo>
                  <a:lnTo>
                    <a:pt x="708660" y="228600"/>
                  </a:lnTo>
                  <a:lnTo>
                    <a:pt x="781050" y="224790"/>
                  </a:lnTo>
                  <a:lnTo>
                    <a:pt x="781050" y="247650"/>
                  </a:lnTo>
                  <a:lnTo>
                    <a:pt x="834390" y="247650"/>
                  </a:lnTo>
                  <a:lnTo>
                    <a:pt x="834390" y="270510"/>
                  </a:lnTo>
                  <a:lnTo>
                    <a:pt x="906780" y="274320"/>
                  </a:lnTo>
                  <a:lnTo>
                    <a:pt x="910590" y="304800"/>
                  </a:lnTo>
                  <a:lnTo>
                    <a:pt x="1002030" y="304800"/>
                  </a:lnTo>
                  <a:lnTo>
                    <a:pt x="1002030" y="327660"/>
                  </a:lnTo>
                  <a:lnTo>
                    <a:pt x="1093470" y="331470"/>
                  </a:lnTo>
                  <a:lnTo>
                    <a:pt x="1093470" y="346710"/>
                  </a:lnTo>
                  <a:lnTo>
                    <a:pt x="1150620" y="346710"/>
                  </a:lnTo>
                  <a:lnTo>
                    <a:pt x="1154430" y="377190"/>
                  </a:lnTo>
                  <a:lnTo>
                    <a:pt x="1223010" y="381000"/>
                  </a:lnTo>
                  <a:lnTo>
                    <a:pt x="1223010" y="396240"/>
                  </a:lnTo>
                  <a:lnTo>
                    <a:pt x="1272540" y="396240"/>
                  </a:lnTo>
                  <a:lnTo>
                    <a:pt x="1268730" y="415290"/>
                  </a:lnTo>
                  <a:lnTo>
                    <a:pt x="1386840" y="415290"/>
                  </a:lnTo>
                  <a:lnTo>
                    <a:pt x="1390650" y="449580"/>
                  </a:lnTo>
                  <a:lnTo>
                    <a:pt x="1451610" y="449580"/>
                  </a:lnTo>
                  <a:lnTo>
                    <a:pt x="1455420" y="480060"/>
                  </a:lnTo>
                  <a:lnTo>
                    <a:pt x="1497330" y="480060"/>
                  </a:lnTo>
                  <a:lnTo>
                    <a:pt x="1493520" y="502920"/>
                  </a:lnTo>
                  <a:lnTo>
                    <a:pt x="1535430" y="502920"/>
                  </a:lnTo>
                  <a:lnTo>
                    <a:pt x="1535430" y="502920"/>
                  </a:lnTo>
                  <a:lnTo>
                    <a:pt x="1524000" y="537210"/>
                  </a:lnTo>
                  <a:lnTo>
                    <a:pt x="1695450" y="537210"/>
                  </a:lnTo>
                  <a:lnTo>
                    <a:pt x="1699260" y="594360"/>
                  </a:lnTo>
                  <a:lnTo>
                    <a:pt x="1809750" y="594360"/>
                  </a:lnTo>
                  <a:lnTo>
                    <a:pt x="1821180" y="621030"/>
                  </a:lnTo>
                  <a:lnTo>
                    <a:pt x="1885950" y="621030"/>
                  </a:lnTo>
                  <a:lnTo>
                    <a:pt x="1885950" y="647700"/>
                  </a:lnTo>
                  <a:lnTo>
                    <a:pt x="1927860" y="647700"/>
                  </a:lnTo>
                  <a:lnTo>
                    <a:pt x="1927860" y="681990"/>
                  </a:lnTo>
                  <a:lnTo>
                    <a:pt x="1973580" y="681990"/>
                  </a:lnTo>
                  <a:lnTo>
                    <a:pt x="1973580" y="712470"/>
                  </a:lnTo>
                  <a:lnTo>
                    <a:pt x="2045970" y="712470"/>
                  </a:lnTo>
                  <a:lnTo>
                    <a:pt x="2049780" y="742950"/>
                  </a:lnTo>
                  <a:lnTo>
                    <a:pt x="2175510" y="742950"/>
                  </a:lnTo>
                  <a:lnTo>
                    <a:pt x="2175510" y="769620"/>
                  </a:lnTo>
                  <a:lnTo>
                    <a:pt x="2377440" y="781050"/>
                  </a:lnTo>
                  <a:lnTo>
                    <a:pt x="2373630" y="803910"/>
                  </a:lnTo>
                  <a:lnTo>
                    <a:pt x="2491740" y="803910"/>
                  </a:lnTo>
                  <a:lnTo>
                    <a:pt x="2491740" y="842010"/>
                  </a:lnTo>
                  <a:lnTo>
                    <a:pt x="2586990" y="842010"/>
                  </a:lnTo>
                  <a:lnTo>
                    <a:pt x="2594610" y="876300"/>
                  </a:lnTo>
                  <a:lnTo>
                    <a:pt x="2617470" y="876300"/>
                  </a:lnTo>
                  <a:lnTo>
                    <a:pt x="2621280" y="910590"/>
                  </a:lnTo>
                  <a:lnTo>
                    <a:pt x="2689860" y="906780"/>
                  </a:lnTo>
                  <a:lnTo>
                    <a:pt x="2686050" y="952500"/>
                  </a:lnTo>
                  <a:lnTo>
                    <a:pt x="2750820" y="948690"/>
                  </a:lnTo>
                  <a:lnTo>
                    <a:pt x="2754630" y="979170"/>
                  </a:lnTo>
                  <a:lnTo>
                    <a:pt x="2792730" y="982980"/>
                  </a:lnTo>
                  <a:lnTo>
                    <a:pt x="2792730" y="1024890"/>
                  </a:lnTo>
                  <a:lnTo>
                    <a:pt x="2838450" y="1024890"/>
                  </a:lnTo>
                  <a:lnTo>
                    <a:pt x="2838450" y="1062990"/>
                  </a:lnTo>
                  <a:lnTo>
                    <a:pt x="2884170" y="1062990"/>
                  </a:lnTo>
                  <a:lnTo>
                    <a:pt x="2887980" y="1184910"/>
                  </a:lnTo>
                  <a:lnTo>
                    <a:pt x="2922270" y="1184910"/>
                  </a:lnTo>
                  <a:lnTo>
                    <a:pt x="2922270" y="1249680"/>
                  </a:lnTo>
                  <a:lnTo>
                    <a:pt x="2998470" y="1249680"/>
                  </a:lnTo>
                  <a:lnTo>
                    <a:pt x="3002280" y="1283970"/>
                  </a:lnTo>
                  <a:lnTo>
                    <a:pt x="3044190" y="1283970"/>
                  </a:lnTo>
                  <a:lnTo>
                    <a:pt x="3040380" y="1333500"/>
                  </a:lnTo>
                  <a:lnTo>
                    <a:pt x="3116580" y="1337310"/>
                  </a:lnTo>
                  <a:lnTo>
                    <a:pt x="3112770" y="1375410"/>
                  </a:lnTo>
                  <a:lnTo>
                    <a:pt x="3192780" y="1379220"/>
                  </a:lnTo>
                  <a:lnTo>
                    <a:pt x="3196590" y="1428750"/>
                  </a:lnTo>
                  <a:lnTo>
                    <a:pt x="3318510" y="1428750"/>
                  </a:lnTo>
                  <a:lnTo>
                    <a:pt x="3322320" y="1508760"/>
                  </a:lnTo>
                </a:path>
              </a:pathLst>
            </a:custGeom>
            <a:noFill/>
            <a:ln w="28575" cap="flat" cmpd="sng" algn="ctr">
              <a:solidFill>
                <a:schemeClr val="accent6"/>
              </a:solidFill>
              <a:prstDash val="solid"/>
              <a:round/>
              <a:headEnd type="none" w="med" len="med"/>
              <a:tailEnd type="none" w="med" len="med"/>
            </a:ln>
            <a:effectLst/>
          </p:spPr>
          <p:txBody>
            <a:bodyPr anchor="ctr"/>
            <a:lstStyle/>
            <a:p>
              <a:pPr algn="ctr" eaLnBrk="1" hangingPunct="1">
                <a:lnSpc>
                  <a:spcPct val="90000"/>
                </a:lnSpc>
                <a:spcBef>
                  <a:spcPct val="35000"/>
                </a:spcBef>
                <a:spcAft>
                  <a:spcPct val="25000"/>
                </a:spcAft>
                <a:buClr>
                  <a:srgbClr val="8B3D9A"/>
                </a:buClr>
                <a:buFont typeface="Arial" panose="020B0604020202020204" pitchFamily="34" charset="0"/>
                <a:buChar char="•"/>
                <a:defRPr/>
              </a:pPr>
              <a:endParaRPr lang="en-US" dirty="0">
                <a:solidFill>
                  <a:srgbClr val="CDCDCF">
                    <a:lumMod val="10000"/>
                  </a:srgbClr>
                </a:solidFill>
              </a:endParaRPr>
            </a:p>
          </p:txBody>
        </p:sp>
        <p:sp>
          <p:nvSpPr>
            <p:cNvPr id="49" name="TextBox 52">
              <a:extLst>
                <a:ext uri="{FF2B5EF4-FFF2-40B4-BE49-F238E27FC236}">
                  <a16:creationId xmlns:a16="http://schemas.microsoft.com/office/drawing/2014/main" id="{9B14036B-83B6-4AFB-BC88-33583BCBFB29}"/>
                </a:ext>
              </a:extLst>
            </p:cNvPr>
            <p:cNvSpPr txBox="1">
              <a:spLocks noChangeArrowheads="1"/>
            </p:cNvSpPr>
            <p:nvPr/>
          </p:nvSpPr>
          <p:spPr bwMode="auto">
            <a:xfrm>
              <a:off x="2041974" y="2002694"/>
              <a:ext cx="445806"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dirty="0">
                  <a:solidFill>
                    <a:schemeClr val="accent3"/>
                  </a:solidFill>
                  <a:latin typeface="Calibri" panose="020F0502020204030204" pitchFamily="34" charset="0"/>
                </a:rPr>
                <a:t>98%</a:t>
              </a:r>
            </a:p>
          </p:txBody>
        </p:sp>
        <p:sp>
          <p:nvSpPr>
            <p:cNvPr id="50" name="TextBox 53">
              <a:extLst>
                <a:ext uri="{FF2B5EF4-FFF2-40B4-BE49-F238E27FC236}">
                  <a16:creationId xmlns:a16="http://schemas.microsoft.com/office/drawing/2014/main" id="{F1D7AA7A-9055-45CB-8B2E-05A2FFF1D67F}"/>
                </a:ext>
              </a:extLst>
            </p:cNvPr>
            <p:cNvSpPr txBox="1">
              <a:spLocks noChangeArrowheads="1"/>
            </p:cNvSpPr>
            <p:nvPr/>
          </p:nvSpPr>
          <p:spPr bwMode="auto">
            <a:xfrm>
              <a:off x="2041974" y="2159286"/>
              <a:ext cx="445806"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dirty="0">
                  <a:solidFill>
                    <a:schemeClr val="accent2"/>
                  </a:solidFill>
                  <a:latin typeface="Calibri" panose="020F0502020204030204" pitchFamily="34" charset="0"/>
                </a:rPr>
                <a:t>94%</a:t>
              </a:r>
            </a:p>
          </p:txBody>
        </p:sp>
        <p:sp>
          <p:nvSpPr>
            <p:cNvPr id="51" name="TextBox 54">
              <a:extLst>
                <a:ext uri="{FF2B5EF4-FFF2-40B4-BE49-F238E27FC236}">
                  <a16:creationId xmlns:a16="http://schemas.microsoft.com/office/drawing/2014/main" id="{0DA755D2-71FF-47C1-9055-99B70B8BFD81}"/>
                </a:ext>
              </a:extLst>
            </p:cNvPr>
            <p:cNvSpPr txBox="1">
              <a:spLocks noChangeArrowheads="1"/>
            </p:cNvSpPr>
            <p:nvPr/>
          </p:nvSpPr>
          <p:spPr bwMode="auto">
            <a:xfrm>
              <a:off x="2041974" y="2463257"/>
              <a:ext cx="445806"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dirty="0">
                  <a:solidFill>
                    <a:schemeClr val="accent6"/>
                  </a:solidFill>
                  <a:latin typeface="Calibri" panose="020F0502020204030204" pitchFamily="34" charset="0"/>
                </a:rPr>
                <a:t>88%</a:t>
              </a:r>
            </a:p>
          </p:txBody>
        </p:sp>
        <p:sp>
          <p:nvSpPr>
            <p:cNvPr id="52" name="TextBox 55">
              <a:extLst>
                <a:ext uri="{FF2B5EF4-FFF2-40B4-BE49-F238E27FC236}">
                  <a16:creationId xmlns:a16="http://schemas.microsoft.com/office/drawing/2014/main" id="{A3C4916C-D1C6-4B2B-9E64-2E46F6EEFE66}"/>
                </a:ext>
              </a:extLst>
            </p:cNvPr>
            <p:cNvSpPr txBox="1">
              <a:spLocks noChangeArrowheads="1"/>
            </p:cNvSpPr>
            <p:nvPr/>
          </p:nvSpPr>
          <p:spPr bwMode="auto">
            <a:xfrm>
              <a:off x="2041974" y="3274999"/>
              <a:ext cx="445806"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dirty="0">
                  <a:solidFill>
                    <a:schemeClr val="accent1"/>
                  </a:solidFill>
                  <a:latin typeface="Calibri" panose="020F0502020204030204" pitchFamily="34" charset="0"/>
                </a:rPr>
                <a:t>68%</a:t>
              </a:r>
            </a:p>
          </p:txBody>
        </p:sp>
        <p:sp>
          <p:nvSpPr>
            <p:cNvPr id="53" name="TextBox 56">
              <a:extLst>
                <a:ext uri="{FF2B5EF4-FFF2-40B4-BE49-F238E27FC236}">
                  <a16:creationId xmlns:a16="http://schemas.microsoft.com/office/drawing/2014/main" id="{5285EE59-3DCD-456F-B6D6-2A3040D61211}"/>
                </a:ext>
              </a:extLst>
            </p:cNvPr>
            <p:cNvSpPr txBox="1">
              <a:spLocks noChangeArrowheads="1"/>
            </p:cNvSpPr>
            <p:nvPr/>
          </p:nvSpPr>
          <p:spPr bwMode="auto">
            <a:xfrm>
              <a:off x="2647086" y="2169648"/>
              <a:ext cx="607288"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i="1" dirty="0">
                  <a:solidFill>
                    <a:srgbClr val="141415"/>
                  </a:solidFill>
                  <a:latin typeface="Calibri" panose="020F0502020204030204" pitchFamily="34" charset="0"/>
                </a:rPr>
                <a:t>P</a:t>
              </a:r>
              <a:r>
                <a:rPr lang="en-US" altLang="en-US" sz="1400" b="0" dirty="0">
                  <a:solidFill>
                    <a:srgbClr val="141415"/>
                  </a:solidFill>
                  <a:latin typeface="Calibri" panose="020F0502020204030204" pitchFamily="34" charset="0"/>
                </a:rPr>
                <a:t> = .24</a:t>
              </a:r>
            </a:p>
          </p:txBody>
        </p:sp>
        <p:sp>
          <p:nvSpPr>
            <p:cNvPr id="54" name="TextBox 57">
              <a:extLst>
                <a:ext uri="{FF2B5EF4-FFF2-40B4-BE49-F238E27FC236}">
                  <a16:creationId xmlns:a16="http://schemas.microsoft.com/office/drawing/2014/main" id="{FCCA6E21-7E52-4024-8B4D-AB5B83626F1B}"/>
                </a:ext>
              </a:extLst>
            </p:cNvPr>
            <p:cNvSpPr txBox="1">
              <a:spLocks noChangeArrowheads="1"/>
            </p:cNvSpPr>
            <p:nvPr/>
          </p:nvSpPr>
          <p:spPr bwMode="auto">
            <a:xfrm>
              <a:off x="2612542" y="2814436"/>
              <a:ext cx="771653" cy="20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8B3D9A"/>
                </a:buClr>
                <a:buFont typeface="Wingdings" panose="05000000000000000000" pitchFamily="2" charset="2"/>
                <a:buChar char="§"/>
                <a:defRPr sz="2400">
                  <a:solidFill>
                    <a:srgbClr val="000000"/>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000000"/>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000000"/>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000000"/>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000000"/>
                  </a:solidFill>
                  <a:latin typeface="Arial" panose="020B0604020202020204" pitchFamily="34" charset="0"/>
                </a:defRPr>
              </a:lvl9pPr>
            </a:lstStyle>
            <a:p>
              <a:pPr eaLnBrk="1" hangingPunct="1">
                <a:spcBef>
                  <a:spcPct val="35000"/>
                </a:spcBef>
                <a:spcAft>
                  <a:spcPct val="25000"/>
                </a:spcAft>
                <a:buFont typeface="Arial" panose="020B0604020202020204" pitchFamily="34" charset="0"/>
                <a:buNone/>
              </a:pPr>
              <a:r>
                <a:rPr lang="en-US" altLang="en-US" sz="1400" b="0" i="1" dirty="0">
                  <a:solidFill>
                    <a:srgbClr val="141415"/>
                  </a:solidFill>
                  <a:latin typeface="Calibri" panose="020F0502020204030204" pitchFamily="34" charset="0"/>
                </a:rPr>
                <a:t>P</a:t>
              </a:r>
              <a:r>
                <a:rPr lang="en-US" altLang="en-US" sz="1400" b="0" dirty="0">
                  <a:solidFill>
                    <a:srgbClr val="141415"/>
                  </a:solidFill>
                  <a:latin typeface="Calibri" panose="020F0502020204030204" pitchFamily="34" charset="0"/>
                </a:rPr>
                <a:t> = .0001</a:t>
              </a:r>
            </a:p>
          </p:txBody>
        </p:sp>
        <p:sp>
          <p:nvSpPr>
            <p:cNvPr id="55" name="Right Brace 54">
              <a:extLst>
                <a:ext uri="{FF2B5EF4-FFF2-40B4-BE49-F238E27FC236}">
                  <a16:creationId xmlns:a16="http://schemas.microsoft.com/office/drawing/2014/main" id="{E03E7C5E-87BD-4628-9F23-7B419928653B}"/>
                </a:ext>
              </a:extLst>
            </p:cNvPr>
            <p:cNvSpPr/>
            <p:nvPr/>
          </p:nvSpPr>
          <p:spPr bwMode="auto">
            <a:xfrm>
              <a:off x="2571731" y="2125922"/>
              <a:ext cx="72650" cy="239530"/>
            </a:xfrm>
            <a:prstGeom prst="rightBrace">
              <a:avLst/>
            </a:prstGeom>
            <a:noFill/>
            <a:ln w="19050" cap="flat" cmpd="sng" algn="ctr">
              <a:solidFill>
                <a:schemeClr val="bg2">
                  <a:lumMod val="10000"/>
                </a:schemeClr>
              </a:solidFill>
              <a:prstDash val="solid"/>
              <a:round/>
              <a:headEnd type="none" w="med" len="med"/>
              <a:tailEnd type="none" w="med" len="med"/>
            </a:ln>
            <a:effectLst/>
          </p:spPr>
          <p:txBody>
            <a:bodyPr anchor="ctr"/>
            <a:lstStyle/>
            <a:p>
              <a:pPr algn="ctr" eaLnBrk="1" hangingPunct="1">
                <a:lnSpc>
                  <a:spcPct val="90000"/>
                </a:lnSpc>
                <a:spcBef>
                  <a:spcPct val="35000"/>
                </a:spcBef>
                <a:spcAft>
                  <a:spcPct val="25000"/>
                </a:spcAft>
                <a:buClr>
                  <a:srgbClr val="8B3D9A"/>
                </a:buClr>
                <a:buFont typeface="Arial" panose="020B0604020202020204" pitchFamily="34" charset="0"/>
                <a:buChar char="•"/>
                <a:defRPr/>
              </a:pPr>
              <a:endParaRPr lang="en-US" sz="1200" dirty="0">
                <a:solidFill>
                  <a:srgbClr val="FFFFFF"/>
                </a:solidFill>
              </a:endParaRPr>
            </a:p>
          </p:txBody>
        </p:sp>
        <p:sp>
          <p:nvSpPr>
            <p:cNvPr id="56" name="Right Brace 55">
              <a:extLst>
                <a:ext uri="{FF2B5EF4-FFF2-40B4-BE49-F238E27FC236}">
                  <a16:creationId xmlns:a16="http://schemas.microsoft.com/office/drawing/2014/main" id="{281B2D77-B84A-4796-A457-ADEADF906945}"/>
                </a:ext>
              </a:extLst>
            </p:cNvPr>
            <p:cNvSpPr/>
            <p:nvPr/>
          </p:nvSpPr>
          <p:spPr bwMode="auto">
            <a:xfrm>
              <a:off x="2552675" y="2515158"/>
              <a:ext cx="110762" cy="860233"/>
            </a:xfrm>
            <a:prstGeom prst="rightBrace">
              <a:avLst/>
            </a:prstGeom>
            <a:noFill/>
            <a:ln w="19050" cap="flat" cmpd="sng" algn="ctr">
              <a:solidFill>
                <a:schemeClr val="bg2">
                  <a:lumMod val="10000"/>
                </a:schemeClr>
              </a:solidFill>
              <a:prstDash val="solid"/>
              <a:round/>
              <a:headEnd type="none" w="med" len="med"/>
              <a:tailEnd type="none" w="med" len="med"/>
            </a:ln>
            <a:effectLst/>
          </p:spPr>
          <p:txBody>
            <a:bodyPr anchor="ctr"/>
            <a:lstStyle/>
            <a:p>
              <a:pPr algn="ctr" eaLnBrk="1" hangingPunct="1">
                <a:lnSpc>
                  <a:spcPct val="90000"/>
                </a:lnSpc>
                <a:spcBef>
                  <a:spcPct val="35000"/>
                </a:spcBef>
                <a:spcAft>
                  <a:spcPct val="25000"/>
                </a:spcAft>
                <a:buClr>
                  <a:srgbClr val="8B3D9A"/>
                </a:buClr>
                <a:buFont typeface="Arial" panose="020B0604020202020204" pitchFamily="34" charset="0"/>
                <a:buChar char="•"/>
                <a:defRPr/>
              </a:pPr>
              <a:endParaRPr lang="en-US" sz="1200" dirty="0">
                <a:solidFill>
                  <a:srgbClr val="FFFFFF"/>
                </a:solidFill>
              </a:endParaRPr>
            </a:p>
          </p:txBody>
        </p:sp>
      </p:grpSp>
      <p:sp>
        <p:nvSpPr>
          <p:cNvPr id="64" name="TextBox 63">
            <a:extLst>
              <a:ext uri="{FF2B5EF4-FFF2-40B4-BE49-F238E27FC236}">
                <a16:creationId xmlns:a16="http://schemas.microsoft.com/office/drawing/2014/main" id="{178E27B5-20DD-4547-84EE-17A3056E35DB}"/>
              </a:ext>
            </a:extLst>
          </p:cNvPr>
          <p:cNvSpPr txBox="1"/>
          <p:nvPr/>
        </p:nvSpPr>
        <p:spPr>
          <a:xfrm>
            <a:off x="4799334" y="2132755"/>
            <a:ext cx="1298753" cy="307777"/>
          </a:xfrm>
          <a:prstGeom prst="rect">
            <a:avLst/>
          </a:prstGeom>
          <a:noFill/>
        </p:spPr>
        <p:txBody>
          <a:bodyPr wrap="none" rtlCol="0">
            <a:spAutoFit/>
          </a:bodyPr>
          <a:lstStyle/>
          <a:p>
            <a:r>
              <a:rPr lang="en-US" altLang="en-US" sz="1400" dirty="0" err="1">
                <a:solidFill>
                  <a:schemeClr val="accent3"/>
                </a:solidFill>
                <a:latin typeface="Calibri" panose="020F0502020204030204" pitchFamily="34" charset="0"/>
                <a:cs typeface="Calibri" panose="020F0502020204030204" pitchFamily="34" charset="0"/>
              </a:rPr>
              <a:t>pCR</a:t>
            </a:r>
            <a:r>
              <a:rPr lang="en-US" altLang="en-US" sz="1400" dirty="0">
                <a:solidFill>
                  <a:schemeClr val="accent3"/>
                </a:solidFill>
                <a:latin typeface="Calibri" panose="020F0502020204030204" pitchFamily="34" charset="0"/>
                <a:cs typeface="Calibri" panose="020F0502020204030204" pitchFamily="34" charset="0"/>
              </a:rPr>
              <a:t>/non-TNBC</a:t>
            </a:r>
            <a:endParaRPr lang="en-US" sz="1400" dirty="0">
              <a:solidFill>
                <a:schemeClr val="accent3"/>
              </a:solidFill>
              <a:latin typeface="Calibri" panose="020F0502020204030204" pitchFamily="34" charset="0"/>
              <a:cs typeface="Calibri" panose="020F0502020204030204" pitchFamily="34" charset="0"/>
            </a:endParaRPr>
          </a:p>
        </p:txBody>
      </p:sp>
      <p:sp>
        <p:nvSpPr>
          <p:cNvPr id="65" name="TextBox 64">
            <a:extLst>
              <a:ext uri="{FF2B5EF4-FFF2-40B4-BE49-F238E27FC236}">
                <a16:creationId xmlns:a16="http://schemas.microsoft.com/office/drawing/2014/main" id="{407FF3AF-7974-4CDA-BC8D-FC9DC8EFA987}"/>
              </a:ext>
            </a:extLst>
          </p:cNvPr>
          <p:cNvSpPr txBox="1"/>
          <p:nvPr/>
        </p:nvSpPr>
        <p:spPr>
          <a:xfrm>
            <a:off x="4523630" y="2387924"/>
            <a:ext cx="955711" cy="307777"/>
          </a:xfrm>
          <a:prstGeom prst="rect">
            <a:avLst/>
          </a:prstGeom>
          <a:noFill/>
        </p:spPr>
        <p:txBody>
          <a:bodyPr wrap="none" rtlCol="0">
            <a:spAutoFit/>
          </a:bodyPr>
          <a:lstStyle/>
          <a:p>
            <a:r>
              <a:rPr lang="en-US" altLang="en-US" sz="1400" dirty="0" err="1">
                <a:solidFill>
                  <a:schemeClr val="accent2"/>
                </a:solidFill>
                <a:latin typeface="Calibri" panose="020F0502020204030204" pitchFamily="34" charset="0"/>
                <a:cs typeface="Calibri" panose="020F0502020204030204" pitchFamily="34" charset="0"/>
              </a:rPr>
              <a:t>pCR</a:t>
            </a:r>
            <a:r>
              <a:rPr lang="en-US" altLang="en-US" sz="1400" dirty="0">
                <a:solidFill>
                  <a:schemeClr val="accent2"/>
                </a:solidFill>
                <a:latin typeface="Calibri" panose="020F0502020204030204" pitchFamily="34" charset="0"/>
                <a:cs typeface="Calibri" panose="020F0502020204030204" pitchFamily="34" charset="0"/>
              </a:rPr>
              <a:t>/TNBC</a:t>
            </a:r>
            <a:endParaRPr lang="en-US" sz="1400" dirty="0">
              <a:solidFill>
                <a:schemeClr val="accent2"/>
              </a:solidFill>
              <a:latin typeface="Calibri" panose="020F0502020204030204" pitchFamily="34" charset="0"/>
              <a:cs typeface="Calibri" panose="020F0502020204030204" pitchFamily="34" charset="0"/>
            </a:endParaRPr>
          </a:p>
        </p:txBody>
      </p:sp>
      <p:sp>
        <p:nvSpPr>
          <p:cNvPr id="66" name="TextBox 65">
            <a:extLst>
              <a:ext uri="{FF2B5EF4-FFF2-40B4-BE49-F238E27FC236}">
                <a16:creationId xmlns:a16="http://schemas.microsoft.com/office/drawing/2014/main" id="{A34EDFB0-D5B4-43DE-96B8-154C8952AB17}"/>
              </a:ext>
            </a:extLst>
          </p:cNvPr>
          <p:cNvSpPr txBox="1"/>
          <p:nvPr/>
        </p:nvSpPr>
        <p:spPr>
          <a:xfrm>
            <a:off x="4906568" y="4160646"/>
            <a:ext cx="1221809" cy="307777"/>
          </a:xfrm>
          <a:prstGeom prst="rect">
            <a:avLst/>
          </a:prstGeom>
          <a:noFill/>
        </p:spPr>
        <p:txBody>
          <a:bodyPr wrap="none" rtlCol="0">
            <a:spAutoFit/>
          </a:bodyPr>
          <a:lstStyle/>
          <a:p>
            <a:r>
              <a:rPr lang="en-US" altLang="en-US" sz="1400" dirty="0">
                <a:solidFill>
                  <a:schemeClr val="accent6"/>
                </a:solidFill>
                <a:latin typeface="Calibri" panose="020F0502020204030204" pitchFamily="34" charset="0"/>
                <a:cs typeface="Calibri" panose="020F0502020204030204" pitchFamily="34" charset="0"/>
              </a:rPr>
              <a:t>RD/non-TNBC</a:t>
            </a:r>
            <a:endParaRPr lang="en-US" sz="1400" dirty="0">
              <a:solidFill>
                <a:schemeClr val="accent6"/>
              </a:solidFill>
              <a:latin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id="{75EB9E28-90CA-443B-9529-0A8D7DC80F39}"/>
              </a:ext>
            </a:extLst>
          </p:cNvPr>
          <p:cNvSpPr txBox="1"/>
          <p:nvPr/>
        </p:nvSpPr>
        <p:spPr>
          <a:xfrm>
            <a:off x="4817082" y="4913323"/>
            <a:ext cx="878767" cy="307777"/>
          </a:xfrm>
          <a:prstGeom prst="rect">
            <a:avLst/>
          </a:prstGeom>
          <a:noFill/>
        </p:spPr>
        <p:txBody>
          <a:bodyPr wrap="none" rtlCol="0">
            <a:spAutoFit/>
          </a:bodyPr>
          <a:lstStyle/>
          <a:p>
            <a:r>
              <a:rPr lang="en-US" altLang="en-US" sz="1400" dirty="0">
                <a:solidFill>
                  <a:schemeClr val="accent1"/>
                </a:solidFill>
                <a:latin typeface="Calibri" panose="020F0502020204030204" pitchFamily="34" charset="0"/>
                <a:cs typeface="Calibri" panose="020F0502020204030204" pitchFamily="34" charset="0"/>
              </a:rPr>
              <a:t>RD/TNBC</a:t>
            </a:r>
            <a:endParaRPr lang="en-US" sz="1400" dirty="0">
              <a:solidFill>
                <a:schemeClr val="accent1"/>
              </a:solidFill>
              <a:latin typeface="Calibri" panose="020F0502020204030204" pitchFamily="34" charset="0"/>
              <a:cs typeface="Calibri" panose="020F0502020204030204" pitchFamily="34" charset="0"/>
            </a:endParaRPr>
          </a:p>
        </p:txBody>
      </p:sp>
      <p:sp>
        <p:nvSpPr>
          <p:cNvPr id="59" name="Text Box 15">
            <a:extLst>
              <a:ext uri="{FF2B5EF4-FFF2-40B4-BE49-F238E27FC236}">
                <a16:creationId xmlns:a16="http://schemas.microsoft.com/office/drawing/2014/main" id="{1CF874E7-1E07-6D78-73CE-BD7F45326C43}"/>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1. Liedtke. JCO. 2008;26:1275. 2. </a:t>
            </a:r>
            <a:r>
              <a:rPr lang="en-US" sz="1200" b="0" dirty="0" err="1">
                <a:solidFill>
                  <a:schemeClr val="bg2"/>
                </a:solidFill>
                <a:latin typeface="Calibri" panose="020F0502020204030204" pitchFamily="34" charset="0"/>
              </a:rPr>
              <a:t>Furlanetto</a:t>
            </a:r>
            <a:r>
              <a:rPr lang="en-US" sz="1200" b="0" dirty="0">
                <a:solidFill>
                  <a:schemeClr val="bg2"/>
                </a:solidFill>
                <a:latin typeface="Calibri" panose="020F0502020204030204" pitchFamily="34" charset="0"/>
              </a:rPr>
              <a:t>. Breast Care (Basel). 2020;15:217. 3. Spring. SABCS 2022. </a:t>
            </a:r>
            <a:r>
              <a:rPr lang="en-US" sz="1200" b="0" dirty="0" err="1">
                <a:solidFill>
                  <a:schemeClr val="bg2"/>
                </a:solidFill>
                <a:latin typeface="Calibri" panose="020F0502020204030204" pitchFamily="34" charset="0"/>
              </a:rPr>
              <a:t>Abstr</a:t>
            </a:r>
            <a:r>
              <a:rPr lang="en-US" sz="1200" b="0" dirty="0">
                <a:solidFill>
                  <a:schemeClr val="bg2"/>
                </a:solidFill>
                <a:latin typeface="Calibri" panose="020F0502020204030204" pitchFamily="34" charset="0"/>
              </a:rPr>
              <a:t> 512. </a:t>
            </a:r>
            <a:br>
              <a:rPr lang="en-US" sz="1200" b="0" dirty="0">
                <a:solidFill>
                  <a:schemeClr val="bg2"/>
                </a:solidFill>
                <a:latin typeface="Calibri" panose="020F0502020204030204" pitchFamily="34" charset="0"/>
              </a:rPr>
            </a:br>
            <a:r>
              <a:rPr lang="en-US" sz="1200" b="0" dirty="0">
                <a:solidFill>
                  <a:schemeClr val="bg2"/>
                </a:solidFill>
                <a:latin typeface="Calibri" panose="020F0502020204030204" pitchFamily="34" charset="0"/>
              </a:rPr>
              <a:t>4. </a:t>
            </a:r>
            <a:r>
              <a:rPr lang="en-US" altLang="en-US" sz="1200" b="0" dirty="0">
                <a:solidFill>
                  <a:schemeClr val="bg2"/>
                </a:solidFill>
                <a:latin typeface="Calibri" panose="020F0502020204030204" pitchFamily="34" charset="0"/>
              </a:rPr>
              <a:t>Schmid. NEJM. 2022;386:556. </a:t>
            </a:r>
            <a:r>
              <a:rPr lang="en-US" sz="1200" b="0" dirty="0">
                <a:solidFill>
                  <a:schemeClr val="bg2"/>
                </a:solidFill>
                <a:latin typeface="Calibri" panose="020F0502020204030204" pitchFamily="34" charset="0"/>
              </a:rPr>
              <a:t>5. Masuda. NEJM. 2017;376:2147. 6.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Geyer. Ann Oncol.  2022;33:1250.</a:t>
            </a:r>
            <a:endParaRPr 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9125285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dirty="0"/>
              <a:t>KEYNOTE-522: Neoadjuvant Pembrolizumab or Placebo + CT Followed by Adjuvant Pembrolizumab or Placebo </a:t>
            </a:r>
            <a:endParaRPr lang="en-US" altLang="en-US" dirty="0"/>
          </a:p>
        </p:txBody>
      </p:sp>
      <p:sp>
        <p:nvSpPr>
          <p:cNvPr id="20484" name="Text Box 23">
            <a:extLst>
              <a:ext uri="{FF2B5EF4-FFF2-40B4-BE49-F238E27FC236}">
                <a16:creationId xmlns:a16="http://schemas.microsoft.com/office/drawing/2014/main" id="{64FE162B-3EC3-45F7-BE70-11BF0B9D4D72}"/>
              </a:ext>
            </a:extLst>
          </p:cNvPr>
          <p:cNvSpPr txBox="1">
            <a:spLocks noChangeArrowheads="1"/>
          </p:cNvSpPr>
          <p:nvPr/>
        </p:nvSpPr>
        <p:spPr bwMode="auto">
          <a:xfrm>
            <a:off x="263282" y="2772476"/>
            <a:ext cx="274840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Patients aged ≥18 yr with newly diagnosed T1cN1-2 or T2-4N0-2 TNBC; ECOG PS 0/1; tissue sample available for PD-L1 testing</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(N = 1174)</a:t>
            </a:r>
            <a:endParaRPr lang="en-US" altLang="en-US" sz="1400" b="0" dirty="0">
              <a:solidFill>
                <a:schemeClr val="bg1"/>
              </a:solidFill>
              <a:latin typeface="Calibri" panose="020F0502020204030204" pitchFamily="34" charset="0"/>
            </a:endParaRPr>
          </a:p>
        </p:txBody>
      </p:sp>
      <p:sp>
        <p:nvSpPr>
          <p:cNvPr id="2" name="Rectangle 24">
            <a:extLst>
              <a:ext uri="{FF2B5EF4-FFF2-40B4-BE49-F238E27FC236}">
                <a16:creationId xmlns:a16="http://schemas.microsoft.com/office/drawing/2014/main" id="{51AF4565-EC2F-431E-A6C1-EF15E2D4E45B}"/>
              </a:ext>
            </a:extLst>
          </p:cNvPr>
          <p:cNvSpPr>
            <a:spLocks noChangeArrowheads="1"/>
          </p:cNvSpPr>
          <p:nvPr/>
        </p:nvSpPr>
        <p:spPr bwMode="auto">
          <a:xfrm>
            <a:off x="3874482" y="1854740"/>
            <a:ext cx="1884363" cy="703263"/>
          </a:xfrm>
          <a:prstGeom prst="rect">
            <a:avLst/>
          </a:prstGeom>
          <a:solidFill>
            <a:schemeClr val="accent1"/>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Carboplatin* + </a:t>
            </a:r>
          </a:p>
          <a:p>
            <a:pPr algn="ctr">
              <a:defRPr/>
            </a:pPr>
            <a:r>
              <a:rPr lang="en-US" sz="1400" dirty="0">
                <a:latin typeface="Calibri" panose="020F0502020204030204" pitchFamily="34" charset="0"/>
                <a:cs typeface="Arial" charset="0"/>
              </a:rPr>
              <a:t>Paclitaxel</a:t>
            </a:r>
            <a:r>
              <a:rPr lang="en-US" sz="1400" baseline="30000" dirty="0"/>
              <a:t>†</a:t>
            </a:r>
            <a:endParaRPr lang="en-US" sz="1400" b="0" baseline="30000" dirty="0">
              <a:latin typeface="Calibri" panose="020F0502020204030204" pitchFamily="34" charset="0"/>
              <a:cs typeface="Arial" charset="0"/>
            </a:endParaRPr>
          </a:p>
        </p:txBody>
      </p:sp>
      <p:sp>
        <p:nvSpPr>
          <p:cNvPr id="17413" name="Rectangle 25">
            <a:extLst>
              <a:ext uri="{FF2B5EF4-FFF2-40B4-BE49-F238E27FC236}">
                <a16:creationId xmlns:a16="http://schemas.microsoft.com/office/drawing/2014/main" id="{FD07461B-B65E-49D9-8F9A-419AF61467E9}"/>
              </a:ext>
            </a:extLst>
          </p:cNvPr>
          <p:cNvSpPr>
            <a:spLocks noChangeArrowheads="1"/>
          </p:cNvSpPr>
          <p:nvPr/>
        </p:nvSpPr>
        <p:spPr bwMode="auto">
          <a:xfrm>
            <a:off x="3874482" y="4169397"/>
            <a:ext cx="3790949" cy="703263"/>
          </a:xfrm>
          <a:prstGeom prst="rect">
            <a:avLst/>
          </a:prstGeom>
          <a:solidFill>
            <a:schemeClr val="accent4"/>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Placebo</a:t>
            </a:r>
            <a:endParaRPr lang="en-US" sz="1400" b="0" dirty="0">
              <a:latin typeface="Calibri" panose="020F0502020204030204" pitchFamily="34" charset="0"/>
              <a:cs typeface="+mn-cs"/>
            </a:endParaRPr>
          </a:p>
        </p:txBody>
      </p:sp>
      <p:sp>
        <p:nvSpPr>
          <p:cNvPr id="20487" name="Line 26">
            <a:extLst>
              <a:ext uri="{FF2B5EF4-FFF2-40B4-BE49-F238E27FC236}">
                <a16:creationId xmlns:a16="http://schemas.microsoft.com/office/drawing/2014/main" id="{9555F710-4B64-46BC-971C-7B76A8CFDC37}"/>
              </a:ext>
            </a:extLst>
          </p:cNvPr>
          <p:cNvSpPr>
            <a:spLocks noChangeShapeType="1"/>
          </p:cNvSpPr>
          <p:nvPr/>
        </p:nvSpPr>
        <p:spPr bwMode="auto">
          <a:xfrm>
            <a:off x="3005652" y="3675417"/>
            <a:ext cx="812800" cy="4572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0488" name="Line 27">
            <a:extLst>
              <a:ext uri="{FF2B5EF4-FFF2-40B4-BE49-F238E27FC236}">
                <a16:creationId xmlns:a16="http://schemas.microsoft.com/office/drawing/2014/main" id="{893A8A7E-5AD0-4FDC-A595-497C4C9E50BC}"/>
              </a:ext>
            </a:extLst>
          </p:cNvPr>
          <p:cNvSpPr>
            <a:spLocks noChangeShapeType="1"/>
          </p:cNvSpPr>
          <p:nvPr/>
        </p:nvSpPr>
        <p:spPr bwMode="auto">
          <a:xfrm flipV="1">
            <a:off x="3014005" y="2583588"/>
            <a:ext cx="812800" cy="4699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3" name="Rectangle 28">
            <a:extLst>
              <a:ext uri="{FF2B5EF4-FFF2-40B4-BE49-F238E27FC236}">
                <a16:creationId xmlns:a16="http://schemas.microsoft.com/office/drawing/2014/main" id="{B1BF5E26-AA5D-4854-9D56-E590AB6C873E}"/>
              </a:ext>
            </a:extLst>
          </p:cNvPr>
          <p:cNvSpPr>
            <a:spLocks noChangeArrowheads="1"/>
          </p:cNvSpPr>
          <p:nvPr/>
        </p:nvSpPr>
        <p:spPr bwMode="auto">
          <a:xfrm>
            <a:off x="3874482" y="2603926"/>
            <a:ext cx="3790950" cy="703262"/>
          </a:xfrm>
          <a:prstGeom prst="rect">
            <a:avLst/>
          </a:prstGeom>
          <a:solidFill>
            <a:schemeClr val="accent3"/>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Pembrolizumab </a:t>
            </a:r>
            <a:r>
              <a:rPr lang="en-US" sz="1400" b="0" dirty="0">
                <a:latin typeface="Calibri" panose="020F0502020204030204" pitchFamily="34" charset="0"/>
                <a:cs typeface="Arial" charset="0"/>
              </a:rPr>
              <a:t>200 mg Q3W</a:t>
            </a:r>
          </a:p>
        </p:txBody>
      </p:sp>
      <p:sp>
        <p:nvSpPr>
          <p:cNvPr id="20491" name="Line 30">
            <a:extLst>
              <a:ext uri="{FF2B5EF4-FFF2-40B4-BE49-F238E27FC236}">
                <a16:creationId xmlns:a16="http://schemas.microsoft.com/office/drawing/2014/main" id="{D623F409-4E5D-4D89-A755-225144BB0FEC}"/>
              </a:ext>
            </a:extLst>
          </p:cNvPr>
          <p:cNvSpPr>
            <a:spLocks noChangeShapeType="1"/>
          </p:cNvSpPr>
          <p:nvPr/>
        </p:nvSpPr>
        <p:spPr bwMode="auto">
          <a:xfrm rot="16200000">
            <a:off x="8148823" y="3696133"/>
            <a:ext cx="0" cy="88153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0493" name="Line 32">
            <a:extLst>
              <a:ext uri="{FF2B5EF4-FFF2-40B4-BE49-F238E27FC236}">
                <a16:creationId xmlns:a16="http://schemas.microsoft.com/office/drawing/2014/main" id="{60E1E584-705B-4376-990B-CEAF91451E0D}"/>
              </a:ext>
            </a:extLst>
          </p:cNvPr>
          <p:cNvSpPr>
            <a:spLocks noChangeShapeType="1"/>
          </p:cNvSpPr>
          <p:nvPr/>
        </p:nvSpPr>
        <p:spPr bwMode="auto">
          <a:xfrm>
            <a:off x="7715518" y="2580964"/>
            <a:ext cx="88152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0" name="Rectangle 24">
            <a:extLst>
              <a:ext uri="{FF2B5EF4-FFF2-40B4-BE49-F238E27FC236}">
                <a16:creationId xmlns:a16="http://schemas.microsoft.com/office/drawing/2014/main" id="{EF58CE6C-FC54-3E4F-8E38-3FA6075C13F9}"/>
              </a:ext>
            </a:extLst>
          </p:cNvPr>
          <p:cNvSpPr>
            <a:spLocks noChangeArrowheads="1"/>
          </p:cNvSpPr>
          <p:nvPr/>
        </p:nvSpPr>
        <p:spPr bwMode="auto">
          <a:xfrm>
            <a:off x="5911244" y="1854740"/>
            <a:ext cx="1754188" cy="703263"/>
          </a:xfrm>
          <a:prstGeom prst="rect">
            <a:avLst/>
          </a:prstGeom>
          <a:solidFill>
            <a:schemeClr val="accent1"/>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Doxo</a:t>
            </a:r>
            <a:r>
              <a:rPr lang="en-US" sz="1400" baseline="30000" dirty="0"/>
              <a:t>‡</a:t>
            </a:r>
            <a:r>
              <a:rPr lang="en-US" sz="1400" dirty="0">
                <a:latin typeface="Calibri" panose="020F0502020204030204" pitchFamily="34" charset="0"/>
                <a:cs typeface="Arial" charset="0"/>
              </a:rPr>
              <a:t>/Epirubicin</a:t>
            </a:r>
            <a:r>
              <a:rPr lang="en-US" sz="1400" baseline="30000" dirty="0">
                <a:latin typeface="Calibri" panose="020F0502020204030204" pitchFamily="34" charset="0"/>
                <a:cs typeface="Arial" charset="0"/>
              </a:rPr>
              <a:t>¶</a:t>
            </a:r>
            <a:r>
              <a:rPr lang="en-US" sz="1400" dirty="0">
                <a:latin typeface="Calibri" panose="020F0502020204030204" pitchFamily="34" charset="0"/>
                <a:cs typeface="Arial" charset="0"/>
              </a:rPr>
              <a:t> + </a:t>
            </a:r>
          </a:p>
          <a:p>
            <a:pPr algn="ctr">
              <a:defRPr/>
            </a:pPr>
            <a:r>
              <a:rPr lang="en-US" sz="1400" dirty="0">
                <a:latin typeface="Calibri" panose="020F0502020204030204" pitchFamily="34" charset="0"/>
                <a:cs typeface="Arial" charset="0"/>
              </a:rPr>
              <a:t>Cyclophosphamide</a:t>
            </a:r>
            <a:r>
              <a:rPr lang="en-US" sz="1400" b="0" baseline="30000" dirty="0">
                <a:latin typeface="Calibri" panose="020F0502020204030204" pitchFamily="34" charset="0"/>
                <a:cs typeface="Arial" charset="0"/>
              </a:rPr>
              <a:t>§</a:t>
            </a:r>
          </a:p>
        </p:txBody>
      </p:sp>
      <p:sp>
        <p:nvSpPr>
          <p:cNvPr id="24" name="Rectangle 24">
            <a:extLst>
              <a:ext uri="{FF2B5EF4-FFF2-40B4-BE49-F238E27FC236}">
                <a16:creationId xmlns:a16="http://schemas.microsoft.com/office/drawing/2014/main" id="{E7C5B3F0-51CF-E543-BEB7-C6606B8AA2DF}"/>
              </a:ext>
            </a:extLst>
          </p:cNvPr>
          <p:cNvSpPr>
            <a:spLocks noChangeArrowheads="1"/>
          </p:cNvSpPr>
          <p:nvPr/>
        </p:nvSpPr>
        <p:spPr bwMode="auto">
          <a:xfrm>
            <a:off x="3874482" y="3407314"/>
            <a:ext cx="1884363" cy="703263"/>
          </a:xfrm>
          <a:prstGeom prst="rect">
            <a:avLst/>
          </a:prstGeom>
          <a:solidFill>
            <a:schemeClr val="accent1"/>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Carboplatin* + </a:t>
            </a:r>
          </a:p>
          <a:p>
            <a:pPr algn="ctr">
              <a:defRPr/>
            </a:pPr>
            <a:r>
              <a:rPr lang="en-US" sz="1400" dirty="0">
                <a:latin typeface="Calibri" panose="020F0502020204030204" pitchFamily="34" charset="0"/>
                <a:cs typeface="Arial" charset="0"/>
              </a:rPr>
              <a:t>Paclitaxel</a:t>
            </a:r>
            <a:r>
              <a:rPr lang="en-US" sz="1400" baseline="30000" dirty="0"/>
              <a:t>†</a:t>
            </a:r>
            <a:endParaRPr lang="en-US" sz="1400" b="0" baseline="30000" dirty="0">
              <a:latin typeface="Calibri" panose="020F0502020204030204" pitchFamily="34" charset="0"/>
              <a:cs typeface="Arial" charset="0"/>
            </a:endParaRPr>
          </a:p>
        </p:txBody>
      </p:sp>
      <p:sp>
        <p:nvSpPr>
          <p:cNvPr id="25" name="Rectangle 24">
            <a:extLst>
              <a:ext uri="{FF2B5EF4-FFF2-40B4-BE49-F238E27FC236}">
                <a16:creationId xmlns:a16="http://schemas.microsoft.com/office/drawing/2014/main" id="{CB52C11C-A3AD-884E-85F1-E870C38E274C}"/>
              </a:ext>
            </a:extLst>
          </p:cNvPr>
          <p:cNvSpPr>
            <a:spLocks noChangeArrowheads="1"/>
          </p:cNvSpPr>
          <p:nvPr/>
        </p:nvSpPr>
        <p:spPr bwMode="auto">
          <a:xfrm>
            <a:off x="5911244" y="3407314"/>
            <a:ext cx="1754188" cy="703263"/>
          </a:xfrm>
          <a:prstGeom prst="rect">
            <a:avLst/>
          </a:prstGeom>
          <a:solidFill>
            <a:schemeClr val="accent1"/>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Doxo</a:t>
            </a:r>
            <a:r>
              <a:rPr lang="en-US" sz="1400" baseline="30000" dirty="0"/>
              <a:t>‡</a:t>
            </a:r>
            <a:r>
              <a:rPr lang="en-US" sz="1400" dirty="0">
                <a:latin typeface="Calibri" panose="020F0502020204030204" pitchFamily="34" charset="0"/>
                <a:cs typeface="Arial" charset="0"/>
              </a:rPr>
              <a:t>/Epirubicin</a:t>
            </a:r>
            <a:r>
              <a:rPr lang="en-US" sz="1400" baseline="30000" dirty="0">
                <a:latin typeface="Calibri" panose="020F0502020204030204" pitchFamily="34" charset="0"/>
                <a:cs typeface="Arial" charset="0"/>
              </a:rPr>
              <a:t>¶</a:t>
            </a:r>
            <a:r>
              <a:rPr lang="en-US" sz="1400" dirty="0">
                <a:latin typeface="Calibri" panose="020F0502020204030204" pitchFamily="34" charset="0"/>
                <a:cs typeface="Arial" charset="0"/>
              </a:rPr>
              <a:t> + </a:t>
            </a:r>
          </a:p>
          <a:p>
            <a:pPr algn="ctr">
              <a:defRPr/>
            </a:pPr>
            <a:r>
              <a:rPr lang="en-US" sz="1400" dirty="0">
                <a:latin typeface="Calibri" panose="020F0502020204030204" pitchFamily="34" charset="0"/>
                <a:cs typeface="Arial" charset="0"/>
              </a:rPr>
              <a:t>Cyclophosphamide</a:t>
            </a:r>
            <a:r>
              <a:rPr lang="en-US" sz="1400" b="0" baseline="30000" dirty="0">
                <a:latin typeface="Calibri" panose="020F0502020204030204" pitchFamily="34" charset="0"/>
                <a:cs typeface="Arial" charset="0"/>
              </a:rPr>
              <a:t>§</a:t>
            </a:r>
          </a:p>
        </p:txBody>
      </p:sp>
      <p:sp>
        <p:nvSpPr>
          <p:cNvPr id="26" name="Rectangle 28">
            <a:extLst>
              <a:ext uri="{FF2B5EF4-FFF2-40B4-BE49-F238E27FC236}">
                <a16:creationId xmlns:a16="http://schemas.microsoft.com/office/drawing/2014/main" id="{A346C7AA-30E9-D24D-8110-207488198B5F}"/>
              </a:ext>
            </a:extLst>
          </p:cNvPr>
          <p:cNvSpPr>
            <a:spLocks noChangeArrowheads="1"/>
          </p:cNvSpPr>
          <p:nvPr/>
        </p:nvSpPr>
        <p:spPr bwMode="auto">
          <a:xfrm>
            <a:off x="8647132" y="2229333"/>
            <a:ext cx="2834640" cy="703262"/>
          </a:xfrm>
          <a:prstGeom prst="rect">
            <a:avLst/>
          </a:prstGeom>
          <a:solidFill>
            <a:schemeClr val="accent3"/>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Pembrolizumab </a:t>
            </a:r>
            <a:r>
              <a:rPr lang="en-US" sz="1400" b="0" dirty="0">
                <a:latin typeface="Calibri" panose="020F0502020204030204" pitchFamily="34" charset="0"/>
                <a:cs typeface="Arial" charset="0"/>
              </a:rPr>
              <a:t>200 mg Q3W</a:t>
            </a:r>
          </a:p>
        </p:txBody>
      </p:sp>
      <p:sp>
        <p:nvSpPr>
          <p:cNvPr id="27" name="Rectangle 25">
            <a:extLst>
              <a:ext uri="{FF2B5EF4-FFF2-40B4-BE49-F238E27FC236}">
                <a16:creationId xmlns:a16="http://schemas.microsoft.com/office/drawing/2014/main" id="{69B3550E-7489-A444-A6AF-7EB936D35633}"/>
              </a:ext>
            </a:extLst>
          </p:cNvPr>
          <p:cNvSpPr>
            <a:spLocks noChangeArrowheads="1"/>
          </p:cNvSpPr>
          <p:nvPr/>
        </p:nvSpPr>
        <p:spPr bwMode="auto">
          <a:xfrm>
            <a:off x="8632216" y="3788355"/>
            <a:ext cx="2834640" cy="703263"/>
          </a:xfrm>
          <a:prstGeom prst="rect">
            <a:avLst/>
          </a:prstGeom>
          <a:solidFill>
            <a:schemeClr val="accent4"/>
          </a:solidFill>
          <a:ln w="9525">
            <a:noFill/>
            <a:miter lim="800000"/>
            <a:headEnd/>
            <a:tailEnd/>
          </a:ln>
        </p:spPr>
        <p:txBody>
          <a:bodyPr wrap="none" anchor="ctr" anchorCtr="1"/>
          <a:lstStyle/>
          <a:p>
            <a:pPr algn="ctr">
              <a:defRPr/>
            </a:pPr>
            <a:r>
              <a:rPr lang="en-US" sz="1400" dirty="0">
                <a:latin typeface="Calibri" panose="020F0502020204030204" pitchFamily="34" charset="0"/>
                <a:cs typeface="Arial" charset="0"/>
              </a:rPr>
              <a:t>Placebo</a:t>
            </a:r>
            <a:endParaRPr lang="en-US" sz="1400" b="0" dirty="0">
              <a:latin typeface="Calibri" panose="020F0502020204030204" pitchFamily="34" charset="0"/>
              <a:cs typeface="+mn-cs"/>
            </a:endParaRPr>
          </a:p>
        </p:txBody>
      </p:sp>
      <p:sp>
        <p:nvSpPr>
          <p:cNvPr id="9" name="TextBox 8">
            <a:extLst>
              <a:ext uri="{FF2B5EF4-FFF2-40B4-BE49-F238E27FC236}">
                <a16:creationId xmlns:a16="http://schemas.microsoft.com/office/drawing/2014/main" id="{F4B7E3F5-1E44-6549-A3C2-C545F0AA31DC}"/>
              </a:ext>
            </a:extLst>
          </p:cNvPr>
          <p:cNvSpPr txBox="1"/>
          <p:nvPr/>
        </p:nvSpPr>
        <p:spPr bwMode="auto">
          <a:xfrm>
            <a:off x="5021905" y="1379669"/>
            <a:ext cx="16262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Neoadjuvant Phase</a:t>
            </a:r>
          </a:p>
        </p:txBody>
      </p:sp>
      <p:sp>
        <p:nvSpPr>
          <p:cNvPr id="29" name="TextBox 28">
            <a:extLst>
              <a:ext uri="{FF2B5EF4-FFF2-40B4-BE49-F238E27FC236}">
                <a16:creationId xmlns:a16="http://schemas.microsoft.com/office/drawing/2014/main" id="{F22C2A90-7ACD-DE4F-ACAB-2D30E662D415}"/>
              </a:ext>
            </a:extLst>
          </p:cNvPr>
          <p:cNvSpPr txBox="1"/>
          <p:nvPr/>
        </p:nvSpPr>
        <p:spPr bwMode="auto">
          <a:xfrm>
            <a:off x="9393179" y="1379669"/>
            <a:ext cx="13425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Adjuvant Phase</a:t>
            </a:r>
          </a:p>
        </p:txBody>
      </p:sp>
      <p:sp>
        <p:nvSpPr>
          <p:cNvPr id="10" name="TextBox 9">
            <a:extLst>
              <a:ext uri="{FF2B5EF4-FFF2-40B4-BE49-F238E27FC236}">
                <a16:creationId xmlns:a16="http://schemas.microsoft.com/office/drawing/2014/main" id="{CA71684D-3E9A-B24A-A792-5A2F8F7DBD61}"/>
              </a:ext>
            </a:extLst>
          </p:cNvPr>
          <p:cNvSpPr txBox="1"/>
          <p:nvPr/>
        </p:nvSpPr>
        <p:spPr bwMode="auto">
          <a:xfrm>
            <a:off x="4065881" y="1577093"/>
            <a:ext cx="1432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Cycles 1-4, 12 </a:t>
            </a:r>
            <a:r>
              <a:rPr lang="en-US" sz="1400" b="0" dirty="0" err="1">
                <a:solidFill>
                  <a:schemeClr val="bg1"/>
                </a:solidFill>
                <a:latin typeface="Calibri" panose="020F0502020204030204" pitchFamily="34" charset="0"/>
              </a:rPr>
              <a:t>wk</a:t>
            </a:r>
            <a:endParaRPr lang="en-US" sz="1400" b="0" dirty="0">
              <a:solidFill>
                <a:schemeClr val="bg1"/>
              </a:solidFill>
              <a:latin typeface="Calibri" panose="020F0502020204030204" pitchFamily="34" charset="0"/>
            </a:endParaRPr>
          </a:p>
        </p:txBody>
      </p:sp>
      <p:sp>
        <p:nvSpPr>
          <p:cNvPr id="12" name="Rectangle 11">
            <a:extLst>
              <a:ext uri="{FF2B5EF4-FFF2-40B4-BE49-F238E27FC236}">
                <a16:creationId xmlns:a16="http://schemas.microsoft.com/office/drawing/2014/main" id="{92E6DC83-6C69-F947-9FE3-7C4B56FE551F}"/>
              </a:ext>
            </a:extLst>
          </p:cNvPr>
          <p:cNvSpPr/>
          <p:nvPr/>
        </p:nvSpPr>
        <p:spPr>
          <a:xfrm>
            <a:off x="6037556" y="1577093"/>
            <a:ext cx="1432700" cy="307777"/>
          </a:xfrm>
          <a:prstGeom prst="rect">
            <a:avLst/>
          </a:prstGeom>
        </p:spPr>
        <p:txBody>
          <a:bodyPr wrap="none">
            <a:spAutoFit/>
          </a:bodyPr>
          <a:lstStyle/>
          <a:p>
            <a:pPr>
              <a:spcBef>
                <a:spcPct val="50000"/>
              </a:spcBef>
            </a:pPr>
            <a:r>
              <a:rPr lang="en-US" sz="1400" b="0" dirty="0">
                <a:solidFill>
                  <a:schemeClr val="bg1"/>
                </a:solidFill>
                <a:latin typeface="Calibri" panose="020F0502020204030204" pitchFamily="34" charset="0"/>
              </a:rPr>
              <a:t>Cycles 5-8, 12 </a:t>
            </a:r>
            <a:r>
              <a:rPr lang="en-US" sz="1400" b="0" dirty="0" err="1">
                <a:solidFill>
                  <a:schemeClr val="bg1"/>
                </a:solidFill>
                <a:latin typeface="Calibri" panose="020F0502020204030204" pitchFamily="34" charset="0"/>
              </a:rPr>
              <a:t>wk</a:t>
            </a:r>
            <a:endParaRPr lang="en-US" sz="1400" b="0" dirty="0">
              <a:solidFill>
                <a:schemeClr val="bg1"/>
              </a:solidFill>
              <a:latin typeface="Calibri" panose="020F0502020204030204" pitchFamily="34" charset="0"/>
            </a:endParaRPr>
          </a:p>
        </p:txBody>
      </p:sp>
      <p:sp>
        <p:nvSpPr>
          <p:cNvPr id="13" name="Rectangle 12">
            <a:extLst>
              <a:ext uri="{FF2B5EF4-FFF2-40B4-BE49-F238E27FC236}">
                <a16:creationId xmlns:a16="http://schemas.microsoft.com/office/drawing/2014/main" id="{33A84447-80F4-CE42-9F08-77CDDFCB2C1B}"/>
              </a:ext>
            </a:extLst>
          </p:cNvPr>
          <p:cNvSpPr/>
          <p:nvPr/>
        </p:nvSpPr>
        <p:spPr>
          <a:xfrm>
            <a:off x="9313670" y="1577093"/>
            <a:ext cx="1432700" cy="307777"/>
          </a:xfrm>
          <a:prstGeom prst="rect">
            <a:avLst/>
          </a:prstGeom>
        </p:spPr>
        <p:txBody>
          <a:bodyPr wrap="none">
            <a:spAutoFit/>
          </a:bodyPr>
          <a:lstStyle/>
          <a:p>
            <a:pPr>
              <a:spcBef>
                <a:spcPct val="50000"/>
              </a:spcBef>
            </a:pPr>
            <a:r>
              <a:rPr lang="en-US" sz="1400" b="0" dirty="0">
                <a:solidFill>
                  <a:schemeClr val="bg1"/>
                </a:solidFill>
                <a:latin typeface="Calibri" panose="020F0502020204030204" pitchFamily="34" charset="0"/>
              </a:rPr>
              <a:t>Cycles 1-9, 27 </a:t>
            </a:r>
            <a:r>
              <a:rPr lang="en-US" sz="1400" b="0" dirty="0" err="1">
                <a:solidFill>
                  <a:schemeClr val="bg1"/>
                </a:solidFill>
                <a:latin typeface="Calibri" panose="020F0502020204030204" pitchFamily="34" charset="0"/>
              </a:rPr>
              <a:t>wk</a:t>
            </a:r>
            <a:endParaRPr lang="en-US" sz="1400" b="0" dirty="0">
              <a:solidFill>
                <a:schemeClr val="bg1"/>
              </a:solidFill>
              <a:latin typeface="Calibri" panose="020F0502020204030204" pitchFamily="34" charset="0"/>
            </a:endParaRPr>
          </a:p>
        </p:txBody>
      </p:sp>
      <p:sp>
        <p:nvSpPr>
          <p:cNvPr id="38" name="Line 27">
            <a:extLst>
              <a:ext uri="{FF2B5EF4-FFF2-40B4-BE49-F238E27FC236}">
                <a16:creationId xmlns:a16="http://schemas.microsoft.com/office/drawing/2014/main" id="{2271B488-7D77-5A48-A77C-E17C99A1FA77}"/>
              </a:ext>
            </a:extLst>
          </p:cNvPr>
          <p:cNvSpPr>
            <a:spLocks noChangeShapeType="1"/>
          </p:cNvSpPr>
          <p:nvPr/>
        </p:nvSpPr>
        <p:spPr bwMode="auto">
          <a:xfrm>
            <a:off x="6714456" y="1535651"/>
            <a:ext cx="950976"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39" name="Line 27">
            <a:extLst>
              <a:ext uri="{FF2B5EF4-FFF2-40B4-BE49-F238E27FC236}">
                <a16:creationId xmlns:a16="http://schemas.microsoft.com/office/drawing/2014/main" id="{AF9D56F3-6145-3B46-89C4-032E40A5C01F}"/>
              </a:ext>
            </a:extLst>
          </p:cNvPr>
          <p:cNvSpPr>
            <a:spLocks noChangeShapeType="1"/>
          </p:cNvSpPr>
          <p:nvPr/>
        </p:nvSpPr>
        <p:spPr bwMode="auto">
          <a:xfrm flipH="1">
            <a:off x="3874482" y="1535651"/>
            <a:ext cx="954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40" name="Line 27">
            <a:extLst>
              <a:ext uri="{FF2B5EF4-FFF2-40B4-BE49-F238E27FC236}">
                <a16:creationId xmlns:a16="http://schemas.microsoft.com/office/drawing/2014/main" id="{38761BC6-7630-6F4D-AABF-AD0316745F57}"/>
              </a:ext>
            </a:extLst>
          </p:cNvPr>
          <p:cNvSpPr>
            <a:spLocks noChangeShapeType="1"/>
          </p:cNvSpPr>
          <p:nvPr/>
        </p:nvSpPr>
        <p:spPr bwMode="auto">
          <a:xfrm>
            <a:off x="10814260" y="1533557"/>
            <a:ext cx="667512"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41" name="Line 27">
            <a:extLst>
              <a:ext uri="{FF2B5EF4-FFF2-40B4-BE49-F238E27FC236}">
                <a16:creationId xmlns:a16="http://schemas.microsoft.com/office/drawing/2014/main" id="{52925321-7E7A-F54C-94DB-C867CDC2EC40}"/>
              </a:ext>
            </a:extLst>
          </p:cNvPr>
          <p:cNvSpPr>
            <a:spLocks noChangeShapeType="1"/>
          </p:cNvSpPr>
          <p:nvPr/>
        </p:nvSpPr>
        <p:spPr bwMode="auto">
          <a:xfrm flipH="1" flipV="1">
            <a:off x="8647132" y="1533557"/>
            <a:ext cx="66653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5" name="TextBox 14">
            <a:extLst>
              <a:ext uri="{FF2B5EF4-FFF2-40B4-BE49-F238E27FC236}">
                <a16:creationId xmlns:a16="http://schemas.microsoft.com/office/drawing/2014/main" id="{BA415C34-80EF-774E-9A23-B2BB5D5C683A}"/>
              </a:ext>
            </a:extLst>
          </p:cNvPr>
          <p:cNvSpPr txBox="1"/>
          <p:nvPr/>
        </p:nvSpPr>
        <p:spPr bwMode="auto">
          <a:xfrm>
            <a:off x="3202955" y="3163987"/>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cxnSp>
        <p:nvCxnSpPr>
          <p:cNvPr id="43" name="Straight Arrow Connector 42">
            <a:extLst>
              <a:ext uri="{FF2B5EF4-FFF2-40B4-BE49-F238E27FC236}">
                <a16:creationId xmlns:a16="http://schemas.microsoft.com/office/drawing/2014/main" id="{B84B1FA3-7737-E54D-B210-0009884DF4DA}"/>
              </a:ext>
            </a:extLst>
          </p:cNvPr>
          <p:cNvCxnSpPr/>
          <p:nvPr/>
        </p:nvCxnSpPr>
        <p:spPr bwMode="auto">
          <a:xfrm>
            <a:off x="3231331" y="1945320"/>
            <a:ext cx="2675" cy="548640"/>
          </a:xfrm>
          <a:prstGeom prst="straightConnector1">
            <a:avLst/>
          </a:prstGeom>
          <a:noFill/>
          <a:ln w="19050" cap="flat" cmpd="sng" algn="ctr">
            <a:solidFill>
              <a:schemeClr val="bg1"/>
            </a:solidFill>
            <a:prstDash val="sysDash"/>
            <a:round/>
            <a:headEnd type="none" w="med" len="med"/>
            <a:tailEnd type="triangle"/>
          </a:ln>
          <a:effectLst/>
        </p:spPr>
      </p:cxnSp>
      <p:sp>
        <p:nvSpPr>
          <p:cNvPr id="16" name="TextBox 15">
            <a:extLst>
              <a:ext uri="{FF2B5EF4-FFF2-40B4-BE49-F238E27FC236}">
                <a16:creationId xmlns:a16="http://schemas.microsoft.com/office/drawing/2014/main" id="{68470C70-18AC-CD46-9D86-040FD45D062F}"/>
              </a:ext>
            </a:extLst>
          </p:cNvPr>
          <p:cNvSpPr txBox="1"/>
          <p:nvPr/>
        </p:nvSpPr>
        <p:spPr bwMode="auto">
          <a:xfrm>
            <a:off x="858203" y="1261551"/>
            <a:ext cx="24939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Stratification by </a:t>
            </a:r>
          </a:p>
          <a:p>
            <a:pPr algn="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nodal status, tumor size, carboplatin schedule</a:t>
            </a:r>
          </a:p>
        </p:txBody>
      </p:sp>
      <p:sp>
        <p:nvSpPr>
          <p:cNvPr id="18" name="TextBox 17">
            <a:extLst>
              <a:ext uri="{FF2B5EF4-FFF2-40B4-BE49-F238E27FC236}">
                <a16:creationId xmlns:a16="http://schemas.microsoft.com/office/drawing/2014/main" id="{5BCA4F67-B664-2D4D-9FA9-6181836913EE}"/>
              </a:ext>
            </a:extLst>
          </p:cNvPr>
          <p:cNvSpPr txBox="1"/>
          <p:nvPr/>
        </p:nvSpPr>
        <p:spPr bwMode="auto">
          <a:xfrm rot="16200000">
            <a:off x="7733308" y="3160533"/>
            <a:ext cx="7905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Surgery </a:t>
            </a:r>
          </a:p>
        </p:txBody>
      </p:sp>
      <p:sp>
        <p:nvSpPr>
          <p:cNvPr id="19" name="TextBox 18">
            <a:extLst>
              <a:ext uri="{FF2B5EF4-FFF2-40B4-BE49-F238E27FC236}">
                <a16:creationId xmlns:a16="http://schemas.microsoft.com/office/drawing/2014/main" id="{197D4A12-AF10-E048-AF4F-4C762F9ACD5E}"/>
              </a:ext>
            </a:extLst>
          </p:cNvPr>
          <p:cNvSpPr txBox="1"/>
          <p:nvPr/>
        </p:nvSpPr>
        <p:spPr bwMode="auto">
          <a:xfrm>
            <a:off x="3826805" y="4855275"/>
            <a:ext cx="26587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r>
              <a:rPr lang="en-US" sz="1400" b="0" dirty="0">
                <a:solidFill>
                  <a:schemeClr val="bg1"/>
                </a:solidFill>
                <a:latin typeface="Calibri" panose="020F0502020204030204" pitchFamily="34" charset="0"/>
                <a:cs typeface="Calibri" panose="020F0502020204030204" pitchFamily="34" charset="0"/>
              </a:rPr>
              <a:t>*AUC 5 Q3W or AUC 1.5 QW</a:t>
            </a:r>
          </a:p>
          <a:p>
            <a:r>
              <a:rPr lang="en-US" sz="1400" baseline="30000" dirty="0">
                <a:solidFill>
                  <a:schemeClr val="bg1"/>
                </a:solidFill>
              </a:rPr>
              <a:t>†</a:t>
            </a:r>
            <a:r>
              <a:rPr lang="en-US" sz="1400" b="0" dirty="0">
                <a:solidFill>
                  <a:schemeClr val="bg1"/>
                </a:solidFill>
                <a:latin typeface="Calibri" panose="020F0502020204030204" pitchFamily="34" charset="0"/>
                <a:cs typeface="Calibri" panose="020F0502020204030204" pitchFamily="34" charset="0"/>
              </a:rPr>
              <a:t>80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QW</a:t>
            </a:r>
          </a:p>
        </p:txBody>
      </p:sp>
      <p:sp>
        <p:nvSpPr>
          <p:cNvPr id="28" name="Rectangle 27">
            <a:extLst>
              <a:ext uri="{FF2B5EF4-FFF2-40B4-BE49-F238E27FC236}">
                <a16:creationId xmlns:a16="http://schemas.microsoft.com/office/drawing/2014/main" id="{FC5BB789-0E8F-4D44-B3DF-B5C3646D3CA8}"/>
              </a:ext>
            </a:extLst>
          </p:cNvPr>
          <p:cNvSpPr/>
          <p:nvPr/>
        </p:nvSpPr>
        <p:spPr>
          <a:xfrm>
            <a:off x="6328038" y="4843653"/>
            <a:ext cx="1820786" cy="738664"/>
          </a:xfrm>
          <a:prstGeom prst="rect">
            <a:avLst/>
          </a:prstGeom>
        </p:spPr>
        <p:txBody>
          <a:bodyPr wrap="square">
            <a:spAutoFit/>
          </a:bodyPr>
          <a:lstStyle/>
          <a:p>
            <a:r>
              <a:rPr lang="en-US" sz="1400" baseline="30000" dirty="0">
                <a:solidFill>
                  <a:schemeClr val="bg1"/>
                </a:solidFill>
              </a:rPr>
              <a:t>‡</a:t>
            </a:r>
            <a:r>
              <a:rPr lang="en-US" sz="1400" b="0" dirty="0">
                <a:solidFill>
                  <a:schemeClr val="bg1"/>
                </a:solidFill>
                <a:latin typeface="Calibri" panose="020F0502020204030204" pitchFamily="34" charset="0"/>
                <a:cs typeface="Calibri" panose="020F0502020204030204" pitchFamily="34" charset="0"/>
              </a:rPr>
              <a:t>60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Q3W</a:t>
            </a:r>
          </a:p>
          <a:p>
            <a:r>
              <a:rPr lang="en-US" sz="1400" b="0" baseline="30000" dirty="0">
                <a:solidFill>
                  <a:schemeClr val="bg1"/>
                </a:solidFill>
                <a:latin typeface="Calibri" panose="020F0502020204030204" pitchFamily="34" charset="0"/>
                <a:cs typeface="Calibri" panose="020F0502020204030204" pitchFamily="34" charset="0"/>
              </a:rPr>
              <a:t>¶</a:t>
            </a:r>
            <a:r>
              <a:rPr lang="en-US" sz="1400" b="0" dirty="0">
                <a:solidFill>
                  <a:schemeClr val="bg1"/>
                </a:solidFill>
                <a:latin typeface="Calibri" panose="020F0502020204030204" pitchFamily="34" charset="0"/>
                <a:cs typeface="Calibri" panose="020F0502020204030204" pitchFamily="34" charset="0"/>
              </a:rPr>
              <a:t>90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Q3W</a:t>
            </a:r>
          </a:p>
          <a:p>
            <a:r>
              <a:rPr lang="en-US" sz="1400" b="0" baseline="30000" dirty="0">
                <a:solidFill>
                  <a:schemeClr val="bg1"/>
                </a:solidFill>
                <a:latin typeface="Calibri" panose="020F0502020204030204" pitchFamily="34" charset="0"/>
                <a:cs typeface="Calibri" panose="020F0502020204030204" pitchFamily="34" charset="0"/>
              </a:rPr>
              <a:t>§</a:t>
            </a:r>
            <a:r>
              <a:rPr lang="en-US" sz="1400" b="0" dirty="0">
                <a:solidFill>
                  <a:schemeClr val="bg1"/>
                </a:solidFill>
                <a:latin typeface="Calibri" panose="020F0502020204030204" pitchFamily="34" charset="0"/>
                <a:cs typeface="Calibri" panose="020F0502020204030204" pitchFamily="34" charset="0"/>
              </a:rPr>
              <a:t>600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Q3W</a:t>
            </a:r>
          </a:p>
        </p:txBody>
      </p:sp>
      <p:sp>
        <p:nvSpPr>
          <p:cNvPr id="33" name="TextBox 32">
            <a:extLst>
              <a:ext uri="{FF2B5EF4-FFF2-40B4-BE49-F238E27FC236}">
                <a16:creationId xmlns:a16="http://schemas.microsoft.com/office/drawing/2014/main" id="{51294560-1AED-6246-BE0F-E5C5C00AD625}"/>
              </a:ext>
            </a:extLst>
          </p:cNvPr>
          <p:cNvSpPr txBox="1"/>
          <p:nvPr/>
        </p:nvSpPr>
        <p:spPr bwMode="auto">
          <a:xfrm>
            <a:off x="609759" y="5401305"/>
            <a:ext cx="7527253" cy="1051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ts val="500"/>
              </a:spcBef>
              <a:spcAft>
                <a:spcPct val="0"/>
              </a:spcAft>
              <a:buClrTx/>
              <a:buFont typeface="Wingdings" panose="05000000000000000000" pitchFamily="2" charset="2"/>
              <a:buChar char="§"/>
            </a:pPr>
            <a:r>
              <a:rPr lang="en-US" b="1" dirty="0">
                <a:solidFill>
                  <a:schemeClr val="bg1"/>
                </a:solidFill>
                <a:latin typeface="Calibri" panose="020F0502020204030204" pitchFamily="34" charset="0"/>
              </a:rPr>
              <a:t>Primary endpoints: </a:t>
            </a:r>
            <a:r>
              <a:rPr lang="en-US" b="0" dirty="0">
                <a:solidFill>
                  <a:schemeClr val="bg1"/>
                </a:solidFill>
                <a:latin typeface="Calibri" panose="020F0502020204030204" pitchFamily="34" charset="0"/>
              </a:rPr>
              <a:t>pCR (ypT0/Tis ypN0) by local review, EFS by local review</a:t>
            </a:r>
          </a:p>
          <a:p>
            <a:pPr marL="285750" indent="-285750">
              <a:spcBef>
                <a:spcPts val="500"/>
              </a:spcBef>
              <a:buFont typeface="Wingdings" panose="05000000000000000000" pitchFamily="2" charset="2"/>
              <a:buChar char="§"/>
            </a:pPr>
            <a:r>
              <a:rPr lang="en-US" b="1" dirty="0">
                <a:solidFill>
                  <a:schemeClr val="bg1"/>
                </a:solidFill>
                <a:latin typeface="Calibri" panose="020F0502020204030204" pitchFamily="34" charset="0"/>
              </a:rPr>
              <a:t>Secondary endpoints: </a:t>
            </a:r>
            <a:r>
              <a:rPr lang="en-US" b="0" dirty="0">
                <a:solidFill>
                  <a:schemeClr val="bg1"/>
                </a:solidFill>
                <a:latin typeface="Calibri" panose="020F0502020204030204" pitchFamily="34" charset="0"/>
              </a:rPr>
              <a:t>pCR (ypT0 ypN0 and ypT0/Tis), OS, safety</a:t>
            </a:r>
            <a:endParaRPr lang="en-US" b="0" dirty="0">
              <a:solidFill>
                <a:srgbClr val="FF0000"/>
              </a:solidFill>
              <a:latin typeface="Calibri" panose="020F0502020204030204" pitchFamily="34" charset="0"/>
            </a:endParaRPr>
          </a:p>
          <a:p>
            <a:pPr marL="285750" indent="-285750">
              <a:spcBef>
                <a:spcPts val="500"/>
              </a:spcBef>
              <a:buFont typeface="Wingdings" panose="05000000000000000000" pitchFamily="2" charset="2"/>
              <a:buChar char="§"/>
            </a:pPr>
            <a:r>
              <a:rPr lang="en-US" b="1" dirty="0">
                <a:solidFill>
                  <a:schemeClr val="bg1"/>
                </a:solidFill>
                <a:latin typeface="Calibri" panose="020F0502020204030204" pitchFamily="34" charset="0"/>
              </a:rPr>
              <a:t>Exploratory endpoints: </a:t>
            </a:r>
            <a:r>
              <a:rPr lang="en-US" b="0" dirty="0">
                <a:solidFill>
                  <a:schemeClr val="bg1"/>
                </a:solidFill>
                <a:latin typeface="Calibri" panose="020F0502020204030204" pitchFamily="34" charset="0"/>
              </a:rPr>
              <a:t>EFS by subgroups, EFS by </a:t>
            </a:r>
            <a:r>
              <a:rPr lang="en-US" b="0" dirty="0" err="1">
                <a:solidFill>
                  <a:schemeClr val="bg1"/>
                </a:solidFill>
                <a:latin typeface="Calibri" panose="020F0502020204030204" pitchFamily="34" charset="0"/>
              </a:rPr>
              <a:t>pCR</a:t>
            </a:r>
            <a:r>
              <a:rPr lang="en-US" b="0" dirty="0">
                <a:solidFill>
                  <a:schemeClr val="bg1"/>
                </a:solidFill>
                <a:latin typeface="Calibri" panose="020F0502020204030204" pitchFamily="34" charset="0"/>
              </a:rPr>
              <a:t>, DPFS, DRFS</a:t>
            </a:r>
          </a:p>
        </p:txBody>
      </p:sp>
      <p:sp>
        <p:nvSpPr>
          <p:cNvPr id="51" name="Text Box 11">
            <a:extLst>
              <a:ext uri="{FF2B5EF4-FFF2-40B4-BE49-F238E27FC236}">
                <a16:creationId xmlns:a16="http://schemas.microsoft.com/office/drawing/2014/main" id="{04DF91F0-DEE5-624B-B975-7C777CD33EE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rPr>
              <a:t>Schmid. </a:t>
            </a:r>
            <a:r>
              <a:rPr lang="en-US" altLang="en-US" sz="1200" b="0" dirty="0">
                <a:solidFill>
                  <a:schemeClr val="bg2"/>
                </a:solidFill>
                <a:latin typeface="Calibri" panose="020F0502020204030204" pitchFamily="34" charset="0"/>
              </a:rPr>
              <a:t>NEJM</a:t>
            </a:r>
            <a:r>
              <a:rPr lang="en-US" altLang="en-US" sz="1200" b="0" spc="-10" dirty="0">
                <a:solidFill>
                  <a:schemeClr val="bg2"/>
                </a:solidFill>
                <a:latin typeface="Calibri" panose="020F0502020204030204" pitchFamily="34" charset="0"/>
              </a:rPr>
              <a:t>. 2020;382.810</a:t>
            </a:r>
            <a:r>
              <a:rPr lang="en-US" altLang="en-US" sz="1200" b="0" dirty="0">
                <a:solidFill>
                  <a:schemeClr val="bg2"/>
                </a:solidFill>
                <a:latin typeface="Calibri" panose="020F0502020204030204" pitchFamily="34" charset="0"/>
              </a:rPr>
              <a:t>. Schmid. NEJM. 2022;386:556. Schmid. ESMO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LBA18.  </a:t>
            </a:r>
          </a:p>
        </p:txBody>
      </p:sp>
      <p:sp>
        <p:nvSpPr>
          <p:cNvPr id="36" name="TextBox 35">
            <a:extLst>
              <a:ext uri="{FF2B5EF4-FFF2-40B4-BE49-F238E27FC236}">
                <a16:creationId xmlns:a16="http://schemas.microsoft.com/office/drawing/2014/main" id="{387AAA06-31A3-47C1-A7C5-34D774AE2999}"/>
              </a:ext>
            </a:extLst>
          </p:cNvPr>
          <p:cNvSpPr txBox="1"/>
          <p:nvPr/>
        </p:nvSpPr>
        <p:spPr>
          <a:xfrm>
            <a:off x="8323366" y="4861370"/>
            <a:ext cx="3269552" cy="1200329"/>
          </a:xfrm>
          <a:prstGeom prst="rect">
            <a:avLst/>
          </a:prstGeom>
          <a:solidFill>
            <a:schemeClr val="tx2"/>
          </a:solidFill>
          <a:ln w="28575">
            <a:solidFill>
              <a:schemeClr val="tx1"/>
            </a:solidFill>
          </a:ln>
        </p:spPr>
        <p:txBody>
          <a:bodyPr wrap="square" rtlCol="0">
            <a:spAutoFit/>
          </a:bodyPr>
          <a:lstStyle/>
          <a:p>
            <a:pPr algn="ctr"/>
            <a:r>
              <a:rPr lang="en-US" b="1" u="sng" dirty="0">
                <a:solidFill>
                  <a:schemeClr val="bg1"/>
                </a:solidFill>
                <a:latin typeface="Calibri" panose="020F0502020204030204" pitchFamily="34" charset="0"/>
                <a:cs typeface="Calibri" panose="020F0502020204030204" pitchFamily="34" charset="0"/>
              </a:rPr>
              <a:t>Patient population</a:t>
            </a:r>
          </a:p>
          <a:p>
            <a:pPr marL="342900" indent="-34290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Lymph node positive: 52%</a:t>
            </a:r>
          </a:p>
          <a:p>
            <a:pPr marL="342900" indent="-34290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Stage II 75%/ stage III 25%</a:t>
            </a:r>
          </a:p>
          <a:p>
            <a:pPr marL="342900" indent="-342900">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Premenopausal: 56%</a:t>
            </a:r>
          </a:p>
        </p:txBody>
      </p:sp>
    </p:spTree>
    <p:extLst>
      <p:ext uri="{BB962C8B-B14F-4D97-AF65-F5344CB8AC3E}">
        <p14:creationId xmlns:p14="http://schemas.microsoft.com/office/powerpoint/2010/main" val="32380204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9" name="Straight Connector 438">
            <a:extLst>
              <a:ext uri="{FF2B5EF4-FFF2-40B4-BE49-F238E27FC236}">
                <a16:creationId xmlns:a16="http://schemas.microsoft.com/office/drawing/2014/main" id="{0D10848E-38DA-4A53-5510-0874623BE25A}"/>
              </a:ext>
            </a:extLst>
          </p:cNvPr>
          <p:cNvCxnSpPr>
            <a:cxnSpLocks/>
          </p:cNvCxnSpPr>
          <p:nvPr/>
        </p:nvCxnSpPr>
        <p:spPr bwMode="auto">
          <a:xfrm>
            <a:off x="8364846" y="1262966"/>
            <a:ext cx="0" cy="3299951"/>
          </a:xfrm>
          <a:prstGeom prst="line">
            <a:avLst/>
          </a:prstGeom>
          <a:noFill/>
          <a:ln w="28575" cap="flat" cmpd="sng" algn="ctr">
            <a:solidFill>
              <a:schemeClr val="bg1"/>
            </a:solidFill>
            <a:prstDash val="dash"/>
            <a:round/>
            <a:headEnd type="none" w="med" len="med"/>
            <a:tailEnd type="none" w="med" len="med"/>
          </a:ln>
          <a:effectLst/>
        </p:spPr>
      </p:cxnSp>
      <p:grpSp>
        <p:nvGrpSpPr>
          <p:cNvPr id="446" name="Group 445">
            <a:extLst>
              <a:ext uri="{FF2B5EF4-FFF2-40B4-BE49-F238E27FC236}">
                <a16:creationId xmlns:a16="http://schemas.microsoft.com/office/drawing/2014/main" id="{5E49B142-82FE-B3D4-DB3D-1486D23AB3E1}"/>
              </a:ext>
            </a:extLst>
          </p:cNvPr>
          <p:cNvGrpSpPr/>
          <p:nvPr/>
        </p:nvGrpSpPr>
        <p:grpSpPr>
          <a:xfrm>
            <a:off x="2472838" y="1389185"/>
            <a:ext cx="7070995" cy="578687"/>
            <a:chOff x="2472838" y="1389185"/>
            <a:chExt cx="7070995" cy="578687"/>
          </a:xfrm>
        </p:grpSpPr>
        <p:sp>
          <p:nvSpPr>
            <p:cNvPr id="421" name="Freeform: Shape 420">
              <a:extLst>
                <a:ext uri="{FF2B5EF4-FFF2-40B4-BE49-F238E27FC236}">
                  <a16:creationId xmlns:a16="http://schemas.microsoft.com/office/drawing/2014/main" id="{56F9D1BF-3997-B6D3-B76F-A21E20793DCB}"/>
                </a:ext>
              </a:extLst>
            </p:cNvPr>
            <p:cNvSpPr/>
            <p:nvPr/>
          </p:nvSpPr>
          <p:spPr bwMode="auto">
            <a:xfrm>
              <a:off x="2472838" y="1389185"/>
              <a:ext cx="4141197" cy="519306"/>
            </a:xfrm>
            <a:custGeom>
              <a:avLst/>
              <a:gdLst>
                <a:gd name="connsiteX0" fmla="*/ 0 w 6620607"/>
                <a:gd name="connsiteY0" fmla="*/ 0 h 529736"/>
                <a:gd name="connsiteX1" fmla="*/ 356088 w 6620607"/>
                <a:gd name="connsiteY1" fmla="*/ 0 h 529736"/>
                <a:gd name="connsiteX2" fmla="*/ 356088 w 6620607"/>
                <a:gd name="connsiteY2" fmla="*/ 15386 h 529736"/>
                <a:gd name="connsiteX3" fmla="*/ 485775 w 6620607"/>
                <a:gd name="connsiteY3" fmla="*/ 15386 h 529736"/>
                <a:gd name="connsiteX4" fmla="*/ 485775 w 6620607"/>
                <a:gd name="connsiteY4" fmla="*/ 19782 h 529736"/>
                <a:gd name="connsiteX5" fmla="*/ 619857 w 6620607"/>
                <a:gd name="connsiteY5" fmla="*/ 19782 h 529736"/>
                <a:gd name="connsiteX6" fmla="*/ 619857 w 6620607"/>
                <a:gd name="connsiteY6" fmla="*/ 37367 h 529736"/>
                <a:gd name="connsiteX7" fmla="*/ 718771 w 6620607"/>
                <a:gd name="connsiteY7" fmla="*/ 37367 h 529736"/>
                <a:gd name="connsiteX8" fmla="*/ 718771 w 6620607"/>
                <a:gd name="connsiteY8" fmla="*/ 48357 h 529736"/>
                <a:gd name="connsiteX9" fmla="*/ 822080 w 6620607"/>
                <a:gd name="connsiteY9" fmla="*/ 48357 h 529736"/>
                <a:gd name="connsiteX10" fmla="*/ 826476 w 6620607"/>
                <a:gd name="connsiteY10" fmla="*/ 48357 h 529736"/>
                <a:gd name="connsiteX11" fmla="*/ 975946 w 6620607"/>
                <a:gd name="connsiteY11" fmla="*/ 48357 h 529736"/>
                <a:gd name="connsiteX12" fmla="*/ 975946 w 6620607"/>
                <a:gd name="connsiteY12" fmla="*/ 79130 h 529736"/>
                <a:gd name="connsiteX13" fmla="*/ 1011115 w 6620607"/>
                <a:gd name="connsiteY13" fmla="*/ 79130 h 529736"/>
                <a:gd name="connsiteX14" fmla="*/ 1011115 w 6620607"/>
                <a:gd name="connsiteY14" fmla="*/ 94517 h 529736"/>
                <a:gd name="connsiteX15" fmla="*/ 1092444 w 6620607"/>
                <a:gd name="connsiteY15" fmla="*/ 94517 h 529736"/>
                <a:gd name="connsiteX16" fmla="*/ 1092444 w 6620607"/>
                <a:gd name="connsiteY16" fmla="*/ 114300 h 529736"/>
                <a:gd name="connsiteX17" fmla="*/ 1246309 w 6620607"/>
                <a:gd name="connsiteY17" fmla="*/ 114300 h 529736"/>
                <a:gd name="connsiteX18" fmla="*/ 1246309 w 6620607"/>
                <a:gd name="connsiteY18" fmla="*/ 131884 h 529736"/>
                <a:gd name="connsiteX19" fmla="*/ 1277082 w 6620607"/>
                <a:gd name="connsiteY19" fmla="*/ 131884 h 529736"/>
                <a:gd name="connsiteX20" fmla="*/ 1277082 w 6620607"/>
                <a:gd name="connsiteY20" fmla="*/ 140677 h 529736"/>
                <a:gd name="connsiteX21" fmla="*/ 1321044 w 6620607"/>
                <a:gd name="connsiteY21" fmla="*/ 140677 h 529736"/>
                <a:gd name="connsiteX22" fmla="*/ 1321044 w 6620607"/>
                <a:gd name="connsiteY22" fmla="*/ 151667 h 529736"/>
                <a:gd name="connsiteX23" fmla="*/ 1358411 w 6620607"/>
                <a:gd name="connsiteY23" fmla="*/ 151667 h 529736"/>
                <a:gd name="connsiteX24" fmla="*/ 1358411 w 6620607"/>
                <a:gd name="connsiteY24" fmla="*/ 167053 h 529736"/>
                <a:gd name="connsiteX25" fmla="*/ 1461721 w 6620607"/>
                <a:gd name="connsiteY25" fmla="*/ 167053 h 529736"/>
                <a:gd name="connsiteX26" fmla="*/ 1461721 w 6620607"/>
                <a:gd name="connsiteY26" fmla="*/ 182440 h 529736"/>
                <a:gd name="connsiteX27" fmla="*/ 1481503 w 6620607"/>
                <a:gd name="connsiteY27" fmla="*/ 182440 h 529736"/>
                <a:gd name="connsiteX28" fmla="*/ 1481503 w 6620607"/>
                <a:gd name="connsiteY28" fmla="*/ 193430 h 529736"/>
                <a:gd name="connsiteX29" fmla="*/ 1569426 w 6620607"/>
                <a:gd name="connsiteY29" fmla="*/ 193430 h 529736"/>
                <a:gd name="connsiteX30" fmla="*/ 1569426 w 6620607"/>
                <a:gd name="connsiteY30" fmla="*/ 204421 h 529736"/>
                <a:gd name="connsiteX31" fmla="*/ 1811215 w 6620607"/>
                <a:gd name="connsiteY31" fmla="*/ 204421 h 529736"/>
                <a:gd name="connsiteX32" fmla="*/ 1811215 w 6620607"/>
                <a:gd name="connsiteY32" fmla="*/ 228600 h 529736"/>
                <a:gd name="connsiteX33" fmla="*/ 1861771 w 6620607"/>
                <a:gd name="connsiteY33" fmla="*/ 228600 h 529736"/>
                <a:gd name="connsiteX34" fmla="*/ 1861771 w 6620607"/>
                <a:gd name="connsiteY34" fmla="*/ 239590 h 529736"/>
                <a:gd name="connsiteX35" fmla="*/ 2013438 w 6620607"/>
                <a:gd name="connsiteY35" fmla="*/ 239590 h 529736"/>
                <a:gd name="connsiteX36" fmla="*/ 2013438 w 6620607"/>
                <a:gd name="connsiteY36" fmla="*/ 239590 h 529736"/>
                <a:gd name="connsiteX37" fmla="*/ 2096965 w 6620607"/>
                <a:gd name="connsiteY37" fmla="*/ 239590 h 529736"/>
                <a:gd name="connsiteX38" fmla="*/ 2096965 w 6620607"/>
                <a:gd name="connsiteY38" fmla="*/ 261571 h 529736"/>
                <a:gd name="connsiteX39" fmla="*/ 2138728 w 6620607"/>
                <a:gd name="connsiteY39" fmla="*/ 261571 h 529736"/>
                <a:gd name="connsiteX40" fmla="*/ 2138728 w 6620607"/>
                <a:gd name="connsiteY40" fmla="*/ 276957 h 529736"/>
                <a:gd name="connsiteX41" fmla="*/ 2250830 w 6620607"/>
                <a:gd name="connsiteY41" fmla="*/ 276957 h 529736"/>
                <a:gd name="connsiteX42" fmla="*/ 2250830 w 6620607"/>
                <a:gd name="connsiteY42" fmla="*/ 290146 h 529736"/>
                <a:gd name="connsiteX43" fmla="*/ 2312376 w 6620607"/>
                <a:gd name="connsiteY43" fmla="*/ 290146 h 529736"/>
                <a:gd name="connsiteX44" fmla="*/ 2312376 w 6620607"/>
                <a:gd name="connsiteY44" fmla="*/ 316523 h 529736"/>
                <a:gd name="connsiteX45" fmla="*/ 2622305 w 6620607"/>
                <a:gd name="connsiteY45" fmla="*/ 316523 h 529736"/>
                <a:gd name="connsiteX46" fmla="*/ 2622305 w 6620607"/>
                <a:gd name="connsiteY46" fmla="*/ 327513 h 529736"/>
                <a:gd name="connsiteX47" fmla="*/ 2670663 w 6620607"/>
                <a:gd name="connsiteY47" fmla="*/ 327513 h 529736"/>
                <a:gd name="connsiteX48" fmla="*/ 2670663 w 6620607"/>
                <a:gd name="connsiteY48" fmla="*/ 338503 h 529736"/>
                <a:gd name="connsiteX49" fmla="*/ 2883876 w 6620607"/>
                <a:gd name="connsiteY49" fmla="*/ 338503 h 529736"/>
                <a:gd name="connsiteX50" fmla="*/ 2883876 w 6620607"/>
                <a:gd name="connsiteY50" fmla="*/ 347296 h 529736"/>
                <a:gd name="connsiteX51" fmla="*/ 2903659 w 6620607"/>
                <a:gd name="connsiteY51" fmla="*/ 347296 h 529736"/>
                <a:gd name="connsiteX52" fmla="*/ 2903659 w 6620607"/>
                <a:gd name="connsiteY52" fmla="*/ 367078 h 529736"/>
                <a:gd name="connsiteX53" fmla="*/ 2963007 w 6620607"/>
                <a:gd name="connsiteY53" fmla="*/ 367078 h 529736"/>
                <a:gd name="connsiteX54" fmla="*/ 2963007 w 6620607"/>
                <a:gd name="connsiteY54" fmla="*/ 389059 h 529736"/>
                <a:gd name="connsiteX55" fmla="*/ 3376246 w 6620607"/>
                <a:gd name="connsiteY55" fmla="*/ 389059 h 529736"/>
                <a:gd name="connsiteX56" fmla="*/ 3376246 w 6620607"/>
                <a:gd name="connsiteY56" fmla="*/ 411040 h 529736"/>
                <a:gd name="connsiteX57" fmla="*/ 3593855 w 6620607"/>
                <a:gd name="connsiteY57" fmla="*/ 411040 h 529736"/>
                <a:gd name="connsiteX58" fmla="*/ 3593855 w 6620607"/>
                <a:gd name="connsiteY58" fmla="*/ 426427 h 529736"/>
                <a:gd name="connsiteX59" fmla="*/ 3732334 w 6620607"/>
                <a:gd name="connsiteY59" fmla="*/ 426427 h 529736"/>
                <a:gd name="connsiteX60" fmla="*/ 3732334 w 6620607"/>
                <a:gd name="connsiteY60" fmla="*/ 430823 h 529736"/>
                <a:gd name="connsiteX61" fmla="*/ 3853228 w 6620607"/>
                <a:gd name="connsiteY61" fmla="*/ 430823 h 529736"/>
                <a:gd name="connsiteX62" fmla="*/ 3859823 w 6620607"/>
                <a:gd name="connsiteY62" fmla="*/ 437418 h 529736"/>
                <a:gd name="connsiteX63" fmla="*/ 4015886 w 6620607"/>
                <a:gd name="connsiteY63" fmla="*/ 437418 h 529736"/>
                <a:gd name="connsiteX64" fmla="*/ 4015886 w 6620607"/>
                <a:gd name="connsiteY64" fmla="*/ 455002 h 529736"/>
                <a:gd name="connsiteX65" fmla="*/ 4200525 w 6620607"/>
                <a:gd name="connsiteY65" fmla="*/ 455002 h 529736"/>
                <a:gd name="connsiteX66" fmla="*/ 4204921 w 6620607"/>
                <a:gd name="connsiteY66" fmla="*/ 459398 h 529736"/>
                <a:gd name="connsiteX67" fmla="*/ 4378569 w 6620607"/>
                <a:gd name="connsiteY67" fmla="*/ 459398 h 529736"/>
                <a:gd name="connsiteX68" fmla="*/ 4382965 w 6620607"/>
                <a:gd name="connsiteY68" fmla="*/ 455002 h 529736"/>
                <a:gd name="connsiteX69" fmla="*/ 4464294 w 6620607"/>
                <a:gd name="connsiteY69" fmla="*/ 455002 h 529736"/>
                <a:gd name="connsiteX70" fmla="*/ 4464294 w 6620607"/>
                <a:gd name="connsiteY70" fmla="*/ 472586 h 529736"/>
                <a:gd name="connsiteX71" fmla="*/ 4866542 w 6620607"/>
                <a:gd name="connsiteY71" fmla="*/ 472586 h 529736"/>
                <a:gd name="connsiteX72" fmla="*/ 4866542 w 6620607"/>
                <a:gd name="connsiteY72" fmla="*/ 492369 h 529736"/>
                <a:gd name="connsiteX73" fmla="*/ 5079755 w 6620607"/>
                <a:gd name="connsiteY73" fmla="*/ 492369 h 529736"/>
                <a:gd name="connsiteX74" fmla="*/ 5079755 w 6620607"/>
                <a:gd name="connsiteY74" fmla="*/ 503359 h 529736"/>
                <a:gd name="connsiteX75" fmla="*/ 5308355 w 6620607"/>
                <a:gd name="connsiteY75" fmla="*/ 503359 h 529736"/>
                <a:gd name="connsiteX76" fmla="*/ 5308355 w 6620607"/>
                <a:gd name="connsiteY76" fmla="*/ 516548 h 529736"/>
                <a:gd name="connsiteX77" fmla="*/ 5545748 w 6620607"/>
                <a:gd name="connsiteY77" fmla="*/ 516548 h 529736"/>
                <a:gd name="connsiteX78" fmla="*/ 5545748 w 6620607"/>
                <a:gd name="connsiteY78" fmla="*/ 529736 h 529736"/>
                <a:gd name="connsiteX79" fmla="*/ 6620607 w 6620607"/>
                <a:gd name="connsiteY79" fmla="*/ 529736 h 529736"/>
                <a:gd name="connsiteX0" fmla="*/ 0 w 5545748"/>
                <a:gd name="connsiteY0" fmla="*/ 0 h 529736"/>
                <a:gd name="connsiteX1" fmla="*/ 356088 w 5545748"/>
                <a:gd name="connsiteY1" fmla="*/ 0 h 529736"/>
                <a:gd name="connsiteX2" fmla="*/ 356088 w 5545748"/>
                <a:gd name="connsiteY2" fmla="*/ 15386 h 529736"/>
                <a:gd name="connsiteX3" fmla="*/ 485775 w 5545748"/>
                <a:gd name="connsiteY3" fmla="*/ 15386 h 529736"/>
                <a:gd name="connsiteX4" fmla="*/ 485775 w 5545748"/>
                <a:gd name="connsiteY4" fmla="*/ 19782 h 529736"/>
                <a:gd name="connsiteX5" fmla="*/ 619857 w 5545748"/>
                <a:gd name="connsiteY5" fmla="*/ 19782 h 529736"/>
                <a:gd name="connsiteX6" fmla="*/ 619857 w 5545748"/>
                <a:gd name="connsiteY6" fmla="*/ 37367 h 529736"/>
                <a:gd name="connsiteX7" fmla="*/ 718771 w 5545748"/>
                <a:gd name="connsiteY7" fmla="*/ 37367 h 529736"/>
                <a:gd name="connsiteX8" fmla="*/ 718771 w 5545748"/>
                <a:gd name="connsiteY8" fmla="*/ 48357 h 529736"/>
                <a:gd name="connsiteX9" fmla="*/ 822080 w 5545748"/>
                <a:gd name="connsiteY9" fmla="*/ 48357 h 529736"/>
                <a:gd name="connsiteX10" fmla="*/ 826476 w 5545748"/>
                <a:gd name="connsiteY10" fmla="*/ 48357 h 529736"/>
                <a:gd name="connsiteX11" fmla="*/ 975946 w 5545748"/>
                <a:gd name="connsiteY11" fmla="*/ 48357 h 529736"/>
                <a:gd name="connsiteX12" fmla="*/ 975946 w 5545748"/>
                <a:gd name="connsiteY12" fmla="*/ 79130 h 529736"/>
                <a:gd name="connsiteX13" fmla="*/ 1011115 w 5545748"/>
                <a:gd name="connsiteY13" fmla="*/ 79130 h 529736"/>
                <a:gd name="connsiteX14" fmla="*/ 1011115 w 5545748"/>
                <a:gd name="connsiteY14" fmla="*/ 94517 h 529736"/>
                <a:gd name="connsiteX15" fmla="*/ 1092444 w 5545748"/>
                <a:gd name="connsiteY15" fmla="*/ 94517 h 529736"/>
                <a:gd name="connsiteX16" fmla="*/ 1092444 w 5545748"/>
                <a:gd name="connsiteY16" fmla="*/ 114300 h 529736"/>
                <a:gd name="connsiteX17" fmla="*/ 1246309 w 5545748"/>
                <a:gd name="connsiteY17" fmla="*/ 114300 h 529736"/>
                <a:gd name="connsiteX18" fmla="*/ 1246309 w 5545748"/>
                <a:gd name="connsiteY18" fmla="*/ 131884 h 529736"/>
                <a:gd name="connsiteX19" fmla="*/ 1277082 w 5545748"/>
                <a:gd name="connsiteY19" fmla="*/ 131884 h 529736"/>
                <a:gd name="connsiteX20" fmla="*/ 1277082 w 5545748"/>
                <a:gd name="connsiteY20" fmla="*/ 140677 h 529736"/>
                <a:gd name="connsiteX21" fmla="*/ 1321044 w 5545748"/>
                <a:gd name="connsiteY21" fmla="*/ 140677 h 529736"/>
                <a:gd name="connsiteX22" fmla="*/ 1321044 w 5545748"/>
                <a:gd name="connsiteY22" fmla="*/ 151667 h 529736"/>
                <a:gd name="connsiteX23" fmla="*/ 1358411 w 5545748"/>
                <a:gd name="connsiteY23" fmla="*/ 151667 h 529736"/>
                <a:gd name="connsiteX24" fmla="*/ 1358411 w 5545748"/>
                <a:gd name="connsiteY24" fmla="*/ 167053 h 529736"/>
                <a:gd name="connsiteX25" fmla="*/ 1461721 w 5545748"/>
                <a:gd name="connsiteY25" fmla="*/ 167053 h 529736"/>
                <a:gd name="connsiteX26" fmla="*/ 1461721 w 5545748"/>
                <a:gd name="connsiteY26" fmla="*/ 182440 h 529736"/>
                <a:gd name="connsiteX27" fmla="*/ 1481503 w 5545748"/>
                <a:gd name="connsiteY27" fmla="*/ 182440 h 529736"/>
                <a:gd name="connsiteX28" fmla="*/ 1481503 w 5545748"/>
                <a:gd name="connsiteY28" fmla="*/ 193430 h 529736"/>
                <a:gd name="connsiteX29" fmla="*/ 1569426 w 5545748"/>
                <a:gd name="connsiteY29" fmla="*/ 193430 h 529736"/>
                <a:gd name="connsiteX30" fmla="*/ 1569426 w 5545748"/>
                <a:gd name="connsiteY30" fmla="*/ 204421 h 529736"/>
                <a:gd name="connsiteX31" fmla="*/ 1811215 w 5545748"/>
                <a:gd name="connsiteY31" fmla="*/ 204421 h 529736"/>
                <a:gd name="connsiteX32" fmla="*/ 1811215 w 5545748"/>
                <a:gd name="connsiteY32" fmla="*/ 228600 h 529736"/>
                <a:gd name="connsiteX33" fmla="*/ 1861771 w 5545748"/>
                <a:gd name="connsiteY33" fmla="*/ 228600 h 529736"/>
                <a:gd name="connsiteX34" fmla="*/ 1861771 w 5545748"/>
                <a:gd name="connsiteY34" fmla="*/ 239590 h 529736"/>
                <a:gd name="connsiteX35" fmla="*/ 2013438 w 5545748"/>
                <a:gd name="connsiteY35" fmla="*/ 239590 h 529736"/>
                <a:gd name="connsiteX36" fmla="*/ 2013438 w 5545748"/>
                <a:gd name="connsiteY36" fmla="*/ 239590 h 529736"/>
                <a:gd name="connsiteX37" fmla="*/ 2096965 w 5545748"/>
                <a:gd name="connsiteY37" fmla="*/ 239590 h 529736"/>
                <a:gd name="connsiteX38" fmla="*/ 2096965 w 5545748"/>
                <a:gd name="connsiteY38" fmla="*/ 261571 h 529736"/>
                <a:gd name="connsiteX39" fmla="*/ 2138728 w 5545748"/>
                <a:gd name="connsiteY39" fmla="*/ 261571 h 529736"/>
                <a:gd name="connsiteX40" fmla="*/ 2138728 w 5545748"/>
                <a:gd name="connsiteY40" fmla="*/ 276957 h 529736"/>
                <a:gd name="connsiteX41" fmla="*/ 2250830 w 5545748"/>
                <a:gd name="connsiteY41" fmla="*/ 276957 h 529736"/>
                <a:gd name="connsiteX42" fmla="*/ 2250830 w 5545748"/>
                <a:gd name="connsiteY42" fmla="*/ 290146 h 529736"/>
                <a:gd name="connsiteX43" fmla="*/ 2312376 w 5545748"/>
                <a:gd name="connsiteY43" fmla="*/ 290146 h 529736"/>
                <a:gd name="connsiteX44" fmla="*/ 2312376 w 5545748"/>
                <a:gd name="connsiteY44" fmla="*/ 316523 h 529736"/>
                <a:gd name="connsiteX45" fmla="*/ 2622305 w 5545748"/>
                <a:gd name="connsiteY45" fmla="*/ 316523 h 529736"/>
                <a:gd name="connsiteX46" fmla="*/ 2622305 w 5545748"/>
                <a:gd name="connsiteY46" fmla="*/ 327513 h 529736"/>
                <a:gd name="connsiteX47" fmla="*/ 2670663 w 5545748"/>
                <a:gd name="connsiteY47" fmla="*/ 327513 h 529736"/>
                <a:gd name="connsiteX48" fmla="*/ 2670663 w 5545748"/>
                <a:gd name="connsiteY48" fmla="*/ 338503 h 529736"/>
                <a:gd name="connsiteX49" fmla="*/ 2883876 w 5545748"/>
                <a:gd name="connsiteY49" fmla="*/ 338503 h 529736"/>
                <a:gd name="connsiteX50" fmla="*/ 2883876 w 5545748"/>
                <a:gd name="connsiteY50" fmla="*/ 347296 h 529736"/>
                <a:gd name="connsiteX51" fmla="*/ 2903659 w 5545748"/>
                <a:gd name="connsiteY51" fmla="*/ 347296 h 529736"/>
                <a:gd name="connsiteX52" fmla="*/ 2903659 w 5545748"/>
                <a:gd name="connsiteY52" fmla="*/ 367078 h 529736"/>
                <a:gd name="connsiteX53" fmla="*/ 2963007 w 5545748"/>
                <a:gd name="connsiteY53" fmla="*/ 367078 h 529736"/>
                <a:gd name="connsiteX54" fmla="*/ 2963007 w 5545748"/>
                <a:gd name="connsiteY54" fmla="*/ 389059 h 529736"/>
                <a:gd name="connsiteX55" fmla="*/ 3376246 w 5545748"/>
                <a:gd name="connsiteY55" fmla="*/ 389059 h 529736"/>
                <a:gd name="connsiteX56" fmla="*/ 3376246 w 5545748"/>
                <a:gd name="connsiteY56" fmla="*/ 411040 h 529736"/>
                <a:gd name="connsiteX57" fmla="*/ 3593855 w 5545748"/>
                <a:gd name="connsiteY57" fmla="*/ 411040 h 529736"/>
                <a:gd name="connsiteX58" fmla="*/ 3593855 w 5545748"/>
                <a:gd name="connsiteY58" fmla="*/ 426427 h 529736"/>
                <a:gd name="connsiteX59" fmla="*/ 3732334 w 5545748"/>
                <a:gd name="connsiteY59" fmla="*/ 426427 h 529736"/>
                <a:gd name="connsiteX60" fmla="*/ 3732334 w 5545748"/>
                <a:gd name="connsiteY60" fmla="*/ 430823 h 529736"/>
                <a:gd name="connsiteX61" fmla="*/ 3853228 w 5545748"/>
                <a:gd name="connsiteY61" fmla="*/ 430823 h 529736"/>
                <a:gd name="connsiteX62" fmla="*/ 3859823 w 5545748"/>
                <a:gd name="connsiteY62" fmla="*/ 437418 h 529736"/>
                <a:gd name="connsiteX63" fmla="*/ 4015886 w 5545748"/>
                <a:gd name="connsiteY63" fmla="*/ 437418 h 529736"/>
                <a:gd name="connsiteX64" fmla="*/ 4015886 w 5545748"/>
                <a:gd name="connsiteY64" fmla="*/ 455002 h 529736"/>
                <a:gd name="connsiteX65" fmla="*/ 4200525 w 5545748"/>
                <a:gd name="connsiteY65" fmla="*/ 455002 h 529736"/>
                <a:gd name="connsiteX66" fmla="*/ 4204921 w 5545748"/>
                <a:gd name="connsiteY66" fmla="*/ 459398 h 529736"/>
                <a:gd name="connsiteX67" fmla="*/ 4378569 w 5545748"/>
                <a:gd name="connsiteY67" fmla="*/ 459398 h 529736"/>
                <a:gd name="connsiteX68" fmla="*/ 4382965 w 5545748"/>
                <a:gd name="connsiteY68" fmla="*/ 455002 h 529736"/>
                <a:gd name="connsiteX69" fmla="*/ 4464294 w 5545748"/>
                <a:gd name="connsiteY69" fmla="*/ 455002 h 529736"/>
                <a:gd name="connsiteX70" fmla="*/ 4464294 w 5545748"/>
                <a:gd name="connsiteY70" fmla="*/ 472586 h 529736"/>
                <a:gd name="connsiteX71" fmla="*/ 4866542 w 5545748"/>
                <a:gd name="connsiteY71" fmla="*/ 472586 h 529736"/>
                <a:gd name="connsiteX72" fmla="*/ 4866542 w 5545748"/>
                <a:gd name="connsiteY72" fmla="*/ 492369 h 529736"/>
                <a:gd name="connsiteX73" fmla="*/ 5079755 w 5545748"/>
                <a:gd name="connsiteY73" fmla="*/ 492369 h 529736"/>
                <a:gd name="connsiteX74" fmla="*/ 5079755 w 5545748"/>
                <a:gd name="connsiteY74" fmla="*/ 503359 h 529736"/>
                <a:gd name="connsiteX75" fmla="*/ 5308355 w 5545748"/>
                <a:gd name="connsiteY75" fmla="*/ 503359 h 529736"/>
                <a:gd name="connsiteX76" fmla="*/ 5308355 w 5545748"/>
                <a:gd name="connsiteY76" fmla="*/ 516548 h 529736"/>
                <a:gd name="connsiteX77" fmla="*/ 5545748 w 5545748"/>
                <a:gd name="connsiteY77" fmla="*/ 516548 h 529736"/>
                <a:gd name="connsiteX78" fmla="*/ 5545748 w 5545748"/>
                <a:gd name="connsiteY78" fmla="*/ 529736 h 529736"/>
                <a:gd name="connsiteX0" fmla="*/ 0 w 5742430"/>
                <a:gd name="connsiteY0" fmla="*/ 0 h 519306"/>
                <a:gd name="connsiteX1" fmla="*/ 356088 w 5742430"/>
                <a:gd name="connsiteY1" fmla="*/ 0 h 519306"/>
                <a:gd name="connsiteX2" fmla="*/ 356088 w 5742430"/>
                <a:gd name="connsiteY2" fmla="*/ 15386 h 519306"/>
                <a:gd name="connsiteX3" fmla="*/ 485775 w 5742430"/>
                <a:gd name="connsiteY3" fmla="*/ 15386 h 519306"/>
                <a:gd name="connsiteX4" fmla="*/ 485775 w 5742430"/>
                <a:gd name="connsiteY4" fmla="*/ 19782 h 519306"/>
                <a:gd name="connsiteX5" fmla="*/ 619857 w 5742430"/>
                <a:gd name="connsiteY5" fmla="*/ 19782 h 519306"/>
                <a:gd name="connsiteX6" fmla="*/ 619857 w 5742430"/>
                <a:gd name="connsiteY6" fmla="*/ 37367 h 519306"/>
                <a:gd name="connsiteX7" fmla="*/ 718771 w 5742430"/>
                <a:gd name="connsiteY7" fmla="*/ 37367 h 519306"/>
                <a:gd name="connsiteX8" fmla="*/ 718771 w 5742430"/>
                <a:gd name="connsiteY8" fmla="*/ 48357 h 519306"/>
                <a:gd name="connsiteX9" fmla="*/ 822080 w 5742430"/>
                <a:gd name="connsiteY9" fmla="*/ 48357 h 519306"/>
                <a:gd name="connsiteX10" fmla="*/ 826476 w 5742430"/>
                <a:gd name="connsiteY10" fmla="*/ 48357 h 519306"/>
                <a:gd name="connsiteX11" fmla="*/ 975946 w 5742430"/>
                <a:gd name="connsiteY11" fmla="*/ 48357 h 519306"/>
                <a:gd name="connsiteX12" fmla="*/ 975946 w 5742430"/>
                <a:gd name="connsiteY12" fmla="*/ 79130 h 519306"/>
                <a:gd name="connsiteX13" fmla="*/ 1011115 w 5742430"/>
                <a:gd name="connsiteY13" fmla="*/ 79130 h 519306"/>
                <a:gd name="connsiteX14" fmla="*/ 1011115 w 5742430"/>
                <a:gd name="connsiteY14" fmla="*/ 94517 h 519306"/>
                <a:gd name="connsiteX15" fmla="*/ 1092444 w 5742430"/>
                <a:gd name="connsiteY15" fmla="*/ 94517 h 519306"/>
                <a:gd name="connsiteX16" fmla="*/ 1092444 w 5742430"/>
                <a:gd name="connsiteY16" fmla="*/ 114300 h 519306"/>
                <a:gd name="connsiteX17" fmla="*/ 1246309 w 5742430"/>
                <a:gd name="connsiteY17" fmla="*/ 114300 h 519306"/>
                <a:gd name="connsiteX18" fmla="*/ 1246309 w 5742430"/>
                <a:gd name="connsiteY18" fmla="*/ 131884 h 519306"/>
                <a:gd name="connsiteX19" fmla="*/ 1277082 w 5742430"/>
                <a:gd name="connsiteY19" fmla="*/ 131884 h 519306"/>
                <a:gd name="connsiteX20" fmla="*/ 1277082 w 5742430"/>
                <a:gd name="connsiteY20" fmla="*/ 140677 h 519306"/>
                <a:gd name="connsiteX21" fmla="*/ 1321044 w 5742430"/>
                <a:gd name="connsiteY21" fmla="*/ 140677 h 519306"/>
                <a:gd name="connsiteX22" fmla="*/ 1321044 w 5742430"/>
                <a:gd name="connsiteY22" fmla="*/ 151667 h 519306"/>
                <a:gd name="connsiteX23" fmla="*/ 1358411 w 5742430"/>
                <a:gd name="connsiteY23" fmla="*/ 151667 h 519306"/>
                <a:gd name="connsiteX24" fmla="*/ 1358411 w 5742430"/>
                <a:gd name="connsiteY24" fmla="*/ 167053 h 519306"/>
                <a:gd name="connsiteX25" fmla="*/ 1461721 w 5742430"/>
                <a:gd name="connsiteY25" fmla="*/ 167053 h 519306"/>
                <a:gd name="connsiteX26" fmla="*/ 1461721 w 5742430"/>
                <a:gd name="connsiteY26" fmla="*/ 182440 h 519306"/>
                <a:gd name="connsiteX27" fmla="*/ 1481503 w 5742430"/>
                <a:gd name="connsiteY27" fmla="*/ 182440 h 519306"/>
                <a:gd name="connsiteX28" fmla="*/ 1481503 w 5742430"/>
                <a:gd name="connsiteY28" fmla="*/ 193430 h 519306"/>
                <a:gd name="connsiteX29" fmla="*/ 1569426 w 5742430"/>
                <a:gd name="connsiteY29" fmla="*/ 193430 h 519306"/>
                <a:gd name="connsiteX30" fmla="*/ 1569426 w 5742430"/>
                <a:gd name="connsiteY30" fmla="*/ 204421 h 519306"/>
                <a:gd name="connsiteX31" fmla="*/ 1811215 w 5742430"/>
                <a:gd name="connsiteY31" fmla="*/ 204421 h 519306"/>
                <a:gd name="connsiteX32" fmla="*/ 1811215 w 5742430"/>
                <a:gd name="connsiteY32" fmla="*/ 228600 h 519306"/>
                <a:gd name="connsiteX33" fmla="*/ 1861771 w 5742430"/>
                <a:gd name="connsiteY33" fmla="*/ 228600 h 519306"/>
                <a:gd name="connsiteX34" fmla="*/ 1861771 w 5742430"/>
                <a:gd name="connsiteY34" fmla="*/ 239590 h 519306"/>
                <a:gd name="connsiteX35" fmla="*/ 2013438 w 5742430"/>
                <a:gd name="connsiteY35" fmla="*/ 239590 h 519306"/>
                <a:gd name="connsiteX36" fmla="*/ 2013438 w 5742430"/>
                <a:gd name="connsiteY36" fmla="*/ 239590 h 519306"/>
                <a:gd name="connsiteX37" fmla="*/ 2096965 w 5742430"/>
                <a:gd name="connsiteY37" fmla="*/ 239590 h 519306"/>
                <a:gd name="connsiteX38" fmla="*/ 2096965 w 5742430"/>
                <a:gd name="connsiteY38" fmla="*/ 261571 h 519306"/>
                <a:gd name="connsiteX39" fmla="*/ 2138728 w 5742430"/>
                <a:gd name="connsiteY39" fmla="*/ 261571 h 519306"/>
                <a:gd name="connsiteX40" fmla="*/ 2138728 w 5742430"/>
                <a:gd name="connsiteY40" fmla="*/ 276957 h 519306"/>
                <a:gd name="connsiteX41" fmla="*/ 2250830 w 5742430"/>
                <a:gd name="connsiteY41" fmla="*/ 276957 h 519306"/>
                <a:gd name="connsiteX42" fmla="*/ 2250830 w 5742430"/>
                <a:gd name="connsiteY42" fmla="*/ 290146 h 519306"/>
                <a:gd name="connsiteX43" fmla="*/ 2312376 w 5742430"/>
                <a:gd name="connsiteY43" fmla="*/ 290146 h 519306"/>
                <a:gd name="connsiteX44" fmla="*/ 2312376 w 5742430"/>
                <a:gd name="connsiteY44" fmla="*/ 316523 h 519306"/>
                <a:gd name="connsiteX45" fmla="*/ 2622305 w 5742430"/>
                <a:gd name="connsiteY45" fmla="*/ 316523 h 519306"/>
                <a:gd name="connsiteX46" fmla="*/ 2622305 w 5742430"/>
                <a:gd name="connsiteY46" fmla="*/ 327513 h 519306"/>
                <a:gd name="connsiteX47" fmla="*/ 2670663 w 5742430"/>
                <a:gd name="connsiteY47" fmla="*/ 327513 h 519306"/>
                <a:gd name="connsiteX48" fmla="*/ 2670663 w 5742430"/>
                <a:gd name="connsiteY48" fmla="*/ 338503 h 519306"/>
                <a:gd name="connsiteX49" fmla="*/ 2883876 w 5742430"/>
                <a:gd name="connsiteY49" fmla="*/ 338503 h 519306"/>
                <a:gd name="connsiteX50" fmla="*/ 2883876 w 5742430"/>
                <a:gd name="connsiteY50" fmla="*/ 347296 h 519306"/>
                <a:gd name="connsiteX51" fmla="*/ 2903659 w 5742430"/>
                <a:gd name="connsiteY51" fmla="*/ 347296 h 519306"/>
                <a:gd name="connsiteX52" fmla="*/ 2903659 w 5742430"/>
                <a:gd name="connsiteY52" fmla="*/ 367078 h 519306"/>
                <a:gd name="connsiteX53" fmla="*/ 2963007 w 5742430"/>
                <a:gd name="connsiteY53" fmla="*/ 367078 h 519306"/>
                <a:gd name="connsiteX54" fmla="*/ 2963007 w 5742430"/>
                <a:gd name="connsiteY54" fmla="*/ 389059 h 519306"/>
                <a:gd name="connsiteX55" fmla="*/ 3376246 w 5742430"/>
                <a:gd name="connsiteY55" fmla="*/ 389059 h 519306"/>
                <a:gd name="connsiteX56" fmla="*/ 3376246 w 5742430"/>
                <a:gd name="connsiteY56" fmla="*/ 411040 h 519306"/>
                <a:gd name="connsiteX57" fmla="*/ 3593855 w 5742430"/>
                <a:gd name="connsiteY57" fmla="*/ 411040 h 519306"/>
                <a:gd name="connsiteX58" fmla="*/ 3593855 w 5742430"/>
                <a:gd name="connsiteY58" fmla="*/ 426427 h 519306"/>
                <a:gd name="connsiteX59" fmla="*/ 3732334 w 5742430"/>
                <a:gd name="connsiteY59" fmla="*/ 426427 h 519306"/>
                <a:gd name="connsiteX60" fmla="*/ 3732334 w 5742430"/>
                <a:gd name="connsiteY60" fmla="*/ 430823 h 519306"/>
                <a:gd name="connsiteX61" fmla="*/ 3853228 w 5742430"/>
                <a:gd name="connsiteY61" fmla="*/ 430823 h 519306"/>
                <a:gd name="connsiteX62" fmla="*/ 3859823 w 5742430"/>
                <a:gd name="connsiteY62" fmla="*/ 437418 h 519306"/>
                <a:gd name="connsiteX63" fmla="*/ 4015886 w 5742430"/>
                <a:gd name="connsiteY63" fmla="*/ 437418 h 519306"/>
                <a:gd name="connsiteX64" fmla="*/ 4015886 w 5742430"/>
                <a:gd name="connsiteY64" fmla="*/ 455002 h 519306"/>
                <a:gd name="connsiteX65" fmla="*/ 4200525 w 5742430"/>
                <a:gd name="connsiteY65" fmla="*/ 455002 h 519306"/>
                <a:gd name="connsiteX66" fmla="*/ 4204921 w 5742430"/>
                <a:gd name="connsiteY66" fmla="*/ 459398 h 519306"/>
                <a:gd name="connsiteX67" fmla="*/ 4378569 w 5742430"/>
                <a:gd name="connsiteY67" fmla="*/ 459398 h 519306"/>
                <a:gd name="connsiteX68" fmla="*/ 4382965 w 5742430"/>
                <a:gd name="connsiteY68" fmla="*/ 455002 h 519306"/>
                <a:gd name="connsiteX69" fmla="*/ 4464294 w 5742430"/>
                <a:gd name="connsiteY69" fmla="*/ 455002 h 519306"/>
                <a:gd name="connsiteX70" fmla="*/ 4464294 w 5742430"/>
                <a:gd name="connsiteY70" fmla="*/ 472586 h 519306"/>
                <a:gd name="connsiteX71" fmla="*/ 4866542 w 5742430"/>
                <a:gd name="connsiteY71" fmla="*/ 472586 h 519306"/>
                <a:gd name="connsiteX72" fmla="*/ 4866542 w 5742430"/>
                <a:gd name="connsiteY72" fmla="*/ 492369 h 519306"/>
                <a:gd name="connsiteX73" fmla="*/ 5079755 w 5742430"/>
                <a:gd name="connsiteY73" fmla="*/ 492369 h 519306"/>
                <a:gd name="connsiteX74" fmla="*/ 5079755 w 5742430"/>
                <a:gd name="connsiteY74" fmla="*/ 503359 h 519306"/>
                <a:gd name="connsiteX75" fmla="*/ 5308355 w 5742430"/>
                <a:gd name="connsiteY75" fmla="*/ 503359 h 519306"/>
                <a:gd name="connsiteX76" fmla="*/ 5308355 w 5742430"/>
                <a:gd name="connsiteY76" fmla="*/ 516548 h 519306"/>
                <a:gd name="connsiteX77" fmla="*/ 5545748 w 5742430"/>
                <a:gd name="connsiteY77" fmla="*/ 516548 h 519306"/>
                <a:gd name="connsiteX78" fmla="*/ 5742430 w 5742430"/>
                <a:gd name="connsiteY78" fmla="*/ 519306 h 519306"/>
                <a:gd name="connsiteX0" fmla="*/ 0 w 5752263"/>
                <a:gd name="connsiteY0" fmla="*/ 0 h 516548"/>
                <a:gd name="connsiteX1" fmla="*/ 356088 w 5752263"/>
                <a:gd name="connsiteY1" fmla="*/ 0 h 516548"/>
                <a:gd name="connsiteX2" fmla="*/ 356088 w 5752263"/>
                <a:gd name="connsiteY2" fmla="*/ 15386 h 516548"/>
                <a:gd name="connsiteX3" fmla="*/ 485775 w 5752263"/>
                <a:gd name="connsiteY3" fmla="*/ 15386 h 516548"/>
                <a:gd name="connsiteX4" fmla="*/ 485775 w 5752263"/>
                <a:gd name="connsiteY4" fmla="*/ 19782 h 516548"/>
                <a:gd name="connsiteX5" fmla="*/ 619857 w 5752263"/>
                <a:gd name="connsiteY5" fmla="*/ 19782 h 516548"/>
                <a:gd name="connsiteX6" fmla="*/ 619857 w 5752263"/>
                <a:gd name="connsiteY6" fmla="*/ 37367 h 516548"/>
                <a:gd name="connsiteX7" fmla="*/ 718771 w 5752263"/>
                <a:gd name="connsiteY7" fmla="*/ 37367 h 516548"/>
                <a:gd name="connsiteX8" fmla="*/ 718771 w 5752263"/>
                <a:gd name="connsiteY8" fmla="*/ 48357 h 516548"/>
                <a:gd name="connsiteX9" fmla="*/ 822080 w 5752263"/>
                <a:gd name="connsiteY9" fmla="*/ 48357 h 516548"/>
                <a:gd name="connsiteX10" fmla="*/ 826476 w 5752263"/>
                <a:gd name="connsiteY10" fmla="*/ 48357 h 516548"/>
                <a:gd name="connsiteX11" fmla="*/ 975946 w 5752263"/>
                <a:gd name="connsiteY11" fmla="*/ 48357 h 516548"/>
                <a:gd name="connsiteX12" fmla="*/ 975946 w 5752263"/>
                <a:gd name="connsiteY12" fmla="*/ 79130 h 516548"/>
                <a:gd name="connsiteX13" fmla="*/ 1011115 w 5752263"/>
                <a:gd name="connsiteY13" fmla="*/ 79130 h 516548"/>
                <a:gd name="connsiteX14" fmla="*/ 1011115 w 5752263"/>
                <a:gd name="connsiteY14" fmla="*/ 94517 h 516548"/>
                <a:gd name="connsiteX15" fmla="*/ 1092444 w 5752263"/>
                <a:gd name="connsiteY15" fmla="*/ 94517 h 516548"/>
                <a:gd name="connsiteX16" fmla="*/ 1092444 w 5752263"/>
                <a:gd name="connsiteY16" fmla="*/ 114300 h 516548"/>
                <a:gd name="connsiteX17" fmla="*/ 1246309 w 5752263"/>
                <a:gd name="connsiteY17" fmla="*/ 114300 h 516548"/>
                <a:gd name="connsiteX18" fmla="*/ 1246309 w 5752263"/>
                <a:gd name="connsiteY18" fmla="*/ 131884 h 516548"/>
                <a:gd name="connsiteX19" fmla="*/ 1277082 w 5752263"/>
                <a:gd name="connsiteY19" fmla="*/ 131884 h 516548"/>
                <a:gd name="connsiteX20" fmla="*/ 1277082 w 5752263"/>
                <a:gd name="connsiteY20" fmla="*/ 140677 h 516548"/>
                <a:gd name="connsiteX21" fmla="*/ 1321044 w 5752263"/>
                <a:gd name="connsiteY21" fmla="*/ 140677 h 516548"/>
                <a:gd name="connsiteX22" fmla="*/ 1321044 w 5752263"/>
                <a:gd name="connsiteY22" fmla="*/ 151667 h 516548"/>
                <a:gd name="connsiteX23" fmla="*/ 1358411 w 5752263"/>
                <a:gd name="connsiteY23" fmla="*/ 151667 h 516548"/>
                <a:gd name="connsiteX24" fmla="*/ 1358411 w 5752263"/>
                <a:gd name="connsiteY24" fmla="*/ 167053 h 516548"/>
                <a:gd name="connsiteX25" fmla="*/ 1461721 w 5752263"/>
                <a:gd name="connsiteY25" fmla="*/ 167053 h 516548"/>
                <a:gd name="connsiteX26" fmla="*/ 1461721 w 5752263"/>
                <a:gd name="connsiteY26" fmla="*/ 182440 h 516548"/>
                <a:gd name="connsiteX27" fmla="*/ 1481503 w 5752263"/>
                <a:gd name="connsiteY27" fmla="*/ 182440 h 516548"/>
                <a:gd name="connsiteX28" fmla="*/ 1481503 w 5752263"/>
                <a:gd name="connsiteY28" fmla="*/ 193430 h 516548"/>
                <a:gd name="connsiteX29" fmla="*/ 1569426 w 5752263"/>
                <a:gd name="connsiteY29" fmla="*/ 193430 h 516548"/>
                <a:gd name="connsiteX30" fmla="*/ 1569426 w 5752263"/>
                <a:gd name="connsiteY30" fmla="*/ 204421 h 516548"/>
                <a:gd name="connsiteX31" fmla="*/ 1811215 w 5752263"/>
                <a:gd name="connsiteY31" fmla="*/ 204421 h 516548"/>
                <a:gd name="connsiteX32" fmla="*/ 1811215 w 5752263"/>
                <a:gd name="connsiteY32" fmla="*/ 228600 h 516548"/>
                <a:gd name="connsiteX33" fmla="*/ 1861771 w 5752263"/>
                <a:gd name="connsiteY33" fmla="*/ 228600 h 516548"/>
                <a:gd name="connsiteX34" fmla="*/ 1861771 w 5752263"/>
                <a:gd name="connsiteY34" fmla="*/ 239590 h 516548"/>
                <a:gd name="connsiteX35" fmla="*/ 2013438 w 5752263"/>
                <a:gd name="connsiteY35" fmla="*/ 239590 h 516548"/>
                <a:gd name="connsiteX36" fmla="*/ 2013438 w 5752263"/>
                <a:gd name="connsiteY36" fmla="*/ 239590 h 516548"/>
                <a:gd name="connsiteX37" fmla="*/ 2096965 w 5752263"/>
                <a:gd name="connsiteY37" fmla="*/ 239590 h 516548"/>
                <a:gd name="connsiteX38" fmla="*/ 2096965 w 5752263"/>
                <a:gd name="connsiteY38" fmla="*/ 261571 h 516548"/>
                <a:gd name="connsiteX39" fmla="*/ 2138728 w 5752263"/>
                <a:gd name="connsiteY39" fmla="*/ 261571 h 516548"/>
                <a:gd name="connsiteX40" fmla="*/ 2138728 w 5752263"/>
                <a:gd name="connsiteY40" fmla="*/ 276957 h 516548"/>
                <a:gd name="connsiteX41" fmla="*/ 2250830 w 5752263"/>
                <a:gd name="connsiteY41" fmla="*/ 276957 h 516548"/>
                <a:gd name="connsiteX42" fmla="*/ 2250830 w 5752263"/>
                <a:gd name="connsiteY42" fmla="*/ 290146 h 516548"/>
                <a:gd name="connsiteX43" fmla="*/ 2312376 w 5752263"/>
                <a:gd name="connsiteY43" fmla="*/ 290146 h 516548"/>
                <a:gd name="connsiteX44" fmla="*/ 2312376 w 5752263"/>
                <a:gd name="connsiteY44" fmla="*/ 316523 h 516548"/>
                <a:gd name="connsiteX45" fmla="*/ 2622305 w 5752263"/>
                <a:gd name="connsiteY45" fmla="*/ 316523 h 516548"/>
                <a:gd name="connsiteX46" fmla="*/ 2622305 w 5752263"/>
                <a:gd name="connsiteY46" fmla="*/ 327513 h 516548"/>
                <a:gd name="connsiteX47" fmla="*/ 2670663 w 5752263"/>
                <a:gd name="connsiteY47" fmla="*/ 327513 h 516548"/>
                <a:gd name="connsiteX48" fmla="*/ 2670663 w 5752263"/>
                <a:gd name="connsiteY48" fmla="*/ 338503 h 516548"/>
                <a:gd name="connsiteX49" fmla="*/ 2883876 w 5752263"/>
                <a:gd name="connsiteY49" fmla="*/ 338503 h 516548"/>
                <a:gd name="connsiteX50" fmla="*/ 2883876 w 5752263"/>
                <a:gd name="connsiteY50" fmla="*/ 347296 h 516548"/>
                <a:gd name="connsiteX51" fmla="*/ 2903659 w 5752263"/>
                <a:gd name="connsiteY51" fmla="*/ 347296 h 516548"/>
                <a:gd name="connsiteX52" fmla="*/ 2903659 w 5752263"/>
                <a:gd name="connsiteY52" fmla="*/ 367078 h 516548"/>
                <a:gd name="connsiteX53" fmla="*/ 2963007 w 5752263"/>
                <a:gd name="connsiteY53" fmla="*/ 367078 h 516548"/>
                <a:gd name="connsiteX54" fmla="*/ 2963007 w 5752263"/>
                <a:gd name="connsiteY54" fmla="*/ 389059 h 516548"/>
                <a:gd name="connsiteX55" fmla="*/ 3376246 w 5752263"/>
                <a:gd name="connsiteY55" fmla="*/ 389059 h 516548"/>
                <a:gd name="connsiteX56" fmla="*/ 3376246 w 5752263"/>
                <a:gd name="connsiteY56" fmla="*/ 411040 h 516548"/>
                <a:gd name="connsiteX57" fmla="*/ 3593855 w 5752263"/>
                <a:gd name="connsiteY57" fmla="*/ 411040 h 516548"/>
                <a:gd name="connsiteX58" fmla="*/ 3593855 w 5752263"/>
                <a:gd name="connsiteY58" fmla="*/ 426427 h 516548"/>
                <a:gd name="connsiteX59" fmla="*/ 3732334 w 5752263"/>
                <a:gd name="connsiteY59" fmla="*/ 426427 h 516548"/>
                <a:gd name="connsiteX60" fmla="*/ 3732334 w 5752263"/>
                <a:gd name="connsiteY60" fmla="*/ 430823 h 516548"/>
                <a:gd name="connsiteX61" fmla="*/ 3853228 w 5752263"/>
                <a:gd name="connsiteY61" fmla="*/ 430823 h 516548"/>
                <a:gd name="connsiteX62" fmla="*/ 3859823 w 5752263"/>
                <a:gd name="connsiteY62" fmla="*/ 437418 h 516548"/>
                <a:gd name="connsiteX63" fmla="*/ 4015886 w 5752263"/>
                <a:gd name="connsiteY63" fmla="*/ 437418 h 516548"/>
                <a:gd name="connsiteX64" fmla="*/ 4015886 w 5752263"/>
                <a:gd name="connsiteY64" fmla="*/ 455002 h 516548"/>
                <a:gd name="connsiteX65" fmla="*/ 4200525 w 5752263"/>
                <a:gd name="connsiteY65" fmla="*/ 455002 h 516548"/>
                <a:gd name="connsiteX66" fmla="*/ 4204921 w 5752263"/>
                <a:gd name="connsiteY66" fmla="*/ 459398 h 516548"/>
                <a:gd name="connsiteX67" fmla="*/ 4378569 w 5752263"/>
                <a:gd name="connsiteY67" fmla="*/ 459398 h 516548"/>
                <a:gd name="connsiteX68" fmla="*/ 4382965 w 5752263"/>
                <a:gd name="connsiteY68" fmla="*/ 455002 h 516548"/>
                <a:gd name="connsiteX69" fmla="*/ 4464294 w 5752263"/>
                <a:gd name="connsiteY69" fmla="*/ 455002 h 516548"/>
                <a:gd name="connsiteX70" fmla="*/ 4464294 w 5752263"/>
                <a:gd name="connsiteY70" fmla="*/ 472586 h 516548"/>
                <a:gd name="connsiteX71" fmla="*/ 4866542 w 5752263"/>
                <a:gd name="connsiteY71" fmla="*/ 472586 h 516548"/>
                <a:gd name="connsiteX72" fmla="*/ 4866542 w 5752263"/>
                <a:gd name="connsiteY72" fmla="*/ 492369 h 516548"/>
                <a:gd name="connsiteX73" fmla="*/ 5079755 w 5752263"/>
                <a:gd name="connsiteY73" fmla="*/ 492369 h 516548"/>
                <a:gd name="connsiteX74" fmla="*/ 5079755 w 5752263"/>
                <a:gd name="connsiteY74" fmla="*/ 503359 h 516548"/>
                <a:gd name="connsiteX75" fmla="*/ 5308355 w 5752263"/>
                <a:gd name="connsiteY75" fmla="*/ 503359 h 516548"/>
                <a:gd name="connsiteX76" fmla="*/ 5308355 w 5752263"/>
                <a:gd name="connsiteY76" fmla="*/ 516548 h 516548"/>
                <a:gd name="connsiteX77" fmla="*/ 5545748 w 5752263"/>
                <a:gd name="connsiteY77" fmla="*/ 516548 h 516548"/>
                <a:gd name="connsiteX78" fmla="*/ 5752263 w 5752263"/>
                <a:gd name="connsiteY78" fmla="*/ 512353 h 516548"/>
                <a:gd name="connsiteX0" fmla="*/ 0 w 5752263"/>
                <a:gd name="connsiteY0" fmla="*/ 0 h 516548"/>
                <a:gd name="connsiteX1" fmla="*/ 356088 w 5752263"/>
                <a:gd name="connsiteY1" fmla="*/ 0 h 516548"/>
                <a:gd name="connsiteX2" fmla="*/ 356088 w 5752263"/>
                <a:gd name="connsiteY2" fmla="*/ 15386 h 516548"/>
                <a:gd name="connsiteX3" fmla="*/ 485775 w 5752263"/>
                <a:gd name="connsiteY3" fmla="*/ 15386 h 516548"/>
                <a:gd name="connsiteX4" fmla="*/ 485775 w 5752263"/>
                <a:gd name="connsiteY4" fmla="*/ 19782 h 516548"/>
                <a:gd name="connsiteX5" fmla="*/ 619857 w 5752263"/>
                <a:gd name="connsiteY5" fmla="*/ 19782 h 516548"/>
                <a:gd name="connsiteX6" fmla="*/ 619857 w 5752263"/>
                <a:gd name="connsiteY6" fmla="*/ 37367 h 516548"/>
                <a:gd name="connsiteX7" fmla="*/ 718771 w 5752263"/>
                <a:gd name="connsiteY7" fmla="*/ 37367 h 516548"/>
                <a:gd name="connsiteX8" fmla="*/ 718771 w 5752263"/>
                <a:gd name="connsiteY8" fmla="*/ 48357 h 516548"/>
                <a:gd name="connsiteX9" fmla="*/ 822080 w 5752263"/>
                <a:gd name="connsiteY9" fmla="*/ 48357 h 516548"/>
                <a:gd name="connsiteX10" fmla="*/ 826476 w 5752263"/>
                <a:gd name="connsiteY10" fmla="*/ 48357 h 516548"/>
                <a:gd name="connsiteX11" fmla="*/ 975946 w 5752263"/>
                <a:gd name="connsiteY11" fmla="*/ 48357 h 516548"/>
                <a:gd name="connsiteX12" fmla="*/ 975946 w 5752263"/>
                <a:gd name="connsiteY12" fmla="*/ 79130 h 516548"/>
                <a:gd name="connsiteX13" fmla="*/ 1011115 w 5752263"/>
                <a:gd name="connsiteY13" fmla="*/ 79130 h 516548"/>
                <a:gd name="connsiteX14" fmla="*/ 1011115 w 5752263"/>
                <a:gd name="connsiteY14" fmla="*/ 94517 h 516548"/>
                <a:gd name="connsiteX15" fmla="*/ 1092444 w 5752263"/>
                <a:gd name="connsiteY15" fmla="*/ 94517 h 516548"/>
                <a:gd name="connsiteX16" fmla="*/ 1092444 w 5752263"/>
                <a:gd name="connsiteY16" fmla="*/ 114300 h 516548"/>
                <a:gd name="connsiteX17" fmla="*/ 1246309 w 5752263"/>
                <a:gd name="connsiteY17" fmla="*/ 114300 h 516548"/>
                <a:gd name="connsiteX18" fmla="*/ 1246309 w 5752263"/>
                <a:gd name="connsiteY18" fmla="*/ 131884 h 516548"/>
                <a:gd name="connsiteX19" fmla="*/ 1277082 w 5752263"/>
                <a:gd name="connsiteY19" fmla="*/ 131884 h 516548"/>
                <a:gd name="connsiteX20" fmla="*/ 1277082 w 5752263"/>
                <a:gd name="connsiteY20" fmla="*/ 140677 h 516548"/>
                <a:gd name="connsiteX21" fmla="*/ 1321044 w 5752263"/>
                <a:gd name="connsiteY21" fmla="*/ 140677 h 516548"/>
                <a:gd name="connsiteX22" fmla="*/ 1321044 w 5752263"/>
                <a:gd name="connsiteY22" fmla="*/ 151667 h 516548"/>
                <a:gd name="connsiteX23" fmla="*/ 1358411 w 5752263"/>
                <a:gd name="connsiteY23" fmla="*/ 151667 h 516548"/>
                <a:gd name="connsiteX24" fmla="*/ 1358411 w 5752263"/>
                <a:gd name="connsiteY24" fmla="*/ 167053 h 516548"/>
                <a:gd name="connsiteX25" fmla="*/ 1461721 w 5752263"/>
                <a:gd name="connsiteY25" fmla="*/ 167053 h 516548"/>
                <a:gd name="connsiteX26" fmla="*/ 1461721 w 5752263"/>
                <a:gd name="connsiteY26" fmla="*/ 182440 h 516548"/>
                <a:gd name="connsiteX27" fmla="*/ 1481503 w 5752263"/>
                <a:gd name="connsiteY27" fmla="*/ 182440 h 516548"/>
                <a:gd name="connsiteX28" fmla="*/ 1481503 w 5752263"/>
                <a:gd name="connsiteY28" fmla="*/ 193430 h 516548"/>
                <a:gd name="connsiteX29" fmla="*/ 1569426 w 5752263"/>
                <a:gd name="connsiteY29" fmla="*/ 193430 h 516548"/>
                <a:gd name="connsiteX30" fmla="*/ 1569426 w 5752263"/>
                <a:gd name="connsiteY30" fmla="*/ 204421 h 516548"/>
                <a:gd name="connsiteX31" fmla="*/ 1811215 w 5752263"/>
                <a:gd name="connsiteY31" fmla="*/ 204421 h 516548"/>
                <a:gd name="connsiteX32" fmla="*/ 1811215 w 5752263"/>
                <a:gd name="connsiteY32" fmla="*/ 228600 h 516548"/>
                <a:gd name="connsiteX33" fmla="*/ 1861771 w 5752263"/>
                <a:gd name="connsiteY33" fmla="*/ 228600 h 516548"/>
                <a:gd name="connsiteX34" fmla="*/ 1861771 w 5752263"/>
                <a:gd name="connsiteY34" fmla="*/ 239590 h 516548"/>
                <a:gd name="connsiteX35" fmla="*/ 2013438 w 5752263"/>
                <a:gd name="connsiteY35" fmla="*/ 239590 h 516548"/>
                <a:gd name="connsiteX36" fmla="*/ 2013438 w 5752263"/>
                <a:gd name="connsiteY36" fmla="*/ 239590 h 516548"/>
                <a:gd name="connsiteX37" fmla="*/ 2096965 w 5752263"/>
                <a:gd name="connsiteY37" fmla="*/ 239590 h 516548"/>
                <a:gd name="connsiteX38" fmla="*/ 2096965 w 5752263"/>
                <a:gd name="connsiteY38" fmla="*/ 261571 h 516548"/>
                <a:gd name="connsiteX39" fmla="*/ 2138728 w 5752263"/>
                <a:gd name="connsiteY39" fmla="*/ 261571 h 516548"/>
                <a:gd name="connsiteX40" fmla="*/ 2138728 w 5752263"/>
                <a:gd name="connsiteY40" fmla="*/ 276957 h 516548"/>
                <a:gd name="connsiteX41" fmla="*/ 2250830 w 5752263"/>
                <a:gd name="connsiteY41" fmla="*/ 276957 h 516548"/>
                <a:gd name="connsiteX42" fmla="*/ 2250830 w 5752263"/>
                <a:gd name="connsiteY42" fmla="*/ 290146 h 516548"/>
                <a:gd name="connsiteX43" fmla="*/ 2312376 w 5752263"/>
                <a:gd name="connsiteY43" fmla="*/ 290146 h 516548"/>
                <a:gd name="connsiteX44" fmla="*/ 2312376 w 5752263"/>
                <a:gd name="connsiteY44" fmla="*/ 316523 h 516548"/>
                <a:gd name="connsiteX45" fmla="*/ 2622305 w 5752263"/>
                <a:gd name="connsiteY45" fmla="*/ 316523 h 516548"/>
                <a:gd name="connsiteX46" fmla="*/ 2622305 w 5752263"/>
                <a:gd name="connsiteY46" fmla="*/ 327513 h 516548"/>
                <a:gd name="connsiteX47" fmla="*/ 2670663 w 5752263"/>
                <a:gd name="connsiteY47" fmla="*/ 327513 h 516548"/>
                <a:gd name="connsiteX48" fmla="*/ 2670663 w 5752263"/>
                <a:gd name="connsiteY48" fmla="*/ 338503 h 516548"/>
                <a:gd name="connsiteX49" fmla="*/ 2883876 w 5752263"/>
                <a:gd name="connsiteY49" fmla="*/ 338503 h 516548"/>
                <a:gd name="connsiteX50" fmla="*/ 2883876 w 5752263"/>
                <a:gd name="connsiteY50" fmla="*/ 347296 h 516548"/>
                <a:gd name="connsiteX51" fmla="*/ 2903659 w 5752263"/>
                <a:gd name="connsiteY51" fmla="*/ 347296 h 516548"/>
                <a:gd name="connsiteX52" fmla="*/ 2903659 w 5752263"/>
                <a:gd name="connsiteY52" fmla="*/ 367078 h 516548"/>
                <a:gd name="connsiteX53" fmla="*/ 2963007 w 5752263"/>
                <a:gd name="connsiteY53" fmla="*/ 367078 h 516548"/>
                <a:gd name="connsiteX54" fmla="*/ 2963007 w 5752263"/>
                <a:gd name="connsiteY54" fmla="*/ 389059 h 516548"/>
                <a:gd name="connsiteX55" fmla="*/ 3376246 w 5752263"/>
                <a:gd name="connsiteY55" fmla="*/ 389059 h 516548"/>
                <a:gd name="connsiteX56" fmla="*/ 3376246 w 5752263"/>
                <a:gd name="connsiteY56" fmla="*/ 411040 h 516548"/>
                <a:gd name="connsiteX57" fmla="*/ 3593855 w 5752263"/>
                <a:gd name="connsiteY57" fmla="*/ 411040 h 516548"/>
                <a:gd name="connsiteX58" fmla="*/ 3593855 w 5752263"/>
                <a:gd name="connsiteY58" fmla="*/ 426427 h 516548"/>
                <a:gd name="connsiteX59" fmla="*/ 3732334 w 5752263"/>
                <a:gd name="connsiteY59" fmla="*/ 426427 h 516548"/>
                <a:gd name="connsiteX60" fmla="*/ 3732334 w 5752263"/>
                <a:gd name="connsiteY60" fmla="*/ 430823 h 516548"/>
                <a:gd name="connsiteX61" fmla="*/ 3853228 w 5752263"/>
                <a:gd name="connsiteY61" fmla="*/ 430823 h 516548"/>
                <a:gd name="connsiteX62" fmla="*/ 3859823 w 5752263"/>
                <a:gd name="connsiteY62" fmla="*/ 437418 h 516548"/>
                <a:gd name="connsiteX63" fmla="*/ 4015886 w 5752263"/>
                <a:gd name="connsiteY63" fmla="*/ 437418 h 516548"/>
                <a:gd name="connsiteX64" fmla="*/ 4015886 w 5752263"/>
                <a:gd name="connsiteY64" fmla="*/ 455002 h 516548"/>
                <a:gd name="connsiteX65" fmla="*/ 4200525 w 5752263"/>
                <a:gd name="connsiteY65" fmla="*/ 455002 h 516548"/>
                <a:gd name="connsiteX66" fmla="*/ 4204921 w 5752263"/>
                <a:gd name="connsiteY66" fmla="*/ 459398 h 516548"/>
                <a:gd name="connsiteX67" fmla="*/ 4378569 w 5752263"/>
                <a:gd name="connsiteY67" fmla="*/ 459398 h 516548"/>
                <a:gd name="connsiteX68" fmla="*/ 4382965 w 5752263"/>
                <a:gd name="connsiteY68" fmla="*/ 455002 h 516548"/>
                <a:gd name="connsiteX69" fmla="*/ 4464294 w 5752263"/>
                <a:gd name="connsiteY69" fmla="*/ 455002 h 516548"/>
                <a:gd name="connsiteX70" fmla="*/ 4464294 w 5752263"/>
                <a:gd name="connsiteY70" fmla="*/ 472586 h 516548"/>
                <a:gd name="connsiteX71" fmla="*/ 4866542 w 5752263"/>
                <a:gd name="connsiteY71" fmla="*/ 472586 h 516548"/>
                <a:gd name="connsiteX72" fmla="*/ 4866542 w 5752263"/>
                <a:gd name="connsiteY72" fmla="*/ 492369 h 516548"/>
                <a:gd name="connsiteX73" fmla="*/ 5079755 w 5752263"/>
                <a:gd name="connsiteY73" fmla="*/ 492369 h 516548"/>
                <a:gd name="connsiteX74" fmla="*/ 5079755 w 5752263"/>
                <a:gd name="connsiteY74" fmla="*/ 503359 h 516548"/>
                <a:gd name="connsiteX75" fmla="*/ 5308355 w 5752263"/>
                <a:gd name="connsiteY75" fmla="*/ 503359 h 516548"/>
                <a:gd name="connsiteX76" fmla="*/ 5308355 w 5752263"/>
                <a:gd name="connsiteY76" fmla="*/ 516548 h 516548"/>
                <a:gd name="connsiteX77" fmla="*/ 5545748 w 5752263"/>
                <a:gd name="connsiteY77" fmla="*/ 516548 h 516548"/>
                <a:gd name="connsiteX78" fmla="*/ 5752263 w 5752263"/>
                <a:gd name="connsiteY78" fmla="*/ 512353 h 516548"/>
                <a:gd name="connsiteX0" fmla="*/ 0 w 5752263"/>
                <a:gd name="connsiteY0" fmla="*/ 0 h 519306"/>
                <a:gd name="connsiteX1" fmla="*/ 356088 w 5752263"/>
                <a:gd name="connsiteY1" fmla="*/ 0 h 519306"/>
                <a:gd name="connsiteX2" fmla="*/ 356088 w 5752263"/>
                <a:gd name="connsiteY2" fmla="*/ 15386 h 519306"/>
                <a:gd name="connsiteX3" fmla="*/ 485775 w 5752263"/>
                <a:gd name="connsiteY3" fmla="*/ 15386 h 519306"/>
                <a:gd name="connsiteX4" fmla="*/ 485775 w 5752263"/>
                <a:gd name="connsiteY4" fmla="*/ 19782 h 519306"/>
                <a:gd name="connsiteX5" fmla="*/ 619857 w 5752263"/>
                <a:gd name="connsiteY5" fmla="*/ 19782 h 519306"/>
                <a:gd name="connsiteX6" fmla="*/ 619857 w 5752263"/>
                <a:gd name="connsiteY6" fmla="*/ 37367 h 519306"/>
                <a:gd name="connsiteX7" fmla="*/ 718771 w 5752263"/>
                <a:gd name="connsiteY7" fmla="*/ 37367 h 519306"/>
                <a:gd name="connsiteX8" fmla="*/ 718771 w 5752263"/>
                <a:gd name="connsiteY8" fmla="*/ 48357 h 519306"/>
                <a:gd name="connsiteX9" fmla="*/ 822080 w 5752263"/>
                <a:gd name="connsiteY9" fmla="*/ 48357 h 519306"/>
                <a:gd name="connsiteX10" fmla="*/ 826476 w 5752263"/>
                <a:gd name="connsiteY10" fmla="*/ 48357 h 519306"/>
                <a:gd name="connsiteX11" fmla="*/ 975946 w 5752263"/>
                <a:gd name="connsiteY11" fmla="*/ 48357 h 519306"/>
                <a:gd name="connsiteX12" fmla="*/ 975946 w 5752263"/>
                <a:gd name="connsiteY12" fmla="*/ 79130 h 519306"/>
                <a:gd name="connsiteX13" fmla="*/ 1011115 w 5752263"/>
                <a:gd name="connsiteY13" fmla="*/ 79130 h 519306"/>
                <a:gd name="connsiteX14" fmla="*/ 1011115 w 5752263"/>
                <a:gd name="connsiteY14" fmla="*/ 94517 h 519306"/>
                <a:gd name="connsiteX15" fmla="*/ 1092444 w 5752263"/>
                <a:gd name="connsiteY15" fmla="*/ 94517 h 519306"/>
                <a:gd name="connsiteX16" fmla="*/ 1092444 w 5752263"/>
                <a:gd name="connsiteY16" fmla="*/ 114300 h 519306"/>
                <a:gd name="connsiteX17" fmla="*/ 1246309 w 5752263"/>
                <a:gd name="connsiteY17" fmla="*/ 114300 h 519306"/>
                <a:gd name="connsiteX18" fmla="*/ 1246309 w 5752263"/>
                <a:gd name="connsiteY18" fmla="*/ 131884 h 519306"/>
                <a:gd name="connsiteX19" fmla="*/ 1277082 w 5752263"/>
                <a:gd name="connsiteY19" fmla="*/ 131884 h 519306"/>
                <a:gd name="connsiteX20" fmla="*/ 1277082 w 5752263"/>
                <a:gd name="connsiteY20" fmla="*/ 140677 h 519306"/>
                <a:gd name="connsiteX21" fmla="*/ 1321044 w 5752263"/>
                <a:gd name="connsiteY21" fmla="*/ 140677 h 519306"/>
                <a:gd name="connsiteX22" fmla="*/ 1321044 w 5752263"/>
                <a:gd name="connsiteY22" fmla="*/ 151667 h 519306"/>
                <a:gd name="connsiteX23" fmla="*/ 1358411 w 5752263"/>
                <a:gd name="connsiteY23" fmla="*/ 151667 h 519306"/>
                <a:gd name="connsiteX24" fmla="*/ 1358411 w 5752263"/>
                <a:gd name="connsiteY24" fmla="*/ 167053 h 519306"/>
                <a:gd name="connsiteX25" fmla="*/ 1461721 w 5752263"/>
                <a:gd name="connsiteY25" fmla="*/ 167053 h 519306"/>
                <a:gd name="connsiteX26" fmla="*/ 1461721 w 5752263"/>
                <a:gd name="connsiteY26" fmla="*/ 182440 h 519306"/>
                <a:gd name="connsiteX27" fmla="*/ 1481503 w 5752263"/>
                <a:gd name="connsiteY27" fmla="*/ 182440 h 519306"/>
                <a:gd name="connsiteX28" fmla="*/ 1481503 w 5752263"/>
                <a:gd name="connsiteY28" fmla="*/ 193430 h 519306"/>
                <a:gd name="connsiteX29" fmla="*/ 1569426 w 5752263"/>
                <a:gd name="connsiteY29" fmla="*/ 193430 h 519306"/>
                <a:gd name="connsiteX30" fmla="*/ 1569426 w 5752263"/>
                <a:gd name="connsiteY30" fmla="*/ 204421 h 519306"/>
                <a:gd name="connsiteX31" fmla="*/ 1811215 w 5752263"/>
                <a:gd name="connsiteY31" fmla="*/ 204421 h 519306"/>
                <a:gd name="connsiteX32" fmla="*/ 1811215 w 5752263"/>
                <a:gd name="connsiteY32" fmla="*/ 228600 h 519306"/>
                <a:gd name="connsiteX33" fmla="*/ 1861771 w 5752263"/>
                <a:gd name="connsiteY33" fmla="*/ 228600 h 519306"/>
                <a:gd name="connsiteX34" fmla="*/ 1861771 w 5752263"/>
                <a:gd name="connsiteY34" fmla="*/ 239590 h 519306"/>
                <a:gd name="connsiteX35" fmla="*/ 2013438 w 5752263"/>
                <a:gd name="connsiteY35" fmla="*/ 239590 h 519306"/>
                <a:gd name="connsiteX36" fmla="*/ 2013438 w 5752263"/>
                <a:gd name="connsiteY36" fmla="*/ 239590 h 519306"/>
                <a:gd name="connsiteX37" fmla="*/ 2096965 w 5752263"/>
                <a:gd name="connsiteY37" fmla="*/ 239590 h 519306"/>
                <a:gd name="connsiteX38" fmla="*/ 2096965 w 5752263"/>
                <a:gd name="connsiteY38" fmla="*/ 261571 h 519306"/>
                <a:gd name="connsiteX39" fmla="*/ 2138728 w 5752263"/>
                <a:gd name="connsiteY39" fmla="*/ 261571 h 519306"/>
                <a:gd name="connsiteX40" fmla="*/ 2138728 w 5752263"/>
                <a:gd name="connsiteY40" fmla="*/ 276957 h 519306"/>
                <a:gd name="connsiteX41" fmla="*/ 2250830 w 5752263"/>
                <a:gd name="connsiteY41" fmla="*/ 276957 h 519306"/>
                <a:gd name="connsiteX42" fmla="*/ 2250830 w 5752263"/>
                <a:gd name="connsiteY42" fmla="*/ 290146 h 519306"/>
                <a:gd name="connsiteX43" fmla="*/ 2312376 w 5752263"/>
                <a:gd name="connsiteY43" fmla="*/ 290146 h 519306"/>
                <a:gd name="connsiteX44" fmla="*/ 2312376 w 5752263"/>
                <a:gd name="connsiteY44" fmla="*/ 316523 h 519306"/>
                <a:gd name="connsiteX45" fmla="*/ 2622305 w 5752263"/>
                <a:gd name="connsiteY45" fmla="*/ 316523 h 519306"/>
                <a:gd name="connsiteX46" fmla="*/ 2622305 w 5752263"/>
                <a:gd name="connsiteY46" fmla="*/ 327513 h 519306"/>
                <a:gd name="connsiteX47" fmla="*/ 2670663 w 5752263"/>
                <a:gd name="connsiteY47" fmla="*/ 327513 h 519306"/>
                <a:gd name="connsiteX48" fmla="*/ 2670663 w 5752263"/>
                <a:gd name="connsiteY48" fmla="*/ 338503 h 519306"/>
                <a:gd name="connsiteX49" fmla="*/ 2883876 w 5752263"/>
                <a:gd name="connsiteY49" fmla="*/ 338503 h 519306"/>
                <a:gd name="connsiteX50" fmla="*/ 2883876 w 5752263"/>
                <a:gd name="connsiteY50" fmla="*/ 347296 h 519306"/>
                <a:gd name="connsiteX51" fmla="*/ 2903659 w 5752263"/>
                <a:gd name="connsiteY51" fmla="*/ 347296 h 519306"/>
                <a:gd name="connsiteX52" fmla="*/ 2903659 w 5752263"/>
                <a:gd name="connsiteY52" fmla="*/ 367078 h 519306"/>
                <a:gd name="connsiteX53" fmla="*/ 2963007 w 5752263"/>
                <a:gd name="connsiteY53" fmla="*/ 367078 h 519306"/>
                <a:gd name="connsiteX54" fmla="*/ 2963007 w 5752263"/>
                <a:gd name="connsiteY54" fmla="*/ 389059 h 519306"/>
                <a:gd name="connsiteX55" fmla="*/ 3376246 w 5752263"/>
                <a:gd name="connsiteY55" fmla="*/ 389059 h 519306"/>
                <a:gd name="connsiteX56" fmla="*/ 3376246 w 5752263"/>
                <a:gd name="connsiteY56" fmla="*/ 411040 h 519306"/>
                <a:gd name="connsiteX57" fmla="*/ 3593855 w 5752263"/>
                <a:gd name="connsiteY57" fmla="*/ 411040 h 519306"/>
                <a:gd name="connsiteX58" fmla="*/ 3593855 w 5752263"/>
                <a:gd name="connsiteY58" fmla="*/ 426427 h 519306"/>
                <a:gd name="connsiteX59" fmla="*/ 3732334 w 5752263"/>
                <a:gd name="connsiteY59" fmla="*/ 426427 h 519306"/>
                <a:gd name="connsiteX60" fmla="*/ 3732334 w 5752263"/>
                <a:gd name="connsiteY60" fmla="*/ 430823 h 519306"/>
                <a:gd name="connsiteX61" fmla="*/ 3853228 w 5752263"/>
                <a:gd name="connsiteY61" fmla="*/ 430823 h 519306"/>
                <a:gd name="connsiteX62" fmla="*/ 3859823 w 5752263"/>
                <a:gd name="connsiteY62" fmla="*/ 437418 h 519306"/>
                <a:gd name="connsiteX63" fmla="*/ 4015886 w 5752263"/>
                <a:gd name="connsiteY63" fmla="*/ 437418 h 519306"/>
                <a:gd name="connsiteX64" fmla="*/ 4015886 w 5752263"/>
                <a:gd name="connsiteY64" fmla="*/ 455002 h 519306"/>
                <a:gd name="connsiteX65" fmla="*/ 4200525 w 5752263"/>
                <a:gd name="connsiteY65" fmla="*/ 455002 h 519306"/>
                <a:gd name="connsiteX66" fmla="*/ 4204921 w 5752263"/>
                <a:gd name="connsiteY66" fmla="*/ 459398 h 519306"/>
                <a:gd name="connsiteX67" fmla="*/ 4378569 w 5752263"/>
                <a:gd name="connsiteY67" fmla="*/ 459398 h 519306"/>
                <a:gd name="connsiteX68" fmla="*/ 4382965 w 5752263"/>
                <a:gd name="connsiteY68" fmla="*/ 455002 h 519306"/>
                <a:gd name="connsiteX69" fmla="*/ 4464294 w 5752263"/>
                <a:gd name="connsiteY69" fmla="*/ 455002 h 519306"/>
                <a:gd name="connsiteX70" fmla="*/ 4464294 w 5752263"/>
                <a:gd name="connsiteY70" fmla="*/ 472586 h 519306"/>
                <a:gd name="connsiteX71" fmla="*/ 4866542 w 5752263"/>
                <a:gd name="connsiteY71" fmla="*/ 472586 h 519306"/>
                <a:gd name="connsiteX72" fmla="*/ 4866542 w 5752263"/>
                <a:gd name="connsiteY72" fmla="*/ 492369 h 519306"/>
                <a:gd name="connsiteX73" fmla="*/ 5079755 w 5752263"/>
                <a:gd name="connsiteY73" fmla="*/ 492369 h 519306"/>
                <a:gd name="connsiteX74" fmla="*/ 5079755 w 5752263"/>
                <a:gd name="connsiteY74" fmla="*/ 503359 h 519306"/>
                <a:gd name="connsiteX75" fmla="*/ 5308355 w 5752263"/>
                <a:gd name="connsiteY75" fmla="*/ 503359 h 519306"/>
                <a:gd name="connsiteX76" fmla="*/ 5308355 w 5752263"/>
                <a:gd name="connsiteY76" fmla="*/ 516548 h 519306"/>
                <a:gd name="connsiteX77" fmla="*/ 5545748 w 5752263"/>
                <a:gd name="connsiteY77" fmla="*/ 516548 h 519306"/>
                <a:gd name="connsiteX78" fmla="*/ 5752263 w 5752263"/>
                <a:gd name="connsiteY78" fmla="*/ 519306 h 519306"/>
                <a:gd name="connsiteX0" fmla="*/ 0 w 5752263"/>
                <a:gd name="connsiteY0" fmla="*/ 0 h 519306"/>
                <a:gd name="connsiteX1" fmla="*/ 356088 w 5752263"/>
                <a:gd name="connsiteY1" fmla="*/ 0 h 519306"/>
                <a:gd name="connsiteX2" fmla="*/ 356088 w 5752263"/>
                <a:gd name="connsiteY2" fmla="*/ 15386 h 519306"/>
                <a:gd name="connsiteX3" fmla="*/ 485775 w 5752263"/>
                <a:gd name="connsiteY3" fmla="*/ 15386 h 519306"/>
                <a:gd name="connsiteX4" fmla="*/ 485775 w 5752263"/>
                <a:gd name="connsiteY4" fmla="*/ 19782 h 519306"/>
                <a:gd name="connsiteX5" fmla="*/ 619857 w 5752263"/>
                <a:gd name="connsiteY5" fmla="*/ 19782 h 519306"/>
                <a:gd name="connsiteX6" fmla="*/ 619857 w 5752263"/>
                <a:gd name="connsiteY6" fmla="*/ 37367 h 519306"/>
                <a:gd name="connsiteX7" fmla="*/ 718771 w 5752263"/>
                <a:gd name="connsiteY7" fmla="*/ 37367 h 519306"/>
                <a:gd name="connsiteX8" fmla="*/ 718771 w 5752263"/>
                <a:gd name="connsiteY8" fmla="*/ 48357 h 519306"/>
                <a:gd name="connsiteX9" fmla="*/ 822080 w 5752263"/>
                <a:gd name="connsiteY9" fmla="*/ 48357 h 519306"/>
                <a:gd name="connsiteX10" fmla="*/ 826476 w 5752263"/>
                <a:gd name="connsiteY10" fmla="*/ 48357 h 519306"/>
                <a:gd name="connsiteX11" fmla="*/ 975946 w 5752263"/>
                <a:gd name="connsiteY11" fmla="*/ 48357 h 519306"/>
                <a:gd name="connsiteX12" fmla="*/ 975946 w 5752263"/>
                <a:gd name="connsiteY12" fmla="*/ 79130 h 519306"/>
                <a:gd name="connsiteX13" fmla="*/ 1011115 w 5752263"/>
                <a:gd name="connsiteY13" fmla="*/ 79130 h 519306"/>
                <a:gd name="connsiteX14" fmla="*/ 1011115 w 5752263"/>
                <a:gd name="connsiteY14" fmla="*/ 94517 h 519306"/>
                <a:gd name="connsiteX15" fmla="*/ 1092444 w 5752263"/>
                <a:gd name="connsiteY15" fmla="*/ 94517 h 519306"/>
                <a:gd name="connsiteX16" fmla="*/ 1092444 w 5752263"/>
                <a:gd name="connsiteY16" fmla="*/ 114300 h 519306"/>
                <a:gd name="connsiteX17" fmla="*/ 1246309 w 5752263"/>
                <a:gd name="connsiteY17" fmla="*/ 114300 h 519306"/>
                <a:gd name="connsiteX18" fmla="*/ 1246309 w 5752263"/>
                <a:gd name="connsiteY18" fmla="*/ 131884 h 519306"/>
                <a:gd name="connsiteX19" fmla="*/ 1277082 w 5752263"/>
                <a:gd name="connsiteY19" fmla="*/ 131884 h 519306"/>
                <a:gd name="connsiteX20" fmla="*/ 1277082 w 5752263"/>
                <a:gd name="connsiteY20" fmla="*/ 140677 h 519306"/>
                <a:gd name="connsiteX21" fmla="*/ 1321044 w 5752263"/>
                <a:gd name="connsiteY21" fmla="*/ 140677 h 519306"/>
                <a:gd name="connsiteX22" fmla="*/ 1321044 w 5752263"/>
                <a:gd name="connsiteY22" fmla="*/ 151667 h 519306"/>
                <a:gd name="connsiteX23" fmla="*/ 1358411 w 5752263"/>
                <a:gd name="connsiteY23" fmla="*/ 151667 h 519306"/>
                <a:gd name="connsiteX24" fmla="*/ 1358411 w 5752263"/>
                <a:gd name="connsiteY24" fmla="*/ 167053 h 519306"/>
                <a:gd name="connsiteX25" fmla="*/ 1461721 w 5752263"/>
                <a:gd name="connsiteY25" fmla="*/ 167053 h 519306"/>
                <a:gd name="connsiteX26" fmla="*/ 1461721 w 5752263"/>
                <a:gd name="connsiteY26" fmla="*/ 182440 h 519306"/>
                <a:gd name="connsiteX27" fmla="*/ 1481503 w 5752263"/>
                <a:gd name="connsiteY27" fmla="*/ 182440 h 519306"/>
                <a:gd name="connsiteX28" fmla="*/ 1481503 w 5752263"/>
                <a:gd name="connsiteY28" fmla="*/ 193430 h 519306"/>
                <a:gd name="connsiteX29" fmla="*/ 1569426 w 5752263"/>
                <a:gd name="connsiteY29" fmla="*/ 193430 h 519306"/>
                <a:gd name="connsiteX30" fmla="*/ 1569426 w 5752263"/>
                <a:gd name="connsiteY30" fmla="*/ 204421 h 519306"/>
                <a:gd name="connsiteX31" fmla="*/ 1811215 w 5752263"/>
                <a:gd name="connsiteY31" fmla="*/ 204421 h 519306"/>
                <a:gd name="connsiteX32" fmla="*/ 1811215 w 5752263"/>
                <a:gd name="connsiteY32" fmla="*/ 228600 h 519306"/>
                <a:gd name="connsiteX33" fmla="*/ 1861771 w 5752263"/>
                <a:gd name="connsiteY33" fmla="*/ 228600 h 519306"/>
                <a:gd name="connsiteX34" fmla="*/ 1861771 w 5752263"/>
                <a:gd name="connsiteY34" fmla="*/ 239590 h 519306"/>
                <a:gd name="connsiteX35" fmla="*/ 2013438 w 5752263"/>
                <a:gd name="connsiteY35" fmla="*/ 239590 h 519306"/>
                <a:gd name="connsiteX36" fmla="*/ 2013438 w 5752263"/>
                <a:gd name="connsiteY36" fmla="*/ 239590 h 519306"/>
                <a:gd name="connsiteX37" fmla="*/ 2096965 w 5752263"/>
                <a:gd name="connsiteY37" fmla="*/ 239590 h 519306"/>
                <a:gd name="connsiteX38" fmla="*/ 2096965 w 5752263"/>
                <a:gd name="connsiteY38" fmla="*/ 261571 h 519306"/>
                <a:gd name="connsiteX39" fmla="*/ 2138728 w 5752263"/>
                <a:gd name="connsiteY39" fmla="*/ 261571 h 519306"/>
                <a:gd name="connsiteX40" fmla="*/ 2138728 w 5752263"/>
                <a:gd name="connsiteY40" fmla="*/ 276957 h 519306"/>
                <a:gd name="connsiteX41" fmla="*/ 2250830 w 5752263"/>
                <a:gd name="connsiteY41" fmla="*/ 276957 h 519306"/>
                <a:gd name="connsiteX42" fmla="*/ 2250830 w 5752263"/>
                <a:gd name="connsiteY42" fmla="*/ 290146 h 519306"/>
                <a:gd name="connsiteX43" fmla="*/ 2312376 w 5752263"/>
                <a:gd name="connsiteY43" fmla="*/ 290146 h 519306"/>
                <a:gd name="connsiteX44" fmla="*/ 2312376 w 5752263"/>
                <a:gd name="connsiteY44" fmla="*/ 316523 h 519306"/>
                <a:gd name="connsiteX45" fmla="*/ 2622305 w 5752263"/>
                <a:gd name="connsiteY45" fmla="*/ 316523 h 519306"/>
                <a:gd name="connsiteX46" fmla="*/ 2622305 w 5752263"/>
                <a:gd name="connsiteY46" fmla="*/ 327513 h 519306"/>
                <a:gd name="connsiteX47" fmla="*/ 2670663 w 5752263"/>
                <a:gd name="connsiteY47" fmla="*/ 327513 h 519306"/>
                <a:gd name="connsiteX48" fmla="*/ 2670663 w 5752263"/>
                <a:gd name="connsiteY48" fmla="*/ 338503 h 519306"/>
                <a:gd name="connsiteX49" fmla="*/ 2883876 w 5752263"/>
                <a:gd name="connsiteY49" fmla="*/ 338503 h 519306"/>
                <a:gd name="connsiteX50" fmla="*/ 2883876 w 5752263"/>
                <a:gd name="connsiteY50" fmla="*/ 347296 h 519306"/>
                <a:gd name="connsiteX51" fmla="*/ 2903659 w 5752263"/>
                <a:gd name="connsiteY51" fmla="*/ 347296 h 519306"/>
                <a:gd name="connsiteX52" fmla="*/ 2903659 w 5752263"/>
                <a:gd name="connsiteY52" fmla="*/ 367078 h 519306"/>
                <a:gd name="connsiteX53" fmla="*/ 2963007 w 5752263"/>
                <a:gd name="connsiteY53" fmla="*/ 367078 h 519306"/>
                <a:gd name="connsiteX54" fmla="*/ 2963007 w 5752263"/>
                <a:gd name="connsiteY54" fmla="*/ 389059 h 519306"/>
                <a:gd name="connsiteX55" fmla="*/ 3376246 w 5752263"/>
                <a:gd name="connsiteY55" fmla="*/ 389059 h 519306"/>
                <a:gd name="connsiteX56" fmla="*/ 3376246 w 5752263"/>
                <a:gd name="connsiteY56" fmla="*/ 411040 h 519306"/>
                <a:gd name="connsiteX57" fmla="*/ 3593855 w 5752263"/>
                <a:gd name="connsiteY57" fmla="*/ 411040 h 519306"/>
                <a:gd name="connsiteX58" fmla="*/ 3593855 w 5752263"/>
                <a:gd name="connsiteY58" fmla="*/ 426427 h 519306"/>
                <a:gd name="connsiteX59" fmla="*/ 3732334 w 5752263"/>
                <a:gd name="connsiteY59" fmla="*/ 426427 h 519306"/>
                <a:gd name="connsiteX60" fmla="*/ 3732334 w 5752263"/>
                <a:gd name="connsiteY60" fmla="*/ 430823 h 519306"/>
                <a:gd name="connsiteX61" fmla="*/ 3853228 w 5752263"/>
                <a:gd name="connsiteY61" fmla="*/ 430823 h 519306"/>
                <a:gd name="connsiteX62" fmla="*/ 3859823 w 5752263"/>
                <a:gd name="connsiteY62" fmla="*/ 437418 h 519306"/>
                <a:gd name="connsiteX63" fmla="*/ 4015886 w 5752263"/>
                <a:gd name="connsiteY63" fmla="*/ 437418 h 519306"/>
                <a:gd name="connsiteX64" fmla="*/ 4015886 w 5752263"/>
                <a:gd name="connsiteY64" fmla="*/ 455002 h 519306"/>
                <a:gd name="connsiteX65" fmla="*/ 4200525 w 5752263"/>
                <a:gd name="connsiteY65" fmla="*/ 455002 h 519306"/>
                <a:gd name="connsiteX66" fmla="*/ 4204921 w 5752263"/>
                <a:gd name="connsiteY66" fmla="*/ 459398 h 519306"/>
                <a:gd name="connsiteX67" fmla="*/ 4378569 w 5752263"/>
                <a:gd name="connsiteY67" fmla="*/ 459398 h 519306"/>
                <a:gd name="connsiteX68" fmla="*/ 4382965 w 5752263"/>
                <a:gd name="connsiteY68" fmla="*/ 455002 h 519306"/>
                <a:gd name="connsiteX69" fmla="*/ 4464294 w 5752263"/>
                <a:gd name="connsiteY69" fmla="*/ 455002 h 519306"/>
                <a:gd name="connsiteX70" fmla="*/ 4464294 w 5752263"/>
                <a:gd name="connsiteY70" fmla="*/ 472586 h 519306"/>
                <a:gd name="connsiteX71" fmla="*/ 4866542 w 5752263"/>
                <a:gd name="connsiteY71" fmla="*/ 472586 h 519306"/>
                <a:gd name="connsiteX72" fmla="*/ 4866542 w 5752263"/>
                <a:gd name="connsiteY72" fmla="*/ 492369 h 519306"/>
                <a:gd name="connsiteX73" fmla="*/ 5079755 w 5752263"/>
                <a:gd name="connsiteY73" fmla="*/ 492369 h 519306"/>
                <a:gd name="connsiteX74" fmla="*/ 5079755 w 5752263"/>
                <a:gd name="connsiteY74" fmla="*/ 503359 h 519306"/>
                <a:gd name="connsiteX75" fmla="*/ 5308355 w 5752263"/>
                <a:gd name="connsiteY75" fmla="*/ 503359 h 519306"/>
                <a:gd name="connsiteX76" fmla="*/ 5308355 w 5752263"/>
                <a:gd name="connsiteY76" fmla="*/ 516548 h 519306"/>
                <a:gd name="connsiteX77" fmla="*/ 5545748 w 5752263"/>
                <a:gd name="connsiteY77" fmla="*/ 516548 h 519306"/>
                <a:gd name="connsiteX78" fmla="*/ 5752263 w 5752263"/>
                <a:gd name="connsiteY78" fmla="*/ 519306 h 519306"/>
                <a:gd name="connsiteX0" fmla="*/ 0 w 5856661"/>
                <a:gd name="connsiteY0" fmla="*/ 0 h 519306"/>
                <a:gd name="connsiteX1" fmla="*/ 356088 w 5856661"/>
                <a:gd name="connsiteY1" fmla="*/ 0 h 519306"/>
                <a:gd name="connsiteX2" fmla="*/ 356088 w 5856661"/>
                <a:gd name="connsiteY2" fmla="*/ 15386 h 519306"/>
                <a:gd name="connsiteX3" fmla="*/ 485775 w 5856661"/>
                <a:gd name="connsiteY3" fmla="*/ 15386 h 519306"/>
                <a:gd name="connsiteX4" fmla="*/ 485775 w 5856661"/>
                <a:gd name="connsiteY4" fmla="*/ 19782 h 519306"/>
                <a:gd name="connsiteX5" fmla="*/ 619857 w 5856661"/>
                <a:gd name="connsiteY5" fmla="*/ 19782 h 519306"/>
                <a:gd name="connsiteX6" fmla="*/ 619857 w 5856661"/>
                <a:gd name="connsiteY6" fmla="*/ 37367 h 519306"/>
                <a:gd name="connsiteX7" fmla="*/ 718771 w 5856661"/>
                <a:gd name="connsiteY7" fmla="*/ 37367 h 519306"/>
                <a:gd name="connsiteX8" fmla="*/ 718771 w 5856661"/>
                <a:gd name="connsiteY8" fmla="*/ 48357 h 519306"/>
                <a:gd name="connsiteX9" fmla="*/ 822080 w 5856661"/>
                <a:gd name="connsiteY9" fmla="*/ 48357 h 519306"/>
                <a:gd name="connsiteX10" fmla="*/ 826476 w 5856661"/>
                <a:gd name="connsiteY10" fmla="*/ 48357 h 519306"/>
                <a:gd name="connsiteX11" fmla="*/ 975946 w 5856661"/>
                <a:gd name="connsiteY11" fmla="*/ 48357 h 519306"/>
                <a:gd name="connsiteX12" fmla="*/ 975946 w 5856661"/>
                <a:gd name="connsiteY12" fmla="*/ 79130 h 519306"/>
                <a:gd name="connsiteX13" fmla="*/ 1011115 w 5856661"/>
                <a:gd name="connsiteY13" fmla="*/ 79130 h 519306"/>
                <a:gd name="connsiteX14" fmla="*/ 1011115 w 5856661"/>
                <a:gd name="connsiteY14" fmla="*/ 94517 h 519306"/>
                <a:gd name="connsiteX15" fmla="*/ 1092444 w 5856661"/>
                <a:gd name="connsiteY15" fmla="*/ 94517 h 519306"/>
                <a:gd name="connsiteX16" fmla="*/ 1092444 w 5856661"/>
                <a:gd name="connsiteY16" fmla="*/ 114300 h 519306"/>
                <a:gd name="connsiteX17" fmla="*/ 1246309 w 5856661"/>
                <a:gd name="connsiteY17" fmla="*/ 114300 h 519306"/>
                <a:gd name="connsiteX18" fmla="*/ 1246309 w 5856661"/>
                <a:gd name="connsiteY18" fmla="*/ 131884 h 519306"/>
                <a:gd name="connsiteX19" fmla="*/ 1277082 w 5856661"/>
                <a:gd name="connsiteY19" fmla="*/ 131884 h 519306"/>
                <a:gd name="connsiteX20" fmla="*/ 1277082 w 5856661"/>
                <a:gd name="connsiteY20" fmla="*/ 140677 h 519306"/>
                <a:gd name="connsiteX21" fmla="*/ 1321044 w 5856661"/>
                <a:gd name="connsiteY21" fmla="*/ 140677 h 519306"/>
                <a:gd name="connsiteX22" fmla="*/ 1321044 w 5856661"/>
                <a:gd name="connsiteY22" fmla="*/ 151667 h 519306"/>
                <a:gd name="connsiteX23" fmla="*/ 1358411 w 5856661"/>
                <a:gd name="connsiteY23" fmla="*/ 151667 h 519306"/>
                <a:gd name="connsiteX24" fmla="*/ 1358411 w 5856661"/>
                <a:gd name="connsiteY24" fmla="*/ 167053 h 519306"/>
                <a:gd name="connsiteX25" fmla="*/ 1461721 w 5856661"/>
                <a:gd name="connsiteY25" fmla="*/ 167053 h 519306"/>
                <a:gd name="connsiteX26" fmla="*/ 1461721 w 5856661"/>
                <a:gd name="connsiteY26" fmla="*/ 182440 h 519306"/>
                <a:gd name="connsiteX27" fmla="*/ 1481503 w 5856661"/>
                <a:gd name="connsiteY27" fmla="*/ 182440 h 519306"/>
                <a:gd name="connsiteX28" fmla="*/ 1481503 w 5856661"/>
                <a:gd name="connsiteY28" fmla="*/ 193430 h 519306"/>
                <a:gd name="connsiteX29" fmla="*/ 1569426 w 5856661"/>
                <a:gd name="connsiteY29" fmla="*/ 193430 h 519306"/>
                <a:gd name="connsiteX30" fmla="*/ 1569426 w 5856661"/>
                <a:gd name="connsiteY30" fmla="*/ 204421 h 519306"/>
                <a:gd name="connsiteX31" fmla="*/ 1811215 w 5856661"/>
                <a:gd name="connsiteY31" fmla="*/ 204421 h 519306"/>
                <a:gd name="connsiteX32" fmla="*/ 1811215 w 5856661"/>
                <a:gd name="connsiteY32" fmla="*/ 228600 h 519306"/>
                <a:gd name="connsiteX33" fmla="*/ 1861771 w 5856661"/>
                <a:gd name="connsiteY33" fmla="*/ 228600 h 519306"/>
                <a:gd name="connsiteX34" fmla="*/ 1861771 w 5856661"/>
                <a:gd name="connsiteY34" fmla="*/ 239590 h 519306"/>
                <a:gd name="connsiteX35" fmla="*/ 2013438 w 5856661"/>
                <a:gd name="connsiteY35" fmla="*/ 239590 h 519306"/>
                <a:gd name="connsiteX36" fmla="*/ 2013438 w 5856661"/>
                <a:gd name="connsiteY36" fmla="*/ 239590 h 519306"/>
                <a:gd name="connsiteX37" fmla="*/ 2096965 w 5856661"/>
                <a:gd name="connsiteY37" fmla="*/ 239590 h 519306"/>
                <a:gd name="connsiteX38" fmla="*/ 2096965 w 5856661"/>
                <a:gd name="connsiteY38" fmla="*/ 261571 h 519306"/>
                <a:gd name="connsiteX39" fmla="*/ 2138728 w 5856661"/>
                <a:gd name="connsiteY39" fmla="*/ 261571 h 519306"/>
                <a:gd name="connsiteX40" fmla="*/ 2138728 w 5856661"/>
                <a:gd name="connsiteY40" fmla="*/ 276957 h 519306"/>
                <a:gd name="connsiteX41" fmla="*/ 2250830 w 5856661"/>
                <a:gd name="connsiteY41" fmla="*/ 276957 h 519306"/>
                <a:gd name="connsiteX42" fmla="*/ 2250830 w 5856661"/>
                <a:gd name="connsiteY42" fmla="*/ 290146 h 519306"/>
                <a:gd name="connsiteX43" fmla="*/ 2312376 w 5856661"/>
                <a:gd name="connsiteY43" fmla="*/ 290146 h 519306"/>
                <a:gd name="connsiteX44" fmla="*/ 2312376 w 5856661"/>
                <a:gd name="connsiteY44" fmla="*/ 316523 h 519306"/>
                <a:gd name="connsiteX45" fmla="*/ 2622305 w 5856661"/>
                <a:gd name="connsiteY45" fmla="*/ 316523 h 519306"/>
                <a:gd name="connsiteX46" fmla="*/ 2622305 w 5856661"/>
                <a:gd name="connsiteY46" fmla="*/ 327513 h 519306"/>
                <a:gd name="connsiteX47" fmla="*/ 2670663 w 5856661"/>
                <a:gd name="connsiteY47" fmla="*/ 327513 h 519306"/>
                <a:gd name="connsiteX48" fmla="*/ 2670663 w 5856661"/>
                <a:gd name="connsiteY48" fmla="*/ 338503 h 519306"/>
                <a:gd name="connsiteX49" fmla="*/ 2883876 w 5856661"/>
                <a:gd name="connsiteY49" fmla="*/ 338503 h 519306"/>
                <a:gd name="connsiteX50" fmla="*/ 2883876 w 5856661"/>
                <a:gd name="connsiteY50" fmla="*/ 347296 h 519306"/>
                <a:gd name="connsiteX51" fmla="*/ 2903659 w 5856661"/>
                <a:gd name="connsiteY51" fmla="*/ 347296 h 519306"/>
                <a:gd name="connsiteX52" fmla="*/ 2903659 w 5856661"/>
                <a:gd name="connsiteY52" fmla="*/ 367078 h 519306"/>
                <a:gd name="connsiteX53" fmla="*/ 2963007 w 5856661"/>
                <a:gd name="connsiteY53" fmla="*/ 367078 h 519306"/>
                <a:gd name="connsiteX54" fmla="*/ 2963007 w 5856661"/>
                <a:gd name="connsiteY54" fmla="*/ 389059 h 519306"/>
                <a:gd name="connsiteX55" fmla="*/ 3376246 w 5856661"/>
                <a:gd name="connsiteY55" fmla="*/ 389059 h 519306"/>
                <a:gd name="connsiteX56" fmla="*/ 3376246 w 5856661"/>
                <a:gd name="connsiteY56" fmla="*/ 411040 h 519306"/>
                <a:gd name="connsiteX57" fmla="*/ 3593855 w 5856661"/>
                <a:gd name="connsiteY57" fmla="*/ 411040 h 519306"/>
                <a:gd name="connsiteX58" fmla="*/ 3593855 w 5856661"/>
                <a:gd name="connsiteY58" fmla="*/ 426427 h 519306"/>
                <a:gd name="connsiteX59" fmla="*/ 3732334 w 5856661"/>
                <a:gd name="connsiteY59" fmla="*/ 426427 h 519306"/>
                <a:gd name="connsiteX60" fmla="*/ 3732334 w 5856661"/>
                <a:gd name="connsiteY60" fmla="*/ 430823 h 519306"/>
                <a:gd name="connsiteX61" fmla="*/ 3853228 w 5856661"/>
                <a:gd name="connsiteY61" fmla="*/ 430823 h 519306"/>
                <a:gd name="connsiteX62" fmla="*/ 3859823 w 5856661"/>
                <a:gd name="connsiteY62" fmla="*/ 437418 h 519306"/>
                <a:gd name="connsiteX63" fmla="*/ 4015886 w 5856661"/>
                <a:gd name="connsiteY63" fmla="*/ 437418 h 519306"/>
                <a:gd name="connsiteX64" fmla="*/ 4015886 w 5856661"/>
                <a:gd name="connsiteY64" fmla="*/ 455002 h 519306"/>
                <a:gd name="connsiteX65" fmla="*/ 4200525 w 5856661"/>
                <a:gd name="connsiteY65" fmla="*/ 455002 h 519306"/>
                <a:gd name="connsiteX66" fmla="*/ 4204921 w 5856661"/>
                <a:gd name="connsiteY66" fmla="*/ 459398 h 519306"/>
                <a:gd name="connsiteX67" fmla="*/ 4378569 w 5856661"/>
                <a:gd name="connsiteY67" fmla="*/ 459398 h 519306"/>
                <a:gd name="connsiteX68" fmla="*/ 4382965 w 5856661"/>
                <a:gd name="connsiteY68" fmla="*/ 455002 h 519306"/>
                <a:gd name="connsiteX69" fmla="*/ 4464294 w 5856661"/>
                <a:gd name="connsiteY69" fmla="*/ 455002 h 519306"/>
                <a:gd name="connsiteX70" fmla="*/ 4464294 w 5856661"/>
                <a:gd name="connsiteY70" fmla="*/ 472586 h 519306"/>
                <a:gd name="connsiteX71" fmla="*/ 4866542 w 5856661"/>
                <a:gd name="connsiteY71" fmla="*/ 472586 h 519306"/>
                <a:gd name="connsiteX72" fmla="*/ 4866542 w 5856661"/>
                <a:gd name="connsiteY72" fmla="*/ 492369 h 519306"/>
                <a:gd name="connsiteX73" fmla="*/ 5079755 w 5856661"/>
                <a:gd name="connsiteY73" fmla="*/ 492369 h 519306"/>
                <a:gd name="connsiteX74" fmla="*/ 5079755 w 5856661"/>
                <a:gd name="connsiteY74" fmla="*/ 503359 h 519306"/>
                <a:gd name="connsiteX75" fmla="*/ 5308355 w 5856661"/>
                <a:gd name="connsiteY75" fmla="*/ 503359 h 519306"/>
                <a:gd name="connsiteX76" fmla="*/ 5308355 w 5856661"/>
                <a:gd name="connsiteY76" fmla="*/ 516548 h 519306"/>
                <a:gd name="connsiteX77" fmla="*/ 5545748 w 5856661"/>
                <a:gd name="connsiteY77" fmla="*/ 516548 h 519306"/>
                <a:gd name="connsiteX78" fmla="*/ 5856661 w 5856661"/>
                <a:gd name="connsiteY78" fmla="*/ 519306 h 519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856661" h="519306">
                  <a:moveTo>
                    <a:pt x="0" y="0"/>
                  </a:moveTo>
                  <a:lnTo>
                    <a:pt x="356088" y="0"/>
                  </a:lnTo>
                  <a:lnTo>
                    <a:pt x="356088" y="15386"/>
                  </a:lnTo>
                  <a:lnTo>
                    <a:pt x="485775" y="15386"/>
                  </a:lnTo>
                  <a:lnTo>
                    <a:pt x="485775" y="19782"/>
                  </a:lnTo>
                  <a:lnTo>
                    <a:pt x="619857" y="19782"/>
                  </a:lnTo>
                  <a:lnTo>
                    <a:pt x="619857" y="37367"/>
                  </a:lnTo>
                  <a:lnTo>
                    <a:pt x="718771" y="37367"/>
                  </a:lnTo>
                  <a:lnTo>
                    <a:pt x="718771" y="48357"/>
                  </a:lnTo>
                  <a:lnTo>
                    <a:pt x="822080" y="48357"/>
                  </a:lnTo>
                  <a:lnTo>
                    <a:pt x="826476" y="48357"/>
                  </a:lnTo>
                  <a:lnTo>
                    <a:pt x="975946" y="48357"/>
                  </a:lnTo>
                  <a:lnTo>
                    <a:pt x="975946" y="79130"/>
                  </a:lnTo>
                  <a:lnTo>
                    <a:pt x="1011115" y="79130"/>
                  </a:lnTo>
                  <a:lnTo>
                    <a:pt x="1011115" y="94517"/>
                  </a:lnTo>
                  <a:lnTo>
                    <a:pt x="1092444" y="94517"/>
                  </a:lnTo>
                  <a:lnTo>
                    <a:pt x="1092444" y="114300"/>
                  </a:lnTo>
                  <a:lnTo>
                    <a:pt x="1246309" y="114300"/>
                  </a:lnTo>
                  <a:lnTo>
                    <a:pt x="1246309" y="131884"/>
                  </a:lnTo>
                  <a:lnTo>
                    <a:pt x="1277082" y="131884"/>
                  </a:lnTo>
                  <a:lnTo>
                    <a:pt x="1277082" y="140677"/>
                  </a:lnTo>
                  <a:lnTo>
                    <a:pt x="1321044" y="140677"/>
                  </a:lnTo>
                  <a:lnTo>
                    <a:pt x="1321044" y="151667"/>
                  </a:lnTo>
                  <a:lnTo>
                    <a:pt x="1358411" y="151667"/>
                  </a:lnTo>
                  <a:lnTo>
                    <a:pt x="1358411" y="167053"/>
                  </a:lnTo>
                  <a:lnTo>
                    <a:pt x="1461721" y="167053"/>
                  </a:lnTo>
                  <a:lnTo>
                    <a:pt x="1461721" y="182440"/>
                  </a:lnTo>
                  <a:lnTo>
                    <a:pt x="1481503" y="182440"/>
                  </a:lnTo>
                  <a:lnTo>
                    <a:pt x="1481503" y="193430"/>
                  </a:lnTo>
                  <a:lnTo>
                    <a:pt x="1569426" y="193430"/>
                  </a:lnTo>
                  <a:lnTo>
                    <a:pt x="1569426" y="204421"/>
                  </a:lnTo>
                  <a:lnTo>
                    <a:pt x="1811215" y="204421"/>
                  </a:lnTo>
                  <a:lnTo>
                    <a:pt x="1811215" y="228600"/>
                  </a:lnTo>
                  <a:lnTo>
                    <a:pt x="1861771" y="228600"/>
                  </a:lnTo>
                  <a:lnTo>
                    <a:pt x="1861771" y="239590"/>
                  </a:lnTo>
                  <a:lnTo>
                    <a:pt x="2013438" y="239590"/>
                  </a:lnTo>
                  <a:lnTo>
                    <a:pt x="2013438" y="239590"/>
                  </a:lnTo>
                  <a:lnTo>
                    <a:pt x="2096965" y="239590"/>
                  </a:lnTo>
                  <a:lnTo>
                    <a:pt x="2096965" y="261571"/>
                  </a:lnTo>
                  <a:lnTo>
                    <a:pt x="2138728" y="261571"/>
                  </a:lnTo>
                  <a:lnTo>
                    <a:pt x="2138728" y="276957"/>
                  </a:lnTo>
                  <a:lnTo>
                    <a:pt x="2250830" y="276957"/>
                  </a:lnTo>
                  <a:lnTo>
                    <a:pt x="2250830" y="290146"/>
                  </a:lnTo>
                  <a:lnTo>
                    <a:pt x="2312376" y="290146"/>
                  </a:lnTo>
                  <a:lnTo>
                    <a:pt x="2312376" y="316523"/>
                  </a:lnTo>
                  <a:lnTo>
                    <a:pt x="2622305" y="316523"/>
                  </a:lnTo>
                  <a:lnTo>
                    <a:pt x="2622305" y="327513"/>
                  </a:lnTo>
                  <a:lnTo>
                    <a:pt x="2670663" y="327513"/>
                  </a:lnTo>
                  <a:lnTo>
                    <a:pt x="2670663" y="338503"/>
                  </a:lnTo>
                  <a:lnTo>
                    <a:pt x="2883876" y="338503"/>
                  </a:lnTo>
                  <a:lnTo>
                    <a:pt x="2883876" y="347296"/>
                  </a:lnTo>
                  <a:lnTo>
                    <a:pt x="2903659" y="347296"/>
                  </a:lnTo>
                  <a:lnTo>
                    <a:pt x="2903659" y="367078"/>
                  </a:lnTo>
                  <a:lnTo>
                    <a:pt x="2963007" y="367078"/>
                  </a:lnTo>
                  <a:lnTo>
                    <a:pt x="2963007" y="389059"/>
                  </a:lnTo>
                  <a:lnTo>
                    <a:pt x="3376246" y="389059"/>
                  </a:lnTo>
                  <a:lnTo>
                    <a:pt x="3376246" y="411040"/>
                  </a:lnTo>
                  <a:lnTo>
                    <a:pt x="3593855" y="411040"/>
                  </a:lnTo>
                  <a:lnTo>
                    <a:pt x="3593855" y="426427"/>
                  </a:lnTo>
                  <a:lnTo>
                    <a:pt x="3732334" y="426427"/>
                  </a:lnTo>
                  <a:lnTo>
                    <a:pt x="3732334" y="430823"/>
                  </a:lnTo>
                  <a:lnTo>
                    <a:pt x="3853228" y="430823"/>
                  </a:lnTo>
                  <a:lnTo>
                    <a:pt x="3859823" y="437418"/>
                  </a:lnTo>
                  <a:lnTo>
                    <a:pt x="4015886" y="437418"/>
                  </a:lnTo>
                  <a:lnTo>
                    <a:pt x="4015886" y="455002"/>
                  </a:lnTo>
                  <a:lnTo>
                    <a:pt x="4200525" y="455002"/>
                  </a:lnTo>
                  <a:lnTo>
                    <a:pt x="4204921" y="459398"/>
                  </a:lnTo>
                  <a:lnTo>
                    <a:pt x="4378569" y="459398"/>
                  </a:lnTo>
                  <a:lnTo>
                    <a:pt x="4382965" y="455002"/>
                  </a:lnTo>
                  <a:lnTo>
                    <a:pt x="4464294" y="455002"/>
                  </a:lnTo>
                  <a:lnTo>
                    <a:pt x="4464294" y="472586"/>
                  </a:lnTo>
                  <a:lnTo>
                    <a:pt x="4866542" y="472586"/>
                  </a:lnTo>
                  <a:lnTo>
                    <a:pt x="4866542" y="492369"/>
                  </a:lnTo>
                  <a:lnTo>
                    <a:pt x="5079755" y="492369"/>
                  </a:lnTo>
                  <a:lnTo>
                    <a:pt x="5079755" y="503359"/>
                  </a:lnTo>
                  <a:lnTo>
                    <a:pt x="5308355" y="503359"/>
                  </a:lnTo>
                  <a:lnTo>
                    <a:pt x="5308355" y="516548"/>
                  </a:lnTo>
                  <a:lnTo>
                    <a:pt x="5545748" y="516548"/>
                  </a:lnTo>
                  <a:lnTo>
                    <a:pt x="5856661" y="519306"/>
                  </a:lnTo>
                </a:path>
              </a:pathLst>
            </a:custGeom>
            <a:noFill/>
            <a:ln w="28575">
              <a:solidFill>
                <a:schemeClr val="accent1"/>
              </a:solidFill>
              <a:miter lim="800000"/>
              <a:headEnd/>
              <a:tailEnd/>
            </a:ln>
          </p:spPr>
          <p:txBody>
            <a:bodyPr rtlCol="0" anchor="ctr"/>
            <a:lstStyle/>
            <a:p>
              <a:pPr algn="ctr"/>
              <a:endParaRPr lang="en-US"/>
            </a:p>
          </p:txBody>
        </p:sp>
        <p:sp>
          <p:nvSpPr>
            <p:cNvPr id="440" name="Freeform: Shape 439">
              <a:extLst>
                <a:ext uri="{FF2B5EF4-FFF2-40B4-BE49-F238E27FC236}">
                  <a16:creationId xmlns:a16="http://schemas.microsoft.com/office/drawing/2014/main" id="{B65A363D-8820-E832-5713-6D7657F51CAE}"/>
                </a:ext>
              </a:extLst>
            </p:cNvPr>
            <p:cNvSpPr/>
            <p:nvPr/>
          </p:nvSpPr>
          <p:spPr bwMode="auto">
            <a:xfrm>
              <a:off x="6595092" y="1909149"/>
              <a:ext cx="2948741" cy="58723"/>
            </a:xfrm>
            <a:custGeom>
              <a:avLst/>
              <a:gdLst>
                <a:gd name="connsiteX0" fmla="*/ 0 w 2930948"/>
                <a:gd name="connsiteY0" fmla="*/ 0 h 45198"/>
                <a:gd name="connsiteX1" fmla="*/ 229469 w 2930948"/>
                <a:gd name="connsiteY1" fmla="*/ 0 h 45198"/>
                <a:gd name="connsiteX2" fmla="*/ 239900 w 2930948"/>
                <a:gd name="connsiteY2" fmla="*/ 10431 h 45198"/>
                <a:gd name="connsiteX3" fmla="*/ 483276 w 2930948"/>
                <a:gd name="connsiteY3" fmla="*/ 10431 h 45198"/>
                <a:gd name="connsiteX4" fmla="*/ 483276 w 2930948"/>
                <a:gd name="connsiteY4" fmla="*/ 24337 h 45198"/>
                <a:gd name="connsiteX5" fmla="*/ 1098671 w 2930948"/>
                <a:gd name="connsiteY5" fmla="*/ 24337 h 45198"/>
                <a:gd name="connsiteX6" fmla="*/ 1116055 w 2930948"/>
                <a:gd name="connsiteY6" fmla="*/ 24337 h 45198"/>
                <a:gd name="connsiteX7" fmla="*/ 1192545 w 2930948"/>
                <a:gd name="connsiteY7" fmla="*/ 24337 h 45198"/>
                <a:gd name="connsiteX8" fmla="*/ 1192545 w 2930948"/>
                <a:gd name="connsiteY8" fmla="*/ 45198 h 45198"/>
                <a:gd name="connsiteX9" fmla="*/ 2930948 w 2930948"/>
                <a:gd name="connsiteY9" fmla="*/ 45198 h 45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0948" h="45198">
                  <a:moveTo>
                    <a:pt x="0" y="0"/>
                  </a:moveTo>
                  <a:lnTo>
                    <a:pt x="229469" y="0"/>
                  </a:lnTo>
                  <a:lnTo>
                    <a:pt x="239900" y="10431"/>
                  </a:lnTo>
                  <a:lnTo>
                    <a:pt x="483276" y="10431"/>
                  </a:lnTo>
                  <a:lnTo>
                    <a:pt x="483276" y="24337"/>
                  </a:lnTo>
                  <a:lnTo>
                    <a:pt x="1098671" y="24337"/>
                  </a:lnTo>
                  <a:lnTo>
                    <a:pt x="1116055" y="24337"/>
                  </a:lnTo>
                  <a:lnTo>
                    <a:pt x="1192545" y="24337"/>
                  </a:lnTo>
                  <a:lnTo>
                    <a:pt x="1192545" y="45198"/>
                  </a:lnTo>
                  <a:lnTo>
                    <a:pt x="2930948" y="45198"/>
                  </a:lnTo>
                </a:path>
              </a:pathLst>
            </a:custGeom>
            <a:noFill/>
            <a:ln w="28575">
              <a:solidFill>
                <a:schemeClr val="accent1"/>
              </a:solidFill>
              <a:miter lim="800000"/>
              <a:headEnd/>
              <a:tailEnd/>
            </a:ln>
          </p:spPr>
          <p:txBody>
            <a:bodyPr rtlCol="0" anchor="ctr"/>
            <a:lstStyle/>
            <a:p>
              <a:pPr algn="ctr"/>
              <a:endParaRPr lang="en-US"/>
            </a:p>
          </p:txBody>
        </p:sp>
      </p:grpSp>
      <p:grpSp>
        <p:nvGrpSpPr>
          <p:cNvPr id="445" name="Group 444">
            <a:extLst>
              <a:ext uri="{FF2B5EF4-FFF2-40B4-BE49-F238E27FC236}">
                <a16:creationId xmlns:a16="http://schemas.microsoft.com/office/drawing/2014/main" id="{6BDE9FAD-5DA4-AFE1-8901-317386175F85}"/>
              </a:ext>
            </a:extLst>
          </p:cNvPr>
          <p:cNvGrpSpPr/>
          <p:nvPr/>
        </p:nvGrpSpPr>
        <p:grpSpPr>
          <a:xfrm>
            <a:off x="2731863" y="1324871"/>
            <a:ext cx="6798978" cy="642177"/>
            <a:chOff x="2731863" y="1324871"/>
            <a:chExt cx="6798978" cy="642177"/>
          </a:xfrm>
        </p:grpSpPr>
        <p:cxnSp>
          <p:nvCxnSpPr>
            <p:cNvPr id="236" name="Straight Connector 235">
              <a:extLst>
                <a:ext uri="{FF2B5EF4-FFF2-40B4-BE49-F238E27FC236}">
                  <a16:creationId xmlns:a16="http://schemas.microsoft.com/office/drawing/2014/main" id="{284770D7-2912-CBF0-F938-2D1FE2D2477A}"/>
                </a:ext>
              </a:extLst>
            </p:cNvPr>
            <p:cNvCxnSpPr>
              <a:cxnSpLocks/>
            </p:cNvCxnSpPr>
            <p:nvPr/>
          </p:nvCxnSpPr>
          <p:spPr bwMode="auto">
            <a:xfrm>
              <a:off x="4821066" y="1697241"/>
              <a:ext cx="0" cy="74246"/>
            </a:xfrm>
            <a:prstGeom prst="line">
              <a:avLst/>
            </a:prstGeom>
            <a:noFill/>
            <a:ln w="57150" cap="flat" cmpd="sng" algn="ctr">
              <a:solidFill>
                <a:schemeClr val="accent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2DA1855E-012A-1486-2738-0A7476245D14}"/>
                </a:ext>
              </a:extLst>
            </p:cNvPr>
            <p:cNvCxnSpPr>
              <a:cxnSpLocks/>
            </p:cNvCxnSpPr>
            <p:nvPr/>
          </p:nvCxnSpPr>
          <p:spPr bwMode="auto">
            <a:xfrm>
              <a:off x="4571466" y="1681610"/>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EF8CAF59-BFD5-300A-0874-140054B9A5B8}"/>
                </a:ext>
              </a:extLst>
            </p:cNvPr>
            <p:cNvCxnSpPr>
              <a:cxnSpLocks/>
            </p:cNvCxnSpPr>
            <p:nvPr/>
          </p:nvCxnSpPr>
          <p:spPr bwMode="auto">
            <a:xfrm>
              <a:off x="4560413" y="1681610"/>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A7CF4091-3A65-903A-EE62-A47134C11C98}"/>
                </a:ext>
              </a:extLst>
            </p:cNvPr>
            <p:cNvCxnSpPr>
              <a:cxnSpLocks/>
            </p:cNvCxnSpPr>
            <p:nvPr/>
          </p:nvCxnSpPr>
          <p:spPr bwMode="auto">
            <a:xfrm>
              <a:off x="5672100"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F9B2612D-B408-C730-CD6A-8BF48AE65056}"/>
                </a:ext>
              </a:extLst>
            </p:cNvPr>
            <p:cNvCxnSpPr>
              <a:cxnSpLocks/>
            </p:cNvCxnSpPr>
            <p:nvPr/>
          </p:nvCxnSpPr>
          <p:spPr bwMode="auto">
            <a:xfrm>
              <a:off x="5664731"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40A0738F-80B6-FE36-5A2F-EE8467E45401}"/>
                </a:ext>
              </a:extLst>
            </p:cNvPr>
            <p:cNvCxnSpPr>
              <a:cxnSpLocks/>
            </p:cNvCxnSpPr>
            <p:nvPr/>
          </p:nvCxnSpPr>
          <p:spPr bwMode="auto">
            <a:xfrm>
              <a:off x="5769730"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33D92395-C164-4EAD-8CC1-36DBE84EB240}"/>
                </a:ext>
              </a:extLst>
            </p:cNvPr>
            <p:cNvCxnSpPr>
              <a:cxnSpLocks/>
            </p:cNvCxnSpPr>
            <p:nvPr/>
          </p:nvCxnSpPr>
          <p:spPr bwMode="auto">
            <a:xfrm>
              <a:off x="5787126"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3247C0CD-4B26-7379-4A1C-F01AA3BE2194}"/>
                </a:ext>
              </a:extLst>
            </p:cNvPr>
            <p:cNvCxnSpPr>
              <a:cxnSpLocks/>
            </p:cNvCxnSpPr>
            <p:nvPr/>
          </p:nvCxnSpPr>
          <p:spPr bwMode="auto">
            <a:xfrm>
              <a:off x="5780361"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907B306C-5AEB-6D9D-1BBE-4E73400C7F7D}"/>
                </a:ext>
              </a:extLst>
            </p:cNvPr>
            <p:cNvCxnSpPr>
              <a:cxnSpLocks/>
            </p:cNvCxnSpPr>
            <p:nvPr/>
          </p:nvCxnSpPr>
          <p:spPr bwMode="auto">
            <a:xfrm>
              <a:off x="5891503"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CAB37C05-3F39-0CD3-1D68-16DD59FA07F2}"/>
                </a:ext>
              </a:extLst>
            </p:cNvPr>
            <p:cNvCxnSpPr>
              <a:cxnSpLocks/>
            </p:cNvCxnSpPr>
            <p:nvPr/>
          </p:nvCxnSpPr>
          <p:spPr bwMode="auto">
            <a:xfrm>
              <a:off x="5899235" y="1791025"/>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DEA593D7-57B3-FBC0-464D-0B4FF1CD7CFB}"/>
                </a:ext>
              </a:extLst>
            </p:cNvPr>
            <p:cNvCxnSpPr>
              <a:cxnSpLocks/>
            </p:cNvCxnSpPr>
            <p:nvPr/>
          </p:nvCxnSpPr>
          <p:spPr bwMode="auto">
            <a:xfrm>
              <a:off x="5909867" y="1797859"/>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DECF4B77-BEC8-87BF-D613-7FD93E0F5ED2}"/>
                </a:ext>
              </a:extLst>
            </p:cNvPr>
            <p:cNvCxnSpPr>
              <a:cxnSpLocks/>
            </p:cNvCxnSpPr>
            <p:nvPr/>
          </p:nvCxnSpPr>
          <p:spPr bwMode="auto">
            <a:xfrm>
              <a:off x="629645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B36F77BE-31FC-34A3-0C1F-ADED8E7FC222}"/>
                </a:ext>
              </a:extLst>
            </p:cNvPr>
            <p:cNvCxnSpPr>
              <a:cxnSpLocks/>
            </p:cNvCxnSpPr>
            <p:nvPr/>
          </p:nvCxnSpPr>
          <p:spPr bwMode="auto">
            <a:xfrm>
              <a:off x="629935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2D4983FC-F240-A25E-0F5B-69D3D81B2F3A}"/>
                </a:ext>
              </a:extLst>
            </p:cNvPr>
            <p:cNvCxnSpPr>
              <a:cxnSpLocks/>
            </p:cNvCxnSpPr>
            <p:nvPr/>
          </p:nvCxnSpPr>
          <p:spPr bwMode="auto">
            <a:xfrm>
              <a:off x="6309017"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B1F29156-5FE6-856D-5BDA-41FBE5C093DF}"/>
                </a:ext>
              </a:extLst>
            </p:cNvPr>
            <p:cNvCxnSpPr>
              <a:cxnSpLocks/>
            </p:cNvCxnSpPr>
            <p:nvPr/>
          </p:nvCxnSpPr>
          <p:spPr bwMode="auto">
            <a:xfrm>
              <a:off x="6316749"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8E24A892-256E-387A-3750-AC6B7BA10700}"/>
                </a:ext>
              </a:extLst>
            </p:cNvPr>
            <p:cNvCxnSpPr>
              <a:cxnSpLocks/>
            </p:cNvCxnSpPr>
            <p:nvPr/>
          </p:nvCxnSpPr>
          <p:spPr bwMode="auto">
            <a:xfrm>
              <a:off x="6332212"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E6091485-2F68-9E8C-A784-E98F1F420B03}"/>
                </a:ext>
              </a:extLst>
            </p:cNvPr>
            <p:cNvCxnSpPr>
              <a:cxnSpLocks/>
            </p:cNvCxnSpPr>
            <p:nvPr/>
          </p:nvCxnSpPr>
          <p:spPr bwMode="auto">
            <a:xfrm>
              <a:off x="6324480" y="1838864"/>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D993A405-F76B-809F-9E94-4D09C20835A9}"/>
                </a:ext>
              </a:extLst>
            </p:cNvPr>
            <p:cNvCxnSpPr>
              <a:cxnSpLocks/>
            </p:cNvCxnSpPr>
            <p:nvPr/>
          </p:nvCxnSpPr>
          <p:spPr bwMode="auto">
            <a:xfrm>
              <a:off x="6519706"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7F831D5C-E1C0-EBAF-A475-568813FB745E}"/>
                </a:ext>
              </a:extLst>
            </p:cNvPr>
            <p:cNvCxnSpPr>
              <a:cxnSpLocks/>
            </p:cNvCxnSpPr>
            <p:nvPr/>
          </p:nvCxnSpPr>
          <p:spPr bwMode="auto">
            <a:xfrm>
              <a:off x="653227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83A40A46-9C00-8EC4-872A-63FE3B23D087}"/>
                </a:ext>
              </a:extLst>
            </p:cNvPr>
            <p:cNvCxnSpPr>
              <a:cxnSpLocks/>
            </p:cNvCxnSpPr>
            <p:nvPr/>
          </p:nvCxnSpPr>
          <p:spPr bwMode="auto">
            <a:xfrm>
              <a:off x="6670475"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4308A59A-8425-E187-C8A8-ED71D907A90A}"/>
                </a:ext>
              </a:extLst>
            </p:cNvPr>
            <p:cNvCxnSpPr>
              <a:cxnSpLocks/>
            </p:cNvCxnSpPr>
            <p:nvPr/>
          </p:nvCxnSpPr>
          <p:spPr bwMode="auto">
            <a:xfrm>
              <a:off x="6680139"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77A9C995-2CC0-D7BA-66C8-6736FD4519FF}"/>
                </a:ext>
              </a:extLst>
            </p:cNvPr>
            <p:cNvCxnSpPr>
              <a:cxnSpLocks/>
            </p:cNvCxnSpPr>
            <p:nvPr/>
          </p:nvCxnSpPr>
          <p:spPr bwMode="auto">
            <a:xfrm>
              <a:off x="669367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5C1340DE-F8BE-6997-6B7E-8D9F9BCBDD7B}"/>
                </a:ext>
              </a:extLst>
            </p:cNvPr>
            <p:cNvCxnSpPr>
              <a:cxnSpLocks/>
            </p:cNvCxnSpPr>
            <p:nvPr/>
          </p:nvCxnSpPr>
          <p:spPr bwMode="auto">
            <a:xfrm>
              <a:off x="6785484"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C767A02C-F0BE-9171-3558-7CD2A5D09F26}"/>
                </a:ext>
              </a:extLst>
            </p:cNvPr>
            <p:cNvCxnSpPr>
              <a:cxnSpLocks/>
            </p:cNvCxnSpPr>
            <p:nvPr/>
          </p:nvCxnSpPr>
          <p:spPr bwMode="auto">
            <a:xfrm>
              <a:off x="6793216"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96C2E922-FFBB-1D33-2930-D6F828C07370}"/>
                </a:ext>
              </a:extLst>
            </p:cNvPr>
            <p:cNvCxnSpPr>
              <a:cxnSpLocks/>
            </p:cNvCxnSpPr>
            <p:nvPr/>
          </p:nvCxnSpPr>
          <p:spPr bwMode="auto">
            <a:xfrm>
              <a:off x="6798048"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13762E75-5E11-F395-93E5-9F39E60E4E43}"/>
                </a:ext>
              </a:extLst>
            </p:cNvPr>
            <p:cNvCxnSpPr>
              <a:cxnSpLocks/>
            </p:cNvCxnSpPr>
            <p:nvPr/>
          </p:nvCxnSpPr>
          <p:spPr bwMode="auto">
            <a:xfrm>
              <a:off x="6800947"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F9330663-D840-A360-8822-8A88856C84D7}"/>
                </a:ext>
              </a:extLst>
            </p:cNvPr>
            <p:cNvCxnSpPr>
              <a:cxnSpLocks/>
            </p:cNvCxnSpPr>
            <p:nvPr/>
          </p:nvCxnSpPr>
          <p:spPr bwMode="auto">
            <a:xfrm>
              <a:off x="6803847"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AA544D23-F052-FFE5-AE9F-D9659AFED5AD}"/>
                </a:ext>
              </a:extLst>
            </p:cNvPr>
            <p:cNvCxnSpPr>
              <a:cxnSpLocks/>
            </p:cNvCxnSpPr>
            <p:nvPr/>
          </p:nvCxnSpPr>
          <p:spPr bwMode="auto">
            <a:xfrm>
              <a:off x="6809645"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3" name="Straight Connector 392">
              <a:extLst>
                <a:ext uri="{FF2B5EF4-FFF2-40B4-BE49-F238E27FC236}">
                  <a16:creationId xmlns:a16="http://schemas.microsoft.com/office/drawing/2014/main" id="{B88064F1-0A6D-E7C8-BA0E-16A694116C51}"/>
                </a:ext>
              </a:extLst>
            </p:cNvPr>
            <p:cNvCxnSpPr>
              <a:cxnSpLocks/>
            </p:cNvCxnSpPr>
            <p:nvPr/>
          </p:nvCxnSpPr>
          <p:spPr bwMode="auto">
            <a:xfrm>
              <a:off x="6704300"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2742F1EA-7B32-EE12-1FA3-B4B7A23FDD21}"/>
                </a:ext>
              </a:extLst>
            </p:cNvPr>
            <p:cNvCxnSpPr>
              <a:cxnSpLocks/>
            </p:cNvCxnSpPr>
            <p:nvPr/>
          </p:nvCxnSpPr>
          <p:spPr bwMode="auto">
            <a:xfrm>
              <a:off x="6825108"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6" name="Straight Connector 395">
              <a:extLst>
                <a:ext uri="{FF2B5EF4-FFF2-40B4-BE49-F238E27FC236}">
                  <a16:creationId xmlns:a16="http://schemas.microsoft.com/office/drawing/2014/main" id="{5D5FF954-3861-2972-7688-B4B545272DDB}"/>
                </a:ext>
              </a:extLst>
            </p:cNvPr>
            <p:cNvCxnSpPr>
              <a:cxnSpLocks/>
            </p:cNvCxnSpPr>
            <p:nvPr/>
          </p:nvCxnSpPr>
          <p:spPr bwMode="auto">
            <a:xfrm>
              <a:off x="6810612"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91271E7E-DE81-1744-3553-1F1428BE119E}"/>
                </a:ext>
              </a:extLst>
            </p:cNvPr>
            <p:cNvCxnSpPr>
              <a:cxnSpLocks/>
            </p:cNvCxnSpPr>
            <p:nvPr/>
          </p:nvCxnSpPr>
          <p:spPr bwMode="auto">
            <a:xfrm>
              <a:off x="6843472" y="1848432"/>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06" name="Straight Connector 405">
              <a:extLst>
                <a:ext uri="{FF2B5EF4-FFF2-40B4-BE49-F238E27FC236}">
                  <a16:creationId xmlns:a16="http://schemas.microsoft.com/office/drawing/2014/main" id="{F05436AB-6224-B779-860C-C85E39FF4C13}"/>
                </a:ext>
              </a:extLst>
            </p:cNvPr>
            <p:cNvCxnSpPr>
              <a:cxnSpLocks/>
            </p:cNvCxnSpPr>
            <p:nvPr/>
          </p:nvCxnSpPr>
          <p:spPr bwMode="auto">
            <a:xfrm>
              <a:off x="7714737" y="1858060"/>
              <a:ext cx="0" cy="74246"/>
            </a:xfrm>
            <a:prstGeom prst="line">
              <a:avLst/>
            </a:prstGeom>
            <a:noFill/>
            <a:ln w="38100" cap="flat" cmpd="sng" algn="ctr">
              <a:solidFill>
                <a:schemeClr val="accent1"/>
              </a:solidFill>
              <a:prstDash val="solid"/>
              <a:round/>
              <a:headEnd type="none" w="med" len="med"/>
              <a:tailEnd type="none" w="med" len="med"/>
            </a:ln>
            <a:effectLst/>
          </p:spPr>
        </p:cxnSp>
        <p:cxnSp>
          <p:nvCxnSpPr>
            <p:cNvPr id="414" name="Straight Connector 413">
              <a:extLst>
                <a:ext uri="{FF2B5EF4-FFF2-40B4-BE49-F238E27FC236}">
                  <a16:creationId xmlns:a16="http://schemas.microsoft.com/office/drawing/2014/main" id="{D4337D59-BB9C-EB8C-6105-912A50610A11}"/>
                </a:ext>
              </a:extLst>
            </p:cNvPr>
            <p:cNvCxnSpPr>
              <a:cxnSpLocks/>
            </p:cNvCxnSpPr>
            <p:nvPr/>
          </p:nvCxnSpPr>
          <p:spPr bwMode="auto">
            <a:xfrm>
              <a:off x="7548327" y="186044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C425FF6D-4CAA-1355-C97D-1B56237EA7E0}"/>
                </a:ext>
              </a:extLst>
            </p:cNvPr>
            <p:cNvCxnSpPr>
              <a:cxnSpLocks/>
            </p:cNvCxnSpPr>
            <p:nvPr/>
          </p:nvCxnSpPr>
          <p:spPr bwMode="auto">
            <a:xfrm>
              <a:off x="7473657" y="1860441"/>
              <a:ext cx="0" cy="74246"/>
            </a:xfrm>
            <a:prstGeom prst="line">
              <a:avLst/>
            </a:prstGeom>
            <a:noFill/>
            <a:ln w="28575" cap="flat" cmpd="sng" algn="ctr">
              <a:solidFill>
                <a:schemeClr val="accent1"/>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86E77156-B277-2E4C-001C-3F7976711EF9}"/>
                </a:ext>
              </a:extLst>
            </p:cNvPr>
            <p:cNvCxnSpPr>
              <a:cxnSpLocks/>
            </p:cNvCxnSpPr>
            <p:nvPr/>
          </p:nvCxnSpPr>
          <p:spPr bwMode="auto">
            <a:xfrm>
              <a:off x="7574520" y="186044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FAB73DD9-3171-1211-56FD-0046922C2CDD}"/>
                </a:ext>
              </a:extLst>
            </p:cNvPr>
            <p:cNvCxnSpPr>
              <a:cxnSpLocks/>
            </p:cNvCxnSpPr>
            <p:nvPr/>
          </p:nvCxnSpPr>
          <p:spPr bwMode="auto">
            <a:xfrm>
              <a:off x="3429651" y="1472487"/>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18" name="Straight Connector 417">
              <a:extLst>
                <a:ext uri="{FF2B5EF4-FFF2-40B4-BE49-F238E27FC236}">
                  <a16:creationId xmlns:a16="http://schemas.microsoft.com/office/drawing/2014/main" id="{E83ADB17-41E4-322C-30AE-0D00AD0EB915}"/>
                </a:ext>
              </a:extLst>
            </p:cNvPr>
            <p:cNvCxnSpPr>
              <a:cxnSpLocks/>
            </p:cNvCxnSpPr>
            <p:nvPr/>
          </p:nvCxnSpPr>
          <p:spPr bwMode="auto">
            <a:xfrm>
              <a:off x="3170639" y="138911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0DBFC7C0-5165-DBB4-C76D-71970C13F1AF}"/>
                </a:ext>
              </a:extLst>
            </p:cNvPr>
            <p:cNvCxnSpPr>
              <a:cxnSpLocks/>
            </p:cNvCxnSpPr>
            <p:nvPr/>
          </p:nvCxnSpPr>
          <p:spPr bwMode="auto">
            <a:xfrm>
              <a:off x="3056596" y="1364508"/>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2692EFBD-F8F8-DEE7-758F-DE5AF8CA590A}"/>
                </a:ext>
              </a:extLst>
            </p:cNvPr>
            <p:cNvCxnSpPr>
              <a:cxnSpLocks/>
            </p:cNvCxnSpPr>
            <p:nvPr/>
          </p:nvCxnSpPr>
          <p:spPr bwMode="auto">
            <a:xfrm>
              <a:off x="2731863" y="1324871"/>
              <a:ext cx="0" cy="74246"/>
            </a:xfrm>
            <a:prstGeom prst="line">
              <a:avLst/>
            </a:prstGeom>
            <a:noFill/>
            <a:ln w="19050" cap="flat" cmpd="sng" algn="ctr">
              <a:solidFill>
                <a:schemeClr val="accent1"/>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03BFE2D0-E074-7767-335A-BA39B7D3A992}"/>
                </a:ext>
              </a:extLst>
            </p:cNvPr>
            <p:cNvCxnSpPr>
              <a:cxnSpLocks/>
            </p:cNvCxnSpPr>
            <p:nvPr/>
          </p:nvCxnSpPr>
          <p:spPr bwMode="auto">
            <a:xfrm>
              <a:off x="7770442" y="1858060"/>
              <a:ext cx="0" cy="74246"/>
            </a:xfrm>
            <a:prstGeom prst="line">
              <a:avLst/>
            </a:prstGeom>
            <a:noFill/>
            <a:ln w="76200" cap="flat" cmpd="sng" algn="ctr">
              <a:solidFill>
                <a:schemeClr val="accent1"/>
              </a:solidFill>
              <a:prstDash val="solid"/>
              <a:round/>
              <a:headEnd type="none" w="med" len="med"/>
              <a:tailEnd type="none" w="med" len="med"/>
            </a:ln>
            <a:effectLst/>
          </p:spPr>
        </p:cxnSp>
        <p:sp>
          <p:nvSpPr>
            <p:cNvPr id="443" name="Rectangle 442">
              <a:extLst>
                <a:ext uri="{FF2B5EF4-FFF2-40B4-BE49-F238E27FC236}">
                  <a16:creationId xmlns:a16="http://schemas.microsoft.com/office/drawing/2014/main" id="{B731021A-5D71-3507-24A6-CA6C5E2A9D29}"/>
                </a:ext>
              </a:extLst>
            </p:cNvPr>
            <p:cNvSpPr/>
            <p:nvPr/>
          </p:nvSpPr>
          <p:spPr bwMode="auto">
            <a:xfrm>
              <a:off x="7797254" y="1891553"/>
              <a:ext cx="1677740" cy="7424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44" name="Straight Connector 443">
              <a:extLst>
                <a:ext uri="{FF2B5EF4-FFF2-40B4-BE49-F238E27FC236}">
                  <a16:creationId xmlns:a16="http://schemas.microsoft.com/office/drawing/2014/main" id="{5570FC7E-07F2-E582-FC7D-8FFD20F88108}"/>
                </a:ext>
              </a:extLst>
            </p:cNvPr>
            <p:cNvCxnSpPr>
              <a:cxnSpLocks/>
            </p:cNvCxnSpPr>
            <p:nvPr/>
          </p:nvCxnSpPr>
          <p:spPr bwMode="auto">
            <a:xfrm>
              <a:off x="9530841" y="1892802"/>
              <a:ext cx="0" cy="74246"/>
            </a:xfrm>
            <a:prstGeom prst="line">
              <a:avLst/>
            </a:prstGeom>
            <a:noFill/>
            <a:ln w="28575" cap="flat" cmpd="sng" algn="ctr">
              <a:solidFill>
                <a:schemeClr val="accent1"/>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3E142BF8-E58A-4C04-B1F3-893D5BA6EC1D}"/>
              </a:ext>
            </a:extLst>
          </p:cNvPr>
          <p:cNvSpPr>
            <a:spLocks noGrp="1"/>
          </p:cNvSpPr>
          <p:nvPr>
            <p:ph type="title"/>
          </p:nvPr>
        </p:nvSpPr>
        <p:spPr/>
        <p:txBody>
          <a:bodyPr/>
          <a:lstStyle/>
          <a:p>
            <a:r>
              <a:rPr lang="en-US" dirty="0"/>
              <a:t>KEYNOTE-522: EFS at Interim Analysis 6</a:t>
            </a:r>
          </a:p>
        </p:txBody>
      </p:sp>
      <p:sp>
        <p:nvSpPr>
          <p:cNvPr id="3" name="Content Placeholder 2">
            <a:extLst>
              <a:ext uri="{FF2B5EF4-FFF2-40B4-BE49-F238E27FC236}">
                <a16:creationId xmlns:a16="http://schemas.microsoft.com/office/drawing/2014/main" id="{82D68771-CFB4-4905-8ADA-A2DA0389B735}"/>
              </a:ext>
            </a:extLst>
          </p:cNvPr>
          <p:cNvSpPr>
            <a:spLocks noGrp="1"/>
          </p:cNvSpPr>
          <p:nvPr>
            <p:ph idx="1"/>
          </p:nvPr>
        </p:nvSpPr>
        <p:spPr>
          <a:xfrm>
            <a:off x="604675" y="5386811"/>
            <a:ext cx="10877529" cy="776921"/>
          </a:xfrm>
        </p:spPr>
        <p:txBody>
          <a:bodyPr/>
          <a:lstStyle/>
          <a:p>
            <a:pPr>
              <a:spcAft>
                <a:spcPts val="400"/>
              </a:spcAft>
            </a:pPr>
            <a:endParaRPr lang="en-US" sz="2200" dirty="0">
              <a:solidFill>
                <a:schemeClr val="bg1"/>
              </a:solidFill>
              <a:latin typeface="Calibri" panose="020F0502020204030204" pitchFamily="34" charset="0"/>
              <a:cs typeface="Calibri" panose="020F0502020204030204" pitchFamily="34" charset="0"/>
            </a:endParaRPr>
          </a:p>
          <a:p>
            <a:pPr>
              <a:spcAft>
                <a:spcPts val="400"/>
              </a:spcAft>
            </a:pPr>
            <a:r>
              <a:rPr lang="en-US" sz="2200" dirty="0">
                <a:solidFill>
                  <a:schemeClr val="bg1"/>
                </a:solidFill>
                <a:latin typeface="Calibri" panose="020F0502020204030204" pitchFamily="34" charset="0"/>
                <a:cs typeface="Calibri" panose="020F0502020204030204" pitchFamily="34" charset="0"/>
              </a:rPr>
              <a:t>7.6% increase in DRFS: </a:t>
            </a:r>
            <a:r>
              <a:rPr lang="en-US" sz="2200" dirty="0">
                <a:cs typeface="Calibri" panose="020F0502020204030204" pitchFamily="34" charset="0"/>
              </a:rPr>
              <a:t>84.4</a:t>
            </a:r>
            <a:r>
              <a:rPr lang="en-US" sz="2200" dirty="0">
                <a:solidFill>
                  <a:schemeClr val="bg1"/>
                </a:solidFill>
                <a:latin typeface="Calibri" panose="020F0502020204030204" pitchFamily="34" charset="0"/>
                <a:cs typeface="Calibri" panose="020F0502020204030204" pitchFamily="34" charset="0"/>
              </a:rPr>
              <a:t>% to 76.8% (HR: 0.64; 95% CI: 0.49-0.84)</a:t>
            </a:r>
          </a:p>
          <a:p>
            <a:pPr>
              <a:spcAft>
                <a:spcPts val="400"/>
              </a:spcAft>
            </a:pPr>
            <a:endParaRPr lang="en-US" dirty="0"/>
          </a:p>
        </p:txBody>
      </p:sp>
      <p:sp>
        <p:nvSpPr>
          <p:cNvPr id="5" name="Text Box 15">
            <a:extLst>
              <a:ext uri="{FF2B5EF4-FFF2-40B4-BE49-F238E27FC236}">
                <a16:creationId xmlns:a16="http://schemas.microsoft.com/office/drawing/2014/main" id="{F9906D8E-45BF-4D82-9A34-EB86618D86C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dirty="0">
                <a:solidFill>
                  <a:schemeClr val="bg2"/>
                </a:solidFill>
                <a:latin typeface="Calibri" panose="020F0502020204030204" pitchFamily="34" charset="0"/>
              </a:rPr>
              <a:t>Schmid. ESMO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LBA18.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67" name="TextBox 66">
            <a:extLst>
              <a:ext uri="{FF2B5EF4-FFF2-40B4-BE49-F238E27FC236}">
                <a16:creationId xmlns:a16="http://schemas.microsoft.com/office/drawing/2014/main" id="{1E846D34-6779-C9D0-7F2B-D9129E86E49D}"/>
              </a:ext>
            </a:extLst>
          </p:cNvPr>
          <p:cNvSpPr txBox="1"/>
          <p:nvPr/>
        </p:nvSpPr>
        <p:spPr bwMode="auto">
          <a:xfrm>
            <a:off x="2521529" y="4195858"/>
            <a:ext cx="28037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63.1 mo</a:t>
            </a:r>
          </a:p>
        </p:txBody>
      </p:sp>
      <p:sp>
        <p:nvSpPr>
          <p:cNvPr id="4" name="TextBox 3">
            <a:extLst>
              <a:ext uri="{FF2B5EF4-FFF2-40B4-BE49-F238E27FC236}">
                <a16:creationId xmlns:a16="http://schemas.microsoft.com/office/drawing/2014/main" id="{BAF24332-6A44-2D2F-3BC5-1D8E3D5BB7A0}"/>
              </a:ext>
            </a:extLst>
          </p:cNvPr>
          <p:cNvSpPr txBox="1"/>
          <p:nvPr/>
        </p:nvSpPr>
        <p:spPr bwMode="auto">
          <a:xfrm rot="16200000">
            <a:off x="1154580" y="2647039"/>
            <a:ext cx="874150" cy="369332"/>
          </a:xfrm>
          <a:prstGeom prst="rect">
            <a:avLst/>
          </a:prstGeom>
          <a:solidFill>
            <a:schemeClr val="tx1"/>
          </a:solid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EFS</a:t>
            </a:r>
            <a:r>
              <a:rPr lang="en-US" dirty="0">
                <a:solidFill>
                  <a:srgbClr val="000000"/>
                </a:solidFill>
                <a:latin typeface="Calibri" panose="020F0502020204030204" pitchFamily="34" charset="0"/>
              </a:rPr>
              <a:t>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6" name="TextBox 5">
            <a:extLst>
              <a:ext uri="{FF2B5EF4-FFF2-40B4-BE49-F238E27FC236}">
                <a16:creationId xmlns:a16="http://schemas.microsoft.com/office/drawing/2014/main" id="{AC707774-F12F-FBC3-FC70-5E5BB3523654}"/>
              </a:ext>
            </a:extLst>
          </p:cNvPr>
          <p:cNvSpPr txBox="1"/>
          <p:nvPr/>
        </p:nvSpPr>
        <p:spPr bwMode="auto">
          <a:xfrm>
            <a:off x="5489352" y="4886486"/>
            <a:ext cx="1105833"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7" name="TextBox 6">
            <a:extLst>
              <a:ext uri="{FF2B5EF4-FFF2-40B4-BE49-F238E27FC236}">
                <a16:creationId xmlns:a16="http://schemas.microsoft.com/office/drawing/2014/main" id="{F5AD4D31-0912-33BE-CE9D-7899F20EC787}"/>
              </a:ext>
            </a:extLst>
          </p:cNvPr>
          <p:cNvSpPr txBox="1"/>
          <p:nvPr/>
        </p:nvSpPr>
        <p:spPr bwMode="auto">
          <a:xfrm>
            <a:off x="551549" y="4982734"/>
            <a:ext cx="1648015" cy="830997"/>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Pembro + chemo</a:t>
            </a:r>
            <a:b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Placebo + chemo</a:t>
            </a:r>
          </a:p>
        </p:txBody>
      </p:sp>
      <p:sp>
        <p:nvSpPr>
          <p:cNvPr id="178" name="Freeform: Shape 177">
            <a:extLst>
              <a:ext uri="{FF2B5EF4-FFF2-40B4-BE49-F238E27FC236}">
                <a16:creationId xmlns:a16="http://schemas.microsoft.com/office/drawing/2014/main" id="{1B59E051-CA30-777A-CE91-3657FDB8D27D}"/>
              </a:ext>
            </a:extLst>
          </p:cNvPr>
          <p:cNvSpPr/>
          <p:nvPr/>
        </p:nvSpPr>
        <p:spPr bwMode="auto">
          <a:xfrm>
            <a:off x="2467669" y="1386739"/>
            <a:ext cx="7076455" cy="3176178"/>
          </a:xfrm>
          <a:custGeom>
            <a:avLst/>
            <a:gdLst>
              <a:gd name="connsiteX0" fmla="*/ 0 w 7060863"/>
              <a:gd name="connsiteY0" fmla="*/ 0 h 3176178"/>
              <a:gd name="connsiteX1" fmla="*/ 0 w 7060863"/>
              <a:gd name="connsiteY1" fmla="*/ 3176178 h 3176178"/>
              <a:gd name="connsiteX2" fmla="*/ 7060863 w 7060863"/>
              <a:gd name="connsiteY2" fmla="*/ 3176178 h 3176178"/>
            </a:gdLst>
            <a:ahLst/>
            <a:cxnLst>
              <a:cxn ang="0">
                <a:pos x="connsiteX0" y="connsiteY0"/>
              </a:cxn>
              <a:cxn ang="0">
                <a:pos x="connsiteX1" y="connsiteY1"/>
              </a:cxn>
              <a:cxn ang="0">
                <a:pos x="connsiteX2" y="connsiteY2"/>
              </a:cxn>
            </a:cxnLst>
            <a:rect l="l" t="t" r="r" b="b"/>
            <a:pathLst>
              <a:path w="7060863" h="3176178">
                <a:moveTo>
                  <a:pt x="0" y="0"/>
                </a:moveTo>
                <a:lnTo>
                  <a:pt x="0" y="3176178"/>
                </a:lnTo>
                <a:lnTo>
                  <a:pt x="7060863" y="3176178"/>
                </a:lnTo>
              </a:path>
            </a:pathLst>
          </a:custGeom>
          <a:noFill/>
          <a:ln w="28575">
            <a:solidFill>
              <a:schemeClr val="bg1"/>
            </a:solidFill>
            <a:miter lim="800000"/>
            <a:headEnd/>
            <a:tailEnd/>
          </a:ln>
        </p:spPr>
        <p:txBody>
          <a:bodyPr rtlCol="0" anchor="ctr"/>
          <a:lstStyle/>
          <a:p>
            <a:pPr algn="ctr"/>
            <a:endParaRPr lang="en-US"/>
          </a:p>
        </p:txBody>
      </p:sp>
      <p:grpSp>
        <p:nvGrpSpPr>
          <p:cNvPr id="179" name="Group 178">
            <a:extLst>
              <a:ext uri="{FF2B5EF4-FFF2-40B4-BE49-F238E27FC236}">
                <a16:creationId xmlns:a16="http://schemas.microsoft.com/office/drawing/2014/main" id="{7C73EAE3-0DEE-4A86-993C-3E029E7A6344}"/>
              </a:ext>
            </a:extLst>
          </p:cNvPr>
          <p:cNvGrpSpPr/>
          <p:nvPr/>
        </p:nvGrpSpPr>
        <p:grpSpPr>
          <a:xfrm>
            <a:off x="2367080" y="1385111"/>
            <a:ext cx="90088" cy="3177880"/>
            <a:chOff x="1921141" y="1385111"/>
            <a:chExt cx="536027" cy="3177880"/>
          </a:xfrm>
        </p:grpSpPr>
        <p:cxnSp>
          <p:nvCxnSpPr>
            <p:cNvPr id="180" name="Straight Connector 179">
              <a:extLst>
                <a:ext uri="{FF2B5EF4-FFF2-40B4-BE49-F238E27FC236}">
                  <a16:creationId xmlns:a16="http://schemas.microsoft.com/office/drawing/2014/main" id="{8D4CD488-2BE3-DBA8-655E-7D1756D8EB15}"/>
                </a:ext>
              </a:extLst>
            </p:cNvPr>
            <p:cNvCxnSpPr/>
            <p:nvPr/>
          </p:nvCxnSpPr>
          <p:spPr bwMode="auto">
            <a:xfrm>
              <a:off x="1921141" y="4562991"/>
              <a:ext cx="536027" cy="0"/>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489BCFEA-4F22-DFFC-E2A0-D913621B7E45}"/>
                </a:ext>
              </a:extLst>
            </p:cNvPr>
            <p:cNvCxnSpPr/>
            <p:nvPr/>
          </p:nvCxnSpPr>
          <p:spPr bwMode="auto">
            <a:xfrm>
              <a:off x="1921141" y="3927415"/>
              <a:ext cx="536027" cy="0"/>
            </a:xfrm>
            <a:prstGeom prst="line">
              <a:avLst/>
            </a:prstGeom>
            <a:noFill/>
            <a:ln w="28575" cap="flat" cmpd="sng" algn="ctr">
              <a:solidFill>
                <a:schemeClr val="bg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00332892-C020-B89F-24CB-1FE3C2B79CC5}"/>
                </a:ext>
              </a:extLst>
            </p:cNvPr>
            <p:cNvCxnSpPr/>
            <p:nvPr/>
          </p:nvCxnSpPr>
          <p:spPr bwMode="auto">
            <a:xfrm>
              <a:off x="1921141" y="3291839"/>
              <a:ext cx="536027" cy="0"/>
            </a:xfrm>
            <a:prstGeom prst="line">
              <a:avLst/>
            </a:prstGeom>
            <a:noFill/>
            <a:ln w="28575"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F432B88D-7043-57BD-0215-E1A0CD44A852}"/>
                </a:ext>
              </a:extLst>
            </p:cNvPr>
            <p:cNvCxnSpPr/>
            <p:nvPr/>
          </p:nvCxnSpPr>
          <p:spPr bwMode="auto">
            <a:xfrm>
              <a:off x="1921141" y="2656263"/>
              <a:ext cx="536027" cy="0"/>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0320A44C-2B42-C665-03CC-DCBD2DD80722}"/>
                </a:ext>
              </a:extLst>
            </p:cNvPr>
            <p:cNvCxnSpPr/>
            <p:nvPr/>
          </p:nvCxnSpPr>
          <p:spPr bwMode="auto">
            <a:xfrm>
              <a:off x="1921141" y="2020687"/>
              <a:ext cx="536027" cy="0"/>
            </a:xfrm>
            <a:prstGeom prst="line">
              <a:avLst/>
            </a:prstGeom>
            <a:noFill/>
            <a:ln w="28575" cap="flat" cmpd="sng" algn="ctr">
              <a:solidFill>
                <a:schemeClr val="bg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900BBB7B-D21A-49F7-FC25-36E3AAF60D04}"/>
                </a:ext>
              </a:extLst>
            </p:cNvPr>
            <p:cNvCxnSpPr/>
            <p:nvPr/>
          </p:nvCxnSpPr>
          <p:spPr bwMode="auto">
            <a:xfrm>
              <a:off x="1921141" y="1385111"/>
              <a:ext cx="536027" cy="0"/>
            </a:xfrm>
            <a:prstGeom prst="line">
              <a:avLst/>
            </a:prstGeom>
            <a:noFill/>
            <a:ln w="28575" cap="flat" cmpd="sng" algn="ctr">
              <a:solidFill>
                <a:schemeClr val="bg1"/>
              </a:solidFill>
              <a:prstDash val="solid"/>
              <a:round/>
              <a:headEnd type="none" w="med" len="med"/>
              <a:tailEnd type="none" w="med" len="med"/>
            </a:ln>
            <a:effectLst/>
          </p:spPr>
        </p:cxnSp>
      </p:grpSp>
      <p:sp>
        <p:nvSpPr>
          <p:cNvPr id="186" name="TextBox 185">
            <a:extLst>
              <a:ext uri="{FF2B5EF4-FFF2-40B4-BE49-F238E27FC236}">
                <a16:creationId xmlns:a16="http://schemas.microsoft.com/office/drawing/2014/main" id="{E6686428-304D-C5D2-9516-8C805A6778E8}"/>
              </a:ext>
            </a:extLst>
          </p:cNvPr>
          <p:cNvSpPr txBox="1"/>
          <p:nvPr/>
        </p:nvSpPr>
        <p:spPr bwMode="auto">
          <a:xfrm>
            <a:off x="2137355" y="4353535"/>
            <a:ext cx="2747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87" name="TextBox 186">
            <a:extLst>
              <a:ext uri="{FF2B5EF4-FFF2-40B4-BE49-F238E27FC236}">
                <a16:creationId xmlns:a16="http://schemas.microsoft.com/office/drawing/2014/main" id="{608CCD8C-E449-DA08-4CAC-A68490C79D43}"/>
              </a:ext>
            </a:extLst>
          </p:cNvPr>
          <p:cNvSpPr txBox="1"/>
          <p:nvPr/>
        </p:nvSpPr>
        <p:spPr bwMode="auto">
          <a:xfrm>
            <a:off x="1997715" y="3729671"/>
            <a:ext cx="4346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8" name="TextBox 187">
            <a:extLst>
              <a:ext uri="{FF2B5EF4-FFF2-40B4-BE49-F238E27FC236}">
                <a16:creationId xmlns:a16="http://schemas.microsoft.com/office/drawing/2014/main" id="{01C407B6-10F6-0A5F-CD92-912E48BA6D88}"/>
              </a:ext>
            </a:extLst>
          </p:cNvPr>
          <p:cNvSpPr txBox="1"/>
          <p:nvPr/>
        </p:nvSpPr>
        <p:spPr bwMode="auto">
          <a:xfrm>
            <a:off x="1997715" y="3101303"/>
            <a:ext cx="4346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89" name="TextBox 188">
            <a:extLst>
              <a:ext uri="{FF2B5EF4-FFF2-40B4-BE49-F238E27FC236}">
                <a16:creationId xmlns:a16="http://schemas.microsoft.com/office/drawing/2014/main" id="{202EF257-C299-9546-CDB1-3CFC338E2744}"/>
              </a:ext>
            </a:extLst>
          </p:cNvPr>
          <p:cNvSpPr txBox="1"/>
          <p:nvPr/>
        </p:nvSpPr>
        <p:spPr bwMode="auto">
          <a:xfrm>
            <a:off x="1997715" y="2472934"/>
            <a:ext cx="4346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90" name="TextBox 189">
            <a:extLst>
              <a:ext uri="{FF2B5EF4-FFF2-40B4-BE49-F238E27FC236}">
                <a16:creationId xmlns:a16="http://schemas.microsoft.com/office/drawing/2014/main" id="{FAD08CB5-F2B1-626D-2B2E-A8C40D99A2E6}"/>
              </a:ext>
            </a:extLst>
          </p:cNvPr>
          <p:cNvSpPr txBox="1"/>
          <p:nvPr/>
        </p:nvSpPr>
        <p:spPr bwMode="auto">
          <a:xfrm>
            <a:off x="1997715" y="1826548"/>
            <a:ext cx="4346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91" name="TextBox 190">
            <a:extLst>
              <a:ext uri="{FF2B5EF4-FFF2-40B4-BE49-F238E27FC236}">
                <a16:creationId xmlns:a16="http://schemas.microsoft.com/office/drawing/2014/main" id="{252218FA-2DF2-BED3-99F2-AB49D9E1219A}"/>
              </a:ext>
            </a:extLst>
          </p:cNvPr>
          <p:cNvSpPr txBox="1"/>
          <p:nvPr/>
        </p:nvSpPr>
        <p:spPr bwMode="auto">
          <a:xfrm>
            <a:off x="1887359" y="1198180"/>
            <a:ext cx="565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nvGrpSpPr>
          <p:cNvPr id="192" name="Group 191">
            <a:extLst>
              <a:ext uri="{FF2B5EF4-FFF2-40B4-BE49-F238E27FC236}">
                <a16:creationId xmlns:a16="http://schemas.microsoft.com/office/drawing/2014/main" id="{91F28C97-24E3-C162-164B-81EED6ED827F}"/>
              </a:ext>
            </a:extLst>
          </p:cNvPr>
          <p:cNvGrpSpPr/>
          <p:nvPr/>
        </p:nvGrpSpPr>
        <p:grpSpPr>
          <a:xfrm>
            <a:off x="2468428" y="4562917"/>
            <a:ext cx="7075701" cy="78371"/>
            <a:chOff x="2468429" y="4565243"/>
            <a:chExt cx="4982436" cy="355850"/>
          </a:xfrm>
        </p:grpSpPr>
        <p:cxnSp>
          <p:nvCxnSpPr>
            <p:cNvPr id="193" name="Straight Connector 192">
              <a:extLst>
                <a:ext uri="{FF2B5EF4-FFF2-40B4-BE49-F238E27FC236}">
                  <a16:creationId xmlns:a16="http://schemas.microsoft.com/office/drawing/2014/main" id="{7C17E655-6030-A30A-EF53-11BBDC844807}"/>
                </a:ext>
              </a:extLst>
            </p:cNvPr>
            <p:cNvCxnSpPr/>
            <p:nvPr/>
          </p:nvCxnSpPr>
          <p:spPr bwMode="auto">
            <a:xfrm>
              <a:off x="2468429"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4EEC38EB-A2C1-AA46-5C08-CB8DA989C894}"/>
                </a:ext>
              </a:extLst>
            </p:cNvPr>
            <p:cNvCxnSpPr/>
            <p:nvPr/>
          </p:nvCxnSpPr>
          <p:spPr bwMode="auto">
            <a:xfrm>
              <a:off x="2883632"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CCD9A6BA-27AD-DA47-6FD4-CE41FC4309CC}"/>
                </a:ext>
              </a:extLst>
            </p:cNvPr>
            <p:cNvCxnSpPr/>
            <p:nvPr/>
          </p:nvCxnSpPr>
          <p:spPr bwMode="auto">
            <a:xfrm>
              <a:off x="3298835"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8806BE55-9081-C9F0-3148-FB6BEC965BF6}"/>
                </a:ext>
              </a:extLst>
            </p:cNvPr>
            <p:cNvCxnSpPr/>
            <p:nvPr/>
          </p:nvCxnSpPr>
          <p:spPr bwMode="auto">
            <a:xfrm>
              <a:off x="3714038"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1C192058-B855-EF2A-F45C-B4AA7DA0B95A}"/>
                </a:ext>
              </a:extLst>
            </p:cNvPr>
            <p:cNvCxnSpPr/>
            <p:nvPr/>
          </p:nvCxnSpPr>
          <p:spPr bwMode="auto">
            <a:xfrm>
              <a:off x="4129241"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8D2454F9-ABBE-D386-8C91-954F7F5911D5}"/>
                </a:ext>
              </a:extLst>
            </p:cNvPr>
            <p:cNvCxnSpPr/>
            <p:nvPr/>
          </p:nvCxnSpPr>
          <p:spPr bwMode="auto">
            <a:xfrm>
              <a:off x="4544444"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B7334866-0EF5-E8EE-B945-D7E6D9D28B24}"/>
                </a:ext>
              </a:extLst>
            </p:cNvPr>
            <p:cNvCxnSpPr/>
            <p:nvPr/>
          </p:nvCxnSpPr>
          <p:spPr bwMode="auto">
            <a:xfrm>
              <a:off x="4959647"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B2B45903-E9F0-BCE5-94B6-78D6F1DD4157}"/>
                </a:ext>
              </a:extLst>
            </p:cNvPr>
            <p:cNvCxnSpPr/>
            <p:nvPr/>
          </p:nvCxnSpPr>
          <p:spPr bwMode="auto">
            <a:xfrm>
              <a:off x="5374850"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A3F8427A-D743-7866-BCFB-1F9AF7725A0A}"/>
                </a:ext>
              </a:extLst>
            </p:cNvPr>
            <p:cNvCxnSpPr/>
            <p:nvPr/>
          </p:nvCxnSpPr>
          <p:spPr bwMode="auto">
            <a:xfrm>
              <a:off x="5790053"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D553A922-956E-8359-E90C-9E31061569DD}"/>
                </a:ext>
              </a:extLst>
            </p:cNvPr>
            <p:cNvCxnSpPr/>
            <p:nvPr/>
          </p:nvCxnSpPr>
          <p:spPr bwMode="auto">
            <a:xfrm>
              <a:off x="6205256"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2D962023-FB1F-3C7E-A833-89548D48249D}"/>
                </a:ext>
              </a:extLst>
            </p:cNvPr>
            <p:cNvCxnSpPr/>
            <p:nvPr/>
          </p:nvCxnSpPr>
          <p:spPr bwMode="auto">
            <a:xfrm>
              <a:off x="6620459"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986572FE-4300-3D57-BC15-4F69C199A21D}"/>
                </a:ext>
              </a:extLst>
            </p:cNvPr>
            <p:cNvCxnSpPr/>
            <p:nvPr/>
          </p:nvCxnSpPr>
          <p:spPr bwMode="auto">
            <a:xfrm>
              <a:off x="7035662" y="4565243"/>
              <a:ext cx="0" cy="355850"/>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9CECEA62-0DEB-1DC9-7C07-2B7D539E5102}"/>
                </a:ext>
              </a:extLst>
            </p:cNvPr>
            <p:cNvCxnSpPr/>
            <p:nvPr/>
          </p:nvCxnSpPr>
          <p:spPr bwMode="auto">
            <a:xfrm>
              <a:off x="7450865" y="4565243"/>
              <a:ext cx="0" cy="355850"/>
            </a:xfrm>
            <a:prstGeom prst="line">
              <a:avLst/>
            </a:prstGeom>
            <a:noFill/>
            <a:ln w="28575" cap="flat" cmpd="sng" algn="ctr">
              <a:solidFill>
                <a:schemeClr val="bg1"/>
              </a:solidFill>
              <a:prstDash val="solid"/>
              <a:round/>
              <a:headEnd type="none" w="med" len="med"/>
              <a:tailEnd type="none" w="med" len="med"/>
            </a:ln>
            <a:effectLst/>
          </p:spPr>
        </p:cxnSp>
      </p:grpSp>
      <p:sp>
        <p:nvSpPr>
          <p:cNvPr id="211" name="TextBox 210">
            <a:extLst>
              <a:ext uri="{FF2B5EF4-FFF2-40B4-BE49-F238E27FC236}">
                <a16:creationId xmlns:a16="http://schemas.microsoft.com/office/drawing/2014/main" id="{C4CD91B4-E8D3-1E00-CBF0-D84E6A6A3C19}"/>
              </a:ext>
            </a:extLst>
          </p:cNvPr>
          <p:cNvSpPr txBox="1"/>
          <p:nvPr/>
        </p:nvSpPr>
        <p:spPr bwMode="auto">
          <a:xfrm>
            <a:off x="2313419" y="4567463"/>
            <a:ext cx="2747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426" name="Group 425">
            <a:extLst>
              <a:ext uri="{FF2B5EF4-FFF2-40B4-BE49-F238E27FC236}">
                <a16:creationId xmlns:a16="http://schemas.microsoft.com/office/drawing/2014/main" id="{2F32B467-A4E3-1E1D-BF9F-1DC14D3AFC7D}"/>
              </a:ext>
            </a:extLst>
          </p:cNvPr>
          <p:cNvGrpSpPr/>
          <p:nvPr/>
        </p:nvGrpSpPr>
        <p:grpSpPr>
          <a:xfrm>
            <a:off x="2866165" y="4567463"/>
            <a:ext cx="6986439" cy="369332"/>
            <a:chOff x="2746955" y="4567463"/>
            <a:chExt cx="4934442" cy="369332"/>
          </a:xfrm>
        </p:grpSpPr>
        <p:sp>
          <p:nvSpPr>
            <p:cNvPr id="212" name="TextBox 211">
              <a:extLst>
                <a:ext uri="{FF2B5EF4-FFF2-40B4-BE49-F238E27FC236}">
                  <a16:creationId xmlns:a16="http://schemas.microsoft.com/office/drawing/2014/main" id="{2DCAD211-559A-A1F9-C321-2F63366793D7}"/>
                </a:ext>
              </a:extLst>
            </p:cNvPr>
            <p:cNvSpPr txBox="1"/>
            <p:nvPr/>
          </p:nvSpPr>
          <p:spPr bwMode="auto">
            <a:xfrm>
              <a:off x="2746955" y="4567463"/>
              <a:ext cx="2747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13" name="TextBox 212">
              <a:extLst>
                <a:ext uri="{FF2B5EF4-FFF2-40B4-BE49-F238E27FC236}">
                  <a16:creationId xmlns:a16="http://schemas.microsoft.com/office/drawing/2014/main" id="{915618AA-7BA3-51B3-7F55-69E9DDF29FDA}"/>
                </a:ext>
              </a:extLst>
            </p:cNvPr>
            <p:cNvSpPr txBox="1"/>
            <p:nvPr/>
          </p:nvSpPr>
          <p:spPr bwMode="auto">
            <a:xfrm>
              <a:off x="3137064" y="4567463"/>
              <a:ext cx="3139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14" name="TextBox 213">
              <a:extLst>
                <a:ext uri="{FF2B5EF4-FFF2-40B4-BE49-F238E27FC236}">
                  <a16:creationId xmlns:a16="http://schemas.microsoft.com/office/drawing/2014/main" id="{7E766F40-60A4-4334-E1D2-EC77E2F96519}"/>
                </a:ext>
              </a:extLst>
            </p:cNvPr>
            <p:cNvSpPr txBox="1"/>
            <p:nvPr/>
          </p:nvSpPr>
          <p:spPr bwMode="auto">
            <a:xfrm>
              <a:off x="3561252" y="4567463"/>
              <a:ext cx="3139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215" name="TextBox 214">
              <a:extLst>
                <a:ext uri="{FF2B5EF4-FFF2-40B4-BE49-F238E27FC236}">
                  <a16:creationId xmlns:a16="http://schemas.microsoft.com/office/drawing/2014/main" id="{C6CC366C-BA2A-4E92-5FF7-529291A846BE}"/>
                </a:ext>
              </a:extLst>
            </p:cNvPr>
            <p:cNvSpPr txBox="1"/>
            <p:nvPr/>
          </p:nvSpPr>
          <p:spPr bwMode="auto">
            <a:xfrm>
              <a:off x="3906191"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16" name="TextBox 215">
              <a:extLst>
                <a:ext uri="{FF2B5EF4-FFF2-40B4-BE49-F238E27FC236}">
                  <a16:creationId xmlns:a16="http://schemas.microsoft.com/office/drawing/2014/main" id="{4A31AB22-359D-2E0C-DCD6-692EAC125D68}"/>
                </a:ext>
              </a:extLst>
            </p:cNvPr>
            <p:cNvSpPr txBox="1"/>
            <p:nvPr/>
          </p:nvSpPr>
          <p:spPr bwMode="auto">
            <a:xfrm>
              <a:off x="4326474"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17" name="TextBox 216">
              <a:extLst>
                <a:ext uri="{FF2B5EF4-FFF2-40B4-BE49-F238E27FC236}">
                  <a16:creationId xmlns:a16="http://schemas.microsoft.com/office/drawing/2014/main" id="{B4F4A590-AA0D-1C47-03DE-5EAF8206DCC1}"/>
                </a:ext>
              </a:extLst>
            </p:cNvPr>
            <p:cNvSpPr txBox="1"/>
            <p:nvPr/>
          </p:nvSpPr>
          <p:spPr bwMode="auto">
            <a:xfrm>
              <a:off x="4745098"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218" name="TextBox 217">
              <a:extLst>
                <a:ext uri="{FF2B5EF4-FFF2-40B4-BE49-F238E27FC236}">
                  <a16:creationId xmlns:a16="http://schemas.microsoft.com/office/drawing/2014/main" id="{2F06DD8E-D411-800E-618D-76C977258A43}"/>
                </a:ext>
              </a:extLst>
            </p:cNvPr>
            <p:cNvSpPr txBox="1"/>
            <p:nvPr/>
          </p:nvSpPr>
          <p:spPr bwMode="auto">
            <a:xfrm>
              <a:off x="5155330"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219" name="TextBox 218">
              <a:extLst>
                <a:ext uri="{FF2B5EF4-FFF2-40B4-BE49-F238E27FC236}">
                  <a16:creationId xmlns:a16="http://schemas.microsoft.com/office/drawing/2014/main" id="{10DF42D8-338D-5338-CDC7-46718CCEBBBB}"/>
                </a:ext>
              </a:extLst>
            </p:cNvPr>
            <p:cNvSpPr txBox="1"/>
            <p:nvPr/>
          </p:nvSpPr>
          <p:spPr bwMode="auto">
            <a:xfrm>
              <a:off x="5567201"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220" name="TextBox 219">
              <a:extLst>
                <a:ext uri="{FF2B5EF4-FFF2-40B4-BE49-F238E27FC236}">
                  <a16:creationId xmlns:a16="http://schemas.microsoft.com/office/drawing/2014/main" id="{29E4066D-DC51-AAAD-31F2-0EF9E2D2D6E7}"/>
                </a:ext>
              </a:extLst>
            </p:cNvPr>
            <p:cNvSpPr txBox="1"/>
            <p:nvPr/>
          </p:nvSpPr>
          <p:spPr bwMode="auto">
            <a:xfrm>
              <a:off x="5988557"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221" name="TextBox 220">
              <a:extLst>
                <a:ext uri="{FF2B5EF4-FFF2-40B4-BE49-F238E27FC236}">
                  <a16:creationId xmlns:a16="http://schemas.microsoft.com/office/drawing/2014/main" id="{8DD909B3-9FA8-24F7-A5AD-D379666D6AAA}"/>
                </a:ext>
              </a:extLst>
            </p:cNvPr>
            <p:cNvSpPr txBox="1"/>
            <p:nvPr/>
          </p:nvSpPr>
          <p:spPr bwMode="auto">
            <a:xfrm>
              <a:off x="6402810"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22" name="TextBox 221">
              <a:extLst>
                <a:ext uri="{FF2B5EF4-FFF2-40B4-BE49-F238E27FC236}">
                  <a16:creationId xmlns:a16="http://schemas.microsoft.com/office/drawing/2014/main" id="{D0A7BD85-CD4F-3C19-4888-8C3857CFD315}"/>
                </a:ext>
              </a:extLst>
            </p:cNvPr>
            <p:cNvSpPr txBox="1"/>
            <p:nvPr/>
          </p:nvSpPr>
          <p:spPr bwMode="auto">
            <a:xfrm>
              <a:off x="6810427"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66</a:t>
              </a:r>
            </a:p>
          </p:txBody>
        </p:sp>
        <p:sp>
          <p:nvSpPr>
            <p:cNvPr id="223" name="TextBox 222">
              <a:extLst>
                <a:ext uri="{FF2B5EF4-FFF2-40B4-BE49-F238E27FC236}">
                  <a16:creationId xmlns:a16="http://schemas.microsoft.com/office/drawing/2014/main" id="{152F816E-F3C2-0196-2844-DFB3D57860D9}"/>
                </a:ext>
              </a:extLst>
            </p:cNvPr>
            <p:cNvSpPr txBox="1"/>
            <p:nvPr/>
          </p:nvSpPr>
          <p:spPr bwMode="auto">
            <a:xfrm>
              <a:off x="7224914" y="4567463"/>
              <a:ext cx="4564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grpSp>
      <p:cxnSp>
        <p:nvCxnSpPr>
          <p:cNvPr id="53" name="Straight Connector 52">
            <a:extLst>
              <a:ext uri="{FF2B5EF4-FFF2-40B4-BE49-F238E27FC236}">
                <a16:creationId xmlns:a16="http://schemas.microsoft.com/office/drawing/2014/main" id="{EC54010C-5219-E758-38A9-DB1B30893610}"/>
              </a:ext>
            </a:extLst>
          </p:cNvPr>
          <p:cNvCxnSpPr>
            <a:cxnSpLocks/>
          </p:cNvCxnSpPr>
          <p:nvPr/>
        </p:nvCxnSpPr>
        <p:spPr bwMode="auto">
          <a:xfrm>
            <a:off x="6271725" y="2069615"/>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C54F8A8C-9516-3F8F-8F14-F394CEB60267}"/>
              </a:ext>
            </a:extLst>
          </p:cNvPr>
          <p:cNvCxnSpPr>
            <a:cxnSpLocks/>
          </p:cNvCxnSpPr>
          <p:nvPr/>
        </p:nvCxnSpPr>
        <p:spPr bwMode="auto">
          <a:xfrm>
            <a:off x="6143507" y="2073959"/>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7755E45D-AD85-FFED-4081-E60E622B95AF}"/>
              </a:ext>
            </a:extLst>
          </p:cNvPr>
          <p:cNvCxnSpPr>
            <a:cxnSpLocks/>
          </p:cNvCxnSpPr>
          <p:nvPr/>
        </p:nvCxnSpPr>
        <p:spPr bwMode="auto">
          <a:xfrm>
            <a:off x="5550754" y="2037437"/>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BCCF13FB-0D4C-5E4E-389E-C4D197EC9C2A}"/>
              </a:ext>
            </a:extLst>
          </p:cNvPr>
          <p:cNvCxnSpPr>
            <a:cxnSpLocks/>
          </p:cNvCxnSpPr>
          <p:nvPr/>
        </p:nvCxnSpPr>
        <p:spPr bwMode="auto">
          <a:xfrm>
            <a:off x="7409806" y="2106738"/>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3D2AD95-69E3-B8EF-642E-0D324C079127}"/>
              </a:ext>
            </a:extLst>
          </p:cNvPr>
          <p:cNvCxnSpPr>
            <a:cxnSpLocks/>
          </p:cNvCxnSpPr>
          <p:nvPr/>
        </p:nvCxnSpPr>
        <p:spPr bwMode="auto">
          <a:xfrm>
            <a:off x="3978308" y="1644487"/>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14B3B7B-85F9-9052-5ADC-CE41FD150E7F}"/>
              </a:ext>
            </a:extLst>
          </p:cNvPr>
          <p:cNvCxnSpPr>
            <a:cxnSpLocks/>
          </p:cNvCxnSpPr>
          <p:nvPr/>
        </p:nvCxnSpPr>
        <p:spPr bwMode="auto">
          <a:xfrm>
            <a:off x="3915916" y="1644487"/>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9D0553A-20A2-853F-5B45-5028DD671E26}"/>
              </a:ext>
            </a:extLst>
          </p:cNvPr>
          <p:cNvCxnSpPr>
            <a:cxnSpLocks/>
          </p:cNvCxnSpPr>
          <p:nvPr/>
        </p:nvCxnSpPr>
        <p:spPr bwMode="auto">
          <a:xfrm>
            <a:off x="2838323" y="1351552"/>
            <a:ext cx="0" cy="74246"/>
          </a:xfrm>
          <a:prstGeom prst="line">
            <a:avLst/>
          </a:prstGeom>
          <a:noFill/>
          <a:ln w="19050" cap="flat" cmpd="sng" algn="ctr">
            <a:solidFill>
              <a:schemeClr val="accent3"/>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789B1390-2E70-ED29-A64C-7EE5B6EC9983}"/>
              </a:ext>
            </a:extLst>
          </p:cNvPr>
          <p:cNvCxnSpPr>
            <a:cxnSpLocks/>
          </p:cNvCxnSpPr>
          <p:nvPr/>
        </p:nvCxnSpPr>
        <p:spPr bwMode="auto">
          <a:xfrm>
            <a:off x="3628154" y="1530389"/>
            <a:ext cx="0" cy="74246"/>
          </a:xfrm>
          <a:prstGeom prst="line">
            <a:avLst/>
          </a:prstGeom>
          <a:noFill/>
          <a:ln w="38100" cap="flat" cmpd="sng" algn="ctr">
            <a:solidFill>
              <a:schemeClr val="accent3"/>
            </a:solidFill>
            <a:prstDash val="solid"/>
            <a:round/>
            <a:headEnd type="none" w="med" len="med"/>
            <a:tailEnd type="none" w="med" len="med"/>
          </a:ln>
          <a:effectLst/>
        </p:spPr>
      </p:cxnSp>
      <p:sp>
        <p:nvSpPr>
          <p:cNvPr id="422" name="TextBox 421">
            <a:extLst>
              <a:ext uri="{FF2B5EF4-FFF2-40B4-BE49-F238E27FC236}">
                <a16:creationId xmlns:a16="http://schemas.microsoft.com/office/drawing/2014/main" id="{50C9C2F5-F7B6-2639-1EC0-93A117CDC43D}"/>
              </a:ext>
            </a:extLst>
          </p:cNvPr>
          <p:cNvSpPr txBox="1"/>
          <p:nvPr/>
        </p:nvSpPr>
        <p:spPr bwMode="auto">
          <a:xfrm>
            <a:off x="8353040" y="1570195"/>
            <a:ext cx="8451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accent1"/>
                </a:solidFill>
                <a:latin typeface="Calibri" panose="020F0502020204030204" pitchFamily="34" charset="0"/>
              </a:rPr>
              <a:t>81.3%</a:t>
            </a:r>
          </a:p>
        </p:txBody>
      </p:sp>
      <p:sp>
        <p:nvSpPr>
          <p:cNvPr id="423" name="TextBox 422">
            <a:extLst>
              <a:ext uri="{FF2B5EF4-FFF2-40B4-BE49-F238E27FC236}">
                <a16:creationId xmlns:a16="http://schemas.microsoft.com/office/drawing/2014/main" id="{CDC18E00-FA42-038E-C871-E4D95EE51469}"/>
              </a:ext>
            </a:extLst>
          </p:cNvPr>
          <p:cNvSpPr txBox="1"/>
          <p:nvPr/>
        </p:nvSpPr>
        <p:spPr bwMode="auto">
          <a:xfrm>
            <a:off x="8353040" y="2209963"/>
            <a:ext cx="8451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accent3"/>
                </a:solidFill>
                <a:latin typeface="Calibri" panose="020F0502020204030204" pitchFamily="34" charset="0"/>
              </a:rPr>
              <a:t>72.3%</a:t>
            </a:r>
          </a:p>
        </p:txBody>
      </p:sp>
      <p:sp>
        <p:nvSpPr>
          <p:cNvPr id="424" name="TextBox 423">
            <a:extLst>
              <a:ext uri="{FF2B5EF4-FFF2-40B4-BE49-F238E27FC236}">
                <a16:creationId xmlns:a16="http://schemas.microsoft.com/office/drawing/2014/main" id="{89D5E369-F9FD-19BE-575A-933B1E59EB25}"/>
              </a:ext>
            </a:extLst>
          </p:cNvPr>
          <p:cNvSpPr txBox="1"/>
          <p:nvPr/>
        </p:nvSpPr>
        <p:spPr bwMode="auto">
          <a:xfrm>
            <a:off x="2182075" y="5232228"/>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784</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390</a:t>
            </a:r>
          </a:p>
        </p:txBody>
      </p:sp>
      <p:graphicFrame>
        <p:nvGraphicFramePr>
          <p:cNvPr id="231" name="Table 7">
            <a:extLst>
              <a:ext uri="{FF2B5EF4-FFF2-40B4-BE49-F238E27FC236}">
                <a16:creationId xmlns:a16="http://schemas.microsoft.com/office/drawing/2014/main" id="{5EEA796F-9B4D-783B-EB11-8F99AEBF80BE}"/>
              </a:ext>
            </a:extLst>
          </p:cNvPr>
          <p:cNvGraphicFramePr>
            <a:graphicFrameLocks noGrp="1"/>
          </p:cNvGraphicFramePr>
          <p:nvPr>
            <p:extLst>
              <p:ext uri="{D42A27DB-BD31-4B8C-83A1-F6EECF244321}">
                <p14:modId xmlns:p14="http://schemas.microsoft.com/office/powerpoint/2010/main" val="3136841279"/>
              </p:ext>
            </p:extLst>
          </p:nvPr>
        </p:nvGraphicFramePr>
        <p:xfrm>
          <a:off x="2803441" y="2681341"/>
          <a:ext cx="4345432" cy="1127760"/>
        </p:xfrm>
        <a:graphic>
          <a:graphicData uri="http://schemas.openxmlformats.org/drawingml/2006/table">
            <a:tbl>
              <a:tblPr firstRow="1" bandRow="1">
                <a:tableStyleId>{93296810-A885-4BE3-A3E7-6D5BEEA58F35}</a:tableStyleId>
              </a:tblPr>
              <a:tblGrid>
                <a:gridCol w="1624902">
                  <a:extLst>
                    <a:ext uri="{9D8B030D-6E8A-4147-A177-3AD203B41FA5}">
                      <a16:colId xmlns:a16="http://schemas.microsoft.com/office/drawing/2014/main" val="2517028834"/>
                    </a:ext>
                  </a:extLst>
                </a:gridCol>
                <a:gridCol w="1360265">
                  <a:extLst>
                    <a:ext uri="{9D8B030D-6E8A-4147-A177-3AD203B41FA5}">
                      <a16:colId xmlns:a16="http://schemas.microsoft.com/office/drawing/2014/main" val="3557084442"/>
                    </a:ext>
                  </a:extLst>
                </a:gridCol>
                <a:gridCol w="1360265">
                  <a:extLst>
                    <a:ext uri="{9D8B030D-6E8A-4147-A177-3AD203B41FA5}">
                      <a16:colId xmlns:a16="http://schemas.microsoft.com/office/drawing/2014/main" val="197464910"/>
                    </a:ext>
                  </a:extLst>
                </a:gridCol>
              </a:tblGrid>
              <a:tr h="0">
                <a:tc>
                  <a:txBody>
                    <a:bodyPr/>
                    <a:lstStyle/>
                    <a:p>
                      <a:endParaRPr lang="en-US" sz="14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1"/>
                          </a:solidFill>
                          <a:latin typeface="Calibri" panose="020F0502020204030204" pitchFamily="34" charset="0"/>
                          <a:cs typeface="Calibri" panose="020F0502020204030204" pitchFamily="34" charset="0"/>
                        </a:rPr>
                        <a:t>Pembro + Chemo/Pembro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3"/>
                          </a:solidFill>
                          <a:latin typeface="Calibri" panose="020F0502020204030204" pitchFamily="34" charset="0"/>
                          <a:cs typeface="Calibri" panose="020F0502020204030204" pitchFamily="34" charset="0"/>
                        </a:rPr>
                        <a:t>Placebo + Chemo/Placebo</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735448052"/>
                  </a:ext>
                </a:extLst>
              </a:tr>
              <a:tr h="0">
                <a:tc>
                  <a:txBody>
                    <a:bodyPr/>
                    <a:lstStyle/>
                    <a:p>
                      <a:r>
                        <a:rPr lang="en-US" sz="1400" b="1" dirty="0">
                          <a:solidFill>
                            <a:schemeClr val="bg1"/>
                          </a:solidFill>
                          <a:latin typeface="Calibri" panose="020F0502020204030204" pitchFamily="34" charset="0"/>
                          <a:cs typeface="Calibri" panose="020F0502020204030204" pitchFamily="34" charset="0"/>
                        </a:rPr>
                        <a:t>Events,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27.7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381225861"/>
                  </a:ext>
                </a:extLst>
              </a:tr>
              <a:tr h="0">
                <a:tc>
                  <a:txBody>
                    <a:bodyPr/>
                    <a:lstStyle/>
                    <a:p>
                      <a:r>
                        <a:rPr lang="en-US" sz="1400" b="1" dirty="0">
                          <a:solidFill>
                            <a:schemeClr val="bg1"/>
                          </a:solidFill>
                          <a:latin typeface="Calibri" panose="020F0502020204030204" pitchFamily="34" charset="0"/>
                          <a:cs typeface="Calibri" panose="020F0502020204030204" pitchFamily="34" charset="0"/>
                        </a:rPr>
                        <a:t>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400" dirty="0">
                          <a:solidFill>
                            <a:schemeClr val="bg1"/>
                          </a:solidFill>
                          <a:latin typeface="Calibri" panose="020F0502020204030204" pitchFamily="34" charset="0"/>
                          <a:cs typeface="Calibri" panose="020F0502020204030204" pitchFamily="34" charset="0"/>
                        </a:rPr>
                        <a:t>0.63 (0.49-0.81)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413729585"/>
                  </a:ext>
                </a:extLst>
              </a:tr>
            </a:tbl>
          </a:graphicData>
        </a:graphic>
      </p:graphicFrame>
      <p:sp>
        <p:nvSpPr>
          <p:cNvPr id="427" name="TextBox 426">
            <a:extLst>
              <a:ext uri="{FF2B5EF4-FFF2-40B4-BE49-F238E27FC236}">
                <a16:creationId xmlns:a16="http://schemas.microsoft.com/office/drawing/2014/main" id="{FDAD7CEA-ECBA-6771-0055-83F2B57135F8}"/>
              </a:ext>
            </a:extLst>
          </p:cNvPr>
          <p:cNvSpPr txBox="1"/>
          <p:nvPr/>
        </p:nvSpPr>
        <p:spPr bwMode="auto">
          <a:xfrm>
            <a:off x="2784989" y="5237296"/>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769</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382</a:t>
            </a:r>
          </a:p>
        </p:txBody>
      </p:sp>
      <p:sp>
        <p:nvSpPr>
          <p:cNvPr id="428" name="TextBox 427">
            <a:extLst>
              <a:ext uri="{FF2B5EF4-FFF2-40B4-BE49-F238E27FC236}">
                <a16:creationId xmlns:a16="http://schemas.microsoft.com/office/drawing/2014/main" id="{D40641B2-0A41-B288-3491-CF735AB504E7}"/>
              </a:ext>
            </a:extLst>
          </p:cNvPr>
          <p:cNvSpPr txBox="1"/>
          <p:nvPr/>
        </p:nvSpPr>
        <p:spPr bwMode="auto">
          <a:xfrm>
            <a:off x="3354299" y="5244128"/>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728</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358</a:t>
            </a:r>
          </a:p>
        </p:txBody>
      </p:sp>
      <p:sp>
        <p:nvSpPr>
          <p:cNvPr id="429" name="TextBox 428">
            <a:extLst>
              <a:ext uri="{FF2B5EF4-FFF2-40B4-BE49-F238E27FC236}">
                <a16:creationId xmlns:a16="http://schemas.microsoft.com/office/drawing/2014/main" id="{9CB84D77-25CE-C937-F41C-93F15F6DB224}"/>
              </a:ext>
            </a:extLst>
          </p:cNvPr>
          <p:cNvSpPr txBox="1"/>
          <p:nvPr/>
        </p:nvSpPr>
        <p:spPr bwMode="auto">
          <a:xfrm>
            <a:off x="3957213" y="5249196"/>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702</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329</a:t>
            </a:r>
          </a:p>
        </p:txBody>
      </p:sp>
      <p:sp>
        <p:nvSpPr>
          <p:cNvPr id="430" name="TextBox 429">
            <a:extLst>
              <a:ext uri="{FF2B5EF4-FFF2-40B4-BE49-F238E27FC236}">
                <a16:creationId xmlns:a16="http://schemas.microsoft.com/office/drawing/2014/main" id="{E26F8665-F467-50F1-43E6-22ED48B91A1B}"/>
              </a:ext>
            </a:extLst>
          </p:cNvPr>
          <p:cNvSpPr txBox="1"/>
          <p:nvPr/>
        </p:nvSpPr>
        <p:spPr bwMode="auto">
          <a:xfrm>
            <a:off x="4535246" y="5259841"/>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681</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311</a:t>
            </a:r>
          </a:p>
        </p:txBody>
      </p:sp>
      <p:sp>
        <p:nvSpPr>
          <p:cNvPr id="431" name="TextBox 430">
            <a:extLst>
              <a:ext uri="{FF2B5EF4-FFF2-40B4-BE49-F238E27FC236}">
                <a16:creationId xmlns:a16="http://schemas.microsoft.com/office/drawing/2014/main" id="{9A295BCD-62DE-29E6-6BE8-A4C4E19D6440}"/>
              </a:ext>
            </a:extLst>
          </p:cNvPr>
          <p:cNvSpPr txBox="1"/>
          <p:nvPr/>
        </p:nvSpPr>
        <p:spPr bwMode="auto">
          <a:xfrm>
            <a:off x="5138160" y="5264909"/>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665</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299</a:t>
            </a:r>
          </a:p>
        </p:txBody>
      </p:sp>
      <p:sp>
        <p:nvSpPr>
          <p:cNvPr id="432" name="TextBox 431">
            <a:extLst>
              <a:ext uri="{FF2B5EF4-FFF2-40B4-BE49-F238E27FC236}">
                <a16:creationId xmlns:a16="http://schemas.microsoft.com/office/drawing/2014/main" id="{89843AC3-1220-C8B8-B172-B5FEEBADB6F6}"/>
              </a:ext>
            </a:extLst>
          </p:cNvPr>
          <p:cNvSpPr txBox="1"/>
          <p:nvPr/>
        </p:nvSpPr>
        <p:spPr bwMode="auto">
          <a:xfrm>
            <a:off x="5726250" y="5263112"/>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654</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292</a:t>
            </a:r>
          </a:p>
        </p:txBody>
      </p:sp>
      <p:sp>
        <p:nvSpPr>
          <p:cNvPr id="433" name="TextBox 432">
            <a:extLst>
              <a:ext uri="{FF2B5EF4-FFF2-40B4-BE49-F238E27FC236}">
                <a16:creationId xmlns:a16="http://schemas.microsoft.com/office/drawing/2014/main" id="{3D593E46-2540-8F12-8145-49AA7B9AB4A5}"/>
              </a:ext>
            </a:extLst>
          </p:cNvPr>
          <p:cNvSpPr txBox="1"/>
          <p:nvPr/>
        </p:nvSpPr>
        <p:spPr bwMode="auto">
          <a:xfrm>
            <a:off x="6304283" y="5258172"/>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643</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286</a:t>
            </a:r>
          </a:p>
        </p:txBody>
      </p:sp>
      <p:sp>
        <p:nvSpPr>
          <p:cNvPr id="434" name="TextBox 433">
            <a:extLst>
              <a:ext uri="{FF2B5EF4-FFF2-40B4-BE49-F238E27FC236}">
                <a16:creationId xmlns:a16="http://schemas.microsoft.com/office/drawing/2014/main" id="{169A2CBB-04E9-5228-0EA8-4FAF141178C2}"/>
              </a:ext>
            </a:extLst>
          </p:cNvPr>
          <p:cNvSpPr txBox="1"/>
          <p:nvPr/>
        </p:nvSpPr>
        <p:spPr bwMode="auto">
          <a:xfrm>
            <a:off x="6907197" y="5263240"/>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631</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284</a:t>
            </a:r>
          </a:p>
        </p:txBody>
      </p:sp>
      <p:sp>
        <p:nvSpPr>
          <p:cNvPr id="435" name="TextBox 434">
            <a:extLst>
              <a:ext uri="{FF2B5EF4-FFF2-40B4-BE49-F238E27FC236}">
                <a16:creationId xmlns:a16="http://schemas.microsoft.com/office/drawing/2014/main" id="{BBA1BB22-A079-BB8D-D089-756B3BD165B6}"/>
              </a:ext>
            </a:extLst>
          </p:cNvPr>
          <p:cNvSpPr txBox="1"/>
          <p:nvPr/>
        </p:nvSpPr>
        <p:spPr bwMode="auto">
          <a:xfrm>
            <a:off x="7496714" y="5270356"/>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612</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274</a:t>
            </a:r>
          </a:p>
        </p:txBody>
      </p:sp>
      <p:sp>
        <p:nvSpPr>
          <p:cNvPr id="436" name="TextBox 435">
            <a:extLst>
              <a:ext uri="{FF2B5EF4-FFF2-40B4-BE49-F238E27FC236}">
                <a16:creationId xmlns:a16="http://schemas.microsoft.com/office/drawing/2014/main" id="{793E57B1-CA95-5753-30A7-541793E8196F}"/>
              </a:ext>
            </a:extLst>
          </p:cNvPr>
          <p:cNvSpPr txBox="1"/>
          <p:nvPr/>
        </p:nvSpPr>
        <p:spPr bwMode="auto">
          <a:xfrm>
            <a:off x="8084804" y="5268559"/>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411</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189</a:t>
            </a:r>
          </a:p>
        </p:txBody>
      </p:sp>
      <p:sp>
        <p:nvSpPr>
          <p:cNvPr id="437" name="TextBox 436">
            <a:extLst>
              <a:ext uri="{FF2B5EF4-FFF2-40B4-BE49-F238E27FC236}">
                <a16:creationId xmlns:a16="http://schemas.microsoft.com/office/drawing/2014/main" id="{C4D967E1-F51E-0769-0F92-F891AE5D1F5B}"/>
              </a:ext>
            </a:extLst>
          </p:cNvPr>
          <p:cNvSpPr txBox="1"/>
          <p:nvPr/>
        </p:nvSpPr>
        <p:spPr bwMode="auto">
          <a:xfrm>
            <a:off x="8662837" y="5263619"/>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162</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79</a:t>
            </a:r>
          </a:p>
        </p:txBody>
      </p:sp>
      <p:sp>
        <p:nvSpPr>
          <p:cNvPr id="438" name="TextBox 437">
            <a:extLst>
              <a:ext uri="{FF2B5EF4-FFF2-40B4-BE49-F238E27FC236}">
                <a16:creationId xmlns:a16="http://schemas.microsoft.com/office/drawing/2014/main" id="{FE756953-9C42-2F3E-10DC-945ACA64913B}"/>
              </a:ext>
            </a:extLst>
          </p:cNvPr>
          <p:cNvSpPr txBox="1"/>
          <p:nvPr/>
        </p:nvSpPr>
        <p:spPr bwMode="auto">
          <a:xfrm>
            <a:off x="9265751" y="5258297"/>
            <a:ext cx="5342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1"/>
                </a:solidFill>
                <a:latin typeface="Calibri" panose="020F0502020204030204" pitchFamily="34" charset="0"/>
              </a:rPr>
              <a:t>0</a:t>
            </a:r>
          </a:p>
          <a:p>
            <a:pPr algn="ctr">
              <a:lnSpc>
                <a:spcPct val="100000"/>
              </a:lnSpc>
              <a:spcAft>
                <a:spcPct val="0"/>
              </a:spcAft>
              <a:buClrTx/>
              <a:buFontTx/>
              <a:buNone/>
              <a:tabLst>
                <a:tab pos="400050" algn="l"/>
                <a:tab pos="796925" algn="l"/>
                <a:tab pos="1233488" algn="l"/>
                <a:tab pos="1639888" algn="l"/>
                <a:tab pos="2052638" algn="l"/>
                <a:tab pos="2486025" algn="l"/>
                <a:tab pos="2898775" algn="l"/>
                <a:tab pos="3295650" algn="l"/>
                <a:tab pos="3709988" algn="l"/>
                <a:tab pos="4148138" algn="l"/>
                <a:tab pos="4575175" algn="l"/>
                <a:tab pos="4965700" algn="l"/>
                <a:tab pos="5411788" algn="l"/>
                <a:tab pos="5802313" algn="l"/>
                <a:tab pos="6276975" algn="l"/>
                <a:tab pos="6748463" algn="l"/>
                <a:tab pos="7175500" algn="l"/>
              </a:tabLst>
            </a:pPr>
            <a:r>
              <a:rPr lang="en-US" sz="1600" b="0" dirty="0">
                <a:solidFill>
                  <a:schemeClr val="accent3"/>
                </a:solidFill>
                <a:latin typeface="Calibri" panose="020F0502020204030204" pitchFamily="34" charset="0"/>
              </a:rPr>
              <a:t>0</a:t>
            </a:r>
          </a:p>
        </p:txBody>
      </p:sp>
      <p:grpSp>
        <p:nvGrpSpPr>
          <p:cNvPr id="447" name="Group 446">
            <a:extLst>
              <a:ext uri="{FF2B5EF4-FFF2-40B4-BE49-F238E27FC236}">
                <a16:creationId xmlns:a16="http://schemas.microsoft.com/office/drawing/2014/main" id="{74F66B72-AA38-3EDE-25E8-84B52787EF6D}"/>
              </a:ext>
            </a:extLst>
          </p:cNvPr>
          <p:cNvGrpSpPr/>
          <p:nvPr/>
        </p:nvGrpSpPr>
        <p:grpSpPr>
          <a:xfrm>
            <a:off x="2697653" y="1386081"/>
            <a:ext cx="6741876" cy="925995"/>
            <a:chOff x="2697653" y="1386081"/>
            <a:chExt cx="6741876" cy="925995"/>
          </a:xfrm>
        </p:grpSpPr>
        <p:sp>
          <p:nvSpPr>
            <p:cNvPr id="420" name="Freeform: Shape 419">
              <a:extLst>
                <a:ext uri="{FF2B5EF4-FFF2-40B4-BE49-F238E27FC236}">
                  <a16:creationId xmlns:a16="http://schemas.microsoft.com/office/drawing/2014/main" id="{9FD5F172-526E-31D6-E78B-83C42893C3D8}"/>
                </a:ext>
              </a:extLst>
            </p:cNvPr>
            <p:cNvSpPr/>
            <p:nvPr/>
          </p:nvSpPr>
          <p:spPr bwMode="auto">
            <a:xfrm>
              <a:off x="2697653" y="1386081"/>
              <a:ext cx="4068663" cy="796480"/>
            </a:xfrm>
            <a:custGeom>
              <a:avLst/>
              <a:gdLst>
                <a:gd name="connsiteX0" fmla="*/ 6181509 w 6181509"/>
                <a:gd name="connsiteY0" fmla="*/ 864750 h 864750"/>
                <a:gd name="connsiteX1" fmla="*/ 5709828 w 6181509"/>
                <a:gd name="connsiteY1" fmla="*/ 864750 h 864750"/>
                <a:gd name="connsiteX2" fmla="*/ 5709828 w 6181509"/>
                <a:gd name="connsiteY2" fmla="*/ 796480 h 864750"/>
                <a:gd name="connsiteX3" fmla="*/ 5486400 w 6181509"/>
                <a:gd name="connsiteY3" fmla="*/ 796480 h 864750"/>
                <a:gd name="connsiteX4" fmla="*/ 5486400 w 6181509"/>
                <a:gd name="connsiteY4" fmla="*/ 777861 h 864750"/>
                <a:gd name="connsiteX5" fmla="*/ 5176083 w 6181509"/>
                <a:gd name="connsiteY5" fmla="*/ 777861 h 864750"/>
                <a:gd name="connsiteX6" fmla="*/ 5176083 w 6181509"/>
                <a:gd name="connsiteY6" fmla="*/ 753036 h 864750"/>
                <a:gd name="connsiteX7" fmla="*/ 4718883 w 6181509"/>
                <a:gd name="connsiteY7" fmla="*/ 753036 h 864750"/>
                <a:gd name="connsiteX8" fmla="*/ 4718883 w 6181509"/>
                <a:gd name="connsiteY8" fmla="*/ 732348 h 864750"/>
                <a:gd name="connsiteX9" fmla="*/ 4383741 w 6181509"/>
                <a:gd name="connsiteY9" fmla="*/ 732348 h 864750"/>
                <a:gd name="connsiteX10" fmla="*/ 4389947 w 6181509"/>
                <a:gd name="connsiteY10" fmla="*/ 726142 h 864750"/>
                <a:gd name="connsiteX11" fmla="*/ 4050668 w 6181509"/>
                <a:gd name="connsiteY11" fmla="*/ 726142 h 864750"/>
                <a:gd name="connsiteX12" fmla="*/ 4050668 w 6181509"/>
                <a:gd name="connsiteY12" fmla="*/ 717867 h 864750"/>
                <a:gd name="connsiteX13" fmla="*/ 3914128 w 6181509"/>
                <a:gd name="connsiteY13" fmla="*/ 717867 h 864750"/>
                <a:gd name="connsiteX14" fmla="*/ 3914128 w 6181509"/>
                <a:gd name="connsiteY14" fmla="*/ 705454 h 864750"/>
                <a:gd name="connsiteX15" fmla="*/ 3849996 w 6181509"/>
                <a:gd name="connsiteY15" fmla="*/ 705454 h 864750"/>
                <a:gd name="connsiteX16" fmla="*/ 3849996 w 6181509"/>
                <a:gd name="connsiteY16" fmla="*/ 688904 h 864750"/>
                <a:gd name="connsiteX17" fmla="*/ 3674150 w 6181509"/>
                <a:gd name="connsiteY17" fmla="*/ 688904 h 864750"/>
                <a:gd name="connsiteX18" fmla="*/ 3674150 w 6181509"/>
                <a:gd name="connsiteY18" fmla="*/ 678560 h 864750"/>
                <a:gd name="connsiteX19" fmla="*/ 3541748 w 6181509"/>
                <a:gd name="connsiteY19" fmla="*/ 678560 h 864750"/>
                <a:gd name="connsiteX20" fmla="*/ 3541748 w 6181509"/>
                <a:gd name="connsiteY20" fmla="*/ 670285 h 864750"/>
                <a:gd name="connsiteX21" fmla="*/ 3479685 w 6181509"/>
                <a:gd name="connsiteY21" fmla="*/ 670285 h 864750"/>
                <a:gd name="connsiteX22" fmla="*/ 3475547 w 6181509"/>
                <a:gd name="connsiteY22" fmla="*/ 666147 h 864750"/>
                <a:gd name="connsiteX23" fmla="*/ 3440378 w 6181509"/>
                <a:gd name="connsiteY23" fmla="*/ 666147 h 864750"/>
                <a:gd name="connsiteX24" fmla="*/ 3440378 w 6181509"/>
                <a:gd name="connsiteY24" fmla="*/ 639253 h 864750"/>
                <a:gd name="connsiteX25" fmla="*/ 3173506 w 6181509"/>
                <a:gd name="connsiteY25" fmla="*/ 639253 h 864750"/>
                <a:gd name="connsiteX26" fmla="*/ 3173506 w 6181509"/>
                <a:gd name="connsiteY26" fmla="*/ 622703 h 864750"/>
                <a:gd name="connsiteX27" fmla="*/ 3032829 w 6181509"/>
                <a:gd name="connsiteY27" fmla="*/ 622703 h 864750"/>
                <a:gd name="connsiteX28" fmla="*/ 3032829 w 6181509"/>
                <a:gd name="connsiteY28" fmla="*/ 610290 h 864750"/>
                <a:gd name="connsiteX29" fmla="*/ 2943871 w 6181509"/>
                <a:gd name="connsiteY29" fmla="*/ 610290 h 864750"/>
                <a:gd name="connsiteX30" fmla="*/ 2943871 w 6181509"/>
                <a:gd name="connsiteY30" fmla="*/ 591671 h 864750"/>
                <a:gd name="connsiteX31" fmla="*/ 2900427 w 6181509"/>
                <a:gd name="connsiteY31" fmla="*/ 591671 h 864750"/>
                <a:gd name="connsiteX32" fmla="*/ 2900427 w 6181509"/>
                <a:gd name="connsiteY32" fmla="*/ 562708 h 864750"/>
                <a:gd name="connsiteX33" fmla="*/ 2834226 w 6181509"/>
                <a:gd name="connsiteY33" fmla="*/ 562708 h 864750"/>
                <a:gd name="connsiteX34" fmla="*/ 2834226 w 6181509"/>
                <a:gd name="connsiteY34" fmla="*/ 542020 h 864750"/>
                <a:gd name="connsiteX35" fmla="*/ 2598385 w 6181509"/>
                <a:gd name="connsiteY35" fmla="*/ 542020 h 864750"/>
                <a:gd name="connsiteX36" fmla="*/ 2598385 w 6181509"/>
                <a:gd name="connsiteY36" fmla="*/ 531676 h 864750"/>
                <a:gd name="connsiteX37" fmla="*/ 2523909 w 6181509"/>
                <a:gd name="connsiteY37" fmla="*/ 531676 h 864750"/>
                <a:gd name="connsiteX38" fmla="*/ 2523909 w 6181509"/>
                <a:gd name="connsiteY38" fmla="*/ 517195 h 864750"/>
                <a:gd name="connsiteX39" fmla="*/ 2445296 w 6181509"/>
                <a:gd name="connsiteY39" fmla="*/ 517195 h 864750"/>
                <a:gd name="connsiteX40" fmla="*/ 2445296 w 6181509"/>
                <a:gd name="connsiteY40" fmla="*/ 517195 h 864750"/>
                <a:gd name="connsiteX41" fmla="*/ 2416333 w 6181509"/>
                <a:gd name="connsiteY41" fmla="*/ 517195 h 864750"/>
                <a:gd name="connsiteX42" fmla="*/ 2416333 w 6181509"/>
                <a:gd name="connsiteY42" fmla="*/ 471682 h 864750"/>
                <a:gd name="connsiteX43" fmla="*/ 2358407 w 6181509"/>
                <a:gd name="connsiteY43" fmla="*/ 471682 h 864750"/>
                <a:gd name="connsiteX44" fmla="*/ 2358407 w 6181509"/>
                <a:gd name="connsiteY44" fmla="*/ 457200 h 864750"/>
                <a:gd name="connsiteX45" fmla="*/ 2223937 w 6181509"/>
                <a:gd name="connsiteY45" fmla="*/ 457200 h 864750"/>
                <a:gd name="connsiteX46" fmla="*/ 2221868 w 6181509"/>
                <a:gd name="connsiteY46" fmla="*/ 455131 h 864750"/>
                <a:gd name="connsiteX47" fmla="*/ 2106016 w 6181509"/>
                <a:gd name="connsiteY47" fmla="*/ 455131 h 864750"/>
                <a:gd name="connsiteX48" fmla="*/ 2106016 w 6181509"/>
                <a:gd name="connsiteY48" fmla="*/ 430306 h 864750"/>
                <a:gd name="connsiteX49" fmla="*/ 2041884 w 6181509"/>
                <a:gd name="connsiteY49" fmla="*/ 430306 h 864750"/>
                <a:gd name="connsiteX50" fmla="*/ 2041884 w 6181509"/>
                <a:gd name="connsiteY50" fmla="*/ 422031 h 864750"/>
                <a:gd name="connsiteX51" fmla="*/ 1975683 w 6181509"/>
                <a:gd name="connsiteY51" fmla="*/ 422031 h 864750"/>
                <a:gd name="connsiteX52" fmla="*/ 1975683 w 6181509"/>
                <a:gd name="connsiteY52" fmla="*/ 399275 h 864750"/>
                <a:gd name="connsiteX53" fmla="*/ 1919826 w 6181509"/>
                <a:gd name="connsiteY53" fmla="*/ 399275 h 864750"/>
                <a:gd name="connsiteX54" fmla="*/ 1919826 w 6181509"/>
                <a:gd name="connsiteY54" fmla="*/ 388931 h 864750"/>
                <a:gd name="connsiteX55" fmla="*/ 1868107 w 6181509"/>
                <a:gd name="connsiteY55" fmla="*/ 388931 h 864750"/>
                <a:gd name="connsiteX56" fmla="*/ 1868107 w 6181509"/>
                <a:gd name="connsiteY56" fmla="*/ 368243 h 864750"/>
                <a:gd name="connsiteX57" fmla="*/ 1843281 w 6181509"/>
                <a:gd name="connsiteY57" fmla="*/ 368243 h 864750"/>
                <a:gd name="connsiteX58" fmla="*/ 1843281 w 6181509"/>
                <a:gd name="connsiteY58" fmla="*/ 347555 h 864750"/>
                <a:gd name="connsiteX59" fmla="*/ 1696398 w 6181509"/>
                <a:gd name="connsiteY59" fmla="*/ 347555 h 864750"/>
                <a:gd name="connsiteX60" fmla="*/ 1696398 w 6181509"/>
                <a:gd name="connsiteY60" fmla="*/ 339280 h 864750"/>
                <a:gd name="connsiteX61" fmla="*/ 1613647 w 6181509"/>
                <a:gd name="connsiteY61" fmla="*/ 339280 h 864750"/>
                <a:gd name="connsiteX62" fmla="*/ 1613647 w 6181509"/>
                <a:gd name="connsiteY62" fmla="*/ 324799 h 864750"/>
                <a:gd name="connsiteX63" fmla="*/ 1561928 w 6181509"/>
                <a:gd name="connsiteY63" fmla="*/ 324799 h 864750"/>
                <a:gd name="connsiteX64" fmla="*/ 1561928 w 6181509"/>
                <a:gd name="connsiteY64" fmla="*/ 299973 h 864750"/>
                <a:gd name="connsiteX65" fmla="*/ 1510208 w 6181509"/>
                <a:gd name="connsiteY65" fmla="*/ 299973 h 864750"/>
                <a:gd name="connsiteX66" fmla="*/ 1510208 w 6181509"/>
                <a:gd name="connsiteY66" fmla="*/ 285492 h 864750"/>
                <a:gd name="connsiteX67" fmla="*/ 1466764 w 6181509"/>
                <a:gd name="connsiteY67" fmla="*/ 285492 h 864750"/>
                <a:gd name="connsiteX68" fmla="*/ 1466764 w 6181509"/>
                <a:gd name="connsiteY68" fmla="*/ 260667 h 864750"/>
                <a:gd name="connsiteX69" fmla="*/ 1417113 w 6181509"/>
                <a:gd name="connsiteY69" fmla="*/ 260667 h 864750"/>
                <a:gd name="connsiteX70" fmla="*/ 1417113 w 6181509"/>
                <a:gd name="connsiteY70" fmla="*/ 244116 h 864750"/>
                <a:gd name="connsiteX71" fmla="*/ 1386081 w 6181509"/>
                <a:gd name="connsiteY71" fmla="*/ 244116 h 864750"/>
                <a:gd name="connsiteX72" fmla="*/ 1386081 w 6181509"/>
                <a:gd name="connsiteY72" fmla="*/ 231704 h 864750"/>
                <a:gd name="connsiteX73" fmla="*/ 1288849 w 6181509"/>
                <a:gd name="connsiteY73" fmla="*/ 231704 h 864750"/>
                <a:gd name="connsiteX74" fmla="*/ 1288849 w 6181509"/>
                <a:gd name="connsiteY74" fmla="*/ 204809 h 864750"/>
                <a:gd name="connsiteX75" fmla="*/ 1232992 w 6181509"/>
                <a:gd name="connsiteY75" fmla="*/ 204809 h 864750"/>
                <a:gd name="connsiteX76" fmla="*/ 1232992 w 6181509"/>
                <a:gd name="connsiteY76" fmla="*/ 186190 h 864750"/>
                <a:gd name="connsiteX77" fmla="*/ 1096452 w 6181509"/>
                <a:gd name="connsiteY77" fmla="*/ 186190 h 864750"/>
                <a:gd name="connsiteX78" fmla="*/ 1096452 w 6181509"/>
                <a:gd name="connsiteY78" fmla="*/ 175847 h 864750"/>
                <a:gd name="connsiteX79" fmla="*/ 951638 w 6181509"/>
                <a:gd name="connsiteY79" fmla="*/ 175847 h 864750"/>
                <a:gd name="connsiteX80" fmla="*/ 951638 w 6181509"/>
                <a:gd name="connsiteY80" fmla="*/ 165503 h 864750"/>
                <a:gd name="connsiteX81" fmla="*/ 873024 w 6181509"/>
                <a:gd name="connsiteY81" fmla="*/ 165503 h 864750"/>
                <a:gd name="connsiteX82" fmla="*/ 873024 w 6181509"/>
                <a:gd name="connsiteY82" fmla="*/ 142746 h 864750"/>
                <a:gd name="connsiteX83" fmla="*/ 810961 w 6181509"/>
                <a:gd name="connsiteY83" fmla="*/ 142746 h 864750"/>
                <a:gd name="connsiteX84" fmla="*/ 810961 w 6181509"/>
                <a:gd name="connsiteY84" fmla="*/ 126196 h 864750"/>
                <a:gd name="connsiteX85" fmla="*/ 697178 w 6181509"/>
                <a:gd name="connsiteY85" fmla="*/ 126196 h 864750"/>
                <a:gd name="connsiteX86" fmla="*/ 697178 w 6181509"/>
                <a:gd name="connsiteY86" fmla="*/ 111714 h 864750"/>
                <a:gd name="connsiteX87" fmla="*/ 622702 w 6181509"/>
                <a:gd name="connsiteY87" fmla="*/ 111714 h 864750"/>
                <a:gd name="connsiteX88" fmla="*/ 622702 w 6181509"/>
                <a:gd name="connsiteY88" fmla="*/ 88958 h 864750"/>
                <a:gd name="connsiteX89" fmla="*/ 585464 w 6181509"/>
                <a:gd name="connsiteY89" fmla="*/ 88958 h 864750"/>
                <a:gd name="connsiteX90" fmla="*/ 585464 w 6181509"/>
                <a:gd name="connsiteY90" fmla="*/ 62064 h 864750"/>
                <a:gd name="connsiteX91" fmla="*/ 527538 w 6181509"/>
                <a:gd name="connsiteY91" fmla="*/ 62064 h 864750"/>
                <a:gd name="connsiteX92" fmla="*/ 527538 w 6181509"/>
                <a:gd name="connsiteY92" fmla="*/ 41376 h 864750"/>
                <a:gd name="connsiteX93" fmla="*/ 155158 w 6181509"/>
                <a:gd name="connsiteY93" fmla="*/ 41376 h 864750"/>
                <a:gd name="connsiteX94" fmla="*/ 155158 w 6181509"/>
                <a:gd name="connsiteY94" fmla="*/ 20688 h 864750"/>
                <a:gd name="connsiteX95" fmla="*/ 0 w 6181509"/>
                <a:gd name="connsiteY95" fmla="*/ 20688 h 864750"/>
                <a:gd name="connsiteX96" fmla="*/ 0 w 6181509"/>
                <a:gd name="connsiteY96" fmla="*/ 0 h 864750"/>
                <a:gd name="connsiteX0" fmla="*/ 5709828 w 5709828"/>
                <a:gd name="connsiteY0" fmla="*/ 864750 h 864750"/>
                <a:gd name="connsiteX1" fmla="*/ 5709828 w 5709828"/>
                <a:gd name="connsiteY1" fmla="*/ 796480 h 864750"/>
                <a:gd name="connsiteX2" fmla="*/ 5486400 w 5709828"/>
                <a:gd name="connsiteY2" fmla="*/ 796480 h 864750"/>
                <a:gd name="connsiteX3" fmla="*/ 5486400 w 5709828"/>
                <a:gd name="connsiteY3" fmla="*/ 777861 h 864750"/>
                <a:gd name="connsiteX4" fmla="*/ 5176083 w 5709828"/>
                <a:gd name="connsiteY4" fmla="*/ 777861 h 864750"/>
                <a:gd name="connsiteX5" fmla="*/ 5176083 w 5709828"/>
                <a:gd name="connsiteY5" fmla="*/ 753036 h 864750"/>
                <a:gd name="connsiteX6" fmla="*/ 4718883 w 5709828"/>
                <a:gd name="connsiteY6" fmla="*/ 753036 h 864750"/>
                <a:gd name="connsiteX7" fmla="*/ 4718883 w 5709828"/>
                <a:gd name="connsiteY7" fmla="*/ 732348 h 864750"/>
                <a:gd name="connsiteX8" fmla="*/ 4383741 w 5709828"/>
                <a:gd name="connsiteY8" fmla="*/ 732348 h 864750"/>
                <a:gd name="connsiteX9" fmla="*/ 4389947 w 5709828"/>
                <a:gd name="connsiteY9" fmla="*/ 726142 h 864750"/>
                <a:gd name="connsiteX10" fmla="*/ 4050668 w 5709828"/>
                <a:gd name="connsiteY10" fmla="*/ 726142 h 864750"/>
                <a:gd name="connsiteX11" fmla="*/ 4050668 w 5709828"/>
                <a:gd name="connsiteY11" fmla="*/ 717867 h 864750"/>
                <a:gd name="connsiteX12" fmla="*/ 3914128 w 5709828"/>
                <a:gd name="connsiteY12" fmla="*/ 717867 h 864750"/>
                <a:gd name="connsiteX13" fmla="*/ 3914128 w 5709828"/>
                <a:gd name="connsiteY13" fmla="*/ 705454 h 864750"/>
                <a:gd name="connsiteX14" fmla="*/ 3849996 w 5709828"/>
                <a:gd name="connsiteY14" fmla="*/ 705454 h 864750"/>
                <a:gd name="connsiteX15" fmla="*/ 3849996 w 5709828"/>
                <a:gd name="connsiteY15" fmla="*/ 688904 h 864750"/>
                <a:gd name="connsiteX16" fmla="*/ 3674150 w 5709828"/>
                <a:gd name="connsiteY16" fmla="*/ 688904 h 864750"/>
                <a:gd name="connsiteX17" fmla="*/ 3674150 w 5709828"/>
                <a:gd name="connsiteY17" fmla="*/ 678560 h 864750"/>
                <a:gd name="connsiteX18" fmla="*/ 3541748 w 5709828"/>
                <a:gd name="connsiteY18" fmla="*/ 678560 h 864750"/>
                <a:gd name="connsiteX19" fmla="*/ 3541748 w 5709828"/>
                <a:gd name="connsiteY19" fmla="*/ 670285 h 864750"/>
                <a:gd name="connsiteX20" fmla="*/ 3479685 w 5709828"/>
                <a:gd name="connsiteY20" fmla="*/ 670285 h 864750"/>
                <a:gd name="connsiteX21" fmla="*/ 3475547 w 5709828"/>
                <a:gd name="connsiteY21" fmla="*/ 666147 h 864750"/>
                <a:gd name="connsiteX22" fmla="*/ 3440378 w 5709828"/>
                <a:gd name="connsiteY22" fmla="*/ 666147 h 864750"/>
                <a:gd name="connsiteX23" fmla="*/ 3440378 w 5709828"/>
                <a:gd name="connsiteY23" fmla="*/ 639253 h 864750"/>
                <a:gd name="connsiteX24" fmla="*/ 3173506 w 5709828"/>
                <a:gd name="connsiteY24" fmla="*/ 639253 h 864750"/>
                <a:gd name="connsiteX25" fmla="*/ 3173506 w 5709828"/>
                <a:gd name="connsiteY25" fmla="*/ 622703 h 864750"/>
                <a:gd name="connsiteX26" fmla="*/ 3032829 w 5709828"/>
                <a:gd name="connsiteY26" fmla="*/ 622703 h 864750"/>
                <a:gd name="connsiteX27" fmla="*/ 3032829 w 5709828"/>
                <a:gd name="connsiteY27" fmla="*/ 610290 h 864750"/>
                <a:gd name="connsiteX28" fmla="*/ 2943871 w 5709828"/>
                <a:gd name="connsiteY28" fmla="*/ 610290 h 864750"/>
                <a:gd name="connsiteX29" fmla="*/ 2943871 w 5709828"/>
                <a:gd name="connsiteY29" fmla="*/ 591671 h 864750"/>
                <a:gd name="connsiteX30" fmla="*/ 2900427 w 5709828"/>
                <a:gd name="connsiteY30" fmla="*/ 591671 h 864750"/>
                <a:gd name="connsiteX31" fmla="*/ 2900427 w 5709828"/>
                <a:gd name="connsiteY31" fmla="*/ 562708 h 864750"/>
                <a:gd name="connsiteX32" fmla="*/ 2834226 w 5709828"/>
                <a:gd name="connsiteY32" fmla="*/ 562708 h 864750"/>
                <a:gd name="connsiteX33" fmla="*/ 2834226 w 5709828"/>
                <a:gd name="connsiteY33" fmla="*/ 542020 h 864750"/>
                <a:gd name="connsiteX34" fmla="*/ 2598385 w 5709828"/>
                <a:gd name="connsiteY34" fmla="*/ 542020 h 864750"/>
                <a:gd name="connsiteX35" fmla="*/ 2598385 w 5709828"/>
                <a:gd name="connsiteY35" fmla="*/ 531676 h 864750"/>
                <a:gd name="connsiteX36" fmla="*/ 2523909 w 5709828"/>
                <a:gd name="connsiteY36" fmla="*/ 531676 h 864750"/>
                <a:gd name="connsiteX37" fmla="*/ 2523909 w 5709828"/>
                <a:gd name="connsiteY37" fmla="*/ 517195 h 864750"/>
                <a:gd name="connsiteX38" fmla="*/ 2445296 w 5709828"/>
                <a:gd name="connsiteY38" fmla="*/ 517195 h 864750"/>
                <a:gd name="connsiteX39" fmla="*/ 2445296 w 5709828"/>
                <a:gd name="connsiteY39" fmla="*/ 517195 h 864750"/>
                <a:gd name="connsiteX40" fmla="*/ 2416333 w 5709828"/>
                <a:gd name="connsiteY40" fmla="*/ 517195 h 864750"/>
                <a:gd name="connsiteX41" fmla="*/ 2416333 w 5709828"/>
                <a:gd name="connsiteY41" fmla="*/ 471682 h 864750"/>
                <a:gd name="connsiteX42" fmla="*/ 2358407 w 5709828"/>
                <a:gd name="connsiteY42" fmla="*/ 471682 h 864750"/>
                <a:gd name="connsiteX43" fmla="*/ 2358407 w 5709828"/>
                <a:gd name="connsiteY43" fmla="*/ 457200 h 864750"/>
                <a:gd name="connsiteX44" fmla="*/ 2223937 w 5709828"/>
                <a:gd name="connsiteY44" fmla="*/ 457200 h 864750"/>
                <a:gd name="connsiteX45" fmla="*/ 2221868 w 5709828"/>
                <a:gd name="connsiteY45" fmla="*/ 455131 h 864750"/>
                <a:gd name="connsiteX46" fmla="*/ 2106016 w 5709828"/>
                <a:gd name="connsiteY46" fmla="*/ 455131 h 864750"/>
                <a:gd name="connsiteX47" fmla="*/ 2106016 w 5709828"/>
                <a:gd name="connsiteY47" fmla="*/ 430306 h 864750"/>
                <a:gd name="connsiteX48" fmla="*/ 2041884 w 5709828"/>
                <a:gd name="connsiteY48" fmla="*/ 430306 h 864750"/>
                <a:gd name="connsiteX49" fmla="*/ 2041884 w 5709828"/>
                <a:gd name="connsiteY49" fmla="*/ 422031 h 864750"/>
                <a:gd name="connsiteX50" fmla="*/ 1975683 w 5709828"/>
                <a:gd name="connsiteY50" fmla="*/ 422031 h 864750"/>
                <a:gd name="connsiteX51" fmla="*/ 1975683 w 5709828"/>
                <a:gd name="connsiteY51" fmla="*/ 399275 h 864750"/>
                <a:gd name="connsiteX52" fmla="*/ 1919826 w 5709828"/>
                <a:gd name="connsiteY52" fmla="*/ 399275 h 864750"/>
                <a:gd name="connsiteX53" fmla="*/ 1919826 w 5709828"/>
                <a:gd name="connsiteY53" fmla="*/ 388931 h 864750"/>
                <a:gd name="connsiteX54" fmla="*/ 1868107 w 5709828"/>
                <a:gd name="connsiteY54" fmla="*/ 388931 h 864750"/>
                <a:gd name="connsiteX55" fmla="*/ 1868107 w 5709828"/>
                <a:gd name="connsiteY55" fmla="*/ 368243 h 864750"/>
                <a:gd name="connsiteX56" fmla="*/ 1843281 w 5709828"/>
                <a:gd name="connsiteY56" fmla="*/ 368243 h 864750"/>
                <a:gd name="connsiteX57" fmla="*/ 1843281 w 5709828"/>
                <a:gd name="connsiteY57" fmla="*/ 347555 h 864750"/>
                <a:gd name="connsiteX58" fmla="*/ 1696398 w 5709828"/>
                <a:gd name="connsiteY58" fmla="*/ 347555 h 864750"/>
                <a:gd name="connsiteX59" fmla="*/ 1696398 w 5709828"/>
                <a:gd name="connsiteY59" fmla="*/ 339280 h 864750"/>
                <a:gd name="connsiteX60" fmla="*/ 1613647 w 5709828"/>
                <a:gd name="connsiteY60" fmla="*/ 339280 h 864750"/>
                <a:gd name="connsiteX61" fmla="*/ 1613647 w 5709828"/>
                <a:gd name="connsiteY61" fmla="*/ 324799 h 864750"/>
                <a:gd name="connsiteX62" fmla="*/ 1561928 w 5709828"/>
                <a:gd name="connsiteY62" fmla="*/ 324799 h 864750"/>
                <a:gd name="connsiteX63" fmla="*/ 1561928 w 5709828"/>
                <a:gd name="connsiteY63" fmla="*/ 299973 h 864750"/>
                <a:gd name="connsiteX64" fmla="*/ 1510208 w 5709828"/>
                <a:gd name="connsiteY64" fmla="*/ 299973 h 864750"/>
                <a:gd name="connsiteX65" fmla="*/ 1510208 w 5709828"/>
                <a:gd name="connsiteY65" fmla="*/ 285492 h 864750"/>
                <a:gd name="connsiteX66" fmla="*/ 1466764 w 5709828"/>
                <a:gd name="connsiteY66" fmla="*/ 285492 h 864750"/>
                <a:gd name="connsiteX67" fmla="*/ 1466764 w 5709828"/>
                <a:gd name="connsiteY67" fmla="*/ 260667 h 864750"/>
                <a:gd name="connsiteX68" fmla="*/ 1417113 w 5709828"/>
                <a:gd name="connsiteY68" fmla="*/ 260667 h 864750"/>
                <a:gd name="connsiteX69" fmla="*/ 1417113 w 5709828"/>
                <a:gd name="connsiteY69" fmla="*/ 244116 h 864750"/>
                <a:gd name="connsiteX70" fmla="*/ 1386081 w 5709828"/>
                <a:gd name="connsiteY70" fmla="*/ 244116 h 864750"/>
                <a:gd name="connsiteX71" fmla="*/ 1386081 w 5709828"/>
                <a:gd name="connsiteY71" fmla="*/ 231704 h 864750"/>
                <a:gd name="connsiteX72" fmla="*/ 1288849 w 5709828"/>
                <a:gd name="connsiteY72" fmla="*/ 231704 h 864750"/>
                <a:gd name="connsiteX73" fmla="*/ 1288849 w 5709828"/>
                <a:gd name="connsiteY73" fmla="*/ 204809 h 864750"/>
                <a:gd name="connsiteX74" fmla="*/ 1232992 w 5709828"/>
                <a:gd name="connsiteY74" fmla="*/ 204809 h 864750"/>
                <a:gd name="connsiteX75" fmla="*/ 1232992 w 5709828"/>
                <a:gd name="connsiteY75" fmla="*/ 186190 h 864750"/>
                <a:gd name="connsiteX76" fmla="*/ 1096452 w 5709828"/>
                <a:gd name="connsiteY76" fmla="*/ 186190 h 864750"/>
                <a:gd name="connsiteX77" fmla="*/ 1096452 w 5709828"/>
                <a:gd name="connsiteY77" fmla="*/ 175847 h 864750"/>
                <a:gd name="connsiteX78" fmla="*/ 951638 w 5709828"/>
                <a:gd name="connsiteY78" fmla="*/ 175847 h 864750"/>
                <a:gd name="connsiteX79" fmla="*/ 951638 w 5709828"/>
                <a:gd name="connsiteY79" fmla="*/ 165503 h 864750"/>
                <a:gd name="connsiteX80" fmla="*/ 873024 w 5709828"/>
                <a:gd name="connsiteY80" fmla="*/ 165503 h 864750"/>
                <a:gd name="connsiteX81" fmla="*/ 873024 w 5709828"/>
                <a:gd name="connsiteY81" fmla="*/ 142746 h 864750"/>
                <a:gd name="connsiteX82" fmla="*/ 810961 w 5709828"/>
                <a:gd name="connsiteY82" fmla="*/ 142746 h 864750"/>
                <a:gd name="connsiteX83" fmla="*/ 810961 w 5709828"/>
                <a:gd name="connsiteY83" fmla="*/ 126196 h 864750"/>
                <a:gd name="connsiteX84" fmla="*/ 697178 w 5709828"/>
                <a:gd name="connsiteY84" fmla="*/ 126196 h 864750"/>
                <a:gd name="connsiteX85" fmla="*/ 697178 w 5709828"/>
                <a:gd name="connsiteY85" fmla="*/ 111714 h 864750"/>
                <a:gd name="connsiteX86" fmla="*/ 622702 w 5709828"/>
                <a:gd name="connsiteY86" fmla="*/ 111714 h 864750"/>
                <a:gd name="connsiteX87" fmla="*/ 622702 w 5709828"/>
                <a:gd name="connsiteY87" fmla="*/ 88958 h 864750"/>
                <a:gd name="connsiteX88" fmla="*/ 585464 w 5709828"/>
                <a:gd name="connsiteY88" fmla="*/ 88958 h 864750"/>
                <a:gd name="connsiteX89" fmla="*/ 585464 w 5709828"/>
                <a:gd name="connsiteY89" fmla="*/ 62064 h 864750"/>
                <a:gd name="connsiteX90" fmla="*/ 527538 w 5709828"/>
                <a:gd name="connsiteY90" fmla="*/ 62064 h 864750"/>
                <a:gd name="connsiteX91" fmla="*/ 527538 w 5709828"/>
                <a:gd name="connsiteY91" fmla="*/ 41376 h 864750"/>
                <a:gd name="connsiteX92" fmla="*/ 155158 w 5709828"/>
                <a:gd name="connsiteY92" fmla="*/ 41376 h 864750"/>
                <a:gd name="connsiteX93" fmla="*/ 155158 w 5709828"/>
                <a:gd name="connsiteY93" fmla="*/ 20688 h 864750"/>
                <a:gd name="connsiteX94" fmla="*/ 0 w 5709828"/>
                <a:gd name="connsiteY94" fmla="*/ 20688 h 864750"/>
                <a:gd name="connsiteX95" fmla="*/ 0 w 5709828"/>
                <a:gd name="connsiteY95" fmla="*/ 0 h 864750"/>
                <a:gd name="connsiteX0" fmla="*/ 5709828 w 5709828"/>
                <a:gd name="connsiteY0" fmla="*/ 796480 h 796480"/>
                <a:gd name="connsiteX1" fmla="*/ 5486400 w 5709828"/>
                <a:gd name="connsiteY1" fmla="*/ 796480 h 796480"/>
                <a:gd name="connsiteX2" fmla="*/ 5486400 w 5709828"/>
                <a:gd name="connsiteY2" fmla="*/ 777861 h 796480"/>
                <a:gd name="connsiteX3" fmla="*/ 5176083 w 5709828"/>
                <a:gd name="connsiteY3" fmla="*/ 777861 h 796480"/>
                <a:gd name="connsiteX4" fmla="*/ 5176083 w 5709828"/>
                <a:gd name="connsiteY4" fmla="*/ 753036 h 796480"/>
                <a:gd name="connsiteX5" fmla="*/ 4718883 w 5709828"/>
                <a:gd name="connsiteY5" fmla="*/ 753036 h 796480"/>
                <a:gd name="connsiteX6" fmla="*/ 4718883 w 5709828"/>
                <a:gd name="connsiteY6" fmla="*/ 732348 h 796480"/>
                <a:gd name="connsiteX7" fmla="*/ 4383741 w 5709828"/>
                <a:gd name="connsiteY7" fmla="*/ 732348 h 796480"/>
                <a:gd name="connsiteX8" fmla="*/ 4389947 w 5709828"/>
                <a:gd name="connsiteY8" fmla="*/ 726142 h 796480"/>
                <a:gd name="connsiteX9" fmla="*/ 4050668 w 5709828"/>
                <a:gd name="connsiteY9" fmla="*/ 726142 h 796480"/>
                <a:gd name="connsiteX10" fmla="*/ 4050668 w 5709828"/>
                <a:gd name="connsiteY10" fmla="*/ 717867 h 796480"/>
                <a:gd name="connsiteX11" fmla="*/ 3914128 w 5709828"/>
                <a:gd name="connsiteY11" fmla="*/ 717867 h 796480"/>
                <a:gd name="connsiteX12" fmla="*/ 3914128 w 5709828"/>
                <a:gd name="connsiteY12" fmla="*/ 705454 h 796480"/>
                <a:gd name="connsiteX13" fmla="*/ 3849996 w 5709828"/>
                <a:gd name="connsiteY13" fmla="*/ 705454 h 796480"/>
                <a:gd name="connsiteX14" fmla="*/ 3849996 w 5709828"/>
                <a:gd name="connsiteY14" fmla="*/ 688904 h 796480"/>
                <a:gd name="connsiteX15" fmla="*/ 3674150 w 5709828"/>
                <a:gd name="connsiteY15" fmla="*/ 688904 h 796480"/>
                <a:gd name="connsiteX16" fmla="*/ 3674150 w 5709828"/>
                <a:gd name="connsiteY16" fmla="*/ 678560 h 796480"/>
                <a:gd name="connsiteX17" fmla="*/ 3541748 w 5709828"/>
                <a:gd name="connsiteY17" fmla="*/ 678560 h 796480"/>
                <a:gd name="connsiteX18" fmla="*/ 3541748 w 5709828"/>
                <a:gd name="connsiteY18" fmla="*/ 670285 h 796480"/>
                <a:gd name="connsiteX19" fmla="*/ 3479685 w 5709828"/>
                <a:gd name="connsiteY19" fmla="*/ 670285 h 796480"/>
                <a:gd name="connsiteX20" fmla="*/ 3475547 w 5709828"/>
                <a:gd name="connsiteY20" fmla="*/ 666147 h 796480"/>
                <a:gd name="connsiteX21" fmla="*/ 3440378 w 5709828"/>
                <a:gd name="connsiteY21" fmla="*/ 666147 h 796480"/>
                <a:gd name="connsiteX22" fmla="*/ 3440378 w 5709828"/>
                <a:gd name="connsiteY22" fmla="*/ 639253 h 796480"/>
                <a:gd name="connsiteX23" fmla="*/ 3173506 w 5709828"/>
                <a:gd name="connsiteY23" fmla="*/ 639253 h 796480"/>
                <a:gd name="connsiteX24" fmla="*/ 3173506 w 5709828"/>
                <a:gd name="connsiteY24" fmla="*/ 622703 h 796480"/>
                <a:gd name="connsiteX25" fmla="*/ 3032829 w 5709828"/>
                <a:gd name="connsiteY25" fmla="*/ 622703 h 796480"/>
                <a:gd name="connsiteX26" fmla="*/ 3032829 w 5709828"/>
                <a:gd name="connsiteY26" fmla="*/ 610290 h 796480"/>
                <a:gd name="connsiteX27" fmla="*/ 2943871 w 5709828"/>
                <a:gd name="connsiteY27" fmla="*/ 610290 h 796480"/>
                <a:gd name="connsiteX28" fmla="*/ 2943871 w 5709828"/>
                <a:gd name="connsiteY28" fmla="*/ 591671 h 796480"/>
                <a:gd name="connsiteX29" fmla="*/ 2900427 w 5709828"/>
                <a:gd name="connsiteY29" fmla="*/ 591671 h 796480"/>
                <a:gd name="connsiteX30" fmla="*/ 2900427 w 5709828"/>
                <a:gd name="connsiteY30" fmla="*/ 562708 h 796480"/>
                <a:gd name="connsiteX31" fmla="*/ 2834226 w 5709828"/>
                <a:gd name="connsiteY31" fmla="*/ 562708 h 796480"/>
                <a:gd name="connsiteX32" fmla="*/ 2834226 w 5709828"/>
                <a:gd name="connsiteY32" fmla="*/ 542020 h 796480"/>
                <a:gd name="connsiteX33" fmla="*/ 2598385 w 5709828"/>
                <a:gd name="connsiteY33" fmla="*/ 542020 h 796480"/>
                <a:gd name="connsiteX34" fmla="*/ 2598385 w 5709828"/>
                <a:gd name="connsiteY34" fmla="*/ 531676 h 796480"/>
                <a:gd name="connsiteX35" fmla="*/ 2523909 w 5709828"/>
                <a:gd name="connsiteY35" fmla="*/ 531676 h 796480"/>
                <a:gd name="connsiteX36" fmla="*/ 2523909 w 5709828"/>
                <a:gd name="connsiteY36" fmla="*/ 517195 h 796480"/>
                <a:gd name="connsiteX37" fmla="*/ 2445296 w 5709828"/>
                <a:gd name="connsiteY37" fmla="*/ 517195 h 796480"/>
                <a:gd name="connsiteX38" fmla="*/ 2445296 w 5709828"/>
                <a:gd name="connsiteY38" fmla="*/ 517195 h 796480"/>
                <a:gd name="connsiteX39" fmla="*/ 2416333 w 5709828"/>
                <a:gd name="connsiteY39" fmla="*/ 517195 h 796480"/>
                <a:gd name="connsiteX40" fmla="*/ 2416333 w 5709828"/>
                <a:gd name="connsiteY40" fmla="*/ 471682 h 796480"/>
                <a:gd name="connsiteX41" fmla="*/ 2358407 w 5709828"/>
                <a:gd name="connsiteY41" fmla="*/ 471682 h 796480"/>
                <a:gd name="connsiteX42" fmla="*/ 2358407 w 5709828"/>
                <a:gd name="connsiteY42" fmla="*/ 457200 h 796480"/>
                <a:gd name="connsiteX43" fmla="*/ 2223937 w 5709828"/>
                <a:gd name="connsiteY43" fmla="*/ 457200 h 796480"/>
                <a:gd name="connsiteX44" fmla="*/ 2221868 w 5709828"/>
                <a:gd name="connsiteY44" fmla="*/ 455131 h 796480"/>
                <a:gd name="connsiteX45" fmla="*/ 2106016 w 5709828"/>
                <a:gd name="connsiteY45" fmla="*/ 455131 h 796480"/>
                <a:gd name="connsiteX46" fmla="*/ 2106016 w 5709828"/>
                <a:gd name="connsiteY46" fmla="*/ 430306 h 796480"/>
                <a:gd name="connsiteX47" fmla="*/ 2041884 w 5709828"/>
                <a:gd name="connsiteY47" fmla="*/ 430306 h 796480"/>
                <a:gd name="connsiteX48" fmla="*/ 2041884 w 5709828"/>
                <a:gd name="connsiteY48" fmla="*/ 422031 h 796480"/>
                <a:gd name="connsiteX49" fmla="*/ 1975683 w 5709828"/>
                <a:gd name="connsiteY49" fmla="*/ 422031 h 796480"/>
                <a:gd name="connsiteX50" fmla="*/ 1975683 w 5709828"/>
                <a:gd name="connsiteY50" fmla="*/ 399275 h 796480"/>
                <a:gd name="connsiteX51" fmla="*/ 1919826 w 5709828"/>
                <a:gd name="connsiteY51" fmla="*/ 399275 h 796480"/>
                <a:gd name="connsiteX52" fmla="*/ 1919826 w 5709828"/>
                <a:gd name="connsiteY52" fmla="*/ 388931 h 796480"/>
                <a:gd name="connsiteX53" fmla="*/ 1868107 w 5709828"/>
                <a:gd name="connsiteY53" fmla="*/ 388931 h 796480"/>
                <a:gd name="connsiteX54" fmla="*/ 1868107 w 5709828"/>
                <a:gd name="connsiteY54" fmla="*/ 368243 h 796480"/>
                <a:gd name="connsiteX55" fmla="*/ 1843281 w 5709828"/>
                <a:gd name="connsiteY55" fmla="*/ 368243 h 796480"/>
                <a:gd name="connsiteX56" fmla="*/ 1843281 w 5709828"/>
                <a:gd name="connsiteY56" fmla="*/ 347555 h 796480"/>
                <a:gd name="connsiteX57" fmla="*/ 1696398 w 5709828"/>
                <a:gd name="connsiteY57" fmla="*/ 347555 h 796480"/>
                <a:gd name="connsiteX58" fmla="*/ 1696398 w 5709828"/>
                <a:gd name="connsiteY58" fmla="*/ 339280 h 796480"/>
                <a:gd name="connsiteX59" fmla="*/ 1613647 w 5709828"/>
                <a:gd name="connsiteY59" fmla="*/ 339280 h 796480"/>
                <a:gd name="connsiteX60" fmla="*/ 1613647 w 5709828"/>
                <a:gd name="connsiteY60" fmla="*/ 324799 h 796480"/>
                <a:gd name="connsiteX61" fmla="*/ 1561928 w 5709828"/>
                <a:gd name="connsiteY61" fmla="*/ 324799 h 796480"/>
                <a:gd name="connsiteX62" fmla="*/ 1561928 w 5709828"/>
                <a:gd name="connsiteY62" fmla="*/ 299973 h 796480"/>
                <a:gd name="connsiteX63" fmla="*/ 1510208 w 5709828"/>
                <a:gd name="connsiteY63" fmla="*/ 299973 h 796480"/>
                <a:gd name="connsiteX64" fmla="*/ 1510208 w 5709828"/>
                <a:gd name="connsiteY64" fmla="*/ 285492 h 796480"/>
                <a:gd name="connsiteX65" fmla="*/ 1466764 w 5709828"/>
                <a:gd name="connsiteY65" fmla="*/ 285492 h 796480"/>
                <a:gd name="connsiteX66" fmla="*/ 1466764 w 5709828"/>
                <a:gd name="connsiteY66" fmla="*/ 260667 h 796480"/>
                <a:gd name="connsiteX67" fmla="*/ 1417113 w 5709828"/>
                <a:gd name="connsiteY67" fmla="*/ 260667 h 796480"/>
                <a:gd name="connsiteX68" fmla="*/ 1417113 w 5709828"/>
                <a:gd name="connsiteY68" fmla="*/ 244116 h 796480"/>
                <a:gd name="connsiteX69" fmla="*/ 1386081 w 5709828"/>
                <a:gd name="connsiteY69" fmla="*/ 244116 h 796480"/>
                <a:gd name="connsiteX70" fmla="*/ 1386081 w 5709828"/>
                <a:gd name="connsiteY70" fmla="*/ 231704 h 796480"/>
                <a:gd name="connsiteX71" fmla="*/ 1288849 w 5709828"/>
                <a:gd name="connsiteY71" fmla="*/ 231704 h 796480"/>
                <a:gd name="connsiteX72" fmla="*/ 1288849 w 5709828"/>
                <a:gd name="connsiteY72" fmla="*/ 204809 h 796480"/>
                <a:gd name="connsiteX73" fmla="*/ 1232992 w 5709828"/>
                <a:gd name="connsiteY73" fmla="*/ 204809 h 796480"/>
                <a:gd name="connsiteX74" fmla="*/ 1232992 w 5709828"/>
                <a:gd name="connsiteY74" fmla="*/ 186190 h 796480"/>
                <a:gd name="connsiteX75" fmla="*/ 1096452 w 5709828"/>
                <a:gd name="connsiteY75" fmla="*/ 186190 h 796480"/>
                <a:gd name="connsiteX76" fmla="*/ 1096452 w 5709828"/>
                <a:gd name="connsiteY76" fmla="*/ 175847 h 796480"/>
                <a:gd name="connsiteX77" fmla="*/ 951638 w 5709828"/>
                <a:gd name="connsiteY77" fmla="*/ 175847 h 796480"/>
                <a:gd name="connsiteX78" fmla="*/ 951638 w 5709828"/>
                <a:gd name="connsiteY78" fmla="*/ 165503 h 796480"/>
                <a:gd name="connsiteX79" fmla="*/ 873024 w 5709828"/>
                <a:gd name="connsiteY79" fmla="*/ 165503 h 796480"/>
                <a:gd name="connsiteX80" fmla="*/ 873024 w 5709828"/>
                <a:gd name="connsiteY80" fmla="*/ 142746 h 796480"/>
                <a:gd name="connsiteX81" fmla="*/ 810961 w 5709828"/>
                <a:gd name="connsiteY81" fmla="*/ 142746 h 796480"/>
                <a:gd name="connsiteX82" fmla="*/ 810961 w 5709828"/>
                <a:gd name="connsiteY82" fmla="*/ 126196 h 796480"/>
                <a:gd name="connsiteX83" fmla="*/ 697178 w 5709828"/>
                <a:gd name="connsiteY83" fmla="*/ 126196 h 796480"/>
                <a:gd name="connsiteX84" fmla="*/ 697178 w 5709828"/>
                <a:gd name="connsiteY84" fmla="*/ 111714 h 796480"/>
                <a:gd name="connsiteX85" fmla="*/ 622702 w 5709828"/>
                <a:gd name="connsiteY85" fmla="*/ 111714 h 796480"/>
                <a:gd name="connsiteX86" fmla="*/ 622702 w 5709828"/>
                <a:gd name="connsiteY86" fmla="*/ 88958 h 796480"/>
                <a:gd name="connsiteX87" fmla="*/ 585464 w 5709828"/>
                <a:gd name="connsiteY87" fmla="*/ 88958 h 796480"/>
                <a:gd name="connsiteX88" fmla="*/ 585464 w 5709828"/>
                <a:gd name="connsiteY88" fmla="*/ 62064 h 796480"/>
                <a:gd name="connsiteX89" fmla="*/ 527538 w 5709828"/>
                <a:gd name="connsiteY89" fmla="*/ 62064 h 796480"/>
                <a:gd name="connsiteX90" fmla="*/ 527538 w 5709828"/>
                <a:gd name="connsiteY90" fmla="*/ 41376 h 796480"/>
                <a:gd name="connsiteX91" fmla="*/ 155158 w 5709828"/>
                <a:gd name="connsiteY91" fmla="*/ 41376 h 796480"/>
                <a:gd name="connsiteX92" fmla="*/ 155158 w 5709828"/>
                <a:gd name="connsiteY92" fmla="*/ 20688 h 796480"/>
                <a:gd name="connsiteX93" fmla="*/ 0 w 5709828"/>
                <a:gd name="connsiteY93" fmla="*/ 20688 h 796480"/>
                <a:gd name="connsiteX94" fmla="*/ 0 w 5709828"/>
                <a:gd name="connsiteY94" fmla="*/ 0 h 796480"/>
                <a:gd name="connsiteX0" fmla="*/ 5754081 w 5754081"/>
                <a:gd name="connsiteY0" fmla="*/ 796480 h 796480"/>
                <a:gd name="connsiteX1" fmla="*/ 5486400 w 5754081"/>
                <a:gd name="connsiteY1" fmla="*/ 796480 h 796480"/>
                <a:gd name="connsiteX2" fmla="*/ 5486400 w 5754081"/>
                <a:gd name="connsiteY2" fmla="*/ 777861 h 796480"/>
                <a:gd name="connsiteX3" fmla="*/ 5176083 w 5754081"/>
                <a:gd name="connsiteY3" fmla="*/ 777861 h 796480"/>
                <a:gd name="connsiteX4" fmla="*/ 5176083 w 5754081"/>
                <a:gd name="connsiteY4" fmla="*/ 753036 h 796480"/>
                <a:gd name="connsiteX5" fmla="*/ 4718883 w 5754081"/>
                <a:gd name="connsiteY5" fmla="*/ 753036 h 796480"/>
                <a:gd name="connsiteX6" fmla="*/ 4718883 w 5754081"/>
                <a:gd name="connsiteY6" fmla="*/ 732348 h 796480"/>
                <a:gd name="connsiteX7" fmla="*/ 4383741 w 5754081"/>
                <a:gd name="connsiteY7" fmla="*/ 732348 h 796480"/>
                <a:gd name="connsiteX8" fmla="*/ 4389947 w 5754081"/>
                <a:gd name="connsiteY8" fmla="*/ 726142 h 796480"/>
                <a:gd name="connsiteX9" fmla="*/ 4050668 w 5754081"/>
                <a:gd name="connsiteY9" fmla="*/ 726142 h 796480"/>
                <a:gd name="connsiteX10" fmla="*/ 4050668 w 5754081"/>
                <a:gd name="connsiteY10" fmla="*/ 717867 h 796480"/>
                <a:gd name="connsiteX11" fmla="*/ 3914128 w 5754081"/>
                <a:gd name="connsiteY11" fmla="*/ 717867 h 796480"/>
                <a:gd name="connsiteX12" fmla="*/ 3914128 w 5754081"/>
                <a:gd name="connsiteY12" fmla="*/ 705454 h 796480"/>
                <a:gd name="connsiteX13" fmla="*/ 3849996 w 5754081"/>
                <a:gd name="connsiteY13" fmla="*/ 705454 h 796480"/>
                <a:gd name="connsiteX14" fmla="*/ 3849996 w 5754081"/>
                <a:gd name="connsiteY14" fmla="*/ 688904 h 796480"/>
                <a:gd name="connsiteX15" fmla="*/ 3674150 w 5754081"/>
                <a:gd name="connsiteY15" fmla="*/ 688904 h 796480"/>
                <a:gd name="connsiteX16" fmla="*/ 3674150 w 5754081"/>
                <a:gd name="connsiteY16" fmla="*/ 678560 h 796480"/>
                <a:gd name="connsiteX17" fmla="*/ 3541748 w 5754081"/>
                <a:gd name="connsiteY17" fmla="*/ 678560 h 796480"/>
                <a:gd name="connsiteX18" fmla="*/ 3541748 w 5754081"/>
                <a:gd name="connsiteY18" fmla="*/ 670285 h 796480"/>
                <a:gd name="connsiteX19" fmla="*/ 3479685 w 5754081"/>
                <a:gd name="connsiteY19" fmla="*/ 670285 h 796480"/>
                <a:gd name="connsiteX20" fmla="*/ 3475547 w 5754081"/>
                <a:gd name="connsiteY20" fmla="*/ 666147 h 796480"/>
                <a:gd name="connsiteX21" fmla="*/ 3440378 w 5754081"/>
                <a:gd name="connsiteY21" fmla="*/ 666147 h 796480"/>
                <a:gd name="connsiteX22" fmla="*/ 3440378 w 5754081"/>
                <a:gd name="connsiteY22" fmla="*/ 639253 h 796480"/>
                <a:gd name="connsiteX23" fmla="*/ 3173506 w 5754081"/>
                <a:gd name="connsiteY23" fmla="*/ 639253 h 796480"/>
                <a:gd name="connsiteX24" fmla="*/ 3173506 w 5754081"/>
                <a:gd name="connsiteY24" fmla="*/ 622703 h 796480"/>
                <a:gd name="connsiteX25" fmla="*/ 3032829 w 5754081"/>
                <a:gd name="connsiteY25" fmla="*/ 622703 h 796480"/>
                <a:gd name="connsiteX26" fmla="*/ 3032829 w 5754081"/>
                <a:gd name="connsiteY26" fmla="*/ 610290 h 796480"/>
                <a:gd name="connsiteX27" fmla="*/ 2943871 w 5754081"/>
                <a:gd name="connsiteY27" fmla="*/ 610290 h 796480"/>
                <a:gd name="connsiteX28" fmla="*/ 2943871 w 5754081"/>
                <a:gd name="connsiteY28" fmla="*/ 591671 h 796480"/>
                <a:gd name="connsiteX29" fmla="*/ 2900427 w 5754081"/>
                <a:gd name="connsiteY29" fmla="*/ 591671 h 796480"/>
                <a:gd name="connsiteX30" fmla="*/ 2900427 w 5754081"/>
                <a:gd name="connsiteY30" fmla="*/ 562708 h 796480"/>
                <a:gd name="connsiteX31" fmla="*/ 2834226 w 5754081"/>
                <a:gd name="connsiteY31" fmla="*/ 562708 h 796480"/>
                <a:gd name="connsiteX32" fmla="*/ 2834226 w 5754081"/>
                <a:gd name="connsiteY32" fmla="*/ 542020 h 796480"/>
                <a:gd name="connsiteX33" fmla="*/ 2598385 w 5754081"/>
                <a:gd name="connsiteY33" fmla="*/ 542020 h 796480"/>
                <a:gd name="connsiteX34" fmla="*/ 2598385 w 5754081"/>
                <a:gd name="connsiteY34" fmla="*/ 531676 h 796480"/>
                <a:gd name="connsiteX35" fmla="*/ 2523909 w 5754081"/>
                <a:gd name="connsiteY35" fmla="*/ 531676 h 796480"/>
                <a:gd name="connsiteX36" fmla="*/ 2523909 w 5754081"/>
                <a:gd name="connsiteY36" fmla="*/ 517195 h 796480"/>
                <a:gd name="connsiteX37" fmla="*/ 2445296 w 5754081"/>
                <a:gd name="connsiteY37" fmla="*/ 517195 h 796480"/>
                <a:gd name="connsiteX38" fmla="*/ 2445296 w 5754081"/>
                <a:gd name="connsiteY38" fmla="*/ 517195 h 796480"/>
                <a:gd name="connsiteX39" fmla="*/ 2416333 w 5754081"/>
                <a:gd name="connsiteY39" fmla="*/ 517195 h 796480"/>
                <a:gd name="connsiteX40" fmla="*/ 2416333 w 5754081"/>
                <a:gd name="connsiteY40" fmla="*/ 471682 h 796480"/>
                <a:gd name="connsiteX41" fmla="*/ 2358407 w 5754081"/>
                <a:gd name="connsiteY41" fmla="*/ 471682 h 796480"/>
                <a:gd name="connsiteX42" fmla="*/ 2358407 w 5754081"/>
                <a:gd name="connsiteY42" fmla="*/ 457200 h 796480"/>
                <a:gd name="connsiteX43" fmla="*/ 2223937 w 5754081"/>
                <a:gd name="connsiteY43" fmla="*/ 457200 h 796480"/>
                <a:gd name="connsiteX44" fmla="*/ 2221868 w 5754081"/>
                <a:gd name="connsiteY44" fmla="*/ 455131 h 796480"/>
                <a:gd name="connsiteX45" fmla="*/ 2106016 w 5754081"/>
                <a:gd name="connsiteY45" fmla="*/ 455131 h 796480"/>
                <a:gd name="connsiteX46" fmla="*/ 2106016 w 5754081"/>
                <a:gd name="connsiteY46" fmla="*/ 430306 h 796480"/>
                <a:gd name="connsiteX47" fmla="*/ 2041884 w 5754081"/>
                <a:gd name="connsiteY47" fmla="*/ 430306 h 796480"/>
                <a:gd name="connsiteX48" fmla="*/ 2041884 w 5754081"/>
                <a:gd name="connsiteY48" fmla="*/ 422031 h 796480"/>
                <a:gd name="connsiteX49" fmla="*/ 1975683 w 5754081"/>
                <a:gd name="connsiteY49" fmla="*/ 422031 h 796480"/>
                <a:gd name="connsiteX50" fmla="*/ 1975683 w 5754081"/>
                <a:gd name="connsiteY50" fmla="*/ 399275 h 796480"/>
                <a:gd name="connsiteX51" fmla="*/ 1919826 w 5754081"/>
                <a:gd name="connsiteY51" fmla="*/ 399275 h 796480"/>
                <a:gd name="connsiteX52" fmla="*/ 1919826 w 5754081"/>
                <a:gd name="connsiteY52" fmla="*/ 388931 h 796480"/>
                <a:gd name="connsiteX53" fmla="*/ 1868107 w 5754081"/>
                <a:gd name="connsiteY53" fmla="*/ 388931 h 796480"/>
                <a:gd name="connsiteX54" fmla="*/ 1868107 w 5754081"/>
                <a:gd name="connsiteY54" fmla="*/ 368243 h 796480"/>
                <a:gd name="connsiteX55" fmla="*/ 1843281 w 5754081"/>
                <a:gd name="connsiteY55" fmla="*/ 368243 h 796480"/>
                <a:gd name="connsiteX56" fmla="*/ 1843281 w 5754081"/>
                <a:gd name="connsiteY56" fmla="*/ 347555 h 796480"/>
                <a:gd name="connsiteX57" fmla="*/ 1696398 w 5754081"/>
                <a:gd name="connsiteY57" fmla="*/ 347555 h 796480"/>
                <a:gd name="connsiteX58" fmla="*/ 1696398 w 5754081"/>
                <a:gd name="connsiteY58" fmla="*/ 339280 h 796480"/>
                <a:gd name="connsiteX59" fmla="*/ 1613647 w 5754081"/>
                <a:gd name="connsiteY59" fmla="*/ 339280 h 796480"/>
                <a:gd name="connsiteX60" fmla="*/ 1613647 w 5754081"/>
                <a:gd name="connsiteY60" fmla="*/ 324799 h 796480"/>
                <a:gd name="connsiteX61" fmla="*/ 1561928 w 5754081"/>
                <a:gd name="connsiteY61" fmla="*/ 324799 h 796480"/>
                <a:gd name="connsiteX62" fmla="*/ 1561928 w 5754081"/>
                <a:gd name="connsiteY62" fmla="*/ 299973 h 796480"/>
                <a:gd name="connsiteX63" fmla="*/ 1510208 w 5754081"/>
                <a:gd name="connsiteY63" fmla="*/ 299973 h 796480"/>
                <a:gd name="connsiteX64" fmla="*/ 1510208 w 5754081"/>
                <a:gd name="connsiteY64" fmla="*/ 285492 h 796480"/>
                <a:gd name="connsiteX65" fmla="*/ 1466764 w 5754081"/>
                <a:gd name="connsiteY65" fmla="*/ 285492 h 796480"/>
                <a:gd name="connsiteX66" fmla="*/ 1466764 w 5754081"/>
                <a:gd name="connsiteY66" fmla="*/ 260667 h 796480"/>
                <a:gd name="connsiteX67" fmla="*/ 1417113 w 5754081"/>
                <a:gd name="connsiteY67" fmla="*/ 260667 h 796480"/>
                <a:gd name="connsiteX68" fmla="*/ 1417113 w 5754081"/>
                <a:gd name="connsiteY68" fmla="*/ 244116 h 796480"/>
                <a:gd name="connsiteX69" fmla="*/ 1386081 w 5754081"/>
                <a:gd name="connsiteY69" fmla="*/ 244116 h 796480"/>
                <a:gd name="connsiteX70" fmla="*/ 1386081 w 5754081"/>
                <a:gd name="connsiteY70" fmla="*/ 231704 h 796480"/>
                <a:gd name="connsiteX71" fmla="*/ 1288849 w 5754081"/>
                <a:gd name="connsiteY71" fmla="*/ 231704 h 796480"/>
                <a:gd name="connsiteX72" fmla="*/ 1288849 w 5754081"/>
                <a:gd name="connsiteY72" fmla="*/ 204809 h 796480"/>
                <a:gd name="connsiteX73" fmla="*/ 1232992 w 5754081"/>
                <a:gd name="connsiteY73" fmla="*/ 204809 h 796480"/>
                <a:gd name="connsiteX74" fmla="*/ 1232992 w 5754081"/>
                <a:gd name="connsiteY74" fmla="*/ 186190 h 796480"/>
                <a:gd name="connsiteX75" fmla="*/ 1096452 w 5754081"/>
                <a:gd name="connsiteY75" fmla="*/ 186190 h 796480"/>
                <a:gd name="connsiteX76" fmla="*/ 1096452 w 5754081"/>
                <a:gd name="connsiteY76" fmla="*/ 175847 h 796480"/>
                <a:gd name="connsiteX77" fmla="*/ 951638 w 5754081"/>
                <a:gd name="connsiteY77" fmla="*/ 175847 h 796480"/>
                <a:gd name="connsiteX78" fmla="*/ 951638 w 5754081"/>
                <a:gd name="connsiteY78" fmla="*/ 165503 h 796480"/>
                <a:gd name="connsiteX79" fmla="*/ 873024 w 5754081"/>
                <a:gd name="connsiteY79" fmla="*/ 165503 h 796480"/>
                <a:gd name="connsiteX80" fmla="*/ 873024 w 5754081"/>
                <a:gd name="connsiteY80" fmla="*/ 142746 h 796480"/>
                <a:gd name="connsiteX81" fmla="*/ 810961 w 5754081"/>
                <a:gd name="connsiteY81" fmla="*/ 142746 h 796480"/>
                <a:gd name="connsiteX82" fmla="*/ 810961 w 5754081"/>
                <a:gd name="connsiteY82" fmla="*/ 126196 h 796480"/>
                <a:gd name="connsiteX83" fmla="*/ 697178 w 5754081"/>
                <a:gd name="connsiteY83" fmla="*/ 126196 h 796480"/>
                <a:gd name="connsiteX84" fmla="*/ 697178 w 5754081"/>
                <a:gd name="connsiteY84" fmla="*/ 111714 h 796480"/>
                <a:gd name="connsiteX85" fmla="*/ 622702 w 5754081"/>
                <a:gd name="connsiteY85" fmla="*/ 111714 h 796480"/>
                <a:gd name="connsiteX86" fmla="*/ 622702 w 5754081"/>
                <a:gd name="connsiteY86" fmla="*/ 88958 h 796480"/>
                <a:gd name="connsiteX87" fmla="*/ 585464 w 5754081"/>
                <a:gd name="connsiteY87" fmla="*/ 88958 h 796480"/>
                <a:gd name="connsiteX88" fmla="*/ 585464 w 5754081"/>
                <a:gd name="connsiteY88" fmla="*/ 62064 h 796480"/>
                <a:gd name="connsiteX89" fmla="*/ 527538 w 5754081"/>
                <a:gd name="connsiteY89" fmla="*/ 62064 h 796480"/>
                <a:gd name="connsiteX90" fmla="*/ 527538 w 5754081"/>
                <a:gd name="connsiteY90" fmla="*/ 41376 h 796480"/>
                <a:gd name="connsiteX91" fmla="*/ 155158 w 5754081"/>
                <a:gd name="connsiteY91" fmla="*/ 41376 h 796480"/>
                <a:gd name="connsiteX92" fmla="*/ 155158 w 5754081"/>
                <a:gd name="connsiteY92" fmla="*/ 20688 h 796480"/>
                <a:gd name="connsiteX93" fmla="*/ 0 w 5754081"/>
                <a:gd name="connsiteY93" fmla="*/ 20688 h 796480"/>
                <a:gd name="connsiteX94" fmla="*/ 0 w 5754081"/>
                <a:gd name="connsiteY94" fmla="*/ 0 h 79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754081" h="796480">
                  <a:moveTo>
                    <a:pt x="5754081" y="796480"/>
                  </a:moveTo>
                  <a:lnTo>
                    <a:pt x="5486400" y="796480"/>
                  </a:lnTo>
                  <a:lnTo>
                    <a:pt x="5486400" y="777861"/>
                  </a:lnTo>
                  <a:lnTo>
                    <a:pt x="5176083" y="777861"/>
                  </a:lnTo>
                  <a:lnTo>
                    <a:pt x="5176083" y="753036"/>
                  </a:lnTo>
                  <a:lnTo>
                    <a:pt x="4718883" y="753036"/>
                  </a:lnTo>
                  <a:lnTo>
                    <a:pt x="4718883" y="732348"/>
                  </a:lnTo>
                  <a:lnTo>
                    <a:pt x="4383741" y="732348"/>
                  </a:lnTo>
                  <a:lnTo>
                    <a:pt x="4389947" y="726142"/>
                  </a:lnTo>
                  <a:lnTo>
                    <a:pt x="4050668" y="726142"/>
                  </a:lnTo>
                  <a:lnTo>
                    <a:pt x="4050668" y="717867"/>
                  </a:lnTo>
                  <a:lnTo>
                    <a:pt x="3914128" y="717867"/>
                  </a:lnTo>
                  <a:lnTo>
                    <a:pt x="3914128" y="705454"/>
                  </a:lnTo>
                  <a:lnTo>
                    <a:pt x="3849996" y="705454"/>
                  </a:lnTo>
                  <a:lnTo>
                    <a:pt x="3849996" y="688904"/>
                  </a:lnTo>
                  <a:lnTo>
                    <a:pt x="3674150" y="688904"/>
                  </a:lnTo>
                  <a:lnTo>
                    <a:pt x="3674150" y="678560"/>
                  </a:lnTo>
                  <a:lnTo>
                    <a:pt x="3541748" y="678560"/>
                  </a:lnTo>
                  <a:lnTo>
                    <a:pt x="3541748" y="670285"/>
                  </a:lnTo>
                  <a:lnTo>
                    <a:pt x="3479685" y="670285"/>
                  </a:lnTo>
                  <a:lnTo>
                    <a:pt x="3475547" y="666147"/>
                  </a:lnTo>
                  <a:lnTo>
                    <a:pt x="3440378" y="666147"/>
                  </a:lnTo>
                  <a:lnTo>
                    <a:pt x="3440378" y="639253"/>
                  </a:lnTo>
                  <a:lnTo>
                    <a:pt x="3173506" y="639253"/>
                  </a:lnTo>
                  <a:lnTo>
                    <a:pt x="3173506" y="622703"/>
                  </a:lnTo>
                  <a:lnTo>
                    <a:pt x="3032829" y="622703"/>
                  </a:lnTo>
                  <a:lnTo>
                    <a:pt x="3032829" y="610290"/>
                  </a:lnTo>
                  <a:lnTo>
                    <a:pt x="2943871" y="610290"/>
                  </a:lnTo>
                  <a:lnTo>
                    <a:pt x="2943871" y="591671"/>
                  </a:lnTo>
                  <a:lnTo>
                    <a:pt x="2900427" y="591671"/>
                  </a:lnTo>
                  <a:lnTo>
                    <a:pt x="2900427" y="562708"/>
                  </a:lnTo>
                  <a:lnTo>
                    <a:pt x="2834226" y="562708"/>
                  </a:lnTo>
                  <a:lnTo>
                    <a:pt x="2834226" y="542020"/>
                  </a:lnTo>
                  <a:lnTo>
                    <a:pt x="2598385" y="542020"/>
                  </a:lnTo>
                  <a:lnTo>
                    <a:pt x="2598385" y="531676"/>
                  </a:lnTo>
                  <a:lnTo>
                    <a:pt x="2523909" y="531676"/>
                  </a:lnTo>
                  <a:lnTo>
                    <a:pt x="2523909" y="517195"/>
                  </a:lnTo>
                  <a:lnTo>
                    <a:pt x="2445296" y="517195"/>
                  </a:lnTo>
                  <a:lnTo>
                    <a:pt x="2445296" y="517195"/>
                  </a:lnTo>
                  <a:lnTo>
                    <a:pt x="2416333" y="517195"/>
                  </a:lnTo>
                  <a:lnTo>
                    <a:pt x="2416333" y="471682"/>
                  </a:lnTo>
                  <a:lnTo>
                    <a:pt x="2358407" y="471682"/>
                  </a:lnTo>
                  <a:lnTo>
                    <a:pt x="2358407" y="457200"/>
                  </a:lnTo>
                  <a:lnTo>
                    <a:pt x="2223937" y="457200"/>
                  </a:lnTo>
                  <a:lnTo>
                    <a:pt x="2221868" y="455131"/>
                  </a:lnTo>
                  <a:lnTo>
                    <a:pt x="2106016" y="455131"/>
                  </a:lnTo>
                  <a:lnTo>
                    <a:pt x="2106016" y="430306"/>
                  </a:lnTo>
                  <a:lnTo>
                    <a:pt x="2041884" y="430306"/>
                  </a:lnTo>
                  <a:lnTo>
                    <a:pt x="2041884" y="422031"/>
                  </a:lnTo>
                  <a:lnTo>
                    <a:pt x="1975683" y="422031"/>
                  </a:lnTo>
                  <a:lnTo>
                    <a:pt x="1975683" y="399275"/>
                  </a:lnTo>
                  <a:lnTo>
                    <a:pt x="1919826" y="399275"/>
                  </a:lnTo>
                  <a:lnTo>
                    <a:pt x="1919826" y="388931"/>
                  </a:lnTo>
                  <a:lnTo>
                    <a:pt x="1868107" y="388931"/>
                  </a:lnTo>
                  <a:lnTo>
                    <a:pt x="1868107" y="368243"/>
                  </a:lnTo>
                  <a:lnTo>
                    <a:pt x="1843281" y="368243"/>
                  </a:lnTo>
                  <a:lnTo>
                    <a:pt x="1843281" y="347555"/>
                  </a:lnTo>
                  <a:lnTo>
                    <a:pt x="1696398" y="347555"/>
                  </a:lnTo>
                  <a:lnTo>
                    <a:pt x="1696398" y="339280"/>
                  </a:lnTo>
                  <a:lnTo>
                    <a:pt x="1613647" y="339280"/>
                  </a:lnTo>
                  <a:lnTo>
                    <a:pt x="1613647" y="324799"/>
                  </a:lnTo>
                  <a:lnTo>
                    <a:pt x="1561928" y="324799"/>
                  </a:lnTo>
                  <a:lnTo>
                    <a:pt x="1561928" y="299973"/>
                  </a:lnTo>
                  <a:lnTo>
                    <a:pt x="1510208" y="299973"/>
                  </a:lnTo>
                  <a:lnTo>
                    <a:pt x="1510208" y="285492"/>
                  </a:lnTo>
                  <a:lnTo>
                    <a:pt x="1466764" y="285492"/>
                  </a:lnTo>
                  <a:lnTo>
                    <a:pt x="1466764" y="260667"/>
                  </a:lnTo>
                  <a:lnTo>
                    <a:pt x="1417113" y="260667"/>
                  </a:lnTo>
                  <a:lnTo>
                    <a:pt x="1417113" y="244116"/>
                  </a:lnTo>
                  <a:lnTo>
                    <a:pt x="1386081" y="244116"/>
                  </a:lnTo>
                  <a:lnTo>
                    <a:pt x="1386081" y="231704"/>
                  </a:lnTo>
                  <a:lnTo>
                    <a:pt x="1288849" y="231704"/>
                  </a:lnTo>
                  <a:lnTo>
                    <a:pt x="1288849" y="204809"/>
                  </a:lnTo>
                  <a:lnTo>
                    <a:pt x="1232992" y="204809"/>
                  </a:lnTo>
                  <a:lnTo>
                    <a:pt x="1232992" y="186190"/>
                  </a:lnTo>
                  <a:lnTo>
                    <a:pt x="1096452" y="186190"/>
                  </a:lnTo>
                  <a:lnTo>
                    <a:pt x="1096452" y="175847"/>
                  </a:lnTo>
                  <a:lnTo>
                    <a:pt x="951638" y="175847"/>
                  </a:lnTo>
                  <a:lnTo>
                    <a:pt x="951638" y="165503"/>
                  </a:lnTo>
                  <a:lnTo>
                    <a:pt x="873024" y="165503"/>
                  </a:lnTo>
                  <a:lnTo>
                    <a:pt x="873024" y="142746"/>
                  </a:lnTo>
                  <a:lnTo>
                    <a:pt x="810961" y="142746"/>
                  </a:lnTo>
                  <a:lnTo>
                    <a:pt x="810961" y="126196"/>
                  </a:lnTo>
                  <a:lnTo>
                    <a:pt x="697178" y="126196"/>
                  </a:lnTo>
                  <a:lnTo>
                    <a:pt x="697178" y="111714"/>
                  </a:lnTo>
                  <a:lnTo>
                    <a:pt x="622702" y="111714"/>
                  </a:lnTo>
                  <a:lnTo>
                    <a:pt x="622702" y="88958"/>
                  </a:lnTo>
                  <a:lnTo>
                    <a:pt x="585464" y="88958"/>
                  </a:lnTo>
                  <a:lnTo>
                    <a:pt x="585464" y="62064"/>
                  </a:lnTo>
                  <a:lnTo>
                    <a:pt x="527538" y="62064"/>
                  </a:lnTo>
                  <a:lnTo>
                    <a:pt x="527538" y="41376"/>
                  </a:lnTo>
                  <a:lnTo>
                    <a:pt x="155158" y="41376"/>
                  </a:lnTo>
                  <a:lnTo>
                    <a:pt x="155158" y="20688"/>
                  </a:lnTo>
                  <a:lnTo>
                    <a:pt x="0" y="20688"/>
                  </a:lnTo>
                  <a:lnTo>
                    <a:pt x="0" y="0"/>
                  </a:lnTo>
                </a:path>
              </a:pathLst>
            </a:custGeom>
            <a:noFill/>
            <a:ln w="28575">
              <a:solidFill>
                <a:schemeClr val="accent3"/>
              </a:solidFill>
              <a:miter lim="800000"/>
              <a:headEnd/>
              <a:tailEnd/>
            </a:ln>
          </p:spPr>
          <p:txBody>
            <a:bodyPr rtlCol="0" anchor="ctr"/>
            <a:lstStyle/>
            <a:p>
              <a:pPr algn="ctr"/>
              <a:endParaRPr lang="en-US"/>
            </a:p>
          </p:txBody>
        </p:sp>
        <p:sp>
          <p:nvSpPr>
            <p:cNvPr id="441" name="Freeform: Shape 440">
              <a:extLst>
                <a:ext uri="{FF2B5EF4-FFF2-40B4-BE49-F238E27FC236}">
                  <a16:creationId xmlns:a16="http://schemas.microsoft.com/office/drawing/2014/main" id="{11A5F489-408A-9F28-A054-F56DAC9BA93C}"/>
                </a:ext>
              </a:extLst>
            </p:cNvPr>
            <p:cNvSpPr/>
            <p:nvPr/>
          </p:nvSpPr>
          <p:spPr bwMode="auto">
            <a:xfrm>
              <a:off x="6751957" y="2179957"/>
              <a:ext cx="2687572" cy="132119"/>
            </a:xfrm>
            <a:custGeom>
              <a:avLst/>
              <a:gdLst>
                <a:gd name="connsiteX0" fmla="*/ 0 w 2687572"/>
                <a:gd name="connsiteY0" fmla="*/ 0 h 132119"/>
                <a:gd name="connsiteX1" fmla="*/ 591057 w 2687572"/>
                <a:gd name="connsiteY1" fmla="*/ 0 h 132119"/>
                <a:gd name="connsiteX2" fmla="*/ 598011 w 2687572"/>
                <a:gd name="connsiteY2" fmla="*/ 6954 h 132119"/>
                <a:gd name="connsiteX3" fmla="*/ 695362 w 2687572"/>
                <a:gd name="connsiteY3" fmla="*/ 6954 h 132119"/>
                <a:gd name="connsiteX4" fmla="*/ 695362 w 2687572"/>
                <a:gd name="connsiteY4" fmla="*/ 20861 h 132119"/>
                <a:gd name="connsiteX5" fmla="*/ 865725 w 2687572"/>
                <a:gd name="connsiteY5" fmla="*/ 20861 h 132119"/>
                <a:gd name="connsiteX6" fmla="*/ 865725 w 2687572"/>
                <a:gd name="connsiteY6" fmla="*/ 38245 h 132119"/>
                <a:gd name="connsiteX7" fmla="*/ 994367 w 2687572"/>
                <a:gd name="connsiteY7" fmla="*/ 38245 h 132119"/>
                <a:gd name="connsiteX8" fmla="*/ 1001321 w 2687572"/>
                <a:gd name="connsiteY8" fmla="*/ 45199 h 132119"/>
                <a:gd name="connsiteX9" fmla="*/ 1074333 w 2687572"/>
                <a:gd name="connsiteY9" fmla="*/ 45199 h 132119"/>
                <a:gd name="connsiteX10" fmla="*/ 1074333 w 2687572"/>
                <a:gd name="connsiteY10" fmla="*/ 76490 h 132119"/>
                <a:gd name="connsiteX11" fmla="*/ 1401153 w 2687572"/>
                <a:gd name="connsiteY11" fmla="*/ 76490 h 132119"/>
                <a:gd name="connsiteX12" fmla="*/ 1404630 w 2687572"/>
                <a:gd name="connsiteY12" fmla="*/ 76490 h 132119"/>
                <a:gd name="connsiteX13" fmla="*/ 1953965 w 2687572"/>
                <a:gd name="connsiteY13" fmla="*/ 76490 h 132119"/>
                <a:gd name="connsiteX14" fmla="*/ 1953965 w 2687572"/>
                <a:gd name="connsiteY14" fmla="*/ 107781 h 132119"/>
                <a:gd name="connsiteX15" fmla="*/ 2214726 w 2687572"/>
                <a:gd name="connsiteY15" fmla="*/ 107781 h 132119"/>
                <a:gd name="connsiteX16" fmla="*/ 2214726 w 2687572"/>
                <a:gd name="connsiteY16" fmla="*/ 132119 h 132119"/>
                <a:gd name="connsiteX17" fmla="*/ 2687572 w 2687572"/>
                <a:gd name="connsiteY17" fmla="*/ 132119 h 13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687572" h="132119">
                  <a:moveTo>
                    <a:pt x="0" y="0"/>
                  </a:moveTo>
                  <a:lnTo>
                    <a:pt x="591057" y="0"/>
                  </a:lnTo>
                  <a:lnTo>
                    <a:pt x="598011" y="6954"/>
                  </a:lnTo>
                  <a:lnTo>
                    <a:pt x="695362" y="6954"/>
                  </a:lnTo>
                  <a:lnTo>
                    <a:pt x="695362" y="20861"/>
                  </a:lnTo>
                  <a:lnTo>
                    <a:pt x="865725" y="20861"/>
                  </a:lnTo>
                  <a:lnTo>
                    <a:pt x="865725" y="38245"/>
                  </a:lnTo>
                  <a:lnTo>
                    <a:pt x="994367" y="38245"/>
                  </a:lnTo>
                  <a:lnTo>
                    <a:pt x="1001321" y="45199"/>
                  </a:lnTo>
                  <a:lnTo>
                    <a:pt x="1074333" y="45199"/>
                  </a:lnTo>
                  <a:lnTo>
                    <a:pt x="1074333" y="76490"/>
                  </a:lnTo>
                  <a:lnTo>
                    <a:pt x="1401153" y="76490"/>
                  </a:lnTo>
                  <a:lnTo>
                    <a:pt x="1404630" y="76490"/>
                  </a:lnTo>
                  <a:lnTo>
                    <a:pt x="1953965" y="76490"/>
                  </a:lnTo>
                  <a:lnTo>
                    <a:pt x="1953965" y="107781"/>
                  </a:lnTo>
                  <a:lnTo>
                    <a:pt x="2214726" y="107781"/>
                  </a:lnTo>
                  <a:lnTo>
                    <a:pt x="2214726" y="132119"/>
                  </a:lnTo>
                  <a:lnTo>
                    <a:pt x="2687572" y="132119"/>
                  </a:lnTo>
                </a:path>
              </a:pathLst>
            </a:custGeom>
            <a:noFill/>
            <a:ln w="28575">
              <a:solidFill>
                <a:schemeClr val="accent3"/>
              </a:solidFill>
              <a:miter lim="800000"/>
              <a:headEnd/>
              <a:tailEnd/>
            </a:ln>
          </p:spPr>
          <p:txBody>
            <a:bodyPr rtlCol="0" anchor="ctr"/>
            <a:lstStyle/>
            <a:p>
              <a:pPr algn="ctr"/>
              <a:endParaRPr lang="en-US"/>
            </a:p>
          </p:txBody>
        </p:sp>
      </p:grpSp>
      <p:cxnSp>
        <p:nvCxnSpPr>
          <p:cNvPr id="449" name="Straight Connector 448">
            <a:extLst>
              <a:ext uri="{FF2B5EF4-FFF2-40B4-BE49-F238E27FC236}">
                <a16:creationId xmlns:a16="http://schemas.microsoft.com/office/drawing/2014/main" id="{7DDD8283-0FBE-6518-68EF-F481099F7CE1}"/>
              </a:ext>
            </a:extLst>
          </p:cNvPr>
          <p:cNvCxnSpPr>
            <a:cxnSpLocks/>
          </p:cNvCxnSpPr>
          <p:nvPr/>
        </p:nvCxnSpPr>
        <p:spPr bwMode="auto">
          <a:xfrm>
            <a:off x="7742719" y="2142834"/>
            <a:ext cx="0" cy="74246"/>
          </a:xfrm>
          <a:prstGeom prst="line">
            <a:avLst/>
          </a:prstGeom>
          <a:noFill/>
          <a:ln w="28575" cap="flat" cmpd="sng" algn="ctr">
            <a:solidFill>
              <a:schemeClr val="accent3"/>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69E88FCC-0410-8BD1-BF4D-5465739D6272}"/>
              </a:ext>
            </a:extLst>
          </p:cNvPr>
          <p:cNvCxnSpPr>
            <a:cxnSpLocks/>
          </p:cNvCxnSpPr>
          <p:nvPr/>
        </p:nvCxnSpPr>
        <p:spPr bwMode="auto">
          <a:xfrm>
            <a:off x="7778949" y="2142834"/>
            <a:ext cx="0" cy="74246"/>
          </a:xfrm>
          <a:prstGeom prst="line">
            <a:avLst/>
          </a:prstGeom>
          <a:noFill/>
          <a:ln w="57150" cap="flat" cmpd="sng" algn="ctr">
            <a:solidFill>
              <a:schemeClr val="accent3"/>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8987E53E-C0F3-7657-D466-7B775D93BF04}"/>
              </a:ext>
            </a:extLst>
          </p:cNvPr>
          <p:cNvCxnSpPr>
            <a:cxnSpLocks/>
          </p:cNvCxnSpPr>
          <p:nvPr/>
        </p:nvCxnSpPr>
        <p:spPr bwMode="auto">
          <a:xfrm>
            <a:off x="7836654" y="2170369"/>
            <a:ext cx="0" cy="74246"/>
          </a:xfrm>
          <a:prstGeom prst="line">
            <a:avLst/>
          </a:prstGeom>
          <a:noFill/>
          <a:ln w="57150" cap="flat" cmpd="sng" algn="ctr">
            <a:solidFill>
              <a:schemeClr val="accent3"/>
            </a:solidFill>
            <a:prstDash val="solid"/>
            <a:round/>
            <a:headEnd type="none" w="med" len="med"/>
            <a:tailEnd type="none" w="med" len="med"/>
          </a:ln>
          <a:effectLst/>
        </p:spPr>
      </p:cxnSp>
      <p:sp>
        <p:nvSpPr>
          <p:cNvPr id="453" name="Rectangle 452">
            <a:extLst>
              <a:ext uri="{FF2B5EF4-FFF2-40B4-BE49-F238E27FC236}">
                <a16:creationId xmlns:a16="http://schemas.microsoft.com/office/drawing/2014/main" id="{66CBD666-3401-8B53-A6A6-9C72ACC43291}"/>
              </a:ext>
            </a:extLst>
          </p:cNvPr>
          <p:cNvSpPr/>
          <p:nvPr/>
        </p:nvSpPr>
        <p:spPr bwMode="auto">
          <a:xfrm>
            <a:off x="7847156" y="2175411"/>
            <a:ext cx="193217" cy="7424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4" name="Rectangle 453">
            <a:extLst>
              <a:ext uri="{FF2B5EF4-FFF2-40B4-BE49-F238E27FC236}">
                <a16:creationId xmlns:a16="http://schemas.microsoft.com/office/drawing/2014/main" id="{11EB8D5C-E6B6-0BE6-9211-526D89B62F69}"/>
              </a:ext>
            </a:extLst>
          </p:cNvPr>
          <p:cNvSpPr/>
          <p:nvPr/>
        </p:nvSpPr>
        <p:spPr bwMode="auto">
          <a:xfrm>
            <a:off x="8020113" y="2183534"/>
            <a:ext cx="129209" cy="7424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5" name="Rectangle 454">
            <a:extLst>
              <a:ext uri="{FF2B5EF4-FFF2-40B4-BE49-F238E27FC236}">
                <a16:creationId xmlns:a16="http://schemas.microsoft.com/office/drawing/2014/main" id="{F350FEE7-385C-AA28-0CC1-6CBDE58B16D5}"/>
              </a:ext>
            </a:extLst>
          </p:cNvPr>
          <p:cNvSpPr/>
          <p:nvPr/>
        </p:nvSpPr>
        <p:spPr bwMode="auto">
          <a:xfrm>
            <a:off x="8131042" y="2191932"/>
            <a:ext cx="588081" cy="7424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6" name="Rectangle 455">
            <a:extLst>
              <a:ext uri="{FF2B5EF4-FFF2-40B4-BE49-F238E27FC236}">
                <a16:creationId xmlns:a16="http://schemas.microsoft.com/office/drawing/2014/main" id="{62F77958-3FBA-8447-B843-BA6793A2A46D}"/>
              </a:ext>
            </a:extLst>
          </p:cNvPr>
          <p:cNvSpPr/>
          <p:nvPr/>
        </p:nvSpPr>
        <p:spPr bwMode="auto">
          <a:xfrm>
            <a:off x="8708374" y="2214116"/>
            <a:ext cx="261688" cy="7424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7" name="Rectangle 456">
            <a:extLst>
              <a:ext uri="{FF2B5EF4-FFF2-40B4-BE49-F238E27FC236}">
                <a16:creationId xmlns:a16="http://schemas.microsoft.com/office/drawing/2014/main" id="{E3292521-528E-1226-F74A-DFA9D95FCF2A}"/>
              </a:ext>
            </a:extLst>
          </p:cNvPr>
          <p:cNvSpPr/>
          <p:nvPr/>
        </p:nvSpPr>
        <p:spPr bwMode="auto">
          <a:xfrm>
            <a:off x="8967564" y="2234973"/>
            <a:ext cx="467619" cy="7424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4153043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2" name="Group 491">
            <a:extLst>
              <a:ext uri="{FF2B5EF4-FFF2-40B4-BE49-F238E27FC236}">
                <a16:creationId xmlns:a16="http://schemas.microsoft.com/office/drawing/2014/main" id="{63FC9AB1-5AF0-3392-8230-4A4168EE1A82}"/>
              </a:ext>
            </a:extLst>
          </p:cNvPr>
          <p:cNvGrpSpPr/>
          <p:nvPr/>
        </p:nvGrpSpPr>
        <p:grpSpPr>
          <a:xfrm>
            <a:off x="1494591" y="1875846"/>
            <a:ext cx="7646100" cy="267570"/>
            <a:chOff x="1607879" y="1916306"/>
            <a:chExt cx="7646100" cy="267570"/>
          </a:xfrm>
        </p:grpSpPr>
        <p:sp>
          <p:nvSpPr>
            <p:cNvPr id="41" name="Freeform: Shape 40">
              <a:extLst>
                <a:ext uri="{FF2B5EF4-FFF2-40B4-BE49-F238E27FC236}">
                  <a16:creationId xmlns:a16="http://schemas.microsoft.com/office/drawing/2014/main" id="{548EDAFC-9E48-15BC-BCB1-DBDBDC68E9B8}"/>
                </a:ext>
              </a:extLst>
            </p:cNvPr>
            <p:cNvSpPr/>
            <p:nvPr/>
          </p:nvSpPr>
          <p:spPr bwMode="auto">
            <a:xfrm>
              <a:off x="1607879" y="1916306"/>
              <a:ext cx="4549630" cy="198714"/>
            </a:xfrm>
            <a:custGeom>
              <a:avLst/>
              <a:gdLst>
                <a:gd name="connsiteX0" fmla="*/ 5300796 w 5300796"/>
                <a:gd name="connsiteY0" fmla="*/ 209467 h 209467"/>
                <a:gd name="connsiteX1" fmla="*/ 4059459 w 5300796"/>
                <a:gd name="connsiteY1" fmla="*/ 209467 h 209467"/>
                <a:gd name="connsiteX2" fmla="*/ 4069676 w 5300796"/>
                <a:gd name="connsiteY2" fmla="*/ 199250 h 209467"/>
                <a:gd name="connsiteX3" fmla="*/ 3919830 w 5300796"/>
                <a:gd name="connsiteY3" fmla="*/ 199250 h 209467"/>
                <a:gd name="connsiteX4" fmla="*/ 3919830 w 5300796"/>
                <a:gd name="connsiteY4" fmla="*/ 165194 h 209467"/>
                <a:gd name="connsiteX5" fmla="*/ 3877260 w 5300796"/>
                <a:gd name="connsiteY5" fmla="*/ 165194 h 209467"/>
                <a:gd name="connsiteX6" fmla="*/ 3877260 w 5300796"/>
                <a:gd name="connsiteY6" fmla="*/ 156680 h 209467"/>
                <a:gd name="connsiteX7" fmla="*/ 3325555 w 5300796"/>
                <a:gd name="connsiteY7" fmla="*/ 156680 h 209467"/>
                <a:gd name="connsiteX8" fmla="*/ 3325555 w 5300796"/>
                <a:gd name="connsiteY8" fmla="*/ 151572 h 209467"/>
                <a:gd name="connsiteX9" fmla="*/ 3049703 w 5300796"/>
                <a:gd name="connsiteY9" fmla="*/ 151572 h 209467"/>
                <a:gd name="connsiteX10" fmla="*/ 3049703 w 5300796"/>
                <a:gd name="connsiteY10" fmla="*/ 139652 h 209467"/>
                <a:gd name="connsiteX11" fmla="*/ 2729578 w 5300796"/>
                <a:gd name="connsiteY11" fmla="*/ 139652 h 209467"/>
                <a:gd name="connsiteX12" fmla="*/ 2729578 w 5300796"/>
                <a:gd name="connsiteY12" fmla="*/ 122624 h 209467"/>
                <a:gd name="connsiteX13" fmla="*/ 2480970 w 5300796"/>
                <a:gd name="connsiteY13" fmla="*/ 122624 h 209467"/>
                <a:gd name="connsiteX14" fmla="*/ 2480970 w 5300796"/>
                <a:gd name="connsiteY14" fmla="*/ 110705 h 209467"/>
                <a:gd name="connsiteX15" fmla="*/ 2366883 w 5300796"/>
                <a:gd name="connsiteY15" fmla="*/ 110705 h 209467"/>
                <a:gd name="connsiteX16" fmla="*/ 2366883 w 5300796"/>
                <a:gd name="connsiteY16" fmla="*/ 110705 h 209467"/>
                <a:gd name="connsiteX17" fmla="*/ 2119978 w 5300796"/>
                <a:gd name="connsiteY17" fmla="*/ 110705 h 209467"/>
                <a:gd name="connsiteX18" fmla="*/ 2119978 w 5300796"/>
                <a:gd name="connsiteY18" fmla="*/ 95379 h 209467"/>
                <a:gd name="connsiteX19" fmla="*/ 1798150 w 5300796"/>
                <a:gd name="connsiteY19" fmla="*/ 95379 h 209467"/>
                <a:gd name="connsiteX20" fmla="*/ 1791339 w 5300796"/>
                <a:gd name="connsiteY20" fmla="*/ 88568 h 209467"/>
                <a:gd name="connsiteX21" fmla="*/ 1684063 w 5300796"/>
                <a:gd name="connsiteY21" fmla="*/ 88568 h 209467"/>
                <a:gd name="connsiteX22" fmla="*/ 1684063 w 5300796"/>
                <a:gd name="connsiteY22" fmla="*/ 71540 h 209467"/>
                <a:gd name="connsiteX23" fmla="*/ 1372452 w 5300796"/>
                <a:gd name="connsiteY23" fmla="*/ 71540 h 209467"/>
                <a:gd name="connsiteX24" fmla="*/ 1372452 w 5300796"/>
                <a:gd name="connsiteY24" fmla="*/ 66432 h 209467"/>
                <a:gd name="connsiteX25" fmla="*/ 1236228 w 5300796"/>
                <a:gd name="connsiteY25" fmla="*/ 66432 h 209467"/>
                <a:gd name="connsiteX26" fmla="*/ 1236228 w 5300796"/>
                <a:gd name="connsiteY26" fmla="*/ 49404 h 209467"/>
                <a:gd name="connsiteX27" fmla="*/ 1088085 w 5300796"/>
                <a:gd name="connsiteY27" fmla="*/ 49404 h 209467"/>
                <a:gd name="connsiteX28" fmla="*/ 1088085 w 5300796"/>
                <a:gd name="connsiteY28" fmla="*/ 35782 h 209467"/>
                <a:gd name="connsiteX29" fmla="*/ 900778 w 5300796"/>
                <a:gd name="connsiteY29" fmla="*/ 35782 h 209467"/>
                <a:gd name="connsiteX30" fmla="*/ 900778 w 5300796"/>
                <a:gd name="connsiteY30" fmla="*/ 28970 h 209467"/>
                <a:gd name="connsiteX31" fmla="*/ 820747 w 5300796"/>
                <a:gd name="connsiteY31" fmla="*/ 28970 h 209467"/>
                <a:gd name="connsiteX32" fmla="*/ 815638 w 5300796"/>
                <a:gd name="connsiteY32" fmla="*/ 23861 h 209467"/>
                <a:gd name="connsiteX33" fmla="*/ 808827 w 5300796"/>
                <a:gd name="connsiteY33" fmla="*/ 23 h 209467"/>
                <a:gd name="connsiteX34" fmla="*/ 0 w 5300796"/>
                <a:gd name="connsiteY34" fmla="*/ 23 h 209467"/>
                <a:gd name="connsiteX0" fmla="*/ 4688748 w 4688748"/>
                <a:gd name="connsiteY0" fmla="*/ 212833 h 212833"/>
                <a:gd name="connsiteX1" fmla="*/ 4059459 w 4688748"/>
                <a:gd name="connsiteY1" fmla="*/ 209467 h 212833"/>
                <a:gd name="connsiteX2" fmla="*/ 4069676 w 4688748"/>
                <a:gd name="connsiteY2" fmla="*/ 199250 h 212833"/>
                <a:gd name="connsiteX3" fmla="*/ 3919830 w 4688748"/>
                <a:gd name="connsiteY3" fmla="*/ 199250 h 212833"/>
                <a:gd name="connsiteX4" fmla="*/ 3919830 w 4688748"/>
                <a:gd name="connsiteY4" fmla="*/ 165194 h 212833"/>
                <a:gd name="connsiteX5" fmla="*/ 3877260 w 4688748"/>
                <a:gd name="connsiteY5" fmla="*/ 165194 h 212833"/>
                <a:gd name="connsiteX6" fmla="*/ 3877260 w 4688748"/>
                <a:gd name="connsiteY6" fmla="*/ 156680 h 212833"/>
                <a:gd name="connsiteX7" fmla="*/ 3325555 w 4688748"/>
                <a:gd name="connsiteY7" fmla="*/ 156680 h 212833"/>
                <a:gd name="connsiteX8" fmla="*/ 3325555 w 4688748"/>
                <a:gd name="connsiteY8" fmla="*/ 151572 h 212833"/>
                <a:gd name="connsiteX9" fmla="*/ 3049703 w 4688748"/>
                <a:gd name="connsiteY9" fmla="*/ 151572 h 212833"/>
                <a:gd name="connsiteX10" fmla="*/ 3049703 w 4688748"/>
                <a:gd name="connsiteY10" fmla="*/ 139652 h 212833"/>
                <a:gd name="connsiteX11" fmla="*/ 2729578 w 4688748"/>
                <a:gd name="connsiteY11" fmla="*/ 139652 h 212833"/>
                <a:gd name="connsiteX12" fmla="*/ 2729578 w 4688748"/>
                <a:gd name="connsiteY12" fmla="*/ 122624 h 212833"/>
                <a:gd name="connsiteX13" fmla="*/ 2480970 w 4688748"/>
                <a:gd name="connsiteY13" fmla="*/ 122624 h 212833"/>
                <a:gd name="connsiteX14" fmla="*/ 2480970 w 4688748"/>
                <a:gd name="connsiteY14" fmla="*/ 110705 h 212833"/>
                <a:gd name="connsiteX15" fmla="*/ 2366883 w 4688748"/>
                <a:gd name="connsiteY15" fmla="*/ 110705 h 212833"/>
                <a:gd name="connsiteX16" fmla="*/ 2366883 w 4688748"/>
                <a:gd name="connsiteY16" fmla="*/ 110705 h 212833"/>
                <a:gd name="connsiteX17" fmla="*/ 2119978 w 4688748"/>
                <a:gd name="connsiteY17" fmla="*/ 110705 h 212833"/>
                <a:gd name="connsiteX18" fmla="*/ 2119978 w 4688748"/>
                <a:gd name="connsiteY18" fmla="*/ 95379 h 212833"/>
                <a:gd name="connsiteX19" fmla="*/ 1798150 w 4688748"/>
                <a:gd name="connsiteY19" fmla="*/ 95379 h 212833"/>
                <a:gd name="connsiteX20" fmla="*/ 1791339 w 4688748"/>
                <a:gd name="connsiteY20" fmla="*/ 88568 h 212833"/>
                <a:gd name="connsiteX21" fmla="*/ 1684063 w 4688748"/>
                <a:gd name="connsiteY21" fmla="*/ 88568 h 212833"/>
                <a:gd name="connsiteX22" fmla="*/ 1684063 w 4688748"/>
                <a:gd name="connsiteY22" fmla="*/ 71540 h 212833"/>
                <a:gd name="connsiteX23" fmla="*/ 1372452 w 4688748"/>
                <a:gd name="connsiteY23" fmla="*/ 71540 h 212833"/>
                <a:gd name="connsiteX24" fmla="*/ 1372452 w 4688748"/>
                <a:gd name="connsiteY24" fmla="*/ 66432 h 212833"/>
                <a:gd name="connsiteX25" fmla="*/ 1236228 w 4688748"/>
                <a:gd name="connsiteY25" fmla="*/ 66432 h 212833"/>
                <a:gd name="connsiteX26" fmla="*/ 1236228 w 4688748"/>
                <a:gd name="connsiteY26" fmla="*/ 49404 h 212833"/>
                <a:gd name="connsiteX27" fmla="*/ 1088085 w 4688748"/>
                <a:gd name="connsiteY27" fmla="*/ 49404 h 212833"/>
                <a:gd name="connsiteX28" fmla="*/ 1088085 w 4688748"/>
                <a:gd name="connsiteY28" fmla="*/ 35782 h 212833"/>
                <a:gd name="connsiteX29" fmla="*/ 900778 w 4688748"/>
                <a:gd name="connsiteY29" fmla="*/ 35782 h 212833"/>
                <a:gd name="connsiteX30" fmla="*/ 900778 w 4688748"/>
                <a:gd name="connsiteY30" fmla="*/ 28970 h 212833"/>
                <a:gd name="connsiteX31" fmla="*/ 820747 w 4688748"/>
                <a:gd name="connsiteY31" fmla="*/ 28970 h 212833"/>
                <a:gd name="connsiteX32" fmla="*/ 815638 w 4688748"/>
                <a:gd name="connsiteY32" fmla="*/ 23861 h 212833"/>
                <a:gd name="connsiteX33" fmla="*/ 808827 w 4688748"/>
                <a:gd name="connsiteY33" fmla="*/ 23 h 212833"/>
                <a:gd name="connsiteX34" fmla="*/ 0 w 4688748"/>
                <a:gd name="connsiteY34" fmla="*/ 23 h 212833"/>
                <a:gd name="connsiteX0" fmla="*/ 4688748 w 4688748"/>
                <a:gd name="connsiteY0" fmla="*/ 212833 h 212833"/>
                <a:gd name="connsiteX1" fmla="*/ 4059459 w 4688748"/>
                <a:gd name="connsiteY1" fmla="*/ 209467 h 212833"/>
                <a:gd name="connsiteX2" fmla="*/ 4056722 w 4688748"/>
                <a:gd name="connsiteY2" fmla="*/ 199250 h 212833"/>
                <a:gd name="connsiteX3" fmla="*/ 3919830 w 4688748"/>
                <a:gd name="connsiteY3" fmla="*/ 199250 h 212833"/>
                <a:gd name="connsiteX4" fmla="*/ 3919830 w 4688748"/>
                <a:gd name="connsiteY4" fmla="*/ 165194 h 212833"/>
                <a:gd name="connsiteX5" fmla="*/ 3877260 w 4688748"/>
                <a:gd name="connsiteY5" fmla="*/ 165194 h 212833"/>
                <a:gd name="connsiteX6" fmla="*/ 3877260 w 4688748"/>
                <a:gd name="connsiteY6" fmla="*/ 156680 h 212833"/>
                <a:gd name="connsiteX7" fmla="*/ 3325555 w 4688748"/>
                <a:gd name="connsiteY7" fmla="*/ 156680 h 212833"/>
                <a:gd name="connsiteX8" fmla="*/ 3325555 w 4688748"/>
                <a:gd name="connsiteY8" fmla="*/ 151572 h 212833"/>
                <a:gd name="connsiteX9" fmla="*/ 3049703 w 4688748"/>
                <a:gd name="connsiteY9" fmla="*/ 151572 h 212833"/>
                <a:gd name="connsiteX10" fmla="*/ 3049703 w 4688748"/>
                <a:gd name="connsiteY10" fmla="*/ 139652 h 212833"/>
                <a:gd name="connsiteX11" fmla="*/ 2729578 w 4688748"/>
                <a:gd name="connsiteY11" fmla="*/ 139652 h 212833"/>
                <a:gd name="connsiteX12" fmla="*/ 2729578 w 4688748"/>
                <a:gd name="connsiteY12" fmla="*/ 122624 h 212833"/>
                <a:gd name="connsiteX13" fmla="*/ 2480970 w 4688748"/>
                <a:gd name="connsiteY13" fmla="*/ 122624 h 212833"/>
                <a:gd name="connsiteX14" fmla="*/ 2480970 w 4688748"/>
                <a:gd name="connsiteY14" fmla="*/ 110705 h 212833"/>
                <a:gd name="connsiteX15" fmla="*/ 2366883 w 4688748"/>
                <a:gd name="connsiteY15" fmla="*/ 110705 h 212833"/>
                <a:gd name="connsiteX16" fmla="*/ 2366883 w 4688748"/>
                <a:gd name="connsiteY16" fmla="*/ 110705 h 212833"/>
                <a:gd name="connsiteX17" fmla="*/ 2119978 w 4688748"/>
                <a:gd name="connsiteY17" fmla="*/ 110705 h 212833"/>
                <a:gd name="connsiteX18" fmla="*/ 2119978 w 4688748"/>
                <a:gd name="connsiteY18" fmla="*/ 95379 h 212833"/>
                <a:gd name="connsiteX19" fmla="*/ 1798150 w 4688748"/>
                <a:gd name="connsiteY19" fmla="*/ 95379 h 212833"/>
                <a:gd name="connsiteX20" fmla="*/ 1791339 w 4688748"/>
                <a:gd name="connsiteY20" fmla="*/ 88568 h 212833"/>
                <a:gd name="connsiteX21" fmla="*/ 1684063 w 4688748"/>
                <a:gd name="connsiteY21" fmla="*/ 88568 h 212833"/>
                <a:gd name="connsiteX22" fmla="*/ 1684063 w 4688748"/>
                <a:gd name="connsiteY22" fmla="*/ 71540 h 212833"/>
                <a:gd name="connsiteX23" fmla="*/ 1372452 w 4688748"/>
                <a:gd name="connsiteY23" fmla="*/ 71540 h 212833"/>
                <a:gd name="connsiteX24" fmla="*/ 1372452 w 4688748"/>
                <a:gd name="connsiteY24" fmla="*/ 66432 h 212833"/>
                <a:gd name="connsiteX25" fmla="*/ 1236228 w 4688748"/>
                <a:gd name="connsiteY25" fmla="*/ 66432 h 212833"/>
                <a:gd name="connsiteX26" fmla="*/ 1236228 w 4688748"/>
                <a:gd name="connsiteY26" fmla="*/ 49404 h 212833"/>
                <a:gd name="connsiteX27" fmla="*/ 1088085 w 4688748"/>
                <a:gd name="connsiteY27" fmla="*/ 49404 h 212833"/>
                <a:gd name="connsiteX28" fmla="*/ 1088085 w 4688748"/>
                <a:gd name="connsiteY28" fmla="*/ 35782 h 212833"/>
                <a:gd name="connsiteX29" fmla="*/ 900778 w 4688748"/>
                <a:gd name="connsiteY29" fmla="*/ 35782 h 212833"/>
                <a:gd name="connsiteX30" fmla="*/ 900778 w 4688748"/>
                <a:gd name="connsiteY30" fmla="*/ 28970 h 212833"/>
                <a:gd name="connsiteX31" fmla="*/ 820747 w 4688748"/>
                <a:gd name="connsiteY31" fmla="*/ 28970 h 212833"/>
                <a:gd name="connsiteX32" fmla="*/ 815638 w 4688748"/>
                <a:gd name="connsiteY32" fmla="*/ 23861 h 212833"/>
                <a:gd name="connsiteX33" fmla="*/ 808827 w 4688748"/>
                <a:gd name="connsiteY33" fmla="*/ 23 h 212833"/>
                <a:gd name="connsiteX34" fmla="*/ 0 w 4688748"/>
                <a:gd name="connsiteY34" fmla="*/ 23 h 21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688748" h="212833">
                  <a:moveTo>
                    <a:pt x="4688748" y="212833"/>
                  </a:moveTo>
                  <a:lnTo>
                    <a:pt x="4059459" y="209467"/>
                  </a:lnTo>
                  <a:lnTo>
                    <a:pt x="4056722" y="199250"/>
                  </a:lnTo>
                  <a:lnTo>
                    <a:pt x="3919830" y="199250"/>
                  </a:lnTo>
                  <a:lnTo>
                    <a:pt x="3919830" y="165194"/>
                  </a:lnTo>
                  <a:lnTo>
                    <a:pt x="3877260" y="165194"/>
                  </a:lnTo>
                  <a:lnTo>
                    <a:pt x="3877260" y="156680"/>
                  </a:lnTo>
                  <a:lnTo>
                    <a:pt x="3325555" y="156680"/>
                  </a:lnTo>
                  <a:lnTo>
                    <a:pt x="3325555" y="151572"/>
                  </a:lnTo>
                  <a:lnTo>
                    <a:pt x="3049703" y="151572"/>
                  </a:lnTo>
                  <a:lnTo>
                    <a:pt x="3049703" y="139652"/>
                  </a:lnTo>
                  <a:lnTo>
                    <a:pt x="2729578" y="139652"/>
                  </a:lnTo>
                  <a:lnTo>
                    <a:pt x="2729578" y="122624"/>
                  </a:lnTo>
                  <a:lnTo>
                    <a:pt x="2480970" y="122624"/>
                  </a:lnTo>
                  <a:lnTo>
                    <a:pt x="2480970" y="110705"/>
                  </a:lnTo>
                  <a:lnTo>
                    <a:pt x="2366883" y="110705"/>
                  </a:lnTo>
                  <a:lnTo>
                    <a:pt x="2366883" y="110705"/>
                  </a:lnTo>
                  <a:lnTo>
                    <a:pt x="2119978" y="110705"/>
                  </a:lnTo>
                  <a:lnTo>
                    <a:pt x="2119978" y="95379"/>
                  </a:lnTo>
                  <a:lnTo>
                    <a:pt x="1798150" y="95379"/>
                  </a:lnTo>
                  <a:lnTo>
                    <a:pt x="1791339" y="88568"/>
                  </a:lnTo>
                  <a:lnTo>
                    <a:pt x="1684063" y="88568"/>
                  </a:lnTo>
                  <a:lnTo>
                    <a:pt x="1684063" y="71540"/>
                  </a:lnTo>
                  <a:lnTo>
                    <a:pt x="1372452" y="71540"/>
                  </a:lnTo>
                  <a:lnTo>
                    <a:pt x="1372452" y="66432"/>
                  </a:lnTo>
                  <a:lnTo>
                    <a:pt x="1236228" y="66432"/>
                  </a:lnTo>
                  <a:lnTo>
                    <a:pt x="1236228" y="49404"/>
                  </a:lnTo>
                  <a:lnTo>
                    <a:pt x="1088085" y="49404"/>
                  </a:lnTo>
                  <a:lnTo>
                    <a:pt x="1088085" y="35782"/>
                  </a:lnTo>
                  <a:lnTo>
                    <a:pt x="900778" y="35782"/>
                  </a:lnTo>
                  <a:lnTo>
                    <a:pt x="900778" y="28970"/>
                  </a:lnTo>
                  <a:lnTo>
                    <a:pt x="820747" y="28970"/>
                  </a:lnTo>
                  <a:lnTo>
                    <a:pt x="815638" y="23861"/>
                  </a:lnTo>
                  <a:cubicBezTo>
                    <a:pt x="813814" y="-1675"/>
                    <a:pt x="821901" y="23"/>
                    <a:pt x="808827" y="23"/>
                  </a:cubicBezTo>
                  <a:lnTo>
                    <a:pt x="0" y="23"/>
                  </a:lnTo>
                </a:path>
              </a:pathLst>
            </a:custGeom>
            <a:noFill/>
            <a:ln w="28575">
              <a:solidFill>
                <a:schemeClr val="accent1"/>
              </a:solidFill>
              <a:miter lim="800000"/>
              <a:headEnd/>
              <a:tailEnd/>
            </a:ln>
          </p:spPr>
          <p:txBody>
            <a:bodyPr rtlCol="0" anchor="ctr"/>
            <a:lstStyle/>
            <a:p>
              <a:pPr algn="ctr"/>
              <a:endParaRPr lang="en-US"/>
            </a:p>
          </p:txBody>
        </p:sp>
        <p:sp>
          <p:nvSpPr>
            <p:cNvPr id="491" name="Freeform: Shape 490">
              <a:extLst>
                <a:ext uri="{FF2B5EF4-FFF2-40B4-BE49-F238E27FC236}">
                  <a16:creationId xmlns:a16="http://schemas.microsoft.com/office/drawing/2014/main" id="{6451BD37-DC45-93F5-4259-086F472B768E}"/>
                </a:ext>
              </a:extLst>
            </p:cNvPr>
            <p:cNvSpPr/>
            <p:nvPr/>
          </p:nvSpPr>
          <p:spPr bwMode="auto">
            <a:xfrm>
              <a:off x="6146276" y="2127315"/>
              <a:ext cx="3107703" cy="56561"/>
            </a:xfrm>
            <a:custGeom>
              <a:avLst/>
              <a:gdLst>
                <a:gd name="connsiteX0" fmla="*/ 0 w 3107703"/>
                <a:gd name="connsiteY0" fmla="*/ 0 h 56561"/>
                <a:gd name="connsiteX1" fmla="*/ 270235 w 3107703"/>
                <a:gd name="connsiteY1" fmla="*/ 0 h 56561"/>
                <a:gd name="connsiteX2" fmla="*/ 270235 w 3107703"/>
                <a:gd name="connsiteY2" fmla="*/ 9427 h 56561"/>
                <a:gd name="connsiteX3" fmla="*/ 427349 w 3107703"/>
                <a:gd name="connsiteY3" fmla="*/ 9427 h 56561"/>
                <a:gd name="connsiteX4" fmla="*/ 427349 w 3107703"/>
                <a:gd name="connsiteY4" fmla="*/ 15712 h 56561"/>
                <a:gd name="connsiteX5" fmla="*/ 527901 w 3107703"/>
                <a:gd name="connsiteY5" fmla="*/ 15712 h 56561"/>
                <a:gd name="connsiteX6" fmla="*/ 527901 w 3107703"/>
                <a:gd name="connsiteY6" fmla="*/ 25139 h 56561"/>
                <a:gd name="connsiteX7" fmla="*/ 1087225 w 3107703"/>
                <a:gd name="connsiteY7" fmla="*/ 25139 h 56561"/>
                <a:gd name="connsiteX8" fmla="*/ 1087225 w 3107703"/>
                <a:gd name="connsiteY8" fmla="*/ 40850 h 56561"/>
                <a:gd name="connsiteX9" fmla="*/ 1225485 w 3107703"/>
                <a:gd name="connsiteY9" fmla="*/ 40850 h 56561"/>
                <a:gd name="connsiteX10" fmla="*/ 1225485 w 3107703"/>
                <a:gd name="connsiteY10" fmla="*/ 56561 h 56561"/>
                <a:gd name="connsiteX11" fmla="*/ 3107703 w 3107703"/>
                <a:gd name="connsiteY11" fmla="*/ 56561 h 56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7703" h="56561">
                  <a:moveTo>
                    <a:pt x="0" y="0"/>
                  </a:moveTo>
                  <a:lnTo>
                    <a:pt x="270235" y="0"/>
                  </a:lnTo>
                  <a:lnTo>
                    <a:pt x="270235" y="9427"/>
                  </a:lnTo>
                  <a:lnTo>
                    <a:pt x="427349" y="9427"/>
                  </a:lnTo>
                  <a:lnTo>
                    <a:pt x="427349" y="15712"/>
                  </a:lnTo>
                  <a:lnTo>
                    <a:pt x="527901" y="15712"/>
                  </a:lnTo>
                  <a:lnTo>
                    <a:pt x="527901" y="25139"/>
                  </a:lnTo>
                  <a:lnTo>
                    <a:pt x="1087225" y="25139"/>
                  </a:lnTo>
                  <a:lnTo>
                    <a:pt x="1087225" y="40850"/>
                  </a:lnTo>
                  <a:lnTo>
                    <a:pt x="1225485" y="40850"/>
                  </a:lnTo>
                  <a:lnTo>
                    <a:pt x="1225485" y="56561"/>
                  </a:lnTo>
                  <a:lnTo>
                    <a:pt x="3107703" y="56561"/>
                  </a:lnTo>
                </a:path>
              </a:pathLst>
            </a:custGeom>
            <a:noFill/>
            <a:ln w="28575">
              <a:solidFill>
                <a:schemeClr val="accent1"/>
              </a:solidFill>
              <a:miter lim="800000"/>
              <a:headEnd/>
              <a:tailEnd/>
            </a:ln>
          </p:spPr>
          <p:txBody>
            <a:bodyPr rtlCol="0" anchor="ctr"/>
            <a:lstStyle/>
            <a:p>
              <a:pPr algn="ctr"/>
              <a:endParaRPr lang="en-US"/>
            </a:p>
          </p:txBody>
        </p:sp>
      </p:grpSp>
      <p:sp>
        <p:nvSpPr>
          <p:cNvPr id="6" name="Title 5">
            <a:extLst>
              <a:ext uri="{FF2B5EF4-FFF2-40B4-BE49-F238E27FC236}">
                <a16:creationId xmlns:a16="http://schemas.microsoft.com/office/drawing/2014/main" id="{F67C7918-502D-4AFA-A025-A73CBDCF44B2}"/>
              </a:ext>
            </a:extLst>
          </p:cNvPr>
          <p:cNvSpPr>
            <a:spLocks noGrp="1"/>
          </p:cNvSpPr>
          <p:nvPr>
            <p:ph type="title"/>
          </p:nvPr>
        </p:nvSpPr>
        <p:spPr/>
        <p:txBody>
          <a:bodyPr/>
          <a:lstStyle/>
          <a:p>
            <a:r>
              <a:rPr lang="en-US" dirty="0"/>
              <a:t>KEYNOTE-522: </a:t>
            </a:r>
            <a:r>
              <a:rPr lang="en-US" dirty="0">
                <a:cs typeface="Calibri" panose="020F0502020204030204" pitchFamily="34" charset="0"/>
              </a:rPr>
              <a:t>EFS by </a:t>
            </a:r>
            <a:r>
              <a:rPr lang="en-US" dirty="0" err="1">
                <a:cs typeface="Calibri" panose="020F0502020204030204" pitchFamily="34" charset="0"/>
              </a:rPr>
              <a:t>pCR</a:t>
            </a:r>
            <a:endParaRPr lang="en-US" dirty="0">
              <a:cs typeface="Calibri" panose="020F0502020204030204" pitchFamily="34" charset="0"/>
            </a:endParaRPr>
          </a:p>
        </p:txBody>
      </p:sp>
      <p:sp>
        <p:nvSpPr>
          <p:cNvPr id="39" name="Text Placeholder 2">
            <a:extLst>
              <a:ext uri="{FF2B5EF4-FFF2-40B4-BE49-F238E27FC236}">
                <a16:creationId xmlns:a16="http://schemas.microsoft.com/office/drawing/2014/main" id="{13B28345-1BA4-411B-91A8-353AC9C846B1}"/>
              </a:ext>
            </a:extLst>
          </p:cNvPr>
          <p:cNvSpPr txBox="1">
            <a:spLocks/>
          </p:cNvSpPr>
          <p:nvPr/>
        </p:nvSpPr>
        <p:spPr>
          <a:xfrm>
            <a:off x="0" y="6608840"/>
            <a:ext cx="12192000" cy="249161"/>
          </a:xfrm>
          <a:prstGeom prst="rect">
            <a:avLst/>
          </a:prstGeom>
        </p:spPr>
        <p:txBody>
          <a:bodyPr vert="horz" lIns="121920" tIns="60960" rIns="121920" bIns="60960" rtlCol="0" anchor="b" anchorCtr="0">
            <a:noAutofit/>
          </a:bodyPr>
          <a:lstStyle>
            <a:lvl1pPr marL="0" indent="0" algn="l" defTabSz="342946" rtl="0" eaLnBrk="1" latinLnBrk="0" hangingPunct="1">
              <a:lnSpc>
                <a:spcPct val="100000"/>
              </a:lnSpc>
              <a:spcBef>
                <a:spcPts val="0"/>
              </a:spcBef>
              <a:buClr>
                <a:schemeClr val="accent1">
                  <a:lumMod val="75000"/>
                </a:schemeClr>
              </a:buClr>
              <a:buSzPct val="95000"/>
              <a:buFont typeface="Arial Black" panose="020B0A04020102020204" pitchFamily="34" charset="0"/>
              <a:buNone/>
              <a:defRPr sz="800" kern="600" spc="23">
                <a:solidFill>
                  <a:schemeClr val="tx1"/>
                </a:solidFill>
                <a:latin typeface="Arial" panose="020B0604020202020204" pitchFamily="34" charset="0"/>
                <a:ea typeface="+mn-ea"/>
                <a:cs typeface="Arial" panose="020B0604020202020204" pitchFamily="34" charset="0"/>
              </a:defRPr>
            </a:lvl1pPr>
            <a:lvl2pPr marL="170282" indent="0" algn="l" defTabSz="342946" rtl="0" eaLnBrk="1" latinLnBrk="0" hangingPunct="1">
              <a:lnSpc>
                <a:spcPct val="100000"/>
              </a:lnSpc>
              <a:spcBef>
                <a:spcPts val="0"/>
              </a:spcBef>
              <a:buClr>
                <a:schemeClr val="accent1">
                  <a:lumMod val="75000"/>
                </a:schemeClr>
              </a:buClr>
              <a:buSzPct val="100000"/>
              <a:buFont typeface="Arial Narrow" panose="020B0606020202030204" pitchFamily="34" charset="0"/>
              <a:buNone/>
              <a:defRPr sz="900" kern="600" spc="23">
                <a:solidFill>
                  <a:schemeClr val="tx1"/>
                </a:solidFill>
                <a:latin typeface="Arial" panose="020B0604020202020204" pitchFamily="34" charset="0"/>
                <a:ea typeface="+mn-ea"/>
                <a:cs typeface="Arial" panose="020B0604020202020204" pitchFamily="34" charset="0"/>
              </a:defRPr>
            </a:lvl2pPr>
            <a:lvl3pPr marL="345327" indent="0" algn="l" defTabSz="342946" rtl="0" eaLnBrk="1" latinLnBrk="0" hangingPunct="1">
              <a:lnSpc>
                <a:spcPct val="100000"/>
              </a:lnSpc>
              <a:spcBef>
                <a:spcPts val="0"/>
              </a:spcBef>
              <a:buClr>
                <a:schemeClr val="accent1">
                  <a:lumMod val="75000"/>
                </a:schemeClr>
              </a:buClr>
              <a:buSzPct val="95000"/>
              <a:buFont typeface="Wingdings" panose="05000000000000000000" pitchFamily="2" charset="2"/>
              <a:buNone/>
              <a:defRPr sz="900" kern="600" spc="23">
                <a:solidFill>
                  <a:schemeClr val="tx1"/>
                </a:solidFill>
                <a:latin typeface="Arial" panose="020B0604020202020204" pitchFamily="34" charset="0"/>
                <a:ea typeface="+mn-ea"/>
                <a:cs typeface="Arial" panose="020B0604020202020204" pitchFamily="34" charset="0"/>
              </a:defRPr>
            </a:lvl3pPr>
            <a:lvl4pPr marL="515609" indent="0" algn="l" defTabSz="342946" rtl="0" eaLnBrk="1" latinLnBrk="0" hangingPunct="1">
              <a:lnSpc>
                <a:spcPct val="100000"/>
              </a:lnSpc>
              <a:spcBef>
                <a:spcPts val="0"/>
              </a:spcBef>
              <a:buClr>
                <a:schemeClr val="accent1">
                  <a:lumMod val="75000"/>
                </a:schemeClr>
              </a:buClr>
              <a:buSzPct val="100000"/>
              <a:buFont typeface="Arial Narrow" panose="020B0606020202030204" pitchFamily="34" charset="0"/>
              <a:buNone/>
              <a:tabLst/>
              <a:defRPr sz="900" kern="600" spc="23">
                <a:solidFill>
                  <a:schemeClr val="tx1"/>
                </a:solidFill>
                <a:latin typeface="Arial" panose="020B0604020202020204" pitchFamily="34" charset="0"/>
                <a:ea typeface="+mn-ea"/>
                <a:cs typeface="Arial" panose="020B0604020202020204" pitchFamily="34" charset="0"/>
              </a:defRPr>
            </a:lvl4pPr>
            <a:lvl5pPr marL="685891" indent="0" algn="l" defTabSz="342946" rtl="0" eaLnBrk="1" latinLnBrk="0" hangingPunct="1">
              <a:lnSpc>
                <a:spcPct val="100000"/>
              </a:lnSpc>
              <a:spcBef>
                <a:spcPts val="0"/>
              </a:spcBef>
              <a:buClr>
                <a:schemeClr val="accent1">
                  <a:lumMod val="75000"/>
                </a:schemeClr>
              </a:buClr>
              <a:buSzPct val="90000"/>
              <a:buFont typeface="Arial Black" panose="020B0A04020102020204" pitchFamily="34" charset="0"/>
              <a:buNone/>
              <a:defRPr sz="900" kern="600" spc="23">
                <a:solidFill>
                  <a:schemeClr val="tx1"/>
                </a:solidFill>
                <a:latin typeface="Arial" panose="020B0604020202020204" pitchFamily="34" charset="0"/>
                <a:ea typeface="+mn-ea"/>
                <a:cs typeface="Arial" panose="020B0604020202020204" pitchFamily="34" charset="0"/>
              </a:defRPr>
            </a:lvl5pPr>
            <a:lvl6pPr marL="1886201" indent="-171473" algn="l" defTabSz="342946" rtl="0" eaLnBrk="1" latinLnBrk="0" hangingPunct="1">
              <a:spcBef>
                <a:spcPct val="20000"/>
              </a:spcBef>
              <a:buFont typeface="Arial"/>
              <a:buChar char="•"/>
              <a:defRPr sz="1500" kern="1200">
                <a:solidFill>
                  <a:schemeClr val="tx1"/>
                </a:solidFill>
                <a:latin typeface="+mn-lt"/>
                <a:ea typeface="+mn-ea"/>
                <a:cs typeface="+mn-cs"/>
              </a:defRPr>
            </a:lvl6pPr>
            <a:lvl7pPr marL="2229147" indent="-171473" algn="l" defTabSz="342946" rtl="0" eaLnBrk="1" latinLnBrk="0" hangingPunct="1">
              <a:spcBef>
                <a:spcPct val="20000"/>
              </a:spcBef>
              <a:buFont typeface="Arial"/>
              <a:buChar char="•"/>
              <a:defRPr sz="1500" kern="1200">
                <a:solidFill>
                  <a:schemeClr val="tx1"/>
                </a:solidFill>
                <a:latin typeface="+mn-lt"/>
                <a:ea typeface="+mn-ea"/>
                <a:cs typeface="+mn-cs"/>
              </a:defRPr>
            </a:lvl7pPr>
            <a:lvl8pPr marL="2572093" indent="-171473" algn="l" defTabSz="342946" rtl="0" eaLnBrk="1" latinLnBrk="0" hangingPunct="1">
              <a:spcBef>
                <a:spcPct val="20000"/>
              </a:spcBef>
              <a:buFont typeface="Arial"/>
              <a:buChar char="•"/>
              <a:defRPr sz="1500" kern="1200">
                <a:solidFill>
                  <a:schemeClr val="tx1"/>
                </a:solidFill>
                <a:latin typeface="+mn-lt"/>
                <a:ea typeface="+mn-ea"/>
                <a:cs typeface="+mn-cs"/>
              </a:defRPr>
            </a:lvl8pPr>
            <a:lvl9pPr marL="2915039" indent="-171473" algn="l" defTabSz="342946" rtl="0" eaLnBrk="1" latinLnBrk="0" hangingPunct="1">
              <a:spcBef>
                <a:spcPct val="20000"/>
              </a:spcBef>
              <a:buFont typeface="Arial"/>
              <a:buChar char="•"/>
              <a:defRPr sz="1500" kern="1200">
                <a:solidFill>
                  <a:schemeClr val="tx1"/>
                </a:solidFill>
                <a:latin typeface="+mn-lt"/>
                <a:ea typeface="+mn-ea"/>
                <a:cs typeface="+mn-cs"/>
              </a:defRPr>
            </a:lvl9pPr>
          </a:lstStyle>
          <a:p>
            <a:pPr marL="0" marR="0" lvl="0" indent="0" algn="l" defTabSz="457239" rtl="0" eaLnBrk="1" fontAlgn="auto" latinLnBrk="0" hangingPunct="1">
              <a:lnSpc>
                <a:spcPct val="100000"/>
              </a:lnSpc>
              <a:spcBef>
                <a:spcPts val="0"/>
              </a:spcBef>
              <a:spcAft>
                <a:spcPts val="0"/>
              </a:spcAft>
              <a:buClr>
                <a:srgbClr val="00877C">
                  <a:lumMod val="75000"/>
                </a:srgbClr>
              </a:buClr>
              <a:buSzPct val="95000"/>
              <a:buFont typeface="Arial Black" panose="020B0A04020102020204" pitchFamily="34" charset="0"/>
              <a:buNone/>
              <a:tabLst/>
              <a:defRPr/>
            </a:pPr>
            <a:endParaRPr kumimoji="0" lang="en-US" sz="1067" b="0" i="0" u="none" strike="noStrike" kern="600" cap="none" spc="23"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3" name="Text Box 15">
            <a:extLst>
              <a:ext uri="{FF2B5EF4-FFF2-40B4-BE49-F238E27FC236}">
                <a16:creationId xmlns:a16="http://schemas.microsoft.com/office/drawing/2014/main" id="{4F97E444-C354-40F9-938E-ABE3F806FB09}"/>
              </a:ext>
            </a:extLst>
          </p:cNvPr>
          <p:cNvSpPr txBox="1">
            <a:spLocks noChangeArrowheads="1"/>
          </p:cNvSpPr>
          <p:nvPr/>
        </p:nvSpPr>
        <p:spPr bwMode="auto">
          <a:xfrm>
            <a:off x="397382" y="636469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Schmid. ESMO 2023.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LBA18. </a:t>
            </a:r>
          </a:p>
        </p:txBody>
      </p:sp>
      <p:sp>
        <p:nvSpPr>
          <p:cNvPr id="467" name="TextBox 466">
            <a:extLst>
              <a:ext uri="{FF2B5EF4-FFF2-40B4-BE49-F238E27FC236}">
                <a16:creationId xmlns:a16="http://schemas.microsoft.com/office/drawing/2014/main" id="{CB438BA8-FA98-B58B-71CC-DC1D759C0300}"/>
              </a:ext>
            </a:extLst>
          </p:cNvPr>
          <p:cNvSpPr txBox="1"/>
          <p:nvPr/>
        </p:nvSpPr>
        <p:spPr bwMode="auto">
          <a:xfrm>
            <a:off x="9365620" y="2972491"/>
            <a:ext cx="2515432" cy="584775"/>
          </a:xfrm>
          <a:prstGeom prst="rect">
            <a:avLst/>
          </a:prstGeom>
          <a:solidFill>
            <a:schemeClr val="tx1"/>
          </a:solidFill>
          <a:ln>
            <a:noFill/>
          </a:ln>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pCR No</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HR: 0.72 (95% CI: 0.54-0.96)</a:t>
            </a:r>
          </a:p>
        </p:txBody>
      </p:sp>
      <p:sp>
        <p:nvSpPr>
          <p:cNvPr id="466" name="TextBox 465">
            <a:extLst>
              <a:ext uri="{FF2B5EF4-FFF2-40B4-BE49-F238E27FC236}">
                <a16:creationId xmlns:a16="http://schemas.microsoft.com/office/drawing/2014/main" id="{C8DCAE7E-E99C-9162-A295-C64C8D419CD1}"/>
              </a:ext>
            </a:extLst>
          </p:cNvPr>
          <p:cNvSpPr txBox="1"/>
          <p:nvPr/>
        </p:nvSpPr>
        <p:spPr bwMode="auto">
          <a:xfrm>
            <a:off x="9348178" y="1799294"/>
            <a:ext cx="2515432" cy="584775"/>
          </a:xfrm>
          <a:prstGeom prst="rect">
            <a:avLst/>
          </a:prstGeom>
          <a:solidFill>
            <a:schemeClr val="tx1"/>
          </a:solidFill>
          <a:ln>
            <a:noFill/>
          </a:ln>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pCR Yes</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HR: 0.65 (95% CI: 0.39-1.08)</a:t>
            </a:r>
          </a:p>
        </p:txBody>
      </p:sp>
      <p:sp>
        <p:nvSpPr>
          <p:cNvPr id="474" name="TextBox 473">
            <a:extLst>
              <a:ext uri="{FF2B5EF4-FFF2-40B4-BE49-F238E27FC236}">
                <a16:creationId xmlns:a16="http://schemas.microsoft.com/office/drawing/2014/main" id="{A4F36370-468D-BD47-DE27-72FB9848A221}"/>
              </a:ext>
            </a:extLst>
          </p:cNvPr>
          <p:cNvSpPr txBox="1"/>
          <p:nvPr/>
        </p:nvSpPr>
        <p:spPr bwMode="auto">
          <a:xfrm>
            <a:off x="4592250" y="5294559"/>
            <a:ext cx="1600919" cy="344831"/>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4" name="Right Brace 3">
            <a:extLst>
              <a:ext uri="{FF2B5EF4-FFF2-40B4-BE49-F238E27FC236}">
                <a16:creationId xmlns:a16="http://schemas.microsoft.com/office/drawing/2014/main" id="{6628FC09-419E-4B19-04AC-7FE263C7727D}"/>
              </a:ext>
            </a:extLst>
          </p:cNvPr>
          <p:cNvSpPr/>
          <p:nvPr/>
        </p:nvSpPr>
        <p:spPr>
          <a:xfrm>
            <a:off x="9219130" y="1861512"/>
            <a:ext cx="178741" cy="503910"/>
          </a:xfrm>
          <a:prstGeom prst="rightBrac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5" name="Right Brace 4">
            <a:extLst>
              <a:ext uri="{FF2B5EF4-FFF2-40B4-BE49-F238E27FC236}">
                <a16:creationId xmlns:a16="http://schemas.microsoft.com/office/drawing/2014/main" id="{3E29E9C4-6202-4783-983D-D77FC32AD0BD}"/>
              </a:ext>
            </a:extLst>
          </p:cNvPr>
          <p:cNvSpPr/>
          <p:nvPr/>
        </p:nvSpPr>
        <p:spPr>
          <a:xfrm>
            <a:off x="9233726" y="2900006"/>
            <a:ext cx="168191" cy="751211"/>
          </a:xfrm>
          <a:prstGeom prst="rightBrac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nvGrpSpPr>
          <p:cNvPr id="8" name="Group 7">
            <a:extLst>
              <a:ext uri="{FF2B5EF4-FFF2-40B4-BE49-F238E27FC236}">
                <a16:creationId xmlns:a16="http://schemas.microsoft.com/office/drawing/2014/main" id="{320AF3F4-0A66-3930-52A7-7E317BA00066}"/>
              </a:ext>
            </a:extLst>
          </p:cNvPr>
          <p:cNvGrpSpPr/>
          <p:nvPr/>
        </p:nvGrpSpPr>
        <p:grpSpPr>
          <a:xfrm>
            <a:off x="1761201" y="3800663"/>
            <a:ext cx="3574175" cy="933708"/>
            <a:chOff x="1764141" y="3915836"/>
            <a:chExt cx="2605448" cy="1000051"/>
          </a:xfrm>
        </p:grpSpPr>
        <p:sp>
          <p:nvSpPr>
            <p:cNvPr id="456" name="TextBox 455">
              <a:extLst>
                <a:ext uri="{FF2B5EF4-FFF2-40B4-BE49-F238E27FC236}">
                  <a16:creationId xmlns:a16="http://schemas.microsoft.com/office/drawing/2014/main" id="{37CDBC38-506C-6D6E-1172-7929A6A547A0}"/>
                </a:ext>
              </a:extLst>
            </p:cNvPr>
            <p:cNvSpPr txBox="1"/>
            <p:nvPr/>
          </p:nvSpPr>
          <p:spPr bwMode="auto">
            <a:xfrm>
              <a:off x="2030325" y="3915836"/>
              <a:ext cx="2339264" cy="10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t>Pembro + Chemo responder</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t>Placebo + Chemo responder</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t>Pembro + Chemo </a:t>
              </a:r>
              <a:r>
                <a:rPr lang="en-US" sz="1600" b="0" dirty="0">
                  <a:solidFill>
                    <a:srgbClr val="000000"/>
                  </a:solidFill>
                  <a:latin typeface="Calibri" panose="020F0502020204030204" pitchFamily="34" charset="0"/>
                </a:rPr>
                <a:t>n</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rPr>
                <a:t>onresponder</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rPr>
                <a:t>Placebo + Chemo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rPr>
                <a:t>nonresponder</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cxnSp>
          <p:nvCxnSpPr>
            <p:cNvPr id="457" name="Straight Connector 456">
              <a:extLst>
                <a:ext uri="{FF2B5EF4-FFF2-40B4-BE49-F238E27FC236}">
                  <a16:creationId xmlns:a16="http://schemas.microsoft.com/office/drawing/2014/main" id="{441B5CA8-56FA-6DCF-33DF-CE49B13122CB}"/>
                </a:ext>
              </a:extLst>
            </p:cNvPr>
            <p:cNvCxnSpPr/>
            <p:nvPr/>
          </p:nvCxnSpPr>
          <p:spPr bwMode="auto">
            <a:xfrm>
              <a:off x="1767567" y="4070213"/>
              <a:ext cx="262758" cy="0"/>
            </a:xfrm>
            <a:prstGeom prst="line">
              <a:avLst/>
            </a:prstGeom>
            <a:noFill/>
            <a:ln w="28575" cap="flat" cmpd="sng" algn="ctr">
              <a:solidFill>
                <a:schemeClr val="accent1"/>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5CD54D33-AFD5-14F5-1360-78DC2DF3DE42}"/>
                </a:ext>
              </a:extLst>
            </p:cNvPr>
            <p:cNvCxnSpPr/>
            <p:nvPr/>
          </p:nvCxnSpPr>
          <p:spPr bwMode="auto">
            <a:xfrm>
              <a:off x="1767567" y="4286501"/>
              <a:ext cx="262758" cy="0"/>
            </a:xfrm>
            <a:prstGeom prst="line">
              <a:avLst/>
            </a:prstGeom>
            <a:noFill/>
            <a:ln w="28575" cap="flat" cmpd="sng" algn="ctr">
              <a:solidFill>
                <a:schemeClr val="accent3"/>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C373657A-A14E-416F-6E07-6E448B1707A3}"/>
                </a:ext>
              </a:extLst>
            </p:cNvPr>
            <p:cNvCxnSpPr/>
            <p:nvPr/>
          </p:nvCxnSpPr>
          <p:spPr bwMode="auto">
            <a:xfrm>
              <a:off x="1764141" y="4502791"/>
              <a:ext cx="262758" cy="0"/>
            </a:xfrm>
            <a:prstGeom prst="line">
              <a:avLst/>
            </a:prstGeom>
            <a:noFill/>
            <a:ln w="28575" cap="flat" cmpd="sng" algn="ctr">
              <a:solidFill>
                <a:schemeClr val="accent2"/>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59FE43EF-E29E-D264-E5A5-137C9FAD747C}"/>
                </a:ext>
              </a:extLst>
            </p:cNvPr>
            <p:cNvCxnSpPr/>
            <p:nvPr/>
          </p:nvCxnSpPr>
          <p:spPr bwMode="auto">
            <a:xfrm>
              <a:off x="1764141" y="4729590"/>
              <a:ext cx="262758" cy="0"/>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grpSp>
      <p:sp>
        <p:nvSpPr>
          <p:cNvPr id="10" name="TextBox 9">
            <a:extLst>
              <a:ext uri="{FF2B5EF4-FFF2-40B4-BE49-F238E27FC236}">
                <a16:creationId xmlns:a16="http://schemas.microsoft.com/office/drawing/2014/main" id="{11D1C539-8D6B-0F8C-1260-93B3B9279ED6}"/>
              </a:ext>
            </a:extLst>
          </p:cNvPr>
          <p:cNvSpPr txBox="1"/>
          <p:nvPr/>
        </p:nvSpPr>
        <p:spPr bwMode="auto">
          <a:xfrm rot="16200000">
            <a:off x="-48645" y="3109676"/>
            <a:ext cx="1374941" cy="415016"/>
          </a:xfrm>
          <a:prstGeom prst="rect">
            <a:avLst/>
          </a:prstGeom>
          <a:solidFill>
            <a:schemeClr val="tx1"/>
          </a:solid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EFS by pCR</a:t>
            </a:r>
            <a:r>
              <a:rPr lang="en-US" dirty="0">
                <a:solidFill>
                  <a:srgbClr val="000000"/>
                </a:solidFill>
                <a:latin typeface="Calibri" panose="020F0502020204030204" pitchFamily="34" charset="0"/>
              </a:rPr>
              <a:t>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2" name="Freeform: Shape 11">
            <a:extLst>
              <a:ext uri="{FF2B5EF4-FFF2-40B4-BE49-F238E27FC236}">
                <a16:creationId xmlns:a16="http://schemas.microsoft.com/office/drawing/2014/main" id="{86306604-F5A6-DA60-E3E6-798B80F746B7}"/>
              </a:ext>
            </a:extLst>
          </p:cNvPr>
          <p:cNvSpPr/>
          <p:nvPr/>
        </p:nvSpPr>
        <p:spPr bwMode="auto">
          <a:xfrm>
            <a:off x="1478308" y="1878195"/>
            <a:ext cx="7754816" cy="3147779"/>
          </a:xfrm>
          <a:custGeom>
            <a:avLst/>
            <a:gdLst>
              <a:gd name="connsiteX0" fmla="*/ 0 w 5670596"/>
              <a:gd name="connsiteY0" fmla="*/ 0 h 3371439"/>
              <a:gd name="connsiteX1" fmla="*/ 0 w 5670596"/>
              <a:gd name="connsiteY1" fmla="*/ 3371439 h 3371439"/>
              <a:gd name="connsiteX2" fmla="*/ 5670596 w 5670596"/>
              <a:gd name="connsiteY2" fmla="*/ 3371439 h 3371439"/>
            </a:gdLst>
            <a:ahLst/>
            <a:cxnLst>
              <a:cxn ang="0">
                <a:pos x="connsiteX0" y="connsiteY0"/>
              </a:cxn>
              <a:cxn ang="0">
                <a:pos x="connsiteX1" y="connsiteY1"/>
              </a:cxn>
              <a:cxn ang="0">
                <a:pos x="connsiteX2" y="connsiteY2"/>
              </a:cxn>
            </a:cxnLst>
            <a:rect l="l" t="t" r="r" b="b"/>
            <a:pathLst>
              <a:path w="5670596" h="3371439">
                <a:moveTo>
                  <a:pt x="0" y="0"/>
                </a:moveTo>
                <a:lnTo>
                  <a:pt x="0" y="3371439"/>
                </a:lnTo>
                <a:lnTo>
                  <a:pt x="5670596" y="3371439"/>
                </a:lnTo>
              </a:path>
            </a:pathLst>
          </a:custGeom>
          <a:noFill/>
          <a:ln w="28575">
            <a:solidFill>
              <a:schemeClr val="bg1"/>
            </a:solidFill>
            <a:miter lim="800000"/>
            <a:headEnd/>
            <a:tailEnd/>
          </a:ln>
        </p:spPr>
        <p:txBody>
          <a:bodyPr rtlCol="0" anchor="ctr"/>
          <a:lstStyle/>
          <a:p>
            <a:pPr algn="ctr"/>
            <a:endParaRPr lang="en-US"/>
          </a:p>
        </p:txBody>
      </p:sp>
      <p:grpSp>
        <p:nvGrpSpPr>
          <p:cNvPr id="13" name="Group 12">
            <a:extLst>
              <a:ext uri="{FF2B5EF4-FFF2-40B4-BE49-F238E27FC236}">
                <a16:creationId xmlns:a16="http://schemas.microsoft.com/office/drawing/2014/main" id="{7FB5ACB3-B201-3C20-2228-2EB629D2623A}"/>
              </a:ext>
            </a:extLst>
          </p:cNvPr>
          <p:cNvGrpSpPr/>
          <p:nvPr/>
        </p:nvGrpSpPr>
        <p:grpSpPr>
          <a:xfrm>
            <a:off x="1335254" y="1888807"/>
            <a:ext cx="130201" cy="3136140"/>
            <a:chOff x="648182" y="2106592"/>
            <a:chExt cx="358815" cy="3358974"/>
          </a:xfrm>
        </p:grpSpPr>
        <p:cxnSp>
          <p:nvCxnSpPr>
            <p:cNvPr id="450" name="Straight Connector 449">
              <a:extLst>
                <a:ext uri="{FF2B5EF4-FFF2-40B4-BE49-F238E27FC236}">
                  <a16:creationId xmlns:a16="http://schemas.microsoft.com/office/drawing/2014/main" id="{417EF132-B88F-0EF2-60B4-BD49C8259B59}"/>
                </a:ext>
              </a:extLst>
            </p:cNvPr>
            <p:cNvCxnSpPr/>
            <p:nvPr/>
          </p:nvCxnSpPr>
          <p:spPr bwMode="auto">
            <a:xfrm>
              <a:off x="648182" y="5465566"/>
              <a:ext cx="358815" cy="0"/>
            </a:xfrm>
            <a:prstGeom prst="line">
              <a:avLst/>
            </a:prstGeom>
            <a:noFill/>
            <a:ln w="28575" cap="flat" cmpd="sng" algn="ctr">
              <a:solidFill>
                <a:schemeClr val="bg1"/>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44199952-9CA9-0FE5-B164-8ACF5C3F8F94}"/>
                </a:ext>
              </a:extLst>
            </p:cNvPr>
            <p:cNvCxnSpPr/>
            <p:nvPr/>
          </p:nvCxnSpPr>
          <p:spPr bwMode="auto">
            <a:xfrm>
              <a:off x="648182" y="4793772"/>
              <a:ext cx="358815" cy="0"/>
            </a:xfrm>
            <a:prstGeom prst="line">
              <a:avLst/>
            </a:prstGeom>
            <a:noFill/>
            <a:ln w="28575" cap="flat" cmpd="sng" algn="ctr">
              <a:solidFill>
                <a:schemeClr val="bg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72A3DFA6-1A8F-B295-AE19-A165DDDAF27E}"/>
                </a:ext>
              </a:extLst>
            </p:cNvPr>
            <p:cNvCxnSpPr/>
            <p:nvPr/>
          </p:nvCxnSpPr>
          <p:spPr bwMode="auto">
            <a:xfrm>
              <a:off x="648182" y="4121977"/>
              <a:ext cx="358815" cy="0"/>
            </a:xfrm>
            <a:prstGeom prst="line">
              <a:avLst/>
            </a:prstGeom>
            <a:noFill/>
            <a:ln w="28575" cap="flat" cmpd="sng" algn="ctr">
              <a:solidFill>
                <a:schemeClr val="bg1"/>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726BB57A-E21F-591F-88FF-33509D61237C}"/>
                </a:ext>
              </a:extLst>
            </p:cNvPr>
            <p:cNvCxnSpPr/>
            <p:nvPr/>
          </p:nvCxnSpPr>
          <p:spPr bwMode="auto">
            <a:xfrm>
              <a:off x="648182" y="3450182"/>
              <a:ext cx="358815" cy="0"/>
            </a:xfrm>
            <a:prstGeom prst="line">
              <a:avLst/>
            </a:prstGeom>
            <a:noFill/>
            <a:ln w="28575" cap="flat" cmpd="sng" algn="ctr">
              <a:solidFill>
                <a:schemeClr val="bg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3D71FF9F-D9D6-70C4-6DB9-9A6DCA270615}"/>
                </a:ext>
              </a:extLst>
            </p:cNvPr>
            <p:cNvCxnSpPr/>
            <p:nvPr/>
          </p:nvCxnSpPr>
          <p:spPr bwMode="auto">
            <a:xfrm>
              <a:off x="648182" y="2778387"/>
              <a:ext cx="358815" cy="0"/>
            </a:xfrm>
            <a:prstGeom prst="line">
              <a:avLst/>
            </a:prstGeom>
            <a:noFill/>
            <a:ln w="28575" cap="flat" cmpd="sng" algn="ctr">
              <a:solidFill>
                <a:schemeClr val="bg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6D6ED5D0-43B5-E215-DF82-CEDFDBF6771E}"/>
                </a:ext>
              </a:extLst>
            </p:cNvPr>
            <p:cNvCxnSpPr/>
            <p:nvPr/>
          </p:nvCxnSpPr>
          <p:spPr bwMode="auto">
            <a:xfrm>
              <a:off x="648182" y="2106592"/>
              <a:ext cx="358815" cy="0"/>
            </a:xfrm>
            <a:prstGeom prst="line">
              <a:avLst/>
            </a:prstGeom>
            <a:noFill/>
            <a:ln w="28575" cap="flat" cmpd="sng" algn="ctr">
              <a:solidFill>
                <a:schemeClr val="bg1"/>
              </a:solidFill>
              <a:prstDash val="solid"/>
              <a:round/>
              <a:headEnd type="none" w="med" len="med"/>
              <a:tailEnd type="none" w="med" len="med"/>
            </a:ln>
            <a:effectLst/>
          </p:spPr>
        </p:cxnSp>
      </p:grpSp>
      <p:sp>
        <p:nvSpPr>
          <p:cNvPr id="15" name="TextBox 14">
            <a:extLst>
              <a:ext uri="{FF2B5EF4-FFF2-40B4-BE49-F238E27FC236}">
                <a16:creationId xmlns:a16="http://schemas.microsoft.com/office/drawing/2014/main" id="{E9A8B477-388B-8E48-653A-F4680A703561}"/>
              </a:ext>
            </a:extLst>
          </p:cNvPr>
          <p:cNvSpPr txBox="1"/>
          <p:nvPr/>
        </p:nvSpPr>
        <p:spPr bwMode="auto">
          <a:xfrm>
            <a:off x="949828" y="4860683"/>
            <a:ext cx="416009"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6" name="TextBox 15">
            <a:extLst>
              <a:ext uri="{FF2B5EF4-FFF2-40B4-BE49-F238E27FC236}">
                <a16:creationId xmlns:a16="http://schemas.microsoft.com/office/drawing/2014/main" id="{72032919-F6BF-FEB3-CBB9-0405F51D1C81}"/>
              </a:ext>
            </a:extLst>
          </p:cNvPr>
          <p:cNvSpPr txBox="1"/>
          <p:nvPr/>
        </p:nvSpPr>
        <p:spPr bwMode="auto">
          <a:xfrm>
            <a:off x="718005" y="4227403"/>
            <a:ext cx="647832"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7" name="TextBox 16">
            <a:extLst>
              <a:ext uri="{FF2B5EF4-FFF2-40B4-BE49-F238E27FC236}">
                <a16:creationId xmlns:a16="http://schemas.microsoft.com/office/drawing/2014/main" id="{28107733-882D-F8A4-FBC5-424292658B44}"/>
              </a:ext>
            </a:extLst>
          </p:cNvPr>
          <p:cNvSpPr txBox="1"/>
          <p:nvPr/>
        </p:nvSpPr>
        <p:spPr bwMode="auto">
          <a:xfrm>
            <a:off x="718005" y="3596285"/>
            <a:ext cx="647832"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8" name="TextBox 17">
            <a:extLst>
              <a:ext uri="{FF2B5EF4-FFF2-40B4-BE49-F238E27FC236}">
                <a16:creationId xmlns:a16="http://schemas.microsoft.com/office/drawing/2014/main" id="{08A49D00-3B31-3E36-0D2B-ADA00ECFE41A}"/>
              </a:ext>
            </a:extLst>
          </p:cNvPr>
          <p:cNvSpPr txBox="1"/>
          <p:nvPr/>
        </p:nvSpPr>
        <p:spPr bwMode="auto">
          <a:xfrm>
            <a:off x="718005" y="2954359"/>
            <a:ext cx="647832"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9" name="TextBox 18">
            <a:extLst>
              <a:ext uri="{FF2B5EF4-FFF2-40B4-BE49-F238E27FC236}">
                <a16:creationId xmlns:a16="http://schemas.microsoft.com/office/drawing/2014/main" id="{1377D196-5C00-61D5-7A6A-C3DEBA908502}"/>
              </a:ext>
            </a:extLst>
          </p:cNvPr>
          <p:cNvSpPr txBox="1"/>
          <p:nvPr/>
        </p:nvSpPr>
        <p:spPr bwMode="auto">
          <a:xfrm>
            <a:off x="718005" y="2340532"/>
            <a:ext cx="647832"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0" name="TextBox 19">
            <a:extLst>
              <a:ext uri="{FF2B5EF4-FFF2-40B4-BE49-F238E27FC236}">
                <a16:creationId xmlns:a16="http://schemas.microsoft.com/office/drawing/2014/main" id="{247DB80C-5938-0DB2-8F70-F8E485FB7C0A}"/>
              </a:ext>
            </a:extLst>
          </p:cNvPr>
          <p:cNvSpPr txBox="1"/>
          <p:nvPr/>
        </p:nvSpPr>
        <p:spPr bwMode="auto">
          <a:xfrm>
            <a:off x="556048" y="1711574"/>
            <a:ext cx="809789" cy="344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nvGrpSpPr>
          <p:cNvPr id="473" name="Group 472">
            <a:extLst>
              <a:ext uri="{FF2B5EF4-FFF2-40B4-BE49-F238E27FC236}">
                <a16:creationId xmlns:a16="http://schemas.microsoft.com/office/drawing/2014/main" id="{F3479C26-D990-AB2B-638F-7E9EBAD22D6A}"/>
              </a:ext>
            </a:extLst>
          </p:cNvPr>
          <p:cNvGrpSpPr/>
          <p:nvPr/>
        </p:nvGrpSpPr>
        <p:grpSpPr>
          <a:xfrm>
            <a:off x="1195560" y="5039154"/>
            <a:ext cx="8482101" cy="344831"/>
            <a:chOff x="1381853" y="5345304"/>
            <a:chExt cx="6040084" cy="370511"/>
          </a:xfrm>
        </p:grpSpPr>
        <p:sp>
          <p:nvSpPr>
            <p:cNvPr id="21" name="TextBox 20">
              <a:extLst>
                <a:ext uri="{FF2B5EF4-FFF2-40B4-BE49-F238E27FC236}">
                  <a16:creationId xmlns:a16="http://schemas.microsoft.com/office/drawing/2014/main" id="{1C59BA30-2E97-4CE8-B53B-5AAE4E3D7AFE}"/>
                </a:ext>
              </a:extLst>
            </p:cNvPr>
            <p:cNvSpPr txBox="1"/>
            <p:nvPr/>
          </p:nvSpPr>
          <p:spPr bwMode="auto">
            <a:xfrm>
              <a:off x="1381853" y="5345304"/>
              <a:ext cx="416009"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2" name="TextBox 21">
              <a:extLst>
                <a:ext uri="{FF2B5EF4-FFF2-40B4-BE49-F238E27FC236}">
                  <a16:creationId xmlns:a16="http://schemas.microsoft.com/office/drawing/2014/main" id="{A1974F13-F9E1-B42A-FB63-ECFED92A3D9A}"/>
                </a:ext>
              </a:extLst>
            </p:cNvPr>
            <p:cNvSpPr txBox="1"/>
            <p:nvPr/>
          </p:nvSpPr>
          <p:spPr bwMode="auto">
            <a:xfrm>
              <a:off x="1842324" y="5345304"/>
              <a:ext cx="416009"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4" name="TextBox 23">
              <a:extLst>
                <a:ext uri="{FF2B5EF4-FFF2-40B4-BE49-F238E27FC236}">
                  <a16:creationId xmlns:a16="http://schemas.microsoft.com/office/drawing/2014/main" id="{F3FACA07-B163-9625-15B1-39A717D70A75}"/>
                </a:ext>
              </a:extLst>
            </p:cNvPr>
            <p:cNvSpPr txBox="1"/>
            <p:nvPr/>
          </p:nvSpPr>
          <p:spPr bwMode="auto">
            <a:xfrm>
              <a:off x="2305968" y="5345304"/>
              <a:ext cx="416009"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5" name="TextBox 24">
              <a:extLst>
                <a:ext uri="{FF2B5EF4-FFF2-40B4-BE49-F238E27FC236}">
                  <a16:creationId xmlns:a16="http://schemas.microsoft.com/office/drawing/2014/main" id="{0A9A2ED3-56B2-E194-C6F1-541277898620}"/>
                </a:ext>
              </a:extLst>
            </p:cNvPr>
            <p:cNvSpPr txBox="1"/>
            <p:nvPr/>
          </p:nvSpPr>
          <p:spPr bwMode="auto">
            <a:xfrm>
              <a:off x="2772789" y="5345304"/>
              <a:ext cx="416009"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26" name="TextBox 25">
              <a:extLst>
                <a:ext uri="{FF2B5EF4-FFF2-40B4-BE49-F238E27FC236}">
                  <a16:creationId xmlns:a16="http://schemas.microsoft.com/office/drawing/2014/main" id="{EDC6A01C-96FB-D8FA-0866-5C62A664DA98}"/>
                </a:ext>
              </a:extLst>
            </p:cNvPr>
            <p:cNvSpPr txBox="1"/>
            <p:nvPr/>
          </p:nvSpPr>
          <p:spPr bwMode="auto">
            <a:xfrm>
              <a:off x="3118933"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7" name="TextBox 26">
              <a:extLst>
                <a:ext uri="{FF2B5EF4-FFF2-40B4-BE49-F238E27FC236}">
                  <a16:creationId xmlns:a16="http://schemas.microsoft.com/office/drawing/2014/main" id="{D14B4F02-B419-89DD-8491-9466B1165390}"/>
                </a:ext>
              </a:extLst>
            </p:cNvPr>
            <p:cNvSpPr txBox="1"/>
            <p:nvPr/>
          </p:nvSpPr>
          <p:spPr bwMode="auto">
            <a:xfrm>
              <a:off x="3586704"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8" name="TextBox 27">
              <a:extLst>
                <a:ext uri="{FF2B5EF4-FFF2-40B4-BE49-F238E27FC236}">
                  <a16:creationId xmlns:a16="http://schemas.microsoft.com/office/drawing/2014/main" id="{87048B62-9147-2A5B-4392-8D6E4C34EDC7}"/>
                </a:ext>
              </a:extLst>
            </p:cNvPr>
            <p:cNvSpPr txBox="1"/>
            <p:nvPr/>
          </p:nvSpPr>
          <p:spPr bwMode="auto">
            <a:xfrm>
              <a:off x="4049399"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29" name="TextBox 28">
              <a:extLst>
                <a:ext uri="{FF2B5EF4-FFF2-40B4-BE49-F238E27FC236}">
                  <a16:creationId xmlns:a16="http://schemas.microsoft.com/office/drawing/2014/main" id="{4CD1E7BF-AE7E-B461-8476-9A27067F9E7B}"/>
                </a:ext>
              </a:extLst>
            </p:cNvPr>
            <p:cNvSpPr txBox="1"/>
            <p:nvPr/>
          </p:nvSpPr>
          <p:spPr bwMode="auto">
            <a:xfrm>
              <a:off x="4500277"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30" name="TextBox 29">
              <a:extLst>
                <a:ext uri="{FF2B5EF4-FFF2-40B4-BE49-F238E27FC236}">
                  <a16:creationId xmlns:a16="http://schemas.microsoft.com/office/drawing/2014/main" id="{B689FCC2-FF91-6743-2A08-70E5C4E2D51B}"/>
                </a:ext>
              </a:extLst>
            </p:cNvPr>
            <p:cNvSpPr txBox="1"/>
            <p:nvPr/>
          </p:nvSpPr>
          <p:spPr bwMode="auto">
            <a:xfrm>
              <a:off x="4960810"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31" name="TextBox 30">
              <a:extLst>
                <a:ext uri="{FF2B5EF4-FFF2-40B4-BE49-F238E27FC236}">
                  <a16:creationId xmlns:a16="http://schemas.microsoft.com/office/drawing/2014/main" id="{A545D9C4-156E-603C-8C5B-5BEEAA9F836A}"/>
                </a:ext>
              </a:extLst>
            </p:cNvPr>
            <p:cNvSpPr txBox="1"/>
            <p:nvPr/>
          </p:nvSpPr>
          <p:spPr bwMode="auto">
            <a:xfrm>
              <a:off x="5402225"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32" name="TextBox 31">
              <a:extLst>
                <a:ext uri="{FF2B5EF4-FFF2-40B4-BE49-F238E27FC236}">
                  <a16:creationId xmlns:a16="http://schemas.microsoft.com/office/drawing/2014/main" id="{71F92A88-3B27-1C98-8957-B0F616236CD8}"/>
                </a:ext>
              </a:extLst>
            </p:cNvPr>
            <p:cNvSpPr txBox="1"/>
            <p:nvPr/>
          </p:nvSpPr>
          <p:spPr bwMode="auto">
            <a:xfrm>
              <a:off x="5881747"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3" name="TextBox 32">
              <a:extLst>
                <a:ext uri="{FF2B5EF4-FFF2-40B4-BE49-F238E27FC236}">
                  <a16:creationId xmlns:a16="http://schemas.microsoft.com/office/drawing/2014/main" id="{235B3ED5-7F72-1838-A764-4C5ED9F8EF84}"/>
                </a:ext>
              </a:extLst>
            </p:cNvPr>
            <p:cNvSpPr txBox="1"/>
            <p:nvPr/>
          </p:nvSpPr>
          <p:spPr bwMode="auto">
            <a:xfrm>
              <a:off x="6313636"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66</a:t>
              </a:r>
            </a:p>
          </p:txBody>
        </p:sp>
        <p:sp>
          <p:nvSpPr>
            <p:cNvPr id="34" name="TextBox 33">
              <a:extLst>
                <a:ext uri="{FF2B5EF4-FFF2-40B4-BE49-F238E27FC236}">
                  <a16:creationId xmlns:a16="http://schemas.microsoft.com/office/drawing/2014/main" id="{64FCAF6C-3C53-524C-9B3F-986620624AE1}"/>
                </a:ext>
              </a:extLst>
            </p:cNvPr>
            <p:cNvSpPr txBox="1"/>
            <p:nvPr/>
          </p:nvSpPr>
          <p:spPr bwMode="auto">
            <a:xfrm>
              <a:off x="6793159" y="5345304"/>
              <a:ext cx="628778" cy="37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grpSp>
      <p:cxnSp>
        <p:nvCxnSpPr>
          <p:cNvPr id="121" name="Straight Connector 120">
            <a:extLst>
              <a:ext uri="{FF2B5EF4-FFF2-40B4-BE49-F238E27FC236}">
                <a16:creationId xmlns:a16="http://schemas.microsoft.com/office/drawing/2014/main" id="{4D181326-8F91-E14D-A4CA-EE62476B13CD}"/>
              </a:ext>
            </a:extLst>
          </p:cNvPr>
          <p:cNvCxnSpPr/>
          <p:nvPr/>
        </p:nvCxnSpPr>
        <p:spPr bwMode="auto">
          <a:xfrm>
            <a:off x="2119775" y="1967580"/>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C7DE4CE9-F5BD-E413-23FC-742FE653590B}"/>
              </a:ext>
            </a:extLst>
          </p:cNvPr>
          <p:cNvCxnSpPr/>
          <p:nvPr/>
        </p:nvCxnSpPr>
        <p:spPr bwMode="auto">
          <a:xfrm>
            <a:off x="1890833" y="1886695"/>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grpSp>
        <p:nvGrpSpPr>
          <p:cNvPr id="14" name="Group 13">
            <a:extLst>
              <a:ext uri="{FF2B5EF4-FFF2-40B4-BE49-F238E27FC236}">
                <a16:creationId xmlns:a16="http://schemas.microsoft.com/office/drawing/2014/main" id="{E494320A-D72C-1AD5-CA1C-BC06576BB2C5}"/>
              </a:ext>
            </a:extLst>
          </p:cNvPr>
          <p:cNvGrpSpPr/>
          <p:nvPr/>
        </p:nvGrpSpPr>
        <p:grpSpPr>
          <a:xfrm>
            <a:off x="1478158" y="5028575"/>
            <a:ext cx="7754966" cy="74182"/>
            <a:chOff x="1016257" y="5470196"/>
            <a:chExt cx="3996948" cy="368075"/>
          </a:xfrm>
        </p:grpSpPr>
        <p:cxnSp>
          <p:nvCxnSpPr>
            <p:cNvPr id="432" name="Straight Connector 431">
              <a:extLst>
                <a:ext uri="{FF2B5EF4-FFF2-40B4-BE49-F238E27FC236}">
                  <a16:creationId xmlns:a16="http://schemas.microsoft.com/office/drawing/2014/main" id="{160C49F0-FD03-5D52-4AA4-0663667E0E30}"/>
                </a:ext>
              </a:extLst>
            </p:cNvPr>
            <p:cNvCxnSpPr/>
            <p:nvPr/>
          </p:nvCxnSpPr>
          <p:spPr bwMode="auto">
            <a:xfrm>
              <a:off x="1016257"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69B8B203-0E10-264B-BD55-29D19547D38A}"/>
                </a:ext>
              </a:extLst>
            </p:cNvPr>
            <p:cNvCxnSpPr/>
            <p:nvPr/>
          </p:nvCxnSpPr>
          <p:spPr bwMode="auto">
            <a:xfrm>
              <a:off x="1349336"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B3190B90-9F81-1F0A-666B-1776D897DBBB}"/>
                </a:ext>
              </a:extLst>
            </p:cNvPr>
            <p:cNvCxnSpPr/>
            <p:nvPr/>
          </p:nvCxnSpPr>
          <p:spPr bwMode="auto">
            <a:xfrm>
              <a:off x="1682415"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9B740447-DF20-2D4A-800D-83D609E1BFE4}"/>
                </a:ext>
              </a:extLst>
            </p:cNvPr>
            <p:cNvCxnSpPr/>
            <p:nvPr/>
          </p:nvCxnSpPr>
          <p:spPr bwMode="auto">
            <a:xfrm>
              <a:off x="2015494"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AEC16D34-0B35-EB90-F17A-6CBBA86F6C8D}"/>
                </a:ext>
              </a:extLst>
            </p:cNvPr>
            <p:cNvCxnSpPr/>
            <p:nvPr/>
          </p:nvCxnSpPr>
          <p:spPr bwMode="auto">
            <a:xfrm>
              <a:off x="2348573"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55BA6C17-7E50-30C4-8175-2D4A498D5271}"/>
                </a:ext>
              </a:extLst>
            </p:cNvPr>
            <p:cNvCxnSpPr/>
            <p:nvPr/>
          </p:nvCxnSpPr>
          <p:spPr bwMode="auto">
            <a:xfrm>
              <a:off x="2681652"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37BA8E25-415E-45E9-91A5-2CEDC5ABEDF2}"/>
                </a:ext>
              </a:extLst>
            </p:cNvPr>
            <p:cNvCxnSpPr/>
            <p:nvPr/>
          </p:nvCxnSpPr>
          <p:spPr bwMode="auto">
            <a:xfrm>
              <a:off x="3014731"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F1EF61F6-1AE8-DB38-3434-FD7BD7D4BE20}"/>
                </a:ext>
              </a:extLst>
            </p:cNvPr>
            <p:cNvCxnSpPr/>
            <p:nvPr/>
          </p:nvCxnSpPr>
          <p:spPr bwMode="auto">
            <a:xfrm>
              <a:off x="3347810"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15E499F6-807A-FC5F-97FD-731E45B66956}"/>
                </a:ext>
              </a:extLst>
            </p:cNvPr>
            <p:cNvCxnSpPr/>
            <p:nvPr/>
          </p:nvCxnSpPr>
          <p:spPr bwMode="auto">
            <a:xfrm>
              <a:off x="3680889"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C01C8D75-780A-C82E-64A9-45D6B3C2167B}"/>
                </a:ext>
              </a:extLst>
            </p:cNvPr>
            <p:cNvCxnSpPr/>
            <p:nvPr/>
          </p:nvCxnSpPr>
          <p:spPr bwMode="auto">
            <a:xfrm>
              <a:off x="4013968"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E83FEC5C-29CE-8A2B-611F-3494632D9E94}"/>
                </a:ext>
              </a:extLst>
            </p:cNvPr>
            <p:cNvCxnSpPr/>
            <p:nvPr/>
          </p:nvCxnSpPr>
          <p:spPr bwMode="auto">
            <a:xfrm>
              <a:off x="4347047"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C374DCD0-32A6-58AE-277C-D1D4E7108219}"/>
                </a:ext>
              </a:extLst>
            </p:cNvPr>
            <p:cNvCxnSpPr/>
            <p:nvPr/>
          </p:nvCxnSpPr>
          <p:spPr bwMode="auto">
            <a:xfrm>
              <a:off x="4680126" y="5470196"/>
              <a:ext cx="0" cy="368075"/>
            </a:xfrm>
            <a:prstGeom prst="line">
              <a:avLst/>
            </a:prstGeom>
            <a:noFill/>
            <a:ln w="28575" cap="flat" cmpd="sng" algn="ctr">
              <a:solidFill>
                <a:schemeClr val="bg1"/>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78B398A8-5C52-B2B4-D4A7-9D8044563A94}"/>
                </a:ext>
              </a:extLst>
            </p:cNvPr>
            <p:cNvCxnSpPr/>
            <p:nvPr/>
          </p:nvCxnSpPr>
          <p:spPr bwMode="auto">
            <a:xfrm>
              <a:off x="5013205" y="5470196"/>
              <a:ext cx="0" cy="368075"/>
            </a:xfrm>
            <a:prstGeom prst="line">
              <a:avLst/>
            </a:prstGeom>
            <a:noFill/>
            <a:ln w="28575" cap="flat" cmpd="sng" algn="ctr">
              <a:solidFill>
                <a:schemeClr val="bg1"/>
              </a:solidFill>
              <a:prstDash val="solid"/>
              <a:round/>
              <a:headEnd type="none" w="med" len="med"/>
              <a:tailEnd type="none" w="med" len="med"/>
            </a:ln>
            <a:effectLst/>
          </p:spPr>
        </p:cxnSp>
      </p:grpSp>
      <p:cxnSp>
        <p:nvCxnSpPr>
          <p:cNvPr id="475" name="Straight Connector 474">
            <a:extLst>
              <a:ext uri="{FF2B5EF4-FFF2-40B4-BE49-F238E27FC236}">
                <a16:creationId xmlns:a16="http://schemas.microsoft.com/office/drawing/2014/main" id="{34DDC869-FB58-539D-7987-C9D4D8F80343}"/>
              </a:ext>
            </a:extLst>
          </p:cNvPr>
          <p:cNvCxnSpPr>
            <a:cxnSpLocks/>
          </p:cNvCxnSpPr>
          <p:nvPr/>
        </p:nvCxnSpPr>
        <p:spPr bwMode="auto">
          <a:xfrm flipH="1">
            <a:off x="7929426" y="1958641"/>
            <a:ext cx="12850" cy="3071512"/>
          </a:xfrm>
          <a:prstGeom prst="line">
            <a:avLst/>
          </a:prstGeom>
          <a:noFill/>
          <a:ln w="28575" cap="flat" cmpd="sng" algn="ctr">
            <a:solidFill>
              <a:schemeClr val="bg1"/>
            </a:solidFill>
            <a:prstDash val="dash"/>
            <a:round/>
            <a:headEnd type="none" w="med" len="med"/>
            <a:tailEnd type="none" w="med" len="med"/>
          </a:ln>
          <a:effectLst/>
        </p:spPr>
      </p:cxnSp>
      <p:grpSp>
        <p:nvGrpSpPr>
          <p:cNvPr id="476" name="Group 475">
            <a:extLst>
              <a:ext uri="{FF2B5EF4-FFF2-40B4-BE49-F238E27FC236}">
                <a16:creationId xmlns:a16="http://schemas.microsoft.com/office/drawing/2014/main" id="{D63E0CFE-1A48-F786-23C6-517B0A901841}"/>
              </a:ext>
            </a:extLst>
          </p:cNvPr>
          <p:cNvGrpSpPr/>
          <p:nvPr/>
        </p:nvGrpSpPr>
        <p:grpSpPr>
          <a:xfrm>
            <a:off x="1198061" y="5602343"/>
            <a:ext cx="8482101" cy="867930"/>
            <a:chOff x="1381853" y="5345304"/>
            <a:chExt cx="6040084" cy="867930"/>
          </a:xfrm>
        </p:grpSpPr>
        <p:sp>
          <p:nvSpPr>
            <p:cNvPr id="477" name="TextBox 476">
              <a:extLst>
                <a:ext uri="{FF2B5EF4-FFF2-40B4-BE49-F238E27FC236}">
                  <a16:creationId xmlns:a16="http://schemas.microsoft.com/office/drawing/2014/main" id="{11043D48-3811-A249-CE81-B4819949E204}"/>
                </a:ext>
              </a:extLst>
            </p:cNvPr>
            <p:cNvSpPr txBox="1"/>
            <p:nvPr/>
          </p:nvSpPr>
          <p:spPr bwMode="auto">
            <a:xfrm>
              <a:off x="1381853" y="5345304"/>
              <a:ext cx="416009"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495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217</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289</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173</a:t>
              </a:r>
            </a:p>
          </p:txBody>
        </p:sp>
        <p:sp>
          <p:nvSpPr>
            <p:cNvPr id="478" name="TextBox 477">
              <a:extLst>
                <a:ext uri="{FF2B5EF4-FFF2-40B4-BE49-F238E27FC236}">
                  <a16:creationId xmlns:a16="http://schemas.microsoft.com/office/drawing/2014/main" id="{1C13A3A2-A520-E993-B708-8A4501ACCEFB}"/>
                </a:ext>
              </a:extLst>
            </p:cNvPr>
            <p:cNvSpPr txBox="1"/>
            <p:nvPr/>
          </p:nvSpPr>
          <p:spPr bwMode="auto">
            <a:xfrm>
              <a:off x="1842324" y="5345304"/>
              <a:ext cx="416009"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495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217</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274</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165</a:t>
              </a:r>
            </a:p>
          </p:txBody>
        </p:sp>
        <p:sp>
          <p:nvSpPr>
            <p:cNvPr id="479" name="TextBox 478">
              <a:extLst>
                <a:ext uri="{FF2B5EF4-FFF2-40B4-BE49-F238E27FC236}">
                  <a16:creationId xmlns:a16="http://schemas.microsoft.com/office/drawing/2014/main" id="{9C00C913-272C-B046-7D74-9F0A992F9468}"/>
                </a:ext>
              </a:extLst>
            </p:cNvPr>
            <p:cNvSpPr txBox="1"/>
            <p:nvPr/>
          </p:nvSpPr>
          <p:spPr bwMode="auto">
            <a:xfrm>
              <a:off x="2305968" y="5345304"/>
              <a:ext cx="416009"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484</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214</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244</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144</a:t>
              </a:r>
            </a:p>
          </p:txBody>
        </p:sp>
        <p:sp>
          <p:nvSpPr>
            <p:cNvPr id="480" name="TextBox 479">
              <a:extLst>
                <a:ext uri="{FF2B5EF4-FFF2-40B4-BE49-F238E27FC236}">
                  <a16:creationId xmlns:a16="http://schemas.microsoft.com/office/drawing/2014/main" id="{13C81C6D-9581-5A08-994C-C29C230A3E64}"/>
                </a:ext>
              </a:extLst>
            </p:cNvPr>
            <p:cNvSpPr txBox="1"/>
            <p:nvPr/>
          </p:nvSpPr>
          <p:spPr bwMode="auto">
            <a:xfrm>
              <a:off x="2772789" y="5345304"/>
              <a:ext cx="416009"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479</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206</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223</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123</a:t>
              </a:r>
            </a:p>
          </p:txBody>
        </p:sp>
        <p:sp>
          <p:nvSpPr>
            <p:cNvPr id="481" name="TextBox 480">
              <a:extLst>
                <a:ext uri="{FF2B5EF4-FFF2-40B4-BE49-F238E27FC236}">
                  <a16:creationId xmlns:a16="http://schemas.microsoft.com/office/drawing/2014/main" id="{766C3188-9CAE-BD92-D7B6-A9AC7705EADE}"/>
                </a:ext>
              </a:extLst>
            </p:cNvPr>
            <p:cNvSpPr txBox="1"/>
            <p:nvPr/>
          </p:nvSpPr>
          <p:spPr bwMode="auto">
            <a:xfrm>
              <a:off x="3118933"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473</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200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208</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111</a:t>
              </a:r>
            </a:p>
          </p:txBody>
        </p:sp>
        <p:sp>
          <p:nvSpPr>
            <p:cNvPr id="482" name="TextBox 481">
              <a:extLst>
                <a:ext uri="{FF2B5EF4-FFF2-40B4-BE49-F238E27FC236}">
                  <a16:creationId xmlns:a16="http://schemas.microsoft.com/office/drawing/2014/main" id="{D3A9DC8F-AD5B-C985-2203-1FEC5C04E841}"/>
                </a:ext>
              </a:extLst>
            </p:cNvPr>
            <p:cNvSpPr txBox="1"/>
            <p:nvPr/>
          </p:nvSpPr>
          <p:spPr bwMode="auto">
            <a:xfrm>
              <a:off x="3586704"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468</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199</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197</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100</a:t>
              </a:r>
            </a:p>
          </p:txBody>
        </p:sp>
        <p:sp>
          <p:nvSpPr>
            <p:cNvPr id="483" name="TextBox 482">
              <a:extLst>
                <a:ext uri="{FF2B5EF4-FFF2-40B4-BE49-F238E27FC236}">
                  <a16:creationId xmlns:a16="http://schemas.microsoft.com/office/drawing/2014/main" id="{F0D66094-30B2-05ED-5CED-4147E71A76AE}"/>
                </a:ext>
              </a:extLst>
            </p:cNvPr>
            <p:cNvSpPr txBox="1"/>
            <p:nvPr/>
          </p:nvSpPr>
          <p:spPr bwMode="auto">
            <a:xfrm>
              <a:off x="4049399"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463</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197</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191</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95</a:t>
              </a:r>
            </a:p>
          </p:txBody>
        </p:sp>
        <p:sp>
          <p:nvSpPr>
            <p:cNvPr id="484" name="TextBox 483">
              <a:extLst>
                <a:ext uri="{FF2B5EF4-FFF2-40B4-BE49-F238E27FC236}">
                  <a16:creationId xmlns:a16="http://schemas.microsoft.com/office/drawing/2014/main" id="{1BEACC39-1ACE-9E26-D051-BF7E3B1A8555}"/>
                </a:ext>
              </a:extLst>
            </p:cNvPr>
            <p:cNvSpPr txBox="1"/>
            <p:nvPr/>
          </p:nvSpPr>
          <p:spPr bwMode="auto">
            <a:xfrm>
              <a:off x="4500277"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458</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185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91</a:t>
              </a:r>
            </a:p>
          </p:txBody>
        </p:sp>
        <p:sp>
          <p:nvSpPr>
            <p:cNvPr id="485" name="TextBox 484">
              <a:extLst>
                <a:ext uri="{FF2B5EF4-FFF2-40B4-BE49-F238E27FC236}">
                  <a16:creationId xmlns:a16="http://schemas.microsoft.com/office/drawing/2014/main" id="{35E4CEE0-3DED-A1A0-B9D3-51D00F41F816}"/>
                </a:ext>
              </a:extLst>
            </p:cNvPr>
            <p:cNvSpPr txBox="1"/>
            <p:nvPr/>
          </p:nvSpPr>
          <p:spPr bwMode="auto">
            <a:xfrm>
              <a:off x="4960810"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451</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194</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180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90</a:t>
              </a:r>
            </a:p>
          </p:txBody>
        </p:sp>
        <p:sp>
          <p:nvSpPr>
            <p:cNvPr id="486" name="TextBox 485">
              <a:extLst>
                <a:ext uri="{FF2B5EF4-FFF2-40B4-BE49-F238E27FC236}">
                  <a16:creationId xmlns:a16="http://schemas.microsoft.com/office/drawing/2014/main" id="{78DECEF3-135E-7790-50D4-EE62E89D8373}"/>
                </a:ext>
              </a:extLst>
            </p:cNvPr>
            <p:cNvSpPr txBox="1"/>
            <p:nvPr/>
          </p:nvSpPr>
          <p:spPr bwMode="auto">
            <a:xfrm>
              <a:off x="5402225"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439</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185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173</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89</a:t>
              </a:r>
            </a:p>
          </p:txBody>
        </p:sp>
        <p:sp>
          <p:nvSpPr>
            <p:cNvPr id="487" name="TextBox 486">
              <a:extLst>
                <a:ext uri="{FF2B5EF4-FFF2-40B4-BE49-F238E27FC236}">
                  <a16:creationId xmlns:a16="http://schemas.microsoft.com/office/drawing/2014/main" id="{95562D22-600C-7D05-6CD0-7E6789B018AB}"/>
                </a:ext>
              </a:extLst>
            </p:cNvPr>
            <p:cNvSpPr txBox="1"/>
            <p:nvPr/>
          </p:nvSpPr>
          <p:spPr bwMode="auto">
            <a:xfrm>
              <a:off x="5881747"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295</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130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116</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59</a:t>
              </a:r>
            </a:p>
          </p:txBody>
        </p:sp>
        <p:sp>
          <p:nvSpPr>
            <p:cNvPr id="488" name="TextBox 487">
              <a:extLst>
                <a:ext uri="{FF2B5EF4-FFF2-40B4-BE49-F238E27FC236}">
                  <a16:creationId xmlns:a16="http://schemas.microsoft.com/office/drawing/2014/main" id="{DEA9FD6D-9845-C961-F865-A4B0DE0F2F47}"/>
                </a:ext>
              </a:extLst>
            </p:cNvPr>
            <p:cNvSpPr txBox="1"/>
            <p:nvPr/>
          </p:nvSpPr>
          <p:spPr bwMode="auto">
            <a:xfrm>
              <a:off x="6313636"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120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53</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26</a:t>
              </a:r>
            </a:p>
          </p:txBody>
        </p:sp>
        <p:sp>
          <p:nvSpPr>
            <p:cNvPr id="489" name="TextBox 488">
              <a:extLst>
                <a:ext uri="{FF2B5EF4-FFF2-40B4-BE49-F238E27FC236}">
                  <a16:creationId xmlns:a16="http://schemas.microsoft.com/office/drawing/2014/main" id="{7B1073CC-BDE3-62C2-7A45-54CFDC390BA2}"/>
                </a:ext>
              </a:extLst>
            </p:cNvPr>
            <p:cNvSpPr txBox="1"/>
            <p:nvPr/>
          </p:nvSpPr>
          <p:spPr bwMode="auto">
            <a:xfrm>
              <a:off x="6793159" y="5345304"/>
              <a:ext cx="62877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90000"/>
                </a:lnSpc>
                <a:spcBef>
                  <a:spcPts val="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494" name="Group 493">
            <a:extLst>
              <a:ext uri="{FF2B5EF4-FFF2-40B4-BE49-F238E27FC236}">
                <a16:creationId xmlns:a16="http://schemas.microsoft.com/office/drawing/2014/main" id="{C98B0C33-945E-50D3-C00C-BAE54DF7AF0A}"/>
              </a:ext>
            </a:extLst>
          </p:cNvPr>
          <p:cNvGrpSpPr/>
          <p:nvPr/>
        </p:nvGrpSpPr>
        <p:grpSpPr>
          <a:xfrm>
            <a:off x="1497226" y="1875594"/>
            <a:ext cx="7640889" cy="396655"/>
            <a:chOff x="1610514" y="1916054"/>
            <a:chExt cx="7640889" cy="396655"/>
          </a:xfrm>
        </p:grpSpPr>
        <p:sp>
          <p:nvSpPr>
            <p:cNvPr id="43" name="Freeform: Shape 42">
              <a:extLst>
                <a:ext uri="{FF2B5EF4-FFF2-40B4-BE49-F238E27FC236}">
                  <a16:creationId xmlns:a16="http://schemas.microsoft.com/office/drawing/2014/main" id="{964353FD-39B2-82CB-89C1-97C165B931BB}"/>
                </a:ext>
              </a:extLst>
            </p:cNvPr>
            <p:cNvSpPr/>
            <p:nvPr/>
          </p:nvSpPr>
          <p:spPr bwMode="auto">
            <a:xfrm>
              <a:off x="1610514" y="1916054"/>
              <a:ext cx="4423152" cy="244593"/>
            </a:xfrm>
            <a:custGeom>
              <a:avLst/>
              <a:gdLst>
                <a:gd name="connsiteX0" fmla="*/ 5206073 w 5206073"/>
                <a:gd name="connsiteY0" fmla="*/ 261972 h 261972"/>
                <a:gd name="connsiteX1" fmla="*/ 3504088 w 5206073"/>
                <a:gd name="connsiteY1" fmla="*/ 261972 h 261972"/>
                <a:gd name="connsiteX2" fmla="*/ 3504088 w 5206073"/>
                <a:gd name="connsiteY2" fmla="*/ 243617 h 261972"/>
                <a:gd name="connsiteX3" fmla="*/ 3228766 w 5206073"/>
                <a:gd name="connsiteY3" fmla="*/ 243617 h 261972"/>
                <a:gd name="connsiteX4" fmla="*/ 3228766 w 5206073"/>
                <a:gd name="connsiteY4" fmla="*/ 225263 h 261972"/>
                <a:gd name="connsiteX5" fmla="*/ 2594693 w 5206073"/>
                <a:gd name="connsiteY5" fmla="*/ 225263 h 261972"/>
                <a:gd name="connsiteX6" fmla="*/ 2594693 w 5206073"/>
                <a:gd name="connsiteY6" fmla="*/ 211914 h 261972"/>
                <a:gd name="connsiteX7" fmla="*/ 2562990 w 5206073"/>
                <a:gd name="connsiteY7" fmla="*/ 211914 h 261972"/>
                <a:gd name="connsiteX8" fmla="*/ 2554647 w 5206073"/>
                <a:gd name="connsiteY8" fmla="*/ 203571 h 261972"/>
                <a:gd name="connsiteX9" fmla="*/ 2317704 w 5206073"/>
                <a:gd name="connsiteY9" fmla="*/ 203571 h 261972"/>
                <a:gd name="connsiteX10" fmla="*/ 2317704 w 5206073"/>
                <a:gd name="connsiteY10" fmla="*/ 176873 h 261972"/>
                <a:gd name="connsiteX11" fmla="*/ 2205906 w 5206073"/>
                <a:gd name="connsiteY11" fmla="*/ 176873 h 261972"/>
                <a:gd name="connsiteX12" fmla="*/ 2205906 w 5206073"/>
                <a:gd name="connsiteY12" fmla="*/ 155181 h 261972"/>
                <a:gd name="connsiteX13" fmla="*/ 2170866 w 5206073"/>
                <a:gd name="connsiteY13" fmla="*/ 155181 h 261972"/>
                <a:gd name="connsiteX14" fmla="*/ 2170866 w 5206073"/>
                <a:gd name="connsiteY14" fmla="*/ 131820 h 261972"/>
                <a:gd name="connsiteX15" fmla="*/ 1526781 w 5206073"/>
                <a:gd name="connsiteY15" fmla="*/ 131820 h 261972"/>
                <a:gd name="connsiteX16" fmla="*/ 1526781 w 5206073"/>
                <a:gd name="connsiteY16" fmla="*/ 101785 h 261972"/>
                <a:gd name="connsiteX17" fmla="*/ 1480060 w 5206073"/>
                <a:gd name="connsiteY17" fmla="*/ 101785 h 261972"/>
                <a:gd name="connsiteX18" fmla="*/ 1480060 w 5206073"/>
                <a:gd name="connsiteY18" fmla="*/ 86768 h 261972"/>
                <a:gd name="connsiteX19" fmla="*/ 1451693 w 5206073"/>
                <a:gd name="connsiteY19" fmla="*/ 86768 h 261972"/>
                <a:gd name="connsiteX20" fmla="*/ 1451693 w 5206073"/>
                <a:gd name="connsiteY20" fmla="*/ 61739 h 261972"/>
                <a:gd name="connsiteX21" fmla="*/ 1416652 w 5206073"/>
                <a:gd name="connsiteY21" fmla="*/ 61739 h 261972"/>
                <a:gd name="connsiteX22" fmla="*/ 1416652 w 5206073"/>
                <a:gd name="connsiteY22" fmla="*/ 51727 h 261972"/>
                <a:gd name="connsiteX23" fmla="*/ 1366594 w 5206073"/>
                <a:gd name="connsiteY23" fmla="*/ 51727 h 261972"/>
                <a:gd name="connsiteX24" fmla="*/ 1366594 w 5206073"/>
                <a:gd name="connsiteY24" fmla="*/ 38378 h 261972"/>
                <a:gd name="connsiteX25" fmla="*/ 1024528 w 5206073"/>
                <a:gd name="connsiteY25" fmla="*/ 38378 h 261972"/>
                <a:gd name="connsiteX26" fmla="*/ 1024528 w 5206073"/>
                <a:gd name="connsiteY26" fmla="*/ 20023 h 261972"/>
                <a:gd name="connsiteX27" fmla="*/ 922743 w 5206073"/>
                <a:gd name="connsiteY27" fmla="*/ 20023 h 261972"/>
                <a:gd name="connsiteX28" fmla="*/ 922743 w 5206073"/>
                <a:gd name="connsiteY28" fmla="*/ 0 h 261972"/>
                <a:gd name="connsiteX29" fmla="*/ 0 w 5206073"/>
                <a:gd name="connsiteY29" fmla="*/ 0 h 261972"/>
                <a:gd name="connsiteX0" fmla="*/ 4558403 w 4558403"/>
                <a:gd name="connsiteY0" fmla="*/ 258606 h 261972"/>
                <a:gd name="connsiteX1" fmla="*/ 3504088 w 4558403"/>
                <a:gd name="connsiteY1" fmla="*/ 261972 h 261972"/>
                <a:gd name="connsiteX2" fmla="*/ 3504088 w 4558403"/>
                <a:gd name="connsiteY2" fmla="*/ 243617 h 261972"/>
                <a:gd name="connsiteX3" fmla="*/ 3228766 w 4558403"/>
                <a:gd name="connsiteY3" fmla="*/ 243617 h 261972"/>
                <a:gd name="connsiteX4" fmla="*/ 3228766 w 4558403"/>
                <a:gd name="connsiteY4" fmla="*/ 225263 h 261972"/>
                <a:gd name="connsiteX5" fmla="*/ 2594693 w 4558403"/>
                <a:gd name="connsiteY5" fmla="*/ 225263 h 261972"/>
                <a:gd name="connsiteX6" fmla="*/ 2594693 w 4558403"/>
                <a:gd name="connsiteY6" fmla="*/ 211914 h 261972"/>
                <a:gd name="connsiteX7" fmla="*/ 2562990 w 4558403"/>
                <a:gd name="connsiteY7" fmla="*/ 211914 h 261972"/>
                <a:gd name="connsiteX8" fmla="*/ 2554647 w 4558403"/>
                <a:gd name="connsiteY8" fmla="*/ 203571 h 261972"/>
                <a:gd name="connsiteX9" fmla="*/ 2317704 w 4558403"/>
                <a:gd name="connsiteY9" fmla="*/ 203571 h 261972"/>
                <a:gd name="connsiteX10" fmla="*/ 2317704 w 4558403"/>
                <a:gd name="connsiteY10" fmla="*/ 176873 h 261972"/>
                <a:gd name="connsiteX11" fmla="*/ 2205906 w 4558403"/>
                <a:gd name="connsiteY11" fmla="*/ 176873 h 261972"/>
                <a:gd name="connsiteX12" fmla="*/ 2205906 w 4558403"/>
                <a:gd name="connsiteY12" fmla="*/ 155181 h 261972"/>
                <a:gd name="connsiteX13" fmla="*/ 2170866 w 4558403"/>
                <a:gd name="connsiteY13" fmla="*/ 155181 h 261972"/>
                <a:gd name="connsiteX14" fmla="*/ 2170866 w 4558403"/>
                <a:gd name="connsiteY14" fmla="*/ 131820 h 261972"/>
                <a:gd name="connsiteX15" fmla="*/ 1526781 w 4558403"/>
                <a:gd name="connsiteY15" fmla="*/ 131820 h 261972"/>
                <a:gd name="connsiteX16" fmla="*/ 1526781 w 4558403"/>
                <a:gd name="connsiteY16" fmla="*/ 101785 h 261972"/>
                <a:gd name="connsiteX17" fmla="*/ 1480060 w 4558403"/>
                <a:gd name="connsiteY17" fmla="*/ 101785 h 261972"/>
                <a:gd name="connsiteX18" fmla="*/ 1480060 w 4558403"/>
                <a:gd name="connsiteY18" fmla="*/ 86768 h 261972"/>
                <a:gd name="connsiteX19" fmla="*/ 1451693 w 4558403"/>
                <a:gd name="connsiteY19" fmla="*/ 86768 h 261972"/>
                <a:gd name="connsiteX20" fmla="*/ 1451693 w 4558403"/>
                <a:gd name="connsiteY20" fmla="*/ 61739 h 261972"/>
                <a:gd name="connsiteX21" fmla="*/ 1416652 w 4558403"/>
                <a:gd name="connsiteY21" fmla="*/ 61739 h 261972"/>
                <a:gd name="connsiteX22" fmla="*/ 1416652 w 4558403"/>
                <a:gd name="connsiteY22" fmla="*/ 51727 h 261972"/>
                <a:gd name="connsiteX23" fmla="*/ 1366594 w 4558403"/>
                <a:gd name="connsiteY23" fmla="*/ 51727 h 261972"/>
                <a:gd name="connsiteX24" fmla="*/ 1366594 w 4558403"/>
                <a:gd name="connsiteY24" fmla="*/ 38378 h 261972"/>
                <a:gd name="connsiteX25" fmla="*/ 1024528 w 4558403"/>
                <a:gd name="connsiteY25" fmla="*/ 38378 h 261972"/>
                <a:gd name="connsiteX26" fmla="*/ 1024528 w 4558403"/>
                <a:gd name="connsiteY26" fmla="*/ 20023 h 261972"/>
                <a:gd name="connsiteX27" fmla="*/ 922743 w 4558403"/>
                <a:gd name="connsiteY27" fmla="*/ 20023 h 261972"/>
                <a:gd name="connsiteX28" fmla="*/ 922743 w 4558403"/>
                <a:gd name="connsiteY28" fmla="*/ 0 h 261972"/>
                <a:gd name="connsiteX29" fmla="*/ 0 w 4558403"/>
                <a:gd name="connsiteY29" fmla="*/ 0 h 261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558403" h="261972">
                  <a:moveTo>
                    <a:pt x="4558403" y="258606"/>
                  </a:moveTo>
                  <a:lnTo>
                    <a:pt x="3504088" y="261972"/>
                  </a:lnTo>
                  <a:lnTo>
                    <a:pt x="3504088" y="243617"/>
                  </a:lnTo>
                  <a:lnTo>
                    <a:pt x="3228766" y="243617"/>
                  </a:lnTo>
                  <a:lnTo>
                    <a:pt x="3228766" y="225263"/>
                  </a:lnTo>
                  <a:lnTo>
                    <a:pt x="2594693" y="225263"/>
                  </a:lnTo>
                  <a:lnTo>
                    <a:pt x="2594693" y="211914"/>
                  </a:lnTo>
                  <a:lnTo>
                    <a:pt x="2562990" y="211914"/>
                  </a:lnTo>
                  <a:lnTo>
                    <a:pt x="2554647" y="203571"/>
                  </a:lnTo>
                  <a:lnTo>
                    <a:pt x="2317704" y="203571"/>
                  </a:lnTo>
                  <a:lnTo>
                    <a:pt x="2317704" y="176873"/>
                  </a:lnTo>
                  <a:lnTo>
                    <a:pt x="2205906" y="176873"/>
                  </a:lnTo>
                  <a:lnTo>
                    <a:pt x="2205906" y="155181"/>
                  </a:lnTo>
                  <a:lnTo>
                    <a:pt x="2170866" y="155181"/>
                  </a:lnTo>
                  <a:lnTo>
                    <a:pt x="2170866" y="131820"/>
                  </a:lnTo>
                  <a:lnTo>
                    <a:pt x="1526781" y="131820"/>
                  </a:lnTo>
                  <a:lnTo>
                    <a:pt x="1526781" y="101785"/>
                  </a:lnTo>
                  <a:lnTo>
                    <a:pt x="1480060" y="101785"/>
                  </a:lnTo>
                  <a:lnTo>
                    <a:pt x="1480060" y="86768"/>
                  </a:lnTo>
                  <a:lnTo>
                    <a:pt x="1451693" y="86768"/>
                  </a:lnTo>
                  <a:lnTo>
                    <a:pt x="1451693" y="61739"/>
                  </a:lnTo>
                  <a:lnTo>
                    <a:pt x="1416652" y="61739"/>
                  </a:lnTo>
                  <a:lnTo>
                    <a:pt x="1416652" y="51727"/>
                  </a:lnTo>
                  <a:lnTo>
                    <a:pt x="1366594" y="51727"/>
                  </a:lnTo>
                  <a:lnTo>
                    <a:pt x="1366594" y="38378"/>
                  </a:lnTo>
                  <a:lnTo>
                    <a:pt x="1024528" y="38378"/>
                  </a:lnTo>
                  <a:lnTo>
                    <a:pt x="1024528" y="20023"/>
                  </a:lnTo>
                  <a:lnTo>
                    <a:pt x="922743" y="20023"/>
                  </a:lnTo>
                  <a:lnTo>
                    <a:pt x="922743"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493" name="Freeform: Shape 492">
              <a:extLst>
                <a:ext uri="{FF2B5EF4-FFF2-40B4-BE49-F238E27FC236}">
                  <a16:creationId xmlns:a16="http://schemas.microsoft.com/office/drawing/2014/main" id="{A39DC3CE-66C9-35A8-FFA2-D785A2D10B9D}"/>
                </a:ext>
              </a:extLst>
            </p:cNvPr>
            <p:cNvSpPr/>
            <p:nvPr/>
          </p:nvSpPr>
          <p:spPr bwMode="auto">
            <a:xfrm>
              <a:off x="6014301" y="2177592"/>
              <a:ext cx="3237102" cy="135117"/>
            </a:xfrm>
            <a:custGeom>
              <a:avLst/>
              <a:gdLst>
                <a:gd name="connsiteX0" fmla="*/ 0 w 3214540"/>
                <a:gd name="connsiteY0" fmla="*/ 0 h 135117"/>
                <a:gd name="connsiteX1" fmla="*/ 141402 w 3214540"/>
                <a:gd name="connsiteY1" fmla="*/ 0 h 135117"/>
                <a:gd name="connsiteX2" fmla="*/ 160255 w 3214540"/>
                <a:gd name="connsiteY2" fmla="*/ 18853 h 135117"/>
                <a:gd name="connsiteX3" fmla="*/ 898689 w 3214540"/>
                <a:gd name="connsiteY3" fmla="*/ 18853 h 135117"/>
                <a:gd name="connsiteX4" fmla="*/ 898689 w 3214540"/>
                <a:gd name="connsiteY4" fmla="*/ 37707 h 135117"/>
                <a:gd name="connsiteX5" fmla="*/ 1040091 w 3214540"/>
                <a:gd name="connsiteY5" fmla="*/ 37707 h 135117"/>
                <a:gd name="connsiteX6" fmla="*/ 1040091 w 3214540"/>
                <a:gd name="connsiteY6" fmla="*/ 43992 h 135117"/>
                <a:gd name="connsiteX7" fmla="*/ 1231769 w 3214540"/>
                <a:gd name="connsiteY7" fmla="*/ 43992 h 135117"/>
                <a:gd name="connsiteX8" fmla="*/ 1231769 w 3214540"/>
                <a:gd name="connsiteY8" fmla="*/ 43992 h 135117"/>
                <a:gd name="connsiteX9" fmla="*/ 1231769 w 3214540"/>
                <a:gd name="connsiteY9" fmla="*/ 69130 h 135117"/>
                <a:gd name="connsiteX10" fmla="*/ 1291472 w 3214540"/>
                <a:gd name="connsiteY10" fmla="*/ 69130 h 135117"/>
                <a:gd name="connsiteX11" fmla="*/ 1291472 w 3214540"/>
                <a:gd name="connsiteY11" fmla="*/ 69130 h 135117"/>
                <a:gd name="connsiteX12" fmla="*/ 1370029 w 3214540"/>
                <a:gd name="connsiteY12" fmla="*/ 69130 h 135117"/>
                <a:gd name="connsiteX13" fmla="*/ 1370029 w 3214540"/>
                <a:gd name="connsiteY13" fmla="*/ 94268 h 135117"/>
                <a:gd name="connsiteX14" fmla="*/ 1451728 w 3214540"/>
                <a:gd name="connsiteY14" fmla="*/ 94268 h 135117"/>
                <a:gd name="connsiteX15" fmla="*/ 1451728 w 3214540"/>
                <a:gd name="connsiteY15" fmla="*/ 119406 h 135117"/>
                <a:gd name="connsiteX16" fmla="*/ 1803662 w 3214540"/>
                <a:gd name="connsiteY16" fmla="*/ 119406 h 135117"/>
                <a:gd name="connsiteX17" fmla="*/ 1803662 w 3214540"/>
                <a:gd name="connsiteY17" fmla="*/ 135117 h 135117"/>
                <a:gd name="connsiteX18" fmla="*/ 3214540 w 3214540"/>
                <a:gd name="connsiteY18" fmla="*/ 135117 h 135117"/>
                <a:gd name="connsiteX0" fmla="*/ 0 w 3214540"/>
                <a:gd name="connsiteY0" fmla="*/ 0 h 135117"/>
                <a:gd name="connsiteX1" fmla="*/ 141402 w 3214540"/>
                <a:gd name="connsiteY1" fmla="*/ 0 h 135117"/>
                <a:gd name="connsiteX2" fmla="*/ 141401 w 3214540"/>
                <a:gd name="connsiteY2" fmla="*/ 21995 h 135117"/>
                <a:gd name="connsiteX3" fmla="*/ 898689 w 3214540"/>
                <a:gd name="connsiteY3" fmla="*/ 18853 h 135117"/>
                <a:gd name="connsiteX4" fmla="*/ 898689 w 3214540"/>
                <a:gd name="connsiteY4" fmla="*/ 37707 h 135117"/>
                <a:gd name="connsiteX5" fmla="*/ 1040091 w 3214540"/>
                <a:gd name="connsiteY5" fmla="*/ 37707 h 135117"/>
                <a:gd name="connsiteX6" fmla="*/ 1040091 w 3214540"/>
                <a:gd name="connsiteY6" fmla="*/ 43992 h 135117"/>
                <a:gd name="connsiteX7" fmla="*/ 1231769 w 3214540"/>
                <a:gd name="connsiteY7" fmla="*/ 43992 h 135117"/>
                <a:gd name="connsiteX8" fmla="*/ 1231769 w 3214540"/>
                <a:gd name="connsiteY8" fmla="*/ 43992 h 135117"/>
                <a:gd name="connsiteX9" fmla="*/ 1231769 w 3214540"/>
                <a:gd name="connsiteY9" fmla="*/ 69130 h 135117"/>
                <a:gd name="connsiteX10" fmla="*/ 1291472 w 3214540"/>
                <a:gd name="connsiteY10" fmla="*/ 69130 h 135117"/>
                <a:gd name="connsiteX11" fmla="*/ 1291472 w 3214540"/>
                <a:gd name="connsiteY11" fmla="*/ 69130 h 135117"/>
                <a:gd name="connsiteX12" fmla="*/ 1370029 w 3214540"/>
                <a:gd name="connsiteY12" fmla="*/ 69130 h 135117"/>
                <a:gd name="connsiteX13" fmla="*/ 1370029 w 3214540"/>
                <a:gd name="connsiteY13" fmla="*/ 94268 h 135117"/>
                <a:gd name="connsiteX14" fmla="*/ 1451728 w 3214540"/>
                <a:gd name="connsiteY14" fmla="*/ 94268 h 135117"/>
                <a:gd name="connsiteX15" fmla="*/ 1451728 w 3214540"/>
                <a:gd name="connsiteY15" fmla="*/ 119406 h 135117"/>
                <a:gd name="connsiteX16" fmla="*/ 1803662 w 3214540"/>
                <a:gd name="connsiteY16" fmla="*/ 119406 h 135117"/>
                <a:gd name="connsiteX17" fmla="*/ 1803662 w 3214540"/>
                <a:gd name="connsiteY17" fmla="*/ 135117 h 135117"/>
                <a:gd name="connsiteX18" fmla="*/ 3214540 w 3214540"/>
                <a:gd name="connsiteY18" fmla="*/ 135117 h 135117"/>
                <a:gd name="connsiteX0" fmla="*/ 0 w 3214540"/>
                <a:gd name="connsiteY0" fmla="*/ 0 h 135117"/>
                <a:gd name="connsiteX1" fmla="*/ 141402 w 3214540"/>
                <a:gd name="connsiteY1" fmla="*/ 0 h 135117"/>
                <a:gd name="connsiteX2" fmla="*/ 141401 w 3214540"/>
                <a:gd name="connsiteY2" fmla="*/ 21995 h 135117"/>
                <a:gd name="connsiteX3" fmla="*/ 898689 w 3214540"/>
                <a:gd name="connsiteY3" fmla="*/ 18853 h 135117"/>
                <a:gd name="connsiteX4" fmla="*/ 898689 w 3214540"/>
                <a:gd name="connsiteY4" fmla="*/ 37707 h 135117"/>
                <a:gd name="connsiteX5" fmla="*/ 1040091 w 3214540"/>
                <a:gd name="connsiteY5" fmla="*/ 37707 h 135117"/>
                <a:gd name="connsiteX6" fmla="*/ 1040091 w 3214540"/>
                <a:gd name="connsiteY6" fmla="*/ 43992 h 135117"/>
                <a:gd name="connsiteX7" fmla="*/ 1231769 w 3214540"/>
                <a:gd name="connsiteY7" fmla="*/ 43992 h 135117"/>
                <a:gd name="connsiteX8" fmla="*/ 1231769 w 3214540"/>
                <a:gd name="connsiteY8" fmla="*/ 43992 h 135117"/>
                <a:gd name="connsiteX9" fmla="*/ 1231769 w 3214540"/>
                <a:gd name="connsiteY9" fmla="*/ 69130 h 135117"/>
                <a:gd name="connsiteX10" fmla="*/ 1291472 w 3214540"/>
                <a:gd name="connsiteY10" fmla="*/ 69130 h 135117"/>
                <a:gd name="connsiteX11" fmla="*/ 1291472 w 3214540"/>
                <a:gd name="connsiteY11" fmla="*/ 69130 h 135117"/>
                <a:gd name="connsiteX12" fmla="*/ 1370029 w 3214540"/>
                <a:gd name="connsiteY12" fmla="*/ 69130 h 135117"/>
                <a:gd name="connsiteX13" fmla="*/ 1370029 w 3214540"/>
                <a:gd name="connsiteY13" fmla="*/ 94268 h 135117"/>
                <a:gd name="connsiteX14" fmla="*/ 1451728 w 3214540"/>
                <a:gd name="connsiteY14" fmla="*/ 94268 h 135117"/>
                <a:gd name="connsiteX15" fmla="*/ 1451728 w 3214540"/>
                <a:gd name="connsiteY15" fmla="*/ 119406 h 135117"/>
                <a:gd name="connsiteX16" fmla="*/ 1803662 w 3214540"/>
                <a:gd name="connsiteY16" fmla="*/ 119406 h 135117"/>
                <a:gd name="connsiteX17" fmla="*/ 1803662 w 3214540"/>
                <a:gd name="connsiteY17" fmla="*/ 135117 h 135117"/>
                <a:gd name="connsiteX18" fmla="*/ 3214540 w 3214540"/>
                <a:gd name="connsiteY18" fmla="*/ 135117 h 135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14540" h="135117">
                  <a:moveTo>
                    <a:pt x="0" y="0"/>
                  </a:moveTo>
                  <a:lnTo>
                    <a:pt x="141402" y="0"/>
                  </a:lnTo>
                  <a:cubicBezTo>
                    <a:pt x="141402" y="7332"/>
                    <a:pt x="141401" y="14663"/>
                    <a:pt x="141401" y="21995"/>
                  </a:cubicBezTo>
                  <a:lnTo>
                    <a:pt x="898689" y="18853"/>
                  </a:lnTo>
                  <a:lnTo>
                    <a:pt x="898689" y="37707"/>
                  </a:lnTo>
                  <a:lnTo>
                    <a:pt x="1040091" y="37707"/>
                  </a:lnTo>
                  <a:lnTo>
                    <a:pt x="1040091" y="43992"/>
                  </a:lnTo>
                  <a:lnTo>
                    <a:pt x="1231769" y="43992"/>
                  </a:lnTo>
                  <a:lnTo>
                    <a:pt x="1231769" y="43992"/>
                  </a:lnTo>
                  <a:lnTo>
                    <a:pt x="1231769" y="69130"/>
                  </a:lnTo>
                  <a:lnTo>
                    <a:pt x="1291472" y="69130"/>
                  </a:lnTo>
                  <a:lnTo>
                    <a:pt x="1291472" y="69130"/>
                  </a:lnTo>
                  <a:lnTo>
                    <a:pt x="1370029" y="69130"/>
                  </a:lnTo>
                  <a:lnTo>
                    <a:pt x="1370029" y="94268"/>
                  </a:lnTo>
                  <a:lnTo>
                    <a:pt x="1451728" y="94268"/>
                  </a:lnTo>
                  <a:lnTo>
                    <a:pt x="1451728" y="119406"/>
                  </a:lnTo>
                  <a:lnTo>
                    <a:pt x="1803662" y="119406"/>
                  </a:lnTo>
                  <a:lnTo>
                    <a:pt x="1803662" y="135117"/>
                  </a:lnTo>
                  <a:lnTo>
                    <a:pt x="3214540" y="135117"/>
                  </a:lnTo>
                </a:path>
              </a:pathLst>
            </a:custGeom>
            <a:noFill/>
            <a:ln w="28575">
              <a:solidFill>
                <a:schemeClr val="accent3"/>
              </a:solidFill>
              <a:miter lim="800000"/>
              <a:headEnd/>
              <a:tailEnd/>
            </a:ln>
          </p:spPr>
          <p:txBody>
            <a:bodyPr rtlCol="0" anchor="ctr"/>
            <a:lstStyle/>
            <a:p>
              <a:pPr algn="ctr"/>
              <a:endParaRPr lang="en-US"/>
            </a:p>
          </p:txBody>
        </p:sp>
      </p:grpSp>
      <p:grpSp>
        <p:nvGrpSpPr>
          <p:cNvPr id="496" name="Group 495">
            <a:extLst>
              <a:ext uri="{FF2B5EF4-FFF2-40B4-BE49-F238E27FC236}">
                <a16:creationId xmlns:a16="http://schemas.microsoft.com/office/drawing/2014/main" id="{4E5A98B0-51F0-72F7-761E-F327E3BE34DE}"/>
              </a:ext>
            </a:extLst>
          </p:cNvPr>
          <p:cNvGrpSpPr/>
          <p:nvPr/>
        </p:nvGrpSpPr>
        <p:grpSpPr>
          <a:xfrm>
            <a:off x="1495420" y="1874513"/>
            <a:ext cx="7720686" cy="1189588"/>
            <a:chOff x="1608708" y="1914973"/>
            <a:chExt cx="7720686" cy="1189588"/>
          </a:xfrm>
        </p:grpSpPr>
        <p:sp>
          <p:nvSpPr>
            <p:cNvPr id="45" name="Freeform: Shape 44">
              <a:extLst>
                <a:ext uri="{FF2B5EF4-FFF2-40B4-BE49-F238E27FC236}">
                  <a16:creationId xmlns:a16="http://schemas.microsoft.com/office/drawing/2014/main" id="{48088B5C-6CCC-CD68-03D3-34007D02F129}"/>
                </a:ext>
              </a:extLst>
            </p:cNvPr>
            <p:cNvSpPr/>
            <p:nvPr/>
          </p:nvSpPr>
          <p:spPr bwMode="auto">
            <a:xfrm>
              <a:off x="1608708" y="1914973"/>
              <a:ext cx="4303173" cy="1117957"/>
            </a:xfrm>
            <a:custGeom>
              <a:avLst/>
              <a:gdLst>
                <a:gd name="connsiteX0" fmla="*/ 5242789 w 5242789"/>
                <a:gd name="connsiteY0" fmla="*/ 1183744 h 1183744"/>
                <a:gd name="connsiteX1" fmla="*/ 4434755 w 5242789"/>
                <a:gd name="connsiteY1" fmla="*/ 1183744 h 1183744"/>
                <a:gd name="connsiteX2" fmla="*/ 4434755 w 5242789"/>
                <a:gd name="connsiteY2" fmla="*/ 1154580 h 1183744"/>
                <a:gd name="connsiteX3" fmla="*/ 4239179 w 5242789"/>
                <a:gd name="connsiteY3" fmla="*/ 1154580 h 1183744"/>
                <a:gd name="connsiteX4" fmla="*/ 4239179 w 5242789"/>
                <a:gd name="connsiteY4" fmla="*/ 1121984 h 1183744"/>
                <a:gd name="connsiteX5" fmla="*/ 4077916 w 5242789"/>
                <a:gd name="connsiteY5" fmla="*/ 1121984 h 1183744"/>
                <a:gd name="connsiteX6" fmla="*/ 4077916 w 5242789"/>
                <a:gd name="connsiteY6" fmla="*/ 1103112 h 1183744"/>
                <a:gd name="connsiteX7" fmla="*/ 3878909 w 5242789"/>
                <a:gd name="connsiteY7" fmla="*/ 1103112 h 1183744"/>
                <a:gd name="connsiteX8" fmla="*/ 3878909 w 5242789"/>
                <a:gd name="connsiteY8" fmla="*/ 1084241 h 1183744"/>
                <a:gd name="connsiteX9" fmla="*/ 3599271 w 5242789"/>
                <a:gd name="connsiteY9" fmla="*/ 1084241 h 1183744"/>
                <a:gd name="connsiteX10" fmla="*/ 3599271 w 5242789"/>
                <a:gd name="connsiteY10" fmla="*/ 1075663 h 1183744"/>
                <a:gd name="connsiteX11" fmla="*/ 3552950 w 5242789"/>
                <a:gd name="connsiteY11" fmla="*/ 1075663 h 1183744"/>
                <a:gd name="connsiteX12" fmla="*/ 3552950 w 5242789"/>
                <a:gd name="connsiteY12" fmla="*/ 1055076 h 1183744"/>
                <a:gd name="connsiteX13" fmla="*/ 3240716 w 5242789"/>
                <a:gd name="connsiteY13" fmla="*/ 1055076 h 1183744"/>
                <a:gd name="connsiteX14" fmla="*/ 3240716 w 5242789"/>
                <a:gd name="connsiteY14" fmla="*/ 1039636 h 1183744"/>
                <a:gd name="connsiteX15" fmla="*/ 3081168 w 5242789"/>
                <a:gd name="connsiteY15" fmla="*/ 1039636 h 1183744"/>
                <a:gd name="connsiteX16" fmla="*/ 3081168 w 5242789"/>
                <a:gd name="connsiteY16" fmla="*/ 1022481 h 1183744"/>
                <a:gd name="connsiteX17" fmla="*/ 3019407 w 5242789"/>
                <a:gd name="connsiteY17" fmla="*/ 1022481 h 1183744"/>
                <a:gd name="connsiteX18" fmla="*/ 3019407 w 5242789"/>
                <a:gd name="connsiteY18" fmla="*/ 1000178 h 1183744"/>
                <a:gd name="connsiteX19" fmla="*/ 2916473 w 5242789"/>
                <a:gd name="connsiteY19" fmla="*/ 1000178 h 1183744"/>
                <a:gd name="connsiteX20" fmla="*/ 2916473 w 5242789"/>
                <a:gd name="connsiteY20" fmla="*/ 986454 h 1183744"/>
                <a:gd name="connsiteX21" fmla="*/ 2882162 w 5242789"/>
                <a:gd name="connsiteY21" fmla="*/ 986454 h 1183744"/>
                <a:gd name="connsiteX22" fmla="*/ 2882162 w 5242789"/>
                <a:gd name="connsiteY22" fmla="*/ 971013 h 1183744"/>
                <a:gd name="connsiteX23" fmla="*/ 2741485 w 5242789"/>
                <a:gd name="connsiteY23" fmla="*/ 971013 h 1183744"/>
                <a:gd name="connsiteX24" fmla="*/ 2741485 w 5242789"/>
                <a:gd name="connsiteY24" fmla="*/ 950427 h 1183744"/>
                <a:gd name="connsiteX25" fmla="*/ 2715751 w 5242789"/>
                <a:gd name="connsiteY25" fmla="*/ 950427 h 1183744"/>
                <a:gd name="connsiteX26" fmla="*/ 2715751 w 5242789"/>
                <a:gd name="connsiteY26" fmla="*/ 933271 h 1183744"/>
                <a:gd name="connsiteX27" fmla="*/ 2681440 w 5242789"/>
                <a:gd name="connsiteY27" fmla="*/ 933271 h 1183744"/>
                <a:gd name="connsiteX28" fmla="*/ 2678009 w 5242789"/>
                <a:gd name="connsiteY28" fmla="*/ 929840 h 1183744"/>
                <a:gd name="connsiteX29" fmla="*/ 2640266 w 5242789"/>
                <a:gd name="connsiteY29" fmla="*/ 929840 h 1183744"/>
                <a:gd name="connsiteX30" fmla="*/ 2640266 w 5242789"/>
                <a:gd name="connsiteY30" fmla="*/ 902391 h 1183744"/>
                <a:gd name="connsiteX31" fmla="*/ 2386361 w 5242789"/>
                <a:gd name="connsiteY31" fmla="*/ 902391 h 1183744"/>
                <a:gd name="connsiteX32" fmla="*/ 2386361 w 5242789"/>
                <a:gd name="connsiteY32" fmla="*/ 878373 h 1183744"/>
                <a:gd name="connsiteX33" fmla="*/ 2353765 w 5242789"/>
                <a:gd name="connsiteY33" fmla="*/ 878373 h 1183744"/>
                <a:gd name="connsiteX34" fmla="*/ 2353765 w 5242789"/>
                <a:gd name="connsiteY34" fmla="*/ 859501 h 1183744"/>
                <a:gd name="connsiteX35" fmla="*/ 2319454 w 5242789"/>
                <a:gd name="connsiteY35" fmla="*/ 859501 h 1183744"/>
                <a:gd name="connsiteX36" fmla="*/ 2319454 w 5242789"/>
                <a:gd name="connsiteY36" fmla="*/ 823474 h 1183744"/>
                <a:gd name="connsiteX37" fmla="*/ 2211373 w 5242789"/>
                <a:gd name="connsiteY37" fmla="*/ 823474 h 1183744"/>
                <a:gd name="connsiteX38" fmla="*/ 2211373 w 5242789"/>
                <a:gd name="connsiteY38" fmla="*/ 814896 h 1183744"/>
                <a:gd name="connsiteX39" fmla="*/ 2134172 w 5242789"/>
                <a:gd name="connsiteY39" fmla="*/ 814896 h 1183744"/>
                <a:gd name="connsiteX40" fmla="*/ 2134172 w 5242789"/>
                <a:gd name="connsiteY40" fmla="*/ 782300 h 1183744"/>
                <a:gd name="connsiteX41" fmla="*/ 2105007 w 5242789"/>
                <a:gd name="connsiteY41" fmla="*/ 782300 h 1183744"/>
                <a:gd name="connsiteX42" fmla="*/ 2105007 w 5242789"/>
                <a:gd name="connsiteY42" fmla="*/ 758282 h 1183744"/>
                <a:gd name="connsiteX43" fmla="*/ 1916295 w 5242789"/>
                <a:gd name="connsiteY43" fmla="*/ 758282 h 1183744"/>
                <a:gd name="connsiteX44" fmla="*/ 1916295 w 5242789"/>
                <a:gd name="connsiteY44" fmla="*/ 744558 h 1183744"/>
                <a:gd name="connsiteX45" fmla="*/ 1859681 w 5242789"/>
                <a:gd name="connsiteY45" fmla="*/ 744558 h 1183744"/>
                <a:gd name="connsiteX46" fmla="*/ 1859681 w 5242789"/>
                <a:gd name="connsiteY46" fmla="*/ 701669 h 1183744"/>
                <a:gd name="connsiteX47" fmla="*/ 1792773 w 5242789"/>
                <a:gd name="connsiteY47" fmla="*/ 701669 h 1183744"/>
                <a:gd name="connsiteX48" fmla="*/ 1792773 w 5242789"/>
                <a:gd name="connsiteY48" fmla="*/ 672504 h 1183744"/>
                <a:gd name="connsiteX49" fmla="*/ 1734444 w 5242789"/>
                <a:gd name="connsiteY49" fmla="*/ 672504 h 1183744"/>
                <a:gd name="connsiteX50" fmla="*/ 1734444 w 5242789"/>
                <a:gd name="connsiteY50" fmla="*/ 663926 h 1183744"/>
                <a:gd name="connsiteX51" fmla="*/ 1703564 w 5242789"/>
                <a:gd name="connsiteY51" fmla="*/ 663926 h 1183744"/>
                <a:gd name="connsiteX52" fmla="*/ 1703564 w 5242789"/>
                <a:gd name="connsiteY52" fmla="*/ 643339 h 1183744"/>
                <a:gd name="connsiteX53" fmla="*/ 1682977 w 5242789"/>
                <a:gd name="connsiteY53" fmla="*/ 643339 h 1183744"/>
                <a:gd name="connsiteX54" fmla="*/ 1682977 w 5242789"/>
                <a:gd name="connsiteY54" fmla="*/ 621037 h 1183744"/>
                <a:gd name="connsiteX55" fmla="*/ 1643519 w 5242789"/>
                <a:gd name="connsiteY55" fmla="*/ 621037 h 1183744"/>
                <a:gd name="connsiteX56" fmla="*/ 1643519 w 5242789"/>
                <a:gd name="connsiteY56" fmla="*/ 605597 h 1183744"/>
                <a:gd name="connsiteX57" fmla="*/ 1600629 w 5242789"/>
                <a:gd name="connsiteY57" fmla="*/ 605597 h 1183744"/>
                <a:gd name="connsiteX58" fmla="*/ 1600629 w 5242789"/>
                <a:gd name="connsiteY58" fmla="*/ 581579 h 1183744"/>
                <a:gd name="connsiteX59" fmla="*/ 1566318 w 5242789"/>
                <a:gd name="connsiteY59" fmla="*/ 581579 h 1183744"/>
                <a:gd name="connsiteX60" fmla="*/ 1566318 w 5242789"/>
                <a:gd name="connsiteY60" fmla="*/ 567854 h 1183744"/>
                <a:gd name="connsiteX61" fmla="*/ 1518282 w 5242789"/>
                <a:gd name="connsiteY61" fmla="*/ 567854 h 1183744"/>
                <a:gd name="connsiteX62" fmla="*/ 1518282 w 5242789"/>
                <a:gd name="connsiteY62" fmla="*/ 552414 h 1183744"/>
                <a:gd name="connsiteX63" fmla="*/ 1465099 w 5242789"/>
                <a:gd name="connsiteY63" fmla="*/ 552414 h 1183744"/>
                <a:gd name="connsiteX64" fmla="*/ 1465099 w 5242789"/>
                <a:gd name="connsiteY64" fmla="*/ 507809 h 1183744"/>
                <a:gd name="connsiteX65" fmla="*/ 1259230 w 5242789"/>
                <a:gd name="connsiteY65" fmla="*/ 507809 h 1183744"/>
                <a:gd name="connsiteX66" fmla="*/ 1259230 w 5242789"/>
                <a:gd name="connsiteY66" fmla="*/ 476929 h 1183744"/>
                <a:gd name="connsiteX67" fmla="*/ 1195754 w 5242789"/>
                <a:gd name="connsiteY67" fmla="*/ 476929 h 1183744"/>
                <a:gd name="connsiteX68" fmla="*/ 1195754 w 5242789"/>
                <a:gd name="connsiteY68" fmla="*/ 451195 h 1183744"/>
                <a:gd name="connsiteX69" fmla="*/ 1158012 w 5242789"/>
                <a:gd name="connsiteY69" fmla="*/ 451195 h 1183744"/>
                <a:gd name="connsiteX70" fmla="*/ 1158012 w 5242789"/>
                <a:gd name="connsiteY70" fmla="*/ 423746 h 1183744"/>
                <a:gd name="connsiteX71" fmla="*/ 1075664 w 5242789"/>
                <a:gd name="connsiteY71" fmla="*/ 423746 h 1183744"/>
                <a:gd name="connsiteX72" fmla="*/ 1075664 w 5242789"/>
                <a:gd name="connsiteY72" fmla="*/ 396297 h 1183744"/>
                <a:gd name="connsiteX73" fmla="*/ 1055077 w 5242789"/>
                <a:gd name="connsiteY73" fmla="*/ 396297 h 1183744"/>
                <a:gd name="connsiteX74" fmla="*/ 1055077 w 5242789"/>
                <a:gd name="connsiteY74" fmla="*/ 379141 h 1183744"/>
                <a:gd name="connsiteX75" fmla="*/ 1036206 w 5242789"/>
                <a:gd name="connsiteY75" fmla="*/ 360270 h 1183744"/>
                <a:gd name="connsiteX76" fmla="*/ 1022481 w 5242789"/>
                <a:gd name="connsiteY76" fmla="*/ 346545 h 1183744"/>
                <a:gd name="connsiteX77" fmla="*/ 989886 w 5242789"/>
                <a:gd name="connsiteY77" fmla="*/ 346545 h 1183744"/>
                <a:gd name="connsiteX78" fmla="*/ 989886 w 5242789"/>
                <a:gd name="connsiteY78" fmla="*/ 310518 h 1183744"/>
                <a:gd name="connsiteX79" fmla="*/ 917831 w 5242789"/>
                <a:gd name="connsiteY79" fmla="*/ 310518 h 1183744"/>
                <a:gd name="connsiteX80" fmla="*/ 917831 w 5242789"/>
                <a:gd name="connsiteY80" fmla="*/ 293362 h 1183744"/>
                <a:gd name="connsiteX81" fmla="*/ 859502 w 5242789"/>
                <a:gd name="connsiteY81" fmla="*/ 293362 h 1183744"/>
                <a:gd name="connsiteX82" fmla="*/ 859502 w 5242789"/>
                <a:gd name="connsiteY82" fmla="*/ 274491 h 1183744"/>
                <a:gd name="connsiteX83" fmla="*/ 826906 w 5242789"/>
                <a:gd name="connsiteY83" fmla="*/ 274491 h 1183744"/>
                <a:gd name="connsiteX84" fmla="*/ 826906 w 5242789"/>
                <a:gd name="connsiteY84" fmla="*/ 243611 h 1183744"/>
                <a:gd name="connsiteX85" fmla="*/ 799457 w 5242789"/>
                <a:gd name="connsiteY85" fmla="*/ 243611 h 1183744"/>
                <a:gd name="connsiteX86" fmla="*/ 799457 w 5242789"/>
                <a:gd name="connsiteY86" fmla="*/ 199006 h 1183744"/>
                <a:gd name="connsiteX87" fmla="*/ 780586 w 5242789"/>
                <a:gd name="connsiteY87" fmla="*/ 199006 h 1183744"/>
                <a:gd name="connsiteX88" fmla="*/ 780586 w 5242789"/>
                <a:gd name="connsiteY88" fmla="*/ 180135 h 1183744"/>
                <a:gd name="connsiteX89" fmla="*/ 681083 w 5242789"/>
                <a:gd name="connsiteY89" fmla="*/ 180135 h 1183744"/>
                <a:gd name="connsiteX90" fmla="*/ 681083 w 5242789"/>
                <a:gd name="connsiteY90" fmla="*/ 157832 h 1183744"/>
                <a:gd name="connsiteX91" fmla="*/ 645055 w 5242789"/>
                <a:gd name="connsiteY91" fmla="*/ 157832 h 1183744"/>
                <a:gd name="connsiteX92" fmla="*/ 645055 w 5242789"/>
                <a:gd name="connsiteY92" fmla="*/ 138961 h 1183744"/>
                <a:gd name="connsiteX93" fmla="*/ 600451 w 5242789"/>
                <a:gd name="connsiteY93" fmla="*/ 138961 h 1183744"/>
                <a:gd name="connsiteX94" fmla="*/ 600451 w 5242789"/>
                <a:gd name="connsiteY94" fmla="*/ 121805 h 1183744"/>
                <a:gd name="connsiteX95" fmla="*/ 559277 w 5242789"/>
                <a:gd name="connsiteY95" fmla="*/ 121805 h 1183744"/>
                <a:gd name="connsiteX96" fmla="*/ 559277 w 5242789"/>
                <a:gd name="connsiteY96" fmla="*/ 113227 h 1183744"/>
                <a:gd name="connsiteX97" fmla="*/ 533543 w 5242789"/>
                <a:gd name="connsiteY97" fmla="*/ 113227 h 1183744"/>
                <a:gd name="connsiteX98" fmla="*/ 533543 w 5242789"/>
                <a:gd name="connsiteY98" fmla="*/ 85778 h 1183744"/>
                <a:gd name="connsiteX99" fmla="*/ 492370 w 5242789"/>
                <a:gd name="connsiteY99" fmla="*/ 85778 h 1183744"/>
                <a:gd name="connsiteX100" fmla="*/ 492370 w 5242789"/>
                <a:gd name="connsiteY100" fmla="*/ 63476 h 1183744"/>
                <a:gd name="connsiteX101" fmla="*/ 451196 w 5242789"/>
                <a:gd name="connsiteY101" fmla="*/ 63476 h 1183744"/>
                <a:gd name="connsiteX102" fmla="*/ 451196 w 5242789"/>
                <a:gd name="connsiteY102" fmla="*/ 49751 h 1183744"/>
                <a:gd name="connsiteX103" fmla="*/ 392866 w 5242789"/>
                <a:gd name="connsiteY103" fmla="*/ 49751 h 1183744"/>
                <a:gd name="connsiteX104" fmla="*/ 392866 w 5242789"/>
                <a:gd name="connsiteY104" fmla="*/ 41173 h 1183744"/>
                <a:gd name="connsiteX105" fmla="*/ 313950 w 5242789"/>
                <a:gd name="connsiteY105" fmla="*/ 41173 h 1183744"/>
                <a:gd name="connsiteX106" fmla="*/ 313950 w 5242789"/>
                <a:gd name="connsiteY106" fmla="*/ 15440 h 1183744"/>
                <a:gd name="connsiteX107" fmla="*/ 241896 w 5242789"/>
                <a:gd name="connsiteY107" fmla="*/ 15440 h 1183744"/>
                <a:gd name="connsiteX108" fmla="*/ 241896 w 5242789"/>
                <a:gd name="connsiteY108" fmla="*/ 0 h 1183744"/>
                <a:gd name="connsiteX109" fmla="*/ 0 w 5242789"/>
                <a:gd name="connsiteY109" fmla="*/ 0 h 1183744"/>
                <a:gd name="connsiteX0" fmla="*/ 4434755 w 4434755"/>
                <a:gd name="connsiteY0" fmla="*/ 1183744 h 1183744"/>
                <a:gd name="connsiteX1" fmla="*/ 4434755 w 4434755"/>
                <a:gd name="connsiteY1" fmla="*/ 1154580 h 1183744"/>
                <a:gd name="connsiteX2" fmla="*/ 4239179 w 4434755"/>
                <a:gd name="connsiteY2" fmla="*/ 1154580 h 1183744"/>
                <a:gd name="connsiteX3" fmla="*/ 4239179 w 4434755"/>
                <a:gd name="connsiteY3" fmla="*/ 1121984 h 1183744"/>
                <a:gd name="connsiteX4" fmla="*/ 4077916 w 4434755"/>
                <a:gd name="connsiteY4" fmla="*/ 1121984 h 1183744"/>
                <a:gd name="connsiteX5" fmla="*/ 4077916 w 4434755"/>
                <a:gd name="connsiteY5" fmla="*/ 1103112 h 1183744"/>
                <a:gd name="connsiteX6" fmla="*/ 3878909 w 4434755"/>
                <a:gd name="connsiteY6" fmla="*/ 1103112 h 1183744"/>
                <a:gd name="connsiteX7" fmla="*/ 3878909 w 4434755"/>
                <a:gd name="connsiteY7" fmla="*/ 1084241 h 1183744"/>
                <a:gd name="connsiteX8" fmla="*/ 3599271 w 4434755"/>
                <a:gd name="connsiteY8" fmla="*/ 1084241 h 1183744"/>
                <a:gd name="connsiteX9" fmla="*/ 3599271 w 4434755"/>
                <a:gd name="connsiteY9" fmla="*/ 1075663 h 1183744"/>
                <a:gd name="connsiteX10" fmla="*/ 3552950 w 4434755"/>
                <a:gd name="connsiteY10" fmla="*/ 1075663 h 1183744"/>
                <a:gd name="connsiteX11" fmla="*/ 3552950 w 4434755"/>
                <a:gd name="connsiteY11" fmla="*/ 1055076 h 1183744"/>
                <a:gd name="connsiteX12" fmla="*/ 3240716 w 4434755"/>
                <a:gd name="connsiteY12" fmla="*/ 1055076 h 1183744"/>
                <a:gd name="connsiteX13" fmla="*/ 3240716 w 4434755"/>
                <a:gd name="connsiteY13" fmla="*/ 1039636 h 1183744"/>
                <a:gd name="connsiteX14" fmla="*/ 3081168 w 4434755"/>
                <a:gd name="connsiteY14" fmla="*/ 1039636 h 1183744"/>
                <a:gd name="connsiteX15" fmla="*/ 3081168 w 4434755"/>
                <a:gd name="connsiteY15" fmla="*/ 1022481 h 1183744"/>
                <a:gd name="connsiteX16" fmla="*/ 3019407 w 4434755"/>
                <a:gd name="connsiteY16" fmla="*/ 1022481 h 1183744"/>
                <a:gd name="connsiteX17" fmla="*/ 3019407 w 4434755"/>
                <a:gd name="connsiteY17" fmla="*/ 1000178 h 1183744"/>
                <a:gd name="connsiteX18" fmla="*/ 2916473 w 4434755"/>
                <a:gd name="connsiteY18" fmla="*/ 1000178 h 1183744"/>
                <a:gd name="connsiteX19" fmla="*/ 2916473 w 4434755"/>
                <a:gd name="connsiteY19" fmla="*/ 986454 h 1183744"/>
                <a:gd name="connsiteX20" fmla="*/ 2882162 w 4434755"/>
                <a:gd name="connsiteY20" fmla="*/ 986454 h 1183744"/>
                <a:gd name="connsiteX21" fmla="*/ 2882162 w 4434755"/>
                <a:gd name="connsiteY21" fmla="*/ 971013 h 1183744"/>
                <a:gd name="connsiteX22" fmla="*/ 2741485 w 4434755"/>
                <a:gd name="connsiteY22" fmla="*/ 971013 h 1183744"/>
                <a:gd name="connsiteX23" fmla="*/ 2741485 w 4434755"/>
                <a:gd name="connsiteY23" fmla="*/ 950427 h 1183744"/>
                <a:gd name="connsiteX24" fmla="*/ 2715751 w 4434755"/>
                <a:gd name="connsiteY24" fmla="*/ 950427 h 1183744"/>
                <a:gd name="connsiteX25" fmla="*/ 2715751 w 4434755"/>
                <a:gd name="connsiteY25" fmla="*/ 933271 h 1183744"/>
                <a:gd name="connsiteX26" fmla="*/ 2681440 w 4434755"/>
                <a:gd name="connsiteY26" fmla="*/ 933271 h 1183744"/>
                <a:gd name="connsiteX27" fmla="*/ 2678009 w 4434755"/>
                <a:gd name="connsiteY27" fmla="*/ 929840 h 1183744"/>
                <a:gd name="connsiteX28" fmla="*/ 2640266 w 4434755"/>
                <a:gd name="connsiteY28" fmla="*/ 929840 h 1183744"/>
                <a:gd name="connsiteX29" fmla="*/ 2640266 w 4434755"/>
                <a:gd name="connsiteY29" fmla="*/ 902391 h 1183744"/>
                <a:gd name="connsiteX30" fmla="*/ 2386361 w 4434755"/>
                <a:gd name="connsiteY30" fmla="*/ 902391 h 1183744"/>
                <a:gd name="connsiteX31" fmla="*/ 2386361 w 4434755"/>
                <a:gd name="connsiteY31" fmla="*/ 878373 h 1183744"/>
                <a:gd name="connsiteX32" fmla="*/ 2353765 w 4434755"/>
                <a:gd name="connsiteY32" fmla="*/ 878373 h 1183744"/>
                <a:gd name="connsiteX33" fmla="*/ 2353765 w 4434755"/>
                <a:gd name="connsiteY33" fmla="*/ 859501 h 1183744"/>
                <a:gd name="connsiteX34" fmla="*/ 2319454 w 4434755"/>
                <a:gd name="connsiteY34" fmla="*/ 859501 h 1183744"/>
                <a:gd name="connsiteX35" fmla="*/ 2319454 w 4434755"/>
                <a:gd name="connsiteY35" fmla="*/ 823474 h 1183744"/>
                <a:gd name="connsiteX36" fmla="*/ 2211373 w 4434755"/>
                <a:gd name="connsiteY36" fmla="*/ 823474 h 1183744"/>
                <a:gd name="connsiteX37" fmla="*/ 2211373 w 4434755"/>
                <a:gd name="connsiteY37" fmla="*/ 814896 h 1183744"/>
                <a:gd name="connsiteX38" fmla="*/ 2134172 w 4434755"/>
                <a:gd name="connsiteY38" fmla="*/ 814896 h 1183744"/>
                <a:gd name="connsiteX39" fmla="*/ 2134172 w 4434755"/>
                <a:gd name="connsiteY39" fmla="*/ 782300 h 1183744"/>
                <a:gd name="connsiteX40" fmla="*/ 2105007 w 4434755"/>
                <a:gd name="connsiteY40" fmla="*/ 782300 h 1183744"/>
                <a:gd name="connsiteX41" fmla="*/ 2105007 w 4434755"/>
                <a:gd name="connsiteY41" fmla="*/ 758282 h 1183744"/>
                <a:gd name="connsiteX42" fmla="*/ 1916295 w 4434755"/>
                <a:gd name="connsiteY42" fmla="*/ 758282 h 1183744"/>
                <a:gd name="connsiteX43" fmla="*/ 1916295 w 4434755"/>
                <a:gd name="connsiteY43" fmla="*/ 744558 h 1183744"/>
                <a:gd name="connsiteX44" fmla="*/ 1859681 w 4434755"/>
                <a:gd name="connsiteY44" fmla="*/ 744558 h 1183744"/>
                <a:gd name="connsiteX45" fmla="*/ 1859681 w 4434755"/>
                <a:gd name="connsiteY45" fmla="*/ 701669 h 1183744"/>
                <a:gd name="connsiteX46" fmla="*/ 1792773 w 4434755"/>
                <a:gd name="connsiteY46" fmla="*/ 701669 h 1183744"/>
                <a:gd name="connsiteX47" fmla="*/ 1792773 w 4434755"/>
                <a:gd name="connsiteY47" fmla="*/ 672504 h 1183744"/>
                <a:gd name="connsiteX48" fmla="*/ 1734444 w 4434755"/>
                <a:gd name="connsiteY48" fmla="*/ 672504 h 1183744"/>
                <a:gd name="connsiteX49" fmla="*/ 1734444 w 4434755"/>
                <a:gd name="connsiteY49" fmla="*/ 663926 h 1183744"/>
                <a:gd name="connsiteX50" fmla="*/ 1703564 w 4434755"/>
                <a:gd name="connsiteY50" fmla="*/ 663926 h 1183744"/>
                <a:gd name="connsiteX51" fmla="*/ 1703564 w 4434755"/>
                <a:gd name="connsiteY51" fmla="*/ 643339 h 1183744"/>
                <a:gd name="connsiteX52" fmla="*/ 1682977 w 4434755"/>
                <a:gd name="connsiteY52" fmla="*/ 643339 h 1183744"/>
                <a:gd name="connsiteX53" fmla="*/ 1682977 w 4434755"/>
                <a:gd name="connsiteY53" fmla="*/ 621037 h 1183744"/>
                <a:gd name="connsiteX54" fmla="*/ 1643519 w 4434755"/>
                <a:gd name="connsiteY54" fmla="*/ 621037 h 1183744"/>
                <a:gd name="connsiteX55" fmla="*/ 1643519 w 4434755"/>
                <a:gd name="connsiteY55" fmla="*/ 605597 h 1183744"/>
                <a:gd name="connsiteX56" fmla="*/ 1600629 w 4434755"/>
                <a:gd name="connsiteY56" fmla="*/ 605597 h 1183744"/>
                <a:gd name="connsiteX57" fmla="*/ 1600629 w 4434755"/>
                <a:gd name="connsiteY57" fmla="*/ 581579 h 1183744"/>
                <a:gd name="connsiteX58" fmla="*/ 1566318 w 4434755"/>
                <a:gd name="connsiteY58" fmla="*/ 581579 h 1183744"/>
                <a:gd name="connsiteX59" fmla="*/ 1566318 w 4434755"/>
                <a:gd name="connsiteY59" fmla="*/ 567854 h 1183744"/>
                <a:gd name="connsiteX60" fmla="*/ 1518282 w 4434755"/>
                <a:gd name="connsiteY60" fmla="*/ 567854 h 1183744"/>
                <a:gd name="connsiteX61" fmla="*/ 1518282 w 4434755"/>
                <a:gd name="connsiteY61" fmla="*/ 552414 h 1183744"/>
                <a:gd name="connsiteX62" fmla="*/ 1465099 w 4434755"/>
                <a:gd name="connsiteY62" fmla="*/ 552414 h 1183744"/>
                <a:gd name="connsiteX63" fmla="*/ 1465099 w 4434755"/>
                <a:gd name="connsiteY63" fmla="*/ 507809 h 1183744"/>
                <a:gd name="connsiteX64" fmla="*/ 1259230 w 4434755"/>
                <a:gd name="connsiteY64" fmla="*/ 507809 h 1183744"/>
                <a:gd name="connsiteX65" fmla="*/ 1259230 w 4434755"/>
                <a:gd name="connsiteY65" fmla="*/ 476929 h 1183744"/>
                <a:gd name="connsiteX66" fmla="*/ 1195754 w 4434755"/>
                <a:gd name="connsiteY66" fmla="*/ 476929 h 1183744"/>
                <a:gd name="connsiteX67" fmla="*/ 1195754 w 4434755"/>
                <a:gd name="connsiteY67" fmla="*/ 451195 h 1183744"/>
                <a:gd name="connsiteX68" fmla="*/ 1158012 w 4434755"/>
                <a:gd name="connsiteY68" fmla="*/ 451195 h 1183744"/>
                <a:gd name="connsiteX69" fmla="*/ 1158012 w 4434755"/>
                <a:gd name="connsiteY69" fmla="*/ 423746 h 1183744"/>
                <a:gd name="connsiteX70" fmla="*/ 1075664 w 4434755"/>
                <a:gd name="connsiteY70" fmla="*/ 423746 h 1183744"/>
                <a:gd name="connsiteX71" fmla="*/ 1075664 w 4434755"/>
                <a:gd name="connsiteY71" fmla="*/ 396297 h 1183744"/>
                <a:gd name="connsiteX72" fmla="*/ 1055077 w 4434755"/>
                <a:gd name="connsiteY72" fmla="*/ 396297 h 1183744"/>
                <a:gd name="connsiteX73" fmla="*/ 1055077 w 4434755"/>
                <a:gd name="connsiteY73" fmla="*/ 379141 h 1183744"/>
                <a:gd name="connsiteX74" fmla="*/ 1036206 w 4434755"/>
                <a:gd name="connsiteY74" fmla="*/ 360270 h 1183744"/>
                <a:gd name="connsiteX75" fmla="*/ 1022481 w 4434755"/>
                <a:gd name="connsiteY75" fmla="*/ 346545 h 1183744"/>
                <a:gd name="connsiteX76" fmla="*/ 989886 w 4434755"/>
                <a:gd name="connsiteY76" fmla="*/ 346545 h 1183744"/>
                <a:gd name="connsiteX77" fmla="*/ 989886 w 4434755"/>
                <a:gd name="connsiteY77" fmla="*/ 310518 h 1183744"/>
                <a:gd name="connsiteX78" fmla="*/ 917831 w 4434755"/>
                <a:gd name="connsiteY78" fmla="*/ 310518 h 1183744"/>
                <a:gd name="connsiteX79" fmla="*/ 917831 w 4434755"/>
                <a:gd name="connsiteY79" fmla="*/ 293362 h 1183744"/>
                <a:gd name="connsiteX80" fmla="*/ 859502 w 4434755"/>
                <a:gd name="connsiteY80" fmla="*/ 293362 h 1183744"/>
                <a:gd name="connsiteX81" fmla="*/ 859502 w 4434755"/>
                <a:gd name="connsiteY81" fmla="*/ 274491 h 1183744"/>
                <a:gd name="connsiteX82" fmla="*/ 826906 w 4434755"/>
                <a:gd name="connsiteY82" fmla="*/ 274491 h 1183744"/>
                <a:gd name="connsiteX83" fmla="*/ 826906 w 4434755"/>
                <a:gd name="connsiteY83" fmla="*/ 243611 h 1183744"/>
                <a:gd name="connsiteX84" fmla="*/ 799457 w 4434755"/>
                <a:gd name="connsiteY84" fmla="*/ 243611 h 1183744"/>
                <a:gd name="connsiteX85" fmla="*/ 799457 w 4434755"/>
                <a:gd name="connsiteY85" fmla="*/ 199006 h 1183744"/>
                <a:gd name="connsiteX86" fmla="*/ 780586 w 4434755"/>
                <a:gd name="connsiteY86" fmla="*/ 199006 h 1183744"/>
                <a:gd name="connsiteX87" fmla="*/ 780586 w 4434755"/>
                <a:gd name="connsiteY87" fmla="*/ 180135 h 1183744"/>
                <a:gd name="connsiteX88" fmla="*/ 681083 w 4434755"/>
                <a:gd name="connsiteY88" fmla="*/ 180135 h 1183744"/>
                <a:gd name="connsiteX89" fmla="*/ 681083 w 4434755"/>
                <a:gd name="connsiteY89" fmla="*/ 157832 h 1183744"/>
                <a:gd name="connsiteX90" fmla="*/ 645055 w 4434755"/>
                <a:gd name="connsiteY90" fmla="*/ 157832 h 1183744"/>
                <a:gd name="connsiteX91" fmla="*/ 645055 w 4434755"/>
                <a:gd name="connsiteY91" fmla="*/ 138961 h 1183744"/>
                <a:gd name="connsiteX92" fmla="*/ 600451 w 4434755"/>
                <a:gd name="connsiteY92" fmla="*/ 138961 h 1183744"/>
                <a:gd name="connsiteX93" fmla="*/ 600451 w 4434755"/>
                <a:gd name="connsiteY93" fmla="*/ 121805 h 1183744"/>
                <a:gd name="connsiteX94" fmla="*/ 559277 w 4434755"/>
                <a:gd name="connsiteY94" fmla="*/ 121805 h 1183744"/>
                <a:gd name="connsiteX95" fmla="*/ 559277 w 4434755"/>
                <a:gd name="connsiteY95" fmla="*/ 113227 h 1183744"/>
                <a:gd name="connsiteX96" fmla="*/ 533543 w 4434755"/>
                <a:gd name="connsiteY96" fmla="*/ 113227 h 1183744"/>
                <a:gd name="connsiteX97" fmla="*/ 533543 w 4434755"/>
                <a:gd name="connsiteY97" fmla="*/ 85778 h 1183744"/>
                <a:gd name="connsiteX98" fmla="*/ 492370 w 4434755"/>
                <a:gd name="connsiteY98" fmla="*/ 85778 h 1183744"/>
                <a:gd name="connsiteX99" fmla="*/ 492370 w 4434755"/>
                <a:gd name="connsiteY99" fmla="*/ 63476 h 1183744"/>
                <a:gd name="connsiteX100" fmla="*/ 451196 w 4434755"/>
                <a:gd name="connsiteY100" fmla="*/ 63476 h 1183744"/>
                <a:gd name="connsiteX101" fmla="*/ 451196 w 4434755"/>
                <a:gd name="connsiteY101" fmla="*/ 49751 h 1183744"/>
                <a:gd name="connsiteX102" fmla="*/ 392866 w 4434755"/>
                <a:gd name="connsiteY102" fmla="*/ 49751 h 1183744"/>
                <a:gd name="connsiteX103" fmla="*/ 392866 w 4434755"/>
                <a:gd name="connsiteY103" fmla="*/ 41173 h 1183744"/>
                <a:gd name="connsiteX104" fmla="*/ 313950 w 4434755"/>
                <a:gd name="connsiteY104" fmla="*/ 41173 h 1183744"/>
                <a:gd name="connsiteX105" fmla="*/ 313950 w 4434755"/>
                <a:gd name="connsiteY105" fmla="*/ 15440 h 1183744"/>
                <a:gd name="connsiteX106" fmla="*/ 241896 w 4434755"/>
                <a:gd name="connsiteY106" fmla="*/ 15440 h 1183744"/>
                <a:gd name="connsiteX107" fmla="*/ 241896 w 4434755"/>
                <a:gd name="connsiteY107" fmla="*/ 0 h 1183744"/>
                <a:gd name="connsiteX108" fmla="*/ 0 w 4434755"/>
                <a:gd name="connsiteY108" fmla="*/ 0 h 118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4434755" h="1183744">
                  <a:moveTo>
                    <a:pt x="4434755" y="1183744"/>
                  </a:moveTo>
                  <a:lnTo>
                    <a:pt x="4434755" y="1154580"/>
                  </a:lnTo>
                  <a:lnTo>
                    <a:pt x="4239179" y="1154580"/>
                  </a:lnTo>
                  <a:lnTo>
                    <a:pt x="4239179" y="1121984"/>
                  </a:lnTo>
                  <a:lnTo>
                    <a:pt x="4077916" y="1121984"/>
                  </a:lnTo>
                  <a:lnTo>
                    <a:pt x="4077916" y="1103112"/>
                  </a:lnTo>
                  <a:lnTo>
                    <a:pt x="3878909" y="1103112"/>
                  </a:lnTo>
                  <a:lnTo>
                    <a:pt x="3878909" y="1084241"/>
                  </a:lnTo>
                  <a:lnTo>
                    <a:pt x="3599271" y="1084241"/>
                  </a:lnTo>
                  <a:lnTo>
                    <a:pt x="3599271" y="1075663"/>
                  </a:lnTo>
                  <a:lnTo>
                    <a:pt x="3552950" y="1075663"/>
                  </a:lnTo>
                  <a:lnTo>
                    <a:pt x="3552950" y="1055076"/>
                  </a:lnTo>
                  <a:lnTo>
                    <a:pt x="3240716" y="1055076"/>
                  </a:lnTo>
                  <a:lnTo>
                    <a:pt x="3240716" y="1039636"/>
                  </a:lnTo>
                  <a:lnTo>
                    <a:pt x="3081168" y="1039636"/>
                  </a:lnTo>
                  <a:lnTo>
                    <a:pt x="3081168" y="1022481"/>
                  </a:lnTo>
                  <a:lnTo>
                    <a:pt x="3019407" y="1022481"/>
                  </a:lnTo>
                  <a:lnTo>
                    <a:pt x="3019407" y="1000178"/>
                  </a:lnTo>
                  <a:lnTo>
                    <a:pt x="2916473" y="1000178"/>
                  </a:lnTo>
                  <a:lnTo>
                    <a:pt x="2916473" y="986454"/>
                  </a:lnTo>
                  <a:lnTo>
                    <a:pt x="2882162" y="986454"/>
                  </a:lnTo>
                  <a:lnTo>
                    <a:pt x="2882162" y="971013"/>
                  </a:lnTo>
                  <a:lnTo>
                    <a:pt x="2741485" y="971013"/>
                  </a:lnTo>
                  <a:lnTo>
                    <a:pt x="2741485" y="950427"/>
                  </a:lnTo>
                  <a:lnTo>
                    <a:pt x="2715751" y="950427"/>
                  </a:lnTo>
                  <a:lnTo>
                    <a:pt x="2715751" y="933271"/>
                  </a:lnTo>
                  <a:lnTo>
                    <a:pt x="2681440" y="933271"/>
                  </a:lnTo>
                  <a:lnTo>
                    <a:pt x="2678009" y="929840"/>
                  </a:lnTo>
                  <a:lnTo>
                    <a:pt x="2640266" y="929840"/>
                  </a:lnTo>
                  <a:lnTo>
                    <a:pt x="2640266" y="902391"/>
                  </a:lnTo>
                  <a:lnTo>
                    <a:pt x="2386361" y="902391"/>
                  </a:lnTo>
                  <a:lnTo>
                    <a:pt x="2386361" y="878373"/>
                  </a:lnTo>
                  <a:lnTo>
                    <a:pt x="2353765" y="878373"/>
                  </a:lnTo>
                  <a:lnTo>
                    <a:pt x="2353765" y="859501"/>
                  </a:lnTo>
                  <a:lnTo>
                    <a:pt x="2319454" y="859501"/>
                  </a:lnTo>
                  <a:lnTo>
                    <a:pt x="2319454" y="823474"/>
                  </a:lnTo>
                  <a:lnTo>
                    <a:pt x="2211373" y="823474"/>
                  </a:lnTo>
                  <a:lnTo>
                    <a:pt x="2211373" y="814896"/>
                  </a:lnTo>
                  <a:lnTo>
                    <a:pt x="2134172" y="814896"/>
                  </a:lnTo>
                  <a:lnTo>
                    <a:pt x="2134172" y="782300"/>
                  </a:lnTo>
                  <a:lnTo>
                    <a:pt x="2105007" y="782300"/>
                  </a:lnTo>
                  <a:lnTo>
                    <a:pt x="2105007" y="758282"/>
                  </a:lnTo>
                  <a:lnTo>
                    <a:pt x="1916295" y="758282"/>
                  </a:lnTo>
                  <a:lnTo>
                    <a:pt x="1916295" y="744558"/>
                  </a:lnTo>
                  <a:lnTo>
                    <a:pt x="1859681" y="744558"/>
                  </a:lnTo>
                  <a:lnTo>
                    <a:pt x="1859681" y="701669"/>
                  </a:lnTo>
                  <a:lnTo>
                    <a:pt x="1792773" y="701669"/>
                  </a:lnTo>
                  <a:lnTo>
                    <a:pt x="1792773" y="672504"/>
                  </a:lnTo>
                  <a:lnTo>
                    <a:pt x="1734444" y="672504"/>
                  </a:lnTo>
                  <a:lnTo>
                    <a:pt x="1734444" y="663926"/>
                  </a:lnTo>
                  <a:lnTo>
                    <a:pt x="1703564" y="663926"/>
                  </a:lnTo>
                  <a:lnTo>
                    <a:pt x="1703564" y="643339"/>
                  </a:lnTo>
                  <a:lnTo>
                    <a:pt x="1682977" y="643339"/>
                  </a:lnTo>
                  <a:lnTo>
                    <a:pt x="1682977" y="621037"/>
                  </a:lnTo>
                  <a:lnTo>
                    <a:pt x="1643519" y="621037"/>
                  </a:lnTo>
                  <a:lnTo>
                    <a:pt x="1643519" y="605597"/>
                  </a:lnTo>
                  <a:lnTo>
                    <a:pt x="1600629" y="605597"/>
                  </a:lnTo>
                  <a:lnTo>
                    <a:pt x="1600629" y="581579"/>
                  </a:lnTo>
                  <a:lnTo>
                    <a:pt x="1566318" y="581579"/>
                  </a:lnTo>
                  <a:lnTo>
                    <a:pt x="1566318" y="567854"/>
                  </a:lnTo>
                  <a:lnTo>
                    <a:pt x="1518282" y="567854"/>
                  </a:lnTo>
                  <a:lnTo>
                    <a:pt x="1518282" y="552414"/>
                  </a:lnTo>
                  <a:lnTo>
                    <a:pt x="1465099" y="552414"/>
                  </a:lnTo>
                  <a:lnTo>
                    <a:pt x="1465099" y="507809"/>
                  </a:lnTo>
                  <a:lnTo>
                    <a:pt x="1259230" y="507809"/>
                  </a:lnTo>
                  <a:lnTo>
                    <a:pt x="1259230" y="476929"/>
                  </a:lnTo>
                  <a:lnTo>
                    <a:pt x="1195754" y="476929"/>
                  </a:lnTo>
                  <a:lnTo>
                    <a:pt x="1195754" y="451195"/>
                  </a:lnTo>
                  <a:lnTo>
                    <a:pt x="1158012" y="451195"/>
                  </a:lnTo>
                  <a:lnTo>
                    <a:pt x="1158012" y="423746"/>
                  </a:lnTo>
                  <a:lnTo>
                    <a:pt x="1075664" y="423746"/>
                  </a:lnTo>
                  <a:lnTo>
                    <a:pt x="1075664" y="396297"/>
                  </a:lnTo>
                  <a:lnTo>
                    <a:pt x="1055077" y="396297"/>
                  </a:lnTo>
                  <a:lnTo>
                    <a:pt x="1055077" y="379141"/>
                  </a:lnTo>
                  <a:lnTo>
                    <a:pt x="1036206" y="360270"/>
                  </a:lnTo>
                  <a:lnTo>
                    <a:pt x="1022481" y="346545"/>
                  </a:lnTo>
                  <a:lnTo>
                    <a:pt x="989886" y="346545"/>
                  </a:lnTo>
                  <a:lnTo>
                    <a:pt x="989886" y="310518"/>
                  </a:lnTo>
                  <a:lnTo>
                    <a:pt x="917831" y="310518"/>
                  </a:lnTo>
                  <a:lnTo>
                    <a:pt x="917831" y="293362"/>
                  </a:lnTo>
                  <a:lnTo>
                    <a:pt x="859502" y="293362"/>
                  </a:lnTo>
                  <a:lnTo>
                    <a:pt x="859502" y="274491"/>
                  </a:lnTo>
                  <a:lnTo>
                    <a:pt x="826906" y="274491"/>
                  </a:lnTo>
                  <a:lnTo>
                    <a:pt x="826906" y="243611"/>
                  </a:lnTo>
                  <a:lnTo>
                    <a:pt x="799457" y="243611"/>
                  </a:lnTo>
                  <a:lnTo>
                    <a:pt x="799457" y="199006"/>
                  </a:lnTo>
                  <a:lnTo>
                    <a:pt x="780586" y="199006"/>
                  </a:lnTo>
                  <a:lnTo>
                    <a:pt x="780586" y="180135"/>
                  </a:lnTo>
                  <a:lnTo>
                    <a:pt x="681083" y="180135"/>
                  </a:lnTo>
                  <a:lnTo>
                    <a:pt x="681083" y="157832"/>
                  </a:lnTo>
                  <a:lnTo>
                    <a:pt x="645055" y="157832"/>
                  </a:lnTo>
                  <a:lnTo>
                    <a:pt x="645055" y="138961"/>
                  </a:lnTo>
                  <a:lnTo>
                    <a:pt x="600451" y="138961"/>
                  </a:lnTo>
                  <a:lnTo>
                    <a:pt x="600451" y="121805"/>
                  </a:lnTo>
                  <a:lnTo>
                    <a:pt x="559277" y="121805"/>
                  </a:lnTo>
                  <a:lnTo>
                    <a:pt x="559277" y="113227"/>
                  </a:lnTo>
                  <a:lnTo>
                    <a:pt x="533543" y="113227"/>
                  </a:lnTo>
                  <a:lnTo>
                    <a:pt x="533543" y="85778"/>
                  </a:lnTo>
                  <a:lnTo>
                    <a:pt x="492370" y="85778"/>
                  </a:lnTo>
                  <a:lnTo>
                    <a:pt x="492370" y="63476"/>
                  </a:lnTo>
                  <a:lnTo>
                    <a:pt x="451196" y="63476"/>
                  </a:lnTo>
                  <a:lnTo>
                    <a:pt x="451196" y="49751"/>
                  </a:lnTo>
                  <a:lnTo>
                    <a:pt x="392866" y="49751"/>
                  </a:lnTo>
                  <a:lnTo>
                    <a:pt x="392866" y="41173"/>
                  </a:lnTo>
                  <a:lnTo>
                    <a:pt x="313950" y="41173"/>
                  </a:lnTo>
                  <a:lnTo>
                    <a:pt x="313950" y="15440"/>
                  </a:lnTo>
                  <a:lnTo>
                    <a:pt x="241896" y="15440"/>
                  </a:lnTo>
                  <a:lnTo>
                    <a:pt x="241896" y="0"/>
                  </a:lnTo>
                  <a:lnTo>
                    <a:pt x="0" y="0"/>
                  </a:lnTo>
                </a:path>
              </a:pathLst>
            </a:custGeom>
            <a:noFill/>
            <a:ln w="28575">
              <a:solidFill>
                <a:schemeClr val="accent2"/>
              </a:solidFill>
              <a:miter lim="800000"/>
              <a:headEnd/>
              <a:tailEnd/>
            </a:ln>
          </p:spPr>
          <p:txBody>
            <a:bodyPr rtlCol="0" anchor="ctr"/>
            <a:lstStyle/>
            <a:p>
              <a:pPr algn="ctr"/>
              <a:endParaRPr lang="en-US"/>
            </a:p>
          </p:txBody>
        </p:sp>
        <p:sp>
          <p:nvSpPr>
            <p:cNvPr id="495" name="Freeform: Shape 494">
              <a:extLst>
                <a:ext uri="{FF2B5EF4-FFF2-40B4-BE49-F238E27FC236}">
                  <a16:creationId xmlns:a16="http://schemas.microsoft.com/office/drawing/2014/main" id="{79376D60-1ACA-02DC-3CE3-423F398EF6FC}"/>
                </a:ext>
              </a:extLst>
            </p:cNvPr>
            <p:cNvSpPr/>
            <p:nvPr/>
          </p:nvSpPr>
          <p:spPr bwMode="auto">
            <a:xfrm>
              <a:off x="5904322" y="3016577"/>
              <a:ext cx="3425072" cy="87984"/>
            </a:xfrm>
            <a:custGeom>
              <a:avLst/>
              <a:gdLst>
                <a:gd name="connsiteX0" fmla="*/ 0 w 3425072"/>
                <a:gd name="connsiteY0" fmla="*/ 0 h 87984"/>
                <a:gd name="connsiteX1" fmla="*/ 113121 w 3425072"/>
                <a:gd name="connsiteY1" fmla="*/ 0 h 87984"/>
                <a:gd name="connsiteX2" fmla="*/ 113121 w 3425072"/>
                <a:gd name="connsiteY2" fmla="*/ 25138 h 87984"/>
                <a:gd name="connsiteX3" fmla="*/ 238812 w 3425072"/>
                <a:gd name="connsiteY3" fmla="*/ 25138 h 87984"/>
                <a:gd name="connsiteX4" fmla="*/ 238812 w 3425072"/>
                <a:gd name="connsiteY4" fmla="*/ 34565 h 87984"/>
                <a:gd name="connsiteX5" fmla="*/ 395925 w 3425072"/>
                <a:gd name="connsiteY5" fmla="*/ 34565 h 87984"/>
                <a:gd name="connsiteX6" fmla="*/ 395925 w 3425072"/>
                <a:gd name="connsiteY6" fmla="*/ 56561 h 87984"/>
                <a:gd name="connsiteX7" fmla="*/ 499620 w 3425072"/>
                <a:gd name="connsiteY7" fmla="*/ 56561 h 87984"/>
                <a:gd name="connsiteX8" fmla="*/ 1473723 w 3425072"/>
                <a:gd name="connsiteY8" fmla="*/ 56561 h 87984"/>
                <a:gd name="connsiteX9" fmla="*/ 1473723 w 3425072"/>
                <a:gd name="connsiteY9" fmla="*/ 65988 h 87984"/>
                <a:gd name="connsiteX10" fmla="*/ 1533426 w 3425072"/>
                <a:gd name="connsiteY10" fmla="*/ 65988 h 87984"/>
                <a:gd name="connsiteX11" fmla="*/ 1533426 w 3425072"/>
                <a:gd name="connsiteY11" fmla="*/ 87984 h 87984"/>
                <a:gd name="connsiteX12" fmla="*/ 3425072 w 3425072"/>
                <a:gd name="connsiteY12" fmla="*/ 87984 h 87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5072" h="87984">
                  <a:moveTo>
                    <a:pt x="0" y="0"/>
                  </a:moveTo>
                  <a:lnTo>
                    <a:pt x="113121" y="0"/>
                  </a:lnTo>
                  <a:lnTo>
                    <a:pt x="113121" y="25138"/>
                  </a:lnTo>
                  <a:lnTo>
                    <a:pt x="238812" y="25138"/>
                  </a:lnTo>
                  <a:lnTo>
                    <a:pt x="238812" y="34565"/>
                  </a:lnTo>
                  <a:lnTo>
                    <a:pt x="395925" y="34565"/>
                  </a:lnTo>
                  <a:lnTo>
                    <a:pt x="395925" y="56561"/>
                  </a:lnTo>
                  <a:lnTo>
                    <a:pt x="499620" y="56561"/>
                  </a:lnTo>
                  <a:lnTo>
                    <a:pt x="1473723" y="56561"/>
                  </a:lnTo>
                  <a:lnTo>
                    <a:pt x="1473723" y="65988"/>
                  </a:lnTo>
                  <a:lnTo>
                    <a:pt x="1533426" y="65988"/>
                  </a:lnTo>
                  <a:lnTo>
                    <a:pt x="1533426" y="87984"/>
                  </a:lnTo>
                  <a:lnTo>
                    <a:pt x="3425072" y="87984"/>
                  </a:lnTo>
                </a:path>
              </a:pathLst>
            </a:custGeom>
            <a:noFill/>
            <a:ln w="28575">
              <a:solidFill>
                <a:schemeClr val="accent2"/>
              </a:solidFill>
              <a:miter lim="800000"/>
              <a:headEnd/>
              <a:tailEnd/>
            </a:ln>
          </p:spPr>
          <p:txBody>
            <a:bodyPr rtlCol="0" anchor="ctr"/>
            <a:lstStyle/>
            <a:p>
              <a:pPr algn="ctr"/>
              <a:endParaRPr lang="en-US"/>
            </a:p>
          </p:txBody>
        </p:sp>
      </p:grpSp>
      <p:grpSp>
        <p:nvGrpSpPr>
          <p:cNvPr id="498" name="Group 497">
            <a:extLst>
              <a:ext uri="{FF2B5EF4-FFF2-40B4-BE49-F238E27FC236}">
                <a16:creationId xmlns:a16="http://schemas.microsoft.com/office/drawing/2014/main" id="{11BB0738-415B-37C5-75ED-57B05ED99AA5}"/>
              </a:ext>
            </a:extLst>
          </p:cNvPr>
          <p:cNvGrpSpPr/>
          <p:nvPr/>
        </p:nvGrpSpPr>
        <p:grpSpPr>
          <a:xfrm>
            <a:off x="1493756" y="1876112"/>
            <a:ext cx="7612370" cy="1624764"/>
            <a:chOff x="1607044" y="1916572"/>
            <a:chExt cx="7612370" cy="1624764"/>
          </a:xfrm>
        </p:grpSpPr>
        <p:sp>
          <p:nvSpPr>
            <p:cNvPr id="46" name="Freeform: Shape 45">
              <a:extLst>
                <a:ext uri="{FF2B5EF4-FFF2-40B4-BE49-F238E27FC236}">
                  <a16:creationId xmlns:a16="http://schemas.microsoft.com/office/drawing/2014/main" id="{0A739609-E143-1C62-3EEA-C94408D14E5E}"/>
                </a:ext>
              </a:extLst>
            </p:cNvPr>
            <p:cNvSpPr/>
            <p:nvPr/>
          </p:nvSpPr>
          <p:spPr bwMode="auto">
            <a:xfrm>
              <a:off x="1607044" y="1916572"/>
              <a:ext cx="3579098" cy="1348179"/>
            </a:xfrm>
            <a:custGeom>
              <a:avLst/>
              <a:gdLst>
                <a:gd name="connsiteX0" fmla="*/ 5184459 w 5184459"/>
                <a:gd name="connsiteY0" fmla="*/ 1734444 h 1734444"/>
                <a:gd name="connsiteX1" fmla="*/ 4825904 w 5184459"/>
                <a:gd name="connsiteY1" fmla="*/ 1734444 h 1734444"/>
                <a:gd name="connsiteX2" fmla="*/ 4825904 w 5184459"/>
                <a:gd name="connsiteY2" fmla="*/ 1598913 h 1734444"/>
                <a:gd name="connsiteX3" fmla="*/ 4647485 w 5184459"/>
                <a:gd name="connsiteY3" fmla="*/ 1598913 h 1734444"/>
                <a:gd name="connsiteX4" fmla="*/ 4647485 w 5184459"/>
                <a:gd name="connsiteY4" fmla="*/ 1532006 h 1734444"/>
                <a:gd name="connsiteX5" fmla="*/ 4407305 w 5184459"/>
                <a:gd name="connsiteY5" fmla="*/ 1532006 h 1734444"/>
                <a:gd name="connsiteX6" fmla="*/ 4407305 w 5184459"/>
                <a:gd name="connsiteY6" fmla="*/ 1490832 h 1734444"/>
                <a:gd name="connsiteX7" fmla="*/ 4029879 w 5184459"/>
                <a:gd name="connsiteY7" fmla="*/ 1490832 h 1734444"/>
                <a:gd name="connsiteX8" fmla="*/ 4029879 w 5184459"/>
                <a:gd name="connsiteY8" fmla="*/ 1461668 h 1734444"/>
                <a:gd name="connsiteX9" fmla="*/ 3775974 w 5184459"/>
                <a:gd name="connsiteY9" fmla="*/ 1461668 h 1734444"/>
                <a:gd name="connsiteX10" fmla="*/ 3775974 w 5184459"/>
                <a:gd name="connsiteY10" fmla="*/ 1437650 h 1734444"/>
                <a:gd name="connsiteX11" fmla="*/ 3384824 w 5184459"/>
                <a:gd name="connsiteY11" fmla="*/ 1437650 h 1734444"/>
                <a:gd name="connsiteX12" fmla="*/ 3384824 w 5184459"/>
                <a:gd name="connsiteY12" fmla="*/ 1406769 h 1734444"/>
                <a:gd name="connsiteX13" fmla="*/ 3340219 w 5184459"/>
                <a:gd name="connsiteY13" fmla="*/ 1406769 h 1734444"/>
                <a:gd name="connsiteX14" fmla="*/ 3340219 w 5184459"/>
                <a:gd name="connsiteY14" fmla="*/ 1375889 h 1734444"/>
                <a:gd name="connsiteX15" fmla="*/ 3208120 w 5184459"/>
                <a:gd name="connsiteY15" fmla="*/ 1375889 h 1734444"/>
                <a:gd name="connsiteX16" fmla="*/ 3208120 w 5184459"/>
                <a:gd name="connsiteY16" fmla="*/ 1355302 h 1734444"/>
                <a:gd name="connsiteX17" fmla="*/ 3101754 w 5184459"/>
                <a:gd name="connsiteY17" fmla="*/ 1355302 h 1734444"/>
                <a:gd name="connsiteX18" fmla="*/ 3101754 w 5184459"/>
                <a:gd name="connsiteY18" fmla="*/ 1339862 h 1734444"/>
                <a:gd name="connsiteX19" fmla="*/ 3033131 w 5184459"/>
                <a:gd name="connsiteY19" fmla="*/ 1339862 h 1734444"/>
                <a:gd name="connsiteX20" fmla="*/ 3033131 w 5184459"/>
                <a:gd name="connsiteY20" fmla="*/ 1317560 h 1734444"/>
                <a:gd name="connsiteX21" fmla="*/ 3000536 w 5184459"/>
                <a:gd name="connsiteY21" fmla="*/ 1317560 h 1734444"/>
                <a:gd name="connsiteX22" fmla="*/ 3000536 w 5184459"/>
                <a:gd name="connsiteY22" fmla="*/ 1302119 h 1734444"/>
                <a:gd name="connsiteX23" fmla="*/ 2938775 w 5184459"/>
                <a:gd name="connsiteY23" fmla="*/ 1302119 h 1734444"/>
                <a:gd name="connsiteX24" fmla="*/ 2938775 w 5184459"/>
                <a:gd name="connsiteY24" fmla="*/ 1272955 h 1734444"/>
                <a:gd name="connsiteX25" fmla="*/ 2806676 w 5184459"/>
                <a:gd name="connsiteY25" fmla="*/ 1272955 h 1734444"/>
                <a:gd name="connsiteX26" fmla="*/ 2806676 w 5184459"/>
                <a:gd name="connsiteY26" fmla="*/ 1259230 h 1734444"/>
                <a:gd name="connsiteX27" fmla="*/ 2789520 w 5184459"/>
                <a:gd name="connsiteY27" fmla="*/ 1259230 h 1734444"/>
                <a:gd name="connsiteX28" fmla="*/ 2789520 w 5184459"/>
                <a:gd name="connsiteY28" fmla="*/ 1240359 h 1734444"/>
                <a:gd name="connsiteX29" fmla="*/ 2708888 w 5184459"/>
                <a:gd name="connsiteY29" fmla="*/ 1240359 h 1734444"/>
                <a:gd name="connsiteX30" fmla="*/ 2708888 w 5184459"/>
                <a:gd name="connsiteY30" fmla="*/ 1218056 h 1734444"/>
                <a:gd name="connsiteX31" fmla="*/ 2693448 w 5184459"/>
                <a:gd name="connsiteY31" fmla="*/ 1218056 h 1734444"/>
                <a:gd name="connsiteX32" fmla="*/ 2693448 w 5184459"/>
                <a:gd name="connsiteY32" fmla="*/ 1194038 h 1734444"/>
                <a:gd name="connsiteX33" fmla="*/ 2660852 w 5184459"/>
                <a:gd name="connsiteY33" fmla="*/ 1194038 h 1734444"/>
                <a:gd name="connsiteX34" fmla="*/ 2660852 w 5184459"/>
                <a:gd name="connsiteY34" fmla="*/ 1178598 h 1734444"/>
                <a:gd name="connsiteX35" fmla="*/ 2609385 w 5184459"/>
                <a:gd name="connsiteY35" fmla="*/ 1178598 h 1734444"/>
                <a:gd name="connsiteX36" fmla="*/ 2609385 w 5184459"/>
                <a:gd name="connsiteY36" fmla="*/ 1161443 h 1734444"/>
                <a:gd name="connsiteX37" fmla="*/ 2554487 w 5184459"/>
                <a:gd name="connsiteY37" fmla="*/ 1161443 h 1734444"/>
                <a:gd name="connsiteX38" fmla="*/ 2554487 w 5184459"/>
                <a:gd name="connsiteY38" fmla="*/ 1142571 h 1734444"/>
                <a:gd name="connsiteX39" fmla="*/ 2533900 w 5184459"/>
                <a:gd name="connsiteY39" fmla="*/ 1142571 h 1734444"/>
                <a:gd name="connsiteX40" fmla="*/ 2533900 w 5184459"/>
                <a:gd name="connsiteY40" fmla="*/ 1103113 h 1734444"/>
                <a:gd name="connsiteX41" fmla="*/ 2506451 w 5184459"/>
                <a:gd name="connsiteY41" fmla="*/ 1103113 h 1734444"/>
                <a:gd name="connsiteX42" fmla="*/ 2506451 w 5184459"/>
                <a:gd name="connsiteY42" fmla="*/ 1080811 h 1734444"/>
                <a:gd name="connsiteX43" fmla="*/ 2437828 w 5184459"/>
                <a:gd name="connsiteY43" fmla="*/ 1080811 h 1734444"/>
                <a:gd name="connsiteX44" fmla="*/ 2437828 w 5184459"/>
                <a:gd name="connsiteY44" fmla="*/ 1060224 h 1734444"/>
                <a:gd name="connsiteX45" fmla="*/ 2267986 w 5184459"/>
                <a:gd name="connsiteY45" fmla="*/ 1060224 h 1734444"/>
                <a:gd name="connsiteX46" fmla="*/ 2267986 w 5184459"/>
                <a:gd name="connsiteY46" fmla="*/ 1024197 h 1734444"/>
                <a:gd name="connsiteX47" fmla="*/ 2190786 w 5184459"/>
                <a:gd name="connsiteY47" fmla="*/ 1024197 h 1734444"/>
                <a:gd name="connsiteX48" fmla="*/ 2190786 w 5184459"/>
                <a:gd name="connsiteY48" fmla="*/ 1001894 h 1734444"/>
                <a:gd name="connsiteX49" fmla="*/ 2147896 w 5184459"/>
                <a:gd name="connsiteY49" fmla="*/ 1001894 h 1734444"/>
                <a:gd name="connsiteX50" fmla="*/ 2147896 w 5184459"/>
                <a:gd name="connsiteY50" fmla="*/ 983023 h 1734444"/>
                <a:gd name="connsiteX51" fmla="*/ 2113585 w 5184459"/>
                <a:gd name="connsiteY51" fmla="*/ 983023 h 1734444"/>
                <a:gd name="connsiteX52" fmla="*/ 2113585 w 5184459"/>
                <a:gd name="connsiteY52" fmla="*/ 960721 h 1734444"/>
                <a:gd name="connsiteX53" fmla="*/ 2034668 w 5184459"/>
                <a:gd name="connsiteY53" fmla="*/ 960721 h 1734444"/>
                <a:gd name="connsiteX54" fmla="*/ 2034668 w 5184459"/>
                <a:gd name="connsiteY54" fmla="*/ 936703 h 1734444"/>
                <a:gd name="connsiteX55" fmla="*/ 1950605 w 5184459"/>
                <a:gd name="connsiteY55" fmla="*/ 936703 h 1734444"/>
                <a:gd name="connsiteX56" fmla="*/ 1950605 w 5184459"/>
                <a:gd name="connsiteY56" fmla="*/ 893813 h 1734444"/>
                <a:gd name="connsiteX57" fmla="*/ 1899138 w 5184459"/>
                <a:gd name="connsiteY57" fmla="*/ 893813 h 1734444"/>
                <a:gd name="connsiteX58" fmla="*/ 1899138 w 5184459"/>
                <a:gd name="connsiteY58" fmla="*/ 854355 h 1734444"/>
                <a:gd name="connsiteX59" fmla="*/ 1845955 w 5184459"/>
                <a:gd name="connsiteY59" fmla="*/ 854355 h 1734444"/>
                <a:gd name="connsiteX60" fmla="*/ 1845955 w 5184459"/>
                <a:gd name="connsiteY60" fmla="*/ 806319 h 1734444"/>
                <a:gd name="connsiteX61" fmla="*/ 1815075 w 5184459"/>
                <a:gd name="connsiteY61" fmla="*/ 806319 h 1734444"/>
                <a:gd name="connsiteX62" fmla="*/ 1815075 w 5184459"/>
                <a:gd name="connsiteY62" fmla="*/ 778870 h 1734444"/>
                <a:gd name="connsiteX63" fmla="*/ 1734443 w 5184459"/>
                <a:gd name="connsiteY63" fmla="*/ 778870 h 1734444"/>
                <a:gd name="connsiteX64" fmla="*/ 1734443 w 5184459"/>
                <a:gd name="connsiteY64" fmla="*/ 723972 h 1734444"/>
                <a:gd name="connsiteX65" fmla="*/ 1710425 w 5184459"/>
                <a:gd name="connsiteY65" fmla="*/ 723972 h 1734444"/>
                <a:gd name="connsiteX66" fmla="*/ 1710425 w 5184459"/>
                <a:gd name="connsiteY66" fmla="*/ 684513 h 1734444"/>
                <a:gd name="connsiteX67" fmla="*/ 1614353 w 5184459"/>
                <a:gd name="connsiteY67" fmla="*/ 684513 h 1734444"/>
                <a:gd name="connsiteX68" fmla="*/ 1614353 w 5184459"/>
                <a:gd name="connsiteY68" fmla="*/ 655349 h 1734444"/>
                <a:gd name="connsiteX69" fmla="*/ 1566317 w 5184459"/>
                <a:gd name="connsiteY69" fmla="*/ 655349 h 1734444"/>
                <a:gd name="connsiteX70" fmla="*/ 1566317 w 5184459"/>
                <a:gd name="connsiteY70" fmla="*/ 638193 h 1734444"/>
                <a:gd name="connsiteX71" fmla="*/ 1501125 w 5184459"/>
                <a:gd name="connsiteY71" fmla="*/ 638193 h 1734444"/>
                <a:gd name="connsiteX72" fmla="*/ 1501125 w 5184459"/>
                <a:gd name="connsiteY72" fmla="*/ 614175 h 1734444"/>
                <a:gd name="connsiteX73" fmla="*/ 1423925 w 5184459"/>
                <a:gd name="connsiteY73" fmla="*/ 614175 h 1734444"/>
                <a:gd name="connsiteX74" fmla="*/ 1423925 w 5184459"/>
                <a:gd name="connsiteY74" fmla="*/ 591873 h 1734444"/>
                <a:gd name="connsiteX75" fmla="*/ 1398191 w 5184459"/>
                <a:gd name="connsiteY75" fmla="*/ 591873 h 1734444"/>
                <a:gd name="connsiteX76" fmla="*/ 1398191 w 5184459"/>
                <a:gd name="connsiteY76" fmla="*/ 576432 h 1734444"/>
                <a:gd name="connsiteX77" fmla="*/ 1369026 w 5184459"/>
                <a:gd name="connsiteY77" fmla="*/ 576432 h 1734444"/>
                <a:gd name="connsiteX78" fmla="*/ 1369026 w 5184459"/>
                <a:gd name="connsiteY78" fmla="*/ 555846 h 1734444"/>
                <a:gd name="connsiteX79" fmla="*/ 1336431 w 5184459"/>
                <a:gd name="connsiteY79" fmla="*/ 555846 h 1734444"/>
                <a:gd name="connsiteX80" fmla="*/ 1336431 w 5184459"/>
                <a:gd name="connsiteY80" fmla="*/ 528396 h 1734444"/>
                <a:gd name="connsiteX81" fmla="*/ 1303835 w 5184459"/>
                <a:gd name="connsiteY81" fmla="*/ 528396 h 1734444"/>
                <a:gd name="connsiteX82" fmla="*/ 1303835 w 5184459"/>
                <a:gd name="connsiteY82" fmla="*/ 495800 h 1734444"/>
                <a:gd name="connsiteX83" fmla="*/ 1271239 w 5184459"/>
                <a:gd name="connsiteY83" fmla="*/ 495800 h 1734444"/>
                <a:gd name="connsiteX84" fmla="*/ 1271239 w 5184459"/>
                <a:gd name="connsiteY84" fmla="*/ 446049 h 1734444"/>
                <a:gd name="connsiteX85" fmla="*/ 1194038 w 5184459"/>
                <a:gd name="connsiteY85" fmla="*/ 446049 h 1734444"/>
                <a:gd name="connsiteX86" fmla="*/ 1194038 w 5184459"/>
                <a:gd name="connsiteY86" fmla="*/ 411737 h 1734444"/>
                <a:gd name="connsiteX87" fmla="*/ 1109975 w 5184459"/>
                <a:gd name="connsiteY87" fmla="*/ 411737 h 1734444"/>
                <a:gd name="connsiteX88" fmla="*/ 1109975 w 5184459"/>
                <a:gd name="connsiteY88" fmla="*/ 398013 h 1734444"/>
                <a:gd name="connsiteX89" fmla="*/ 988169 w 5184459"/>
                <a:gd name="connsiteY89" fmla="*/ 398013 h 1734444"/>
                <a:gd name="connsiteX90" fmla="*/ 988169 w 5184459"/>
                <a:gd name="connsiteY90" fmla="*/ 377426 h 1734444"/>
                <a:gd name="connsiteX91" fmla="*/ 936702 w 5184459"/>
                <a:gd name="connsiteY91" fmla="*/ 377426 h 1734444"/>
                <a:gd name="connsiteX92" fmla="*/ 936702 w 5184459"/>
                <a:gd name="connsiteY92" fmla="*/ 367133 h 1734444"/>
                <a:gd name="connsiteX93" fmla="*/ 916115 w 5184459"/>
                <a:gd name="connsiteY93" fmla="*/ 367133 h 1734444"/>
                <a:gd name="connsiteX94" fmla="*/ 916115 w 5184459"/>
                <a:gd name="connsiteY94" fmla="*/ 343115 h 1734444"/>
                <a:gd name="connsiteX95" fmla="*/ 890382 w 5184459"/>
                <a:gd name="connsiteY95" fmla="*/ 343115 h 1734444"/>
                <a:gd name="connsiteX96" fmla="*/ 890382 w 5184459"/>
                <a:gd name="connsiteY96" fmla="*/ 303656 h 1734444"/>
                <a:gd name="connsiteX97" fmla="*/ 821759 w 5184459"/>
                <a:gd name="connsiteY97" fmla="*/ 303656 h 1734444"/>
                <a:gd name="connsiteX98" fmla="*/ 821759 w 5184459"/>
                <a:gd name="connsiteY98" fmla="*/ 286501 h 1734444"/>
                <a:gd name="connsiteX99" fmla="*/ 789163 w 5184459"/>
                <a:gd name="connsiteY99" fmla="*/ 286501 h 1734444"/>
                <a:gd name="connsiteX100" fmla="*/ 789163 w 5184459"/>
                <a:gd name="connsiteY100" fmla="*/ 265914 h 1734444"/>
                <a:gd name="connsiteX101" fmla="*/ 749705 w 5184459"/>
                <a:gd name="connsiteY101" fmla="*/ 265914 h 1734444"/>
                <a:gd name="connsiteX102" fmla="*/ 749705 w 5184459"/>
                <a:gd name="connsiteY102" fmla="*/ 235034 h 1734444"/>
                <a:gd name="connsiteX103" fmla="*/ 723971 w 5184459"/>
                <a:gd name="connsiteY103" fmla="*/ 235034 h 1734444"/>
                <a:gd name="connsiteX104" fmla="*/ 723971 w 5184459"/>
                <a:gd name="connsiteY104" fmla="*/ 168126 h 1734444"/>
                <a:gd name="connsiteX105" fmla="*/ 681082 w 5184459"/>
                <a:gd name="connsiteY105" fmla="*/ 168126 h 1734444"/>
                <a:gd name="connsiteX106" fmla="*/ 681082 w 5184459"/>
                <a:gd name="connsiteY106" fmla="*/ 123521 h 1734444"/>
                <a:gd name="connsiteX107" fmla="*/ 646770 w 5184459"/>
                <a:gd name="connsiteY107" fmla="*/ 123521 h 1734444"/>
                <a:gd name="connsiteX108" fmla="*/ 646770 w 5184459"/>
                <a:gd name="connsiteY108" fmla="*/ 84063 h 1734444"/>
                <a:gd name="connsiteX109" fmla="*/ 363701 w 5184459"/>
                <a:gd name="connsiteY109" fmla="*/ 84063 h 1734444"/>
                <a:gd name="connsiteX110" fmla="*/ 363701 w 5184459"/>
                <a:gd name="connsiteY110" fmla="*/ 61761 h 1734444"/>
                <a:gd name="connsiteX111" fmla="*/ 271060 w 5184459"/>
                <a:gd name="connsiteY111" fmla="*/ 61761 h 1734444"/>
                <a:gd name="connsiteX112" fmla="*/ 271060 w 5184459"/>
                <a:gd name="connsiteY112" fmla="*/ 46321 h 1734444"/>
                <a:gd name="connsiteX113" fmla="*/ 204153 w 5184459"/>
                <a:gd name="connsiteY113" fmla="*/ 46321 h 1734444"/>
                <a:gd name="connsiteX114" fmla="*/ 204153 w 5184459"/>
                <a:gd name="connsiteY114" fmla="*/ 24018 h 1734444"/>
                <a:gd name="connsiteX115" fmla="*/ 166410 w 5184459"/>
                <a:gd name="connsiteY115" fmla="*/ 24018 h 1734444"/>
                <a:gd name="connsiteX116" fmla="*/ 166410 w 5184459"/>
                <a:gd name="connsiteY116" fmla="*/ 0 h 1734444"/>
                <a:gd name="connsiteX117" fmla="*/ 0 w 5184459"/>
                <a:gd name="connsiteY117" fmla="*/ 0 h 1734444"/>
                <a:gd name="connsiteX0" fmla="*/ 4825904 w 4825904"/>
                <a:gd name="connsiteY0" fmla="*/ 1734444 h 1734444"/>
                <a:gd name="connsiteX1" fmla="*/ 4825904 w 4825904"/>
                <a:gd name="connsiteY1" fmla="*/ 1598913 h 1734444"/>
                <a:gd name="connsiteX2" fmla="*/ 4647485 w 4825904"/>
                <a:gd name="connsiteY2" fmla="*/ 1598913 h 1734444"/>
                <a:gd name="connsiteX3" fmla="*/ 4647485 w 4825904"/>
                <a:gd name="connsiteY3" fmla="*/ 1532006 h 1734444"/>
                <a:gd name="connsiteX4" fmla="*/ 4407305 w 4825904"/>
                <a:gd name="connsiteY4" fmla="*/ 1532006 h 1734444"/>
                <a:gd name="connsiteX5" fmla="*/ 4407305 w 4825904"/>
                <a:gd name="connsiteY5" fmla="*/ 1490832 h 1734444"/>
                <a:gd name="connsiteX6" fmla="*/ 4029879 w 4825904"/>
                <a:gd name="connsiteY6" fmla="*/ 1490832 h 1734444"/>
                <a:gd name="connsiteX7" fmla="*/ 4029879 w 4825904"/>
                <a:gd name="connsiteY7" fmla="*/ 1461668 h 1734444"/>
                <a:gd name="connsiteX8" fmla="*/ 3775974 w 4825904"/>
                <a:gd name="connsiteY8" fmla="*/ 1461668 h 1734444"/>
                <a:gd name="connsiteX9" fmla="*/ 3775974 w 4825904"/>
                <a:gd name="connsiteY9" fmla="*/ 1437650 h 1734444"/>
                <a:gd name="connsiteX10" fmla="*/ 3384824 w 4825904"/>
                <a:gd name="connsiteY10" fmla="*/ 1437650 h 1734444"/>
                <a:gd name="connsiteX11" fmla="*/ 3384824 w 4825904"/>
                <a:gd name="connsiteY11" fmla="*/ 1406769 h 1734444"/>
                <a:gd name="connsiteX12" fmla="*/ 3340219 w 4825904"/>
                <a:gd name="connsiteY12" fmla="*/ 1406769 h 1734444"/>
                <a:gd name="connsiteX13" fmla="*/ 3340219 w 4825904"/>
                <a:gd name="connsiteY13" fmla="*/ 1375889 h 1734444"/>
                <a:gd name="connsiteX14" fmla="*/ 3208120 w 4825904"/>
                <a:gd name="connsiteY14" fmla="*/ 1375889 h 1734444"/>
                <a:gd name="connsiteX15" fmla="*/ 3208120 w 4825904"/>
                <a:gd name="connsiteY15" fmla="*/ 1355302 h 1734444"/>
                <a:gd name="connsiteX16" fmla="*/ 3101754 w 4825904"/>
                <a:gd name="connsiteY16" fmla="*/ 1355302 h 1734444"/>
                <a:gd name="connsiteX17" fmla="*/ 3101754 w 4825904"/>
                <a:gd name="connsiteY17" fmla="*/ 1339862 h 1734444"/>
                <a:gd name="connsiteX18" fmla="*/ 3033131 w 4825904"/>
                <a:gd name="connsiteY18" fmla="*/ 1339862 h 1734444"/>
                <a:gd name="connsiteX19" fmla="*/ 3033131 w 4825904"/>
                <a:gd name="connsiteY19" fmla="*/ 1317560 h 1734444"/>
                <a:gd name="connsiteX20" fmla="*/ 3000536 w 4825904"/>
                <a:gd name="connsiteY20" fmla="*/ 1317560 h 1734444"/>
                <a:gd name="connsiteX21" fmla="*/ 3000536 w 4825904"/>
                <a:gd name="connsiteY21" fmla="*/ 1302119 h 1734444"/>
                <a:gd name="connsiteX22" fmla="*/ 2938775 w 4825904"/>
                <a:gd name="connsiteY22" fmla="*/ 1302119 h 1734444"/>
                <a:gd name="connsiteX23" fmla="*/ 2938775 w 4825904"/>
                <a:gd name="connsiteY23" fmla="*/ 1272955 h 1734444"/>
                <a:gd name="connsiteX24" fmla="*/ 2806676 w 4825904"/>
                <a:gd name="connsiteY24" fmla="*/ 1272955 h 1734444"/>
                <a:gd name="connsiteX25" fmla="*/ 2806676 w 4825904"/>
                <a:gd name="connsiteY25" fmla="*/ 1259230 h 1734444"/>
                <a:gd name="connsiteX26" fmla="*/ 2789520 w 4825904"/>
                <a:gd name="connsiteY26" fmla="*/ 1259230 h 1734444"/>
                <a:gd name="connsiteX27" fmla="*/ 2789520 w 4825904"/>
                <a:gd name="connsiteY27" fmla="*/ 1240359 h 1734444"/>
                <a:gd name="connsiteX28" fmla="*/ 2708888 w 4825904"/>
                <a:gd name="connsiteY28" fmla="*/ 1240359 h 1734444"/>
                <a:gd name="connsiteX29" fmla="*/ 2708888 w 4825904"/>
                <a:gd name="connsiteY29" fmla="*/ 1218056 h 1734444"/>
                <a:gd name="connsiteX30" fmla="*/ 2693448 w 4825904"/>
                <a:gd name="connsiteY30" fmla="*/ 1218056 h 1734444"/>
                <a:gd name="connsiteX31" fmla="*/ 2693448 w 4825904"/>
                <a:gd name="connsiteY31" fmla="*/ 1194038 h 1734444"/>
                <a:gd name="connsiteX32" fmla="*/ 2660852 w 4825904"/>
                <a:gd name="connsiteY32" fmla="*/ 1194038 h 1734444"/>
                <a:gd name="connsiteX33" fmla="*/ 2660852 w 4825904"/>
                <a:gd name="connsiteY33" fmla="*/ 1178598 h 1734444"/>
                <a:gd name="connsiteX34" fmla="*/ 2609385 w 4825904"/>
                <a:gd name="connsiteY34" fmla="*/ 1178598 h 1734444"/>
                <a:gd name="connsiteX35" fmla="*/ 2609385 w 4825904"/>
                <a:gd name="connsiteY35" fmla="*/ 1161443 h 1734444"/>
                <a:gd name="connsiteX36" fmla="*/ 2554487 w 4825904"/>
                <a:gd name="connsiteY36" fmla="*/ 1161443 h 1734444"/>
                <a:gd name="connsiteX37" fmla="*/ 2554487 w 4825904"/>
                <a:gd name="connsiteY37" fmla="*/ 1142571 h 1734444"/>
                <a:gd name="connsiteX38" fmla="*/ 2533900 w 4825904"/>
                <a:gd name="connsiteY38" fmla="*/ 1142571 h 1734444"/>
                <a:gd name="connsiteX39" fmla="*/ 2533900 w 4825904"/>
                <a:gd name="connsiteY39" fmla="*/ 1103113 h 1734444"/>
                <a:gd name="connsiteX40" fmla="*/ 2506451 w 4825904"/>
                <a:gd name="connsiteY40" fmla="*/ 1103113 h 1734444"/>
                <a:gd name="connsiteX41" fmla="*/ 2506451 w 4825904"/>
                <a:gd name="connsiteY41" fmla="*/ 1080811 h 1734444"/>
                <a:gd name="connsiteX42" fmla="*/ 2437828 w 4825904"/>
                <a:gd name="connsiteY42" fmla="*/ 1080811 h 1734444"/>
                <a:gd name="connsiteX43" fmla="*/ 2437828 w 4825904"/>
                <a:gd name="connsiteY43" fmla="*/ 1060224 h 1734444"/>
                <a:gd name="connsiteX44" fmla="*/ 2267986 w 4825904"/>
                <a:gd name="connsiteY44" fmla="*/ 1060224 h 1734444"/>
                <a:gd name="connsiteX45" fmla="*/ 2267986 w 4825904"/>
                <a:gd name="connsiteY45" fmla="*/ 1024197 h 1734444"/>
                <a:gd name="connsiteX46" fmla="*/ 2190786 w 4825904"/>
                <a:gd name="connsiteY46" fmla="*/ 1024197 h 1734444"/>
                <a:gd name="connsiteX47" fmla="*/ 2190786 w 4825904"/>
                <a:gd name="connsiteY47" fmla="*/ 1001894 h 1734444"/>
                <a:gd name="connsiteX48" fmla="*/ 2147896 w 4825904"/>
                <a:gd name="connsiteY48" fmla="*/ 1001894 h 1734444"/>
                <a:gd name="connsiteX49" fmla="*/ 2147896 w 4825904"/>
                <a:gd name="connsiteY49" fmla="*/ 983023 h 1734444"/>
                <a:gd name="connsiteX50" fmla="*/ 2113585 w 4825904"/>
                <a:gd name="connsiteY50" fmla="*/ 983023 h 1734444"/>
                <a:gd name="connsiteX51" fmla="*/ 2113585 w 4825904"/>
                <a:gd name="connsiteY51" fmla="*/ 960721 h 1734444"/>
                <a:gd name="connsiteX52" fmla="*/ 2034668 w 4825904"/>
                <a:gd name="connsiteY52" fmla="*/ 960721 h 1734444"/>
                <a:gd name="connsiteX53" fmla="*/ 2034668 w 4825904"/>
                <a:gd name="connsiteY53" fmla="*/ 936703 h 1734444"/>
                <a:gd name="connsiteX54" fmla="*/ 1950605 w 4825904"/>
                <a:gd name="connsiteY54" fmla="*/ 936703 h 1734444"/>
                <a:gd name="connsiteX55" fmla="*/ 1950605 w 4825904"/>
                <a:gd name="connsiteY55" fmla="*/ 893813 h 1734444"/>
                <a:gd name="connsiteX56" fmla="*/ 1899138 w 4825904"/>
                <a:gd name="connsiteY56" fmla="*/ 893813 h 1734444"/>
                <a:gd name="connsiteX57" fmla="*/ 1899138 w 4825904"/>
                <a:gd name="connsiteY57" fmla="*/ 854355 h 1734444"/>
                <a:gd name="connsiteX58" fmla="*/ 1845955 w 4825904"/>
                <a:gd name="connsiteY58" fmla="*/ 854355 h 1734444"/>
                <a:gd name="connsiteX59" fmla="*/ 1845955 w 4825904"/>
                <a:gd name="connsiteY59" fmla="*/ 806319 h 1734444"/>
                <a:gd name="connsiteX60" fmla="*/ 1815075 w 4825904"/>
                <a:gd name="connsiteY60" fmla="*/ 806319 h 1734444"/>
                <a:gd name="connsiteX61" fmla="*/ 1815075 w 4825904"/>
                <a:gd name="connsiteY61" fmla="*/ 778870 h 1734444"/>
                <a:gd name="connsiteX62" fmla="*/ 1734443 w 4825904"/>
                <a:gd name="connsiteY62" fmla="*/ 778870 h 1734444"/>
                <a:gd name="connsiteX63" fmla="*/ 1734443 w 4825904"/>
                <a:gd name="connsiteY63" fmla="*/ 723972 h 1734444"/>
                <a:gd name="connsiteX64" fmla="*/ 1710425 w 4825904"/>
                <a:gd name="connsiteY64" fmla="*/ 723972 h 1734444"/>
                <a:gd name="connsiteX65" fmla="*/ 1710425 w 4825904"/>
                <a:gd name="connsiteY65" fmla="*/ 684513 h 1734444"/>
                <a:gd name="connsiteX66" fmla="*/ 1614353 w 4825904"/>
                <a:gd name="connsiteY66" fmla="*/ 684513 h 1734444"/>
                <a:gd name="connsiteX67" fmla="*/ 1614353 w 4825904"/>
                <a:gd name="connsiteY67" fmla="*/ 655349 h 1734444"/>
                <a:gd name="connsiteX68" fmla="*/ 1566317 w 4825904"/>
                <a:gd name="connsiteY68" fmla="*/ 655349 h 1734444"/>
                <a:gd name="connsiteX69" fmla="*/ 1566317 w 4825904"/>
                <a:gd name="connsiteY69" fmla="*/ 638193 h 1734444"/>
                <a:gd name="connsiteX70" fmla="*/ 1501125 w 4825904"/>
                <a:gd name="connsiteY70" fmla="*/ 638193 h 1734444"/>
                <a:gd name="connsiteX71" fmla="*/ 1501125 w 4825904"/>
                <a:gd name="connsiteY71" fmla="*/ 614175 h 1734444"/>
                <a:gd name="connsiteX72" fmla="*/ 1423925 w 4825904"/>
                <a:gd name="connsiteY72" fmla="*/ 614175 h 1734444"/>
                <a:gd name="connsiteX73" fmla="*/ 1423925 w 4825904"/>
                <a:gd name="connsiteY73" fmla="*/ 591873 h 1734444"/>
                <a:gd name="connsiteX74" fmla="*/ 1398191 w 4825904"/>
                <a:gd name="connsiteY74" fmla="*/ 591873 h 1734444"/>
                <a:gd name="connsiteX75" fmla="*/ 1398191 w 4825904"/>
                <a:gd name="connsiteY75" fmla="*/ 576432 h 1734444"/>
                <a:gd name="connsiteX76" fmla="*/ 1369026 w 4825904"/>
                <a:gd name="connsiteY76" fmla="*/ 576432 h 1734444"/>
                <a:gd name="connsiteX77" fmla="*/ 1369026 w 4825904"/>
                <a:gd name="connsiteY77" fmla="*/ 555846 h 1734444"/>
                <a:gd name="connsiteX78" fmla="*/ 1336431 w 4825904"/>
                <a:gd name="connsiteY78" fmla="*/ 555846 h 1734444"/>
                <a:gd name="connsiteX79" fmla="*/ 1336431 w 4825904"/>
                <a:gd name="connsiteY79" fmla="*/ 528396 h 1734444"/>
                <a:gd name="connsiteX80" fmla="*/ 1303835 w 4825904"/>
                <a:gd name="connsiteY80" fmla="*/ 528396 h 1734444"/>
                <a:gd name="connsiteX81" fmla="*/ 1303835 w 4825904"/>
                <a:gd name="connsiteY81" fmla="*/ 495800 h 1734444"/>
                <a:gd name="connsiteX82" fmla="*/ 1271239 w 4825904"/>
                <a:gd name="connsiteY82" fmla="*/ 495800 h 1734444"/>
                <a:gd name="connsiteX83" fmla="*/ 1271239 w 4825904"/>
                <a:gd name="connsiteY83" fmla="*/ 446049 h 1734444"/>
                <a:gd name="connsiteX84" fmla="*/ 1194038 w 4825904"/>
                <a:gd name="connsiteY84" fmla="*/ 446049 h 1734444"/>
                <a:gd name="connsiteX85" fmla="*/ 1194038 w 4825904"/>
                <a:gd name="connsiteY85" fmla="*/ 411737 h 1734444"/>
                <a:gd name="connsiteX86" fmla="*/ 1109975 w 4825904"/>
                <a:gd name="connsiteY86" fmla="*/ 411737 h 1734444"/>
                <a:gd name="connsiteX87" fmla="*/ 1109975 w 4825904"/>
                <a:gd name="connsiteY87" fmla="*/ 398013 h 1734444"/>
                <a:gd name="connsiteX88" fmla="*/ 988169 w 4825904"/>
                <a:gd name="connsiteY88" fmla="*/ 398013 h 1734444"/>
                <a:gd name="connsiteX89" fmla="*/ 988169 w 4825904"/>
                <a:gd name="connsiteY89" fmla="*/ 377426 h 1734444"/>
                <a:gd name="connsiteX90" fmla="*/ 936702 w 4825904"/>
                <a:gd name="connsiteY90" fmla="*/ 377426 h 1734444"/>
                <a:gd name="connsiteX91" fmla="*/ 936702 w 4825904"/>
                <a:gd name="connsiteY91" fmla="*/ 367133 h 1734444"/>
                <a:gd name="connsiteX92" fmla="*/ 916115 w 4825904"/>
                <a:gd name="connsiteY92" fmla="*/ 367133 h 1734444"/>
                <a:gd name="connsiteX93" fmla="*/ 916115 w 4825904"/>
                <a:gd name="connsiteY93" fmla="*/ 343115 h 1734444"/>
                <a:gd name="connsiteX94" fmla="*/ 890382 w 4825904"/>
                <a:gd name="connsiteY94" fmla="*/ 343115 h 1734444"/>
                <a:gd name="connsiteX95" fmla="*/ 890382 w 4825904"/>
                <a:gd name="connsiteY95" fmla="*/ 303656 h 1734444"/>
                <a:gd name="connsiteX96" fmla="*/ 821759 w 4825904"/>
                <a:gd name="connsiteY96" fmla="*/ 303656 h 1734444"/>
                <a:gd name="connsiteX97" fmla="*/ 821759 w 4825904"/>
                <a:gd name="connsiteY97" fmla="*/ 286501 h 1734444"/>
                <a:gd name="connsiteX98" fmla="*/ 789163 w 4825904"/>
                <a:gd name="connsiteY98" fmla="*/ 286501 h 1734444"/>
                <a:gd name="connsiteX99" fmla="*/ 789163 w 4825904"/>
                <a:gd name="connsiteY99" fmla="*/ 265914 h 1734444"/>
                <a:gd name="connsiteX100" fmla="*/ 749705 w 4825904"/>
                <a:gd name="connsiteY100" fmla="*/ 265914 h 1734444"/>
                <a:gd name="connsiteX101" fmla="*/ 749705 w 4825904"/>
                <a:gd name="connsiteY101" fmla="*/ 235034 h 1734444"/>
                <a:gd name="connsiteX102" fmla="*/ 723971 w 4825904"/>
                <a:gd name="connsiteY102" fmla="*/ 235034 h 1734444"/>
                <a:gd name="connsiteX103" fmla="*/ 723971 w 4825904"/>
                <a:gd name="connsiteY103" fmla="*/ 168126 h 1734444"/>
                <a:gd name="connsiteX104" fmla="*/ 681082 w 4825904"/>
                <a:gd name="connsiteY104" fmla="*/ 168126 h 1734444"/>
                <a:gd name="connsiteX105" fmla="*/ 681082 w 4825904"/>
                <a:gd name="connsiteY105" fmla="*/ 123521 h 1734444"/>
                <a:gd name="connsiteX106" fmla="*/ 646770 w 4825904"/>
                <a:gd name="connsiteY106" fmla="*/ 123521 h 1734444"/>
                <a:gd name="connsiteX107" fmla="*/ 646770 w 4825904"/>
                <a:gd name="connsiteY107" fmla="*/ 84063 h 1734444"/>
                <a:gd name="connsiteX108" fmla="*/ 363701 w 4825904"/>
                <a:gd name="connsiteY108" fmla="*/ 84063 h 1734444"/>
                <a:gd name="connsiteX109" fmla="*/ 363701 w 4825904"/>
                <a:gd name="connsiteY109" fmla="*/ 61761 h 1734444"/>
                <a:gd name="connsiteX110" fmla="*/ 271060 w 4825904"/>
                <a:gd name="connsiteY110" fmla="*/ 61761 h 1734444"/>
                <a:gd name="connsiteX111" fmla="*/ 271060 w 4825904"/>
                <a:gd name="connsiteY111" fmla="*/ 46321 h 1734444"/>
                <a:gd name="connsiteX112" fmla="*/ 204153 w 4825904"/>
                <a:gd name="connsiteY112" fmla="*/ 46321 h 1734444"/>
                <a:gd name="connsiteX113" fmla="*/ 204153 w 4825904"/>
                <a:gd name="connsiteY113" fmla="*/ 24018 h 1734444"/>
                <a:gd name="connsiteX114" fmla="*/ 166410 w 4825904"/>
                <a:gd name="connsiteY114" fmla="*/ 24018 h 1734444"/>
                <a:gd name="connsiteX115" fmla="*/ 166410 w 4825904"/>
                <a:gd name="connsiteY115" fmla="*/ 0 h 1734444"/>
                <a:gd name="connsiteX116" fmla="*/ 0 w 4825904"/>
                <a:gd name="connsiteY116" fmla="*/ 0 h 1734444"/>
                <a:gd name="connsiteX0" fmla="*/ 4825904 w 4825904"/>
                <a:gd name="connsiteY0" fmla="*/ 1598913 h 1598913"/>
                <a:gd name="connsiteX1" fmla="*/ 4647485 w 4825904"/>
                <a:gd name="connsiteY1" fmla="*/ 1598913 h 1598913"/>
                <a:gd name="connsiteX2" fmla="*/ 4647485 w 4825904"/>
                <a:gd name="connsiteY2" fmla="*/ 1532006 h 1598913"/>
                <a:gd name="connsiteX3" fmla="*/ 4407305 w 4825904"/>
                <a:gd name="connsiteY3" fmla="*/ 1532006 h 1598913"/>
                <a:gd name="connsiteX4" fmla="*/ 4407305 w 4825904"/>
                <a:gd name="connsiteY4" fmla="*/ 1490832 h 1598913"/>
                <a:gd name="connsiteX5" fmla="*/ 4029879 w 4825904"/>
                <a:gd name="connsiteY5" fmla="*/ 1490832 h 1598913"/>
                <a:gd name="connsiteX6" fmla="*/ 4029879 w 4825904"/>
                <a:gd name="connsiteY6" fmla="*/ 1461668 h 1598913"/>
                <a:gd name="connsiteX7" fmla="*/ 3775974 w 4825904"/>
                <a:gd name="connsiteY7" fmla="*/ 1461668 h 1598913"/>
                <a:gd name="connsiteX8" fmla="*/ 3775974 w 4825904"/>
                <a:gd name="connsiteY8" fmla="*/ 1437650 h 1598913"/>
                <a:gd name="connsiteX9" fmla="*/ 3384824 w 4825904"/>
                <a:gd name="connsiteY9" fmla="*/ 1437650 h 1598913"/>
                <a:gd name="connsiteX10" fmla="*/ 3384824 w 4825904"/>
                <a:gd name="connsiteY10" fmla="*/ 1406769 h 1598913"/>
                <a:gd name="connsiteX11" fmla="*/ 3340219 w 4825904"/>
                <a:gd name="connsiteY11" fmla="*/ 1406769 h 1598913"/>
                <a:gd name="connsiteX12" fmla="*/ 3340219 w 4825904"/>
                <a:gd name="connsiteY12" fmla="*/ 1375889 h 1598913"/>
                <a:gd name="connsiteX13" fmla="*/ 3208120 w 4825904"/>
                <a:gd name="connsiteY13" fmla="*/ 1375889 h 1598913"/>
                <a:gd name="connsiteX14" fmla="*/ 3208120 w 4825904"/>
                <a:gd name="connsiteY14" fmla="*/ 1355302 h 1598913"/>
                <a:gd name="connsiteX15" fmla="*/ 3101754 w 4825904"/>
                <a:gd name="connsiteY15" fmla="*/ 1355302 h 1598913"/>
                <a:gd name="connsiteX16" fmla="*/ 3101754 w 4825904"/>
                <a:gd name="connsiteY16" fmla="*/ 1339862 h 1598913"/>
                <a:gd name="connsiteX17" fmla="*/ 3033131 w 4825904"/>
                <a:gd name="connsiteY17" fmla="*/ 1339862 h 1598913"/>
                <a:gd name="connsiteX18" fmla="*/ 3033131 w 4825904"/>
                <a:gd name="connsiteY18" fmla="*/ 1317560 h 1598913"/>
                <a:gd name="connsiteX19" fmla="*/ 3000536 w 4825904"/>
                <a:gd name="connsiteY19" fmla="*/ 1317560 h 1598913"/>
                <a:gd name="connsiteX20" fmla="*/ 3000536 w 4825904"/>
                <a:gd name="connsiteY20" fmla="*/ 1302119 h 1598913"/>
                <a:gd name="connsiteX21" fmla="*/ 2938775 w 4825904"/>
                <a:gd name="connsiteY21" fmla="*/ 1302119 h 1598913"/>
                <a:gd name="connsiteX22" fmla="*/ 2938775 w 4825904"/>
                <a:gd name="connsiteY22" fmla="*/ 1272955 h 1598913"/>
                <a:gd name="connsiteX23" fmla="*/ 2806676 w 4825904"/>
                <a:gd name="connsiteY23" fmla="*/ 1272955 h 1598913"/>
                <a:gd name="connsiteX24" fmla="*/ 2806676 w 4825904"/>
                <a:gd name="connsiteY24" fmla="*/ 1259230 h 1598913"/>
                <a:gd name="connsiteX25" fmla="*/ 2789520 w 4825904"/>
                <a:gd name="connsiteY25" fmla="*/ 1259230 h 1598913"/>
                <a:gd name="connsiteX26" fmla="*/ 2789520 w 4825904"/>
                <a:gd name="connsiteY26" fmla="*/ 1240359 h 1598913"/>
                <a:gd name="connsiteX27" fmla="*/ 2708888 w 4825904"/>
                <a:gd name="connsiteY27" fmla="*/ 1240359 h 1598913"/>
                <a:gd name="connsiteX28" fmla="*/ 2708888 w 4825904"/>
                <a:gd name="connsiteY28" fmla="*/ 1218056 h 1598913"/>
                <a:gd name="connsiteX29" fmla="*/ 2693448 w 4825904"/>
                <a:gd name="connsiteY29" fmla="*/ 1218056 h 1598913"/>
                <a:gd name="connsiteX30" fmla="*/ 2693448 w 4825904"/>
                <a:gd name="connsiteY30" fmla="*/ 1194038 h 1598913"/>
                <a:gd name="connsiteX31" fmla="*/ 2660852 w 4825904"/>
                <a:gd name="connsiteY31" fmla="*/ 1194038 h 1598913"/>
                <a:gd name="connsiteX32" fmla="*/ 2660852 w 4825904"/>
                <a:gd name="connsiteY32" fmla="*/ 1178598 h 1598913"/>
                <a:gd name="connsiteX33" fmla="*/ 2609385 w 4825904"/>
                <a:gd name="connsiteY33" fmla="*/ 1178598 h 1598913"/>
                <a:gd name="connsiteX34" fmla="*/ 2609385 w 4825904"/>
                <a:gd name="connsiteY34" fmla="*/ 1161443 h 1598913"/>
                <a:gd name="connsiteX35" fmla="*/ 2554487 w 4825904"/>
                <a:gd name="connsiteY35" fmla="*/ 1161443 h 1598913"/>
                <a:gd name="connsiteX36" fmla="*/ 2554487 w 4825904"/>
                <a:gd name="connsiteY36" fmla="*/ 1142571 h 1598913"/>
                <a:gd name="connsiteX37" fmla="*/ 2533900 w 4825904"/>
                <a:gd name="connsiteY37" fmla="*/ 1142571 h 1598913"/>
                <a:gd name="connsiteX38" fmla="*/ 2533900 w 4825904"/>
                <a:gd name="connsiteY38" fmla="*/ 1103113 h 1598913"/>
                <a:gd name="connsiteX39" fmla="*/ 2506451 w 4825904"/>
                <a:gd name="connsiteY39" fmla="*/ 1103113 h 1598913"/>
                <a:gd name="connsiteX40" fmla="*/ 2506451 w 4825904"/>
                <a:gd name="connsiteY40" fmla="*/ 1080811 h 1598913"/>
                <a:gd name="connsiteX41" fmla="*/ 2437828 w 4825904"/>
                <a:gd name="connsiteY41" fmla="*/ 1080811 h 1598913"/>
                <a:gd name="connsiteX42" fmla="*/ 2437828 w 4825904"/>
                <a:gd name="connsiteY42" fmla="*/ 1060224 h 1598913"/>
                <a:gd name="connsiteX43" fmla="*/ 2267986 w 4825904"/>
                <a:gd name="connsiteY43" fmla="*/ 1060224 h 1598913"/>
                <a:gd name="connsiteX44" fmla="*/ 2267986 w 4825904"/>
                <a:gd name="connsiteY44" fmla="*/ 1024197 h 1598913"/>
                <a:gd name="connsiteX45" fmla="*/ 2190786 w 4825904"/>
                <a:gd name="connsiteY45" fmla="*/ 1024197 h 1598913"/>
                <a:gd name="connsiteX46" fmla="*/ 2190786 w 4825904"/>
                <a:gd name="connsiteY46" fmla="*/ 1001894 h 1598913"/>
                <a:gd name="connsiteX47" fmla="*/ 2147896 w 4825904"/>
                <a:gd name="connsiteY47" fmla="*/ 1001894 h 1598913"/>
                <a:gd name="connsiteX48" fmla="*/ 2147896 w 4825904"/>
                <a:gd name="connsiteY48" fmla="*/ 983023 h 1598913"/>
                <a:gd name="connsiteX49" fmla="*/ 2113585 w 4825904"/>
                <a:gd name="connsiteY49" fmla="*/ 983023 h 1598913"/>
                <a:gd name="connsiteX50" fmla="*/ 2113585 w 4825904"/>
                <a:gd name="connsiteY50" fmla="*/ 960721 h 1598913"/>
                <a:gd name="connsiteX51" fmla="*/ 2034668 w 4825904"/>
                <a:gd name="connsiteY51" fmla="*/ 960721 h 1598913"/>
                <a:gd name="connsiteX52" fmla="*/ 2034668 w 4825904"/>
                <a:gd name="connsiteY52" fmla="*/ 936703 h 1598913"/>
                <a:gd name="connsiteX53" fmla="*/ 1950605 w 4825904"/>
                <a:gd name="connsiteY53" fmla="*/ 936703 h 1598913"/>
                <a:gd name="connsiteX54" fmla="*/ 1950605 w 4825904"/>
                <a:gd name="connsiteY54" fmla="*/ 893813 h 1598913"/>
                <a:gd name="connsiteX55" fmla="*/ 1899138 w 4825904"/>
                <a:gd name="connsiteY55" fmla="*/ 893813 h 1598913"/>
                <a:gd name="connsiteX56" fmla="*/ 1899138 w 4825904"/>
                <a:gd name="connsiteY56" fmla="*/ 854355 h 1598913"/>
                <a:gd name="connsiteX57" fmla="*/ 1845955 w 4825904"/>
                <a:gd name="connsiteY57" fmla="*/ 854355 h 1598913"/>
                <a:gd name="connsiteX58" fmla="*/ 1845955 w 4825904"/>
                <a:gd name="connsiteY58" fmla="*/ 806319 h 1598913"/>
                <a:gd name="connsiteX59" fmla="*/ 1815075 w 4825904"/>
                <a:gd name="connsiteY59" fmla="*/ 806319 h 1598913"/>
                <a:gd name="connsiteX60" fmla="*/ 1815075 w 4825904"/>
                <a:gd name="connsiteY60" fmla="*/ 778870 h 1598913"/>
                <a:gd name="connsiteX61" fmla="*/ 1734443 w 4825904"/>
                <a:gd name="connsiteY61" fmla="*/ 778870 h 1598913"/>
                <a:gd name="connsiteX62" fmla="*/ 1734443 w 4825904"/>
                <a:gd name="connsiteY62" fmla="*/ 723972 h 1598913"/>
                <a:gd name="connsiteX63" fmla="*/ 1710425 w 4825904"/>
                <a:gd name="connsiteY63" fmla="*/ 723972 h 1598913"/>
                <a:gd name="connsiteX64" fmla="*/ 1710425 w 4825904"/>
                <a:gd name="connsiteY64" fmla="*/ 684513 h 1598913"/>
                <a:gd name="connsiteX65" fmla="*/ 1614353 w 4825904"/>
                <a:gd name="connsiteY65" fmla="*/ 684513 h 1598913"/>
                <a:gd name="connsiteX66" fmla="*/ 1614353 w 4825904"/>
                <a:gd name="connsiteY66" fmla="*/ 655349 h 1598913"/>
                <a:gd name="connsiteX67" fmla="*/ 1566317 w 4825904"/>
                <a:gd name="connsiteY67" fmla="*/ 655349 h 1598913"/>
                <a:gd name="connsiteX68" fmla="*/ 1566317 w 4825904"/>
                <a:gd name="connsiteY68" fmla="*/ 638193 h 1598913"/>
                <a:gd name="connsiteX69" fmla="*/ 1501125 w 4825904"/>
                <a:gd name="connsiteY69" fmla="*/ 638193 h 1598913"/>
                <a:gd name="connsiteX70" fmla="*/ 1501125 w 4825904"/>
                <a:gd name="connsiteY70" fmla="*/ 614175 h 1598913"/>
                <a:gd name="connsiteX71" fmla="*/ 1423925 w 4825904"/>
                <a:gd name="connsiteY71" fmla="*/ 614175 h 1598913"/>
                <a:gd name="connsiteX72" fmla="*/ 1423925 w 4825904"/>
                <a:gd name="connsiteY72" fmla="*/ 591873 h 1598913"/>
                <a:gd name="connsiteX73" fmla="*/ 1398191 w 4825904"/>
                <a:gd name="connsiteY73" fmla="*/ 591873 h 1598913"/>
                <a:gd name="connsiteX74" fmla="*/ 1398191 w 4825904"/>
                <a:gd name="connsiteY74" fmla="*/ 576432 h 1598913"/>
                <a:gd name="connsiteX75" fmla="*/ 1369026 w 4825904"/>
                <a:gd name="connsiteY75" fmla="*/ 576432 h 1598913"/>
                <a:gd name="connsiteX76" fmla="*/ 1369026 w 4825904"/>
                <a:gd name="connsiteY76" fmla="*/ 555846 h 1598913"/>
                <a:gd name="connsiteX77" fmla="*/ 1336431 w 4825904"/>
                <a:gd name="connsiteY77" fmla="*/ 555846 h 1598913"/>
                <a:gd name="connsiteX78" fmla="*/ 1336431 w 4825904"/>
                <a:gd name="connsiteY78" fmla="*/ 528396 h 1598913"/>
                <a:gd name="connsiteX79" fmla="*/ 1303835 w 4825904"/>
                <a:gd name="connsiteY79" fmla="*/ 528396 h 1598913"/>
                <a:gd name="connsiteX80" fmla="*/ 1303835 w 4825904"/>
                <a:gd name="connsiteY80" fmla="*/ 495800 h 1598913"/>
                <a:gd name="connsiteX81" fmla="*/ 1271239 w 4825904"/>
                <a:gd name="connsiteY81" fmla="*/ 495800 h 1598913"/>
                <a:gd name="connsiteX82" fmla="*/ 1271239 w 4825904"/>
                <a:gd name="connsiteY82" fmla="*/ 446049 h 1598913"/>
                <a:gd name="connsiteX83" fmla="*/ 1194038 w 4825904"/>
                <a:gd name="connsiteY83" fmla="*/ 446049 h 1598913"/>
                <a:gd name="connsiteX84" fmla="*/ 1194038 w 4825904"/>
                <a:gd name="connsiteY84" fmla="*/ 411737 h 1598913"/>
                <a:gd name="connsiteX85" fmla="*/ 1109975 w 4825904"/>
                <a:gd name="connsiteY85" fmla="*/ 411737 h 1598913"/>
                <a:gd name="connsiteX86" fmla="*/ 1109975 w 4825904"/>
                <a:gd name="connsiteY86" fmla="*/ 398013 h 1598913"/>
                <a:gd name="connsiteX87" fmla="*/ 988169 w 4825904"/>
                <a:gd name="connsiteY87" fmla="*/ 398013 h 1598913"/>
                <a:gd name="connsiteX88" fmla="*/ 988169 w 4825904"/>
                <a:gd name="connsiteY88" fmla="*/ 377426 h 1598913"/>
                <a:gd name="connsiteX89" fmla="*/ 936702 w 4825904"/>
                <a:gd name="connsiteY89" fmla="*/ 377426 h 1598913"/>
                <a:gd name="connsiteX90" fmla="*/ 936702 w 4825904"/>
                <a:gd name="connsiteY90" fmla="*/ 367133 h 1598913"/>
                <a:gd name="connsiteX91" fmla="*/ 916115 w 4825904"/>
                <a:gd name="connsiteY91" fmla="*/ 367133 h 1598913"/>
                <a:gd name="connsiteX92" fmla="*/ 916115 w 4825904"/>
                <a:gd name="connsiteY92" fmla="*/ 343115 h 1598913"/>
                <a:gd name="connsiteX93" fmla="*/ 890382 w 4825904"/>
                <a:gd name="connsiteY93" fmla="*/ 343115 h 1598913"/>
                <a:gd name="connsiteX94" fmla="*/ 890382 w 4825904"/>
                <a:gd name="connsiteY94" fmla="*/ 303656 h 1598913"/>
                <a:gd name="connsiteX95" fmla="*/ 821759 w 4825904"/>
                <a:gd name="connsiteY95" fmla="*/ 303656 h 1598913"/>
                <a:gd name="connsiteX96" fmla="*/ 821759 w 4825904"/>
                <a:gd name="connsiteY96" fmla="*/ 286501 h 1598913"/>
                <a:gd name="connsiteX97" fmla="*/ 789163 w 4825904"/>
                <a:gd name="connsiteY97" fmla="*/ 286501 h 1598913"/>
                <a:gd name="connsiteX98" fmla="*/ 789163 w 4825904"/>
                <a:gd name="connsiteY98" fmla="*/ 265914 h 1598913"/>
                <a:gd name="connsiteX99" fmla="*/ 749705 w 4825904"/>
                <a:gd name="connsiteY99" fmla="*/ 265914 h 1598913"/>
                <a:gd name="connsiteX100" fmla="*/ 749705 w 4825904"/>
                <a:gd name="connsiteY100" fmla="*/ 235034 h 1598913"/>
                <a:gd name="connsiteX101" fmla="*/ 723971 w 4825904"/>
                <a:gd name="connsiteY101" fmla="*/ 235034 h 1598913"/>
                <a:gd name="connsiteX102" fmla="*/ 723971 w 4825904"/>
                <a:gd name="connsiteY102" fmla="*/ 168126 h 1598913"/>
                <a:gd name="connsiteX103" fmla="*/ 681082 w 4825904"/>
                <a:gd name="connsiteY103" fmla="*/ 168126 h 1598913"/>
                <a:gd name="connsiteX104" fmla="*/ 681082 w 4825904"/>
                <a:gd name="connsiteY104" fmla="*/ 123521 h 1598913"/>
                <a:gd name="connsiteX105" fmla="*/ 646770 w 4825904"/>
                <a:gd name="connsiteY105" fmla="*/ 123521 h 1598913"/>
                <a:gd name="connsiteX106" fmla="*/ 646770 w 4825904"/>
                <a:gd name="connsiteY106" fmla="*/ 84063 h 1598913"/>
                <a:gd name="connsiteX107" fmla="*/ 363701 w 4825904"/>
                <a:gd name="connsiteY107" fmla="*/ 84063 h 1598913"/>
                <a:gd name="connsiteX108" fmla="*/ 363701 w 4825904"/>
                <a:gd name="connsiteY108" fmla="*/ 61761 h 1598913"/>
                <a:gd name="connsiteX109" fmla="*/ 271060 w 4825904"/>
                <a:gd name="connsiteY109" fmla="*/ 61761 h 1598913"/>
                <a:gd name="connsiteX110" fmla="*/ 271060 w 4825904"/>
                <a:gd name="connsiteY110" fmla="*/ 46321 h 1598913"/>
                <a:gd name="connsiteX111" fmla="*/ 204153 w 4825904"/>
                <a:gd name="connsiteY111" fmla="*/ 46321 h 1598913"/>
                <a:gd name="connsiteX112" fmla="*/ 204153 w 4825904"/>
                <a:gd name="connsiteY112" fmla="*/ 24018 h 1598913"/>
                <a:gd name="connsiteX113" fmla="*/ 166410 w 4825904"/>
                <a:gd name="connsiteY113" fmla="*/ 24018 h 1598913"/>
                <a:gd name="connsiteX114" fmla="*/ 166410 w 4825904"/>
                <a:gd name="connsiteY114" fmla="*/ 0 h 1598913"/>
                <a:gd name="connsiteX115" fmla="*/ 0 w 4825904"/>
                <a:gd name="connsiteY115" fmla="*/ 0 h 1598913"/>
                <a:gd name="connsiteX0" fmla="*/ 4647485 w 4647485"/>
                <a:gd name="connsiteY0" fmla="*/ 1598913 h 1598913"/>
                <a:gd name="connsiteX1" fmla="*/ 4647485 w 4647485"/>
                <a:gd name="connsiteY1" fmla="*/ 1532006 h 1598913"/>
                <a:gd name="connsiteX2" fmla="*/ 4407305 w 4647485"/>
                <a:gd name="connsiteY2" fmla="*/ 1532006 h 1598913"/>
                <a:gd name="connsiteX3" fmla="*/ 4407305 w 4647485"/>
                <a:gd name="connsiteY3" fmla="*/ 1490832 h 1598913"/>
                <a:gd name="connsiteX4" fmla="*/ 4029879 w 4647485"/>
                <a:gd name="connsiteY4" fmla="*/ 1490832 h 1598913"/>
                <a:gd name="connsiteX5" fmla="*/ 4029879 w 4647485"/>
                <a:gd name="connsiteY5" fmla="*/ 1461668 h 1598913"/>
                <a:gd name="connsiteX6" fmla="*/ 3775974 w 4647485"/>
                <a:gd name="connsiteY6" fmla="*/ 1461668 h 1598913"/>
                <a:gd name="connsiteX7" fmla="*/ 3775974 w 4647485"/>
                <a:gd name="connsiteY7" fmla="*/ 1437650 h 1598913"/>
                <a:gd name="connsiteX8" fmla="*/ 3384824 w 4647485"/>
                <a:gd name="connsiteY8" fmla="*/ 1437650 h 1598913"/>
                <a:gd name="connsiteX9" fmla="*/ 3384824 w 4647485"/>
                <a:gd name="connsiteY9" fmla="*/ 1406769 h 1598913"/>
                <a:gd name="connsiteX10" fmla="*/ 3340219 w 4647485"/>
                <a:gd name="connsiteY10" fmla="*/ 1406769 h 1598913"/>
                <a:gd name="connsiteX11" fmla="*/ 3340219 w 4647485"/>
                <a:gd name="connsiteY11" fmla="*/ 1375889 h 1598913"/>
                <a:gd name="connsiteX12" fmla="*/ 3208120 w 4647485"/>
                <a:gd name="connsiteY12" fmla="*/ 1375889 h 1598913"/>
                <a:gd name="connsiteX13" fmla="*/ 3208120 w 4647485"/>
                <a:gd name="connsiteY13" fmla="*/ 1355302 h 1598913"/>
                <a:gd name="connsiteX14" fmla="*/ 3101754 w 4647485"/>
                <a:gd name="connsiteY14" fmla="*/ 1355302 h 1598913"/>
                <a:gd name="connsiteX15" fmla="*/ 3101754 w 4647485"/>
                <a:gd name="connsiteY15" fmla="*/ 1339862 h 1598913"/>
                <a:gd name="connsiteX16" fmla="*/ 3033131 w 4647485"/>
                <a:gd name="connsiteY16" fmla="*/ 1339862 h 1598913"/>
                <a:gd name="connsiteX17" fmla="*/ 3033131 w 4647485"/>
                <a:gd name="connsiteY17" fmla="*/ 1317560 h 1598913"/>
                <a:gd name="connsiteX18" fmla="*/ 3000536 w 4647485"/>
                <a:gd name="connsiteY18" fmla="*/ 1317560 h 1598913"/>
                <a:gd name="connsiteX19" fmla="*/ 3000536 w 4647485"/>
                <a:gd name="connsiteY19" fmla="*/ 1302119 h 1598913"/>
                <a:gd name="connsiteX20" fmla="*/ 2938775 w 4647485"/>
                <a:gd name="connsiteY20" fmla="*/ 1302119 h 1598913"/>
                <a:gd name="connsiteX21" fmla="*/ 2938775 w 4647485"/>
                <a:gd name="connsiteY21" fmla="*/ 1272955 h 1598913"/>
                <a:gd name="connsiteX22" fmla="*/ 2806676 w 4647485"/>
                <a:gd name="connsiteY22" fmla="*/ 1272955 h 1598913"/>
                <a:gd name="connsiteX23" fmla="*/ 2806676 w 4647485"/>
                <a:gd name="connsiteY23" fmla="*/ 1259230 h 1598913"/>
                <a:gd name="connsiteX24" fmla="*/ 2789520 w 4647485"/>
                <a:gd name="connsiteY24" fmla="*/ 1259230 h 1598913"/>
                <a:gd name="connsiteX25" fmla="*/ 2789520 w 4647485"/>
                <a:gd name="connsiteY25" fmla="*/ 1240359 h 1598913"/>
                <a:gd name="connsiteX26" fmla="*/ 2708888 w 4647485"/>
                <a:gd name="connsiteY26" fmla="*/ 1240359 h 1598913"/>
                <a:gd name="connsiteX27" fmla="*/ 2708888 w 4647485"/>
                <a:gd name="connsiteY27" fmla="*/ 1218056 h 1598913"/>
                <a:gd name="connsiteX28" fmla="*/ 2693448 w 4647485"/>
                <a:gd name="connsiteY28" fmla="*/ 1218056 h 1598913"/>
                <a:gd name="connsiteX29" fmla="*/ 2693448 w 4647485"/>
                <a:gd name="connsiteY29" fmla="*/ 1194038 h 1598913"/>
                <a:gd name="connsiteX30" fmla="*/ 2660852 w 4647485"/>
                <a:gd name="connsiteY30" fmla="*/ 1194038 h 1598913"/>
                <a:gd name="connsiteX31" fmla="*/ 2660852 w 4647485"/>
                <a:gd name="connsiteY31" fmla="*/ 1178598 h 1598913"/>
                <a:gd name="connsiteX32" fmla="*/ 2609385 w 4647485"/>
                <a:gd name="connsiteY32" fmla="*/ 1178598 h 1598913"/>
                <a:gd name="connsiteX33" fmla="*/ 2609385 w 4647485"/>
                <a:gd name="connsiteY33" fmla="*/ 1161443 h 1598913"/>
                <a:gd name="connsiteX34" fmla="*/ 2554487 w 4647485"/>
                <a:gd name="connsiteY34" fmla="*/ 1161443 h 1598913"/>
                <a:gd name="connsiteX35" fmla="*/ 2554487 w 4647485"/>
                <a:gd name="connsiteY35" fmla="*/ 1142571 h 1598913"/>
                <a:gd name="connsiteX36" fmla="*/ 2533900 w 4647485"/>
                <a:gd name="connsiteY36" fmla="*/ 1142571 h 1598913"/>
                <a:gd name="connsiteX37" fmla="*/ 2533900 w 4647485"/>
                <a:gd name="connsiteY37" fmla="*/ 1103113 h 1598913"/>
                <a:gd name="connsiteX38" fmla="*/ 2506451 w 4647485"/>
                <a:gd name="connsiteY38" fmla="*/ 1103113 h 1598913"/>
                <a:gd name="connsiteX39" fmla="*/ 2506451 w 4647485"/>
                <a:gd name="connsiteY39" fmla="*/ 1080811 h 1598913"/>
                <a:gd name="connsiteX40" fmla="*/ 2437828 w 4647485"/>
                <a:gd name="connsiteY40" fmla="*/ 1080811 h 1598913"/>
                <a:gd name="connsiteX41" fmla="*/ 2437828 w 4647485"/>
                <a:gd name="connsiteY41" fmla="*/ 1060224 h 1598913"/>
                <a:gd name="connsiteX42" fmla="*/ 2267986 w 4647485"/>
                <a:gd name="connsiteY42" fmla="*/ 1060224 h 1598913"/>
                <a:gd name="connsiteX43" fmla="*/ 2267986 w 4647485"/>
                <a:gd name="connsiteY43" fmla="*/ 1024197 h 1598913"/>
                <a:gd name="connsiteX44" fmla="*/ 2190786 w 4647485"/>
                <a:gd name="connsiteY44" fmla="*/ 1024197 h 1598913"/>
                <a:gd name="connsiteX45" fmla="*/ 2190786 w 4647485"/>
                <a:gd name="connsiteY45" fmla="*/ 1001894 h 1598913"/>
                <a:gd name="connsiteX46" fmla="*/ 2147896 w 4647485"/>
                <a:gd name="connsiteY46" fmla="*/ 1001894 h 1598913"/>
                <a:gd name="connsiteX47" fmla="*/ 2147896 w 4647485"/>
                <a:gd name="connsiteY47" fmla="*/ 983023 h 1598913"/>
                <a:gd name="connsiteX48" fmla="*/ 2113585 w 4647485"/>
                <a:gd name="connsiteY48" fmla="*/ 983023 h 1598913"/>
                <a:gd name="connsiteX49" fmla="*/ 2113585 w 4647485"/>
                <a:gd name="connsiteY49" fmla="*/ 960721 h 1598913"/>
                <a:gd name="connsiteX50" fmla="*/ 2034668 w 4647485"/>
                <a:gd name="connsiteY50" fmla="*/ 960721 h 1598913"/>
                <a:gd name="connsiteX51" fmla="*/ 2034668 w 4647485"/>
                <a:gd name="connsiteY51" fmla="*/ 936703 h 1598913"/>
                <a:gd name="connsiteX52" fmla="*/ 1950605 w 4647485"/>
                <a:gd name="connsiteY52" fmla="*/ 936703 h 1598913"/>
                <a:gd name="connsiteX53" fmla="*/ 1950605 w 4647485"/>
                <a:gd name="connsiteY53" fmla="*/ 893813 h 1598913"/>
                <a:gd name="connsiteX54" fmla="*/ 1899138 w 4647485"/>
                <a:gd name="connsiteY54" fmla="*/ 893813 h 1598913"/>
                <a:gd name="connsiteX55" fmla="*/ 1899138 w 4647485"/>
                <a:gd name="connsiteY55" fmla="*/ 854355 h 1598913"/>
                <a:gd name="connsiteX56" fmla="*/ 1845955 w 4647485"/>
                <a:gd name="connsiteY56" fmla="*/ 854355 h 1598913"/>
                <a:gd name="connsiteX57" fmla="*/ 1845955 w 4647485"/>
                <a:gd name="connsiteY57" fmla="*/ 806319 h 1598913"/>
                <a:gd name="connsiteX58" fmla="*/ 1815075 w 4647485"/>
                <a:gd name="connsiteY58" fmla="*/ 806319 h 1598913"/>
                <a:gd name="connsiteX59" fmla="*/ 1815075 w 4647485"/>
                <a:gd name="connsiteY59" fmla="*/ 778870 h 1598913"/>
                <a:gd name="connsiteX60" fmla="*/ 1734443 w 4647485"/>
                <a:gd name="connsiteY60" fmla="*/ 778870 h 1598913"/>
                <a:gd name="connsiteX61" fmla="*/ 1734443 w 4647485"/>
                <a:gd name="connsiteY61" fmla="*/ 723972 h 1598913"/>
                <a:gd name="connsiteX62" fmla="*/ 1710425 w 4647485"/>
                <a:gd name="connsiteY62" fmla="*/ 723972 h 1598913"/>
                <a:gd name="connsiteX63" fmla="*/ 1710425 w 4647485"/>
                <a:gd name="connsiteY63" fmla="*/ 684513 h 1598913"/>
                <a:gd name="connsiteX64" fmla="*/ 1614353 w 4647485"/>
                <a:gd name="connsiteY64" fmla="*/ 684513 h 1598913"/>
                <a:gd name="connsiteX65" fmla="*/ 1614353 w 4647485"/>
                <a:gd name="connsiteY65" fmla="*/ 655349 h 1598913"/>
                <a:gd name="connsiteX66" fmla="*/ 1566317 w 4647485"/>
                <a:gd name="connsiteY66" fmla="*/ 655349 h 1598913"/>
                <a:gd name="connsiteX67" fmla="*/ 1566317 w 4647485"/>
                <a:gd name="connsiteY67" fmla="*/ 638193 h 1598913"/>
                <a:gd name="connsiteX68" fmla="*/ 1501125 w 4647485"/>
                <a:gd name="connsiteY68" fmla="*/ 638193 h 1598913"/>
                <a:gd name="connsiteX69" fmla="*/ 1501125 w 4647485"/>
                <a:gd name="connsiteY69" fmla="*/ 614175 h 1598913"/>
                <a:gd name="connsiteX70" fmla="*/ 1423925 w 4647485"/>
                <a:gd name="connsiteY70" fmla="*/ 614175 h 1598913"/>
                <a:gd name="connsiteX71" fmla="*/ 1423925 w 4647485"/>
                <a:gd name="connsiteY71" fmla="*/ 591873 h 1598913"/>
                <a:gd name="connsiteX72" fmla="*/ 1398191 w 4647485"/>
                <a:gd name="connsiteY72" fmla="*/ 591873 h 1598913"/>
                <a:gd name="connsiteX73" fmla="*/ 1398191 w 4647485"/>
                <a:gd name="connsiteY73" fmla="*/ 576432 h 1598913"/>
                <a:gd name="connsiteX74" fmla="*/ 1369026 w 4647485"/>
                <a:gd name="connsiteY74" fmla="*/ 576432 h 1598913"/>
                <a:gd name="connsiteX75" fmla="*/ 1369026 w 4647485"/>
                <a:gd name="connsiteY75" fmla="*/ 555846 h 1598913"/>
                <a:gd name="connsiteX76" fmla="*/ 1336431 w 4647485"/>
                <a:gd name="connsiteY76" fmla="*/ 555846 h 1598913"/>
                <a:gd name="connsiteX77" fmla="*/ 1336431 w 4647485"/>
                <a:gd name="connsiteY77" fmla="*/ 528396 h 1598913"/>
                <a:gd name="connsiteX78" fmla="*/ 1303835 w 4647485"/>
                <a:gd name="connsiteY78" fmla="*/ 528396 h 1598913"/>
                <a:gd name="connsiteX79" fmla="*/ 1303835 w 4647485"/>
                <a:gd name="connsiteY79" fmla="*/ 495800 h 1598913"/>
                <a:gd name="connsiteX80" fmla="*/ 1271239 w 4647485"/>
                <a:gd name="connsiteY80" fmla="*/ 495800 h 1598913"/>
                <a:gd name="connsiteX81" fmla="*/ 1271239 w 4647485"/>
                <a:gd name="connsiteY81" fmla="*/ 446049 h 1598913"/>
                <a:gd name="connsiteX82" fmla="*/ 1194038 w 4647485"/>
                <a:gd name="connsiteY82" fmla="*/ 446049 h 1598913"/>
                <a:gd name="connsiteX83" fmla="*/ 1194038 w 4647485"/>
                <a:gd name="connsiteY83" fmla="*/ 411737 h 1598913"/>
                <a:gd name="connsiteX84" fmla="*/ 1109975 w 4647485"/>
                <a:gd name="connsiteY84" fmla="*/ 411737 h 1598913"/>
                <a:gd name="connsiteX85" fmla="*/ 1109975 w 4647485"/>
                <a:gd name="connsiteY85" fmla="*/ 398013 h 1598913"/>
                <a:gd name="connsiteX86" fmla="*/ 988169 w 4647485"/>
                <a:gd name="connsiteY86" fmla="*/ 398013 h 1598913"/>
                <a:gd name="connsiteX87" fmla="*/ 988169 w 4647485"/>
                <a:gd name="connsiteY87" fmla="*/ 377426 h 1598913"/>
                <a:gd name="connsiteX88" fmla="*/ 936702 w 4647485"/>
                <a:gd name="connsiteY88" fmla="*/ 377426 h 1598913"/>
                <a:gd name="connsiteX89" fmla="*/ 936702 w 4647485"/>
                <a:gd name="connsiteY89" fmla="*/ 367133 h 1598913"/>
                <a:gd name="connsiteX90" fmla="*/ 916115 w 4647485"/>
                <a:gd name="connsiteY90" fmla="*/ 367133 h 1598913"/>
                <a:gd name="connsiteX91" fmla="*/ 916115 w 4647485"/>
                <a:gd name="connsiteY91" fmla="*/ 343115 h 1598913"/>
                <a:gd name="connsiteX92" fmla="*/ 890382 w 4647485"/>
                <a:gd name="connsiteY92" fmla="*/ 343115 h 1598913"/>
                <a:gd name="connsiteX93" fmla="*/ 890382 w 4647485"/>
                <a:gd name="connsiteY93" fmla="*/ 303656 h 1598913"/>
                <a:gd name="connsiteX94" fmla="*/ 821759 w 4647485"/>
                <a:gd name="connsiteY94" fmla="*/ 303656 h 1598913"/>
                <a:gd name="connsiteX95" fmla="*/ 821759 w 4647485"/>
                <a:gd name="connsiteY95" fmla="*/ 286501 h 1598913"/>
                <a:gd name="connsiteX96" fmla="*/ 789163 w 4647485"/>
                <a:gd name="connsiteY96" fmla="*/ 286501 h 1598913"/>
                <a:gd name="connsiteX97" fmla="*/ 789163 w 4647485"/>
                <a:gd name="connsiteY97" fmla="*/ 265914 h 1598913"/>
                <a:gd name="connsiteX98" fmla="*/ 749705 w 4647485"/>
                <a:gd name="connsiteY98" fmla="*/ 265914 h 1598913"/>
                <a:gd name="connsiteX99" fmla="*/ 749705 w 4647485"/>
                <a:gd name="connsiteY99" fmla="*/ 235034 h 1598913"/>
                <a:gd name="connsiteX100" fmla="*/ 723971 w 4647485"/>
                <a:gd name="connsiteY100" fmla="*/ 235034 h 1598913"/>
                <a:gd name="connsiteX101" fmla="*/ 723971 w 4647485"/>
                <a:gd name="connsiteY101" fmla="*/ 168126 h 1598913"/>
                <a:gd name="connsiteX102" fmla="*/ 681082 w 4647485"/>
                <a:gd name="connsiteY102" fmla="*/ 168126 h 1598913"/>
                <a:gd name="connsiteX103" fmla="*/ 681082 w 4647485"/>
                <a:gd name="connsiteY103" fmla="*/ 123521 h 1598913"/>
                <a:gd name="connsiteX104" fmla="*/ 646770 w 4647485"/>
                <a:gd name="connsiteY104" fmla="*/ 123521 h 1598913"/>
                <a:gd name="connsiteX105" fmla="*/ 646770 w 4647485"/>
                <a:gd name="connsiteY105" fmla="*/ 84063 h 1598913"/>
                <a:gd name="connsiteX106" fmla="*/ 363701 w 4647485"/>
                <a:gd name="connsiteY106" fmla="*/ 84063 h 1598913"/>
                <a:gd name="connsiteX107" fmla="*/ 363701 w 4647485"/>
                <a:gd name="connsiteY107" fmla="*/ 61761 h 1598913"/>
                <a:gd name="connsiteX108" fmla="*/ 271060 w 4647485"/>
                <a:gd name="connsiteY108" fmla="*/ 61761 h 1598913"/>
                <a:gd name="connsiteX109" fmla="*/ 271060 w 4647485"/>
                <a:gd name="connsiteY109" fmla="*/ 46321 h 1598913"/>
                <a:gd name="connsiteX110" fmla="*/ 204153 w 4647485"/>
                <a:gd name="connsiteY110" fmla="*/ 46321 h 1598913"/>
                <a:gd name="connsiteX111" fmla="*/ 204153 w 4647485"/>
                <a:gd name="connsiteY111" fmla="*/ 24018 h 1598913"/>
                <a:gd name="connsiteX112" fmla="*/ 166410 w 4647485"/>
                <a:gd name="connsiteY112" fmla="*/ 24018 h 1598913"/>
                <a:gd name="connsiteX113" fmla="*/ 166410 w 4647485"/>
                <a:gd name="connsiteY113" fmla="*/ 0 h 1598913"/>
                <a:gd name="connsiteX114" fmla="*/ 0 w 4647485"/>
                <a:gd name="connsiteY114" fmla="*/ 0 h 1598913"/>
                <a:gd name="connsiteX0" fmla="*/ 4647485 w 4647485"/>
                <a:gd name="connsiteY0" fmla="*/ 1532006 h 1532006"/>
                <a:gd name="connsiteX1" fmla="*/ 4407305 w 4647485"/>
                <a:gd name="connsiteY1" fmla="*/ 1532006 h 1532006"/>
                <a:gd name="connsiteX2" fmla="*/ 4407305 w 4647485"/>
                <a:gd name="connsiteY2" fmla="*/ 1490832 h 1532006"/>
                <a:gd name="connsiteX3" fmla="*/ 4029879 w 4647485"/>
                <a:gd name="connsiteY3" fmla="*/ 1490832 h 1532006"/>
                <a:gd name="connsiteX4" fmla="*/ 4029879 w 4647485"/>
                <a:gd name="connsiteY4" fmla="*/ 1461668 h 1532006"/>
                <a:gd name="connsiteX5" fmla="*/ 3775974 w 4647485"/>
                <a:gd name="connsiteY5" fmla="*/ 1461668 h 1532006"/>
                <a:gd name="connsiteX6" fmla="*/ 3775974 w 4647485"/>
                <a:gd name="connsiteY6" fmla="*/ 1437650 h 1532006"/>
                <a:gd name="connsiteX7" fmla="*/ 3384824 w 4647485"/>
                <a:gd name="connsiteY7" fmla="*/ 1437650 h 1532006"/>
                <a:gd name="connsiteX8" fmla="*/ 3384824 w 4647485"/>
                <a:gd name="connsiteY8" fmla="*/ 1406769 h 1532006"/>
                <a:gd name="connsiteX9" fmla="*/ 3340219 w 4647485"/>
                <a:gd name="connsiteY9" fmla="*/ 1406769 h 1532006"/>
                <a:gd name="connsiteX10" fmla="*/ 3340219 w 4647485"/>
                <a:gd name="connsiteY10" fmla="*/ 1375889 h 1532006"/>
                <a:gd name="connsiteX11" fmla="*/ 3208120 w 4647485"/>
                <a:gd name="connsiteY11" fmla="*/ 1375889 h 1532006"/>
                <a:gd name="connsiteX12" fmla="*/ 3208120 w 4647485"/>
                <a:gd name="connsiteY12" fmla="*/ 1355302 h 1532006"/>
                <a:gd name="connsiteX13" fmla="*/ 3101754 w 4647485"/>
                <a:gd name="connsiteY13" fmla="*/ 1355302 h 1532006"/>
                <a:gd name="connsiteX14" fmla="*/ 3101754 w 4647485"/>
                <a:gd name="connsiteY14" fmla="*/ 1339862 h 1532006"/>
                <a:gd name="connsiteX15" fmla="*/ 3033131 w 4647485"/>
                <a:gd name="connsiteY15" fmla="*/ 1339862 h 1532006"/>
                <a:gd name="connsiteX16" fmla="*/ 3033131 w 4647485"/>
                <a:gd name="connsiteY16" fmla="*/ 1317560 h 1532006"/>
                <a:gd name="connsiteX17" fmla="*/ 3000536 w 4647485"/>
                <a:gd name="connsiteY17" fmla="*/ 1317560 h 1532006"/>
                <a:gd name="connsiteX18" fmla="*/ 3000536 w 4647485"/>
                <a:gd name="connsiteY18" fmla="*/ 1302119 h 1532006"/>
                <a:gd name="connsiteX19" fmla="*/ 2938775 w 4647485"/>
                <a:gd name="connsiteY19" fmla="*/ 1302119 h 1532006"/>
                <a:gd name="connsiteX20" fmla="*/ 2938775 w 4647485"/>
                <a:gd name="connsiteY20" fmla="*/ 1272955 h 1532006"/>
                <a:gd name="connsiteX21" fmla="*/ 2806676 w 4647485"/>
                <a:gd name="connsiteY21" fmla="*/ 1272955 h 1532006"/>
                <a:gd name="connsiteX22" fmla="*/ 2806676 w 4647485"/>
                <a:gd name="connsiteY22" fmla="*/ 1259230 h 1532006"/>
                <a:gd name="connsiteX23" fmla="*/ 2789520 w 4647485"/>
                <a:gd name="connsiteY23" fmla="*/ 1259230 h 1532006"/>
                <a:gd name="connsiteX24" fmla="*/ 2789520 w 4647485"/>
                <a:gd name="connsiteY24" fmla="*/ 1240359 h 1532006"/>
                <a:gd name="connsiteX25" fmla="*/ 2708888 w 4647485"/>
                <a:gd name="connsiteY25" fmla="*/ 1240359 h 1532006"/>
                <a:gd name="connsiteX26" fmla="*/ 2708888 w 4647485"/>
                <a:gd name="connsiteY26" fmla="*/ 1218056 h 1532006"/>
                <a:gd name="connsiteX27" fmla="*/ 2693448 w 4647485"/>
                <a:gd name="connsiteY27" fmla="*/ 1218056 h 1532006"/>
                <a:gd name="connsiteX28" fmla="*/ 2693448 w 4647485"/>
                <a:gd name="connsiteY28" fmla="*/ 1194038 h 1532006"/>
                <a:gd name="connsiteX29" fmla="*/ 2660852 w 4647485"/>
                <a:gd name="connsiteY29" fmla="*/ 1194038 h 1532006"/>
                <a:gd name="connsiteX30" fmla="*/ 2660852 w 4647485"/>
                <a:gd name="connsiteY30" fmla="*/ 1178598 h 1532006"/>
                <a:gd name="connsiteX31" fmla="*/ 2609385 w 4647485"/>
                <a:gd name="connsiteY31" fmla="*/ 1178598 h 1532006"/>
                <a:gd name="connsiteX32" fmla="*/ 2609385 w 4647485"/>
                <a:gd name="connsiteY32" fmla="*/ 1161443 h 1532006"/>
                <a:gd name="connsiteX33" fmla="*/ 2554487 w 4647485"/>
                <a:gd name="connsiteY33" fmla="*/ 1161443 h 1532006"/>
                <a:gd name="connsiteX34" fmla="*/ 2554487 w 4647485"/>
                <a:gd name="connsiteY34" fmla="*/ 1142571 h 1532006"/>
                <a:gd name="connsiteX35" fmla="*/ 2533900 w 4647485"/>
                <a:gd name="connsiteY35" fmla="*/ 1142571 h 1532006"/>
                <a:gd name="connsiteX36" fmla="*/ 2533900 w 4647485"/>
                <a:gd name="connsiteY36" fmla="*/ 1103113 h 1532006"/>
                <a:gd name="connsiteX37" fmla="*/ 2506451 w 4647485"/>
                <a:gd name="connsiteY37" fmla="*/ 1103113 h 1532006"/>
                <a:gd name="connsiteX38" fmla="*/ 2506451 w 4647485"/>
                <a:gd name="connsiteY38" fmla="*/ 1080811 h 1532006"/>
                <a:gd name="connsiteX39" fmla="*/ 2437828 w 4647485"/>
                <a:gd name="connsiteY39" fmla="*/ 1080811 h 1532006"/>
                <a:gd name="connsiteX40" fmla="*/ 2437828 w 4647485"/>
                <a:gd name="connsiteY40" fmla="*/ 1060224 h 1532006"/>
                <a:gd name="connsiteX41" fmla="*/ 2267986 w 4647485"/>
                <a:gd name="connsiteY41" fmla="*/ 1060224 h 1532006"/>
                <a:gd name="connsiteX42" fmla="*/ 2267986 w 4647485"/>
                <a:gd name="connsiteY42" fmla="*/ 1024197 h 1532006"/>
                <a:gd name="connsiteX43" fmla="*/ 2190786 w 4647485"/>
                <a:gd name="connsiteY43" fmla="*/ 1024197 h 1532006"/>
                <a:gd name="connsiteX44" fmla="*/ 2190786 w 4647485"/>
                <a:gd name="connsiteY44" fmla="*/ 1001894 h 1532006"/>
                <a:gd name="connsiteX45" fmla="*/ 2147896 w 4647485"/>
                <a:gd name="connsiteY45" fmla="*/ 1001894 h 1532006"/>
                <a:gd name="connsiteX46" fmla="*/ 2147896 w 4647485"/>
                <a:gd name="connsiteY46" fmla="*/ 983023 h 1532006"/>
                <a:gd name="connsiteX47" fmla="*/ 2113585 w 4647485"/>
                <a:gd name="connsiteY47" fmla="*/ 983023 h 1532006"/>
                <a:gd name="connsiteX48" fmla="*/ 2113585 w 4647485"/>
                <a:gd name="connsiteY48" fmla="*/ 960721 h 1532006"/>
                <a:gd name="connsiteX49" fmla="*/ 2034668 w 4647485"/>
                <a:gd name="connsiteY49" fmla="*/ 960721 h 1532006"/>
                <a:gd name="connsiteX50" fmla="*/ 2034668 w 4647485"/>
                <a:gd name="connsiteY50" fmla="*/ 936703 h 1532006"/>
                <a:gd name="connsiteX51" fmla="*/ 1950605 w 4647485"/>
                <a:gd name="connsiteY51" fmla="*/ 936703 h 1532006"/>
                <a:gd name="connsiteX52" fmla="*/ 1950605 w 4647485"/>
                <a:gd name="connsiteY52" fmla="*/ 893813 h 1532006"/>
                <a:gd name="connsiteX53" fmla="*/ 1899138 w 4647485"/>
                <a:gd name="connsiteY53" fmla="*/ 893813 h 1532006"/>
                <a:gd name="connsiteX54" fmla="*/ 1899138 w 4647485"/>
                <a:gd name="connsiteY54" fmla="*/ 854355 h 1532006"/>
                <a:gd name="connsiteX55" fmla="*/ 1845955 w 4647485"/>
                <a:gd name="connsiteY55" fmla="*/ 854355 h 1532006"/>
                <a:gd name="connsiteX56" fmla="*/ 1845955 w 4647485"/>
                <a:gd name="connsiteY56" fmla="*/ 806319 h 1532006"/>
                <a:gd name="connsiteX57" fmla="*/ 1815075 w 4647485"/>
                <a:gd name="connsiteY57" fmla="*/ 806319 h 1532006"/>
                <a:gd name="connsiteX58" fmla="*/ 1815075 w 4647485"/>
                <a:gd name="connsiteY58" fmla="*/ 778870 h 1532006"/>
                <a:gd name="connsiteX59" fmla="*/ 1734443 w 4647485"/>
                <a:gd name="connsiteY59" fmla="*/ 778870 h 1532006"/>
                <a:gd name="connsiteX60" fmla="*/ 1734443 w 4647485"/>
                <a:gd name="connsiteY60" fmla="*/ 723972 h 1532006"/>
                <a:gd name="connsiteX61" fmla="*/ 1710425 w 4647485"/>
                <a:gd name="connsiteY61" fmla="*/ 723972 h 1532006"/>
                <a:gd name="connsiteX62" fmla="*/ 1710425 w 4647485"/>
                <a:gd name="connsiteY62" fmla="*/ 684513 h 1532006"/>
                <a:gd name="connsiteX63" fmla="*/ 1614353 w 4647485"/>
                <a:gd name="connsiteY63" fmla="*/ 684513 h 1532006"/>
                <a:gd name="connsiteX64" fmla="*/ 1614353 w 4647485"/>
                <a:gd name="connsiteY64" fmla="*/ 655349 h 1532006"/>
                <a:gd name="connsiteX65" fmla="*/ 1566317 w 4647485"/>
                <a:gd name="connsiteY65" fmla="*/ 655349 h 1532006"/>
                <a:gd name="connsiteX66" fmla="*/ 1566317 w 4647485"/>
                <a:gd name="connsiteY66" fmla="*/ 638193 h 1532006"/>
                <a:gd name="connsiteX67" fmla="*/ 1501125 w 4647485"/>
                <a:gd name="connsiteY67" fmla="*/ 638193 h 1532006"/>
                <a:gd name="connsiteX68" fmla="*/ 1501125 w 4647485"/>
                <a:gd name="connsiteY68" fmla="*/ 614175 h 1532006"/>
                <a:gd name="connsiteX69" fmla="*/ 1423925 w 4647485"/>
                <a:gd name="connsiteY69" fmla="*/ 614175 h 1532006"/>
                <a:gd name="connsiteX70" fmla="*/ 1423925 w 4647485"/>
                <a:gd name="connsiteY70" fmla="*/ 591873 h 1532006"/>
                <a:gd name="connsiteX71" fmla="*/ 1398191 w 4647485"/>
                <a:gd name="connsiteY71" fmla="*/ 591873 h 1532006"/>
                <a:gd name="connsiteX72" fmla="*/ 1398191 w 4647485"/>
                <a:gd name="connsiteY72" fmla="*/ 576432 h 1532006"/>
                <a:gd name="connsiteX73" fmla="*/ 1369026 w 4647485"/>
                <a:gd name="connsiteY73" fmla="*/ 576432 h 1532006"/>
                <a:gd name="connsiteX74" fmla="*/ 1369026 w 4647485"/>
                <a:gd name="connsiteY74" fmla="*/ 555846 h 1532006"/>
                <a:gd name="connsiteX75" fmla="*/ 1336431 w 4647485"/>
                <a:gd name="connsiteY75" fmla="*/ 555846 h 1532006"/>
                <a:gd name="connsiteX76" fmla="*/ 1336431 w 4647485"/>
                <a:gd name="connsiteY76" fmla="*/ 528396 h 1532006"/>
                <a:gd name="connsiteX77" fmla="*/ 1303835 w 4647485"/>
                <a:gd name="connsiteY77" fmla="*/ 528396 h 1532006"/>
                <a:gd name="connsiteX78" fmla="*/ 1303835 w 4647485"/>
                <a:gd name="connsiteY78" fmla="*/ 495800 h 1532006"/>
                <a:gd name="connsiteX79" fmla="*/ 1271239 w 4647485"/>
                <a:gd name="connsiteY79" fmla="*/ 495800 h 1532006"/>
                <a:gd name="connsiteX80" fmla="*/ 1271239 w 4647485"/>
                <a:gd name="connsiteY80" fmla="*/ 446049 h 1532006"/>
                <a:gd name="connsiteX81" fmla="*/ 1194038 w 4647485"/>
                <a:gd name="connsiteY81" fmla="*/ 446049 h 1532006"/>
                <a:gd name="connsiteX82" fmla="*/ 1194038 w 4647485"/>
                <a:gd name="connsiteY82" fmla="*/ 411737 h 1532006"/>
                <a:gd name="connsiteX83" fmla="*/ 1109975 w 4647485"/>
                <a:gd name="connsiteY83" fmla="*/ 411737 h 1532006"/>
                <a:gd name="connsiteX84" fmla="*/ 1109975 w 4647485"/>
                <a:gd name="connsiteY84" fmla="*/ 398013 h 1532006"/>
                <a:gd name="connsiteX85" fmla="*/ 988169 w 4647485"/>
                <a:gd name="connsiteY85" fmla="*/ 398013 h 1532006"/>
                <a:gd name="connsiteX86" fmla="*/ 988169 w 4647485"/>
                <a:gd name="connsiteY86" fmla="*/ 377426 h 1532006"/>
                <a:gd name="connsiteX87" fmla="*/ 936702 w 4647485"/>
                <a:gd name="connsiteY87" fmla="*/ 377426 h 1532006"/>
                <a:gd name="connsiteX88" fmla="*/ 936702 w 4647485"/>
                <a:gd name="connsiteY88" fmla="*/ 367133 h 1532006"/>
                <a:gd name="connsiteX89" fmla="*/ 916115 w 4647485"/>
                <a:gd name="connsiteY89" fmla="*/ 367133 h 1532006"/>
                <a:gd name="connsiteX90" fmla="*/ 916115 w 4647485"/>
                <a:gd name="connsiteY90" fmla="*/ 343115 h 1532006"/>
                <a:gd name="connsiteX91" fmla="*/ 890382 w 4647485"/>
                <a:gd name="connsiteY91" fmla="*/ 343115 h 1532006"/>
                <a:gd name="connsiteX92" fmla="*/ 890382 w 4647485"/>
                <a:gd name="connsiteY92" fmla="*/ 303656 h 1532006"/>
                <a:gd name="connsiteX93" fmla="*/ 821759 w 4647485"/>
                <a:gd name="connsiteY93" fmla="*/ 303656 h 1532006"/>
                <a:gd name="connsiteX94" fmla="*/ 821759 w 4647485"/>
                <a:gd name="connsiteY94" fmla="*/ 286501 h 1532006"/>
                <a:gd name="connsiteX95" fmla="*/ 789163 w 4647485"/>
                <a:gd name="connsiteY95" fmla="*/ 286501 h 1532006"/>
                <a:gd name="connsiteX96" fmla="*/ 789163 w 4647485"/>
                <a:gd name="connsiteY96" fmla="*/ 265914 h 1532006"/>
                <a:gd name="connsiteX97" fmla="*/ 749705 w 4647485"/>
                <a:gd name="connsiteY97" fmla="*/ 265914 h 1532006"/>
                <a:gd name="connsiteX98" fmla="*/ 749705 w 4647485"/>
                <a:gd name="connsiteY98" fmla="*/ 235034 h 1532006"/>
                <a:gd name="connsiteX99" fmla="*/ 723971 w 4647485"/>
                <a:gd name="connsiteY99" fmla="*/ 235034 h 1532006"/>
                <a:gd name="connsiteX100" fmla="*/ 723971 w 4647485"/>
                <a:gd name="connsiteY100" fmla="*/ 168126 h 1532006"/>
                <a:gd name="connsiteX101" fmla="*/ 681082 w 4647485"/>
                <a:gd name="connsiteY101" fmla="*/ 168126 h 1532006"/>
                <a:gd name="connsiteX102" fmla="*/ 681082 w 4647485"/>
                <a:gd name="connsiteY102" fmla="*/ 123521 h 1532006"/>
                <a:gd name="connsiteX103" fmla="*/ 646770 w 4647485"/>
                <a:gd name="connsiteY103" fmla="*/ 123521 h 1532006"/>
                <a:gd name="connsiteX104" fmla="*/ 646770 w 4647485"/>
                <a:gd name="connsiteY104" fmla="*/ 84063 h 1532006"/>
                <a:gd name="connsiteX105" fmla="*/ 363701 w 4647485"/>
                <a:gd name="connsiteY105" fmla="*/ 84063 h 1532006"/>
                <a:gd name="connsiteX106" fmla="*/ 363701 w 4647485"/>
                <a:gd name="connsiteY106" fmla="*/ 61761 h 1532006"/>
                <a:gd name="connsiteX107" fmla="*/ 271060 w 4647485"/>
                <a:gd name="connsiteY107" fmla="*/ 61761 h 1532006"/>
                <a:gd name="connsiteX108" fmla="*/ 271060 w 4647485"/>
                <a:gd name="connsiteY108" fmla="*/ 46321 h 1532006"/>
                <a:gd name="connsiteX109" fmla="*/ 204153 w 4647485"/>
                <a:gd name="connsiteY109" fmla="*/ 46321 h 1532006"/>
                <a:gd name="connsiteX110" fmla="*/ 204153 w 4647485"/>
                <a:gd name="connsiteY110" fmla="*/ 24018 h 1532006"/>
                <a:gd name="connsiteX111" fmla="*/ 166410 w 4647485"/>
                <a:gd name="connsiteY111" fmla="*/ 24018 h 1532006"/>
                <a:gd name="connsiteX112" fmla="*/ 166410 w 4647485"/>
                <a:gd name="connsiteY112" fmla="*/ 0 h 1532006"/>
                <a:gd name="connsiteX113" fmla="*/ 0 w 4647485"/>
                <a:gd name="connsiteY113" fmla="*/ 0 h 1532006"/>
                <a:gd name="connsiteX0" fmla="*/ 4407305 w 4407305"/>
                <a:gd name="connsiteY0" fmla="*/ 1532006 h 1532006"/>
                <a:gd name="connsiteX1" fmla="*/ 4407305 w 4407305"/>
                <a:gd name="connsiteY1" fmla="*/ 1490832 h 1532006"/>
                <a:gd name="connsiteX2" fmla="*/ 4029879 w 4407305"/>
                <a:gd name="connsiteY2" fmla="*/ 1490832 h 1532006"/>
                <a:gd name="connsiteX3" fmla="*/ 4029879 w 4407305"/>
                <a:gd name="connsiteY3" fmla="*/ 1461668 h 1532006"/>
                <a:gd name="connsiteX4" fmla="*/ 3775974 w 4407305"/>
                <a:gd name="connsiteY4" fmla="*/ 1461668 h 1532006"/>
                <a:gd name="connsiteX5" fmla="*/ 3775974 w 4407305"/>
                <a:gd name="connsiteY5" fmla="*/ 1437650 h 1532006"/>
                <a:gd name="connsiteX6" fmla="*/ 3384824 w 4407305"/>
                <a:gd name="connsiteY6" fmla="*/ 1437650 h 1532006"/>
                <a:gd name="connsiteX7" fmla="*/ 3384824 w 4407305"/>
                <a:gd name="connsiteY7" fmla="*/ 1406769 h 1532006"/>
                <a:gd name="connsiteX8" fmla="*/ 3340219 w 4407305"/>
                <a:gd name="connsiteY8" fmla="*/ 1406769 h 1532006"/>
                <a:gd name="connsiteX9" fmla="*/ 3340219 w 4407305"/>
                <a:gd name="connsiteY9" fmla="*/ 1375889 h 1532006"/>
                <a:gd name="connsiteX10" fmla="*/ 3208120 w 4407305"/>
                <a:gd name="connsiteY10" fmla="*/ 1375889 h 1532006"/>
                <a:gd name="connsiteX11" fmla="*/ 3208120 w 4407305"/>
                <a:gd name="connsiteY11" fmla="*/ 1355302 h 1532006"/>
                <a:gd name="connsiteX12" fmla="*/ 3101754 w 4407305"/>
                <a:gd name="connsiteY12" fmla="*/ 1355302 h 1532006"/>
                <a:gd name="connsiteX13" fmla="*/ 3101754 w 4407305"/>
                <a:gd name="connsiteY13" fmla="*/ 1339862 h 1532006"/>
                <a:gd name="connsiteX14" fmla="*/ 3033131 w 4407305"/>
                <a:gd name="connsiteY14" fmla="*/ 1339862 h 1532006"/>
                <a:gd name="connsiteX15" fmla="*/ 3033131 w 4407305"/>
                <a:gd name="connsiteY15" fmla="*/ 1317560 h 1532006"/>
                <a:gd name="connsiteX16" fmla="*/ 3000536 w 4407305"/>
                <a:gd name="connsiteY16" fmla="*/ 1317560 h 1532006"/>
                <a:gd name="connsiteX17" fmla="*/ 3000536 w 4407305"/>
                <a:gd name="connsiteY17" fmla="*/ 1302119 h 1532006"/>
                <a:gd name="connsiteX18" fmla="*/ 2938775 w 4407305"/>
                <a:gd name="connsiteY18" fmla="*/ 1302119 h 1532006"/>
                <a:gd name="connsiteX19" fmla="*/ 2938775 w 4407305"/>
                <a:gd name="connsiteY19" fmla="*/ 1272955 h 1532006"/>
                <a:gd name="connsiteX20" fmla="*/ 2806676 w 4407305"/>
                <a:gd name="connsiteY20" fmla="*/ 1272955 h 1532006"/>
                <a:gd name="connsiteX21" fmla="*/ 2806676 w 4407305"/>
                <a:gd name="connsiteY21" fmla="*/ 1259230 h 1532006"/>
                <a:gd name="connsiteX22" fmla="*/ 2789520 w 4407305"/>
                <a:gd name="connsiteY22" fmla="*/ 1259230 h 1532006"/>
                <a:gd name="connsiteX23" fmla="*/ 2789520 w 4407305"/>
                <a:gd name="connsiteY23" fmla="*/ 1240359 h 1532006"/>
                <a:gd name="connsiteX24" fmla="*/ 2708888 w 4407305"/>
                <a:gd name="connsiteY24" fmla="*/ 1240359 h 1532006"/>
                <a:gd name="connsiteX25" fmla="*/ 2708888 w 4407305"/>
                <a:gd name="connsiteY25" fmla="*/ 1218056 h 1532006"/>
                <a:gd name="connsiteX26" fmla="*/ 2693448 w 4407305"/>
                <a:gd name="connsiteY26" fmla="*/ 1218056 h 1532006"/>
                <a:gd name="connsiteX27" fmla="*/ 2693448 w 4407305"/>
                <a:gd name="connsiteY27" fmla="*/ 1194038 h 1532006"/>
                <a:gd name="connsiteX28" fmla="*/ 2660852 w 4407305"/>
                <a:gd name="connsiteY28" fmla="*/ 1194038 h 1532006"/>
                <a:gd name="connsiteX29" fmla="*/ 2660852 w 4407305"/>
                <a:gd name="connsiteY29" fmla="*/ 1178598 h 1532006"/>
                <a:gd name="connsiteX30" fmla="*/ 2609385 w 4407305"/>
                <a:gd name="connsiteY30" fmla="*/ 1178598 h 1532006"/>
                <a:gd name="connsiteX31" fmla="*/ 2609385 w 4407305"/>
                <a:gd name="connsiteY31" fmla="*/ 1161443 h 1532006"/>
                <a:gd name="connsiteX32" fmla="*/ 2554487 w 4407305"/>
                <a:gd name="connsiteY32" fmla="*/ 1161443 h 1532006"/>
                <a:gd name="connsiteX33" fmla="*/ 2554487 w 4407305"/>
                <a:gd name="connsiteY33" fmla="*/ 1142571 h 1532006"/>
                <a:gd name="connsiteX34" fmla="*/ 2533900 w 4407305"/>
                <a:gd name="connsiteY34" fmla="*/ 1142571 h 1532006"/>
                <a:gd name="connsiteX35" fmla="*/ 2533900 w 4407305"/>
                <a:gd name="connsiteY35" fmla="*/ 1103113 h 1532006"/>
                <a:gd name="connsiteX36" fmla="*/ 2506451 w 4407305"/>
                <a:gd name="connsiteY36" fmla="*/ 1103113 h 1532006"/>
                <a:gd name="connsiteX37" fmla="*/ 2506451 w 4407305"/>
                <a:gd name="connsiteY37" fmla="*/ 1080811 h 1532006"/>
                <a:gd name="connsiteX38" fmla="*/ 2437828 w 4407305"/>
                <a:gd name="connsiteY38" fmla="*/ 1080811 h 1532006"/>
                <a:gd name="connsiteX39" fmla="*/ 2437828 w 4407305"/>
                <a:gd name="connsiteY39" fmla="*/ 1060224 h 1532006"/>
                <a:gd name="connsiteX40" fmla="*/ 2267986 w 4407305"/>
                <a:gd name="connsiteY40" fmla="*/ 1060224 h 1532006"/>
                <a:gd name="connsiteX41" fmla="*/ 2267986 w 4407305"/>
                <a:gd name="connsiteY41" fmla="*/ 1024197 h 1532006"/>
                <a:gd name="connsiteX42" fmla="*/ 2190786 w 4407305"/>
                <a:gd name="connsiteY42" fmla="*/ 1024197 h 1532006"/>
                <a:gd name="connsiteX43" fmla="*/ 2190786 w 4407305"/>
                <a:gd name="connsiteY43" fmla="*/ 1001894 h 1532006"/>
                <a:gd name="connsiteX44" fmla="*/ 2147896 w 4407305"/>
                <a:gd name="connsiteY44" fmla="*/ 1001894 h 1532006"/>
                <a:gd name="connsiteX45" fmla="*/ 2147896 w 4407305"/>
                <a:gd name="connsiteY45" fmla="*/ 983023 h 1532006"/>
                <a:gd name="connsiteX46" fmla="*/ 2113585 w 4407305"/>
                <a:gd name="connsiteY46" fmla="*/ 983023 h 1532006"/>
                <a:gd name="connsiteX47" fmla="*/ 2113585 w 4407305"/>
                <a:gd name="connsiteY47" fmla="*/ 960721 h 1532006"/>
                <a:gd name="connsiteX48" fmla="*/ 2034668 w 4407305"/>
                <a:gd name="connsiteY48" fmla="*/ 960721 h 1532006"/>
                <a:gd name="connsiteX49" fmla="*/ 2034668 w 4407305"/>
                <a:gd name="connsiteY49" fmla="*/ 936703 h 1532006"/>
                <a:gd name="connsiteX50" fmla="*/ 1950605 w 4407305"/>
                <a:gd name="connsiteY50" fmla="*/ 936703 h 1532006"/>
                <a:gd name="connsiteX51" fmla="*/ 1950605 w 4407305"/>
                <a:gd name="connsiteY51" fmla="*/ 893813 h 1532006"/>
                <a:gd name="connsiteX52" fmla="*/ 1899138 w 4407305"/>
                <a:gd name="connsiteY52" fmla="*/ 893813 h 1532006"/>
                <a:gd name="connsiteX53" fmla="*/ 1899138 w 4407305"/>
                <a:gd name="connsiteY53" fmla="*/ 854355 h 1532006"/>
                <a:gd name="connsiteX54" fmla="*/ 1845955 w 4407305"/>
                <a:gd name="connsiteY54" fmla="*/ 854355 h 1532006"/>
                <a:gd name="connsiteX55" fmla="*/ 1845955 w 4407305"/>
                <a:gd name="connsiteY55" fmla="*/ 806319 h 1532006"/>
                <a:gd name="connsiteX56" fmla="*/ 1815075 w 4407305"/>
                <a:gd name="connsiteY56" fmla="*/ 806319 h 1532006"/>
                <a:gd name="connsiteX57" fmla="*/ 1815075 w 4407305"/>
                <a:gd name="connsiteY57" fmla="*/ 778870 h 1532006"/>
                <a:gd name="connsiteX58" fmla="*/ 1734443 w 4407305"/>
                <a:gd name="connsiteY58" fmla="*/ 778870 h 1532006"/>
                <a:gd name="connsiteX59" fmla="*/ 1734443 w 4407305"/>
                <a:gd name="connsiteY59" fmla="*/ 723972 h 1532006"/>
                <a:gd name="connsiteX60" fmla="*/ 1710425 w 4407305"/>
                <a:gd name="connsiteY60" fmla="*/ 723972 h 1532006"/>
                <a:gd name="connsiteX61" fmla="*/ 1710425 w 4407305"/>
                <a:gd name="connsiteY61" fmla="*/ 684513 h 1532006"/>
                <a:gd name="connsiteX62" fmla="*/ 1614353 w 4407305"/>
                <a:gd name="connsiteY62" fmla="*/ 684513 h 1532006"/>
                <a:gd name="connsiteX63" fmla="*/ 1614353 w 4407305"/>
                <a:gd name="connsiteY63" fmla="*/ 655349 h 1532006"/>
                <a:gd name="connsiteX64" fmla="*/ 1566317 w 4407305"/>
                <a:gd name="connsiteY64" fmla="*/ 655349 h 1532006"/>
                <a:gd name="connsiteX65" fmla="*/ 1566317 w 4407305"/>
                <a:gd name="connsiteY65" fmla="*/ 638193 h 1532006"/>
                <a:gd name="connsiteX66" fmla="*/ 1501125 w 4407305"/>
                <a:gd name="connsiteY66" fmla="*/ 638193 h 1532006"/>
                <a:gd name="connsiteX67" fmla="*/ 1501125 w 4407305"/>
                <a:gd name="connsiteY67" fmla="*/ 614175 h 1532006"/>
                <a:gd name="connsiteX68" fmla="*/ 1423925 w 4407305"/>
                <a:gd name="connsiteY68" fmla="*/ 614175 h 1532006"/>
                <a:gd name="connsiteX69" fmla="*/ 1423925 w 4407305"/>
                <a:gd name="connsiteY69" fmla="*/ 591873 h 1532006"/>
                <a:gd name="connsiteX70" fmla="*/ 1398191 w 4407305"/>
                <a:gd name="connsiteY70" fmla="*/ 591873 h 1532006"/>
                <a:gd name="connsiteX71" fmla="*/ 1398191 w 4407305"/>
                <a:gd name="connsiteY71" fmla="*/ 576432 h 1532006"/>
                <a:gd name="connsiteX72" fmla="*/ 1369026 w 4407305"/>
                <a:gd name="connsiteY72" fmla="*/ 576432 h 1532006"/>
                <a:gd name="connsiteX73" fmla="*/ 1369026 w 4407305"/>
                <a:gd name="connsiteY73" fmla="*/ 555846 h 1532006"/>
                <a:gd name="connsiteX74" fmla="*/ 1336431 w 4407305"/>
                <a:gd name="connsiteY74" fmla="*/ 555846 h 1532006"/>
                <a:gd name="connsiteX75" fmla="*/ 1336431 w 4407305"/>
                <a:gd name="connsiteY75" fmla="*/ 528396 h 1532006"/>
                <a:gd name="connsiteX76" fmla="*/ 1303835 w 4407305"/>
                <a:gd name="connsiteY76" fmla="*/ 528396 h 1532006"/>
                <a:gd name="connsiteX77" fmla="*/ 1303835 w 4407305"/>
                <a:gd name="connsiteY77" fmla="*/ 495800 h 1532006"/>
                <a:gd name="connsiteX78" fmla="*/ 1271239 w 4407305"/>
                <a:gd name="connsiteY78" fmla="*/ 495800 h 1532006"/>
                <a:gd name="connsiteX79" fmla="*/ 1271239 w 4407305"/>
                <a:gd name="connsiteY79" fmla="*/ 446049 h 1532006"/>
                <a:gd name="connsiteX80" fmla="*/ 1194038 w 4407305"/>
                <a:gd name="connsiteY80" fmla="*/ 446049 h 1532006"/>
                <a:gd name="connsiteX81" fmla="*/ 1194038 w 4407305"/>
                <a:gd name="connsiteY81" fmla="*/ 411737 h 1532006"/>
                <a:gd name="connsiteX82" fmla="*/ 1109975 w 4407305"/>
                <a:gd name="connsiteY82" fmla="*/ 411737 h 1532006"/>
                <a:gd name="connsiteX83" fmla="*/ 1109975 w 4407305"/>
                <a:gd name="connsiteY83" fmla="*/ 398013 h 1532006"/>
                <a:gd name="connsiteX84" fmla="*/ 988169 w 4407305"/>
                <a:gd name="connsiteY84" fmla="*/ 398013 h 1532006"/>
                <a:gd name="connsiteX85" fmla="*/ 988169 w 4407305"/>
                <a:gd name="connsiteY85" fmla="*/ 377426 h 1532006"/>
                <a:gd name="connsiteX86" fmla="*/ 936702 w 4407305"/>
                <a:gd name="connsiteY86" fmla="*/ 377426 h 1532006"/>
                <a:gd name="connsiteX87" fmla="*/ 936702 w 4407305"/>
                <a:gd name="connsiteY87" fmla="*/ 367133 h 1532006"/>
                <a:gd name="connsiteX88" fmla="*/ 916115 w 4407305"/>
                <a:gd name="connsiteY88" fmla="*/ 367133 h 1532006"/>
                <a:gd name="connsiteX89" fmla="*/ 916115 w 4407305"/>
                <a:gd name="connsiteY89" fmla="*/ 343115 h 1532006"/>
                <a:gd name="connsiteX90" fmla="*/ 890382 w 4407305"/>
                <a:gd name="connsiteY90" fmla="*/ 343115 h 1532006"/>
                <a:gd name="connsiteX91" fmla="*/ 890382 w 4407305"/>
                <a:gd name="connsiteY91" fmla="*/ 303656 h 1532006"/>
                <a:gd name="connsiteX92" fmla="*/ 821759 w 4407305"/>
                <a:gd name="connsiteY92" fmla="*/ 303656 h 1532006"/>
                <a:gd name="connsiteX93" fmla="*/ 821759 w 4407305"/>
                <a:gd name="connsiteY93" fmla="*/ 286501 h 1532006"/>
                <a:gd name="connsiteX94" fmla="*/ 789163 w 4407305"/>
                <a:gd name="connsiteY94" fmla="*/ 286501 h 1532006"/>
                <a:gd name="connsiteX95" fmla="*/ 789163 w 4407305"/>
                <a:gd name="connsiteY95" fmla="*/ 265914 h 1532006"/>
                <a:gd name="connsiteX96" fmla="*/ 749705 w 4407305"/>
                <a:gd name="connsiteY96" fmla="*/ 265914 h 1532006"/>
                <a:gd name="connsiteX97" fmla="*/ 749705 w 4407305"/>
                <a:gd name="connsiteY97" fmla="*/ 235034 h 1532006"/>
                <a:gd name="connsiteX98" fmla="*/ 723971 w 4407305"/>
                <a:gd name="connsiteY98" fmla="*/ 235034 h 1532006"/>
                <a:gd name="connsiteX99" fmla="*/ 723971 w 4407305"/>
                <a:gd name="connsiteY99" fmla="*/ 168126 h 1532006"/>
                <a:gd name="connsiteX100" fmla="*/ 681082 w 4407305"/>
                <a:gd name="connsiteY100" fmla="*/ 168126 h 1532006"/>
                <a:gd name="connsiteX101" fmla="*/ 681082 w 4407305"/>
                <a:gd name="connsiteY101" fmla="*/ 123521 h 1532006"/>
                <a:gd name="connsiteX102" fmla="*/ 646770 w 4407305"/>
                <a:gd name="connsiteY102" fmla="*/ 123521 h 1532006"/>
                <a:gd name="connsiteX103" fmla="*/ 646770 w 4407305"/>
                <a:gd name="connsiteY103" fmla="*/ 84063 h 1532006"/>
                <a:gd name="connsiteX104" fmla="*/ 363701 w 4407305"/>
                <a:gd name="connsiteY104" fmla="*/ 84063 h 1532006"/>
                <a:gd name="connsiteX105" fmla="*/ 363701 w 4407305"/>
                <a:gd name="connsiteY105" fmla="*/ 61761 h 1532006"/>
                <a:gd name="connsiteX106" fmla="*/ 271060 w 4407305"/>
                <a:gd name="connsiteY106" fmla="*/ 61761 h 1532006"/>
                <a:gd name="connsiteX107" fmla="*/ 271060 w 4407305"/>
                <a:gd name="connsiteY107" fmla="*/ 46321 h 1532006"/>
                <a:gd name="connsiteX108" fmla="*/ 204153 w 4407305"/>
                <a:gd name="connsiteY108" fmla="*/ 46321 h 1532006"/>
                <a:gd name="connsiteX109" fmla="*/ 204153 w 4407305"/>
                <a:gd name="connsiteY109" fmla="*/ 24018 h 1532006"/>
                <a:gd name="connsiteX110" fmla="*/ 166410 w 4407305"/>
                <a:gd name="connsiteY110" fmla="*/ 24018 h 1532006"/>
                <a:gd name="connsiteX111" fmla="*/ 166410 w 4407305"/>
                <a:gd name="connsiteY111" fmla="*/ 0 h 1532006"/>
                <a:gd name="connsiteX112" fmla="*/ 0 w 4407305"/>
                <a:gd name="connsiteY112" fmla="*/ 0 h 1532006"/>
                <a:gd name="connsiteX0" fmla="*/ 4407305 w 4407305"/>
                <a:gd name="connsiteY0" fmla="*/ 1490832 h 1490832"/>
                <a:gd name="connsiteX1" fmla="*/ 4029879 w 4407305"/>
                <a:gd name="connsiteY1" fmla="*/ 1490832 h 1490832"/>
                <a:gd name="connsiteX2" fmla="*/ 4029879 w 4407305"/>
                <a:gd name="connsiteY2" fmla="*/ 1461668 h 1490832"/>
                <a:gd name="connsiteX3" fmla="*/ 3775974 w 4407305"/>
                <a:gd name="connsiteY3" fmla="*/ 1461668 h 1490832"/>
                <a:gd name="connsiteX4" fmla="*/ 3775974 w 4407305"/>
                <a:gd name="connsiteY4" fmla="*/ 1437650 h 1490832"/>
                <a:gd name="connsiteX5" fmla="*/ 3384824 w 4407305"/>
                <a:gd name="connsiteY5" fmla="*/ 1437650 h 1490832"/>
                <a:gd name="connsiteX6" fmla="*/ 3384824 w 4407305"/>
                <a:gd name="connsiteY6" fmla="*/ 1406769 h 1490832"/>
                <a:gd name="connsiteX7" fmla="*/ 3340219 w 4407305"/>
                <a:gd name="connsiteY7" fmla="*/ 1406769 h 1490832"/>
                <a:gd name="connsiteX8" fmla="*/ 3340219 w 4407305"/>
                <a:gd name="connsiteY8" fmla="*/ 1375889 h 1490832"/>
                <a:gd name="connsiteX9" fmla="*/ 3208120 w 4407305"/>
                <a:gd name="connsiteY9" fmla="*/ 1375889 h 1490832"/>
                <a:gd name="connsiteX10" fmla="*/ 3208120 w 4407305"/>
                <a:gd name="connsiteY10" fmla="*/ 1355302 h 1490832"/>
                <a:gd name="connsiteX11" fmla="*/ 3101754 w 4407305"/>
                <a:gd name="connsiteY11" fmla="*/ 1355302 h 1490832"/>
                <a:gd name="connsiteX12" fmla="*/ 3101754 w 4407305"/>
                <a:gd name="connsiteY12" fmla="*/ 1339862 h 1490832"/>
                <a:gd name="connsiteX13" fmla="*/ 3033131 w 4407305"/>
                <a:gd name="connsiteY13" fmla="*/ 1339862 h 1490832"/>
                <a:gd name="connsiteX14" fmla="*/ 3033131 w 4407305"/>
                <a:gd name="connsiteY14" fmla="*/ 1317560 h 1490832"/>
                <a:gd name="connsiteX15" fmla="*/ 3000536 w 4407305"/>
                <a:gd name="connsiteY15" fmla="*/ 1317560 h 1490832"/>
                <a:gd name="connsiteX16" fmla="*/ 3000536 w 4407305"/>
                <a:gd name="connsiteY16" fmla="*/ 1302119 h 1490832"/>
                <a:gd name="connsiteX17" fmla="*/ 2938775 w 4407305"/>
                <a:gd name="connsiteY17" fmla="*/ 1302119 h 1490832"/>
                <a:gd name="connsiteX18" fmla="*/ 2938775 w 4407305"/>
                <a:gd name="connsiteY18" fmla="*/ 1272955 h 1490832"/>
                <a:gd name="connsiteX19" fmla="*/ 2806676 w 4407305"/>
                <a:gd name="connsiteY19" fmla="*/ 1272955 h 1490832"/>
                <a:gd name="connsiteX20" fmla="*/ 2806676 w 4407305"/>
                <a:gd name="connsiteY20" fmla="*/ 1259230 h 1490832"/>
                <a:gd name="connsiteX21" fmla="*/ 2789520 w 4407305"/>
                <a:gd name="connsiteY21" fmla="*/ 1259230 h 1490832"/>
                <a:gd name="connsiteX22" fmla="*/ 2789520 w 4407305"/>
                <a:gd name="connsiteY22" fmla="*/ 1240359 h 1490832"/>
                <a:gd name="connsiteX23" fmla="*/ 2708888 w 4407305"/>
                <a:gd name="connsiteY23" fmla="*/ 1240359 h 1490832"/>
                <a:gd name="connsiteX24" fmla="*/ 2708888 w 4407305"/>
                <a:gd name="connsiteY24" fmla="*/ 1218056 h 1490832"/>
                <a:gd name="connsiteX25" fmla="*/ 2693448 w 4407305"/>
                <a:gd name="connsiteY25" fmla="*/ 1218056 h 1490832"/>
                <a:gd name="connsiteX26" fmla="*/ 2693448 w 4407305"/>
                <a:gd name="connsiteY26" fmla="*/ 1194038 h 1490832"/>
                <a:gd name="connsiteX27" fmla="*/ 2660852 w 4407305"/>
                <a:gd name="connsiteY27" fmla="*/ 1194038 h 1490832"/>
                <a:gd name="connsiteX28" fmla="*/ 2660852 w 4407305"/>
                <a:gd name="connsiteY28" fmla="*/ 1178598 h 1490832"/>
                <a:gd name="connsiteX29" fmla="*/ 2609385 w 4407305"/>
                <a:gd name="connsiteY29" fmla="*/ 1178598 h 1490832"/>
                <a:gd name="connsiteX30" fmla="*/ 2609385 w 4407305"/>
                <a:gd name="connsiteY30" fmla="*/ 1161443 h 1490832"/>
                <a:gd name="connsiteX31" fmla="*/ 2554487 w 4407305"/>
                <a:gd name="connsiteY31" fmla="*/ 1161443 h 1490832"/>
                <a:gd name="connsiteX32" fmla="*/ 2554487 w 4407305"/>
                <a:gd name="connsiteY32" fmla="*/ 1142571 h 1490832"/>
                <a:gd name="connsiteX33" fmla="*/ 2533900 w 4407305"/>
                <a:gd name="connsiteY33" fmla="*/ 1142571 h 1490832"/>
                <a:gd name="connsiteX34" fmla="*/ 2533900 w 4407305"/>
                <a:gd name="connsiteY34" fmla="*/ 1103113 h 1490832"/>
                <a:gd name="connsiteX35" fmla="*/ 2506451 w 4407305"/>
                <a:gd name="connsiteY35" fmla="*/ 1103113 h 1490832"/>
                <a:gd name="connsiteX36" fmla="*/ 2506451 w 4407305"/>
                <a:gd name="connsiteY36" fmla="*/ 1080811 h 1490832"/>
                <a:gd name="connsiteX37" fmla="*/ 2437828 w 4407305"/>
                <a:gd name="connsiteY37" fmla="*/ 1080811 h 1490832"/>
                <a:gd name="connsiteX38" fmla="*/ 2437828 w 4407305"/>
                <a:gd name="connsiteY38" fmla="*/ 1060224 h 1490832"/>
                <a:gd name="connsiteX39" fmla="*/ 2267986 w 4407305"/>
                <a:gd name="connsiteY39" fmla="*/ 1060224 h 1490832"/>
                <a:gd name="connsiteX40" fmla="*/ 2267986 w 4407305"/>
                <a:gd name="connsiteY40" fmla="*/ 1024197 h 1490832"/>
                <a:gd name="connsiteX41" fmla="*/ 2190786 w 4407305"/>
                <a:gd name="connsiteY41" fmla="*/ 1024197 h 1490832"/>
                <a:gd name="connsiteX42" fmla="*/ 2190786 w 4407305"/>
                <a:gd name="connsiteY42" fmla="*/ 1001894 h 1490832"/>
                <a:gd name="connsiteX43" fmla="*/ 2147896 w 4407305"/>
                <a:gd name="connsiteY43" fmla="*/ 1001894 h 1490832"/>
                <a:gd name="connsiteX44" fmla="*/ 2147896 w 4407305"/>
                <a:gd name="connsiteY44" fmla="*/ 983023 h 1490832"/>
                <a:gd name="connsiteX45" fmla="*/ 2113585 w 4407305"/>
                <a:gd name="connsiteY45" fmla="*/ 983023 h 1490832"/>
                <a:gd name="connsiteX46" fmla="*/ 2113585 w 4407305"/>
                <a:gd name="connsiteY46" fmla="*/ 960721 h 1490832"/>
                <a:gd name="connsiteX47" fmla="*/ 2034668 w 4407305"/>
                <a:gd name="connsiteY47" fmla="*/ 960721 h 1490832"/>
                <a:gd name="connsiteX48" fmla="*/ 2034668 w 4407305"/>
                <a:gd name="connsiteY48" fmla="*/ 936703 h 1490832"/>
                <a:gd name="connsiteX49" fmla="*/ 1950605 w 4407305"/>
                <a:gd name="connsiteY49" fmla="*/ 936703 h 1490832"/>
                <a:gd name="connsiteX50" fmla="*/ 1950605 w 4407305"/>
                <a:gd name="connsiteY50" fmla="*/ 893813 h 1490832"/>
                <a:gd name="connsiteX51" fmla="*/ 1899138 w 4407305"/>
                <a:gd name="connsiteY51" fmla="*/ 893813 h 1490832"/>
                <a:gd name="connsiteX52" fmla="*/ 1899138 w 4407305"/>
                <a:gd name="connsiteY52" fmla="*/ 854355 h 1490832"/>
                <a:gd name="connsiteX53" fmla="*/ 1845955 w 4407305"/>
                <a:gd name="connsiteY53" fmla="*/ 854355 h 1490832"/>
                <a:gd name="connsiteX54" fmla="*/ 1845955 w 4407305"/>
                <a:gd name="connsiteY54" fmla="*/ 806319 h 1490832"/>
                <a:gd name="connsiteX55" fmla="*/ 1815075 w 4407305"/>
                <a:gd name="connsiteY55" fmla="*/ 806319 h 1490832"/>
                <a:gd name="connsiteX56" fmla="*/ 1815075 w 4407305"/>
                <a:gd name="connsiteY56" fmla="*/ 778870 h 1490832"/>
                <a:gd name="connsiteX57" fmla="*/ 1734443 w 4407305"/>
                <a:gd name="connsiteY57" fmla="*/ 778870 h 1490832"/>
                <a:gd name="connsiteX58" fmla="*/ 1734443 w 4407305"/>
                <a:gd name="connsiteY58" fmla="*/ 723972 h 1490832"/>
                <a:gd name="connsiteX59" fmla="*/ 1710425 w 4407305"/>
                <a:gd name="connsiteY59" fmla="*/ 723972 h 1490832"/>
                <a:gd name="connsiteX60" fmla="*/ 1710425 w 4407305"/>
                <a:gd name="connsiteY60" fmla="*/ 684513 h 1490832"/>
                <a:gd name="connsiteX61" fmla="*/ 1614353 w 4407305"/>
                <a:gd name="connsiteY61" fmla="*/ 684513 h 1490832"/>
                <a:gd name="connsiteX62" fmla="*/ 1614353 w 4407305"/>
                <a:gd name="connsiteY62" fmla="*/ 655349 h 1490832"/>
                <a:gd name="connsiteX63" fmla="*/ 1566317 w 4407305"/>
                <a:gd name="connsiteY63" fmla="*/ 655349 h 1490832"/>
                <a:gd name="connsiteX64" fmla="*/ 1566317 w 4407305"/>
                <a:gd name="connsiteY64" fmla="*/ 638193 h 1490832"/>
                <a:gd name="connsiteX65" fmla="*/ 1501125 w 4407305"/>
                <a:gd name="connsiteY65" fmla="*/ 638193 h 1490832"/>
                <a:gd name="connsiteX66" fmla="*/ 1501125 w 4407305"/>
                <a:gd name="connsiteY66" fmla="*/ 614175 h 1490832"/>
                <a:gd name="connsiteX67" fmla="*/ 1423925 w 4407305"/>
                <a:gd name="connsiteY67" fmla="*/ 614175 h 1490832"/>
                <a:gd name="connsiteX68" fmla="*/ 1423925 w 4407305"/>
                <a:gd name="connsiteY68" fmla="*/ 591873 h 1490832"/>
                <a:gd name="connsiteX69" fmla="*/ 1398191 w 4407305"/>
                <a:gd name="connsiteY69" fmla="*/ 591873 h 1490832"/>
                <a:gd name="connsiteX70" fmla="*/ 1398191 w 4407305"/>
                <a:gd name="connsiteY70" fmla="*/ 576432 h 1490832"/>
                <a:gd name="connsiteX71" fmla="*/ 1369026 w 4407305"/>
                <a:gd name="connsiteY71" fmla="*/ 576432 h 1490832"/>
                <a:gd name="connsiteX72" fmla="*/ 1369026 w 4407305"/>
                <a:gd name="connsiteY72" fmla="*/ 555846 h 1490832"/>
                <a:gd name="connsiteX73" fmla="*/ 1336431 w 4407305"/>
                <a:gd name="connsiteY73" fmla="*/ 555846 h 1490832"/>
                <a:gd name="connsiteX74" fmla="*/ 1336431 w 4407305"/>
                <a:gd name="connsiteY74" fmla="*/ 528396 h 1490832"/>
                <a:gd name="connsiteX75" fmla="*/ 1303835 w 4407305"/>
                <a:gd name="connsiteY75" fmla="*/ 528396 h 1490832"/>
                <a:gd name="connsiteX76" fmla="*/ 1303835 w 4407305"/>
                <a:gd name="connsiteY76" fmla="*/ 495800 h 1490832"/>
                <a:gd name="connsiteX77" fmla="*/ 1271239 w 4407305"/>
                <a:gd name="connsiteY77" fmla="*/ 495800 h 1490832"/>
                <a:gd name="connsiteX78" fmla="*/ 1271239 w 4407305"/>
                <a:gd name="connsiteY78" fmla="*/ 446049 h 1490832"/>
                <a:gd name="connsiteX79" fmla="*/ 1194038 w 4407305"/>
                <a:gd name="connsiteY79" fmla="*/ 446049 h 1490832"/>
                <a:gd name="connsiteX80" fmla="*/ 1194038 w 4407305"/>
                <a:gd name="connsiteY80" fmla="*/ 411737 h 1490832"/>
                <a:gd name="connsiteX81" fmla="*/ 1109975 w 4407305"/>
                <a:gd name="connsiteY81" fmla="*/ 411737 h 1490832"/>
                <a:gd name="connsiteX82" fmla="*/ 1109975 w 4407305"/>
                <a:gd name="connsiteY82" fmla="*/ 398013 h 1490832"/>
                <a:gd name="connsiteX83" fmla="*/ 988169 w 4407305"/>
                <a:gd name="connsiteY83" fmla="*/ 398013 h 1490832"/>
                <a:gd name="connsiteX84" fmla="*/ 988169 w 4407305"/>
                <a:gd name="connsiteY84" fmla="*/ 377426 h 1490832"/>
                <a:gd name="connsiteX85" fmla="*/ 936702 w 4407305"/>
                <a:gd name="connsiteY85" fmla="*/ 377426 h 1490832"/>
                <a:gd name="connsiteX86" fmla="*/ 936702 w 4407305"/>
                <a:gd name="connsiteY86" fmla="*/ 367133 h 1490832"/>
                <a:gd name="connsiteX87" fmla="*/ 916115 w 4407305"/>
                <a:gd name="connsiteY87" fmla="*/ 367133 h 1490832"/>
                <a:gd name="connsiteX88" fmla="*/ 916115 w 4407305"/>
                <a:gd name="connsiteY88" fmla="*/ 343115 h 1490832"/>
                <a:gd name="connsiteX89" fmla="*/ 890382 w 4407305"/>
                <a:gd name="connsiteY89" fmla="*/ 343115 h 1490832"/>
                <a:gd name="connsiteX90" fmla="*/ 890382 w 4407305"/>
                <a:gd name="connsiteY90" fmla="*/ 303656 h 1490832"/>
                <a:gd name="connsiteX91" fmla="*/ 821759 w 4407305"/>
                <a:gd name="connsiteY91" fmla="*/ 303656 h 1490832"/>
                <a:gd name="connsiteX92" fmla="*/ 821759 w 4407305"/>
                <a:gd name="connsiteY92" fmla="*/ 286501 h 1490832"/>
                <a:gd name="connsiteX93" fmla="*/ 789163 w 4407305"/>
                <a:gd name="connsiteY93" fmla="*/ 286501 h 1490832"/>
                <a:gd name="connsiteX94" fmla="*/ 789163 w 4407305"/>
                <a:gd name="connsiteY94" fmla="*/ 265914 h 1490832"/>
                <a:gd name="connsiteX95" fmla="*/ 749705 w 4407305"/>
                <a:gd name="connsiteY95" fmla="*/ 265914 h 1490832"/>
                <a:gd name="connsiteX96" fmla="*/ 749705 w 4407305"/>
                <a:gd name="connsiteY96" fmla="*/ 235034 h 1490832"/>
                <a:gd name="connsiteX97" fmla="*/ 723971 w 4407305"/>
                <a:gd name="connsiteY97" fmla="*/ 235034 h 1490832"/>
                <a:gd name="connsiteX98" fmla="*/ 723971 w 4407305"/>
                <a:gd name="connsiteY98" fmla="*/ 168126 h 1490832"/>
                <a:gd name="connsiteX99" fmla="*/ 681082 w 4407305"/>
                <a:gd name="connsiteY99" fmla="*/ 168126 h 1490832"/>
                <a:gd name="connsiteX100" fmla="*/ 681082 w 4407305"/>
                <a:gd name="connsiteY100" fmla="*/ 123521 h 1490832"/>
                <a:gd name="connsiteX101" fmla="*/ 646770 w 4407305"/>
                <a:gd name="connsiteY101" fmla="*/ 123521 h 1490832"/>
                <a:gd name="connsiteX102" fmla="*/ 646770 w 4407305"/>
                <a:gd name="connsiteY102" fmla="*/ 84063 h 1490832"/>
                <a:gd name="connsiteX103" fmla="*/ 363701 w 4407305"/>
                <a:gd name="connsiteY103" fmla="*/ 84063 h 1490832"/>
                <a:gd name="connsiteX104" fmla="*/ 363701 w 4407305"/>
                <a:gd name="connsiteY104" fmla="*/ 61761 h 1490832"/>
                <a:gd name="connsiteX105" fmla="*/ 271060 w 4407305"/>
                <a:gd name="connsiteY105" fmla="*/ 61761 h 1490832"/>
                <a:gd name="connsiteX106" fmla="*/ 271060 w 4407305"/>
                <a:gd name="connsiteY106" fmla="*/ 46321 h 1490832"/>
                <a:gd name="connsiteX107" fmla="*/ 204153 w 4407305"/>
                <a:gd name="connsiteY107" fmla="*/ 46321 h 1490832"/>
                <a:gd name="connsiteX108" fmla="*/ 204153 w 4407305"/>
                <a:gd name="connsiteY108" fmla="*/ 24018 h 1490832"/>
                <a:gd name="connsiteX109" fmla="*/ 166410 w 4407305"/>
                <a:gd name="connsiteY109" fmla="*/ 24018 h 1490832"/>
                <a:gd name="connsiteX110" fmla="*/ 166410 w 4407305"/>
                <a:gd name="connsiteY110" fmla="*/ 0 h 1490832"/>
                <a:gd name="connsiteX111" fmla="*/ 0 w 4407305"/>
                <a:gd name="connsiteY111" fmla="*/ 0 h 1490832"/>
                <a:gd name="connsiteX0" fmla="*/ 4029879 w 4029879"/>
                <a:gd name="connsiteY0" fmla="*/ 1490832 h 1490832"/>
                <a:gd name="connsiteX1" fmla="*/ 4029879 w 4029879"/>
                <a:gd name="connsiteY1" fmla="*/ 1461668 h 1490832"/>
                <a:gd name="connsiteX2" fmla="*/ 3775974 w 4029879"/>
                <a:gd name="connsiteY2" fmla="*/ 1461668 h 1490832"/>
                <a:gd name="connsiteX3" fmla="*/ 3775974 w 4029879"/>
                <a:gd name="connsiteY3" fmla="*/ 1437650 h 1490832"/>
                <a:gd name="connsiteX4" fmla="*/ 3384824 w 4029879"/>
                <a:gd name="connsiteY4" fmla="*/ 1437650 h 1490832"/>
                <a:gd name="connsiteX5" fmla="*/ 3384824 w 4029879"/>
                <a:gd name="connsiteY5" fmla="*/ 1406769 h 1490832"/>
                <a:gd name="connsiteX6" fmla="*/ 3340219 w 4029879"/>
                <a:gd name="connsiteY6" fmla="*/ 1406769 h 1490832"/>
                <a:gd name="connsiteX7" fmla="*/ 3340219 w 4029879"/>
                <a:gd name="connsiteY7" fmla="*/ 1375889 h 1490832"/>
                <a:gd name="connsiteX8" fmla="*/ 3208120 w 4029879"/>
                <a:gd name="connsiteY8" fmla="*/ 1375889 h 1490832"/>
                <a:gd name="connsiteX9" fmla="*/ 3208120 w 4029879"/>
                <a:gd name="connsiteY9" fmla="*/ 1355302 h 1490832"/>
                <a:gd name="connsiteX10" fmla="*/ 3101754 w 4029879"/>
                <a:gd name="connsiteY10" fmla="*/ 1355302 h 1490832"/>
                <a:gd name="connsiteX11" fmla="*/ 3101754 w 4029879"/>
                <a:gd name="connsiteY11" fmla="*/ 1339862 h 1490832"/>
                <a:gd name="connsiteX12" fmla="*/ 3033131 w 4029879"/>
                <a:gd name="connsiteY12" fmla="*/ 1339862 h 1490832"/>
                <a:gd name="connsiteX13" fmla="*/ 3033131 w 4029879"/>
                <a:gd name="connsiteY13" fmla="*/ 1317560 h 1490832"/>
                <a:gd name="connsiteX14" fmla="*/ 3000536 w 4029879"/>
                <a:gd name="connsiteY14" fmla="*/ 1317560 h 1490832"/>
                <a:gd name="connsiteX15" fmla="*/ 3000536 w 4029879"/>
                <a:gd name="connsiteY15" fmla="*/ 1302119 h 1490832"/>
                <a:gd name="connsiteX16" fmla="*/ 2938775 w 4029879"/>
                <a:gd name="connsiteY16" fmla="*/ 1302119 h 1490832"/>
                <a:gd name="connsiteX17" fmla="*/ 2938775 w 4029879"/>
                <a:gd name="connsiteY17" fmla="*/ 1272955 h 1490832"/>
                <a:gd name="connsiteX18" fmla="*/ 2806676 w 4029879"/>
                <a:gd name="connsiteY18" fmla="*/ 1272955 h 1490832"/>
                <a:gd name="connsiteX19" fmla="*/ 2806676 w 4029879"/>
                <a:gd name="connsiteY19" fmla="*/ 1259230 h 1490832"/>
                <a:gd name="connsiteX20" fmla="*/ 2789520 w 4029879"/>
                <a:gd name="connsiteY20" fmla="*/ 1259230 h 1490832"/>
                <a:gd name="connsiteX21" fmla="*/ 2789520 w 4029879"/>
                <a:gd name="connsiteY21" fmla="*/ 1240359 h 1490832"/>
                <a:gd name="connsiteX22" fmla="*/ 2708888 w 4029879"/>
                <a:gd name="connsiteY22" fmla="*/ 1240359 h 1490832"/>
                <a:gd name="connsiteX23" fmla="*/ 2708888 w 4029879"/>
                <a:gd name="connsiteY23" fmla="*/ 1218056 h 1490832"/>
                <a:gd name="connsiteX24" fmla="*/ 2693448 w 4029879"/>
                <a:gd name="connsiteY24" fmla="*/ 1218056 h 1490832"/>
                <a:gd name="connsiteX25" fmla="*/ 2693448 w 4029879"/>
                <a:gd name="connsiteY25" fmla="*/ 1194038 h 1490832"/>
                <a:gd name="connsiteX26" fmla="*/ 2660852 w 4029879"/>
                <a:gd name="connsiteY26" fmla="*/ 1194038 h 1490832"/>
                <a:gd name="connsiteX27" fmla="*/ 2660852 w 4029879"/>
                <a:gd name="connsiteY27" fmla="*/ 1178598 h 1490832"/>
                <a:gd name="connsiteX28" fmla="*/ 2609385 w 4029879"/>
                <a:gd name="connsiteY28" fmla="*/ 1178598 h 1490832"/>
                <a:gd name="connsiteX29" fmla="*/ 2609385 w 4029879"/>
                <a:gd name="connsiteY29" fmla="*/ 1161443 h 1490832"/>
                <a:gd name="connsiteX30" fmla="*/ 2554487 w 4029879"/>
                <a:gd name="connsiteY30" fmla="*/ 1161443 h 1490832"/>
                <a:gd name="connsiteX31" fmla="*/ 2554487 w 4029879"/>
                <a:gd name="connsiteY31" fmla="*/ 1142571 h 1490832"/>
                <a:gd name="connsiteX32" fmla="*/ 2533900 w 4029879"/>
                <a:gd name="connsiteY32" fmla="*/ 1142571 h 1490832"/>
                <a:gd name="connsiteX33" fmla="*/ 2533900 w 4029879"/>
                <a:gd name="connsiteY33" fmla="*/ 1103113 h 1490832"/>
                <a:gd name="connsiteX34" fmla="*/ 2506451 w 4029879"/>
                <a:gd name="connsiteY34" fmla="*/ 1103113 h 1490832"/>
                <a:gd name="connsiteX35" fmla="*/ 2506451 w 4029879"/>
                <a:gd name="connsiteY35" fmla="*/ 1080811 h 1490832"/>
                <a:gd name="connsiteX36" fmla="*/ 2437828 w 4029879"/>
                <a:gd name="connsiteY36" fmla="*/ 1080811 h 1490832"/>
                <a:gd name="connsiteX37" fmla="*/ 2437828 w 4029879"/>
                <a:gd name="connsiteY37" fmla="*/ 1060224 h 1490832"/>
                <a:gd name="connsiteX38" fmla="*/ 2267986 w 4029879"/>
                <a:gd name="connsiteY38" fmla="*/ 1060224 h 1490832"/>
                <a:gd name="connsiteX39" fmla="*/ 2267986 w 4029879"/>
                <a:gd name="connsiteY39" fmla="*/ 1024197 h 1490832"/>
                <a:gd name="connsiteX40" fmla="*/ 2190786 w 4029879"/>
                <a:gd name="connsiteY40" fmla="*/ 1024197 h 1490832"/>
                <a:gd name="connsiteX41" fmla="*/ 2190786 w 4029879"/>
                <a:gd name="connsiteY41" fmla="*/ 1001894 h 1490832"/>
                <a:gd name="connsiteX42" fmla="*/ 2147896 w 4029879"/>
                <a:gd name="connsiteY42" fmla="*/ 1001894 h 1490832"/>
                <a:gd name="connsiteX43" fmla="*/ 2147896 w 4029879"/>
                <a:gd name="connsiteY43" fmla="*/ 983023 h 1490832"/>
                <a:gd name="connsiteX44" fmla="*/ 2113585 w 4029879"/>
                <a:gd name="connsiteY44" fmla="*/ 983023 h 1490832"/>
                <a:gd name="connsiteX45" fmla="*/ 2113585 w 4029879"/>
                <a:gd name="connsiteY45" fmla="*/ 960721 h 1490832"/>
                <a:gd name="connsiteX46" fmla="*/ 2034668 w 4029879"/>
                <a:gd name="connsiteY46" fmla="*/ 960721 h 1490832"/>
                <a:gd name="connsiteX47" fmla="*/ 2034668 w 4029879"/>
                <a:gd name="connsiteY47" fmla="*/ 936703 h 1490832"/>
                <a:gd name="connsiteX48" fmla="*/ 1950605 w 4029879"/>
                <a:gd name="connsiteY48" fmla="*/ 936703 h 1490832"/>
                <a:gd name="connsiteX49" fmla="*/ 1950605 w 4029879"/>
                <a:gd name="connsiteY49" fmla="*/ 893813 h 1490832"/>
                <a:gd name="connsiteX50" fmla="*/ 1899138 w 4029879"/>
                <a:gd name="connsiteY50" fmla="*/ 893813 h 1490832"/>
                <a:gd name="connsiteX51" fmla="*/ 1899138 w 4029879"/>
                <a:gd name="connsiteY51" fmla="*/ 854355 h 1490832"/>
                <a:gd name="connsiteX52" fmla="*/ 1845955 w 4029879"/>
                <a:gd name="connsiteY52" fmla="*/ 854355 h 1490832"/>
                <a:gd name="connsiteX53" fmla="*/ 1845955 w 4029879"/>
                <a:gd name="connsiteY53" fmla="*/ 806319 h 1490832"/>
                <a:gd name="connsiteX54" fmla="*/ 1815075 w 4029879"/>
                <a:gd name="connsiteY54" fmla="*/ 806319 h 1490832"/>
                <a:gd name="connsiteX55" fmla="*/ 1815075 w 4029879"/>
                <a:gd name="connsiteY55" fmla="*/ 778870 h 1490832"/>
                <a:gd name="connsiteX56" fmla="*/ 1734443 w 4029879"/>
                <a:gd name="connsiteY56" fmla="*/ 778870 h 1490832"/>
                <a:gd name="connsiteX57" fmla="*/ 1734443 w 4029879"/>
                <a:gd name="connsiteY57" fmla="*/ 723972 h 1490832"/>
                <a:gd name="connsiteX58" fmla="*/ 1710425 w 4029879"/>
                <a:gd name="connsiteY58" fmla="*/ 723972 h 1490832"/>
                <a:gd name="connsiteX59" fmla="*/ 1710425 w 4029879"/>
                <a:gd name="connsiteY59" fmla="*/ 684513 h 1490832"/>
                <a:gd name="connsiteX60" fmla="*/ 1614353 w 4029879"/>
                <a:gd name="connsiteY60" fmla="*/ 684513 h 1490832"/>
                <a:gd name="connsiteX61" fmla="*/ 1614353 w 4029879"/>
                <a:gd name="connsiteY61" fmla="*/ 655349 h 1490832"/>
                <a:gd name="connsiteX62" fmla="*/ 1566317 w 4029879"/>
                <a:gd name="connsiteY62" fmla="*/ 655349 h 1490832"/>
                <a:gd name="connsiteX63" fmla="*/ 1566317 w 4029879"/>
                <a:gd name="connsiteY63" fmla="*/ 638193 h 1490832"/>
                <a:gd name="connsiteX64" fmla="*/ 1501125 w 4029879"/>
                <a:gd name="connsiteY64" fmla="*/ 638193 h 1490832"/>
                <a:gd name="connsiteX65" fmla="*/ 1501125 w 4029879"/>
                <a:gd name="connsiteY65" fmla="*/ 614175 h 1490832"/>
                <a:gd name="connsiteX66" fmla="*/ 1423925 w 4029879"/>
                <a:gd name="connsiteY66" fmla="*/ 614175 h 1490832"/>
                <a:gd name="connsiteX67" fmla="*/ 1423925 w 4029879"/>
                <a:gd name="connsiteY67" fmla="*/ 591873 h 1490832"/>
                <a:gd name="connsiteX68" fmla="*/ 1398191 w 4029879"/>
                <a:gd name="connsiteY68" fmla="*/ 591873 h 1490832"/>
                <a:gd name="connsiteX69" fmla="*/ 1398191 w 4029879"/>
                <a:gd name="connsiteY69" fmla="*/ 576432 h 1490832"/>
                <a:gd name="connsiteX70" fmla="*/ 1369026 w 4029879"/>
                <a:gd name="connsiteY70" fmla="*/ 576432 h 1490832"/>
                <a:gd name="connsiteX71" fmla="*/ 1369026 w 4029879"/>
                <a:gd name="connsiteY71" fmla="*/ 555846 h 1490832"/>
                <a:gd name="connsiteX72" fmla="*/ 1336431 w 4029879"/>
                <a:gd name="connsiteY72" fmla="*/ 555846 h 1490832"/>
                <a:gd name="connsiteX73" fmla="*/ 1336431 w 4029879"/>
                <a:gd name="connsiteY73" fmla="*/ 528396 h 1490832"/>
                <a:gd name="connsiteX74" fmla="*/ 1303835 w 4029879"/>
                <a:gd name="connsiteY74" fmla="*/ 528396 h 1490832"/>
                <a:gd name="connsiteX75" fmla="*/ 1303835 w 4029879"/>
                <a:gd name="connsiteY75" fmla="*/ 495800 h 1490832"/>
                <a:gd name="connsiteX76" fmla="*/ 1271239 w 4029879"/>
                <a:gd name="connsiteY76" fmla="*/ 495800 h 1490832"/>
                <a:gd name="connsiteX77" fmla="*/ 1271239 w 4029879"/>
                <a:gd name="connsiteY77" fmla="*/ 446049 h 1490832"/>
                <a:gd name="connsiteX78" fmla="*/ 1194038 w 4029879"/>
                <a:gd name="connsiteY78" fmla="*/ 446049 h 1490832"/>
                <a:gd name="connsiteX79" fmla="*/ 1194038 w 4029879"/>
                <a:gd name="connsiteY79" fmla="*/ 411737 h 1490832"/>
                <a:gd name="connsiteX80" fmla="*/ 1109975 w 4029879"/>
                <a:gd name="connsiteY80" fmla="*/ 411737 h 1490832"/>
                <a:gd name="connsiteX81" fmla="*/ 1109975 w 4029879"/>
                <a:gd name="connsiteY81" fmla="*/ 398013 h 1490832"/>
                <a:gd name="connsiteX82" fmla="*/ 988169 w 4029879"/>
                <a:gd name="connsiteY82" fmla="*/ 398013 h 1490832"/>
                <a:gd name="connsiteX83" fmla="*/ 988169 w 4029879"/>
                <a:gd name="connsiteY83" fmla="*/ 377426 h 1490832"/>
                <a:gd name="connsiteX84" fmla="*/ 936702 w 4029879"/>
                <a:gd name="connsiteY84" fmla="*/ 377426 h 1490832"/>
                <a:gd name="connsiteX85" fmla="*/ 936702 w 4029879"/>
                <a:gd name="connsiteY85" fmla="*/ 367133 h 1490832"/>
                <a:gd name="connsiteX86" fmla="*/ 916115 w 4029879"/>
                <a:gd name="connsiteY86" fmla="*/ 367133 h 1490832"/>
                <a:gd name="connsiteX87" fmla="*/ 916115 w 4029879"/>
                <a:gd name="connsiteY87" fmla="*/ 343115 h 1490832"/>
                <a:gd name="connsiteX88" fmla="*/ 890382 w 4029879"/>
                <a:gd name="connsiteY88" fmla="*/ 343115 h 1490832"/>
                <a:gd name="connsiteX89" fmla="*/ 890382 w 4029879"/>
                <a:gd name="connsiteY89" fmla="*/ 303656 h 1490832"/>
                <a:gd name="connsiteX90" fmla="*/ 821759 w 4029879"/>
                <a:gd name="connsiteY90" fmla="*/ 303656 h 1490832"/>
                <a:gd name="connsiteX91" fmla="*/ 821759 w 4029879"/>
                <a:gd name="connsiteY91" fmla="*/ 286501 h 1490832"/>
                <a:gd name="connsiteX92" fmla="*/ 789163 w 4029879"/>
                <a:gd name="connsiteY92" fmla="*/ 286501 h 1490832"/>
                <a:gd name="connsiteX93" fmla="*/ 789163 w 4029879"/>
                <a:gd name="connsiteY93" fmla="*/ 265914 h 1490832"/>
                <a:gd name="connsiteX94" fmla="*/ 749705 w 4029879"/>
                <a:gd name="connsiteY94" fmla="*/ 265914 h 1490832"/>
                <a:gd name="connsiteX95" fmla="*/ 749705 w 4029879"/>
                <a:gd name="connsiteY95" fmla="*/ 235034 h 1490832"/>
                <a:gd name="connsiteX96" fmla="*/ 723971 w 4029879"/>
                <a:gd name="connsiteY96" fmla="*/ 235034 h 1490832"/>
                <a:gd name="connsiteX97" fmla="*/ 723971 w 4029879"/>
                <a:gd name="connsiteY97" fmla="*/ 168126 h 1490832"/>
                <a:gd name="connsiteX98" fmla="*/ 681082 w 4029879"/>
                <a:gd name="connsiteY98" fmla="*/ 168126 h 1490832"/>
                <a:gd name="connsiteX99" fmla="*/ 681082 w 4029879"/>
                <a:gd name="connsiteY99" fmla="*/ 123521 h 1490832"/>
                <a:gd name="connsiteX100" fmla="*/ 646770 w 4029879"/>
                <a:gd name="connsiteY100" fmla="*/ 123521 h 1490832"/>
                <a:gd name="connsiteX101" fmla="*/ 646770 w 4029879"/>
                <a:gd name="connsiteY101" fmla="*/ 84063 h 1490832"/>
                <a:gd name="connsiteX102" fmla="*/ 363701 w 4029879"/>
                <a:gd name="connsiteY102" fmla="*/ 84063 h 1490832"/>
                <a:gd name="connsiteX103" fmla="*/ 363701 w 4029879"/>
                <a:gd name="connsiteY103" fmla="*/ 61761 h 1490832"/>
                <a:gd name="connsiteX104" fmla="*/ 271060 w 4029879"/>
                <a:gd name="connsiteY104" fmla="*/ 61761 h 1490832"/>
                <a:gd name="connsiteX105" fmla="*/ 271060 w 4029879"/>
                <a:gd name="connsiteY105" fmla="*/ 46321 h 1490832"/>
                <a:gd name="connsiteX106" fmla="*/ 204153 w 4029879"/>
                <a:gd name="connsiteY106" fmla="*/ 46321 h 1490832"/>
                <a:gd name="connsiteX107" fmla="*/ 204153 w 4029879"/>
                <a:gd name="connsiteY107" fmla="*/ 24018 h 1490832"/>
                <a:gd name="connsiteX108" fmla="*/ 166410 w 4029879"/>
                <a:gd name="connsiteY108" fmla="*/ 24018 h 1490832"/>
                <a:gd name="connsiteX109" fmla="*/ 166410 w 4029879"/>
                <a:gd name="connsiteY109" fmla="*/ 0 h 1490832"/>
                <a:gd name="connsiteX110" fmla="*/ 0 w 4029879"/>
                <a:gd name="connsiteY110" fmla="*/ 0 h 1490832"/>
                <a:gd name="connsiteX0" fmla="*/ 4029879 w 4029879"/>
                <a:gd name="connsiteY0" fmla="*/ 1461668 h 1461668"/>
                <a:gd name="connsiteX1" fmla="*/ 3775974 w 4029879"/>
                <a:gd name="connsiteY1" fmla="*/ 1461668 h 1461668"/>
                <a:gd name="connsiteX2" fmla="*/ 3775974 w 4029879"/>
                <a:gd name="connsiteY2" fmla="*/ 1437650 h 1461668"/>
                <a:gd name="connsiteX3" fmla="*/ 3384824 w 4029879"/>
                <a:gd name="connsiteY3" fmla="*/ 1437650 h 1461668"/>
                <a:gd name="connsiteX4" fmla="*/ 3384824 w 4029879"/>
                <a:gd name="connsiteY4" fmla="*/ 1406769 h 1461668"/>
                <a:gd name="connsiteX5" fmla="*/ 3340219 w 4029879"/>
                <a:gd name="connsiteY5" fmla="*/ 1406769 h 1461668"/>
                <a:gd name="connsiteX6" fmla="*/ 3340219 w 4029879"/>
                <a:gd name="connsiteY6" fmla="*/ 1375889 h 1461668"/>
                <a:gd name="connsiteX7" fmla="*/ 3208120 w 4029879"/>
                <a:gd name="connsiteY7" fmla="*/ 1375889 h 1461668"/>
                <a:gd name="connsiteX8" fmla="*/ 3208120 w 4029879"/>
                <a:gd name="connsiteY8" fmla="*/ 1355302 h 1461668"/>
                <a:gd name="connsiteX9" fmla="*/ 3101754 w 4029879"/>
                <a:gd name="connsiteY9" fmla="*/ 1355302 h 1461668"/>
                <a:gd name="connsiteX10" fmla="*/ 3101754 w 4029879"/>
                <a:gd name="connsiteY10" fmla="*/ 1339862 h 1461668"/>
                <a:gd name="connsiteX11" fmla="*/ 3033131 w 4029879"/>
                <a:gd name="connsiteY11" fmla="*/ 1339862 h 1461668"/>
                <a:gd name="connsiteX12" fmla="*/ 3033131 w 4029879"/>
                <a:gd name="connsiteY12" fmla="*/ 1317560 h 1461668"/>
                <a:gd name="connsiteX13" fmla="*/ 3000536 w 4029879"/>
                <a:gd name="connsiteY13" fmla="*/ 1317560 h 1461668"/>
                <a:gd name="connsiteX14" fmla="*/ 3000536 w 4029879"/>
                <a:gd name="connsiteY14" fmla="*/ 1302119 h 1461668"/>
                <a:gd name="connsiteX15" fmla="*/ 2938775 w 4029879"/>
                <a:gd name="connsiteY15" fmla="*/ 1302119 h 1461668"/>
                <a:gd name="connsiteX16" fmla="*/ 2938775 w 4029879"/>
                <a:gd name="connsiteY16" fmla="*/ 1272955 h 1461668"/>
                <a:gd name="connsiteX17" fmla="*/ 2806676 w 4029879"/>
                <a:gd name="connsiteY17" fmla="*/ 1272955 h 1461668"/>
                <a:gd name="connsiteX18" fmla="*/ 2806676 w 4029879"/>
                <a:gd name="connsiteY18" fmla="*/ 1259230 h 1461668"/>
                <a:gd name="connsiteX19" fmla="*/ 2789520 w 4029879"/>
                <a:gd name="connsiteY19" fmla="*/ 1259230 h 1461668"/>
                <a:gd name="connsiteX20" fmla="*/ 2789520 w 4029879"/>
                <a:gd name="connsiteY20" fmla="*/ 1240359 h 1461668"/>
                <a:gd name="connsiteX21" fmla="*/ 2708888 w 4029879"/>
                <a:gd name="connsiteY21" fmla="*/ 1240359 h 1461668"/>
                <a:gd name="connsiteX22" fmla="*/ 2708888 w 4029879"/>
                <a:gd name="connsiteY22" fmla="*/ 1218056 h 1461668"/>
                <a:gd name="connsiteX23" fmla="*/ 2693448 w 4029879"/>
                <a:gd name="connsiteY23" fmla="*/ 1218056 h 1461668"/>
                <a:gd name="connsiteX24" fmla="*/ 2693448 w 4029879"/>
                <a:gd name="connsiteY24" fmla="*/ 1194038 h 1461668"/>
                <a:gd name="connsiteX25" fmla="*/ 2660852 w 4029879"/>
                <a:gd name="connsiteY25" fmla="*/ 1194038 h 1461668"/>
                <a:gd name="connsiteX26" fmla="*/ 2660852 w 4029879"/>
                <a:gd name="connsiteY26" fmla="*/ 1178598 h 1461668"/>
                <a:gd name="connsiteX27" fmla="*/ 2609385 w 4029879"/>
                <a:gd name="connsiteY27" fmla="*/ 1178598 h 1461668"/>
                <a:gd name="connsiteX28" fmla="*/ 2609385 w 4029879"/>
                <a:gd name="connsiteY28" fmla="*/ 1161443 h 1461668"/>
                <a:gd name="connsiteX29" fmla="*/ 2554487 w 4029879"/>
                <a:gd name="connsiteY29" fmla="*/ 1161443 h 1461668"/>
                <a:gd name="connsiteX30" fmla="*/ 2554487 w 4029879"/>
                <a:gd name="connsiteY30" fmla="*/ 1142571 h 1461668"/>
                <a:gd name="connsiteX31" fmla="*/ 2533900 w 4029879"/>
                <a:gd name="connsiteY31" fmla="*/ 1142571 h 1461668"/>
                <a:gd name="connsiteX32" fmla="*/ 2533900 w 4029879"/>
                <a:gd name="connsiteY32" fmla="*/ 1103113 h 1461668"/>
                <a:gd name="connsiteX33" fmla="*/ 2506451 w 4029879"/>
                <a:gd name="connsiteY33" fmla="*/ 1103113 h 1461668"/>
                <a:gd name="connsiteX34" fmla="*/ 2506451 w 4029879"/>
                <a:gd name="connsiteY34" fmla="*/ 1080811 h 1461668"/>
                <a:gd name="connsiteX35" fmla="*/ 2437828 w 4029879"/>
                <a:gd name="connsiteY35" fmla="*/ 1080811 h 1461668"/>
                <a:gd name="connsiteX36" fmla="*/ 2437828 w 4029879"/>
                <a:gd name="connsiteY36" fmla="*/ 1060224 h 1461668"/>
                <a:gd name="connsiteX37" fmla="*/ 2267986 w 4029879"/>
                <a:gd name="connsiteY37" fmla="*/ 1060224 h 1461668"/>
                <a:gd name="connsiteX38" fmla="*/ 2267986 w 4029879"/>
                <a:gd name="connsiteY38" fmla="*/ 1024197 h 1461668"/>
                <a:gd name="connsiteX39" fmla="*/ 2190786 w 4029879"/>
                <a:gd name="connsiteY39" fmla="*/ 1024197 h 1461668"/>
                <a:gd name="connsiteX40" fmla="*/ 2190786 w 4029879"/>
                <a:gd name="connsiteY40" fmla="*/ 1001894 h 1461668"/>
                <a:gd name="connsiteX41" fmla="*/ 2147896 w 4029879"/>
                <a:gd name="connsiteY41" fmla="*/ 1001894 h 1461668"/>
                <a:gd name="connsiteX42" fmla="*/ 2147896 w 4029879"/>
                <a:gd name="connsiteY42" fmla="*/ 983023 h 1461668"/>
                <a:gd name="connsiteX43" fmla="*/ 2113585 w 4029879"/>
                <a:gd name="connsiteY43" fmla="*/ 983023 h 1461668"/>
                <a:gd name="connsiteX44" fmla="*/ 2113585 w 4029879"/>
                <a:gd name="connsiteY44" fmla="*/ 960721 h 1461668"/>
                <a:gd name="connsiteX45" fmla="*/ 2034668 w 4029879"/>
                <a:gd name="connsiteY45" fmla="*/ 960721 h 1461668"/>
                <a:gd name="connsiteX46" fmla="*/ 2034668 w 4029879"/>
                <a:gd name="connsiteY46" fmla="*/ 936703 h 1461668"/>
                <a:gd name="connsiteX47" fmla="*/ 1950605 w 4029879"/>
                <a:gd name="connsiteY47" fmla="*/ 936703 h 1461668"/>
                <a:gd name="connsiteX48" fmla="*/ 1950605 w 4029879"/>
                <a:gd name="connsiteY48" fmla="*/ 893813 h 1461668"/>
                <a:gd name="connsiteX49" fmla="*/ 1899138 w 4029879"/>
                <a:gd name="connsiteY49" fmla="*/ 893813 h 1461668"/>
                <a:gd name="connsiteX50" fmla="*/ 1899138 w 4029879"/>
                <a:gd name="connsiteY50" fmla="*/ 854355 h 1461668"/>
                <a:gd name="connsiteX51" fmla="*/ 1845955 w 4029879"/>
                <a:gd name="connsiteY51" fmla="*/ 854355 h 1461668"/>
                <a:gd name="connsiteX52" fmla="*/ 1845955 w 4029879"/>
                <a:gd name="connsiteY52" fmla="*/ 806319 h 1461668"/>
                <a:gd name="connsiteX53" fmla="*/ 1815075 w 4029879"/>
                <a:gd name="connsiteY53" fmla="*/ 806319 h 1461668"/>
                <a:gd name="connsiteX54" fmla="*/ 1815075 w 4029879"/>
                <a:gd name="connsiteY54" fmla="*/ 778870 h 1461668"/>
                <a:gd name="connsiteX55" fmla="*/ 1734443 w 4029879"/>
                <a:gd name="connsiteY55" fmla="*/ 778870 h 1461668"/>
                <a:gd name="connsiteX56" fmla="*/ 1734443 w 4029879"/>
                <a:gd name="connsiteY56" fmla="*/ 723972 h 1461668"/>
                <a:gd name="connsiteX57" fmla="*/ 1710425 w 4029879"/>
                <a:gd name="connsiteY57" fmla="*/ 723972 h 1461668"/>
                <a:gd name="connsiteX58" fmla="*/ 1710425 w 4029879"/>
                <a:gd name="connsiteY58" fmla="*/ 684513 h 1461668"/>
                <a:gd name="connsiteX59" fmla="*/ 1614353 w 4029879"/>
                <a:gd name="connsiteY59" fmla="*/ 684513 h 1461668"/>
                <a:gd name="connsiteX60" fmla="*/ 1614353 w 4029879"/>
                <a:gd name="connsiteY60" fmla="*/ 655349 h 1461668"/>
                <a:gd name="connsiteX61" fmla="*/ 1566317 w 4029879"/>
                <a:gd name="connsiteY61" fmla="*/ 655349 h 1461668"/>
                <a:gd name="connsiteX62" fmla="*/ 1566317 w 4029879"/>
                <a:gd name="connsiteY62" fmla="*/ 638193 h 1461668"/>
                <a:gd name="connsiteX63" fmla="*/ 1501125 w 4029879"/>
                <a:gd name="connsiteY63" fmla="*/ 638193 h 1461668"/>
                <a:gd name="connsiteX64" fmla="*/ 1501125 w 4029879"/>
                <a:gd name="connsiteY64" fmla="*/ 614175 h 1461668"/>
                <a:gd name="connsiteX65" fmla="*/ 1423925 w 4029879"/>
                <a:gd name="connsiteY65" fmla="*/ 614175 h 1461668"/>
                <a:gd name="connsiteX66" fmla="*/ 1423925 w 4029879"/>
                <a:gd name="connsiteY66" fmla="*/ 591873 h 1461668"/>
                <a:gd name="connsiteX67" fmla="*/ 1398191 w 4029879"/>
                <a:gd name="connsiteY67" fmla="*/ 591873 h 1461668"/>
                <a:gd name="connsiteX68" fmla="*/ 1398191 w 4029879"/>
                <a:gd name="connsiteY68" fmla="*/ 576432 h 1461668"/>
                <a:gd name="connsiteX69" fmla="*/ 1369026 w 4029879"/>
                <a:gd name="connsiteY69" fmla="*/ 576432 h 1461668"/>
                <a:gd name="connsiteX70" fmla="*/ 1369026 w 4029879"/>
                <a:gd name="connsiteY70" fmla="*/ 555846 h 1461668"/>
                <a:gd name="connsiteX71" fmla="*/ 1336431 w 4029879"/>
                <a:gd name="connsiteY71" fmla="*/ 555846 h 1461668"/>
                <a:gd name="connsiteX72" fmla="*/ 1336431 w 4029879"/>
                <a:gd name="connsiteY72" fmla="*/ 528396 h 1461668"/>
                <a:gd name="connsiteX73" fmla="*/ 1303835 w 4029879"/>
                <a:gd name="connsiteY73" fmla="*/ 528396 h 1461668"/>
                <a:gd name="connsiteX74" fmla="*/ 1303835 w 4029879"/>
                <a:gd name="connsiteY74" fmla="*/ 495800 h 1461668"/>
                <a:gd name="connsiteX75" fmla="*/ 1271239 w 4029879"/>
                <a:gd name="connsiteY75" fmla="*/ 495800 h 1461668"/>
                <a:gd name="connsiteX76" fmla="*/ 1271239 w 4029879"/>
                <a:gd name="connsiteY76" fmla="*/ 446049 h 1461668"/>
                <a:gd name="connsiteX77" fmla="*/ 1194038 w 4029879"/>
                <a:gd name="connsiteY77" fmla="*/ 446049 h 1461668"/>
                <a:gd name="connsiteX78" fmla="*/ 1194038 w 4029879"/>
                <a:gd name="connsiteY78" fmla="*/ 411737 h 1461668"/>
                <a:gd name="connsiteX79" fmla="*/ 1109975 w 4029879"/>
                <a:gd name="connsiteY79" fmla="*/ 411737 h 1461668"/>
                <a:gd name="connsiteX80" fmla="*/ 1109975 w 4029879"/>
                <a:gd name="connsiteY80" fmla="*/ 398013 h 1461668"/>
                <a:gd name="connsiteX81" fmla="*/ 988169 w 4029879"/>
                <a:gd name="connsiteY81" fmla="*/ 398013 h 1461668"/>
                <a:gd name="connsiteX82" fmla="*/ 988169 w 4029879"/>
                <a:gd name="connsiteY82" fmla="*/ 377426 h 1461668"/>
                <a:gd name="connsiteX83" fmla="*/ 936702 w 4029879"/>
                <a:gd name="connsiteY83" fmla="*/ 377426 h 1461668"/>
                <a:gd name="connsiteX84" fmla="*/ 936702 w 4029879"/>
                <a:gd name="connsiteY84" fmla="*/ 367133 h 1461668"/>
                <a:gd name="connsiteX85" fmla="*/ 916115 w 4029879"/>
                <a:gd name="connsiteY85" fmla="*/ 367133 h 1461668"/>
                <a:gd name="connsiteX86" fmla="*/ 916115 w 4029879"/>
                <a:gd name="connsiteY86" fmla="*/ 343115 h 1461668"/>
                <a:gd name="connsiteX87" fmla="*/ 890382 w 4029879"/>
                <a:gd name="connsiteY87" fmla="*/ 343115 h 1461668"/>
                <a:gd name="connsiteX88" fmla="*/ 890382 w 4029879"/>
                <a:gd name="connsiteY88" fmla="*/ 303656 h 1461668"/>
                <a:gd name="connsiteX89" fmla="*/ 821759 w 4029879"/>
                <a:gd name="connsiteY89" fmla="*/ 303656 h 1461668"/>
                <a:gd name="connsiteX90" fmla="*/ 821759 w 4029879"/>
                <a:gd name="connsiteY90" fmla="*/ 286501 h 1461668"/>
                <a:gd name="connsiteX91" fmla="*/ 789163 w 4029879"/>
                <a:gd name="connsiteY91" fmla="*/ 286501 h 1461668"/>
                <a:gd name="connsiteX92" fmla="*/ 789163 w 4029879"/>
                <a:gd name="connsiteY92" fmla="*/ 265914 h 1461668"/>
                <a:gd name="connsiteX93" fmla="*/ 749705 w 4029879"/>
                <a:gd name="connsiteY93" fmla="*/ 265914 h 1461668"/>
                <a:gd name="connsiteX94" fmla="*/ 749705 w 4029879"/>
                <a:gd name="connsiteY94" fmla="*/ 235034 h 1461668"/>
                <a:gd name="connsiteX95" fmla="*/ 723971 w 4029879"/>
                <a:gd name="connsiteY95" fmla="*/ 235034 h 1461668"/>
                <a:gd name="connsiteX96" fmla="*/ 723971 w 4029879"/>
                <a:gd name="connsiteY96" fmla="*/ 168126 h 1461668"/>
                <a:gd name="connsiteX97" fmla="*/ 681082 w 4029879"/>
                <a:gd name="connsiteY97" fmla="*/ 168126 h 1461668"/>
                <a:gd name="connsiteX98" fmla="*/ 681082 w 4029879"/>
                <a:gd name="connsiteY98" fmla="*/ 123521 h 1461668"/>
                <a:gd name="connsiteX99" fmla="*/ 646770 w 4029879"/>
                <a:gd name="connsiteY99" fmla="*/ 123521 h 1461668"/>
                <a:gd name="connsiteX100" fmla="*/ 646770 w 4029879"/>
                <a:gd name="connsiteY100" fmla="*/ 84063 h 1461668"/>
                <a:gd name="connsiteX101" fmla="*/ 363701 w 4029879"/>
                <a:gd name="connsiteY101" fmla="*/ 84063 h 1461668"/>
                <a:gd name="connsiteX102" fmla="*/ 363701 w 4029879"/>
                <a:gd name="connsiteY102" fmla="*/ 61761 h 1461668"/>
                <a:gd name="connsiteX103" fmla="*/ 271060 w 4029879"/>
                <a:gd name="connsiteY103" fmla="*/ 61761 h 1461668"/>
                <a:gd name="connsiteX104" fmla="*/ 271060 w 4029879"/>
                <a:gd name="connsiteY104" fmla="*/ 46321 h 1461668"/>
                <a:gd name="connsiteX105" fmla="*/ 204153 w 4029879"/>
                <a:gd name="connsiteY105" fmla="*/ 46321 h 1461668"/>
                <a:gd name="connsiteX106" fmla="*/ 204153 w 4029879"/>
                <a:gd name="connsiteY106" fmla="*/ 24018 h 1461668"/>
                <a:gd name="connsiteX107" fmla="*/ 166410 w 4029879"/>
                <a:gd name="connsiteY107" fmla="*/ 24018 h 1461668"/>
                <a:gd name="connsiteX108" fmla="*/ 166410 w 4029879"/>
                <a:gd name="connsiteY108" fmla="*/ 0 h 1461668"/>
                <a:gd name="connsiteX109" fmla="*/ 0 w 4029879"/>
                <a:gd name="connsiteY109" fmla="*/ 0 h 1461668"/>
                <a:gd name="connsiteX0" fmla="*/ 3775974 w 3775974"/>
                <a:gd name="connsiteY0" fmla="*/ 1461668 h 1461668"/>
                <a:gd name="connsiteX1" fmla="*/ 3775974 w 3775974"/>
                <a:gd name="connsiteY1" fmla="*/ 1437650 h 1461668"/>
                <a:gd name="connsiteX2" fmla="*/ 3384824 w 3775974"/>
                <a:gd name="connsiteY2" fmla="*/ 1437650 h 1461668"/>
                <a:gd name="connsiteX3" fmla="*/ 3384824 w 3775974"/>
                <a:gd name="connsiteY3" fmla="*/ 1406769 h 1461668"/>
                <a:gd name="connsiteX4" fmla="*/ 3340219 w 3775974"/>
                <a:gd name="connsiteY4" fmla="*/ 1406769 h 1461668"/>
                <a:gd name="connsiteX5" fmla="*/ 3340219 w 3775974"/>
                <a:gd name="connsiteY5" fmla="*/ 1375889 h 1461668"/>
                <a:gd name="connsiteX6" fmla="*/ 3208120 w 3775974"/>
                <a:gd name="connsiteY6" fmla="*/ 1375889 h 1461668"/>
                <a:gd name="connsiteX7" fmla="*/ 3208120 w 3775974"/>
                <a:gd name="connsiteY7" fmla="*/ 1355302 h 1461668"/>
                <a:gd name="connsiteX8" fmla="*/ 3101754 w 3775974"/>
                <a:gd name="connsiteY8" fmla="*/ 1355302 h 1461668"/>
                <a:gd name="connsiteX9" fmla="*/ 3101754 w 3775974"/>
                <a:gd name="connsiteY9" fmla="*/ 1339862 h 1461668"/>
                <a:gd name="connsiteX10" fmla="*/ 3033131 w 3775974"/>
                <a:gd name="connsiteY10" fmla="*/ 1339862 h 1461668"/>
                <a:gd name="connsiteX11" fmla="*/ 3033131 w 3775974"/>
                <a:gd name="connsiteY11" fmla="*/ 1317560 h 1461668"/>
                <a:gd name="connsiteX12" fmla="*/ 3000536 w 3775974"/>
                <a:gd name="connsiteY12" fmla="*/ 1317560 h 1461668"/>
                <a:gd name="connsiteX13" fmla="*/ 3000536 w 3775974"/>
                <a:gd name="connsiteY13" fmla="*/ 1302119 h 1461668"/>
                <a:gd name="connsiteX14" fmla="*/ 2938775 w 3775974"/>
                <a:gd name="connsiteY14" fmla="*/ 1302119 h 1461668"/>
                <a:gd name="connsiteX15" fmla="*/ 2938775 w 3775974"/>
                <a:gd name="connsiteY15" fmla="*/ 1272955 h 1461668"/>
                <a:gd name="connsiteX16" fmla="*/ 2806676 w 3775974"/>
                <a:gd name="connsiteY16" fmla="*/ 1272955 h 1461668"/>
                <a:gd name="connsiteX17" fmla="*/ 2806676 w 3775974"/>
                <a:gd name="connsiteY17" fmla="*/ 1259230 h 1461668"/>
                <a:gd name="connsiteX18" fmla="*/ 2789520 w 3775974"/>
                <a:gd name="connsiteY18" fmla="*/ 1259230 h 1461668"/>
                <a:gd name="connsiteX19" fmla="*/ 2789520 w 3775974"/>
                <a:gd name="connsiteY19" fmla="*/ 1240359 h 1461668"/>
                <a:gd name="connsiteX20" fmla="*/ 2708888 w 3775974"/>
                <a:gd name="connsiteY20" fmla="*/ 1240359 h 1461668"/>
                <a:gd name="connsiteX21" fmla="*/ 2708888 w 3775974"/>
                <a:gd name="connsiteY21" fmla="*/ 1218056 h 1461668"/>
                <a:gd name="connsiteX22" fmla="*/ 2693448 w 3775974"/>
                <a:gd name="connsiteY22" fmla="*/ 1218056 h 1461668"/>
                <a:gd name="connsiteX23" fmla="*/ 2693448 w 3775974"/>
                <a:gd name="connsiteY23" fmla="*/ 1194038 h 1461668"/>
                <a:gd name="connsiteX24" fmla="*/ 2660852 w 3775974"/>
                <a:gd name="connsiteY24" fmla="*/ 1194038 h 1461668"/>
                <a:gd name="connsiteX25" fmla="*/ 2660852 w 3775974"/>
                <a:gd name="connsiteY25" fmla="*/ 1178598 h 1461668"/>
                <a:gd name="connsiteX26" fmla="*/ 2609385 w 3775974"/>
                <a:gd name="connsiteY26" fmla="*/ 1178598 h 1461668"/>
                <a:gd name="connsiteX27" fmla="*/ 2609385 w 3775974"/>
                <a:gd name="connsiteY27" fmla="*/ 1161443 h 1461668"/>
                <a:gd name="connsiteX28" fmla="*/ 2554487 w 3775974"/>
                <a:gd name="connsiteY28" fmla="*/ 1161443 h 1461668"/>
                <a:gd name="connsiteX29" fmla="*/ 2554487 w 3775974"/>
                <a:gd name="connsiteY29" fmla="*/ 1142571 h 1461668"/>
                <a:gd name="connsiteX30" fmla="*/ 2533900 w 3775974"/>
                <a:gd name="connsiteY30" fmla="*/ 1142571 h 1461668"/>
                <a:gd name="connsiteX31" fmla="*/ 2533900 w 3775974"/>
                <a:gd name="connsiteY31" fmla="*/ 1103113 h 1461668"/>
                <a:gd name="connsiteX32" fmla="*/ 2506451 w 3775974"/>
                <a:gd name="connsiteY32" fmla="*/ 1103113 h 1461668"/>
                <a:gd name="connsiteX33" fmla="*/ 2506451 w 3775974"/>
                <a:gd name="connsiteY33" fmla="*/ 1080811 h 1461668"/>
                <a:gd name="connsiteX34" fmla="*/ 2437828 w 3775974"/>
                <a:gd name="connsiteY34" fmla="*/ 1080811 h 1461668"/>
                <a:gd name="connsiteX35" fmla="*/ 2437828 w 3775974"/>
                <a:gd name="connsiteY35" fmla="*/ 1060224 h 1461668"/>
                <a:gd name="connsiteX36" fmla="*/ 2267986 w 3775974"/>
                <a:gd name="connsiteY36" fmla="*/ 1060224 h 1461668"/>
                <a:gd name="connsiteX37" fmla="*/ 2267986 w 3775974"/>
                <a:gd name="connsiteY37" fmla="*/ 1024197 h 1461668"/>
                <a:gd name="connsiteX38" fmla="*/ 2190786 w 3775974"/>
                <a:gd name="connsiteY38" fmla="*/ 1024197 h 1461668"/>
                <a:gd name="connsiteX39" fmla="*/ 2190786 w 3775974"/>
                <a:gd name="connsiteY39" fmla="*/ 1001894 h 1461668"/>
                <a:gd name="connsiteX40" fmla="*/ 2147896 w 3775974"/>
                <a:gd name="connsiteY40" fmla="*/ 1001894 h 1461668"/>
                <a:gd name="connsiteX41" fmla="*/ 2147896 w 3775974"/>
                <a:gd name="connsiteY41" fmla="*/ 983023 h 1461668"/>
                <a:gd name="connsiteX42" fmla="*/ 2113585 w 3775974"/>
                <a:gd name="connsiteY42" fmla="*/ 983023 h 1461668"/>
                <a:gd name="connsiteX43" fmla="*/ 2113585 w 3775974"/>
                <a:gd name="connsiteY43" fmla="*/ 960721 h 1461668"/>
                <a:gd name="connsiteX44" fmla="*/ 2034668 w 3775974"/>
                <a:gd name="connsiteY44" fmla="*/ 960721 h 1461668"/>
                <a:gd name="connsiteX45" fmla="*/ 2034668 w 3775974"/>
                <a:gd name="connsiteY45" fmla="*/ 936703 h 1461668"/>
                <a:gd name="connsiteX46" fmla="*/ 1950605 w 3775974"/>
                <a:gd name="connsiteY46" fmla="*/ 936703 h 1461668"/>
                <a:gd name="connsiteX47" fmla="*/ 1950605 w 3775974"/>
                <a:gd name="connsiteY47" fmla="*/ 893813 h 1461668"/>
                <a:gd name="connsiteX48" fmla="*/ 1899138 w 3775974"/>
                <a:gd name="connsiteY48" fmla="*/ 893813 h 1461668"/>
                <a:gd name="connsiteX49" fmla="*/ 1899138 w 3775974"/>
                <a:gd name="connsiteY49" fmla="*/ 854355 h 1461668"/>
                <a:gd name="connsiteX50" fmla="*/ 1845955 w 3775974"/>
                <a:gd name="connsiteY50" fmla="*/ 854355 h 1461668"/>
                <a:gd name="connsiteX51" fmla="*/ 1845955 w 3775974"/>
                <a:gd name="connsiteY51" fmla="*/ 806319 h 1461668"/>
                <a:gd name="connsiteX52" fmla="*/ 1815075 w 3775974"/>
                <a:gd name="connsiteY52" fmla="*/ 806319 h 1461668"/>
                <a:gd name="connsiteX53" fmla="*/ 1815075 w 3775974"/>
                <a:gd name="connsiteY53" fmla="*/ 778870 h 1461668"/>
                <a:gd name="connsiteX54" fmla="*/ 1734443 w 3775974"/>
                <a:gd name="connsiteY54" fmla="*/ 778870 h 1461668"/>
                <a:gd name="connsiteX55" fmla="*/ 1734443 w 3775974"/>
                <a:gd name="connsiteY55" fmla="*/ 723972 h 1461668"/>
                <a:gd name="connsiteX56" fmla="*/ 1710425 w 3775974"/>
                <a:gd name="connsiteY56" fmla="*/ 723972 h 1461668"/>
                <a:gd name="connsiteX57" fmla="*/ 1710425 w 3775974"/>
                <a:gd name="connsiteY57" fmla="*/ 684513 h 1461668"/>
                <a:gd name="connsiteX58" fmla="*/ 1614353 w 3775974"/>
                <a:gd name="connsiteY58" fmla="*/ 684513 h 1461668"/>
                <a:gd name="connsiteX59" fmla="*/ 1614353 w 3775974"/>
                <a:gd name="connsiteY59" fmla="*/ 655349 h 1461668"/>
                <a:gd name="connsiteX60" fmla="*/ 1566317 w 3775974"/>
                <a:gd name="connsiteY60" fmla="*/ 655349 h 1461668"/>
                <a:gd name="connsiteX61" fmla="*/ 1566317 w 3775974"/>
                <a:gd name="connsiteY61" fmla="*/ 638193 h 1461668"/>
                <a:gd name="connsiteX62" fmla="*/ 1501125 w 3775974"/>
                <a:gd name="connsiteY62" fmla="*/ 638193 h 1461668"/>
                <a:gd name="connsiteX63" fmla="*/ 1501125 w 3775974"/>
                <a:gd name="connsiteY63" fmla="*/ 614175 h 1461668"/>
                <a:gd name="connsiteX64" fmla="*/ 1423925 w 3775974"/>
                <a:gd name="connsiteY64" fmla="*/ 614175 h 1461668"/>
                <a:gd name="connsiteX65" fmla="*/ 1423925 w 3775974"/>
                <a:gd name="connsiteY65" fmla="*/ 591873 h 1461668"/>
                <a:gd name="connsiteX66" fmla="*/ 1398191 w 3775974"/>
                <a:gd name="connsiteY66" fmla="*/ 591873 h 1461668"/>
                <a:gd name="connsiteX67" fmla="*/ 1398191 w 3775974"/>
                <a:gd name="connsiteY67" fmla="*/ 576432 h 1461668"/>
                <a:gd name="connsiteX68" fmla="*/ 1369026 w 3775974"/>
                <a:gd name="connsiteY68" fmla="*/ 576432 h 1461668"/>
                <a:gd name="connsiteX69" fmla="*/ 1369026 w 3775974"/>
                <a:gd name="connsiteY69" fmla="*/ 555846 h 1461668"/>
                <a:gd name="connsiteX70" fmla="*/ 1336431 w 3775974"/>
                <a:gd name="connsiteY70" fmla="*/ 555846 h 1461668"/>
                <a:gd name="connsiteX71" fmla="*/ 1336431 w 3775974"/>
                <a:gd name="connsiteY71" fmla="*/ 528396 h 1461668"/>
                <a:gd name="connsiteX72" fmla="*/ 1303835 w 3775974"/>
                <a:gd name="connsiteY72" fmla="*/ 528396 h 1461668"/>
                <a:gd name="connsiteX73" fmla="*/ 1303835 w 3775974"/>
                <a:gd name="connsiteY73" fmla="*/ 495800 h 1461668"/>
                <a:gd name="connsiteX74" fmla="*/ 1271239 w 3775974"/>
                <a:gd name="connsiteY74" fmla="*/ 495800 h 1461668"/>
                <a:gd name="connsiteX75" fmla="*/ 1271239 w 3775974"/>
                <a:gd name="connsiteY75" fmla="*/ 446049 h 1461668"/>
                <a:gd name="connsiteX76" fmla="*/ 1194038 w 3775974"/>
                <a:gd name="connsiteY76" fmla="*/ 446049 h 1461668"/>
                <a:gd name="connsiteX77" fmla="*/ 1194038 w 3775974"/>
                <a:gd name="connsiteY77" fmla="*/ 411737 h 1461668"/>
                <a:gd name="connsiteX78" fmla="*/ 1109975 w 3775974"/>
                <a:gd name="connsiteY78" fmla="*/ 411737 h 1461668"/>
                <a:gd name="connsiteX79" fmla="*/ 1109975 w 3775974"/>
                <a:gd name="connsiteY79" fmla="*/ 398013 h 1461668"/>
                <a:gd name="connsiteX80" fmla="*/ 988169 w 3775974"/>
                <a:gd name="connsiteY80" fmla="*/ 398013 h 1461668"/>
                <a:gd name="connsiteX81" fmla="*/ 988169 w 3775974"/>
                <a:gd name="connsiteY81" fmla="*/ 377426 h 1461668"/>
                <a:gd name="connsiteX82" fmla="*/ 936702 w 3775974"/>
                <a:gd name="connsiteY82" fmla="*/ 377426 h 1461668"/>
                <a:gd name="connsiteX83" fmla="*/ 936702 w 3775974"/>
                <a:gd name="connsiteY83" fmla="*/ 367133 h 1461668"/>
                <a:gd name="connsiteX84" fmla="*/ 916115 w 3775974"/>
                <a:gd name="connsiteY84" fmla="*/ 367133 h 1461668"/>
                <a:gd name="connsiteX85" fmla="*/ 916115 w 3775974"/>
                <a:gd name="connsiteY85" fmla="*/ 343115 h 1461668"/>
                <a:gd name="connsiteX86" fmla="*/ 890382 w 3775974"/>
                <a:gd name="connsiteY86" fmla="*/ 343115 h 1461668"/>
                <a:gd name="connsiteX87" fmla="*/ 890382 w 3775974"/>
                <a:gd name="connsiteY87" fmla="*/ 303656 h 1461668"/>
                <a:gd name="connsiteX88" fmla="*/ 821759 w 3775974"/>
                <a:gd name="connsiteY88" fmla="*/ 303656 h 1461668"/>
                <a:gd name="connsiteX89" fmla="*/ 821759 w 3775974"/>
                <a:gd name="connsiteY89" fmla="*/ 286501 h 1461668"/>
                <a:gd name="connsiteX90" fmla="*/ 789163 w 3775974"/>
                <a:gd name="connsiteY90" fmla="*/ 286501 h 1461668"/>
                <a:gd name="connsiteX91" fmla="*/ 789163 w 3775974"/>
                <a:gd name="connsiteY91" fmla="*/ 265914 h 1461668"/>
                <a:gd name="connsiteX92" fmla="*/ 749705 w 3775974"/>
                <a:gd name="connsiteY92" fmla="*/ 265914 h 1461668"/>
                <a:gd name="connsiteX93" fmla="*/ 749705 w 3775974"/>
                <a:gd name="connsiteY93" fmla="*/ 235034 h 1461668"/>
                <a:gd name="connsiteX94" fmla="*/ 723971 w 3775974"/>
                <a:gd name="connsiteY94" fmla="*/ 235034 h 1461668"/>
                <a:gd name="connsiteX95" fmla="*/ 723971 w 3775974"/>
                <a:gd name="connsiteY95" fmla="*/ 168126 h 1461668"/>
                <a:gd name="connsiteX96" fmla="*/ 681082 w 3775974"/>
                <a:gd name="connsiteY96" fmla="*/ 168126 h 1461668"/>
                <a:gd name="connsiteX97" fmla="*/ 681082 w 3775974"/>
                <a:gd name="connsiteY97" fmla="*/ 123521 h 1461668"/>
                <a:gd name="connsiteX98" fmla="*/ 646770 w 3775974"/>
                <a:gd name="connsiteY98" fmla="*/ 123521 h 1461668"/>
                <a:gd name="connsiteX99" fmla="*/ 646770 w 3775974"/>
                <a:gd name="connsiteY99" fmla="*/ 84063 h 1461668"/>
                <a:gd name="connsiteX100" fmla="*/ 363701 w 3775974"/>
                <a:gd name="connsiteY100" fmla="*/ 84063 h 1461668"/>
                <a:gd name="connsiteX101" fmla="*/ 363701 w 3775974"/>
                <a:gd name="connsiteY101" fmla="*/ 61761 h 1461668"/>
                <a:gd name="connsiteX102" fmla="*/ 271060 w 3775974"/>
                <a:gd name="connsiteY102" fmla="*/ 61761 h 1461668"/>
                <a:gd name="connsiteX103" fmla="*/ 271060 w 3775974"/>
                <a:gd name="connsiteY103" fmla="*/ 46321 h 1461668"/>
                <a:gd name="connsiteX104" fmla="*/ 204153 w 3775974"/>
                <a:gd name="connsiteY104" fmla="*/ 46321 h 1461668"/>
                <a:gd name="connsiteX105" fmla="*/ 204153 w 3775974"/>
                <a:gd name="connsiteY105" fmla="*/ 24018 h 1461668"/>
                <a:gd name="connsiteX106" fmla="*/ 166410 w 3775974"/>
                <a:gd name="connsiteY106" fmla="*/ 24018 h 1461668"/>
                <a:gd name="connsiteX107" fmla="*/ 166410 w 3775974"/>
                <a:gd name="connsiteY107" fmla="*/ 0 h 1461668"/>
                <a:gd name="connsiteX108" fmla="*/ 0 w 3775974"/>
                <a:gd name="connsiteY108" fmla="*/ 0 h 1461668"/>
                <a:gd name="connsiteX0" fmla="*/ 3775974 w 3775974"/>
                <a:gd name="connsiteY0" fmla="*/ 1437650 h 1437650"/>
                <a:gd name="connsiteX1" fmla="*/ 3384824 w 3775974"/>
                <a:gd name="connsiteY1" fmla="*/ 1437650 h 1437650"/>
                <a:gd name="connsiteX2" fmla="*/ 3384824 w 3775974"/>
                <a:gd name="connsiteY2" fmla="*/ 1406769 h 1437650"/>
                <a:gd name="connsiteX3" fmla="*/ 3340219 w 3775974"/>
                <a:gd name="connsiteY3" fmla="*/ 1406769 h 1437650"/>
                <a:gd name="connsiteX4" fmla="*/ 3340219 w 3775974"/>
                <a:gd name="connsiteY4" fmla="*/ 1375889 h 1437650"/>
                <a:gd name="connsiteX5" fmla="*/ 3208120 w 3775974"/>
                <a:gd name="connsiteY5" fmla="*/ 1375889 h 1437650"/>
                <a:gd name="connsiteX6" fmla="*/ 3208120 w 3775974"/>
                <a:gd name="connsiteY6" fmla="*/ 1355302 h 1437650"/>
                <a:gd name="connsiteX7" fmla="*/ 3101754 w 3775974"/>
                <a:gd name="connsiteY7" fmla="*/ 1355302 h 1437650"/>
                <a:gd name="connsiteX8" fmla="*/ 3101754 w 3775974"/>
                <a:gd name="connsiteY8" fmla="*/ 1339862 h 1437650"/>
                <a:gd name="connsiteX9" fmla="*/ 3033131 w 3775974"/>
                <a:gd name="connsiteY9" fmla="*/ 1339862 h 1437650"/>
                <a:gd name="connsiteX10" fmla="*/ 3033131 w 3775974"/>
                <a:gd name="connsiteY10" fmla="*/ 1317560 h 1437650"/>
                <a:gd name="connsiteX11" fmla="*/ 3000536 w 3775974"/>
                <a:gd name="connsiteY11" fmla="*/ 1317560 h 1437650"/>
                <a:gd name="connsiteX12" fmla="*/ 3000536 w 3775974"/>
                <a:gd name="connsiteY12" fmla="*/ 1302119 h 1437650"/>
                <a:gd name="connsiteX13" fmla="*/ 2938775 w 3775974"/>
                <a:gd name="connsiteY13" fmla="*/ 1302119 h 1437650"/>
                <a:gd name="connsiteX14" fmla="*/ 2938775 w 3775974"/>
                <a:gd name="connsiteY14" fmla="*/ 1272955 h 1437650"/>
                <a:gd name="connsiteX15" fmla="*/ 2806676 w 3775974"/>
                <a:gd name="connsiteY15" fmla="*/ 1272955 h 1437650"/>
                <a:gd name="connsiteX16" fmla="*/ 2806676 w 3775974"/>
                <a:gd name="connsiteY16" fmla="*/ 1259230 h 1437650"/>
                <a:gd name="connsiteX17" fmla="*/ 2789520 w 3775974"/>
                <a:gd name="connsiteY17" fmla="*/ 1259230 h 1437650"/>
                <a:gd name="connsiteX18" fmla="*/ 2789520 w 3775974"/>
                <a:gd name="connsiteY18" fmla="*/ 1240359 h 1437650"/>
                <a:gd name="connsiteX19" fmla="*/ 2708888 w 3775974"/>
                <a:gd name="connsiteY19" fmla="*/ 1240359 h 1437650"/>
                <a:gd name="connsiteX20" fmla="*/ 2708888 w 3775974"/>
                <a:gd name="connsiteY20" fmla="*/ 1218056 h 1437650"/>
                <a:gd name="connsiteX21" fmla="*/ 2693448 w 3775974"/>
                <a:gd name="connsiteY21" fmla="*/ 1218056 h 1437650"/>
                <a:gd name="connsiteX22" fmla="*/ 2693448 w 3775974"/>
                <a:gd name="connsiteY22" fmla="*/ 1194038 h 1437650"/>
                <a:gd name="connsiteX23" fmla="*/ 2660852 w 3775974"/>
                <a:gd name="connsiteY23" fmla="*/ 1194038 h 1437650"/>
                <a:gd name="connsiteX24" fmla="*/ 2660852 w 3775974"/>
                <a:gd name="connsiteY24" fmla="*/ 1178598 h 1437650"/>
                <a:gd name="connsiteX25" fmla="*/ 2609385 w 3775974"/>
                <a:gd name="connsiteY25" fmla="*/ 1178598 h 1437650"/>
                <a:gd name="connsiteX26" fmla="*/ 2609385 w 3775974"/>
                <a:gd name="connsiteY26" fmla="*/ 1161443 h 1437650"/>
                <a:gd name="connsiteX27" fmla="*/ 2554487 w 3775974"/>
                <a:gd name="connsiteY27" fmla="*/ 1161443 h 1437650"/>
                <a:gd name="connsiteX28" fmla="*/ 2554487 w 3775974"/>
                <a:gd name="connsiteY28" fmla="*/ 1142571 h 1437650"/>
                <a:gd name="connsiteX29" fmla="*/ 2533900 w 3775974"/>
                <a:gd name="connsiteY29" fmla="*/ 1142571 h 1437650"/>
                <a:gd name="connsiteX30" fmla="*/ 2533900 w 3775974"/>
                <a:gd name="connsiteY30" fmla="*/ 1103113 h 1437650"/>
                <a:gd name="connsiteX31" fmla="*/ 2506451 w 3775974"/>
                <a:gd name="connsiteY31" fmla="*/ 1103113 h 1437650"/>
                <a:gd name="connsiteX32" fmla="*/ 2506451 w 3775974"/>
                <a:gd name="connsiteY32" fmla="*/ 1080811 h 1437650"/>
                <a:gd name="connsiteX33" fmla="*/ 2437828 w 3775974"/>
                <a:gd name="connsiteY33" fmla="*/ 1080811 h 1437650"/>
                <a:gd name="connsiteX34" fmla="*/ 2437828 w 3775974"/>
                <a:gd name="connsiteY34" fmla="*/ 1060224 h 1437650"/>
                <a:gd name="connsiteX35" fmla="*/ 2267986 w 3775974"/>
                <a:gd name="connsiteY35" fmla="*/ 1060224 h 1437650"/>
                <a:gd name="connsiteX36" fmla="*/ 2267986 w 3775974"/>
                <a:gd name="connsiteY36" fmla="*/ 1024197 h 1437650"/>
                <a:gd name="connsiteX37" fmla="*/ 2190786 w 3775974"/>
                <a:gd name="connsiteY37" fmla="*/ 1024197 h 1437650"/>
                <a:gd name="connsiteX38" fmla="*/ 2190786 w 3775974"/>
                <a:gd name="connsiteY38" fmla="*/ 1001894 h 1437650"/>
                <a:gd name="connsiteX39" fmla="*/ 2147896 w 3775974"/>
                <a:gd name="connsiteY39" fmla="*/ 1001894 h 1437650"/>
                <a:gd name="connsiteX40" fmla="*/ 2147896 w 3775974"/>
                <a:gd name="connsiteY40" fmla="*/ 983023 h 1437650"/>
                <a:gd name="connsiteX41" fmla="*/ 2113585 w 3775974"/>
                <a:gd name="connsiteY41" fmla="*/ 983023 h 1437650"/>
                <a:gd name="connsiteX42" fmla="*/ 2113585 w 3775974"/>
                <a:gd name="connsiteY42" fmla="*/ 960721 h 1437650"/>
                <a:gd name="connsiteX43" fmla="*/ 2034668 w 3775974"/>
                <a:gd name="connsiteY43" fmla="*/ 960721 h 1437650"/>
                <a:gd name="connsiteX44" fmla="*/ 2034668 w 3775974"/>
                <a:gd name="connsiteY44" fmla="*/ 936703 h 1437650"/>
                <a:gd name="connsiteX45" fmla="*/ 1950605 w 3775974"/>
                <a:gd name="connsiteY45" fmla="*/ 936703 h 1437650"/>
                <a:gd name="connsiteX46" fmla="*/ 1950605 w 3775974"/>
                <a:gd name="connsiteY46" fmla="*/ 893813 h 1437650"/>
                <a:gd name="connsiteX47" fmla="*/ 1899138 w 3775974"/>
                <a:gd name="connsiteY47" fmla="*/ 893813 h 1437650"/>
                <a:gd name="connsiteX48" fmla="*/ 1899138 w 3775974"/>
                <a:gd name="connsiteY48" fmla="*/ 854355 h 1437650"/>
                <a:gd name="connsiteX49" fmla="*/ 1845955 w 3775974"/>
                <a:gd name="connsiteY49" fmla="*/ 854355 h 1437650"/>
                <a:gd name="connsiteX50" fmla="*/ 1845955 w 3775974"/>
                <a:gd name="connsiteY50" fmla="*/ 806319 h 1437650"/>
                <a:gd name="connsiteX51" fmla="*/ 1815075 w 3775974"/>
                <a:gd name="connsiteY51" fmla="*/ 806319 h 1437650"/>
                <a:gd name="connsiteX52" fmla="*/ 1815075 w 3775974"/>
                <a:gd name="connsiteY52" fmla="*/ 778870 h 1437650"/>
                <a:gd name="connsiteX53" fmla="*/ 1734443 w 3775974"/>
                <a:gd name="connsiteY53" fmla="*/ 778870 h 1437650"/>
                <a:gd name="connsiteX54" fmla="*/ 1734443 w 3775974"/>
                <a:gd name="connsiteY54" fmla="*/ 723972 h 1437650"/>
                <a:gd name="connsiteX55" fmla="*/ 1710425 w 3775974"/>
                <a:gd name="connsiteY55" fmla="*/ 723972 h 1437650"/>
                <a:gd name="connsiteX56" fmla="*/ 1710425 w 3775974"/>
                <a:gd name="connsiteY56" fmla="*/ 684513 h 1437650"/>
                <a:gd name="connsiteX57" fmla="*/ 1614353 w 3775974"/>
                <a:gd name="connsiteY57" fmla="*/ 684513 h 1437650"/>
                <a:gd name="connsiteX58" fmla="*/ 1614353 w 3775974"/>
                <a:gd name="connsiteY58" fmla="*/ 655349 h 1437650"/>
                <a:gd name="connsiteX59" fmla="*/ 1566317 w 3775974"/>
                <a:gd name="connsiteY59" fmla="*/ 655349 h 1437650"/>
                <a:gd name="connsiteX60" fmla="*/ 1566317 w 3775974"/>
                <a:gd name="connsiteY60" fmla="*/ 638193 h 1437650"/>
                <a:gd name="connsiteX61" fmla="*/ 1501125 w 3775974"/>
                <a:gd name="connsiteY61" fmla="*/ 638193 h 1437650"/>
                <a:gd name="connsiteX62" fmla="*/ 1501125 w 3775974"/>
                <a:gd name="connsiteY62" fmla="*/ 614175 h 1437650"/>
                <a:gd name="connsiteX63" fmla="*/ 1423925 w 3775974"/>
                <a:gd name="connsiteY63" fmla="*/ 614175 h 1437650"/>
                <a:gd name="connsiteX64" fmla="*/ 1423925 w 3775974"/>
                <a:gd name="connsiteY64" fmla="*/ 591873 h 1437650"/>
                <a:gd name="connsiteX65" fmla="*/ 1398191 w 3775974"/>
                <a:gd name="connsiteY65" fmla="*/ 591873 h 1437650"/>
                <a:gd name="connsiteX66" fmla="*/ 1398191 w 3775974"/>
                <a:gd name="connsiteY66" fmla="*/ 576432 h 1437650"/>
                <a:gd name="connsiteX67" fmla="*/ 1369026 w 3775974"/>
                <a:gd name="connsiteY67" fmla="*/ 576432 h 1437650"/>
                <a:gd name="connsiteX68" fmla="*/ 1369026 w 3775974"/>
                <a:gd name="connsiteY68" fmla="*/ 555846 h 1437650"/>
                <a:gd name="connsiteX69" fmla="*/ 1336431 w 3775974"/>
                <a:gd name="connsiteY69" fmla="*/ 555846 h 1437650"/>
                <a:gd name="connsiteX70" fmla="*/ 1336431 w 3775974"/>
                <a:gd name="connsiteY70" fmla="*/ 528396 h 1437650"/>
                <a:gd name="connsiteX71" fmla="*/ 1303835 w 3775974"/>
                <a:gd name="connsiteY71" fmla="*/ 528396 h 1437650"/>
                <a:gd name="connsiteX72" fmla="*/ 1303835 w 3775974"/>
                <a:gd name="connsiteY72" fmla="*/ 495800 h 1437650"/>
                <a:gd name="connsiteX73" fmla="*/ 1271239 w 3775974"/>
                <a:gd name="connsiteY73" fmla="*/ 495800 h 1437650"/>
                <a:gd name="connsiteX74" fmla="*/ 1271239 w 3775974"/>
                <a:gd name="connsiteY74" fmla="*/ 446049 h 1437650"/>
                <a:gd name="connsiteX75" fmla="*/ 1194038 w 3775974"/>
                <a:gd name="connsiteY75" fmla="*/ 446049 h 1437650"/>
                <a:gd name="connsiteX76" fmla="*/ 1194038 w 3775974"/>
                <a:gd name="connsiteY76" fmla="*/ 411737 h 1437650"/>
                <a:gd name="connsiteX77" fmla="*/ 1109975 w 3775974"/>
                <a:gd name="connsiteY77" fmla="*/ 411737 h 1437650"/>
                <a:gd name="connsiteX78" fmla="*/ 1109975 w 3775974"/>
                <a:gd name="connsiteY78" fmla="*/ 398013 h 1437650"/>
                <a:gd name="connsiteX79" fmla="*/ 988169 w 3775974"/>
                <a:gd name="connsiteY79" fmla="*/ 398013 h 1437650"/>
                <a:gd name="connsiteX80" fmla="*/ 988169 w 3775974"/>
                <a:gd name="connsiteY80" fmla="*/ 377426 h 1437650"/>
                <a:gd name="connsiteX81" fmla="*/ 936702 w 3775974"/>
                <a:gd name="connsiteY81" fmla="*/ 377426 h 1437650"/>
                <a:gd name="connsiteX82" fmla="*/ 936702 w 3775974"/>
                <a:gd name="connsiteY82" fmla="*/ 367133 h 1437650"/>
                <a:gd name="connsiteX83" fmla="*/ 916115 w 3775974"/>
                <a:gd name="connsiteY83" fmla="*/ 367133 h 1437650"/>
                <a:gd name="connsiteX84" fmla="*/ 916115 w 3775974"/>
                <a:gd name="connsiteY84" fmla="*/ 343115 h 1437650"/>
                <a:gd name="connsiteX85" fmla="*/ 890382 w 3775974"/>
                <a:gd name="connsiteY85" fmla="*/ 343115 h 1437650"/>
                <a:gd name="connsiteX86" fmla="*/ 890382 w 3775974"/>
                <a:gd name="connsiteY86" fmla="*/ 303656 h 1437650"/>
                <a:gd name="connsiteX87" fmla="*/ 821759 w 3775974"/>
                <a:gd name="connsiteY87" fmla="*/ 303656 h 1437650"/>
                <a:gd name="connsiteX88" fmla="*/ 821759 w 3775974"/>
                <a:gd name="connsiteY88" fmla="*/ 286501 h 1437650"/>
                <a:gd name="connsiteX89" fmla="*/ 789163 w 3775974"/>
                <a:gd name="connsiteY89" fmla="*/ 286501 h 1437650"/>
                <a:gd name="connsiteX90" fmla="*/ 789163 w 3775974"/>
                <a:gd name="connsiteY90" fmla="*/ 265914 h 1437650"/>
                <a:gd name="connsiteX91" fmla="*/ 749705 w 3775974"/>
                <a:gd name="connsiteY91" fmla="*/ 265914 h 1437650"/>
                <a:gd name="connsiteX92" fmla="*/ 749705 w 3775974"/>
                <a:gd name="connsiteY92" fmla="*/ 235034 h 1437650"/>
                <a:gd name="connsiteX93" fmla="*/ 723971 w 3775974"/>
                <a:gd name="connsiteY93" fmla="*/ 235034 h 1437650"/>
                <a:gd name="connsiteX94" fmla="*/ 723971 w 3775974"/>
                <a:gd name="connsiteY94" fmla="*/ 168126 h 1437650"/>
                <a:gd name="connsiteX95" fmla="*/ 681082 w 3775974"/>
                <a:gd name="connsiteY95" fmla="*/ 168126 h 1437650"/>
                <a:gd name="connsiteX96" fmla="*/ 681082 w 3775974"/>
                <a:gd name="connsiteY96" fmla="*/ 123521 h 1437650"/>
                <a:gd name="connsiteX97" fmla="*/ 646770 w 3775974"/>
                <a:gd name="connsiteY97" fmla="*/ 123521 h 1437650"/>
                <a:gd name="connsiteX98" fmla="*/ 646770 w 3775974"/>
                <a:gd name="connsiteY98" fmla="*/ 84063 h 1437650"/>
                <a:gd name="connsiteX99" fmla="*/ 363701 w 3775974"/>
                <a:gd name="connsiteY99" fmla="*/ 84063 h 1437650"/>
                <a:gd name="connsiteX100" fmla="*/ 363701 w 3775974"/>
                <a:gd name="connsiteY100" fmla="*/ 61761 h 1437650"/>
                <a:gd name="connsiteX101" fmla="*/ 271060 w 3775974"/>
                <a:gd name="connsiteY101" fmla="*/ 61761 h 1437650"/>
                <a:gd name="connsiteX102" fmla="*/ 271060 w 3775974"/>
                <a:gd name="connsiteY102" fmla="*/ 46321 h 1437650"/>
                <a:gd name="connsiteX103" fmla="*/ 204153 w 3775974"/>
                <a:gd name="connsiteY103" fmla="*/ 46321 h 1437650"/>
                <a:gd name="connsiteX104" fmla="*/ 204153 w 3775974"/>
                <a:gd name="connsiteY104" fmla="*/ 24018 h 1437650"/>
                <a:gd name="connsiteX105" fmla="*/ 166410 w 3775974"/>
                <a:gd name="connsiteY105" fmla="*/ 24018 h 1437650"/>
                <a:gd name="connsiteX106" fmla="*/ 166410 w 3775974"/>
                <a:gd name="connsiteY106" fmla="*/ 0 h 1437650"/>
                <a:gd name="connsiteX107" fmla="*/ 0 w 3775974"/>
                <a:gd name="connsiteY107" fmla="*/ 0 h 1437650"/>
                <a:gd name="connsiteX0" fmla="*/ 3688539 w 3688539"/>
                <a:gd name="connsiteY0" fmla="*/ 1437650 h 1437650"/>
                <a:gd name="connsiteX1" fmla="*/ 3384824 w 3688539"/>
                <a:gd name="connsiteY1" fmla="*/ 1437650 h 1437650"/>
                <a:gd name="connsiteX2" fmla="*/ 3384824 w 3688539"/>
                <a:gd name="connsiteY2" fmla="*/ 1406769 h 1437650"/>
                <a:gd name="connsiteX3" fmla="*/ 3340219 w 3688539"/>
                <a:gd name="connsiteY3" fmla="*/ 1406769 h 1437650"/>
                <a:gd name="connsiteX4" fmla="*/ 3340219 w 3688539"/>
                <a:gd name="connsiteY4" fmla="*/ 1375889 h 1437650"/>
                <a:gd name="connsiteX5" fmla="*/ 3208120 w 3688539"/>
                <a:gd name="connsiteY5" fmla="*/ 1375889 h 1437650"/>
                <a:gd name="connsiteX6" fmla="*/ 3208120 w 3688539"/>
                <a:gd name="connsiteY6" fmla="*/ 1355302 h 1437650"/>
                <a:gd name="connsiteX7" fmla="*/ 3101754 w 3688539"/>
                <a:gd name="connsiteY7" fmla="*/ 1355302 h 1437650"/>
                <a:gd name="connsiteX8" fmla="*/ 3101754 w 3688539"/>
                <a:gd name="connsiteY8" fmla="*/ 1339862 h 1437650"/>
                <a:gd name="connsiteX9" fmla="*/ 3033131 w 3688539"/>
                <a:gd name="connsiteY9" fmla="*/ 1339862 h 1437650"/>
                <a:gd name="connsiteX10" fmla="*/ 3033131 w 3688539"/>
                <a:gd name="connsiteY10" fmla="*/ 1317560 h 1437650"/>
                <a:gd name="connsiteX11" fmla="*/ 3000536 w 3688539"/>
                <a:gd name="connsiteY11" fmla="*/ 1317560 h 1437650"/>
                <a:gd name="connsiteX12" fmla="*/ 3000536 w 3688539"/>
                <a:gd name="connsiteY12" fmla="*/ 1302119 h 1437650"/>
                <a:gd name="connsiteX13" fmla="*/ 2938775 w 3688539"/>
                <a:gd name="connsiteY13" fmla="*/ 1302119 h 1437650"/>
                <a:gd name="connsiteX14" fmla="*/ 2938775 w 3688539"/>
                <a:gd name="connsiteY14" fmla="*/ 1272955 h 1437650"/>
                <a:gd name="connsiteX15" fmla="*/ 2806676 w 3688539"/>
                <a:gd name="connsiteY15" fmla="*/ 1272955 h 1437650"/>
                <a:gd name="connsiteX16" fmla="*/ 2806676 w 3688539"/>
                <a:gd name="connsiteY16" fmla="*/ 1259230 h 1437650"/>
                <a:gd name="connsiteX17" fmla="*/ 2789520 w 3688539"/>
                <a:gd name="connsiteY17" fmla="*/ 1259230 h 1437650"/>
                <a:gd name="connsiteX18" fmla="*/ 2789520 w 3688539"/>
                <a:gd name="connsiteY18" fmla="*/ 1240359 h 1437650"/>
                <a:gd name="connsiteX19" fmla="*/ 2708888 w 3688539"/>
                <a:gd name="connsiteY19" fmla="*/ 1240359 h 1437650"/>
                <a:gd name="connsiteX20" fmla="*/ 2708888 w 3688539"/>
                <a:gd name="connsiteY20" fmla="*/ 1218056 h 1437650"/>
                <a:gd name="connsiteX21" fmla="*/ 2693448 w 3688539"/>
                <a:gd name="connsiteY21" fmla="*/ 1218056 h 1437650"/>
                <a:gd name="connsiteX22" fmla="*/ 2693448 w 3688539"/>
                <a:gd name="connsiteY22" fmla="*/ 1194038 h 1437650"/>
                <a:gd name="connsiteX23" fmla="*/ 2660852 w 3688539"/>
                <a:gd name="connsiteY23" fmla="*/ 1194038 h 1437650"/>
                <a:gd name="connsiteX24" fmla="*/ 2660852 w 3688539"/>
                <a:gd name="connsiteY24" fmla="*/ 1178598 h 1437650"/>
                <a:gd name="connsiteX25" fmla="*/ 2609385 w 3688539"/>
                <a:gd name="connsiteY25" fmla="*/ 1178598 h 1437650"/>
                <a:gd name="connsiteX26" fmla="*/ 2609385 w 3688539"/>
                <a:gd name="connsiteY26" fmla="*/ 1161443 h 1437650"/>
                <a:gd name="connsiteX27" fmla="*/ 2554487 w 3688539"/>
                <a:gd name="connsiteY27" fmla="*/ 1161443 h 1437650"/>
                <a:gd name="connsiteX28" fmla="*/ 2554487 w 3688539"/>
                <a:gd name="connsiteY28" fmla="*/ 1142571 h 1437650"/>
                <a:gd name="connsiteX29" fmla="*/ 2533900 w 3688539"/>
                <a:gd name="connsiteY29" fmla="*/ 1142571 h 1437650"/>
                <a:gd name="connsiteX30" fmla="*/ 2533900 w 3688539"/>
                <a:gd name="connsiteY30" fmla="*/ 1103113 h 1437650"/>
                <a:gd name="connsiteX31" fmla="*/ 2506451 w 3688539"/>
                <a:gd name="connsiteY31" fmla="*/ 1103113 h 1437650"/>
                <a:gd name="connsiteX32" fmla="*/ 2506451 w 3688539"/>
                <a:gd name="connsiteY32" fmla="*/ 1080811 h 1437650"/>
                <a:gd name="connsiteX33" fmla="*/ 2437828 w 3688539"/>
                <a:gd name="connsiteY33" fmla="*/ 1080811 h 1437650"/>
                <a:gd name="connsiteX34" fmla="*/ 2437828 w 3688539"/>
                <a:gd name="connsiteY34" fmla="*/ 1060224 h 1437650"/>
                <a:gd name="connsiteX35" fmla="*/ 2267986 w 3688539"/>
                <a:gd name="connsiteY35" fmla="*/ 1060224 h 1437650"/>
                <a:gd name="connsiteX36" fmla="*/ 2267986 w 3688539"/>
                <a:gd name="connsiteY36" fmla="*/ 1024197 h 1437650"/>
                <a:gd name="connsiteX37" fmla="*/ 2190786 w 3688539"/>
                <a:gd name="connsiteY37" fmla="*/ 1024197 h 1437650"/>
                <a:gd name="connsiteX38" fmla="*/ 2190786 w 3688539"/>
                <a:gd name="connsiteY38" fmla="*/ 1001894 h 1437650"/>
                <a:gd name="connsiteX39" fmla="*/ 2147896 w 3688539"/>
                <a:gd name="connsiteY39" fmla="*/ 1001894 h 1437650"/>
                <a:gd name="connsiteX40" fmla="*/ 2147896 w 3688539"/>
                <a:gd name="connsiteY40" fmla="*/ 983023 h 1437650"/>
                <a:gd name="connsiteX41" fmla="*/ 2113585 w 3688539"/>
                <a:gd name="connsiteY41" fmla="*/ 983023 h 1437650"/>
                <a:gd name="connsiteX42" fmla="*/ 2113585 w 3688539"/>
                <a:gd name="connsiteY42" fmla="*/ 960721 h 1437650"/>
                <a:gd name="connsiteX43" fmla="*/ 2034668 w 3688539"/>
                <a:gd name="connsiteY43" fmla="*/ 960721 h 1437650"/>
                <a:gd name="connsiteX44" fmla="*/ 2034668 w 3688539"/>
                <a:gd name="connsiteY44" fmla="*/ 936703 h 1437650"/>
                <a:gd name="connsiteX45" fmla="*/ 1950605 w 3688539"/>
                <a:gd name="connsiteY45" fmla="*/ 936703 h 1437650"/>
                <a:gd name="connsiteX46" fmla="*/ 1950605 w 3688539"/>
                <a:gd name="connsiteY46" fmla="*/ 893813 h 1437650"/>
                <a:gd name="connsiteX47" fmla="*/ 1899138 w 3688539"/>
                <a:gd name="connsiteY47" fmla="*/ 893813 h 1437650"/>
                <a:gd name="connsiteX48" fmla="*/ 1899138 w 3688539"/>
                <a:gd name="connsiteY48" fmla="*/ 854355 h 1437650"/>
                <a:gd name="connsiteX49" fmla="*/ 1845955 w 3688539"/>
                <a:gd name="connsiteY49" fmla="*/ 854355 h 1437650"/>
                <a:gd name="connsiteX50" fmla="*/ 1845955 w 3688539"/>
                <a:gd name="connsiteY50" fmla="*/ 806319 h 1437650"/>
                <a:gd name="connsiteX51" fmla="*/ 1815075 w 3688539"/>
                <a:gd name="connsiteY51" fmla="*/ 806319 h 1437650"/>
                <a:gd name="connsiteX52" fmla="*/ 1815075 w 3688539"/>
                <a:gd name="connsiteY52" fmla="*/ 778870 h 1437650"/>
                <a:gd name="connsiteX53" fmla="*/ 1734443 w 3688539"/>
                <a:gd name="connsiteY53" fmla="*/ 778870 h 1437650"/>
                <a:gd name="connsiteX54" fmla="*/ 1734443 w 3688539"/>
                <a:gd name="connsiteY54" fmla="*/ 723972 h 1437650"/>
                <a:gd name="connsiteX55" fmla="*/ 1710425 w 3688539"/>
                <a:gd name="connsiteY55" fmla="*/ 723972 h 1437650"/>
                <a:gd name="connsiteX56" fmla="*/ 1710425 w 3688539"/>
                <a:gd name="connsiteY56" fmla="*/ 684513 h 1437650"/>
                <a:gd name="connsiteX57" fmla="*/ 1614353 w 3688539"/>
                <a:gd name="connsiteY57" fmla="*/ 684513 h 1437650"/>
                <a:gd name="connsiteX58" fmla="*/ 1614353 w 3688539"/>
                <a:gd name="connsiteY58" fmla="*/ 655349 h 1437650"/>
                <a:gd name="connsiteX59" fmla="*/ 1566317 w 3688539"/>
                <a:gd name="connsiteY59" fmla="*/ 655349 h 1437650"/>
                <a:gd name="connsiteX60" fmla="*/ 1566317 w 3688539"/>
                <a:gd name="connsiteY60" fmla="*/ 638193 h 1437650"/>
                <a:gd name="connsiteX61" fmla="*/ 1501125 w 3688539"/>
                <a:gd name="connsiteY61" fmla="*/ 638193 h 1437650"/>
                <a:gd name="connsiteX62" fmla="*/ 1501125 w 3688539"/>
                <a:gd name="connsiteY62" fmla="*/ 614175 h 1437650"/>
                <a:gd name="connsiteX63" fmla="*/ 1423925 w 3688539"/>
                <a:gd name="connsiteY63" fmla="*/ 614175 h 1437650"/>
                <a:gd name="connsiteX64" fmla="*/ 1423925 w 3688539"/>
                <a:gd name="connsiteY64" fmla="*/ 591873 h 1437650"/>
                <a:gd name="connsiteX65" fmla="*/ 1398191 w 3688539"/>
                <a:gd name="connsiteY65" fmla="*/ 591873 h 1437650"/>
                <a:gd name="connsiteX66" fmla="*/ 1398191 w 3688539"/>
                <a:gd name="connsiteY66" fmla="*/ 576432 h 1437650"/>
                <a:gd name="connsiteX67" fmla="*/ 1369026 w 3688539"/>
                <a:gd name="connsiteY67" fmla="*/ 576432 h 1437650"/>
                <a:gd name="connsiteX68" fmla="*/ 1369026 w 3688539"/>
                <a:gd name="connsiteY68" fmla="*/ 555846 h 1437650"/>
                <a:gd name="connsiteX69" fmla="*/ 1336431 w 3688539"/>
                <a:gd name="connsiteY69" fmla="*/ 555846 h 1437650"/>
                <a:gd name="connsiteX70" fmla="*/ 1336431 w 3688539"/>
                <a:gd name="connsiteY70" fmla="*/ 528396 h 1437650"/>
                <a:gd name="connsiteX71" fmla="*/ 1303835 w 3688539"/>
                <a:gd name="connsiteY71" fmla="*/ 528396 h 1437650"/>
                <a:gd name="connsiteX72" fmla="*/ 1303835 w 3688539"/>
                <a:gd name="connsiteY72" fmla="*/ 495800 h 1437650"/>
                <a:gd name="connsiteX73" fmla="*/ 1271239 w 3688539"/>
                <a:gd name="connsiteY73" fmla="*/ 495800 h 1437650"/>
                <a:gd name="connsiteX74" fmla="*/ 1271239 w 3688539"/>
                <a:gd name="connsiteY74" fmla="*/ 446049 h 1437650"/>
                <a:gd name="connsiteX75" fmla="*/ 1194038 w 3688539"/>
                <a:gd name="connsiteY75" fmla="*/ 446049 h 1437650"/>
                <a:gd name="connsiteX76" fmla="*/ 1194038 w 3688539"/>
                <a:gd name="connsiteY76" fmla="*/ 411737 h 1437650"/>
                <a:gd name="connsiteX77" fmla="*/ 1109975 w 3688539"/>
                <a:gd name="connsiteY77" fmla="*/ 411737 h 1437650"/>
                <a:gd name="connsiteX78" fmla="*/ 1109975 w 3688539"/>
                <a:gd name="connsiteY78" fmla="*/ 398013 h 1437650"/>
                <a:gd name="connsiteX79" fmla="*/ 988169 w 3688539"/>
                <a:gd name="connsiteY79" fmla="*/ 398013 h 1437650"/>
                <a:gd name="connsiteX80" fmla="*/ 988169 w 3688539"/>
                <a:gd name="connsiteY80" fmla="*/ 377426 h 1437650"/>
                <a:gd name="connsiteX81" fmla="*/ 936702 w 3688539"/>
                <a:gd name="connsiteY81" fmla="*/ 377426 h 1437650"/>
                <a:gd name="connsiteX82" fmla="*/ 936702 w 3688539"/>
                <a:gd name="connsiteY82" fmla="*/ 367133 h 1437650"/>
                <a:gd name="connsiteX83" fmla="*/ 916115 w 3688539"/>
                <a:gd name="connsiteY83" fmla="*/ 367133 h 1437650"/>
                <a:gd name="connsiteX84" fmla="*/ 916115 w 3688539"/>
                <a:gd name="connsiteY84" fmla="*/ 343115 h 1437650"/>
                <a:gd name="connsiteX85" fmla="*/ 890382 w 3688539"/>
                <a:gd name="connsiteY85" fmla="*/ 343115 h 1437650"/>
                <a:gd name="connsiteX86" fmla="*/ 890382 w 3688539"/>
                <a:gd name="connsiteY86" fmla="*/ 303656 h 1437650"/>
                <a:gd name="connsiteX87" fmla="*/ 821759 w 3688539"/>
                <a:gd name="connsiteY87" fmla="*/ 303656 h 1437650"/>
                <a:gd name="connsiteX88" fmla="*/ 821759 w 3688539"/>
                <a:gd name="connsiteY88" fmla="*/ 286501 h 1437650"/>
                <a:gd name="connsiteX89" fmla="*/ 789163 w 3688539"/>
                <a:gd name="connsiteY89" fmla="*/ 286501 h 1437650"/>
                <a:gd name="connsiteX90" fmla="*/ 789163 w 3688539"/>
                <a:gd name="connsiteY90" fmla="*/ 265914 h 1437650"/>
                <a:gd name="connsiteX91" fmla="*/ 749705 w 3688539"/>
                <a:gd name="connsiteY91" fmla="*/ 265914 h 1437650"/>
                <a:gd name="connsiteX92" fmla="*/ 749705 w 3688539"/>
                <a:gd name="connsiteY92" fmla="*/ 235034 h 1437650"/>
                <a:gd name="connsiteX93" fmla="*/ 723971 w 3688539"/>
                <a:gd name="connsiteY93" fmla="*/ 235034 h 1437650"/>
                <a:gd name="connsiteX94" fmla="*/ 723971 w 3688539"/>
                <a:gd name="connsiteY94" fmla="*/ 168126 h 1437650"/>
                <a:gd name="connsiteX95" fmla="*/ 681082 w 3688539"/>
                <a:gd name="connsiteY95" fmla="*/ 168126 h 1437650"/>
                <a:gd name="connsiteX96" fmla="*/ 681082 w 3688539"/>
                <a:gd name="connsiteY96" fmla="*/ 123521 h 1437650"/>
                <a:gd name="connsiteX97" fmla="*/ 646770 w 3688539"/>
                <a:gd name="connsiteY97" fmla="*/ 123521 h 1437650"/>
                <a:gd name="connsiteX98" fmla="*/ 646770 w 3688539"/>
                <a:gd name="connsiteY98" fmla="*/ 84063 h 1437650"/>
                <a:gd name="connsiteX99" fmla="*/ 363701 w 3688539"/>
                <a:gd name="connsiteY99" fmla="*/ 84063 h 1437650"/>
                <a:gd name="connsiteX100" fmla="*/ 363701 w 3688539"/>
                <a:gd name="connsiteY100" fmla="*/ 61761 h 1437650"/>
                <a:gd name="connsiteX101" fmla="*/ 271060 w 3688539"/>
                <a:gd name="connsiteY101" fmla="*/ 61761 h 1437650"/>
                <a:gd name="connsiteX102" fmla="*/ 271060 w 3688539"/>
                <a:gd name="connsiteY102" fmla="*/ 46321 h 1437650"/>
                <a:gd name="connsiteX103" fmla="*/ 204153 w 3688539"/>
                <a:gd name="connsiteY103" fmla="*/ 46321 h 1437650"/>
                <a:gd name="connsiteX104" fmla="*/ 204153 w 3688539"/>
                <a:gd name="connsiteY104" fmla="*/ 24018 h 1437650"/>
                <a:gd name="connsiteX105" fmla="*/ 166410 w 3688539"/>
                <a:gd name="connsiteY105" fmla="*/ 24018 h 1437650"/>
                <a:gd name="connsiteX106" fmla="*/ 166410 w 3688539"/>
                <a:gd name="connsiteY106" fmla="*/ 0 h 1437650"/>
                <a:gd name="connsiteX107" fmla="*/ 0 w 3688539"/>
                <a:gd name="connsiteY107" fmla="*/ 0 h 143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688539" h="1437650">
                  <a:moveTo>
                    <a:pt x="3688539" y="1437650"/>
                  </a:moveTo>
                  <a:lnTo>
                    <a:pt x="3384824" y="1437650"/>
                  </a:lnTo>
                  <a:lnTo>
                    <a:pt x="3384824" y="1406769"/>
                  </a:lnTo>
                  <a:lnTo>
                    <a:pt x="3340219" y="1406769"/>
                  </a:lnTo>
                  <a:lnTo>
                    <a:pt x="3340219" y="1375889"/>
                  </a:lnTo>
                  <a:lnTo>
                    <a:pt x="3208120" y="1375889"/>
                  </a:lnTo>
                  <a:lnTo>
                    <a:pt x="3208120" y="1355302"/>
                  </a:lnTo>
                  <a:lnTo>
                    <a:pt x="3101754" y="1355302"/>
                  </a:lnTo>
                  <a:lnTo>
                    <a:pt x="3101754" y="1339862"/>
                  </a:lnTo>
                  <a:lnTo>
                    <a:pt x="3033131" y="1339862"/>
                  </a:lnTo>
                  <a:lnTo>
                    <a:pt x="3033131" y="1317560"/>
                  </a:lnTo>
                  <a:lnTo>
                    <a:pt x="3000536" y="1317560"/>
                  </a:lnTo>
                  <a:lnTo>
                    <a:pt x="3000536" y="1302119"/>
                  </a:lnTo>
                  <a:lnTo>
                    <a:pt x="2938775" y="1302119"/>
                  </a:lnTo>
                  <a:lnTo>
                    <a:pt x="2938775" y="1272955"/>
                  </a:lnTo>
                  <a:lnTo>
                    <a:pt x="2806676" y="1272955"/>
                  </a:lnTo>
                  <a:lnTo>
                    <a:pt x="2806676" y="1259230"/>
                  </a:lnTo>
                  <a:lnTo>
                    <a:pt x="2789520" y="1259230"/>
                  </a:lnTo>
                  <a:lnTo>
                    <a:pt x="2789520" y="1240359"/>
                  </a:lnTo>
                  <a:lnTo>
                    <a:pt x="2708888" y="1240359"/>
                  </a:lnTo>
                  <a:lnTo>
                    <a:pt x="2708888" y="1218056"/>
                  </a:lnTo>
                  <a:lnTo>
                    <a:pt x="2693448" y="1218056"/>
                  </a:lnTo>
                  <a:lnTo>
                    <a:pt x="2693448" y="1194038"/>
                  </a:lnTo>
                  <a:lnTo>
                    <a:pt x="2660852" y="1194038"/>
                  </a:lnTo>
                  <a:lnTo>
                    <a:pt x="2660852" y="1178598"/>
                  </a:lnTo>
                  <a:lnTo>
                    <a:pt x="2609385" y="1178598"/>
                  </a:lnTo>
                  <a:lnTo>
                    <a:pt x="2609385" y="1161443"/>
                  </a:lnTo>
                  <a:lnTo>
                    <a:pt x="2554487" y="1161443"/>
                  </a:lnTo>
                  <a:lnTo>
                    <a:pt x="2554487" y="1142571"/>
                  </a:lnTo>
                  <a:lnTo>
                    <a:pt x="2533900" y="1142571"/>
                  </a:lnTo>
                  <a:lnTo>
                    <a:pt x="2533900" y="1103113"/>
                  </a:lnTo>
                  <a:lnTo>
                    <a:pt x="2506451" y="1103113"/>
                  </a:lnTo>
                  <a:lnTo>
                    <a:pt x="2506451" y="1080811"/>
                  </a:lnTo>
                  <a:lnTo>
                    <a:pt x="2437828" y="1080811"/>
                  </a:lnTo>
                  <a:lnTo>
                    <a:pt x="2437828" y="1060224"/>
                  </a:lnTo>
                  <a:lnTo>
                    <a:pt x="2267986" y="1060224"/>
                  </a:lnTo>
                  <a:lnTo>
                    <a:pt x="2267986" y="1024197"/>
                  </a:lnTo>
                  <a:lnTo>
                    <a:pt x="2190786" y="1024197"/>
                  </a:lnTo>
                  <a:lnTo>
                    <a:pt x="2190786" y="1001894"/>
                  </a:lnTo>
                  <a:lnTo>
                    <a:pt x="2147896" y="1001894"/>
                  </a:lnTo>
                  <a:lnTo>
                    <a:pt x="2147896" y="983023"/>
                  </a:lnTo>
                  <a:lnTo>
                    <a:pt x="2113585" y="983023"/>
                  </a:lnTo>
                  <a:lnTo>
                    <a:pt x="2113585" y="960721"/>
                  </a:lnTo>
                  <a:lnTo>
                    <a:pt x="2034668" y="960721"/>
                  </a:lnTo>
                  <a:lnTo>
                    <a:pt x="2034668" y="936703"/>
                  </a:lnTo>
                  <a:lnTo>
                    <a:pt x="1950605" y="936703"/>
                  </a:lnTo>
                  <a:lnTo>
                    <a:pt x="1950605" y="893813"/>
                  </a:lnTo>
                  <a:lnTo>
                    <a:pt x="1899138" y="893813"/>
                  </a:lnTo>
                  <a:lnTo>
                    <a:pt x="1899138" y="854355"/>
                  </a:lnTo>
                  <a:lnTo>
                    <a:pt x="1845955" y="854355"/>
                  </a:lnTo>
                  <a:lnTo>
                    <a:pt x="1845955" y="806319"/>
                  </a:lnTo>
                  <a:lnTo>
                    <a:pt x="1815075" y="806319"/>
                  </a:lnTo>
                  <a:lnTo>
                    <a:pt x="1815075" y="778870"/>
                  </a:lnTo>
                  <a:lnTo>
                    <a:pt x="1734443" y="778870"/>
                  </a:lnTo>
                  <a:lnTo>
                    <a:pt x="1734443" y="723972"/>
                  </a:lnTo>
                  <a:lnTo>
                    <a:pt x="1710425" y="723972"/>
                  </a:lnTo>
                  <a:lnTo>
                    <a:pt x="1710425" y="684513"/>
                  </a:lnTo>
                  <a:lnTo>
                    <a:pt x="1614353" y="684513"/>
                  </a:lnTo>
                  <a:lnTo>
                    <a:pt x="1614353" y="655349"/>
                  </a:lnTo>
                  <a:lnTo>
                    <a:pt x="1566317" y="655349"/>
                  </a:lnTo>
                  <a:lnTo>
                    <a:pt x="1566317" y="638193"/>
                  </a:lnTo>
                  <a:lnTo>
                    <a:pt x="1501125" y="638193"/>
                  </a:lnTo>
                  <a:lnTo>
                    <a:pt x="1501125" y="614175"/>
                  </a:lnTo>
                  <a:lnTo>
                    <a:pt x="1423925" y="614175"/>
                  </a:lnTo>
                  <a:lnTo>
                    <a:pt x="1423925" y="591873"/>
                  </a:lnTo>
                  <a:lnTo>
                    <a:pt x="1398191" y="591873"/>
                  </a:lnTo>
                  <a:lnTo>
                    <a:pt x="1398191" y="576432"/>
                  </a:lnTo>
                  <a:lnTo>
                    <a:pt x="1369026" y="576432"/>
                  </a:lnTo>
                  <a:lnTo>
                    <a:pt x="1369026" y="555846"/>
                  </a:lnTo>
                  <a:lnTo>
                    <a:pt x="1336431" y="555846"/>
                  </a:lnTo>
                  <a:lnTo>
                    <a:pt x="1336431" y="528396"/>
                  </a:lnTo>
                  <a:lnTo>
                    <a:pt x="1303835" y="528396"/>
                  </a:lnTo>
                  <a:lnTo>
                    <a:pt x="1303835" y="495800"/>
                  </a:lnTo>
                  <a:lnTo>
                    <a:pt x="1271239" y="495800"/>
                  </a:lnTo>
                  <a:lnTo>
                    <a:pt x="1271239" y="446049"/>
                  </a:lnTo>
                  <a:lnTo>
                    <a:pt x="1194038" y="446049"/>
                  </a:lnTo>
                  <a:lnTo>
                    <a:pt x="1194038" y="411737"/>
                  </a:lnTo>
                  <a:lnTo>
                    <a:pt x="1109975" y="411737"/>
                  </a:lnTo>
                  <a:lnTo>
                    <a:pt x="1109975" y="398013"/>
                  </a:lnTo>
                  <a:lnTo>
                    <a:pt x="988169" y="398013"/>
                  </a:lnTo>
                  <a:lnTo>
                    <a:pt x="988169" y="377426"/>
                  </a:lnTo>
                  <a:lnTo>
                    <a:pt x="936702" y="377426"/>
                  </a:lnTo>
                  <a:lnTo>
                    <a:pt x="936702" y="367133"/>
                  </a:lnTo>
                  <a:lnTo>
                    <a:pt x="916115" y="367133"/>
                  </a:lnTo>
                  <a:lnTo>
                    <a:pt x="916115" y="343115"/>
                  </a:lnTo>
                  <a:lnTo>
                    <a:pt x="890382" y="343115"/>
                  </a:lnTo>
                  <a:lnTo>
                    <a:pt x="890382" y="303656"/>
                  </a:lnTo>
                  <a:lnTo>
                    <a:pt x="821759" y="303656"/>
                  </a:lnTo>
                  <a:lnTo>
                    <a:pt x="821759" y="286501"/>
                  </a:lnTo>
                  <a:lnTo>
                    <a:pt x="789163" y="286501"/>
                  </a:lnTo>
                  <a:lnTo>
                    <a:pt x="789163" y="265914"/>
                  </a:lnTo>
                  <a:lnTo>
                    <a:pt x="749705" y="265914"/>
                  </a:lnTo>
                  <a:lnTo>
                    <a:pt x="749705" y="235034"/>
                  </a:lnTo>
                  <a:lnTo>
                    <a:pt x="723971" y="235034"/>
                  </a:lnTo>
                  <a:lnTo>
                    <a:pt x="723971" y="168126"/>
                  </a:lnTo>
                  <a:lnTo>
                    <a:pt x="681082" y="168126"/>
                  </a:lnTo>
                  <a:lnTo>
                    <a:pt x="681082" y="123521"/>
                  </a:lnTo>
                  <a:lnTo>
                    <a:pt x="646770" y="123521"/>
                  </a:lnTo>
                  <a:lnTo>
                    <a:pt x="646770" y="84063"/>
                  </a:lnTo>
                  <a:lnTo>
                    <a:pt x="363701" y="84063"/>
                  </a:lnTo>
                  <a:lnTo>
                    <a:pt x="363701" y="61761"/>
                  </a:lnTo>
                  <a:lnTo>
                    <a:pt x="271060" y="61761"/>
                  </a:lnTo>
                  <a:lnTo>
                    <a:pt x="271060" y="46321"/>
                  </a:lnTo>
                  <a:lnTo>
                    <a:pt x="204153" y="46321"/>
                  </a:lnTo>
                  <a:lnTo>
                    <a:pt x="204153" y="24018"/>
                  </a:lnTo>
                  <a:lnTo>
                    <a:pt x="166410" y="24018"/>
                  </a:lnTo>
                  <a:lnTo>
                    <a:pt x="166410" y="0"/>
                  </a:lnTo>
                  <a:lnTo>
                    <a:pt x="0" y="0"/>
                  </a:lnTo>
                </a:path>
              </a:pathLst>
            </a:custGeom>
            <a:noFill/>
            <a:ln w="28575">
              <a:solidFill>
                <a:schemeClr val="accent3">
                  <a:lumMod val="60000"/>
                  <a:lumOff val="40000"/>
                </a:schemeClr>
              </a:solidFill>
              <a:miter lim="800000"/>
              <a:headEnd/>
              <a:tailEnd/>
            </a:ln>
          </p:spPr>
          <p:txBody>
            <a:bodyPr rtlCol="0" anchor="ctr"/>
            <a:lstStyle/>
            <a:p>
              <a:pPr algn="ctr"/>
              <a:endParaRPr lang="en-US"/>
            </a:p>
          </p:txBody>
        </p:sp>
        <p:sp>
          <p:nvSpPr>
            <p:cNvPr id="497" name="Freeform: Shape 496">
              <a:extLst>
                <a:ext uri="{FF2B5EF4-FFF2-40B4-BE49-F238E27FC236}">
                  <a16:creationId xmlns:a16="http://schemas.microsoft.com/office/drawing/2014/main" id="{0C5F24F3-87B3-A2E2-FF77-30C465E581E6}"/>
                </a:ext>
              </a:extLst>
            </p:cNvPr>
            <p:cNvSpPr/>
            <p:nvPr/>
          </p:nvSpPr>
          <p:spPr bwMode="auto">
            <a:xfrm>
              <a:off x="5121897" y="3267959"/>
              <a:ext cx="4097517" cy="273377"/>
            </a:xfrm>
            <a:custGeom>
              <a:avLst/>
              <a:gdLst>
                <a:gd name="connsiteX0" fmla="*/ 0 w 4097517"/>
                <a:gd name="connsiteY0" fmla="*/ 0 h 273377"/>
                <a:gd name="connsiteX1" fmla="*/ 75414 w 4097517"/>
                <a:gd name="connsiteY1" fmla="*/ 0 h 273377"/>
                <a:gd name="connsiteX2" fmla="*/ 75414 w 4097517"/>
                <a:gd name="connsiteY2" fmla="*/ 47134 h 273377"/>
                <a:gd name="connsiteX3" fmla="*/ 395926 w 4097517"/>
                <a:gd name="connsiteY3" fmla="*/ 47134 h 273377"/>
                <a:gd name="connsiteX4" fmla="*/ 395926 w 4097517"/>
                <a:gd name="connsiteY4" fmla="*/ 69130 h 273377"/>
                <a:gd name="connsiteX5" fmla="*/ 751002 w 4097517"/>
                <a:gd name="connsiteY5" fmla="*/ 69130 h 273377"/>
                <a:gd name="connsiteX6" fmla="*/ 751002 w 4097517"/>
                <a:gd name="connsiteY6" fmla="*/ 91126 h 273377"/>
                <a:gd name="connsiteX7" fmla="*/ 980388 w 4097517"/>
                <a:gd name="connsiteY7" fmla="*/ 91126 h 273377"/>
                <a:gd name="connsiteX8" fmla="*/ 980388 w 4097517"/>
                <a:gd name="connsiteY8" fmla="*/ 109979 h 273377"/>
                <a:gd name="connsiteX9" fmla="*/ 1184635 w 4097517"/>
                <a:gd name="connsiteY9" fmla="*/ 109979 h 273377"/>
                <a:gd name="connsiteX10" fmla="*/ 1184635 w 4097517"/>
                <a:gd name="connsiteY10" fmla="*/ 131975 h 273377"/>
                <a:gd name="connsiteX11" fmla="*/ 2095893 w 4097517"/>
                <a:gd name="connsiteY11" fmla="*/ 131975 h 273377"/>
                <a:gd name="connsiteX12" fmla="*/ 2095893 w 4097517"/>
                <a:gd name="connsiteY12" fmla="*/ 147686 h 273377"/>
                <a:gd name="connsiteX13" fmla="*/ 2579802 w 4097517"/>
                <a:gd name="connsiteY13" fmla="*/ 147686 h 273377"/>
                <a:gd name="connsiteX14" fmla="*/ 2579802 w 4097517"/>
                <a:gd name="connsiteY14" fmla="*/ 147686 h 273377"/>
                <a:gd name="connsiteX15" fmla="*/ 2579802 w 4097517"/>
                <a:gd name="connsiteY15" fmla="*/ 169682 h 273377"/>
                <a:gd name="connsiteX16" fmla="*/ 3311950 w 4097517"/>
                <a:gd name="connsiteY16" fmla="*/ 169682 h 273377"/>
                <a:gd name="connsiteX17" fmla="*/ 3311950 w 4097517"/>
                <a:gd name="connsiteY17" fmla="*/ 210532 h 273377"/>
                <a:gd name="connsiteX18" fmla="*/ 3579043 w 4097517"/>
                <a:gd name="connsiteY18" fmla="*/ 210532 h 273377"/>
                <a:gd name="connsiteX19" fmla="*/ 3579043 w 4097517"/>
                <a:gd name="connsiteY19" fmla="*/ 273377 h 273377"/>
                <a:gd name="connsiteX20" fmla="*/ 4097517 w 4097517"/>
                <a:gd name="connsiteY20" fmla="*/ 273377 h 27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97517" h="273377">
                  <a:moveTo>
                    <a:pt x="0" y="0"/>
                  </a:moveTo>
                  <a:lnTo>
                    <a:pt x="75414" y="0"/>
                  </a:lnTo>
                  <a:lnTo>
                    <a:pt x="75414" y="47134"/>
                  </a:lnTo>
                  <a:lnTo>
                    <a:pt x="395926" y="47134"/>
                  </a:lnTo>
                  <a:lnTo>
                    <a:pt x="395926" y="69130"/>
                  </a:lnTo>
                  <a:lnTo>
                    <a:pt x="751002" y="69130"/>
                  </a:lnTo>
                  <a:lnTo>
                    <a:pt x="751002" y="91126"/>
                  </a:lnTo>
                  <a:lnTo>
                    <a:pt x="980388" y="91126"/>
                  </a:lnTo>
                  <a:lnTo>
                    <a:pt x="980388" y="109979"/>
                  </a:lnTo>
                  <a:lnTo>
                    <a:pt x="1184635" y="109979"/>
                  </a:lnTo>
                  <a:lnTo>
                    <a:pt x="1184635" y="131975"/>
                  </a:lnTo>
                  <a:lnTo>
                    <a:pt x="2095893" y="131975"/>
                  </a:lnTo>
                  <a:lnTo>
                    <a:pt x="2095893" y="147686"/>
                  </a:lnTo>
                  <a:lnTo>
                    <a:pt x="2579802" y="147686"/>
                  </a:lnTo>
                  <a:lnTo>
                    <a:pt x="2579802" y="147686"/>
                  </a:lnTo>
                  <a:lnTo>
                    <a:pt x="2579802" y="169682"/>
                  </a:lnTo>
                  <a:lnTo>
                    <a:pt x="3311950" y="169682"/>
                  </a:lnTo>
                  <a:lnTo>
                    <a:pt x="3311950" y="210532"/>
                  </a:lnTo>
                  <a:lnTo>
                    <a:pt x="3579043" y="210532"/>
                  </a:lnTo>
                  <a:lnTo>
                    <a:pt x="3579043" y="273377"/>
                  </a:lnTo>
                  <a:lnTo>
                    <a:pt x="4097517" y="273377"/>
                  </a:lnTo>
                </a:path>
              </a:pathLst>
            </a:custGeom>
            <a:noFill/>
            <a:ln w="28575">
              <a:solidFill>
                <a:schemeClr val="accent3">
                  <a:lumMod val="60000"/>
                  <a:lumOff val="40000"/>
                </a:schemeClr>
              </a:solidFill>
              <a:miter lim="800000"/>
              <a:headEnd/>
              <a:tailEnd/>
            </a:ln>
          </p:spPr>
          <p:txBody>
            <a:bodyPr rtlCol="0" anchor="ctr"/>
            <a:lstStyle/>
            <a:p>
              <a:pPr algn="ctr"/>
              <a:endParaRPr lang="en-US"/>
            </a:p>
          </p:txBody>
        </p:sp>
      </p:grpSp>
      <p:grpSp>
        <p:nvGrpSpPr>
          <p:cNvPr id="510" name="Group 509">
            <a:extLst>
              <a:ext uri="{FF2B5EF4-FFF2-40B4-BE49-F238E27FC236}">
                <a16:creationId xmlns:a16="http://schemas.microsoft.com/office/drawing/2014/main" id="{F55BCE3E-7057-2D6B-5B02-138665F70282}"/>
              </a:ext>
            </a:extLst>
          </p:cNvPr>
          <p:cNvGrpSpPr/>
          <p:nvPr/>
        </p:nvGrpSpPr>
        <p:grpSpPr>
          <a:xfrm>
            <a:off x="2261132" y="1822379"/>
            <a:ext cx="6879559" cy="321100"/>
            <a:chOff x="2374420" y="1862839"/>
            <a:chExt cx="6879559" cy="321100"/>
          </a:xfrm>
        </p:grpSpPr>
        <p:cxnSp>
          <p:nvCxnSpPr>
            <p:cNvPr id="344" name="Straight Connector 343">
              <a:extLst>
                <a:ext uri="{FF2B5EF4-FFF2-40B4-BE49-F238E27FC236}">
                  <a16:creationId xmlns:a16="http://schemas.microsoft.com/office/drawing/2014/main" id="{B5BEB39A-2FBC-6E15-139B-AEB25E38C471}"/>
                </a:ext>
              </a:extLst>
            </p:cNvPr>
            <p:cNvCxnSpPr/>
            <p:nvPr/>
          </p:nvCxnSpPr>
          <p:spPr bwMode="auto">
            <a:xfrm>
              <a:off x="6328281" y="2058220"/>
              <a:ext cx="0" cy="66322"/>
            </a:xfrm>
            <a:prstGeom prst="line">
              <a:avLst/>
            </a:prstGeom>
            <a:noFill/>
            <a:ln w="19050" cap="flat" cmpd="sng" algn="ctr">
              <a:solidFill>
                <a:schemeClr val="accent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8652CEB3-60B6-8B86-BE41-B13260D87ED9}"/>
                </a:ext>
              </a:extLst>
            </p:cNvPr>
            <p:cNvCxnSpPr/>
            <p:nvPr/>
          </p:nvCxnSpPr>
          <p:spPr bwMode="auto">
            <a:xfrm>
              <a:off x="6226772" y="2058220"/>
              <a:ext cx="0" cy="66322"/>
            </a:xfrm>
            <a:prstGeom prst="line">
              <a:avLst/>
            </a:prstGeom>
            <a:noFill/>
            <a:ln w="28575" cap="flat" cmpd="sng" algn="ctr">
              <a:solidFill>
                <a:schemeClr val="accent1"/>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C82A4679-4297-7F9F-59E6-E278E603CDC6}"/>
                </a:ext>
              </a:extLst>
            </p:cNvPr>
            <p:cNvCxnSpPr/>
            <p:nvPr/>
          </p:nvCxnSpPr>
          <p:spPr bwMode="auto">
            <a:xfrm>
              <a:off x="6209226" y="2058220"/>
              <a:ext cx="0" cy="66322"/>
            </a:xfrm>
            <a:prstGeom prst="line">
              <a:avLst/>
            </a:prstGeom>
            <a:noFill/>
            <a:ln w="28575" cap="flat" cmpd="sng" algn="ctr">
              <a:solidFill>
                <a:schemeClr val="accent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456C068C-B43D-8753-DD1A-7CD30E5EBBB2}"/>
                </a:ext>
              </a:extLst>
            </p:cNvPr>
            <p:cNvCxnSpPr/>
            <p:nvPr/>
          </p:nvCxnSpPr>
          <p:spPr bwMode="auto">
            <a:xfrm>
              <a:off x="6045675" y="2042510"/>
              <a:ext cx="0" cy="66322"/>
            </a:xfrm>
            <a:prstGeom prst="line">
              <a:avLst/>
            </a:prstGeom>
            <a:noFill/>
            <a:ln w="19050" cap="flat" cmpd="sng" algn="ctr">
              <a:solidFill>
                <a:schemeClr val="accent1"/>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825C50F8-9EC4-010C-32B8-FCDF51D0D3F7}"/>
                </a:ext>
              </a:extLst>
            </p:cNvPr>
            <p:cNvCxnSpPr/>
            <p:nvPr/>
          </p:nvCxnSpPr>
          <p:spPr bwMode="auto">
            <a:xfrm>
              <a:off x="5800647" y="2042510"/>
              <a:ext cx="0" cy="66322"/>
            </a:xfrm>
            <a:prstGeom prst="line">
              <a:avLst/>
            </a:prstGeom>
            <a:noFill/>
            <a:ln w="19050" cap="flat" cmpd="sng" algn="ctr">
              <a:solidFill>
                <a:schemeClr val="accent1"/>
              </a:solidFill>
              <a:prstDash val="solid"/>
              <a:round/>
              <a:headEnd type="none" w="med" len="med"/>
              <a:tailEnd type="none" w="med" len="med"/>
            </a:ln>
            <a:effectLst/>
          </p:spPr>
        </p:cxnSp>
        <p:cxnSp>
          <p:nvCxnSpPr>
            <p:cNvPr id="406" name="Straight Connector 405">
              <a:extLst>
                <a:ext uri="{FF2B5EF4-FFF2-40B4-BE49-F238E27FC236}">
                  <a16:creationId xmlns:a16="http://schemas.microsoft.com/office/drawing/2014/main" id="{67C8747D-7F66-5DB6-8FB9-86B4740B7743}"/>
                </a:ext>
              </a:extLst>
            </p:cNvPr>
            <p:cNvCxnSpPr/>
            <p:nvPr/>
          </p:nvCxnSpPr>
          <p:spPr bwMode="auto">
            <a:xfrm>
              <a:off x="5093876" y="2002719"/>
              <a:ext cx="0" cy="66322"/>
            </a:xfrm>
            <a:prstGeom prst="line">
              <a:avLst/>
            </a:prstGeom>
            <a:noFill/>
            <a:ln w="28575" cap="flat" cmpd="sng" algn="ctr">
              <a:solidFill>
                <a:schemeClr val="accent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B7EBD7B1-8781-A519-55D1-34B39232E4E2}"/>
                </a:ext>
              </a:extLst>
            </p:cNvPr>
            <p:cNvCxnSpPr/>
            <p:nvPr/>
          </p:nvCxnSpPr>
          <p:spPr bwMode="auto">
            <a:xfrm>
              <a:off x="4184049" y="1966542"/>
              <a:ext cx="0" cy="66322"/>
            </a:xfrm>
            <a:prstGeom prst="line">
              <a:avLst/>
            </a:prstGeom>
            <a:noFill/>
            <a:ln w="12700" cap="flat" cmpd="sng" algn="ctr">
              <a:solidFill>
                <a:schemeClr val="accent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D53FC20C-C5D3-B86F-D576-8F2357924B79}"/>
                </a:ext>
              </a:extLst>
            </p:cNvPr>
            <p:cNvCxnSpPr/>
            <p:nvPr/>
          </p:nvCxnSpPr>
          <p:spPr bwMode="auto">
            <a:xfrm>
              <a:off x="3905837" y="1954484"/>
              <a:ext cx="0" cy="66322"/>
            </a:xfrm>
            <a:prstGeom prst="line">
              <a:avLst/>
            </a:prstGeom>
            <a:noFill/>
            <a:ln w="12700" cap="flat" cmpd="sng" algn="ctr">
              <a:solidFill>
                <a:schemeClr val="accent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376C6DEC-0F74-52F0-D9D6-1E908B170C55}"/>
                </a:ext>
              </a:extLst>
            </p:cNvPr>
            <p:cNvCxnSpPr/>
            <p:nvPr/>
          </p:nvCxnSpPr>
          <p:spPr bwMode="auto">
            <a:xfrm>
              <a:off x="2652632" y="1891779"/>
              <a:ext cx="0" cy="66322"/>
            </a:xfrm>
            <a:prstGeom prst="line">
              <a:avLst/>
            </a:prstGeom>
            <a:noFill/>
            <a:ln w="12700" cap="flat" cmpd="sng" algn="ctr">
              <a:solidFill>
                <a:schemeClr val="accent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9E6DCBFB-7B41-7B48-7518-EDC958C55924}"/>
                </a:ext>
              </a:extLst>
            </p:cNvPr>
            <p:cNvCxnSpPr/>
            <p:nvPr/>
          </p:nvCxnSpPr>
          <p:spPr bwMode="auto">
            <a:xfrm>
              <a:off x="2374420" y="1862839"/>
              <a:ext cx="0" cy="66322"/>
            </a:xfrm>
            <a:prstGeom prst="line">
              <a:avLst/>
            </a:prstGeom>
            <a:noFill/>
            <a:ln w="12700" cap="flat" cmpd="sng" algn="ctr">
              <a:solidFill>
                <a:schemeClr val="accent1"/>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AB5DD53D-A1A2-BC6D-98AC-BEB8DC794261}"/>
                </a:ext>
              </a:extLst>
            </p:cNvPr>
            <p:cNvCxnSpPr/>
            <p:nvPr/>
          </p:nvCxnSpPr>
          <p:spPr bwMode="auto">
            <a:xfrm>
              <a:off x="7083996" y="2087605"/>
              <a:ext cx="0" cy="66322"/>
            </a:xfrm>
            <a:prstGeom prst="line">
              <a:avLst/>
            </a:prstGeom>
            <a:noFill/>
            <a:ln w="19050" cap="flat" cmpd="sng" algn="ctr">
              <a:solidFill>
                <a:schemeClr val="accent1"/>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7F183C0B-CDCB-D1E4-999D-EB9ACAF1A194}"/>
                </a:ext>
              </a:extLst>
            </p:cNvPr>
            <p:cNvCxnSpPr/>
            <p:nvPr/>
          </p:nvCxnSpPr>
          <p:spPr bwMode="auto">
            <a:xfrm>
              <a:off x="7167513" y="2083262"/>
              <a:ext cx="0" cy="66322"/>
            </a:xfrm>
            <a:prstGeom prst="line">
              <a:avLst/>
            </a:prstGeom>
            <a:noFill/>
            <a:ln w="19050" cap="flat" cmpd="sng" algn="ctr">
              <a:solidFill>
                <a:schemeClr val="accent1"/>
              </a:solidFill>
              <a:prstDash val="solid"/>
              <a:round/>
              <a:headEnd type="none" w="med" len="med"/>
              <a:tailEnd type="none" w="med" len="med"/>
            </a:ln>
            <a:effectLst/>
          </p:spPr>
        </p:cxnSp>
        <p:sp>
          <p:nvSpPr>
            <p:cNvPr id="501" name="Rectangle 500">
              <a:extLst>
                <a:ext uri="{FF2B5EF4-FFF2-40B4-BE49-F238E27FC236}">
                  <a16:creationId xmlns:a16="http://schemas.microsoft.com/office/drawing/2014/main" id="{A51F8EEC-B609-BA32-0B03-3335B33E5B99}"/>
                </a:ext>
              </a:extLst>
            </p:cNvPr>
            <p:cNvSpPr/>
            <p:nvPr/>
          </p:nvSpPr>
          <p:spPr bwMode="auto">
            <a:xfrm>
              <a:off x="7388273" y="2121100"/>
              <a:ext cx="1865706" cy="6283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2" name="Rectangle 501">
              <a:extLst>
                <a:ext uri="{FF2B5EF4-FFF2-40B4-BE49-F238E27FC236}">
                  <a16:creationId xmlns:a16="http://schemas.microsoft.com/office/drawing/2014/main" id="{EF3DE941-6B09-DDF8-4031-4816BD251EB4}"/>
                </a:ext>
              </a:extLst>
            </p:cNvPr>
            <p:cNvSpPr/>
            <p:nvPr/>
          </p:nvSpPr>
          <p:spPr bwMode="auto">
            <a:xfrm>
              <a:off x="7316624" y="2100723"/>
              <a:ext cx="97573" cy="6283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11" name="Group 510">
            <a:extLst>
              <a:ext uri="{FF2B5EF4-FFF2-40B4-BE49-F238E27FC236}">
                <a16:creationId xmlns:a16="http://schemas.microsoft.com/office/drawing/2014/main" id="{5600C395-C031-01F9-68A7-283BBA12B905}"/>
              </a:ext>
            </a:extLst>
          </p:cNvPr>
          <p:cNvGrpSpPr/>
          <p:nvPr/>
        </p:nvGrpSpPr>
        <p:grpSpPr>
          <a:xfrm>
            <a:off x="2754625" y="1841208"/>
            <a:ext cx="6383490" cy="430548"/>
            <a:chOff x="2867913" y="1881668"/>
            <a:chExt cx="6383490" cy="430548"/>
          </a:xfrm>
        </p:grpSpPr>
        <p:cxnSp>
          <p:nvCxnSpPr>
            <p:cNvPr id="239" name="Straight Connector 238">
              <a:extLst>
                <a:ext uri="{FF2B5EF4-FFF2-40B4-BE49-F238E27FC236}">
                  <a16:creationId xmlns:a16="http://schemas.microsoft.com/office/drawing/2014/main" id="{78B4441E-74DB-D2A7-AA36-62F69A9E6D00}"/>
                </a:ext>
              </a:extLst>
            </p:cNvPr>
            <p:cNvCxnSpPr/>
            <p:nvPr/>
          </p:nvCxnSpPr>
          <p:spPr bwMode="auto">
            <a:xfrm>
              <a:off x="2867913" y="1881668"/>
              <a:ext cx="0" cy="66322"/>
            </a:xfrm>
            <a:prstGeom prst="line">
              <a:avLst/>
            </a:prstGeom>
            <a:noFill/>
            <a:ln w="12700" cap="flat" cmpd="sng" algn="ctr">
              <a:solidFill>
                <a:schemeClr val="accent3"/>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705DB17D-E559-4244-7A38-F8C3B60AFE6E}"/>
                </a:ext>
              </a:extLst>
            </p:cNvPr>
            <p:cNvCxnSpPr/>
            <p:nvPr/>
          </p:nvCxnSpPr>
          <p:spPr bwMode="auto">
            <a:xfrm>
              <a:off x="3194217" y="1969848"/>
              <a:ext cx="0" cy="66322"/>
            </a:xfrm>
            <a:prstGeom prst="line">
              <a:avLst/>
            </a:prstGeom>
            <a:noFill/>
            <a:ln w="12700" cap="flat" cmpd="sng" algn="ctr">
              <a:solidFill>
                <a:schemeClr val="accent3"/>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F24274E9-6059-21BC-17CC-C8CD7C7940AF}"/>
                </a:ext>
              </a:extLst>
            </p:cNvPr>
            <p:cNvCxnSpPr/>
            <p:nvPr/>
          </p:nvCxnSpPr>
          <p:spPr bwMode="auto">
            <a:xfrm>
              <a:off x="3259478" y="1969848"/>
              <a:ext cx="0" cy="66322"/>
            </a:xfrm>
            <a:prstGeom prst="line">
              <a:avLst/>
            </a:prstGeom>
            <a:noFill/>
            <a:ln w="12700" cap="flat" cmpd="sng" algn="ctr">
              <a:solidFill>
                <a:schemeClr val="accent3"/>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76F1F7D2-D4F3-F29B-A61A-D0C7519D5F30}"/>
                </a:ext>
              </a:extLst>
            </p:cNvPr>
            <p:cNvCxnSpPr/>
            <p:nvPr/>
          </p:nvCxnSpPr>
          <p:spPr bwMode="auto">
            <a:xfrm>
              <a:off x="4974860" y="2078069"/>
              <a:ext cx="0" cy="66322"/>
            </a:xfrm>
            <a:prstGeom prst="line">
              <a:avLst/>
            </a:prstGeom>
            <a:noFill/>
            <a:ln w="12700" cap="flat" cmpd="sng" algn="ctr">
              <a:solidFill>
                <a:schemeClr val="accent3"/>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DAE33902-C2DB-5B37-7AEA-B3F742374AA1}"/>
                </a:ext>
              </a:extLst>
            </p:cNvPr>
            <p:cNvCxnSpPr/>
            <p:nvPr/>
          </p:nvCxnSpPr>
          <p:spPr bwMode="auto">
            <a:xfrm>
              <a:off x="4979188" y="2078069"/>
              <a:ext cx="0" cy="66322"/>
            </a:xfrm>
            <a:prstGeom prst="line">
              <a:avLst/>
            </a:prstGeom>
            <a:noFill/>
            <a:ln w="12700"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5271AFAB-F64B-5CD6-C4B5-276E1720D9E0}"/>
                </a:ext>
              </a:extLst>
            </p:cNvPr>
            <p:cNvCxnSpPr/>
            <p:nvPr/>
          </p:nvCxnSpPr>
          <p:spPr bwMode="auto">
            <a:xfrm>
              <a:off x="7353075" y="2180845"/>
              <a:ext cx="0" cy="66322"/>
            </a:xfrm>
            <a:prstGeom prst="line">
              <a:avLst/>
            </a:prstGeom>
            <a:noFill/>
            <a:ln w="28575" cap="flat" cmpd="sng" algn="ctr">
              <a:solidFill>
                <a:schemeClr val="accent3"/>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9F6F13F9-4B19-0D10-57B1-76264854750B}"/>
                </a:ext>
              </a:extLst>
            </p:cNvPr>
            <p:cNvCxnSpPr/>
            <p:nvPr/>
          </p:nvCxnSpPr>
          <p:spPr bwMode="auto">
            <a:xfrm>
              <a:off x="5634622" y="2091713"/>
              <a:ext cx="0" cy="66322"/>
            </a:xfrm>
            <a:prstGeom prst="line">
              <a:avLst/>
            </a:prstGeom>
            <a:noFill/>
            <a:ln w="12700" cap="flat" cmpd="sng" algn="ctr">
              <a:solidFill>
                <a:schemeClr val="accent3"/>
              </a:solidFill>
              <a:prstDash val="solid"/>
              <a:round/>
              <a:headEnd type="none" w="med" len="med"/>
              <a:tailEnd type="none" w="med" len="med"/>
            </a:ln>
            <a:effectLst/>
          </p:spPr>
        </p:cxnSp>
        <p:sp>
          <p:nvSpPr>
            <p:cNvPr id="503" name="Rectangle 502">
              <a:extLst>
                <a:ext uri="{FF2B5EF4-FFF2-40B4-BE49-F238E27FC236}">
                  <a16:creationId xmlns:a16="http://schemas.microsoft.com/office/drawing/2014/main" id="{B02FE2F5-CA61-FC27-7E03-8BD455131D74}"/>
                </a:ext>
              </a:extLst>
            </p:cNvPr>
            <p:cNvSpPr/>
            <p:nvPr/>
          </p:nvSpPr>
          <p:spPr bwMode="auto">
            <a:xfrm>
              <a:off x="7365857" y="2204237"/>
              <a:ext cx="60506" cy="6283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4" name="Rectangle 503">
              <a:extLst>
                <a:ext uri="{FF2B5EF4-FFF2-40B4-BE49-F238E27FC236}">
                  <a16:creationId xmlns:a16="http://schemas.microsoft.com/office/drawing/2014/main" id="{1EAF23EE-BA5C-A130-AEBC-50A82F0DAADB}"/>
                </a:ext>
              </a:extLst>
            </p:cNvPr>
            <p:cNvSpPr/>
            <p:nvPr/>
          </p:nvSpPr>
          <p:spPr bwMode="auto">
            <a:xfrm>
              <a:off x="7425591" y="2207216"/>
              <a:ext cx="60506" cy="6283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5" name="Rectangle 504">
              <a:extLst>
                <a:ext uri="{FF2B5EF4-FFF2-40B4-BE49-F238E27FC236}">
                  <a16:creationId xmlns:a16="http://schemas.microsoft.com/office/drawing/2014/main" id="{D9149C99-3B99-817F-74C6-7F286EBE402F}"/>
                </a:ext>
              </a:extLst>
            </p:cNvPr>
            <p:cNvSpPr/>
            <p:nvPr/>
          </p:nvSpPr>
          <p:spPr bwMode="auto">
            <a:xfrm>
              <a:off x="7481026" y="2235656"/>
              <a:ext cx="348065" cy="6283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6" name="Rectangle 505">
              <a:extLst>
                <a:ext uri="{FF2B5EF4-FFF2-40B4-BE49-F238E27FC236}">
                  <a16:creationId xmlns:a16="http://schemas.microsoft.com/office/drawing/2014/main" id="{E389AF9C-CB45-1095-3DA6-211A421C7E59}"/>
                </a:ext>
              </a:extLst>
            </p:cNvPr>
            <p:cNvSpPr/>
            <p:nvPr/>
          </p:nvSpPr>
          <p:spPr bwMode="auto">
            <a:xfrm>
              <a:off x="7803908" y="2249377"/>
              <a:ext cx="1302037" cy="6283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07" name="Straight Connector 506">
              <a:extLst>
                <a:ext uri="{FF2B5EF4-FFF2-40B4-BE49-F238E27FC236}">
                  <a16:creationId xmlns:a16="http://schemas.microsoft.com/office/drawing/2014/main" id="{6A0EEF15-5952-C9DF-E592-B08EC2CCD8B9}"/>
                </a:ext>
              </a:extLst>
            </p:cNvPr>
            <p:cNvCxnSpPr/>
            <p:nvPr/>
          </p:nvCxnSpPr>
          <p:spPr bwMode="auto">
            <a:xfrm>
              <a:off x="9143668" y="2243384"/>
              <a:ext cx="0" cy="66322"/>
            </a:xfrm>
            <a:prstGeom prst="line">
              <a:avLst/>
            </a:prstGeom>
            <a:noFill/>
            <a:ln w="38100" cap="flat" cmpd="sng" algn="ctr">
              <a:solidFill>
                <a:schemeClr val="accent3"/>
              </a:solidFill>
              <a:prstDash val="solid"/>
              <a:round/>
              <a:headEnd type="none" w="med" len="med"/>
              <a:tailEnd type="none" w="med" len="med"/>
            </a:ln>
            <a:effectLst/>
          </p:spPr>
        </p:cxnSp>
        <p:cxnSp>
          <p:nvCxnSpPr>
            <p:cNvPr id="508" name="Straight Connector 507">
              <a:extLst>
                <a:ext uri="{FF2B5EF4-FFF2-40B4-BE49-F238E27FC236}">
                  <a16:creationId xmlns:a16="http://schemas.microsoft.com/office/drawing/2014/main" id="{2F112999-CED3-AAAC-8017-FF357AA88378}"/>
                </a:ext>
              </a:extLst>
            </p:cNvPr>
            <p:cNvCxnSpPr/>
            <p:nvPr/>
          </p:nvCxnSpPr>
          <p:spPr bwMode="auto">
            <a:xfrm>
              <a:off x="9251403" y="2243384"/>
              <a:ext cx="0" cy="66322"/>
            </a:xfrm>
            <a:prstGeom prst="line">
              <a:avLst/>
            </a:prstGeom>
            <a:noFill/>
            <a:ln w="12700" cap="flat" cmpd="sng" algn="ctr">
              <a:solidFill>
                <a:schemeClr val="accent3"/>
              </a:solidFill>
              <a:prstDash val="solid"/>
              <a:round/>
              <a:headEnd type="none" w="med" len="med"/>
              <a:tailEnd type="none" w="med" len="med"/>
            </a:ln>
            <a:effectLst/>
          </p:spPr>
        </p:cxnSp>
      </p:grpSp>
      <p:grpSp>
        <p:nvGrpSpPr>
          <p:cNvPr id="522" name="Group 521">
            <a:extLst>
              <a:ext uri="{FF2B5EF4-FFF2-40B4-BE49-F238E27FC236}">
                <a16:creationId xmlns:a16="http://schemas.microsoft.com/office/drawing/2014/main" id="{C89405DB-F6A0-1D97-9E8D-4B16CADE945C}"/>
              </a:ext>
            </a:extLst>
          </p:cNvPr>
          <p:cNvGrpSpPr/>
          <p:nvPr/>
        </p:nvGrpSpPr>
        <p:grpSpPr>
          <a:xfrm>
            <a:off x="1492350" y="1812857"/>
            <a:ext cx="7606402" cy="1689441"/>
            <a:chOff x="1605638" y="1853317"/>
            <a:chExt cx="7606402" cy="1689441"/>
          </a:xfrm>
        </p:grpSpPr>
        <p:cxnSp>
          <p:nvCxnSpPr>
            <p:cNvPr id="116" name="Straight Connector 115">
              <a:extLst>
                <a:ext uri="{FF2B5EF4-FFF2-40B4-BE49-F238E27FC236}">
                  <a16:creationId xmlns:a16="http://schemas.microsoft.com/office/drawing/2014/main" id="{D2B3D3DA-BFD9-90CC-A128-A3031F226C82}"/>
                </a:ext>
              </a:extLst>
            </p:cNvPr>
            <p:cNvCxnSpPr/>
            <p:nvPr/>
          </p:nvCxnSpPr>
          <p:spPr bwMode="auto">
            <a:xfrm>
              <a:off x="1605638" y="1853317"/>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6EEDDD7A-4B02-B961-577A-0BB64AFEB253}"/>
                </a:ext>
              </a:extLst>
            </p:cNvPr>
            <p:cNvCxnSpPr/>
            <p:nvPr/>
          </p:nvCxnSpPr>
          <p:spPr bwMode="auto">
            <a:xfrm>
              <a:off x="5765426" y="3272178"/>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0997F93A-2E28-9F77-F455-6F0075CCD419}"/>
                </a:ext>
              </a:extLst>
            </p:cNvPr>
            <p:cNvCxnSpPr/>
            <p:nvPr/>
          </p:nvCxnSpPr>
          <p:spPr bwMode="auto">
            <a:xfrm>
              <a:off x="3530187" y="2738690"/>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cxnSp>
          <p:nvCxnSpPr>
            <p:cNvPr id="513" name="Straight Connector 512">
              <a:extLst>
                <a:ext uri="{FF2B5EF4-FFF2-40B4-BE49-F238E27FC236}">
                  <a16:creationId xmlns:a16="http://schemas.microsoft.com/office/drawing/2014/main" id="{0382DE39-D0EA-9664-B3CE-56A61645DD5D}"/>
                </a:ext>
              </a:extLst>
            </p:cNvPr>
            <p:cNvCxnSpPr/>
            <p:nvPr/>
          </p:nvCxnSpPr>
          <p:spPr bwMode="auto">
            <a:xfrm>
              <a:off x="7414554" y="3354378"/>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sp>
          <p:nvSpPr>
            <p:cNvPr id="514" name="Rectangle 513">
              <a:extLst>
                <a:ext uri="{FF2B5EF4-FFF2-40B4-BE49-F238E27FC236}">
                  <a16:creationId xmlns:a16="http://schemas.microsoft.com/office/drawing/2014/main" id="{827AA207-66B5-6C54-4E91-AF9F6A440D54}"/>
                </a:ext>
              </a:extLst>
            </p:cNvPr>
            <p:cNvSpPr/>
            <p:nvPr/>
          </p:nvSpPr>
          <p:spPr bwMode="auto">
            <a:xfrm>
              <a:off x="7490888" y="3354378"/>
              <a:ext cx="97573"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5" name="Rectangle 514">
              <a:extLst>
                <a:ext uri="{FF2B5EF4-FFF2-40B4-BE49-F238E27FC236}">
                  <a16:creationId xmlns:a16="http://schemas.microsoft.com/office/drawing/2014/main" id="{B476C297-8D3C-643C-3DA7-409811DDE74F}"/>
                </a:ext>
              </a:extLst>
            </p:cNvPr>
            <p:cNvSpPr/>
            <p:nvPr/>
          </p:nvSpPr>
          <p:spPr bwMode="auto">
            <a:xfrm>
              <a:off x="7604241" y="3354236"/>
              <a:ext cx="97573"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6" name="Rectangle 515">
              <a:extLst>
                <a:ext uri="{FF2B5EF4-FFF2-40B4-BE49-F238E27FC236}">
                  <a16:creationId xmlns:a16="http://schemas.microsoft.com/office/drawing/2014/main" id="{8F6BD195-13CA-13C3-2D51-DFC285402752}"/>
                </a:ext>
              </a:extLst>
            </p:cNvPr>
            <p:cNvSpPr/>
            <p:nvPr/>
          </p:nvSpPr>
          <p:spPr bwMode="auto">
            <a:xfrm>
              <a:off x="7701703" y="3374207"/>
              <a:ext cx="489260"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7" name="Rectangle 516">
              <a:extLst>
                <a:ext uri="{FF2B5EF4-FFF2-40B4-BE49-F238E27FC236}">
                  <a16:creationId xmlns:a16="http://schemas.microsoft.com/office/drawing/2014/main" id="{BFEDDD37-F719-6891-67B0-C18F5D07CDE7}"/>
                </a:ext>
              </a:extLst>
            </p:cNvPr>
            <p:cNvSpPr/>
            <p:nvPr/>
          </p:nvSpPr>
          <p:spPr bwMode="auto">
            <a:xfrm>
              <a:off x="8323459" y="3373535"/>
              <a:ext cx="108859"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8" name="Rectangle 517">
              <a:extLst>
                <a:ext uri="{FF2B5EF4-FFF2-40B4-BE49-F238E27FC236}">
                  <a16:creationId xmlns:a16="http://schemas.microsoft.com/office/drawing/2014/main" id="{D6214062-552A-FE76-947F-6E4C44F5E30E}"/>
                </a:ext>
              </a:extLst>
            </p:cNvPr>
            <p:cNvSpPr/>
            <p:nvPr/>
          </p:nvSpPr>
          <p:spPr bwMode="auto">
            <a:xfrm>
              <a:off x="8461561" y="3417080"/>
              <a:ext cx="234284"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9" name="Rectangle 518">
              <a:extLst>
                <a:ext uri="{FF2B5EF4-FFF2-40B4-BE49-F238E27FC236}">
                  <a16:creationId xmlns:a16="http://schemas.microsoft.com/office/drawing/2014/main" id="{E50ECB54-D0F0-C84B-151B-735BEDE0E79A}"/>
                </a:ext>
              </a:extLst>
            </p:cNvPr>
            <p:cNvSpPr/>
            <p:nvPr/>
          </p:nvSpPr>
          <p:spPr bwMode="auto">
            <a:xfrm>
              <a:off x="8707264" y="3479919"/>
              <a:ext cx="317304"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 name="Rectangle 519">
              <a:extLst>
                <a:ext uri="{FF2B5EF4-FFF2-40B4-BE49-F238E27FC236}">
                  <a16:creationId xmlns:a16="http://schemas.microsoft.com/office/drawing/2014/main" id="{D4C90732-8ABD-3104-5B70-069013D99379}"/>
                </a:ext>
              </a:extLst>
            </p:cNvPr>
            <p:cNvSpPr/>
            <p:nvPr/>
          </p:nvSpPr>
          <p:spPr bwMode="auto">
            <a:xfrm>
              <a:off x="9041867" y="3479919"/>
              <a:ext cx="95172" cy="62839"/>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21" name="Straight Connector 520">
              <a:extLst>
                <a:ext uri="{FF2B5EF4-FFF2-40B4-BE49-F238E27FC236}">
                  <a16:creationId xmlns:a16="http://schemas.microsoft.com/office/drawing/2014/main" id="{D0AB2784-6BD0-63B4-92F7-8BA9D49104C7}"/>
                </a:ext>
              </a:extLst>
            </p:cNvPr>
            <p:cNvCxnSpPr/>
            <p:nvPr/>
          </p:nvCxnSpPr>
          <p:spPr bwMode="auto">
            <a:xfrm>
              <a:off x="9212040" y="3475014"/>
              <a:ext cx="0" cy="66322"/>
            </a:xfrm>
            <a:prstGeom prst="line">
              <a:avLst/>
            </a:prstGeom>
            <a:noFill/>
            <a:ln w="12700" cap="flat" cmpd="sng" algn="ctr">
              <a:solidFill>
                <a:schemeClr val="accent3">
                  <a:lumMod val="60000"/>
                  <a:lumOff val="40000"/>
                </a:schemeClr>
              </a:solidFill>
              <a:prstDash val="solid"/>
              <a:round/>
              <a:headEnd type="none" w="med" len="med"/>
              <a:tailEnd type="none" w="med" len="med"/>
            </a:ln>
            <a:effectLst/>
          </p:spPr>
        </p:cxnSp>
      </p:grpSp>
      <p:grpSp>
        <p:nvGrpSpPr>
          <p:cNvPr id="530" name="Group 529">
            <a:extLst>
              <a:ext uri="{FF2B5EF4-FFF2-40B4-BE49-F238E27FC236}">
                <a16:creationId xmlns:a16="http://schemas.microsoft.com/office/drawing/2014/main" id="{79762F61-AAD8-6614-EE7D-3ACFDF93461B}"/>
              </a:ext>
            </a:extLst>
          </p:cNvPr>
          <p:cNvGrpSpPr/>
          <p:nvPr/>
        </p:nvGrpSpPr>
        <p:grpSpPr>
          <a:xfrm>
            <a:off x="1776141" y="1822379"/>
            <a:ext cx="7425926" cy="1231366"/>
            <a:chOff x="1889429" y="1862839"/>
            <a:chExt cx="7425926" cy="1231366"/>
          </a:xfrm>
        </p:grpSpPr>
        <p:cxnSp>
          <p:nvCxnSpPr>
            <p:cNvPr id="131" name="Straight Connector 130">
              <a:extLst>
                <a:ext uri="{FF2B5EF4-FFF2-40B4-BE49-F238E27FC236}">
                  <a16:creationId xmlns:a16="http://schemas.microsoft.com/office/drawing/2014/main" id="{090F8A8B-82AB-7F6D-5535-BEA8FAFBB0D8}"/>
                </a:ext>
              </a:extLst>
            </p:cNvPr>
            <p:cNvCxnSpPr/>
            <p:nvPr/>
          </p:nvCxnSpPr>
          <p:spPr bwMode="auto">
            <a:xfrm>
              <a:off x="7189242" y="3010861"/>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1DEB04C7-F56E-AC74-2C92-F1AE90B125A4}"/>
                </a:ext>
              </a:extLst>
            </p:cNvPr>
            <p:cNvCxnSpPr/>
            <p:nvPr/>
          </p:nvCxnSpPr>
          <p:spPr bwMode="auto">
            <a:xfrm>
              <a:off x="7083996" y="3010861"/>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898D93A8-155A-25FE-14FE-F9E969DF6602}"/>
                </a:ext>
              </a:extLst>
            </p:cNvPr>
            <p:cNvCxnSpPr/>
            <p:nvPr/>
          </p:nvCxnSpPr>
          <p:spPr bwMode="auto">
            <a:xfrm>
              <a:off x="6377965" y="2999769"/>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1C844D11-F980-8F48-4B91-31E9599B1A28}"/>
                </a:ext>
              </a:extLst>
            </p:cNvPr>
            <p:cNvCxnSpPr/>
            <p:nvPr/>
          </p:nvCxnSpPr>
          <p:spPr bwMode="auto">
            <a:xfrm>
              <a:off x="5219674" y="2863956"/>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E88B4934-13C6-A8EB-ACEB-EF2A3D81F23F}"/>
                </a:ext>
              </a:extLst>
            </p:cNvPr>
            <p:cNvCxnSpPr/>
            <p:nvPr/>
          </p:nvCxnSpPr>
          <p:spPr bwMode="auto">
            <a:xfrm>
              <a:off x="4147935" y="2697347"/>
              <a:ext cx="0" cy="66322"/>
            </a:xfrm>
            <a:prstGeom prst="line">
              <a:avLst/>
            </a:prstGeom>
            <a:noFill/>
            <a:ln w="12700" cap="flat" cmpd="sng" algn="ctr">
              <a:solidFill>
                <a:schemeClr val="accent2"/>
              </a:solidFill>
              <a:prstDash val="solid"/>
              <a:round/>
              <a:headEnd type="none" w="med" len="med"/>
              <a:tailEnd type="none" w="med" len="med"/>
            </a:ln>
            <a:effectLst/>
          </p:spPr>
        </p:cxnSp>
        <p:cxnSp>
          <p:nvCxnSpPr>
            <p:cNvPr id="512" name="Straight Connector 511">
              <a:extLst>
                <a:ext uri="{FF2B5EF4-FFF2-40B4-BE49-F238E27FC236}">
                  <a16:creationId xmlns:a16="http://schemas.microsoft.com/office/drawing/2014/main" id="{FF9386AD-A22A-023A-B261-8CCC79F3346A}"/>
                </a:ext>
              </a:extLst>
            </p:cNvPr>
            <p:cNvCxnSpPr/>
            <p:nvPr/>
          </p:nvCxnSpPr>
          <p:spPr bwMode="auto">
            <a:xfrm>
              <a:off x="1889429" y="1862839"/>
              <a:ext cx="0" cy="66322"/>
            </a:xfrm>
            <a:prstGeom prst="line">
              <a:avLst/>
            </a:prstGeom>
            <a:noFill/>
            <a:ln w="12700" cap="flat" cmpd="sng" algn="ctr">
              <a:solidFill>
                <a:schemeClr val="accent2"/>
              </a:solidFill>
              <a:prstDash val="solid"/>
              <a:round/>
              <a:headEnd type="none" w="med" len="med"/>
              <a:tailEnd type="none" w="med" len="med"/>
            </a:ln>
            <a:effectLst/>
          </p:spPr>
        </p:cxnSp>
        <p:sp>
          <p:nvSpPr>
            <p:cNvPr id="523" name="Rectangle 522">
              <a:extLst>
                <a:ext uri="{FF2B5EF4-FFF2-40B4-BE49-F238E27FC236}">
                  <a16:creationId xmlns:a16="http://schemas.microsoft.com/office/drawing/2014/main" id="{AF31A90C-67BC-9048-30E7-1D88A81D5C80}"/>
                </a:ext>
              </a:extLst>
            </p:cNvPr>
            <p:cNvSpPr/>
            <p:nvPr/>
          </p:nvSpPr>
          <p:spPr bwMode="auto">
            <a:xfrm>
              <a:off x="7324348" y="3007353"/>
              <a:ext cx="56792"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4" name="Rectangle 523">
              <a:extLst>
                <a:ext uri="{FF2B5EF4-FFF2-40B4-BE49-F238E27FC236}">
                  <a16:creationId xmlns:a16="http://schemas.microsoft.com/office/drawing/2014/main" id="{1B1D710E-EBE3-3159-F332-54CC93088A1C}"/>
                </a:ext>
              </a:extLst>
            </p:cNvPr>
            <p:cNvSpPr/>
            <p:nvPr/>
          </p:nvSpPr>
          <p:spPr bwMode="auto">
            <a:xfrm>
              <a:off x="7378325" y="3020649"/>
              <a:ext cx="56792"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5" name="Rectangle 524">
              <a:extLst>
                <a:ext uri="{FF2B5EF4-FFF2-40B4-BE49-F238E27FC236}">
                  <a16:creationId xmlns:a16="http://schemas.microsoft.com/office/drawing/2014/main" id="{8D51B2BD-1A65-B4C1-6414-BC0EC4FE2C40}"/>
                </a:ext>
              </a:extLst>
            </p:cNvPr>
            <p:cNvSpPr/>
            <p:nvPr/>
          </p:nvSpPr>
          <p:spPr bwMode="auto">
            <a:xfrm>
              <a:off x="7445024" y="3027883"/>
              <a:ext cx="125197"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6" name="Rectangle 525">
              <a:extLst>
                <a:ext uri="{FF2B5EF4-FFF2-40B4-BE49-F238E27FC236}">
                  <a16:creationId xmlns:a16="http://schemas.microsoft.com/office/drawing/2014/main" id="{906F3C8A-8717-9AFA-B62F-03CC73D35482}"/>
                </a:ext>
              </a:extLst>
            </p:cNvPr>
            <p:cNvSpPr/>
            <p:nvPr/>
          </p:nvSpPr>
          <p:spPr bwMode="auto">
            <a:xfrm>
              <a:off x="7607619" y="3025660"/>
              <a:ext cx="103593"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7" name="Rectangle 526">
              <a:extLst>
                <a:ext uri="{FF2B5EF4-FFF2-40B4-BE49-F238E27FC236}">
                  <a16:creationId xmlns:a16="http://schemas.microsoft.com/office/drawing/2014/main" id="{ACFCC4CC-D93A-5475-1C5C-2EDEE4A07D86}"/>
                </a:ext>
              </a:extLst>
            </p:cNvPr>
            <p:cNvSpPr/>
            <p:nvPr/>
          </p:nvSpPr>
          <p:spPr bwMode="auto">
            <a:xfrm>
              <a:off x="7736130" y="3025167"/>
              <a:ext cx="1398528"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8" name="Rectangle 527">
              <a:extLst>
                <a:ext uri="{FF2B5EF4-FFF2-40B4-BE49-F238E27FC236}">
                  <a16:creationId xmlns:a16="http://schemas.microsoft.com/office/drawing/2014/main" id="{C35A101F-F11B-0A1C-4268-C8E495BEADBB}"/>
                </a:ext>
              </a:extLst>
            </p:cNvPr>
            <p:cNvSpPr/>
            <p:nvPr/>
          </p:nvSpPr>
          <p:spPr bwMode="auto">
            <a:xfrm>
              <a:off x="9172379" y="3025167"/>
              <a:ext cx="51797" cy="6632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29" name="Straight Connector 528">
              <a:extLst>
                <a:ext uri="{FF2B5EF4-FFF2-40B4-BE49-F238E27FC236}">
                  <a16:creationId xmlns:a16="http://schemas.microsoft.com/office/drawing/2014/main" id="{91ED6121-79EF-F8DE-A415-F66EF4A9D85C}"/>
                </a:ext>
              </a:extLst>
            </p:cNvPr>
            <p:cNvCxnSpPr/>
            <p:nvPr/>
          </p:nvCxnSpPr>
          <p:spPr bwMode="auto">
            <a:xfrm>
              <a:off x="9315355" y="3025167"/>
              <a:ext cx="0" cy="66322"/>
            </a:xfrm>
            <a:prstGeom prst="line">
              <a:avLst/>
            </a:prstGeom>
            <a:noFill/>
            <a:ln w="12700" cap="flat" cmpd="sng" algn="ctr">
              <a:solidFill>
                <a:schemeClr val="accent2"/>
              </a:solidFill>
              <a:prstDash val="solid"/>
              <a:round/>
              <a:headEnd type="none" w="med" len="med"/>
              <a:tailEnd type="none" w="med" len="med"/>
            </a:ln>
            <a:effectLst/>
          </p:spPr>
        </p:cxnSp>
      </p:grpSp>
      <p:grpSp>
        <p:nvGrpSpPr>
          <p:cNvPr id="531" name="Group 530">
            <a:extLst>
              <a:ext uri="{FF2B5EF4-FFF2-40B4-BE49-F238E27FC236}">
                <a16:creationId xmlns:a16="http://schemas.microsoft.com/office/drawing/2014/main" id="{A445C904-93DF-F6BB-555A-AE5BC9F09B1C}"/>
              </a:ext>
            </a:extLst>
          </p:cNvPr>
          <p:cNvGrpSpPr/>
          <p:nvPr/>
        </p:nvGrpSpPr>
        <p:grpSpPr>
          <a:xfrm>
            <a:off x="8013256" y="1811202"/>
            <a:ext cx="541816" cy="1910789"/>
            <a:chOff x="6006930" y="597094"/>
            <a:chExt cx="296224" cy="1534918"/>
          </a:xfrm>
        </p:grpSpPr>
        <p:sp>
          <p:nvSpPr>
            <p:cNvPr id="532" name="TextBox 531">
              <a:extLst>
                <a:ext uri="{FF2B5EF4-FFF2-40B4-BE49-F238E27FC236}">
                  <a16:creationId xmlns:a16="http://schemas.microsoft.com/office/drawing/2014/main" id="{9D81407A-B557-23FF-03E1-0EF9689D43D9}"/>
                </a:ext>
              </a:extLst>
            </p:cNvPr>
            <p:cNvSpPr txBox="1"/>
            <p:nvPr/>
          </p:nvSpPr>
          <p:spPr>
            <a:xfrm>
              <a:off x="6006930" y="597094"/>
              <a:ext cx="296224" cy="197787"/>
            </a:xfrm>
            <a:prstGeom prst="rect">
              <a:avLst/>
            </a:prstGeom>
            <a:noFill/>
          </p:spPr>
          <p:txBody>
            <a:bodyPr wrap="none" lIns="0" tIns="0" rIns="0" bIns="0" rtlCol="0" anchor="ctr" anchorCtr="0">
              <a:spAutoFit/>
            </a:bodyPr>
            <a:lstStyle/>
            <a:p>
              <a:pPr marL="0" marR="0" lvl="0" indent="0" algn="l" defTabSz="457239" rtl="0" eaLnBrk="1" fontAlgn="auto" latinLnBrk="0" hangingPunct="1">
                <a:lnSpc>
                  <a:spcPct val="100000"/>
                </a:lnSpc>
                <a:spcBef>
                  <a:spcPts val="0"/>
                </a:spcBef>
                <a:spcAft>
                  <a:spcPts val="0"/>
                </a:spcAft>
                <a:buClrTx/>
                <a:buSzTx/>
                <a:buFontTx/>
                <a:buNone/>
                <a:tabLst/>
                <a:defRPr/>
              </a:pPr>
              <a:r>
                <a:rPr kumimoji="0" lang="en-US" sz="1600" b="1" i="0" u="none" strike="noStrike" kern="600" cap="none" spc="40" normalizeH="0" baseline="0" noProof="0" dirty="0">
                  <a:ln>
                    <a:noFill/>
                  </a:ln>
                  <a:solidFill>
                    <a:schemeClr val="accent1"/>
                  </a:solidFill>
                  <a:effectLst/>
                  <a:uLnTx/>
                  <a:uFillTx/>
                  <a:latin typeface="Calibri" panose="020F0502020204030204" pitchFamily="34" charset="0"/>
                  <a:ea typeface="+mn-ea"/>
                  <a:cs typeface="Calibri" panose="020F0502020204030204" pitchFamily="34" charset="0"/>
                </a:rPr>
                <a:t>92.2%</a:t>
              </a:r>
            </a:p>
          </p:txBody>
        </p:sp>
        <p:sp>
          <p:nvSpPr>
            <p:cNvPr id="533" name="TextBox 532">
              <a:extLst>
                <a:ext uri="{FF2B5EF4-FFF2-40B4-BE49-F238E27FC236}">
                  <a16:creationId xmlns:a16="http://schemas.microsoft.com/office/drawing/2014/main" id="{2AC908DE-CF01-E20B-651A-D413AA380090}"/>
                </a:ext>
              </a:extLst>
            </p:cNvPr>
            <p:cNvSpPr txBox="1"/>
            <p:nvPr/>
          </p:nvSpPr>
          <p:spPr>
            <a:xfrm>
              <a:off x="6006930" y="1001454"/>
              <a:ext cx="296224" cy="197787"/>
            </a:xfrm>
            <a:prstGeom prst="rect">
              <a:avLst/>
            </a:prstGeom>
            <a:noFill/>
          </p:spPr>
          <p:txBody>
            <a:bodyPr wrap="none" lIns="0" tIns="0" rIns="0" bIns="0" rtlCol="0" anchor="ctr" anchorCtr="0">
              <a:spAutoFit/>
            </a:bodyPr>
            <a:lstStyle/>
            <a:p>
              <a:pPr marL="0" marR="0" lvl="0" indent="0" algn="l" defTabSz="457239" rtl="0" eaLnBrk="1" fontAlgn="auto" latinLnBrk="0" hangingPunct="1">
                <a:lnSpc>
                  <a:spcPct val="100000"/>
                </a:lnSpc>
                <a:spcBef>
                  <a:spcPts val="0"/>
                </a:spcBef>
                <a:spcAft>
                  <a:spcPts val="0"/>
                </a:spcAft>
                <a:buClrTx/>
                <a:buSzTx/>
                <a:buFontTx/>
                <a:buNone/>
                <a:tabLst/>
                <a:defRPr/>
              </a:pPr>
              <a:r>
                <a:rPr kumimoji="0" lang="en-US" sz="1600" b="1" i="0" u="none" strike="noStrike" kern="600" cap="none" spc="4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88.2%</a:t>
              </a:r>
            </a:p>
          </p:txBody>
        </p:sp>
        <p:sp>
          <p:nvSpPr>
            <p:cNvPr id="534" name="TextBox 533">
              <a:extLst>
                <a:ext uri="{FF2B5EF4-FFF2-40B4-BE49-F238E27FC236}">
                  <a16:creationId xmlns:a16="http://schemas.microsoft.com/office/drawing/2014/main" id="{52D3537F-6534-B322-DE59-242A378298BC}"/>
                </a:ext>
              </a:extLst>
            </p:cNvPr>
            <p:cNvSpPr txBox="1"/>
            <p:nvPr/>
          </p:nvSpPr>
          <p:spPr>
            <a:xfrm>
              <a:off x="6006930" y="1934225"/>
              <a:ext cx="296223" cy="197787"/>
            </a:xfrm>
            <a:prstGeom prst="rect">
              <a:avLst/>
            </a:prstGeom>
            <a:noFill/>
          </p:spPr>
          <p:txBody>
            <a:bodyPr wrap="none" lIns="0" tIns="0" rIns="0" bIns="0" rtlCol="0" anchor="ctr" anchorCtr="0">
              <a:spAutoFit/>
            </a:bodyPr>
            <a:lstStyle/>
            <a:p>
              <a:pPr marL="0" marR="0" lvl="0" indent="0" algn="l" defTabSz="457239" rtl="0" eaLnBrk="1" fontAlgn="auto" latinLnBrk="0" hangingPunct="1">
                <a:lnSpc>
                  <a:spcPct val="100000"/>
                </a:lnSpc>
                <a:spcBef>
                  <a:spcPts val="0"/>
                </a:spcBef>
                <a:spcAft>
                  <a:spcPts val="0"/>
                </a:spcAft>
                <a:buClrTx/>
                <a:buSzTx/>
                <a:buFontTx/>
                <a:buNone/>
                <a:tabLst/>
                <a:defRPr/>
              </a:pPr>
              <a:r>
                <a:rPr kumimoji="0" lang="en-US" sz="1600" b="1" i="0" u="none" strike="noStrike" kern="600" cap="none" spc="40" normalizeH="0" baseline="0" noProof="0" dirty="0">
                  <a:ln>
                    <a:noFill/>
                  </a:ln>
                  <a:solidFill>
                    <a:schemeClr val="accent3">
                      <a:lumMod val="60000"/>
                      <a:lumOff val="40000"/>
                    </a:schemeClr>
                  </a:solidFill>
                  <a:effectLst/>
                  <a:uLnTx/>
                  <a:uFillTx/>
                  <a:latin typeface="Calibri" panose="020F0502020204030204" pitchFamily="34" charset="0"/>
                  <a:ea typeface="+mn-ea"/>
                  <a:cs typeface="Calibri" panose="020F0502020204030204" pitchFamily="34" charset="0"/>
                </a:rPr>
                <a:t>52.3%</a:t>
              </a:r>
            </a:p>
          </p:txBody>
        </p:sp>
        <p:sp>
          <p:nvSpPr>
            <p:cNvPr id="535" name="TextBox 534">
              <a:extLst>
                <a:ext uri="{FF2B5EF4-FFF2-40B4-BE49-F238E27FC236}">
                  <a16:creationId xmlns:a16="http://schemas.microsoft.com/office/drawing/2014/main" id="{E2E9584A-2CF9-C25D-A0BF-16FF83DD6E88}"/>
                </a:ext>
              </a:extLst>
            </p:cNvPr>
            <p:cNvSpPr txBox="1"/>
            <p:nvPr/>
          </p:nvSpPr>
          <p:spPr>
            <a:xfrm>
              <a:off x="6006930" y="1346611"/>
              <a:ext cx="296224" cy="197787"/>
            </a:xfrm>
            <a:prstGeom prst="rect">
              <a:avLst/>
            </a:prstGeom>
            <a:noFill/>
          </p:spPr>
          <p:txBody>
            <a:bodyPr wrap="none" lIns="0" tIns="0" rIns="0" bIns="0" rtlCol="0" anchor="ctr" anchorCtr="0">
              <a:spAutoFit/>
            </a:bodyPr>
            <a:lstStyle/>
            <a:p>
              <a:pPr marL="0" marR="0" lvl="0" indent="0" algn="l" defTabSz="457239" rtl="0" eaLnBrk="1" fontAlgn="auto" latinLnBrk="0" hangingPunct="1">
                <a:lnSpc>
                  <a:spcPct val="100000"/>
                </a:lnSpc>
                <a:spcBef>
                  <a:spcPts val="0"/>
                </a:spcBef>
                <a:spcAft>
                  <a:spcPts val="0"/>
                </a:spcAft>
                <a:buClrTx/>
                <a:buSzTx/>
                <a:buFontTx/>
                <a:buNone/>
                <a:tabLst/>
                <a:defRPr/>
              </a:pPr>
              <a:r>
                <a:rPr kumimoji="0" lang="en-US" sz="1600" b="1" i="0" u="none" strike="noStrike" kern="600" cap="none" spc="4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62.6%</a:t>
              </a:r>
            </a:p>
          </p:txBody>
        </p:sp>
      </p:grpSp>
      <p:grpSp>
        <p:nvGrpSpPr>
          <p:cNvPr id="2" name="Group 1">
            <a:extLst>
              <a:ext uri="{FF2B5EF4-FFF2-40B4-BE49-F238E27FC236}">
                <a16:creationId xmlns:a16="http://schemas.microsoft.com/office/drawing/2014/main" id="{54975DE9-E707-9BAE-69B8-052A296F1E33}"/>
              </a:ext>
            </a:extLst>
          </p:cNvPr>
          <p:cNvGrpSpPr/>
          <p:nvPr/>
        </p:nvGrpSpPr>
        <p:grpSpPr>
          <a:xfrm>
            <a:off x="859344" y="5698023"/>
            <a:ext cx="365153" cy="615634"/>
            <a:chOff x="1764141" y="4070213"/>
            <a:chExt cx="266184" cy="659377"/>
          </a:xfrm>
        </p:grpSpPr>
        <p:cxnSp>
          <p:nvCxnSpPr>
            <p:cNvPr id="35" name="Straight Connector 34">
              <a:extLst>
                <a:ext uri="{FF2B5EF4-FFF2-40B4-BE49-F238E27FC236}">
                  <a16:creationId xmlns:a16="http://schemas.microsoft.com/office/drawing/2014/main" id="{5A1EC5BE-3F9C-1A82-D6F5-F950DF6E4638}"/>
                </a:ext>
              </a:extLst>
            </p:cNvPr>
            <p:cNvCxnSpPr/>
            <p:nvPr/>
          </p:nvCxnSpPr>
          <p:spPr bwMode="auto">
            <a:xfrm>
              <a:off x="1767567" y="4070213"/>
              <a:ext cx="262758" cy="0"/>
            </a:xfrm>
            <a:prstGeom prst="line">
              <a:avLst/>
            </a:prstGeom>
            <a:noFill/>
            <a:ln w="28575" cap="flat" cmpd="sng" algn="ctr">
              <a:solidFill>
                <a:schemeClr val="accent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569BD3A5-6243-A27B-706C-6E65F16F0C66}"/>
                </a:ext>
              </a:extLst>
            </p:cNvPr>
            <p:cNvCxnSpPr/>
            <p:nvPr/>
          </p:nvCxnSpPr>
          <p:spPr bwMode="auto">
            <a:xfrm>
              <a:off x="1767567" y="4286501"/>
              <a:ext cx="262758" cy="0"/>
            </a:xfrm>
            <a:prstGeom prst="line">
              <a:avLst/>
            </a:prstGeom>
            <a:noFill/>
            <a:ln w="28575" cap="flat" cmpd="sng" algn="ctr">
              <a:solidFill>
                <a:schemeClr val="accent3"/>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AE8FFEC-868F-E6BB-B241-673273CD8ADD}"/>
                </a:ext>
              </a:extLst>
            </p:cNvPr>
            <p:cNvCxnSpPr/>
            <p:nvPr/>
          </p:nvCxnSpPr>
          <p:spPr bwMode="auto">
            <a:xfrm>
              <a:off x="1764141" y="4502791"/>
              <a:ext cx="262758" cy="0"/>
            </a:xfrm>
            <a:prstGeom prst="line">
              <a:avLst/>
            </a:prstGeom>
            <a:noFill/>
            <a:ln w="28575" cap="flat" cmpd="sng" algn="ctr">
              <a:solidFill>
                <a:schemeClr val="accent2"/>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978F097-DE17-6427-68D1-24E42820B338}"/>
                </a:ext>
              </a:extLst>
            </p:cNvPr>
            <p:cNvCxnSpPr/>
            <p:nvPr/>
          </p:nvCxnSpPr>
          <p:spPr bwMode="auto">
            <a:xfrm>
              <a:off x="1764141" y="4729590"/>
              <a:ext cx="262758" cy="0"/>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grpSp>
    </p:spTree>
    <p:extLst>
      <p:ext uri="{BB962C8B-B14F-4D97-AF65-F5344CB8AC3E}">
        <p14:creationId xmlns:p14="http://schemas.microsoft.com/office/powerpoint/2010/main" val="14221372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2D162-325D-674A-9DCB-C6221F4F267C}"/>
              </a:ext>
            </a:extLst>
          </p:cNvPr>
          <p:cNvSpPr>
            <a:spLocks noGrp="1"/>
          </p:cNvSpPr>
          <p:nvPr>
            <p:ph type="title"/>
          </p:nvPr>
        </p:nvSpPr>
        <p:spPr/>
        <p:txBody>
          <a:bodyPr vert="horz" lIns="91440" tIns="45720" rIns="91440" bIns="45720" rtlCol="0" anchor="ctr">
            <a:normAutofit/>
          </a:bodyPr>
          <a:lstStyle/>
          <a:p>
            <a:r>
              <a:rPr lang="en-US" sz="3600" kern="1200" dirty="0">
                <a:cs typeface="Calibri" panose="020F0502020204030204" pitchFamily="34" charset="0"/>
              </a:rPr>
              <a:t>KEYNOTE-522: Immune-Mediated AEs</a:t>
            </a:r>
          </a:p>
        </p:txBody>
      </p:sp>
      <p:sp>
        <p:nvSpPr>
          <p:cNvPr id="3" name="TextBox 2">
            <a:extLst>
              <a:ext uri="{FF2B5EF4-FFF2-40B4-BE49-F238E27FC236}">
                <a16:creationId xmlns:a16="http://schemas.microsoft.com/office/drawing/2014/main" id="{7D43CD07-BEDC-9E41-B093-27C51E1F2312}"/>
              </a:ext>
            </a:extLst>
          </p:cNvPr>
          <p:cNvSpPr txBox="1"/>
          <p:nvPr/>
        </p:nvSpPr>
        <p:spPr>
          <a:xfrm>
            <a:off x="870649" y="1340016"/>
            <a:ext cx="4819832"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600" cap="none" spc="4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Immune-Mediated AEs and Infusion Reactions (≥10% Patients) Across Both Phases</a:t>
            </a:r>
          </a:p>
        </p:txBody>
      </p:sp>
      <p:sp>
        <p:nvSpPr>
          <p:cNvPr id="6" name="TextBox 5">
            <a:extLst>
              <a:ext uri="{FF2B5EF4-FFF2-40B4-BE49-F238E27FC236}">
                <a16:creationId xmlns:a16="http://schemas.microsoft.com/office/drawing/2014/main" id="{792BD2CB-B790-D84B-B283-4F6E862400D0}"/>
              </a:ext>
            </a:extLst>
          </p:cNvPr>
          <p:cNvSpPr txBox="1"/>
          <p:nvPr/>
        </p:nvSpPr>
        <p:spPr>
          <a:xfrm>
            <a:off x="6799792" y="1347547"/>
            <a:ext cx="4388907"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Immune-Mediated AEs in the Adjuvant Phase (≥2% of Patients)</a:t>
            </a:r>
          </a:p>
        </p:txBody>
      </p:sp>
      <p:sp>
        <p:nvSpPr>
          <p:cNvPr id="20" name="TextBox 19">
            <a:extLst>
              <a:ext uri="{FF2B5EF4-FFF2-40B4-BE49-F238E27FC236}">
                <a16:creationId xmlns:a16="http://schemas.microsoft.com/office/drawing/2014/main" id="{4766B171-0B48-3247-A86B-317A063E7844}"/>
              </a:ext>
            </a:extLst>
          </p:cNvPr>
          <p:cNvSpPr txBox="1"/>
          <p:nvPr/>
        </p:nvSpPr>
        <p:spPr bwMode="auto">
          <a:xfrm>
            <a:off x="403965" y="6398868"/>
            <a:ext cx="62887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altLang="en-US" sz="1200" b="0" spc="-10" dirty="0">
                <a:solidFill>
                  <a:schemeClr val="bg2"/>
                </a:solidFill>
                <a:latin typeface="Calibri" panose="020F0502020204030204" pitchFamily="34" charset="0"/>
              </a:rPr>
              <a:t>Schmid. </a:t>
            </a:r>
            <a:r>
              <a:rPr lang="en-US" altLang="en-US" sz="1200" b="0" dirty="0">
                <a:solidFill>
                  <a:schemeClr val="bg2"/>
                </a:solidFill>
                <a:latin typeface="Calibri" panose="020F0502020204030204" pitchFamily="34" charset="0"/>
              </a:rPr>
              <a:t>NEJM</a:t>
            </a:r>
            <a:r>
              <a:rPr lang="en-US" altLang="en-US" sz="1200" b="0" spc="-10" dirty="0">
                <a:solidFill>
                  <a:schemeClr val="bg2"/>
                </a:solidFill>
                <a:latin typeface="Calibri" panose="020F0502020204030204" pitchFamily="34" charset="0"/>
              </a:rPr>
              <a:t>. 2020;382.810</a:t>
            </a:r>
            <a:r>
              <a:rPr lang="en-US" altLang="en-US" sz="1200" b="0" dirty="0">
                <a:solidFill>
                  <a:schemeClr val="bg2"/>
                </a:solidFill>
                <a:latin typeface="Calibri" panose="020F050202020403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Schmid. ESMO 2021.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VP7-2021. </a:t>
            </a:r>
            <a:r>
              <a:rPr lang="en-US" altLang="en-US" sz="1200" b="0" dirty="0">
                <a:solidFill>
                  <a:schemeClr val="bg2"/>
                </a:solidFill>
                <a:latin typeface="Calibri" panose="020F0502020204030204" pitchFamily="34" charset="0"/>
              </a:rPr>
              <a:t>Schmid. NEJM. 2022;386:556.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BAE99A57-293A-ED08-B3C9-E7DDD471EB13}"/>
              </a:ext>
            </a:extLst>
          </p:cNvPr>
          <p:cNvSpPr txBox="1"/>
          <p:nvPr/>
        </p:nvSpPr>
        <p:spPr bwMode="auto">
          <a:xfrm rot="16200000">
            <a:off x="-14174" y="2989078"/>
            <a:ext cx="1114408" cy="307777"/>
          </a:xfrm>
          <a:prstGeom prst="rect">
            <a:avLst/>
          </a:prstGeom>
          <a:solidFill>
            <a:schemeClr val="tx1"/>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a:t>
            </a:r>
          </a:p>
        </p:txBody>
      </p:sp>
      <p:sp>
        <p:nvSpPr>
          <p:cNvPr id="17" name="TextBox 16">
            <a:extLst>
              <a:ext uri="{FF2B5EF4-FFF2-40B4-BE49-F238E27FC236}">
                <a16:creationId xmlns:a16="http://schemas.microsoft.com/office/drawing/2014/main" id="{0B7B7BE6-4010-DC68-578B-C266402D404E}"/>
              </a:ext>
            </a:extLst>
          </p:cNvPr>
          <p:cNvSpPr txBox="1"/>
          <p:nvPr/>
        </p:nvSpPr>
        <p:spPr bwMode="auto">
          <a:xfrm rot="19305012">
            <a:off x="277460" y="4306608"/>
            <a:ext cx="12990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Infusion reactions</a:t>
            </a:r>
          </a:p>
        </p:txBody>
      </p:sp>
      <p:sp>
        <p:nvSpPr>
          <p:cNvPr id="26" name="TextBox 25">
            <a:extLst>
              <a:ext uri="{FF2B5EF4-FFF2-40B4-BE49-F238E27FC236}">
                <a16:creationId xmlns:a16="http://schemas.microsoft.com/office/drawing/2014/main" id="{0640E729-E1F6-22E5-0895-3CBD23DAD7A6}"/>
              </a:ext>
            </a:extLst>
          </p:cNvPr>
          <p:cNvSpPr txBox="1"/>
          <p:nvPr/>
        </p:nvSpPr>
        <p:spPr bwMode="auto">
          <a:xfrm rot="19305012">
            <a:off x="818228" y="4264435"/>
            <a:ext cx="11763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Hypothyroidism</a:t>
            </a:r>
          </a:p>
        </p:txBody>
      </p:sp>
      <p:sp>
        <p:nvSpPr>
          <p:cNvPr id="27" name="TextBox 26">
            <a:extLst>
              <a:ext uri="{FF2B5EF4-FFF2-40B4-BE49-F238E27FC236}">
                <a16:creationId xmlns:a16="http://schemas.microsoft.com/office/drawing/2014/main" id="{712D0A5E-875F-79A8-8CB8-FABBE6DDB75D}"/>
              </a:ext>
            </a:extLst>
          </p:cNvPr>
          <p:cNvSpPr txBox="1"/>
          <p:nvPr/>
        </p:nvSpPr>
        <p:spPr bwMode="auto">
          <a:xfrm rot="19305012">
            <a:off x="1004493" y="4385475"/>
            <a:ext cx="14975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Severe skin reactions</a:t>
            </a:r>
          </a:p>
        </p:txBody>
      </p:sp>
      <p:sp>
        <p:nvSpPr>
          <p:cNvPr id="28" name="TextBox 27">
            <a:extLst>
              <a:ext uri="{FF2B5EF4-FFF2-40B4-BE49-F238E27FC236}">
                <a16:creationId xmlns:a16="http://schemas.microsoft.com/office/drawing/2014/main" id="{BA288034-E9D8-4D99-442E-1DA711CF37DA}"/>
              </a:ext>
            </a:extLst>
          </p:cNvPr>
          <p:cNvSpPr txBox="1"/>
          <p:nvPr/>
        </p:nvSpPr>
        <p:spPr bwMode="auto">
          <a:xfrm rot="19305012">
            <a:off x="1686013" y="4276365"/>
            <a:ext cx="1224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Hyperthyroidism</a:t>
            </a:r>
          </a:p>
        </p:txBody>
      </p:sp>
      <p:sp>
        <p:nvSpPr>
          <p:cNvPr id="29" name="TextBox 28">
            <a:extLst>
              <a:ext uri="{FF2B5EF4-FFF2-40B4-BE49-F238E27FC236}">
                <a16:creationId xmlns:a16="http://schemas.microsoft.com/office/drawing/2014/main" id="{39CC052E-AFF3-6912-0BFA-04D43DD28E3E}"/>
              </a:ext>
            </a:extLst>
          </p:cNvPr>
          <p:cNvSpPr txBox="1"/>
          <p:nvPr/>
        </p:nvSpPr>
        <p:spPr bwMode="auto">
          <a:xfrm rot="19305012">
            <a:off x="1892965" y="4387471"/>
            <a:ext cx="14827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Adrenal insufficiency</a:t>
            </a:r>
          </a:p>
        </p:txBody>
      </p:sp>
      <p:sp>
        <p:nvSpPr>
          <p:cNvPr id="30" name="TextBox 29">
            <a:extLst>
              <a:ext uri="{FF2B5EF4-FFF2-40B4-BE49-F238E27FC236}">
                <a16:creationId xmlns:a16="http://schemas.microsoft.com/office/drawing/2014/main" id="{572E636B-EE56-808A-1FEA-F75010BDC6AD}"/>
              </a:ext>
            </a:extLst>
          </p:cNvPr>
          <p:cNvSpPr txBox="1"/>
          <p:nvPr/>
        </p:nvSpPr>
        <p:spPr bwMode="auto">
          <a:xfrm rot="19305012">
            <a:off x="2844323" y="4219211"/>
            <a:ext cx="9701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Pneumonitis</a:t>
            </a:r>
          </a:p>
        </p:txBody>
      </p:sp>
      <p:sp>
        <p:nvSpPr>
          <p:cNvPr id="31" name="TextBox 30">
            <a:extLst>
              <a:ext uri="{FF2B5EF4-FFF2-40B4-BE49-F238E27FC236}">
                <a16:creationId xmlns:a16="http://schemas.microsoft.com/office/drawing/2014/main" id="{5F74AD36-B4E1-9E28-D9FF-7CEF512CEFB2}"/>
              </a:ext>
            </a:extLst>
          </p:cNvPr>
          <p:cNvSpPr txBox="1"/>
          <p:nvPr/>
        </p:nvSpPr>
        <p:spPr bwMode="auto">
          <a:xfrm rot="19305012">
            <a:off x="3340853" y="4198788"/>
            <a:ext cx="8365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Thyroiditis</a:t>
            </a:r>
          </a:p>
        </p:txBody>
      </p:sp>
      <p:sp>
        <p:nvSpPr>
          <p:cNvPr id="32" name="TextBox 31">
            <a:extLst>
              <a:ext uri="{FF2B5EF4-FFF2-40B4-BE49-F238E27FC236}">
                <a16:creationId xmlns:a16="http://schemas.microsoft.com/office/drawing/2014/main" id="{0F989FCB-E3CA-4A26-3890-FC64F3AE7C7F}"/>
              </a:ext>
            </a:extLst>
          </p:cNvPr>
          <p:cNvSpPr txBox="1"/>
          <p:nvPr/>
        </p:nvSpPr>
        <p:spPr bwMode="auto">
          <a:xfrm rot="19305012">
            <a:off x="3702110" y="4204812"/>
            <a:ext cx="9802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Hypophysitis</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85E3E83C-A15C-5079-C2DD-E4FB69D971F3}"/>
              </a:ext>
            </a:extLst>
          </p:cNvPr>
          <p:cNvSpPr txBox="1"/>
          <p:nvPr/>
        </p:nvSpPr>
        <p:spPr bwMode="auto">
          <a:xfrm rot="19305012">
            <a:off x="4479590" y="4083176"/>
            <a:ext cx="5661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Colitis</a:t>
            </a:r>
          </a:p>
        </p:txBody>
      </p:sp>
      <p:sp>
        <p:nvSpPr>
          <p:cNvPr id="34" name="TextBox 33">
            <a:extLst>
              <a:ext uri="{FF2B5EF4-FFF2-40B4-BE49-F238E27FC236}">
                <a16:creationId xmlns:a16="http://schemas.microsoft.com/office/drawing/2014/main" id="{203CA377-18A6-08E1-9765-18377AEE0228}"/>
              </a:ext>
            </a:extLst>
          </p:cNvPr>
          <p:cNvSpPr txBox="1"/>
          <p:nvPr/>
        </p:nvSpPr>
        <p:spPr bwMode="auto">
          <a:xfrm rot="19305012">
            <a:off x="4824617" y="4115142"/>
            <a:ext cx="7443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Hepatitis</a:t>
            </a:r>
          </a:p>
        </p:txBody>
      </p:sp>
      <p:sp>
        <p:nvSpPr>
          <p:cNvPr id="35" name="TextBox 34">
            <a:extLst>
              <a:ext uri="{FF2B5EF4-FFF2-40B4-BE49-F238E27FC236}">
                <a16:creationId xmlns:a16="http://schemas.microsoft.com/office/drawing/2014/main" id="{E9B69DB0-8137-F7EC-97F4-70B1E4D69F18}"/>
              </a:ext>
            </a:extLst>
          </p:cNvPr>
          <p:cNvSpPr txBox="1"/>
          <p:nvPr/>
        </p:nvSpPr>
        <p:spPr bwMode="auto">
          <a:xfrm rot="16200000">
            <a:off x="5915989" y="3008956"/>
            <a:ext cx="1114408" cy="307777"/>
          </a:xfrm>
          <a:prstGeom prst="rect">
            <a:avLst/>
          </a:prstGeom>
          <a:solidFill>
            <a:schemeClr val="tx1"/>
          </a:solid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a:t>
            </a:r>
          </a:p>
        </p:txBody>
      </p:sp>
      <p:graphicFrame>
        <p:nvGraphicFramePr>
          <p:cNvPr id="21" name="Table 43">
            <a:extLst>
              <a:ext uri="{FF2B5EF4-FFF2-40B4-BE49-F238E27FC236}">
                <a16:creationId xmlns:a16="http://schemas.microsoft.com/office/drawing/2014/main" id="{B2C6D161-125F-703C-BBE8-1A308C398DA2}"/>
              </a:ext>
            </a:extLst>
          </p:cNvPr>
          <p:cNvGraphicFramePr>
            <a:graphicFrameLocks noGrp="1"/>
          </p:cNvGraphicFramePr>
          <p:nvPr/>
        </p:nvGraphicFramePr>
        <p:xfrm>
          <a:off x="573638" y="5064683"/>
          <a:ext cx="4900677" cy="1201420"/>
        </p:xfrm>
        <a:graphic>
          <a:graphicData uri="http://schemas.openxmlformats.org/drawingml/2006/table">
            <a:tbl>
              <a:tblPr firstRow="1" bandRow="1">
                <a:tableStyleId>{93296810-A885-4BE3-A3E7-6D5BEEA58F35}</a:tableStyleId>
              </a:tblPr>
              <a:tblGrid>
                <a:gridCol w="1761871">
                  <a:extLst>
                    <a:ext uri="{9D8B030D-6E8A-4147-A177-3AD203B41FA5}">
                      <a16:colId xmlns:a16="http://schemas.microsoft.com/office/drawing/2014/main" val="3588539467"/>
                    </a:ext>
                  </a:extLst>
                </a:gridCol>
                <a:gridCol w="1569403">
                  <a:extLst>
                    <a:ext uri="{9D8B030D-6E8A-4147-A177-3AD203B41FA5}">
                      <a16:colId xmlns:a16="http://schemas.microsoft.com/office/drawing/2014/main" val="3985777907"/>
                    </a:ext>
                  </a:extLst>
                </a:gridCol>
                <a:gridCol w="1569403">
                  <a:extLst>
                    <a:ext uri="{9D8B030D-6E8A-4147-A177-3AD203B41FA5}">
                      <a16:colId xmlns:a16="http://schemas.microsoft.com/office/drawing/2014/main" val="2185216191"/>
                    </a:ext>
                  </a:extLst>
                </a:gridCol>
              </a:tblGrid>
              <a:tr h="231290">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Adverse Event,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accent1"/>
                          </a:solidFill>
                          <a:latin typeface="Calibri" panose="020F0502020204030204" pitchFamily="34" charset="0"/>
                          <a:cs typeface="Calibri" panose="020F0502020204030204" pitchFamily="34" charset="0"/>
                        </a:rPr>
                        <a:t>Pembro + CT/Pembro</a:t>
                      </a:r>
                      <a:br>
                        <a:rPr lang="en-US" sz="1200" dirty="0">
                          <a:solidFill>
                            <a:schemeClr val="bg1"/>
                          </a:solidFill>
                          <a:latin typeface="Calibri" panose="020F0502020204030204" pitchFamily="34" charset="0"/>
                          <a:cs typeface="Calibri" panose="020F0502020204030204" pitchFamily="34" charset="0"/>
                        </a:rPr>
                      </a:br>
                      <a:r>
                        <a:rPr lang="en-US" sz="1200" dirty="0">
                          <a:solidFill>
                            <a:schemeClr val="accent1"/>
                          </a:solidFill>
                          <a:latin typeface="Calibri" panose="020F0502020204030204" pitchFamily="34" charset="0"/>
                          <a:cs typeface="Calibri" panose="020F0502020204030204" pitchFamily="34" charset="0"/>
                        </a:rPr>
                        <a:t>(n = 783)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ts val="900"/>
                        </a:lnSpc>
                      </a:pPr>
                      <a:r>
                        <a:rPr lang="en-US" sz="1200" dirty="0" err="1">
                          <a:solidFill>
                            <a:schemeClr val="accent3"/>
                          </a:solidFill>
                          <a:latin typeface="Calibri" panose="020F0502020204030204" pitchFamily="34" charset="0"/>
                          <a:cs typeface="Calibri" panose="020F0502020204030204" pitchFamily="34" charset="0"/>
                        </a:rPr>
                        <a:t>Pbo</a:t>
                      </a:r>
                      <a:r>
                        <a:rPr lang="en-US" sz="1200" dirty="0">
                          <a:solidFill>
                            <a:schemeClr val="accent3"/>
                          </a:solidFill>
                          <a:latin typeface="Calibri" panose="020F0502020204030204" pitchFamily="34" charset="0"/>
                          <a:cs typeface="Calibri" panose="020F0502020204030204" pitchFamily="34" charset="0"/>
                        </a:rPr>
                        <a:t> + CT/</a:t>
                      </a:r>
                      <a:r>
                        <a:rPr lang="en-US" sz="1200" dirty="0" err="1">
                          <a:solidFill>
                            <a:schemeClr val="accent3"/>
                          </a:solidFill>
                          <a:latin typeface="Calibri" panose="020F0502020204030204" pitchFamily="34" charset="0"/>
                          <a:cs typeface="Calibri" panose="020F0502020204030204" pitchFamily="34" charset="0"/>
                        </a:rPr>
                        <a:t>Pbo</a:t>
                      </a:r>
                      <a:br>
                        <a:rPr lang="en-US" sz="1200" dirty="0">
                          <a:solidFill>
                            <a:schemeClr val="accent3"/>
                          </a:solidFill>
                          <a:latin typeface="Calibri" panose="020F0502020204030204" pitchFamily="34" charset="0"/>
                          <a:cs typeface="Calibri" panose="020F0502020204030204" pitchFamily="34" charset="0"/>
                        </a:rPr>
                      </a:br>
                      <a:r>
                        <a:rPr lang="en-US" sz="1200" dirty="0">
                          <a:solidFill>
                            <a:schemeClr val="accent3"/>
                          </a:solidFill>
                          <a:latin typeface="Calibri" panose="020F0502020204030204" pitchFamily="34" charset="0"/>
                          <a:cs typeface="Calibri" panose="020F0502020204030204" pitchFamily="34" charset="0"/>
                        </a:rPr>
                        <a:t>(n = 389)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09403792"/>
                  </a:ext>
                </a:extLst>
              </a:tr>
              <a:tr h="151596">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Any grade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43.6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21.9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77267911"/>
                  </a:ext>
                </a:extLst>
              </a:tr>
              <a:tr h="151596">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Grade 3-5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14.9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73429442"/>
                  </a:ext>
                </a:extLst>
              </a:tr>
              <a:tr h="151596">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Led to death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63375037"/>
                  </a:ext>
                </a:extLst>
              </a:tr>
              <a:tr h="151596">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Discontinuation any drug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10.9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2.6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58885841"/>
                  </a:ext>
                </a:extLst>
              </a:tr>
            </a:tbl>
          </a:graphicData>
        </a:graphic>
      </p:graphicFrame>
      <p:sp>
        <p:nvSpPr>
          <p:cNvPr id="36" name="TextBox 35">
            <a:extLst>
              <a:ext uri="{FF2B5EF4-FFF2-40B4-BE49-F238E27FC236}">
                <a16:creationId xmlns:a16="http://schemas.microsoft.com/office/drawing/2014/main" id="{A42DC1D2-2955-E648-24A8-5C6C64F7CA8D}"/>
              </a:ext>
            </a:extLst>
          </p:cNvPr>
          <p:cNvSpPr txBox="1"/>
          <p:nvPr/>
        </p:nvSpPr>
        <p:spPr bwMode="auto">
          <a:xfrm rot="19276372">
            <a:off x="10477869" y="4241813"/>
            <a:ext cx="916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Myocarditis</a:t>
            </a:r>
          </a:p>
        </p:txBody>
      </p:sp>
      <p:sp>
        <p:nvSpPr>
          <p:cNvPr id="37" name="TextBox 36">
            <a:extLst>
              <a:ext uri="{FF2B5EF4-FFF2-40B4-BE49-F238E27FC236}">
                <a16:creationId xmlns:a16="http://schemas.microsoft.com/office/drawing/2014/main" id="{C7C11874-3F3E-B3DB-D25C-FFF0D92FE25C}"/>
              </a:ext>
            </a:extLst>
          </p:cNvPr>
          <p:cNvSpPr txBox="1"/>
          <p:nvPr/>
        </p:nvSpPr>
        <p:spPr bwMode="auto">
          <a:xfrm rot="19276372">
            <a:off x="6482122" y="4310458"/>
            <a:ext cx="11763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Hypothyroidism</a:t>
            </a:r>
          </a:p>
        </p:txBody>
      </p:sp>
      <p:sp>
        <p:nvSpPr>
          <p:cNvPr id="38" name="TextBox 37">
            <a:extLst>
              <a:ext uri="{FF2B5EF4-FFF2-40B4-BE49-F238E27FC236}">
                <a16:creationId xmlns:a16="http://schemas.microsoft.com/office/drawing/2014/main" id="{D1F15755-B85C-1981-75B4-E4C3E116C91B}"/>
              </a:ext>
            </a:extLst>
          </p:cNvPr>
          <p:cNvSpPr txBox="1"/>
          <p:nvPr/>
        </p:nvSpPr>
        <p:spPr bwMode="auto">
          <a:xfrm rot="19276372">
            <a:off x="6923707" y="4355538"/>
            <a:ext cx="12990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Infusion reactions</a:t>
            </a:r>
          </a:p>
        </p:txBody>
      </p:sp>
      <p:sp>
        <p:nvSpPr>
          <p:cNvPr id="39" name="TextBox 38">
            <a:extLst>
              <a:ext uri="{FF2B5EF4-FFF2-40B4-BE49-F238E27FC236}">
                <a16:creationId xmlns:a16="http://schemas.microsoft.com/office/drawing/2014/main" id="{24516F4D-4C77-C833-00A2-D326562238FE}"/>
              </a:ext>
            </a:extLst>
          </p:cNvPr>
          <p:cNvSpPr txBox="1"/>
          <p:nvPr/>
        </p:nvSpPr>
        <p:spPr bwMode="auto">
          <a:xfrm rot="19276372">
            <a:off x="7264027" y="4446174"/>
            <a:ext cx="14975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Severe skin reactions</a:t>
            </a:r>
          </a:p>
        </p:txBody>
      </p:sp>
      <p:sp>
        <p:nvSpPr>
          <p:cNvPr id="40" name="TextBox 39">
            <a:extLst>
              <a:ext uri="{FF2B5EF4-FFF2-40B4-BE49-F238E27FC236}">
                <a16:creationId xmlns:a16="http://schemas.microsoft.com/office/drawing/2014/main" id="{65FEAA4D-95F3-456C-6C35-83746D974322}"/>
              </a:ext>
            </a:extLst>
          </p:cNvPr>
          <p:cNvSpPr txBox="1"/>
          <p:nvPr/>
        </p:nvSpPr>
        <p:spPr bwMode="auto">
          <a:xfrm rot="19276372">
            <a:off x="8586987" y="4345264"/>
            <a:ext cx="1224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Hyperthyroidism</a:t>
            </a:r>
          </a:p>
        </p:txBody>
      </p:sp>
      <p:sp>
        <p:nvSpPr>
          <p:cNvPr id="41" name="TextBox 40">
            <a:extLst>
              <a:ext uri="{FF2B5EF4-FFF2-40B4-BE49-F238E27FC236}">
                <a16:creationId xmlns:a16="http://schemas.microsoft.com/office/drawing/2014/main" id="{0E8D27A6-CC21-ED1E-5F8C-074ED85DAA9A}"/>
              </a:ext>
            </a:extLst>
          </p:cNvPr>
          <p:cNvSpPr txBox="1"/>
          <p:nvPr/>
        </p:nvSpPr>
        <p:spPr bwMode="auto">
          <a:xfrm rot="19276372">
            <a:off x="8258593" y="4261046"/>
            <a:ext cx="9701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Pneumonitis</a:t>
            </a:r>
          </a:p>
        </p:txBody>
      </p:sp>
      <p:sp>
        <p:nvSpPr>
          <p:cNvPr id="42" name="TextBox 41">
            <a:extLst>
              <a:ext uri="{FF2B5EF4-FFF2-40B4-BE49-F238E27FC236}">
                <a16:creationId xmlns:a16="http://schemas.microsoft.com/office/drawing/2014/main" id="{7567EF4D-FB52-1274-45E8-F685EEC07A2A}"/>
              </a:ext>
            </a:extLst>
          </p:cNvPr>
          <p:cNvSpPr txBox="1"/>
          <p:nvPr/>
        </p:nvSpPr>
        <p:spPr bwMode="auto">
          <a:xfrm rot="19276372">
            <a:off x="8924576" y="4419192"/>
            <a:ext cx="14827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Adrenal insufficiency</a:t>
            </a:r>
          </a:p>
        </p:txBody>
      </p:sp>
      <p:sp>
        <p:nvSpPr>
          <p:cNvPr id="43" name="TextBox 42">
            <a:extLst>
              <a:ext uri="{FF2B5EF4-FFF2-40B4-BE49-F238E27FC236}">
                <a16:creationId xmlns:a16="http://schemas.microsoft.com/office/drawing/2014/main" id="{A9BA940B-1C9A-CDB8-4140-876CFF30EAF7}"/>
              </a:ext>
            </a:extLst>
          </p:cNvPr>
          <p:cNvSpPr txBox="1"/>
          <p:nvPr/>
        </p:nvSpPr>
        <p:spPr bwMode="auto">
          <a:xfrm rot="19276372">
            <a:off x="10189670" y="4146960"/>
            <a:ext cx="5661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Colitis</a:t>
            </a:r>
          </a:p>
        </p:txBody>
      </p:sp>
      <p:graphicFrame>
        <p:nvGraphicFramePr>
          <p:cNvPr id="44" name="Table 43">
            <a:extLst>
              <a:ext uri="{FF2B5EF4-FFF2-40B4-BE49-F238E27FC236}">
                <a16:creationId xmlns:a16="http://schemas.microsoft.com/office/drawing/2014/main" id="{E550C9A6-7B43-9FC2-A659-20F16CFF84BE}"/>
              </a:ext>
            </a:extLst>
          </p:cNvPr>
          <p:cNvGraphicFramePr>
            <a:graphicFrameLocks noGrp="1"/>
          </p:cNvGraphicFramePr>
          <p:nvPr>
            <p:extLst>
              <p:ext uri="{D42A27DB-BD31-4B8C-83A1-F6EECF244321}">
                <p14:modId xmlns:p14="http://schemas.microsoft.com/office/powerpoint/2010/main" val="1085685884"/>
              </p:ext>
            </p:extLst>
          </p:nvPr>
        </p:nvGraphicFramePr>
        <p:xfrm>
          <a:off x="6424611" y="5145119"/>
          <a:ext cx="4907407" cy="1201420"/>
        </p:xfrm>
        <a:graphic>
          <a:graphicData uri="http://schemas.openxmlformats.org/drawingml/2006/table">
            <a:tbl>
              <a:tblPr firstRow="1" bandRow="1">
                <a:tableStyleId>{93296810-A885-4BE3-A3E7-6D5BEEA58F35}</a:tableStyleId>
              </a:tblPr>
              <a:tblGrid>
                <a:gridCol w="1761871">
                  <a:extLst>
                    <a:ext uri="{9D8B030D-6E8A-4147-A177-3AD203B41FA5}">
                      <a16:colId xmlns:a16="http://schemas.microsoft.com/office/drawing/2014/main" val="3588539467"/>
                    </a:ext>
                  </a:extLst>
                </a:gridCol>
                <a:gridCol w="1572768">
                  <a:extLst>
                    <a:ext uri="{9D8B030D-6E8A-4147-A177-3AD203B41FA5}">
                      <a16:colId xmlns:a16="http://schemas.microsoft.com/office/drawing/2014/main" val="3985777907"/>
                    </a:ext>
                  </a:extLst>
                </a:gridCol>
                <a:gridCol w="1572768">
                  <a:extLst>
                    <a:ext uri="{9D8B030D-6E8A-4147-A177-3AD203B41FA5}">
                      <a16:colId xmlns:a16="http://schemas.microsoft.com/office/drawing/2014/main" val="2185216191"/>
                    </a:ext>
                  </a:extLst>
                </a:gridCol>
              </a:tblGrid>
              <a:tr h="285211">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Adverse Event,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accent1"/>
                          </a:solidFill>
                          <a:latin typeface="Calibri" panose="020F0502020204030204" pitchFamily="34" charset="0"/>
                          <a:cs typeface="Calibri" panose="020F0502020204030204" pitchFamily="34" charset="0"/>
                        </a:rPr>
                        <a:t>Pembro + CT/Pembro</a:t>
                      </a:r>
                      <a:br>
                        <a:rPr lang="en-US" sz="1200" dirty="0">
                          <a:solidFill>
                            <a:schemeClr val="bg1"/>
                          </a:solidFill>
                          <a:latin typeface="Calibri" panose="020F0502020204030204" pitchFamily="34" charset="0"/>
                          <a:cs typeface="Calibri" panose="020F0502020204030204" pitchFamily="34" charset="0"/>
                        </a:rPr>
                      </a:br>
                      <a:r>
                        <a:rPr lang="en-US" sz="1200" dirty="0">
                          <a:solidFill>
                            <a:schemeClr val="accent1"/>
                          </a:solidFill>
                          <a:latin typeface="Calibri" panose="020F0502020204030204" pitchFamily="34" charset="0"/>
                          <a:cs typeface="Calibri" panose="020F0502020204030204" pitchFamily="34" charset="0"/>
                        </a:rPr>
                        <a:t>(n = 588)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ts val="900"/>
                        </a:lnSpc>
                      </a:pPr>
                      <a:r>
                        <a:rPr lang="en-US" sz="1200" dirty="0" err="1">
                          <a:solidFill>
                            <a:schemeClr val="accent3"/>
                          </a:solidFill>
                          <a:latin typeface="Calibri" panose="020F0502020204030204" pitchFamily="34" charset="0"/>
                          <a:cs typeface="Calibri" panose="020F0502020204030204" pitchFamily="34" charset="0"/>
                        </a:rPr>
                        <a:t>Pbo</a:t>
                      </a:r>
                      <a:r>
                        <a:rPr lang="en-US" sz="1200" dirty="0">
                          <a:solidFill>
                            <a:schemeClr val="accent3"/>
                          </a:solidFill>
                          <a:latin typeface="Calibri" panose="020F0502020204030204" pitchFamily="34" charset="0"/>
                          <a:cs typeface="Calibri" panose="020F0502020204030204" pitchFamily="34" charset="0"/>
                        </a:rPr>
                        <a:t> + CT/</a:t>
                      </a:r>
                      <a:r>
                        <a:rPr lang="en-US" sz="1200" dirty="0" err="1">
                          <a:solidFill>
                            <a:schemeClr val="accent3"/>
                          </a:solidFill>
                          <a:latin typeface="Calibri" panose="020F0502020204030204" pitchFamily="34" charset="0"/>
                          <a:cs typeface="Calibri" panose="020F0502020204030204" pitchFamily="34" charset="0"/>
                        </a:rPr>
                        <a:t>Pbo</a:t>
                      </a:r>
                      <a:br>
                        <a:rPr lang="en-US" sz="1200" dirty="0">
                          <a:solidFill>
                            <a:schemeClr val="accent3"/>
                          </a:solidFill>
                          <a:latin typeface="Calibri" panose="020F0502020204030204" pitchFamily="34" charset="0"/>
                          <a:cs typeface="Calibri" panose="020F0502020204030204" pitchFamily="34" charset="0"/>
                        </a:rPr>
                      </a:br>
                      <a:r>
                        <a:rPr lang="en-US" sz="1200" dirty="0">
                          <a:solidFill>
                            <a:schemeClr val="accent3"/>
                          </a:solidFill>
                          <a:latin typeface="Calibri" panose="020F0502020204030204" pitchFamily="34" charset="0"/>
                          <a:cs typeface="Calibri" panose="020F0502020204030204" pitchFamily="34" charset="0"/>
                        </a:rPr>
                        <a:t>(n = 331)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09403792"/>
                  </a:ext>
                </a:extLst>
              </a:tr>
              <a:tr h="186938">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Any grade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10.2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6.0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77267911"/>
                  </a:ext>
                </a:extLst>
              </a:tr>
              <a:tr h="186938">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Grade 3-5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73429442"/>
                  </a:ext>
                </a:extLst>
              </a:tr>
              <a:tr h="186938">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Led to death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a:solidFill>
                            <a:schemeClr val="bg1"/>
                          </a:solidFill>
                          <a:latin typeface="Calibri" panose="020F0502020204030204" pitchFamily="34" charset="0"/>
                          <a:cs typeface="Calibri" panose="020F0502020204030204" pitchFamily="34" charset="0"/>
                        </a:rPr>
                        <a:t>0.2</a:t>
                      </a:r>
                      <a:endParaRPr lang="en-US" sz="12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63375037"/>
                  </a:ext>
                </a:extLst>
              </a:tr>
              <a:tr h="186938">
                <a:tc>
                  <a:txBody>
                    <a:bodyPr/>
                    <a:lstStyle/>
                    <a:p>
                      <a:pPr>
                        <a:lnSpc>
                          <a:spcPts val="900"/>
                        </a:lnSpc>
                      </a:pPr>
                      <a:r>
                        <a:rPr lang="en-US" sz="1200" dirty="0">
                          <a:solidFill>
                            <a:schemeClr val="bg1"/>
                          </a:solidFill>
                          <a:latin typeface="Calibri" panose="020F0502020204030204" pitchFamily="34" charset="0"/>
                          <a:cs typeface="Calibri" panose="020F0502020204030204" pitchFamily="34" charset="0"/>
                        </a:rPr>
                        <a:t>Discontinuation any drug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ts val="900"/>
                        </a:lnSpc>
                      </a:pPr>
                      <a:r>
                        <a:rPr lang="en-US" sz="1200" dirty="0">
                          <a:solidFill>
                            <a:schemeClr val="bg1"/>
                          </a:solidFill>
                          <a:latin typeface="Calibri" panose="020F0502020204030204" pitchFamily="34" charset="0"/>
                          <a:cs typeface="Calibri" panose="020F0502020204030204" pitchFamily="34" charset="0"/>
                        </a:rPr>
                        <a:t>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58885841"/>
                  </a:ext>
                </a:extLst>
              </a:tr>
            </a:tbl>
          </a:graphicData>
        </a:graphic>
      </p:graphicFrame>
      <p:grpSp>
        <p:nvGrpSpPr>
          <p:cNvPr id="60" name="Group 59">
            <a:extLst>
              <a:ext uri="{FF2B5EF4-FFF2-40B4-BE49-F238E27FC236}">
                <a16:creationId xmlns:a16="http://schemas.microsoft.com/office/drawing/2014/main" id="{381D6F6B-BE45-3A1E-7B79-9FBB8C7E9443}"/>
              </a:ext>
            </a:extLst>
          </p:cNvPr>
          <p:cNvGrpSpPr/>
          <p:nvPr/>
        </p:nvGrpSpPr>
        <p:grpSpPr>
          <a:xfrm>
            <a:off x="912596" y="2290907"/>
            <a:ext cx="75750" cy="1729605"/>
            <a:chOff x="782741" y="2440203"/>
            <a:chExt cx="205605" cy="1729605"/>
          </a:xfrm>
        </p:grpSpPr>
        <p:cxnSp>
          <p:nvCxnSpPr>
            <p:cNvPr id="7" name="Straight Connector 6">
              <a:extLst>
                <a:ext uri="{FF2B5EF4-FFF2-40B4-BE49-F238E27FC236}">
                  <a16:creationId xmlns:a16="http://schemas.microsoft.com/office/drawing/2014/main" id="{69B3D5E2-C2C7-8AFC-3698-3B56343EB12A}"/>
                </a:ext>
              </a:extLst>
            </p:cNvPr>
            <p:cNvCxnSpPr>
              <a:cxnSpLocks/>
            </p:cNvCxnSpPr>
            <p:nvPr/>
          </p:nvCxnSpPr>
          <p:spPr bwMode="auto">
            <a:xfrm>
              <a:off x="782741" y="4169808"/>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4BF0410-21DF-4EED-B4EF-6A1A4403427B}"/>
                </a:ext>
              </a:extLst>
            </p:cNvPr>
            <p:cNvCxnSpPr>
              <a:cxnSpLocks/>
            </p:cNvCxnSpPr>
            <p:nvPr/>
          </p:nvCxnSpPr>
          <p:spPr bwMode="auto">
            <a:xfrm>
              <a:off x="782741" y="399684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B1D19913-60E2-C92E-AF29-E39C4F1E4144}"/>
                </a:ext>
              </a:extLst>
            </p:cNvPr>
            <p:cNvCxnSpPr>
              <a:cxnSpLocks/>
            </p:cNvCxnSpPr>
            <p:nvPr/>
          </p:nvCxnSpPr>
          <p:spPr bwMode="auto">
            <a:xfrm>
              <a:off x="782741" y="382388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7DB23B56-B248-DC90-51E8-60DBEAF04DB1}"/>
                </a:ext>
              </a:extLst>
            </p:cNvPr>
            <p:cNvCxnSpPr>
              <a:cxnSpLocks/>
            </p:cNvCxnSpPr>
            <p:nvPr/>
          </p:nvCxnSpPr>
          <p:spPr bwMode="auto">
            <a:xfrm>
              <a:off x="782741" y="365092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E9E0570-EDEB-D7D2-0B2B-6EC99EA56727}"/>
                </a:ext>
              </a:extLst>
            </p:cNvPr>
            <p:cNvCxnSpPr>
              <a:cxnSpLocks/>
            </p:cNvCxnSpPr>
            <p:nvPr/>
          </p:nvCxnSpPr>
          <p:spPr bwMode="auto">
            <a:xfrm>
              <a:off x="782741" y="347796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DF7C47F-C674-9D66-0EFD-6E8FE9590502}"/>
                </a:ext>
              </a:extLst>
            </p:cNvPr>
            <p:cNvCxnSpPr>
              <a:cxnSpLocks/>
            </p:cNvCxnSpPr>
            <p:nvPr/>
          </p:nvCxnSpPr>
          <p:spPr bwMode="auto">
            <a:xfrm>
              <a:off x="782741" y="330500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E8F551A-E0EF-9193-8450-AEF06A774625}"/>
                </a:ext>
              </a:extLst>
            </p:cNvPr>
            <p:cNvCxnSpPr>
              <a:cxnSpLocks/>
            </p:cNvCxnSpPr>
            <p:nvPr/>
          </p:nvCxnSpPr>
          <p:spPr bwMode="auto">
            <a:xfrm>
              <a:off x="782741" y="3132046"/>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910FCE9C-DCEA-E8DC-7454-7CE4BAE1A6E5}"/>
                </a:ext>
              </a:extLst>
            </p:cNvPr>
            <p:cNvCxnSpPr>
              <a:cxnSpLocks/>
            </p:cNvCxnSpPr>
            <p:nvPr/>
          </p:nvCxnSpPr>
          <p:spPr bwMode="auto">
            <a:xfrm>
              <a:off x="782741" y="2959085"/>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BA40D819-7216-DDE6-54F4-B0E09D60C133}"/>
                </a:ext>
              </a:extLst>
            </p:cNvPr>
            <p:cNvCxnSpPr>
              <a:cxnSpLocks/>
            </p:cNvCxnSpPr>
            <p:nvPr/>
          </p:nvCxnSpPr>
          <p:spPr bwMode="auto">
            <a:xfrm>
              <a:off x="782741" y="2786124"/>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576F905D-4730-8B7C-AC30-0998C54256F9}"/>
                </a:ext>
              </a:extLst>
            </p:cNvPr>
            <p:cNvCxnSpPr>
              <a:cxnSpLocks/>
            </p:cNvCxnSpPr>
            <p:nvPr/>
          </p:nvCxnSpPr>
          <p:spPr bwMode="auto">
            <a:xfrm>
              <a:off x="782741" y="2613164"/>
              <a:ext cx="192980"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8EB50E8B-E133-EF12-9DC8-646ECA990475}"/>
                </a:ext>
              </a:extLst>
            </p:cNvPr>
            <p:cNvCxnSpPr>
              <a:cxnSpLocks/>
            </p:cNvCxnSpPr>
            <p:nvPr/>
          </p:nvCxnSpPr>
          <p:spPr bwMode="auto">
            <a:xfrm>
              <a:off x="782741" y="2440203"/>
              <a:ext cx="205605" cy="0"/>
            </a:xfrm>
            <a:prstGeom prst="line">
              <a:avLst/>
            </a:prstGeom>
            <a:noFill/>
            <a:ln w="28575" cap="flat" cmpd="sng" algn="ctr">
              <a:solidFill>
                <a:schemeClr val="bg1"/>
              </a:solidFill>
              <a:prstDash val="solid"/>
              <a:round/>
              <a:headEnd type="none" w="med" len="med"/>
              <a:tailEnd type="none" w="med" len="med"/>
            </a:ln>
            <a:effectLst/>
          </p:spPr>
        </p:cxnSp>
      </p:grpSp>
      <p:sp>
        <p:nvSpPr>
          <p:cNvPr id="63" name="TextBox 62">
            <a:extLst>
              <a:ext uri="{FF2B5EF4-FFF2-40B4-BE49-F238E27FC236}">
                <a16:creationId xmlns:a16="http://schemas.microsoft.com/office/drawing/2014/main" id="{26257B9E-8A90-CABC-D4AD-DA08D6DE51AF}"/>
              </a:ext>
            </a:extLst>
          </p:cNvPr>
          <p:cNvSpPr txBox="1"/>
          <p:nvPr/>
        </p:nvSpPr>
        <p:spPr bwMode="auto">
          <a:xfrm>
            <a:off x="723225" y="3858194"/>
            <a:ext cx="248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64" name="TextBox 63">
            <a:extLst>
              <a:ext uri="{FF2B5EF4-FFF2-40B4-BE49-F238E27FC236}">
                <a16:creationId xmlns:a16="http://schemas.microsoft.com/office/drawing/2014/main" id="{30C7112E-787E-1A41-FC5D-CFAE2A03296D}"/>
              </a:ext>
            </a:extLst>
          </p:cNvPr>
          <p:cNvSpPr txBox="1"/>
          <p:nvPr/>
        </p:nvSpPr>
        <p:spPr bwMode="auto">
          <a:xfrm>
            <a:off x="723225" y="3690463"/>
            <a:ext cx="248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65" name="TextBox 64">
            <a:extLst>
              <a:ext uri="{FF2B5EF4-FFF2-40B4-BE49-F238E27FC236}">
                <a16:creationId xmlns:a16="http://schemas.microsoft.com/office/drawing/2014/main" id="{9E7F9DB4-EA9E-21AC-0F17-B1D541AE358E}"/>
              </a:ext>
            </a:extLst>
          </p:cNvPr>
          <p:cNvSpPr txBox="1"/>
          <p:nvPr/>
        </p:nvSpPr>
        <p:spPr bwMode="auto">
          <a:xfrm>
            <a:off x="723225" y="3510108"/>
            <a:ext cx="248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66" name="TextBox 65">
            <a:extLst>
              <a:ext uri="{FF2B5EF4-FFF2-40B4-BE49-F238E27FC236}">
                <a16:creationId xmlns:a16="http://schemas.microsoft.com/office/drawing/2014/main" id="{A325D726-F186-2C25-D3F0-B055CDFD70AA}"/>
              </a:ext>
            </a:extLst>
          </p:cNvPr>
          <p:cNvSpPr txBox="1"/>
          <p:nvPr/>
        </p:nvSpPr>
        <p:spPr bwMode="auto">
          <a:xfrm>
            <a:off x="723225" y="3347789"/>
            <a:ext cx="248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67" name="TextBox 66">
            <a:extLst>
              <a:ext uri="{FF2B5EF4-FFF2-40B4-BE49-F238E27FC236}">
                <a16:creationId xmlns:a16="http://schemas.microsoft.com/office/drawing/2014/main" id="{755C1F7C-B496-9E9A-B132-F1F24E9CA0C2}"/>
              </a:ext>
            </a:extLst>
          </p:cNvPr>
          <p:cNvSpPr txBox="1"/>
          <p:nvPr/>
        </p:nvSpPr>
        <p:spPr bwMode="auto">
          <a:xfrm>
            <a:off x="719619" y="3172844"/>
            <a:ext cx="248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68" name="TextBox 67">
            <a:extLst>
              <a:ext uri="{FF2B5EF4-FFF2-40B4-BE49-F238E27FC236}">
                <a16:creationId xmlns:a16="http://schemas.microsoft.com/office/drawing/2014/main" id="{9EE5001F-FB91-909A-7299-B967CD2F0C3A}"/>
              </a:ext>
            </a:extLst>
          </p:cNvPr>
          <p:cNvSpPr txBox="1"/>
          <p:nvPr/>
        </p:nvSpPr>
        <p:spPr bwMode="auto">
          <a:xfrm>
            <a:off x="633047" y="2999703"/>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69" name="TextBox 68">
            <a:extLst>
              <a:ext uri="{FF2B5EF4-FFF2-40B4-BE49-F238E27FC236}">
                <a16:creationId xmlns:a16="http://schemas.microsoft.com/office/drawing/2014/main" id="{A2C95F3C-5A0B-D724-1B59-4FC3F55184C4}"/>
              </a:ext>
            </a:extLst>
          </p:cNvPr>
          <p:cNvSpPr txBox="1"/>
          <p:nvPr/>
        </p:nvSpPr>
        <p:spPr bwMode="auto">
          <a:xfrm>
            <a:off x="633047" y="2831973"/>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70" name="TextBox 69">
            <a:extLst>
              <a:ext uri="{FF2B5EF4-FFF2-40B4-BE49-F238E27FC236}">
                <a16:creationId xmlns:a16="http://schemas.microsoft.com/office/drawing/2014/main" id="{F42F8E95-6CC5-7C78-4F7B-9234FBED9984}"/>
              </a:ext>
            </a:extLst>
          </p:cNvPr>
          <p:cNvSpPr txBox="1"/>
          <p:nvPr/>
        </p:nvSpPr>
        <p:spPr bwMode="auto">
          <a:xfrm>
            <a:off x="633047" y="2655225"/>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71" name="TextBox 70">
            <a:extLst>
              <a:ext uri="{FF2B5EF4-FFF2-40B4-BE49-F238E27FC236}">
                <a16:creationId xmlns:a16="http://schemas.microsoft.com/office/drawing/2014/main" id="{EAA16B80-84F3-A725-8763-A5C7F657D63C}"/>
              </a:ext>
            </a:extLst>
          </p:cNvPr>
          <p:cNvSpPr txBox="1"/>
          <p:nvPr/>
        </p:nvSpPr>
        <p:spPr bwMode="auto">
          <a:xfrm>
            <a:off x="633047" y="2478478"/>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72" name="TextBox 71">
            <a:extLst>
              <a:ext uri="{FF2B5EF4-FFF2-40B4-BE49-F238E27FC236}">
                <a16:creationId xmlns:a16="http://schemas.microsoft.com/office/drawing/2014/main" id="{A6865C47-FEC0-E617-F5F3-ECF6F70237C1}"/>
              </a:ext>
            </a:extLst>
          </p:cNvPr>
          <p:cNvSpPr txBox="1"/>
          <p:nvPr/>
        </p:nvSpPr>
        <p:spPr bwMode="auto">
          <a:xfrm>
            <a:off x="633047" y="2314354"/>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73" name="TextBox 72">
            <a:extLst>
              <a:ext uri="{FF2B5EF4-FFF2-40B4-BE49-F238E27FC236}">
                <a16:creationId xmlns:a16="http://schemas.microsoft.com/office/drawing/2014/main" id="{7FFF2BFD-68F6-B4F8-181E-B32BF22C52BB}"/>
              </a:ext>
            </a:extLst>
          </p:cNvPr>
          <p:cNvSpPr txBox="1"/>
          <p:nvPr/>
        </p:nvSpPr>
        <p:spPr bwMode="auto">
          <a:xfrm>
            <a:off x="633047" y="2130392"/>
            <a:ext cx="3823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74" name="Rectangle 73">
            <a:extLst>
              <a:ext uri="{FF2B5EF4-FFF2-40B4-BE49-F238E27FC236}">
                <a16:creationId xmlns:a16="http://schemas.microsoft.com/office/drawing/2014/main" id="{5B1CC53C-B314-7209-658E-92E8E9A237E0}"/>
              </a:ext>
            </a:extLst>
          </p:cNvPr>
          <p:cNvSpPr/>
          <p:nvPr/>
        </p:nvSpPr>
        <p:spPr bwMode="auto">
          <a:xfrm>
            <a:off x="1121808" y="2699841"/>
            <a:ext cx="147891" cy="13080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78CD0714-C5DD-EEAC-CC31-5CDDF14B7B46}"/>
              </a:ext>
            </a:extLst>
          </p:cNvPr>
          <p:cNvSpPr/>
          <p:nvPr/>
        </p:nvSpPr>
        <p:spPr bwMode="auto">
          <a:xfrm>
            <a:off x="1121808" y="2464272"/>
            <a:ext cx="147891" cy="23696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189143C0-155D-752B-C49B-4CF805B58E3F}"/>
              </a:ext>
            </a:extLst>
          </p:cNvPr>
          <p:cNvSpPr/>
          <p:nvPr/>
        </p:nvSpPr>
        <p:spPr bwMode="auto">
          <a:xfrm>
            <a:off x="1270956" y="3108255"/>
            <a:ext cx="147891" cy="8996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41FA4F2F-B70D-6DB9-1AA8-81D5A533BDC2}"/>
              </a:ext>
            </a:extLst>
          </p:cNvPr>
          <p:cNvSpPr/>
          <p:nvPr/>
        </p:nvSpPr>
        <p:spPr bwMode="auto">
          <a:xfrm>
            <a:off x="1270956" y="3021832"/>
            <a:ext cx="147891" cy="8781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517ECC23-69C2-43D3-09CA-F60223E20E4A}"/>
              </a:ext>
            </a:extLst>
          </p:cNvPr>
          <p:cNvSpPr/>
          <p:nvPr/>
        </p:nvSpPr>
        <p:spPr bwMode="auto">
          <a:xfrm>
            <a:off x="1569251" y="2766747"/>
            <a:ext cx="147891" cy="124113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3D5F8D66-16D9-0B6A-4011-B05F5DB99793}"/>
              </a:ext>
            </a:extLst>
          </p:cNvPr>
          <p:cNvSpPr/>
          <p:nvPr/>
        </p:nvSpPr>
        <p:spPr bwMode="auto">
          <a:xfrm>
            <a:off x="1569251" y="2716567"/>
            <a:ext cx="147891" cy="5018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459FF587-BC88-7D97-27F3-4473224AC8EB}"/>
              </a:ext>
            </a:extLst>
          </p:cNvPr>
          <p:cNvSpPr/>
          <p:nvPr/>
        </p:nvSpPr>
        <p:spPr bwMode="auto">
          <a:xfrm>
            <a:off x="1718399" y="3530605"/>
            <a:ext cx="147891" cy="47728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DE2ABCAE-3E38-5CFA-9607-39F6A3774737}"/>
              </a:ext>
            </a:extLst>
          </p:cNvPr>
          <p:cNvSpPr/>
          <p:nvPr/>
        </p:nvSpPr>
        <p:spPr bwMode="auto">
          <a:xfrm>
            <a:off x="2020875" y="3943201"/>
            <a:ext cx="147891" cy="6468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627E50F6-C77B-FB95-A8EA-95220A34A30B}"/>
              </a:ext>
            </a:extLst>
          </p:cNvPr>
          <p:cNvSpPr/>
          <p:nvPr/>
        </p:nvSpPr>
        <p:spPr bwMode="auto">
          <a:xfrm>
            <a:off x="2020875" y="3530606"/>
            <a:ext cx="147891" cy="41398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8035A7F7-9D15-BC11-0F24-B1557D2FC270}"/>
              </a:ext>
            </a:extLst>
          </p:cNvPr>
          <p:cNvSpPr/>
          <p:nvPr/>
        </p:nvSpPr>
        <p:spPr bwMode="auto">
          <a:xfrm>
            <a:off x="2170023" y="3941005"/>
            <a:ext cx="147891" cy="45719"/>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BA5DD6F3-AB8F-46FE-2AEC-645051EA9358}"/>
              </a:ext>
            </a:extLst>
          </p:cNvPr>
          <p:cNvSpPr/>
          <p:nvPr/>
        </p:nvSpPr>
        <p:spPr bwMode="auto">
          <a:xfrm>
            <a:off x="2463413" y="3577217"/>
            <a:ext cx="147891" cy="4571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69FFA387-0F54-CF98-B8AA-484AF26A8898}"/>
              </a:ext>
            </a:extLst>
          </p:cNvPr>
          <p:cNvSpPr/>
          <p:nvPr/>
        </p:nvSpPr>
        <p:spPr bwMode="auto">
          <a:xfrm>
            <a:off x="2170023" y="3968953"/>
            <a:ext cx="147891"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62A202AA-3035-18AA-EEF0-ED45CA75B4C2}"/>
              </a:ext>
            </a:extLst>
          </p:cNvPr>
          <p:cNvSpPr/>
          <p:nvPr/>
        </p:nvSpPr>
        <p:spPr bwMode="auto">
          <a:xfrm>
            <a:off x="2463413" y="3604277"/>
            <a:ext cx="147891" cy="4036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709EFD5E-7A76-2379-0596-E06CE71E797A}"/>
              </a:ext>
            </a:extLst>
          </p:cNvPr>
          <p:cNvSpPr/>
          <p:nvPr/>
        </p:nvSpPr>
        <p:spPr bwMode="auto">
          <a:xfrm>
            <a:off x="2609896" y="3868200"/>
            <a:ext cx="147891" cy="1424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E2969457-4CBC-AA00-3855-B87E19EDC180}"/>
              </a:ext>
            </a:extLst>
          </p:cNvPr>
          <p:cNvSpPr/>
          <p:nvPr/>
        </p:nvSpPr>
        <p:spPr bwMode="auto">
          <a:xfrm>
            <a:off x="2915281" y="3798887"/>
            <a:ext cx="147891" cy="9197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1960FFB2-AD77-5BC3-C235-82018E62A9C2}"/>
              </a:ext>
            </a:extLst>
          </p:cNvPr>
          <p:cNvSpPr/>
          <p:nvPr/>
        </p:nvSpPr>
        <p:spPr bwMode="auto">
          <a:xfrm>
            <a:off x="2915281" y="3892191"/>
            <a:ext cx="147891" cy="11569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854F4C01-2B9F-CDE9-E48B-D118C404EBBC}"/>
              </a:ext>
            </a:extLst>
          </p:cNvPr>
          <p:cNvSpPr/>
          <p:nvPr/>
        </p:nvSpPr>
        <p:spPr bwMode="auto">
          <a:xfrm>
            <a:off x="3360485" y="3910853"/>
            <a:ext cx="147891" cy="9703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F90D2508-A4B4-69C5-2899-B45BCF8D5171}"/>
              </a:ext>
            </a:extLst>
          </p:cNvPr>
          <p:cNvSpPr/>
          <p:nvPr/>
        </p:nvSpPr>
        <p:spPr bwMode="auto">
          <a:xfrm>
            <a:off x="3360485" y="3834875"/>
            <a:ext cx="147891" cy="7731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ECCE927C-8AFF-A570-9546-C728FA670724}"/>
              </a:ext>
            </a:extLst>
          </p:cNvPr>
          <p:cNvSpPr/>
          <p:nvPr/>
        </p:nvSpPr>
        <p:spPr bwMode="auto">
          <a:xfrm>
            <a:off x="3509633" y="3897018"/>
            <a:ext cx="147891" cy="45719"/>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D5039D25-14D1-28C2-5AB3-307ED49E33EE}"/>
              </a:ext>
            </a:extLst>
          </p:cNvPr>
          <p:cNvSpPr/>
          <p:nvPr/>
        </p:nvSpPr>
        <p:spPr bwMode="auto">
          <a:xfrm>
            <a:off x="3809688" y="3856202"/>
            <a:ext cx="147891" cy="7731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5C83E8B6-7D67-6174-F8F0-9462470CB91C}"/>
              </a:ext>
            </a:extLst>
          </p:cNvPr>
          <p:cNvSpPr/>
          <p:nvPr/>
        </p:nvSpPr>
        <p:spPr bwMode="auto">
          <a:xfrm>
            <a:off x="3509633" y="3940179"/>
            <a:ext cx="147891" cy="744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91BC1120-CC96-A061-1937-EC1BCA99AEEF}"/>
              </a:ext>
            </a:extLst>
          </p:cNvPr>
          <p:cNvSpPr/>
          <p:nvPr/>
        </p:nvSpPr>
        <p:spPr bwMode="auto">
          <a:xfrm>
            <a:off x="3809688" y="3880197"/>
            <a:ext cx="147891" cy="12769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67593C6D-CCE3-5291-757C-3F7C39604E3C}"/>
              </a:ext>
            </a:extLst>
          </p:cNvPr>
          <p:cNvSpPr/>
          <p:nvPr/>
        </p:nvSpPr>
        <p:spPr bwMode="auto">
          <a:xfrm>
            <a:off x="3958836" y="3916185"/>
            <a:ext cx="147891" cy="984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FA84481D-0147-AB71-FE4A-82DA8503F5CF}"/>
              </a:ext>
            </a:extLst>
          </p:cNvPr>
          <p:cNvSpPr/>
          <p:nvPr/>
        </p:nvSpPr>
        <p:spPr bwMode="auto">
          <a:xfrm>
            <a:off x="4256225" y="3862867"/>
            <a:ext cx="147891" cy="11330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AC30231D-95A7-1D4C-1DED-B9980025E491}"/>
              </a:ext>
            </a:extLst>
          </p:cNvPr>
          <p:cNvSpPr/>
          <p:nvPr/>
        </p:nvSpPr>
        <p:spPr bwMode="auto">
          <a:xfrm>
            <a:off x="4256225" y="3976830"/>
            <a:ext cx="147891"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Freeform: Shape 101">
            <a:extLst>
              <a:ext uri="{FF2B5EF4-FFF2-40B4-BE49-F238E27FC236}">
                <a16:creationId xmlns:a16="http://schemas.microsoft.com/office/drawing/2014/main" id="{CCBC2CDF-E268-EBBD-9F89-439621F2FBC0}"/>
              </a:ext>
            </a:extLst>
          </p:cNvPr>
          <p:cNvSpPr/>
          <p:nvPr/>
        </p:nvSpPr>
        <p:spPr bwMode="auto">
          <a:xfrm>
            <a:off x="4405373" y="3997893"/>
            <a:ext cx="147891" cy="35990"/>
          </a:xfrm>
          <a:custGeom>
            <a:avLst/>
            <a:gdLst>
              <a:gd name="connsiteX0" fmla="*/ 0 w 147891"/>
              <a:gd name="connsiteY0" fmla="*/ 0 h 35990"/>
              <a:gd name="connsiteX1" fmla="*/ 147891 w 147891"/>
              <a:gd name="connsiteY1" fmla="*/ 0 h 35990"/>
              <a:gd name="connsiteX2" fmla="*/ 147891 w 147891"/>
              <a:gd name="connsiteY2" fmla="*/ 35990 h 35990"/>
              <a:gd name="connsiteX3" fmla="*/ 0 w 147891"/>
              <a:gd name="connsiteY3" fmla="*/ 35990 h 35990"/>
              <a:gd name="connsiteX4" fmla="*/ 0 w 147891"/>
              <a:gd name="connsiteY4" fmla="*/ 0 h 35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91" h="35990">
                <a:moveTo>
                  <a:pt x="0" y="0"/>
                </a:moveTo>
                <a:lnTo>
                  <a:pt x="147891" y="0"/>
                </a:lnTo>
                <a:lnTo>
                  <a:pt x="147891" y="35990"/>
                </a:lnTo>
                <a:lnTo>
                  <a:pt x="0" y="35990"/>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7BC685AE-AB4C-F62A-83FC-29061B5CF532}"/>
              </a:ext>
            </a:extLst>
          </p:cNvPr>
          <p:cNvSpPr/>
          <p:nvPr/>
        </p:nvSpPr>
        <p:spPr bwMode="auto">
          <a:xfrm>
            <a:off x="4702760" y="3950842"/>
            <a:ext cx="147891" cy="570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E0DC26FC-B85F-6F17-4B7B-FF0DC9548A87}"/>
              </a:ext>
            </a:extLst>
          </p:cNvPr>
          <p:cNvSpPr/>
          <p:nvPr/>
        </p:nvSpPr>
        <p:spPr bwMode="auto">
          <a:xfrm>
            <a:off x="4702760" y="3878862"/>
            <a:ext cx="147891" cy="73313"/>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Freeform: Shape 108">
            <a:extLst>
              <a:ext uri="{FF2B5EF4-FFF2-40B4-BE49-F238E27FC236}">
                <a16:creationId xmlns:a16="http://schemas.microsoft.com/office/drawing/2014/main" id="{B7078F13-A50B-5B29-EDE2-6F6CDC213FE4}"/>
              </a:ext>
            </a:extLst>
          </p:cNvPr>
          <p:cNvSpPr/>
          <p:nvPr/>
        </p:nvSpPr>
        <p:spPr bwMode="auto">
          <a:xfrm>
            <a:off x="4851908" y="3988013"/>
            <a:ext cx="147891" cy="22660"/>
          </a:xfrm>
          <a:custGeom>
            <a:avLst/>
            <a:gdLst>
              <a:gd name="connsiteX0" fmla="*/ 0 w 147891"/>
              <a:gd name="connsiteY0" fmla="*/ 0 h 22660"/>
              <a:gd name="connsiteX1" fmla="*/ 147891 w 147891"/>
              <a:gd name="connsiteY1" fmla="*/ 0 h 22660"/>
              <a:gd name="connsiteX2" fmla="*/ 147891 w 147891"/>
              <a:gd name="connsiteY2" fmla="*/ 22660 h 22660"/>
              <a:gd name="connsiteX3" fmla="*/ 0 w 147891"/>
              <a:gd name="connsiteY3" fmla="*/ 22660 h 22660"/>
              <a:gd name="connsiteX4" fmla="*/ 0 w 147891"/>
              <a:gd name="connsiteY4" fmla="*/ 0 h 22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91" h="22660">
                <a:moveTo>
                  <a:pt x="0" y="0"/>
                </a:moveTo>
                <a:lnTo>
                  <a:pt x="147891" y="0"/>
                </a:lnTo>
                <a:lnTo>
                  <a:pt x="147891" y="22660"/>
                </a:lnTo>
                <a:lnTo>
                  <a:pt x="0" y="22660"/>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Freeform: Shape 111">
            <a:extLst>
              <a:ext uri="{FF2B5EF4-FFF2-40B4-BE49-F238E27FC236}">
                <a16:creationId xmlns:a16="http://schemas.microsoft.com/office/drawing/2014/main" id="{60DD1B5B-973E-4E53-6AA0-DE5CCA23ECB4}"/>
              </a:ext>
            </a:extLst>
          </p:cNvPr>
          <p:cNvSpPr/>
          <p:nvPr/>
        </p:nvSpPr>
        <p:spPr bwMode="auto">
          <a:xfrm>
            <a:off x="4851908" y="3965397"/>
            <a:ext cx="147891" cy="27992"/>
          </a:xfrm>
          <a:custGeom>
            <a:avLst/>
            <a:gdLst>
              <a:gd name="connsiteX0" fmla="*/ 0 w 147891"/>
              <a:gd name="connsiteY0" fmla="*/ 0 h 27992"/>
              <a:gd name="connsiteX1" fmla="*/ 147891 w 147891"/>
              <a:gd name="connsiteY1" fmla="*/ 0 h 27992"/>
              <a:gd name="connsiteX2" fmla="*/ 147891 w 147891"/>
              <a:gd name="connsiteY2" fmla="*/ 27992 h 27992"/>
              <a:gd name="connsiteX3" fmla="*/ 0 w 147891"/>
              <a:gd name="connsiteY3" fmla="*/ 27992 h 27992"/>
              <a:gd name="connsiteX4" fmla="*/ 0 w 147891"/>
              <a:gd name="connsiteY4" fmla="*/ 0 h 27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91" h="27992">
                <a:moveTo>
                  <a:pt x="0" y="0"/>
                </a:moveTo>
                <a:lnTo>
                  <a:pt x="147891" y="0"/>
                </a:lnTo>
                <a:lnTo>
                  <a:pt x="147891" y="27992"/>
                </a:lnTo>
                <a:lnTo>
                  <a:pt x="0" y="27992"/>
                </a:lnTo>
                <a:lnTo>
                  <a:pt x="0" y="0"/>
                </a:lnTo>
                <a:close/>
              </a:path>
            </a:pathLst>
          </a:custGeom>
          <a:solidFill>
            <a:schemeClr val="accent3">
              <a:lumMod val="60000"/>
              <a:lumOff val="4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Freeform: Shape 117">
            <a:extLst>
              <a:ext uri="{FF2B5EF4-FFF2-40B4-BE49-F238E27FC236}">
                <a16:creationId xmlns:a16="http://schemas.microsoft.com/office/drawing/2014/main" id="{8A21D0CA-4B18-DC1B-272D-C23F869DCA65}"/>
              </a:ext>
            </a:extLst>
          </p:cNvPr>
          <p:cNvSpPr/>
          <p:nvPr/>
        </p:nvSpPr>
        <p:spPr bwMode="auto">
          <a:xfrm>
            <a:off x="5151963" y="3994557"/>
            <a:ext cx="147891" cy="31991"/>
          </a:xfrm>
          <a:custGeom>
            <a:avLst/>
            <a:gdLst>
              <a:gd name="connsiteX0" fmla="*/ 0 w 147891"/>
              <a:gd name="connsiteY0" fmla="*/ 0 h 31991"/>
              <a:gd name="connsiteX1" fmla="*/ 147891 w 147891"/>
              <a:gd name="connsiteY1" fmla="*/ 0 h 31991"/>
              <a:gd name="connsiteX2" fmla="*/ 147891 w 147891"/>
              <a:gd name="connsiteY2" fmla="*/ 31991 h 31991"/>
              <a:gd name="connsiteX3" fmla="*/ 0 w 147891"/>
              <a:gd name="connsiteY3" fmla="*/ 31991 h 31991"/>
              <a:gd name="connsiteX4" fmla="*/ 0 w 147891"/>
              <a:gd name="connsiteY4" fmla="*/ 0 h 319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91" h="31991">
                <a:moveTo>
                  <a:pt x="0" y="0"/>
                </a:moveTo>
                <a:lnTo>
                  <a:pt x="147891" y="0"/>
                </a:lnTo>
                <a:lnTo>
                  <a:pt x="147891" y="31991"/>
                </a:lnTo>
                <a:lnTo>
                  <a:pt x="0" y="31991"/>
                </a:lnTo>
                <a:lnTo>
                  <a:pt x="0" y="0"/>
                </a:lnTo>
                <a:close/>
              </a:path>
            </a:pathLst>
          </a:custGeom>
          <a:solidFill>
            <a:schemeClr val="accent1"/>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Freeform: Shape 119">
            <a:extLst>
              <a:ext uri="{FF2B5EF4-FFF2-40B4-BE49-F238E27FC236}">
                <a16:creationId xmlns:a16="http://schemas.microsoft.com/office/drawing/2014/main" id="{DC60A8F2-75E0-17B4-E3AE-333B5224AAC0}"/>
              </a:ext>
            </a:extLst>
          </p:cNvPr>
          <p:cNvSpPr/>
          <p:nvPr/>
        </p:nvSpPr>
        <p:spPr bwMode="auto">
          <a:xfrm>
            <a:off x="5151963" y="3907915"/>
            <a:ext cx="147891" cy="85581"/>
          </a:xfrm>
          <a:custGeom>
            <a:avLst/>
            <a:gdLst>
              <a:gd name="connsiteX0" fmla="*/ 0 w 147891"/>
              <a:gd name="connsiteY0" fmla="*/ 0 h 31991"/>
              <a:gd name="connsiteX1" fmla="*/ 147891 w 147891"/>
              <a:gd name="connsiteY1" fmla="*/ 0 h 31991"/>
              <a:gd name="connsiteX2" fmla="*/ 147891 w 147891"/>
              <a:gd name="connsiteY2" fmla="*/ 31991 h 31991"/>
              <a:gd name="connsiteX3" fmla="*/ 0 w 147891"/>
              <a:gd name="connsiteY3" fmla="*/ 31991 h 31991"/>
              <a:gd name="connsiteX4" fmla="*/ 0 w 147891"/>
              <a:gd name="connsiteY4" fmla="*/ 0 h 319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91" h="31991">
                <a:moveTo>
                  <a:pt x="0" y="0"/>
                </a:moveTo>
                <a:lnTo>
                  <a:pt x="147891" y="0"/>
                </a:lnTo>
                <a:lnTo>
                  <a:pt x="147891" y="31991"/>
                </a:lnTo>
                <a:lnTo>
                  <a:pt x="0" y="31991"/>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69DE4171-F846-10F7-CEED-8104C90A96D7}"/>
              </a:ext>
            </a:extLst>
          </p:cNvPr>
          <p:cNvSpPr/>
          <p:nvPr/>
        </p:nvSpPr>
        <p:spPr bwMode="auto">
          <a:xfrm>
            <a:off x="5301111" y="3956173"/>
            <a:ext cx="147891" cy="585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Freeform: Shape 3">
            <a:extLst>
              <a:ext uri="{FF2B5EF4-FFF2-40B4-BE49-F238E27FC236}">
                <a16:creationId xmlns:a16="http://schemas.microsoft.com/office/drawing/2014/main" id="{F7CCFA0B-B4CB-1BDE-4928-A595764F8E08}"/>
              </a:ext>
            </a:extLst>
          </p:cNvPr>
          <p:cNvSpPr/>
          <p:nvPr/>
        </p:nvSpPr>
        <p:spPr bwMode="auto">
          <a:xfrm>
            <a:off x="972114" y="2289104"/>
            <a:ext cx="4588232" cy="1731408"/>
          </a:xfrm>
          <a:custGeom>
            <a:avLst/>
            <a:gdLst>
              <a:gd name="connsiteX0" fmla="*/ 0 w 4588232"/>
              <a:gd name="connsiteY0" fmla="*/ 0 h 1731408"/>
              <a:gd name="connsiteX1" fmla="*/ 0 w 4588232"/>
              <a:gd name="connsiteY1" fmla="*/ 1731408 h 1731408"/>
              <a:gd name="connsiteX2" fmla="*/ 4588232 w 4588232"/>
              <a:gd name="connsiteY2" fmla="*/ 1731408 h 1731408"/>
            </a:gdLst>
            <a:ahLst/>
            <a:cxnLst>
              <a:cxn ang="0">
                <a:pos x="connsiteX0" y="connsiteY0"/>
              </a:cxn>
              <a:cxn ang="0">
                <a:pos x="connsiteX1" y="connsiteY1"/>
              </a:cxn>
              <a:cxn ang="0">
                <a:pos x="connsiteX2" y="connsiteY2"/>
              </a:cxn>
            </a:cxnLst>
            <a:rect l="l" t="t" r="r" b="b"/>
            <a:pathLst>
              <a:path w="4588232" h="1731408">
                <a:moveTo>
                  <a:pt x="0" y="0"/>
                </a:moveTo>
                <a:lnTo>
                  <a:pt x="0" y="1731408"/>
                </a:lnTo>
                <a:lnTo>
                  <a:pt x="4588232" y="1731408"/>
                </a:lnTo>
              </a:path>
            </a:pathLst>
          </a:custGeom>
          <a:noFill/>
          <a:ln w="28575">
            <a:solidFill>
              <a:schemeClr val="bg1"/>
            </a:solidFill>
            <a:miter lim="800000"/>
            <a:headEnd/>
            <a:tailEnd/>
          </a:ln>
        </p:spPr>
        <p:txBody>
          <a:bodyPr rtlCol="0" anchor="ctr"/>
          <a:lstStyle/>
          <a:p>
            <a:pPr algn="ctr"/>
            <a:endParaRPr lang="en-US"/>
          </a:p>
        </p:txBody>
      </p:sp>
      <p:sp>
        <p:nvSpPr>
          <p:cNvPr id="122" name="TextBox 121">
            <a:extLst>
              <a:ext uri="{FF2B5EF4-FFF2-40B4-BE49-F238E27FC236}">
                <a16:creationId xmlns:a16="http://schemas.microsoft.com/office/drawing/2014/main" id="{41016C93-FC95-79A2-D8DD-1AB66040B9E8}"/>
              </a:ext>
            </a:extLst>
          </p:cNvPr>
          <p:cNvSpPr txBox="1"/>
          <p:nvPr/>
        </p:nvSpPr>
        <p:spPr bwMode="auto">
          <a:xfrm>
            <a:off x="973049" y="2252670"/>
            <a:ext cx="4638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18.0</a:t>
            </a:r>
          </a:p>
        </p:txBody>
      </p:sp>
      <p:sp>
        <p:nvSpPr>
          <p:cNvPr id="123" name="TextBox 122">
            <a:extLst>
              <a:ext uri="{FF2B5EF4-FFF2-40B4-BE49-F238E27FC236}">
                <a16:creationId xmlns:a16="http://schemas.microsoft.com/office/drawing/2014/main" id="{E9CCDFD6-F667-4840-391D-EB71380B09AC}"/>
              </a:ext>
            </a:extLst>
          </p:cNvPr>
          <p:cNvSpPr txBox="1"/>
          <p:nvPr/>
        </p:nvSpPr>
        <p:spPr bwMode="auto">
          <a:xfrm>
            <a:off x="1174324" y="2824503"/>
            <a:ext cx="4638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11.6</a:t>
            </a:r>
          </a:p>
        </p:txBody>
      </p:sp>
      <p:sp>
        <p:nvSpPr>
          <p:cNvPr id="124" name="TextBox 123">
            <a:extLst>
              <a:ext uri="{FF2B5EF4-FFF2-40B4-BE49-F238E27FC236}">
                <a16:creationId xmlns:a16="http://schemas.microsoft.com/office/drawing/2014/main" id="{401E8EED-2C46-6563-91A0-81C93635105A}"/>
              </a:ext>
            </a:extLst>
          </p:cNvPr>
          <p:cNvSpPr txBox="1"/>
          <p:nvPr/>
        </p:nvSpPr>
        <p:spPr bwMode="auto">
          <a:xfrm>
            <a:off x="1431582" y="2516592"/>
            <a:ext cx="4638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15.1</a:t>
            </a:r>
          </a:p>
        </p:txBody>
      </p:sp>
      <p:sp>
        <p:nvSpPr>
          <p:cNvPr id="125" name="TextBox 124">
            <a:extLst>
              <a:ext uri="{FF2B5EF4-FFF2-40B4-BE49-F238E27FC236}">
                <a16:creationId xmlns:a16="http://schemas.microsoft.com/office/drawing/2014/main" id="{1E3EE7D5-2A18-A8F2-E2D7-A2D1520EE23A}"/>
              </a:ext>
            </a:extLst>
          </p:cNvPr>
          <p:cNvSpPr txBox="1"/>
          <p:nvPr/>
        </p:nvSpPr>
        <p:spPr bwMode="auto">
          <a:xfrm>
            <a:off x="1620861" y="3321690"/>
            <a:ext cx="4638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a:t>
            </a:r>
          </a:p>
        </p:txBody>
      </p:sp>
      <p:sp>
        <p:nvSpPr>
          <p:cNvPr id="126" name="TextBox 125">
            <a:extLst>
              <a:ext uri="{FF2B5EF4-FFF2-40B4-BE49-F238E27FC236}">
                <a16:creationId xmlns:a16="http://schemas.microsoft.com/office/drawing/2014/main" id="{588E12AD-55F9-4692-1DA3-76471D0FA5CE}"/>
              </a:ext>
            </a:extLst>
          </p:cNvPr>
          <p:cNvSpPr txBox="1"/>
          <p:nvPr/>
        </p:nvSpPr>
        <p:spPr bwMode="auto">
          <a:xfrm>
            <a:off x="1904778" y="3321690"/>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a:t>
            </a:r>
          </a:p>
        </p:txBody>
      </p:sp>
      <p:sp>
        <p:nvSpPr>
          <p:cNvPr id="127" name="TextBox 126">
            <a:extLst>
              <a:ext uri="{FF2B5EF4-FFF2-40B4-BE49-F238E27FC236}">
                <a16:creationId xmlns:a16="http://schemas.microsoft.com/office/drawing/2014/main" id="{7E5EDB57-9002-2499-6C59-89D069ED09CC}"/>
              </a:ext>
            </a:extLst>
          </p:cNvPr>
          <p:cNvSpPr txBox="1"/>
          <p:nvPr/>
        </p:nvSpPr>
        <p:spPr bwMode="auto">
          <a:xfrm>
            <a:off x="2078060" y="3724239"/>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128" name="TextBox 127">
            <a:extLst>
              <a:ext uri="{FF2B5EF4-FFF2-40B4-BE49-F238E27FC236}">
                <a16:creationId xmlns:a16="http://schemas.microsoft.com/office/drawing/2014/main" id="{C92F1CBF-02D3-F55C-654C-AEFEFE991CF1}"/>
              </a:ext>
            </a:extLst>
          </p:cNvPr>
          <p:cNvSpPr txBox="1"/>
          <p:nvPr/>
        </p:nvSpPr>
        <p:spPr bwMode="auto">
          <a:xfrm>
            <a:off x="2347315" y="3368343"/>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5.2</a:t>
            </a:r>
          </a:p>
        </p:txBody>
      </p:sp>
      <p:sp>
        <p:nvSpPr>
          <p:cNvPr id="129" name="TextBox 128">
            <a:extLst>
              <a:ext uri="{FF2B5EF4-FFF2-40B4-BE49-F238E27FC236}">
                <a16:creationId xmlns:a16="http://schemas.microsoft.com/office/drawing/2014/main" id="{22057256-6B6E-2184-E132-34221EBF6B27}"/>
              </a:ext>
            </a:extLst>
          </p:cNvPr>
          <p:cNvSpPr txBox="1"/>
          <p:nvPr/>
        </p:nvSpPr>
        <p:spPr bwMode="auto">
          <a:xfrm>
            <a:off x="2520597" y="3662923"/>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130" name="TextBox 129">
            <a:extLst>
              <a:ext uri="{FF2B5EF4-FFF2-40B4-BE49-F238E27FC236}">
                <a16:creationId xmlns:a16="http://schemas.microsoft.com/office/drawing/2014/main" id="{A202A893-2893-3197-0DC0-9BCB58BA0BB0}"/>
              </a:ext>
            </a:extLst>
          </p:cNvPr>
          <p:cNvSpPr txBox="1"/>
          <p:nvPr/>
        </p:nvSpPr>
        <p:spPr bwMode="auto">
          <a:xfrm>
            <a:off x="2799183" y="3593610"/>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2.6</a:t>
            </a:r>
          </a:p>
        </p:txBody>
      </p:sp>
      <p:sp>
        <p:nvSpPr>
          <p:cNvPr id="131" name="TextBox 130">
            <a:extLst>
              <a:ext uri="{FF2B5EF4-FFF2-40B4-BE49-F238E27FC236}">
                <a16:creationId xmlns:a16="http://schemas.microsoft.com/office/drawing/2014/main" id="{0645CC06-1B80-4782-58E9-87CD91C9B517}"/>
              </a:ext>
            </a:extLst>
          </p:cNvPr>
          <p:cNvSpPr txBox="1"/>
          <p:nvPr/>
        </p:nvSpPr>
        <p:spPr bwMode="auto">
          <a:xfrm>
            <a:off x="3008457" y="3806486"/>
            <a:ext cx="1972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132" name="TextBox 131">
            <a:extLst>
              <a:ext uri="{FF2B5EF4-FFF2-40B4-BE49-F238E27FC236}">
                <a16:creationId xmlns:a16="http://schemas.microsoft.com/office/drawing/2014/main" id="{507AE3AA-9C8E-C68A-AEC9-2F92A40F0FEC}"/>
              </a:ext>
            </a:extLst>
          </p:cNvPr>
          <p:cNvSpPr txBox="1"/>
          <p:nvPr/>
        </p:nvSpPr>
        <p:spPr bwMode="auto">
          <a:xfrm>
            <a:off x="3249719" y="3618936"/>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2.2</a:t>
            </a:r>
          </a:p>
        </p:txBody>
      </p:sp>
      <p:sp>
        <p:nvSpPr>
          <p:cNvPr id="133" name="TextBox 132">
            <a:extLst>
              <a:ext uri="{FF2B5EF4-FFF2-40B4-BE49-F238E27FC236}">
                <a16:creationId xmlns:a16="http://schemas.microsoft.com/office/drawing/2014/main" id="{591F5CD2-E277-EB54-F35C-B08451EBBDEB}"/>
              </a:ext>
            </a:extLst>
          </p:cNvPr>
          <p:cNvSpPr txBox="1"/>
          <p:nvPr/>
        </p:nvSpPr>
        <p:spPr bwMode="auto">
          <a:xfrm>
            <a:off x="3436331" y="3677585"/>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134" name="TextBox 133">
            <a:extLst>
              <a:ext uri="{FF2B5EF4-FFF2-40B4-BE49-F238E27FC236}">
                <a16:creationId xmlns:a16="http://schemas.microsoft.com/office/drawing/2014/main" id="{1386A6EC-0F9C-26F7-A9AA-5B4892EA6C04}"/>
              </a:ext>
            </a:extLst>
          </p:cNvPr>
          <p:cNvSpPr txBox="1"/>
          <p:nvPr/>
        </p:nvSpPr>
        <p:spPr bwMode="auto">
          <a:xfrm>
            <a:off x="3686925" y="3636264"/>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135" name="TextBox 134">
            <a:extLst>
              <a:ext uri="{FF2B5EF4-FFF2-40B4-BE49-F238E27FC236}">
                <a16:creationId xmlns:a16="http://schemas.microsoft.com/office/drawing/2014/main" id="{A4E1E31B-D4DA-D5D6-9870-F422121486E7}"/>
              </a:ext>
            </a:extLst>
          </p:cNvPr>
          <p:cNvSpPr txBox="1"/>
          <p:nvPr/>
        </p:nvSpPr>
        <p:spPr bwMode="auto">
          <a:xfrm>
            <a:off x="3864206" y="3705578"/>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1.3</a:t>
            </a:r>
          </a:p>
        </p:txBody>
      </p:sp>
      <p:sp>
        <p:nvSpPr>
          <p:cNvPr id="136" name="TextBox 135">
            <a:extLst>
              <a:ext uri="{FF2B5EF4-FFF2-40B4-BE49-F238E27FC236}">
                <a16:creationId xmlns:a16="http://schemas.microsoft.com/office/drawing/2014/main" id="{3BE5130B-9883-4383-992D-510E03F4DCE2}"/>
              </a:ext>
            </a:extLst>
          </p:cNvPr>
          <p:cNvSpPr txBox="1"/>
          <p:nvPr/>
        </p:nvSpPr>
        <p:spPr bwMode="auto">
          <a:xfrm>
            <a:off x="4142791" y="3658925"/>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1.9</a:t>
            </a:r>
          </a:p>
        </p:txBody>
      </p:sp>
      <p:sp>
        <p:nvSpPr>
          <p:cNvPr id="137" name="TextBox 136">
            <a:extLst>
              <a:ext uri="{FF2B5EF4-FFF2-40B4-BE49-F238E27FC236}">
                <a16:creationId xmlns:a16="http://schemas.microsoft.com/office/drawing/2014/main" id="{80B866CE-FA38-8F60-0149-7371504DE2D3}"/>
              </a:ext>
            </a:extLst>
          </p:cNvPr>
          <p:cNvSpPr txBox="1"/>
          <p:nvPr/>
        </p:nvSpPr>
        <p:spPr bwMode="auto">
          <a:xfrm>
            <a:off x="4317406" y="3798884"/>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0.3</a:t>
            </a:r>
          </a:p>
        </p:txBody>
      </p:sp>
      <p:sp>
        <p:nvSpPr>
          <p:cNvPr id="138" name="TextBox 137">
            <a:extLst>
              <a:ext uri="{FF2B5EF4-FFF2-40B4-BE49-F238E27FC236}">
                <a16:creationId xmlns:a16="http://schemas.microsoft.com/office/drawing/2014/main" id="{341E5735-9E35-5225-7B31-4D15A6153B6A}"/>
              </a:ext>
            </a:extLst>
          </p:cNvPr>
          <p:cNvSpPr txBox="1"/>
          <p:nvPr/>
        </p:nvSpPr>
        <p:spPr bwMode="auto">
          <a:xfrm>
            <a:off x="4581328" y="3672253"/>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1.7</a:t>
            </a:r>
          </a:p>
        </p:txBody>
      </p:sp>
      <p:sp>
        <p:nvSpPr>
          <p:cNvPr id="139" name="TextBox 138">
            <a:extLst>
              <a:ext uri="{FF2B5EF4-FFF2-40B4-BE49-F238E27FC236}">
                <a16:creationId xmlns:a16="http://schemas.microsoft.com/office/drawing/2014/main" id="{880E63E2-DF63-8705-5F71-5DA1C118E4B7}"/>
              </a:ext>
            </a:extLst>
          </p:cNvPr>
          <p:cNvSpPr txBox="1"/>
          <p:nvPr/>
        </p:nvSpPr>
        <p:spPr bwMode="auto">
          <a:xfrm>
            <a:off x="4762608" y="3761560"/>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140" name="TextBox 139">
            <a:extLst>
              <a:ext uri="{FF2B5EF4-FFF2-40B4-BE49-F238E27FC236}">
                <a16:creationId xmlns:a16="http://schemas.microsoft.com/office/drawing/2014/main" id="{AF339D21-33F7-E4FC-4874-4AEDCF2BB680}"/>
              </a:ext>
            </a:extLst>
          </p:cNvPr>
          <p:cNvSpPr txBox="1"/>
          <p:nvPr/>
        </p:nvSpPr>
        <p:spPr bwMode="auto">
          <a:xfrm>
            <a:off x="5021200" y="3694912"/>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1.4</a:t>
            </a:r>
          </a:p>
        </p:txBody>
      </p:sp>
      <p:sp>
        <p:nvSpPr>
          <p:cNvPr id="141" name="TextBox 140">
            <a:extLst>
              <a:ext uri="{FF2B5EF4-FFF2-40B4-BE49-F238E27FC236}">
                <a16:creationId xmlns:a16="http://schemas.microsoft.com/office/drawing/2014/main" id="{71A6D24D-030C-8BE1-EAC0-2F0EF2E6F483}"/>
              </a:ext>
            </a:extLst>
          </p:cNvPr>
          <p:cNvSpPr txBox="1"/>
          <p:nvPr/>
        </p:nvSpPr>
        <p:spPr bwMode="auto">
          <a:xfrm>
            <a:off x="5221142" y="3745564"/>
            <a:ext cx="3852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142" name="TextBox 141">
            <a:extLst>
              <a:ext uri="{FF2B5EF4-FFF2-40B4-BE49-F238E27FC236}">
                <a16:creationId xmlns:a16="http://schemas.microsoft.com/office/drawing/2014/main" id="{095E6175-5974-00CA-3FB1-41BE655FD7A4}"/>
              </a:ext>
            </a:extLst>
          </p:cNvPr>
          <p:cNvSpPr txBox="1"/>
          <p:nvPr/>
        </p:nvSpPr>
        <p:spPr bwMode="auto">
          <a:xfrm>
            <a:off x="1851923" y="2252420"/>
            <a:ext cx="19117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Pembro + CT/Pembro</a:t>
            </a:r>
          </a:p>
          <a:p>
            <a:pPr algn="l">
              <a:lnSpc>
                <a:spcPct val="100000"/>
              </a:lnSpc>
              <a:spcAft>
                <a:spcPct val="0"/>
              </a:spcAft>
              <a:buClrTx/>
              <a:buFontTx/>
              <a:buNone/>
            </a:pPr>
            <a:r>
              <a:rPr lang="en-US" sz="1200" b="0" dirty="0" err="1">
                <a:solidFill>
                  <a:schemeClr val="bg1"/>
                </a:solidFill>
                <a:latin typeface="Calibri" panose="020F0502020204030204" pitchFamily="34" charset="0"/>
              </a:rPr>
              <a:t>Pbo</a:t>
            </a:r>
            <a:r>
              <a:rPr lang="en-US" sz="1200" b="0" dirty="0">
                <a:solidFill>
                  <a:schemeClr val="bg1"/>
                </a:solidFill>
                <a:latin typeface="Calibri" panose="020F0502020204030204" pitchFamily="34" charset="0"/>
              </a:rPr>
              <a:t> + CT/</a:t>
            </a:r>
            <a:r>
              <a:rPr lang="en-US" sz="1200" b="0" dirty="0" err="1">
                <a:solidFill>
                  <a:schemeClr val="bg1"/>
                </a:solidFill>
                <a:latin typeface="Calibri" panose="020F0502020204030204" pitchFamily="34" charset="0"/>
              </a:rPr>
              <a:t>Pbo</a:t>
            </a:r>
            <a:endParaRPr lang="en-US" sz="1200" b="0" dirty="0">
              <a:solidFill>
                <a:schemeClr val="bg1"/>
              </a:solidFill>
              <a:latin typeface="Calibri" panose="020F0502020204030204" pitchFamily="34" charset="0"/>
            </a:endParaRPr>
          </a:p>
        </p:txBody>
      </p:sp>
      <p:sp>
        <p:nvSpPr>
          <p:cNvPr id="143" name="TextBox 142">
            <a:extLst>
              <a:ext uri="{FF2B5EF4-FFF2-40B4-BE49-F238E27FC236}">
                <a16:creationId xmlns:a16="http://schemas.microsoft.com/office/drawing/2014/main" id="{E91CE6D9-2C5E-F4DF-9FDC-3671C2C6B588}"/>
              </a:ext>
            </a:extLst>
          </p:cNvPr>
          <p:cNvSpPr txBox="1"/>
          <p:nvPr/>
        </p:nvSpPr>
        <p:spPr bwMode="auto">
          <a:xfrm>
            <a:off x="3569513" y="1938205"/>
            <a:ext cx="5719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Grade</a:t>
            </a:r>
          </a:p>
        </p:txBody>
      </p:sp>
      <p:sp>
        <p:nvSpPr>
          <p:cNvPr id="144" name="TextBox 143">
            <a:extLst>
              <a:ext uri="{FF2B5EF4-FFF2-40B4-BE49-F238E27FC236}">
                <a16:creationId xmlns:a16="http://schemas.microsoft.com/office/drawing/2014/main" id="{BDF62780-A2AF-AFBE-68D4-E5606C584268}"/>
              </a:ext>
            </a:extLst>
          </p:cNvPr>
          <p:cNvSpPr txBox="1"/>
          <p:nvPr/>
        </p:nvSpPr>
        <p:spPr bwMode="auto">
          <a:xfrm>
            <a:off x="3539502" y="2090018"/>
            <a:ext cx="411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1-2</a:t>
            </a:r>
          </a:p>
        </p:txBody>
      </p:sp>
      <p:sp>
        <p:nvSpPr>
          <p:cNvPr id="145" name="TextBox 144">
            <a:extLst>
              <a:ext uri="{FF2B5EF4-FFF2-40B4-BE49-F238E27FC236}">
                <a16:creationId xmlns:a16="http://schemas.microsoft.com/office/drawing/2014/main" id="{445FC349-3864-FD32-0C2B-5AE874644711}"/>
              </a:ext>
            </a:extLst>
          </p:cNvPr>
          <p:cNvSpPr txBox="1"/>
          <p:nvPr/>
        </p:nvSpPr>
        <p:spPr bwMode="auto">
          <a:xfrm>
            <a:off x="3793700" y="2090018"/>
            <a:ext cx="411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3-5</a:t>
            </a:r>
          </a:p>
        </p:txBody>
      </p:sp>
      <p:sp>
        <p:nvSpPr>
          <p:cNvPr id="146" name="Rectangle 145">
            <a:extLst>
              <a:ext uri="{FF2B5EF4-FFF2-40B4-BE49-F238E27FC236}">
                <a16:creationId xmlns:a16="http://schemas.microsoft.com/office/drawing/2014/main" id="{A88F5EE9-053F-DDDC-AE35-ED5A25E7D092}"/>
              </a:ext>
            </a:extLst>
          </p:cNvPr>
          <p:cNvSpPr/>
          <p:nvPr/>
        </p:nvSpPr>
        <p:spPr bwMode="auto">
          <a:xfrm>
            <a:off x="3640122" y="2347745"/>
            <a:ext cx="169464" cy="1235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4949FA0F-77F8-7C25-A326-C85762CFFB0F}"/>
              </a:ext>
            </a:extLst>
          </p:cNvPr>
          <p:cNvSpPr/>
          <p:nvPr/>
        </p:nvSpPr>
        <p:spPr bwMode="auto">
          <a:xfrm>
            <a:off x="3904909" y="2347745"/>
            <a:ext cx="169464" cy="12356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DAFE7B86-1B2F-14A1-7E08-7D08A1C12550}"/>
              </a:ext>
            </a:extLst>
          </p:cNvPr>
          <p:cNvSpPr/>
          <p:nvPr/>
        </p:nvSpPr>
        <p:spPr bwMode="auto">
          <a:xfrm>
            <a:off x="3640122" y="2490731"/>
            <a:ext cx="169464" cy="1235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57A59E26-7047-E5BA-08C9-7A2C753D2CB1}"/>
              </a:ext>
            </a:extLst>
          </p:cNvPr>
          <p:cNvSpPr/>
          <p:nvPr/>
        </p:nvSpPr>
        <p:spPr bwMode="auto">
          <a:xfrm>
            <a:off x="3904909" y="2490731"/>
            <a:ext cx="169464" cy="123568"/>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64" name="Group 163">
            <a:extLst>
              <a:ext uri="{FF2B5EF4-FFF2-40B4-BE49-F238E27FC236}">
                <a16:creationId xmlns:a16="http://schemas.microsoft.com/office/drawing/2014/main" id="{AD2E127E-AD19-494F-8B5D-2B2E1C53FE95}"/>
              </a:ext>
            </a:extLst>
          </p:cNvPr>
          <p:cNvGrpSpPr/>
          <p:nvPr/>
        </p:nvGrpSpPr>
        <p:grpSpPr>
          <a:xfrm>
            <a:off x="6850536" y="2351309"/>
            <a:ext cx="61582" cy="1714966"/>
            <a:chOff x="6699378" y="2500605"/>
            <a:chExt cx="212740" cy="1714966"/>
          </a:xfrm>
        </p:grpSpPr>
        <p:cxnSp>
          <p:nvCxnSpPr>
            <p:cNvPr id="152" name="Straight Connector 151">
              <a:extLst>
                <a:ext uri="{FF2B5EF4-FFF2-40B4-BE49-F238E27FC236}">
                  <a16:creationId xmlns:a16="http://schemas.microsoft.com/office/drawing/2014/main" id="{5A55AB98-9D79-D825-1FF7-0C72F204D8DE}"/>
                </a:ext>
              </a:extLst>
            </p:cNvPr>
            <p:cNvCxnSpPr/>
            <p:nvPr/>
          </p:nvCxnSpPr>
          <p:spPr bwMode="auto">
            <a:xfrm>
              <a:off x="6699378" y="4215571"/>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2021896C-A0FC-C819-6B4B-6592B64F3700}"/>
                </a:ext>
              </a:extLst>
            </p:cNvPr>
            <p:cNvCxnSpPr/>
            <p:nvPr/>
          </p:nvCxnSpPr>
          <p:spPr bwMode="auto">
            <a:xfrm>
              <a:off x="6699378" y="4044078"/>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CA80AF08-580A-E3BA-7A8C-E5A35539B817}"/>
                </a:ext>
              </a:extLst>
            </p:cNvPr>
            <p:cNvCxnSpPr/>
            <p:nvPr/>
          </p:nvCxnSpPr>
          <p:spPr bwMode="auto">
            <a:xfrm>
              <a:off x="6699378" y="3872581"/>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6C59F5C9-9360-9705-CF2B-F260BEC72A3B}"/>
                </a:ext>
              </a:extLst>
            </p:cNvPr>
            <p:cNvCxnSpPr/>
            <p:nvPr/>
          </p:nvCxnSpPr>
          <p:spPr bwMode="auto">
            <a:xfrm>
              <a:off x="6699378" y="3701084"/>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230F8649-9845-194C-B64F-BC916D8083D1}"/>
                </a:ext>
              </a:extLst>
            </p:cNvPr>
            <p:cNvCxnSpPr/>
            <p:nvPr/>
          </p:nvCxnSpPr>
          <p:spPr bwMode="auto">
            <a:xfrm>
              <a:off x="6699378" y="3529587"/>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6A4936BA-D9C7-CFC3-2D43-EB9EBFA20029}"/>
                </a:ext>
              </a:extLst>
            </p:cNvPr>
            <p:cNvCxnSpPr/>
            <p:nvPr/>
          </p:nvCxnSpPr>
          <p:spPr bwMode="auto">
            <a:xfrm>
              <a:off x="6699378" y="3358090"/>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0805FC80-B300-1C84-7F6B-0BCF0191067F}"/>
                </a:ext>
              </a:extLst>
            </p:cNvPr>
            <p:cNvCxnSpPr/>
            <p:nvPr/>
          </p:nvCxnSpPr>
          <p:spPr bwMode="auto">
            <a:xfrm>
              <a:off x="6699378" y="3186593"/>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42269200-2C32-1B62-75E5-0FFEBB329832}"/>
                </a:ext>
              </a:extLst>
            </p:cNvPr>
            <p:cNvCxnSpPr/>
            <p:nvPr/>
          </p:nvCxnSpPr>
          <p:spPr bwMode="auto">
            <a:xfrm>
              <a:off x="6699378" y="3015096"/>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57ABA486-6389-F742-162C-B6AC74E4EC34}"/>
                </a:ext>
              </a:extLst>
            </p:cNvPr>
            <p:cNvCxnSpPr/>
            <p:nvPr/>
          </p:nvCxnSpPr>
          <p:spPr bwMode="auto">
            <a:xfrm>
              <a:off x="6699378" y="2843599"/>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43471890-F28C-1F9E-7B24-6181EBE8F250}"/>
                </a:ext>
              </a:extLst>
            </p:cNvPr>
            <p:cNvCxnSpPr/>
            <p:nvPr/>
          </p:nvCxnSpPr>
          <p:spPr bwMode="auto">
            <a:xfrm>
              <a:off x="6699378" y="2672102"/>
              <a:ext cx="194077" cy="0"/>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F04A3074-BC5C-4B84-13D0-4933AD4FF19A}"/>
                </a:ext>
              </a:extLst>
            </p:cNvPr>
            <p:cNvCxnSpPr>
              <a:cxnSpLocks/>
            </p:cNvCxnSpPr>
            <p:nvPr/>
          </p:nvCxnSpPr>
          <p:spPr bwMode="auto">
            <a:xfrm>
              <a:off x="6699378" y="2500605"/>
              <a:ext cx="212740" cy="0"/>
            </a:xfrm>
            <a:prstGeom prst="line">
              <a:avLst/>
            </a:prstGeom>
            <a:noFill/>
            <a:ln w="28575" cap="flat" cmpd="sng" algn="ctr">
              <a:solidFill>
                <a:schemeClr val="bg1"/>
              </a:solidFill>
              <a:prstDash val="solid"/>
              <a:round/>
              <a:headEnd type="none" w="med" len="med"/>
              <a:tailEnd type="none" w="med" len="med"/>
            </a:ln>
            <a:effectLst/>
          </p:spPr>
        </p:cxnSp>
      </p:grpSp>
      <p:sp>
        <p:nvSpPr>
          <p:cNvPr id="165" name="TextBox 164">
            <a:extLst>
              <a:ext uri="{FF2B5EF4-FFF2-40B4-BE49-F238E27FC236}">
                <a16:creationId xmlns:a16="http://schemas.microsoft.com/office/drawing/2014/main" id="{DAB3BE98-319D-2A05-7A74-14CB95D8FAB2}"/>
              </a:ext>
            </a:extLst>
          </p:cNvPr>
          <p:cNvSpPr txBox="1"/>
          <p:nvPr/>
        </p:nvSpPr>
        <p:spPr bwMode="auto">
          <a:xfrm>
            <a:off x="6656460" y="3920717"/>
            <a:ext cx="22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66" name="TextBox 165">
            <a:extLst>
              <a:ext uri="{FF2B5EF4-FFF2-40B4-BE49-F238E27FC236}">
                <a16:creationId xmlns:a16="http://schemas.microsoft.com/office/drawing/2014/main" id="{507BE144-F6F5-C3B4-6E33-C76121F754B2}"/>
              </a:ext>
            </a:extLst>
          </p:cNvPr>
          <p:cNvSpPr txBox="1"/>
          <p:nvPr/>
        </p:nvSpPr>
        <p:spPr bwMode="auto">
          <a:xfrm>
            <a:off x="6656460" y="3749034"/>
            <a:ext cx="22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167" name="TextBox 166">
            <a:extLst>
              <a:ext uri="{FF2B5EF4-FFF2-40B4-BE49-F238E27FC236}">
                <a16:creationId xmlns:a16="http://schemas.microsoft.com/office/drawing/2014/main" id="{D96CBAA8-E98A-15EA-5862-8F288B5E4DDE}"/>
              </a:ext>
            </a:extLst>
          </p:cNvPr>
          <p:cNvSpPr txBox="1"/>
          <p:nvPr/>
        </p:nvSpPr>
        <p:spPr bwMode="auto">
          <a:xfrm>
            <a:off x="6656460" y="3564288"/>
            <a:ext cx="22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168" name="TextBox 167">
            <a:extLst>
              <a:ext uri="{FF2B5EF4-FFF2-40B4-BE49-F238E27FC236}">
                <a16:creationId xmlns:a16="http://schemas.microsoft.com/office/drawing/2014/main" id="{E283C359-185C-15F2-68F4-ECE4F41E62E6}"/>
              </a:ext>
            </a:extLst>
          </p:cNvPr>
          <p:cNvSpPr txBox="1"/>
          <p:nvPr/>
        </p:nvSpPr>
        <p:spPr bwMode="auto">
          <a:xfrm>
            <a:off x="6656460" y="3400069"/>
            <a:ext cx="22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69" name="TextBox 168">
            <a:extLst>
              <a:ext uri="{FF2B5EF4-FFF2-40B4-BE49-F238E27FC236}">
                <a16:creationId xmlns:a16="http://schemas.microsoft.com/office/drawing/2014/main" id="{1D12A49A-648F-79EA-78AD-F44516F97CED}"/>
              </a:ext>
            </a:extLst>
          </p:cNvPr>
          <p:cNvSpPr txBox="1"/>
          <p:nvPr/>
        </p:nvSpPr>
        <p:spPr bwMode="auto">
          <a:xfrm>
            <a:off x="6656460" y="3217189"/>
            <a:ext cx="22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170" name="TextBox 169">
            <a:extLst>
              <a:ext uri="{FF2B5EF4-FFF2-40B4-BE49-F238E27FC236}">
                <a16:creationId xmlns:a16="http://schemas.microsoft.com/office/drawing/2014/main" id="{DFAECDA8-2970-677E-9464-661C2F2CA32F}"/>
              </a:ext>
            </a:extLst>
          </p:cNvPr>
          <p:cNvSpPr txBox="1"/>
          <p:nvPr/>
        </p:nvSpPr>
        <p:spPr bwMode="auto">
          <a:xfrm>
            <a:off x="6561287" y="3051105"/>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171" name="TextBox 170">
            <a:extLst>
              <a:ext uri="{FF2B5EF4-FFF2-40B4-BE49-F238E27FC236}">
                <a16:creationId xmlns:a16="http://schemas.microsoft.com/office/drawing/2014/main" id="{1F489495-73BE-8451-F2CD-60EA698A09B8}"/>
              </a:ext>
            </a:extLst>
          </p:cNvPr>
          <p:cNvSpPr txBox="1"/>
          <p:nvPr/>
        </p:nvSpPr>
        <p:spPr bwMode="auto">
          <a:xfrm>
            <a:off x="6561287" y="2883154"/>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172" name="TextBox 171">
            <a:extLst>
              <a:ext uri="{FF2B5EF4-FFF2-40B4-BE49-F238E27FC236}">
                <a16:creationId xmlns:a16="http://schemas.microsoft.com/office/drawing/2014/main" id="{A5A20B29-8FD4-B6C0-FCE0-514BB44E4EC5}"/>
              </a:ext>
            </a:extLst>
          </p:cNvPr>
          <p:cNvSpPr txBox="1"/>
          <p:nvPr/>
        </p:nvSpPr>
        <p:spPr bwMode="auto">
          <a:xfrm>
            <a:off x="6561287" y="2700274"/>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173" name="TextBox 172">
            <a:extLst>
              <a:ext uri="{FF2B5EF4-FFF2-40B4-BE49-F238E27FC236}">
                <a16:creationId xmlns:a16="http://schemas.microsoft.com/office/drawing/2014/main" id="{43D115A8-B70F-664F-D0C5-0D7FD5AFB069}"/>
              </a:ext>
            </a:extLst>
          </p:cNvPr>
          <p:cNvSpPr txBox="1"/>
          <p:nvPr/>
        </p:nvSpPr>
        <p:spPr bwMode="auto">
          <a:xfrm>
            <a:off x="6561287" y="2517394"/>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174" name="TextBox 173">
            <a:extLst>
              <a:ext uri="{FF2B5EF4-FFF2-40B4-BE49-F238E27FC236}">
                <a16:creationId xmlns:a16="http://schemas.microsoft.com/office/drawing/2014/main" id="{C72CB624-E910-BDE6-0843-E3A26E425C19}"/>
              </a:ext>
            </a:extLst>
          </p:cNvPr>
          <p:cNvSpPr txBox="1"/>
          <p:nvPr/>
        </p:nvSpPr>
        <p:spPr bwMode="auto">
          <a:xfrm>
            <a:off x="6561287" y="2345710"/>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175" name="TextBox 174">
            <a:extLst>
              <a:ext uri="{FF2B5EF4-FFF2-40B4-BE49-F238E27FC236}">
                <a16:creationId xmlns:a16="http://schemas.microsoft.com/office/drawing/2014/main" id="{8593B4DC-2718-81BE-01C2-5C90ABD02422}"/>
              </a:ext>
            </a:extLst>
          </p:cNvPr>
          <p:cNvSpPr txBox="1"/>
          <p:nvPr/>
        </p:nvSpPr>
        <p:spPr bwMode="auto">
          <a:xfrm>
            <a:off x="6561287" y="2183358"/>
            <a:ext cx="390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76" name="TextBox 175">
            <a:extLst>
              <a:ext uri="{FF2B5EF4-FFF2-40B4-BE49-F238E27FC236}">
                <a16:creationId xmlns:a16="http://schemas.microsoft.com/office/drawing/2014/main" id="{939F798D-2CC7-711D-4503-7527EDA0B383}"/>
              </a:ext>
            </a:extLst>
          </p:cNvPr>
          <p:cNvSpPr txBox="1"/>
          <p:nvPr/>
        </p:nvSpPr>
        <p:spPr bwMode="auto">
          <a:xfrm>
            <a:off x="7040695" y="2316919"/>
            <a:ext cx="19117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Pembro + CT/Pembro</a:t>
            </a:r>
          </a:p>
          <a:p>
            <a:pPr algn="l">
              <a:lnSpc>
                <a:spcPct val="100000"/>
              </a:lnSpc>
              <a:spcAft>
                <a:spcPct val="0"/>
              </a:spcAft>
              <a:buClrTx/>
              <a:buFontTx/>
              <a:buNone/>
            </a:pPr>
            <a:r>
              <a:rPr lang="en-US" sz="1200" b="0" dirty="0" err="1">
                <a:solidFill>
                  <a:schemeClr val="bg1"/>
                </a:solidFill>
                <a:latin typeface="Calibri" panose="020F0502020204030204" pitchFamily="34" charset="0"/>
              </a:rPr>
              <a:t>Pbo</a:t>
            </a:r>
            <a:r>
              <a:rPr lang="en-US" sz="1200" b="0" dirty="0">
                <a:solidFill>
                  <a:schemeClr val="bg1"/>
                </a:solidFill>
                <a:latin typeface="Calibri" panose="020F0502020204030204" pitchFamily="34" charset="0"/>
              </a:rPr>
              <a:t> + CT/</a:t>
            </a:r>
            <a:r>
              <a:rPr lang="en-US" sz="1200" b="0" dirty="0" err="1">
                <a:solidFill>
                  <a:schemeClr val="bg1"/>
                </a:solidFill>
                <a:latin typeface="Calibri" panose="020F0502020204030204" pitchFamily="34" charset="0"/>
              </a:rPr>
              <a:t>Pbo</a:t>
            </a:r>
            <a:endParaRPr lang="en-US" sz="1200" b="0" dirty="0">
              <a:solidFill>
                <a:schemeClr val="bg1"/>
              </a:solidFill>
              <a:latin typeface="Calibri" panose="020F0502020204030204" pitchFamily="34" charset="0"/>
            </a:endParaRPr>
          </a:p>
        </p:txBody>
      </p:sp>
      <p:sp>
        <p:nvSpPr>
          <p:cNvPr id="177" name="TextBox 176">
            <a:extLst>
              <a:ext uri="{FF2B5EF4-FFF2-40B4-BE49-F238E27FC236}">
                <a16:creationId xmlns:a16="http://schemas.microsoft.com/office/drawing/2014/main" id="{69CF463D-1BF1-9913-070C-0A1A121BC4E9}"/>
              </a:ext>
            </a:extLst>
          </p:cNvPr>
          <p:cNvSpPr txBox="1"/>
          <p:nvPr/>
        </p:nvSpPr>
        <p:spPr bwMode="auto">
          <a:xfrm>
            <a:off x="8728274" y="2154517"/>
            <a:ext cx="411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1-2</a:t>
            </a:r>
          </a:p>
        </p:txBody>
      </p:sp>
      <p:sp>
        <p:nvSpPr>
          <p:cNvPr id="178" name="TextBox 177">
            <a:extLst>
              <a:ext uri="{FF2B5EF4-FFF2-40B4-BE49-F238E27FC236}">
                <a16:creationId xmlns:a16="http://schemas.microsoft.com/office/drawing/2014/main" id="{4E8E4F85-B776-9DE8-24F0-90D46D6254EE}"/>
              </a:ext>
            </a:extLst>
          </p:cNvPr>
          <p:cNvSpPr txBox="1"/>
          <p:nvPr/>
        </p:nvSpPr>
        <p:spPr bwMode="auto">
          <a:xfrm>
            <a:off x="8982472" y="2154517"/>
            <a:ext cx="4113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3-5</a:t>
            </a:r>
          </a:p>
        </p:txBody>
      </p:sp>
      <p:sp>
        <p:nvSpPr>
          <p:cNvPr id="179" name="Rectangle 178">
            <a:extLst>
              <a:ext uri="{FF2B5EF4-FFF2-40B4-BE49-F238E27FC236}">
                <a16:creationId xmlns:a16="http://schemas.microsoft.com/office/drawing/2014/main" id="{ED2F0BA3-A215-5E10-A418-1669BB27BAD7}"/>
              </a:ext>
            </a:extLst>
          </p:cNvPr>
          <p:cNvSpPr/>
          <p:nvPr/>
        </p:nvSpPr>
        <p:spPr bwMode="auto">
          <a:xfrm>
            <a:off x="8828894" y="2412244"/>
            <a:ext cx="169464" cy="1235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Rectangle 179">
            <a:extLst>
              <a:ext uri="{FF2B5EF4-FFF2-40B4-BE49-F238E27FC236}">
                <a16:creationId xmlns:a16="http://schemas.microsoft.com/office/drawing/2014/main" id="{5B1BA191-1A9B-C9AE-C83A-ECB977C4AA09}"/>
              </a:ext>
            </a:extLst>
          </p:cNvPr>
          <p:cNvSpPr/>
          <p:nvPr/>
        </p:nvSpPr>
        <p:spPr bwMode="auto">
          <a:xfrm>
            <a:off x="9093681" y="2412244"/>
            <a:ext cx="169464" cy="12356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0A110C6C-6875-3F3C-BAE6-8367DD5E9C62}"/>
              </a:ext>
            </a:extLst>
          </p:cNvPr>
          <p:cNvSpPr/>
          <p:nvPr/>
        </p:nvSpPr>
        <p:spPr bwMode="auto">
          <a:xfrm>
            <a:off x="8828894" y="2555230"/>
            <a:ext cx="169464" cy="1235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C6092C15-62DF-588C-6630-556C43788E9C}"/>
              </a:ext>
            </a:extLst>
          </p:cNvPr>
          <p:cNvSpPr/>
          <p:nvPr/>
        </p:nvSpPr>
        <p:spPr bwMode="auto">
          <a:xfrm>
            <a:off x="9093681" y="2555230"/>
            <a:ext cx="169464" cy="123568"/>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TextBox 182">
            <a:extLst>
              <a:ext uri="{FF2B5EF4-FFF2-40B4-BE49-F238E27FC236}">
                <a16:creationId xmlns:a16="http://schemas.microsoft.com/office/drawing/2014/main" id="{B751525B-FD69-504E-DD8F-2FA70BF99AD2}"/>
              </a:ext>
            </a:extLst>
          </p:cNvPr>
          <p:cNvSpPr txBox="1"/>
          <p:nvPr/>
        </p:nvSpPr>
        <p:spPr bwMode="auto">
          <a:xfrm>
            <a:off x="8775331" y="1982833"/>
            <a:ext cx="6108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1" dirty="0">
                <a:solidFill>
                  <a:schemeClr val="bg1"/>
                </a:solidFill>
                <a:latin typeface="Calibri" panose="020F0502020204030204" pitchFamily="34" charset="0"/>
              </a:rPr>
              <a:t>Grade</a:t>
            </a:r>
          </a:p>
        </p:txBody>
      </p:sp>
      <p:sp>
        <p:nvSpPr>
          <p:cNvPr id="186" name="Rectangle 185">
            <a:extLst>
              <a:ext uri="{FF2B5EF4-FFF2-40B4-BE49-F238E27FC236}">
                <a16:creationId xmlns:a16="http://schemas.microsoft.com/office/drawing/2014/main" id="{DA653CA6-618C-963B-04F5-58A144C9768D}"/>
              </a:ext>
            </a:extLst>
          </p:cNvPr>
          <p:cNvSpPr/>
          <p:nvPr/>
        </p:nvSpPr>
        <p:spPr bwMode="auto">
          <a:xfrm>
            <a:off x="7080069" y="3814347"/>
            <a:ext cx="194076" cy="4571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Rectangle 183">
            <a:extLst>
              <a:ext uri="{FF2B5EF4-FFF2-40B4-BE49-F238E27FC236}">
                <a16:creationId xmlns:a16="http://schemas.microsoft.com/office/drawing/2014/main" id="{E99EB259-A395-74DA-AE8F-6B5BA40A2D5A}"/>
              </a:ext>
            </a:extLst>
          </p:cNvPr>
          <p:cNvSpPr/>
          <p:nvPr/>
        </p:nvSpPr>
        <p:spPr bwMode="auto">
          <a:xfrm>
            <a:off x="7080069" y="3834874"/>
            <a:ext cx="194076" cy="2258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Rectangle 184">
            <a:extLst>
              <a:ext uri="{FF2B5EF4-FFF2-40B4-BE49-F238E27FC236}">
                <a16:creationId xmlns:a16="http://schemas.microsoft.com/office/drawing/2014/main" id="{13BB8C99-FC4B-8EA0-0ED3-4FD8AA49EEA9}"/>
              </a:ext>
            </a:extLst>
          </p:cNvPr>
          <p:cNvSpPr/>
          <p:nvPr/>
        </p:nvSpPr>
        <p:spPr bwMode="auto">
          <a:xfrm>
            <a:off x="7276012" y="3754632"/>
            <a:ext cx="194076" cy="30604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Rectangle 186">
            <a:extLst>
              <a:ext uri="{FF2B5EF4-FFF2-40B4-BE49-F238E27FC236}">
                <a16:creationId xmlns:a16="http://schemas.microsoft.com/office/drawing/2014/main" id="{2F9D302C-0904-891F-AEBE-1036AB0D573F}"/>
              </a:ext>
            </a:extLst>
          </p:cNvPr>
          <p:cNvSpPr/>
          <p:nvPr/>
        </p:nvSpPr>
        <p:spPr bwMode="auto">
          <a:xfrm>
            <a:off x="7636174" y="3903922"/>
            <a:ext cx="194076" cy="1567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Rectangle 187">
            <a:extLst>
              <a:ext uri="{FF2B5EF4-FFF2-40B4-BE49-F238E27FC236}">
                <a16:creationId xmlns:a16="http://schemas.microsoft.com/office/drawing/2014/main" id="{E24D914D-E788-CD89-398C-7D2B14DC3A56}"/>
              </a:ext>
            </a:extLst>
          </p:cNvPr>
          <p:cNvSpPr/>
          <p:nvPr/>
        </p:nvSpPr>
        <p:spPr bwMode="auto">
          <a:xfrm>
            <a:off x="7832117" y="3967370"/>
            <a:ext cx="194076" cy="9330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Rectangle 188">
            <a:extLst>
              <a:ext uri="{FF2B5EF4-FFF2-40B4-BE49-F238E27FC236}">
                <a16:creationId xmlns:a16="http://schemas.microsoft.com/office/drawing/2014/main" id="{8989B6EA-5896-03D7-6FF5-909A1263F23D}"/>
              </a:ext>
            </a:extLst>
          </p:cNvPr>
          <p:cNvSpPr/>
          <p:nvPr/>
        </p:nvSpPr>
        <p:spPr bwMode="auto">
          <a:xfrm>
            <a:off x="8196011" y="3993496"/>
            <a:ext cx="194076" cy="671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Rectangle 189">
            <a:extLst>
              <a:ext uri="{FF2B5EF4-FFF2-40B4-BE49-F238E27FC236}">
                <a16:creationId xmlns:a16="http://schemas.microsoft.com/office/drawing/2014/main" id="{DF0412E5-226D-DEB1-0894-7A27755F34ED}"/>
              </a:ext>
            </a:extLst>
          </p:cNvPr>
          <p:cNvSpPr/>
          <p:nvPr/>
        </p:nvSpPr>
        <p:spPr bwMode="auto">
          <a:xfrm>
            <a:off x="8196011" y="3903923"/>
            <a:ext cx="194076" cy="8770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Rectangle 192">
            <a:extLst>
              <a:ext uri="{FF2B5EF4-FFF2-40B4-BE49-F238E27FC236}">
                <a16:creationId xmlns:a16="http://schemas.microsoft.com/office/drawing/2014/main" id="{5483C936-A761-4C75-4178-00256AF05606}"/>
              </a:ext>
            </a:extLst>
          </p:cNvPr>
          <p:cNvSpPr/>
          <p:nvPr/>
        </p:nvSpPr>
        <p:spPr bwMode="auto">
          <a:xfrm>
            <a:off x="8739052" y="4029885"/>
            <a:ext cx="194076"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Rectangle 194">
            <a:extLst>
              <a:ext uri="{FF2B5EF4-FFF2-40B4-BE49-F238E27FC236}">
                <a16:creationId xmlns:a16="http://schemas.microsoft.com/office/drawing/2014/main" id="{21B9352B-50A6-C0E1-E2E2-C94D82B6E04E}"/>
              </a:ext>
            </a:extLst>
          </p:cNvPr>
          <p:cNvSpPr/>
          <p:nvPr/>
        </p:nvSpPr>
        <p:spPr bwMode="auto">
          <a:xfrm>
            <a:off x="8739052" y="3963983"/>
            <a:ext cx="194076" cy="6824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Freeform: Shape 196">
            <a:extLst>
              <a:ext uri="{FF2B5EF4-FFF2-40B4-BE49-F238E27FC236}">
                <a16:creationId xmlns:a16="http://schemas.microsoft.com/office/drawing/2014/main" id="{AD933A12-509A-B568-7A48-BD9BAC11877E}"/>
              </a:ext>
            </a:extLst>
          </p:cNvPr>
          <p:cNvSpPr/>
          <p:nvPr/>
        </p:nvSpPr>
        <p:spPr bwMode="auto">
          <a:xfrm>
            <a:off x="8934995" y="4040901"/>
            <a:ext cx="194076" cy="21420"/>
          </a:xfrm>
          <a:custGeom>
            <a:avLst/>
            <a:gdLst>
              <a:gd name="connsiteX0" fmla="*/ 0 w 194076"/>
              <a:gd name="connsiteY0" fmla="*/ 0 h 21420"/>
              <a:gd name="connsiteX1" fmla="*/ 194076 w 194076"/>
              <a:gd name="connsiteY1" fmla="*/ 0 h 21420"/>
              <a:gd name="connsiteX2" fmla="*/ 194076 w 194076"/>
              <a:gd name="connsiteY2" fmla="*/ 21420 h 21420"/>
              <a:gd name="connsiteX3" fmla="*/ 0 w 194076"/>
              <a:gd name="connsiteY3" fmla="*/ 21420 h 21420"/>
              <a:gd name="connsiteX4" fmla="*/ 0 w 194076"/>
              <a:gd name="connsiteY4" fmla="*/ 0 h 21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76" h="21420">
                <a:moveTo>
                  <a:pt x="0" y="0"/>
                </a:moveTo>
                <a:lnTo>
                  <a:pt x="194076" y="0"/>
                </a:lnTo>
                <a:lnTo>
                  <a:pt x="194076" y="21420"/>
                </a:lnTo>
                <a:lnTo>
                  <a:pt x="0" y="21420"/>
                </a:lnTo>
                <a:lnTo>
                  <a:pt x="0" y="0"/>
                </a:lnTo>
                <a:close/>
              </a:path>
            </a:pathLst>
          </a:cu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Freeform: Shape 198">
            <a:extLst>
              <a:ext uri="{FF2B5EF4-FFF2-40B4-BE49-F238E27FC236}">
                <a16:creationId xmlns:a16="http://schemas.microsoft.com/office/drawing/2014/main" id="{130F9E3F-9752-347C-4391-37EB705E888E}"/>
              </a:ext>
            </a:extLst>
          </p:cNvPr>
          <p:cNvSpPr/>
          <p:nvPr/>
        </p:nvSpPr>
        <p:spPr bwMode="auto">
          <a:xfrm>
            <a:off x="8934995" y="4019483"/>
            <a:ext cx="194076" cy="21420"/>
          </a:xfrm>
          <a:custGeom>
            <a:avLst/>
            <a:gdLst>
              <a:gd name="connsiteX0" fmla="*/ 0 w 194076"/>
              <a:gd name="connsiteY0" fmla="*/ 0 h 21420"/>
              <a:gd name="connsiteX1" fmla="*/ 194076 w 194076"/>
              <a:gd name="connsiteY1" fmla="*/ 0 h 21420"/>
              <a:gd name="connsiteX2" fmla="*/ 194076 w 194076"/>
              <a:gd name="connsiteY2" fmla="*/ 21420 h 21420"/>
              <a:gd name="connsiteX3" fmla="*/ 0 w 194076"/>
              <a:gd name="connsiteY3" fmla="*/ 21420 h 21420"/>
              <a:gd name="connsiteX4" fmla="*/ 0 w 194076"/>
              <a:gd name="connsiteY4" fmla="*/ 0 h 21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76" h="21420">
                <a:moveTo>
                  <a:pt x="0" y="0"/>
                </a:moveTo>
                <a:lnTo>
                  <a:pt x="194076" y="0"/>
                </a:lnTo>
                <a:lnTo>
                  <a:pt x="194076" y="21420"/>
                </a:lnTo>
                <a:lnTo>
                  <a:pt x="0" y="21420"/>
                </a:lnTo>
                <a:lnTo>
                  <a:pt x="0" y="0"/>
                </a:lnTo>
                <a:close/>
              </a:path>
            </a:pathLst>
          </a:cu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Rectangle 199">
            <a:extLst>
              <a:ext uri="{FF2B5EF4-FFF2-40B4-BE49-F238E27FC236}">
                <a16:creationId xmlns:a16="http://schemas.microsoft.com/office/drawing/2014/main" id="{D441ABEF-6EEC-0902-1DDB-B4DABA1285DB}"/>
              </a:ext>
            </a:extLst>
          </p:cNvPr>
          <p:cNvSpPr/>
          <p:nvPr/>
        </p:nvSpPr>
        <p:spPr bwMode="auto">
          <a:xfrm>
            <a:off x="9277152" y="3992689"/>
            <a:ext cx="194076" cy="679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Rectangle 200">
            <a:extLst>
              <a:ext uri="{FF2B5EF4-FFF2-40B4-BE49-F238E27FC236}">
                <a16:creationId xmlns:a16="http://schemas.microsoft.com/office/drawing/2014/main" id="{D9A4222A-EF7E-6030-39E0-359AF5251F19}"/>
              </a:ext>
            </a:extLst>
          </p:cNvPr>
          <p:cNvSpPr/>
          <p:nvPr/>
        </p:nvSpPr>
        <p:spPr bwMode="auto">
          <a:xfrm>
            <a:off x="9473095" y="4014956"/>
            <a:ext cx="194076"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Rectangle 201">
            <a:extLst>
              <a:ext uri="{FF2B5EF4-FFF2-40B4-BE49-F238E27FC236}">
                <a16:creationId xmlns:a16="http://schemas.microsoft.com/office/drawing/2014/main" id="{32F83401-6C45-7606-E58A-FB48C8036F58}"/>
              </a:ext>
            </a:extLst>
          </p:cNvPr>
          <p:cNvSpPr/>
          <p:nvPr/>
        </p:nvSpPr>
        <p:spPr bwMode="auto">
          <a:xfrm>
            <a:off x="9840620" y="4024840"/>
            <a:ext cx="194076"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Freeform: Shape 204">
            <a:extLst>
              <a:ext uri="{FF2B5EF4-FFF2-40B4-BE49-F238E27FC236}">
                <a16:creationId xmlns:a16="http://schemas.microsoft.com/office/drawing/2014/main" id="{D0E99F37-DC0E-F42F-1B1A-9D53F1CC5D87}"/>
              </a:ext>
            </a:extLst>
          </p:cNvPr>
          <p:cNvSpPr/>
          <p:nvPr/>
        </p:nvSpPr>
        <p:spPr bwMode="auto">
          <a:xfrm>
            <a:off x="10389260" y="4045845"/>
            <a:ext cx="194076" cy="19770"/>
          </a:xfrm>
          <a:custGeom>
            <a:avLst/>
            <a:gdLst>
              <a:gd name="connsiteX0" fmla="*/ 0 w 194076"/>
              <a:gd name="connsiteY0" fmla="*/ 0 h 19770"/>
              <a:gd name="connsiteX1" fmla="*/ 194076 w 194076"/>
              <a:gd name="connsiteY1" fmla="*/ 0 h 19770"/>
              <a:gd name="connsiteX2" fmla="*/ 194076 w 194076"/>
              <a:gd name="connsiteY2" fmla="*/ 19770 h 19770"/>
              <a:gd name="connsiteX3" fmla="*/ 0 w 194076"/>
              <a:gd name="connsiteY3" fmla="*/ 19770 h 19770"/>
              <a:gd name="connsiteX4" fmla="*/ 0 w 194076"/>
              <a:gd name="connsiteY4" fmla="*/ 0 h 197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76" h="19770">
                <a:moveTo>
                  <a:pt x="0" y="0"/>
                </a:moveTo>
                <a:lnTo>
                  <a:pt x="194076" y="0"/>
                </a:lnTo>
                <a:lnTo>
                  <a:pt x="194076" y="19770"/>
                </a:lnTo>
                <a:lnTo>
                  <a:pt x="0" y="19770"/>
                </a:lnTo>
                <a:lnTo>
                  <a:pt x="0" y="0"/>
                </a:ln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Freeform: Shape 206">
            <a:extLst>
              <a:ext uri="{FF2B5EF4-FFF2-40B4-BE49-F238E27FC236}">
                <a16:creationId xmlns:a16="http://schemas.microsoft.com/office/drawing/2014/main" id="{B1D7E6F0-C88D-7B08-8335-08ACB0468CAB}"/>
              </a:ext>
            </a:extLst>
          </p:cNvPr>
          <p:cNvSpPr/>
          <p:nvPr/>
        </p:nvSpPr>
        <p:spPr bwMode="auto">
          <a:xfrm>
            <a:off x="10946138" y="4045845"/>
            <a:ext cx="194076" cy="19770"/>
          </a:xfrm>
          <a:custGeom>
            <a:avLst/>
            <a:gdLst>
              <a:gd name="connsiteX0" fmla="*/ 0 w 194076"/>
              <a:gd name="connsiteY0" fmla="*/ 0 h 19770"/>
              <a:gd name="connsiteX1" fmla="*/ 194076 w 194076"/>
              <a:gd name="connsiteY1" fmla="*/ 0 h 19770"/>
              <a:gd name="connsiteX2" fmla="*/ 194076 w 194076"/>
              <a:gd name="connsiteY2" fmla="*/ 19770 h 19770"/>
              <a:gd name="connsiteX3" fmla="*/ 0 w 194076"/>
              <a:gd name="connsiteY3" fmla="*/ 19770 h 19770"/>
              <a:gd name="connsiteX4" fmla="*/ 0 w 194076"/>
              <a:gd name="connsiteY4" fmla="*/ 0 h 197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76" h="19770">
                <a:moveTo>
                  <a:pt x="0" y="0"/>
                </a:moveTo>
                <a:lnTo>
                  <a:pt x="194076" y="0"/>
                </a:lnTo>
                <a:lnTo>
                  <a:pt x="194076" y="19770"/>
                </a:lnTo>
                <a:lnTo>
                  <a:pt x="0" y="19770"/>
                </a:lnTo>
                <a:lnTo>
                  <a:pt x="0" y="0"/>
                </a:ln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Freeform: Shape 149">
            <a:extLst>
              <a:ext uri="{FF2B5EF4-FFF2-40B4-BE49-F238E27FC236}">
                <a16:creationId xmlns:a16="http://schemas.microsoft.com/office/drawing/2014/main" id="{D48FA5E7-6732-23AD-3FEE-AA2030FCC705}"/>
              </a:ext>
            </a:extLst>
          </p:cNvPr>
          <p:cNvSpPr/>
          <p:nvPr/>
        </p:nvSpPr>
        <p:spPr bwMode="auto">
          <a:xfrm>
            <a:off x="6904653" y="2343843"/>
            <a:ext cx="4596260" cy="1722431"/>
          </a:xfrm>
          <a:custGeom>
            <a:avLst/>
            <a:gdLst>
              <a:gd name="connsiteX0" fmla="*/ 0 w 4596260"/>
              <a:gd name="connsiteY0" fmla="*/ 0 h 1718698"/>
              <a:gd name="connsiteX1" fmla="*/ 0 w 4596260"/>
              <a:gd name="connsiteY1" fmla="*/ 1718698 h 1718698"/>
              <a:gd name="connsiteX2" fmla="*/ 4596260 w 4596260"/>
              <a:gd name="connsiteY2" fmla="*/ 1718698 h 1718698"/>
            </a:gdLst>
            <a:ahLst/>
            <a:cxnLst>
              <a:cxn ang="0">
                <a:pos x="connsiteX0" y="connsiteY0"/>
              </a:cxn>
              <a:cxn ang="0">
                <a:pos x="connsiteX1" y="connsiteY1"/>
              </a:cxn>
              <a:cxn ang="0">
                <a:pos x="connsiteX2" y="connsiteY2"/>
              </a:cxn>
            </a:cxnLst>
            <a:rect l="l" t="t" r="r" b="b"/>
            <a:pathLst>
              <a:path w="4596260" h="1718698">
                <a:moveTo>
                  <a:pt x="0" y="0"/>
                </a:moveTo>
                <a:lnTo>
                  <a:pt x="0" y="1718698"/>
                </a:lnTo>
                <a:lnTo>
                  <a:pt x="4596260" y="1718698"/>
                </a:lnTo>
              </a:path>
            </a:pathLst>
          </a:custGeom>
          <a:noFill/>
          <a:ln w="28575">
            <a:solidFill>
              <a:schemeClr val="bg1"/>
            </a:solidFill>
            <a:miter lim="800000"/>
            <a:headEnd/>
            <a:tailEnd/>
          </a:ln>
        </p:spPr>
        <p:txBody>
          <a:bodyPr rtlCol="0" anchor="ctr"/>
          <a:lstStyle/>
          <a:p>
            <a:pPr algn="ctr"/>
            <a:endParaRPr lang="en-US"/>
          </a:p>
        </p:txBody>
      </p:sp>
      <p:sp>
        <p:nvSpPr>
          <p:cNvPr id="208" name="TextBox 207">
            <a:extLst>
              <a:ext uri="{FF2B5EF4-FFF2-40B4-BE49-F238E27FC236}">
                <a16:creationId xmlns:a16="http://schemas.microsoft.com/office/drawing/2014/main" id="{1DDE242E-A653-E2C5-6941-244F947413F9}"/>
              </a:ext>
            </a:extLst>
          </p:cNvPr>
          <p:cNvSpPr txBox="1"/>
          <p:nvPr/>
        </p:nvSpPr>
        <p:spPr bwMode="auto">
          <a:xfrm>
            <a:off x="6969210" y="3603863"/>
            <a:ext cx="5436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2.9</a:t>
            </a:r>
          </a:p>
        </p:txBody>
      </p:sp>
      <p:sp>
        <p:nvSpPr>
          <p:cNvPr id="209" name="TextBox 208">
            <a:extLst>
              <a:ext uri="{FF2B5EF4-FFF2-40B4-BE49-F238E27FC236}">
                <a16:creationId xmlns:a16="http://schemas.microsoft.com/office/drawing/2014/main" id="{A15ED8A6-F3FE-C4DE-6123-AD70E2474301}"/>
              </a:ext>
            </a:extLst>
          </p:cNvPr>
          <p:cNvSpPr txBox="1"/>
          <p:nvPr/>
        </p:nvSpPr>
        <p:spPr bwMode="auto">
          <a:xfrm>
            <a:off x="7183394" y="3551141"/>
            <a:ext cx="5436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210" name="TextBox 209">
            <a:extLst>
              <a:ext uri="{FF2B5EF4-FFF2-40B4-BE49-F238E27FC236}">
                <a16:creationId xmlns:a16="http://schemas.microsoft.com/office/drawing/2014/main" id="{E6A2E06B-81C2-4958-3C45-0234993FEF82}"/>
              </a:ext>
            </a:extLst>
          </p:cNvPr>
          <p:cNvSpPr txBox="1"/>
          <p:nvPr/>
        </p:nvSpPr>
        <p:spPr bwMode="auto">
          <a:xfrm>
            <a:off x="7544211" y="3681299"/>
            <a:ext cx="5436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1.9</a:t>
            </a:r>
          </a:p>
        </p:txBody>
      </p:sp>
      <p:sp>
        <p:nvSpPr>
          <p:cNvPr id="211" name="TextBox 210">
            <a:extLst>
              <a:ext uri="{FF2B5EF4-FFF2-40B4-BE49-F238E27FC236}">
                <a16:creationId xmlns:a16="http://schemas.microsoft.com/office/drawing/2014/main" id="{3D3FE3C7-41FB-D01F-4273-F26F8205D943}"/>
              </a:ext>
            </a:extLst>
          </p:cNvPr>
          <p:cNvSpPr txBox="1"/>
          <p:nvPr/>
        </p:nvSpPr>
        <p:spPr bwMode="auto">
          <a:xfrm>
            <a:off x="7751804" y="3755439"/>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212" name="TextBox 211">
            <a:extLst>
              <a:ext uri="{FF2B5EF4-FFF2-40B4-BE49-F238E27FC236}">
                <a16:creationId xmlns:a16="http://schemas.microsoft.com/office/drawing/2014/main" id="{E01E9FFC-06A3-041F-3B5B-DBEB8D2DA7B2}"/>
              </a:ext>
            </a:extLst>
          </p:cNvPr>
          <p:cNvSpPr txBox="1"/>
          <p:nvPr/>
        </p:nvSpPr>
        <p:spPr bwMode="auto">
          <a:xfrm>
            <a:off x="8109326" y="3687889"/>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1.9</a:t>
            </a:r>
          </a:p>
        </p:txBody>
      </p:sp>
      <p:sp>
        <p:nvSpPr>
          <p:cNvPr id="213" name="TextBox 212">
            <a:extLst>
              <a:ext uri="{FF2B5EF4-FFF2-40B4-BE49-F238E27FC236}">
                <a16:creationId xmlns:a16="http://schemas.microsoft.com/office/drawing/2014/main" id="{5F73D7E9-3A31-DE81-1383-540362F19C06}"/>
              </a:ext>
            </a:extLst>
          </p:cNvPr>
          <p:cNvSpPr txBox="1"/>
          <p:nvPr/>
        </p:nvSpPr>
        <p:spPr bwMode="auto">
          <a:xfrm>
            <a:off x="8335043" y="3850998"/>
            <a:ext cx="2339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14" name="TextBox 213">
            <a:extLst>
              <a:ext uri="{FF2B5EF4-FFF2-40B4-BE49-F238E27FC236}">
                <a16:creationId xmlns:a16="http://schemas.microsoft.com/office/drawing/2014/main" id="{6307CE07-D79A-BD46-4F91-92A99B539A98}"/>
              </a:ext>
            </a:extLst>
          </p:cNvPr>
          <p:cNvSpPr txBox="1"/>
          <p:nvPr/>
        </p:nvSpPr>
        <p:spPr bwMode="auto">
          <a:xfrm>
            <a:off x="8648081" y="3748848"/>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215" name="TextBox 214">
            <a:extLst>
              <a:ext uri="{FF2B5EF4-FFF2-40B4-BE49-F238E27FC236}">
                <a16:creationId xmlns:a16="http://schemas.microsoft.com/office/drawing/2014/main" id="{0BDEF168-5B47-1159-3CBE-D1B699E90992}"/>
              </a:ext>
            </a:extLst>
          </p:cNvPr>
          <p:cNvSpPr txBox="1"/>
          <p:nvPr/>
        </p:nvSpPr>
        <p:spPr bwMode="auto">
          <a:xfrm>
            <a:off x="8852380" y="3813103"/>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216" name="TextBox 215">
            <a:extLst>
              <a:ext uri="{FF2B5EF4-FFF2-40B4-BE49-F238E27FC236}">
                <a16:creationId xmlns:a16="http://schemas.microsoft.com/office/drawing/2014/main" id="{5F6B6727-FA08-A416-9BB2-388A78A3E6E7}"/>
              </a:ext>
            </a:extLst>
          </p:cNvPr>
          <p:cNvSpPr txBox="1"/>
          <p:nvPr/>
        </p:nvSpPr>
        <p:spPr bwMode="auto">
          <a:xfrm>
            <a:off x="9198370" y="3775210"/>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0.9</a:t>
            </a:r>
          </a:p>
        </p:txBody>
      </p:sp>
      <p:sp>
        <p:nvSpPr>
          <p:cNvPr id="217" name="TextBox 216">
            <a:extLst>
              <a:ext uri="{FF2B5EF4-FFF2-40B4-BE49-F238E27FC236}">
                <a16:creationId xmlns:a16="http://schemas.microsoft.com/office/drawing/2014/main" id="{0C1F6765-AC98-C100-4A4B-9C5BDD739D8D}"/>
              </a:ext>
            </a:extLst>
          </p:cNvPr>
          <p:cNvSpPr txBox="1"/>
          <p:nvPr/>
        </p:nvSpPr>
        <p:spPr bwMode="auto">
          <a:xfrm>
            <a:off x="9399372" y="3813103"/>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218" name="TextBox 217">
            <a:extLst>
              <a:ext uri="{FF2B5EF4-FFF2-40B4-BE49-F238E27FC236}">
                <a16:creationId xmlns:a16="http://schemas.microsoft.com/office/drawing/2014/main" id="{784F2E22-756A-438A-9CE2-87A77B19E376}"/>
              </a:ext>
            </a:extLst>
          </p:cNvPr>
          <p:cNvSpPr txBox="1"/>
          <p:nvPr/>
        </p:nvSpPr>
        <p:spPr bwMode="auto">
          <a:xfrm>
            <a:off x="9740418" y="3809808"/>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0.5</a:t>
            </a:r>
          </a:p>
        </p:txBody>
      </p:sp>
      <p:sp>
        <p:nvSpPr>
          <p:cNvPr id="219" name="TextBox 218">
            <a:extLst>
              <a:ext uri="{FF2B5EF4-FFF2-40B4-BE49-F238E27FC236}">
                <a16:creationId xmlns:a16="http://schemas.microsoft.com/office/drawing/2014/main" id="{2131F3F4-7AE1-8571-CAC2-E11A9AF18197}"/>
              </a:ext>
            </a:extLst>
          </p:cNvPr>
          <p:cNvSpPr txBox="1"/>
          <p:nvPr/>
        </p:nvSpPr>
        <p:spPr bwMode="auto">
          <a:xfrm>
            <a:off x="9982609" y="3841112"/>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20" name="TextBox 219">
            <a:extLst>
              <a:ext uri="{FF2B5EF4-FFF2-40B4-BE49-F238E27FC236}">
                <a16:creationId xmlns:a16="http://schemas.microsoft.com/office/drawing/2014/main" id="{D3C07A9C-E001-35B9-E8C6-8CB0728ABCB1}"/>
              </a:ext>
            </a:extLst>
          </p:cNvPr>
          <p:cNvSpPr txBox="1"/>
          <p:nvPr/>
        </p:nvSpPr>
        <p:spPr bwMode="auto">
          <a:xfrm>
            <a:off x="10536192" y="3841112"/>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21" name="TextBox 220">
            <a:extLst>
              <a:ext uri="{FF2B5EF4-FFF2-40B4-BE49-F238E27FC236}">
                <a16:creationId xmlns:a16="http://schemas.microsoft.com/office/drawing/2014/main" id="{10144E7D-C336-C11B-5AB4-92F21B80BB4C}"/>
              </a:ext>
            </a:extLst>
          </p:cNvPr>
          <p:cNvSpPr txBox="1"/>
          <p:nvPr/>
        </p:nvSpPr>
        <p:spPr bwMode="auto">
          <a:xfrm>
            <a:off x="11088127" y="3841112"/>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22" name="TextBox 221">
            <a:extLst>
              <a:ext uri="{FF2B5EF4-FFF2-40B4-BE49-F238E27FC236}">
                <a16:creationId xmlns:a16="http://schemas.microsoft.com/office/drawing/2014/main" id="{B22C260B-924C-3781-F4E7-EF203B21C9A9}"/>
              </a:ext>
            </a:extLst>
          </p:cNvPr>
          <p:cNvSpPr txBox="1"/>
          <p:nvPr/>
        </p:nvSpPr>
        <p:spPr bwMode="auto">
          <a:xfrm>
            <a:off x="10300590" y="3819695"/>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0.3</a:t>
            </a:r>
          </a:p>
        </p:txBody>
      </p:sp>
      <p:sp>
        <p:nvSpPr>
          <p:cNvPr id="223" name="TextBox 222">
            <a:extLst>
              <a:ext uri="{FF2B5EF4-FFF2-40B4-BE49-F238E27FC236}">
                <a16:creationId xmlns:a16="http://schemas.microsoft.com/office/drawing/2014/main" id="{1A74CE82-9C0D-94F5-1E8A-7676F6F4EE13}"/>
              </a:ext>
            </a:extLst>
          </p:cNvPr>
          <p:cNvSpPr txBox="1"/>
          <p:nvPr/>
        </p:nvSpPr>
        <p:spPr bwMode="auto">
          <a:xfrm>
            <a:off x="10849230" y="3819695"/>
            <a:ext cx="402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0.3</a:t>
            </a:r>
          </a:p>
        </p:txBody>
      </p:sp>
    </p:spTree>
    <p:extLst>
      <p:ext uri="{BB962C8B-B14F-4D97-AF65-F5344CB8AC3E}">
        <p14:creationId xmlns:p14="http://schemas.microsoft.com/office/powerpoint/2010/main" val="4319264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5A921-7660-307B-21CB-DADA509C558D}"/>
              </a:ext>
            </a:extLst>
          </p:cNvPr>
          <p:cNvSpPr>
            <a:spLocks noGrp="1"/>
          </p:cNvSpPr>
          <p:nvPr>
            <p:ph type="title"/>
          </p:nvPr>
        </p:nvSpPr>
        <p:spPr/>
        <p:txBody>
          <a:bodyPr/>
          <a:lstStyle/>
          <a:p>
            <a:r>
              <a:rPr lang="en-US" dirty="0"/>
              <a:t>Immune Checkpoint Inhibitors in Early-Stage TNBC</a:t>
            </a:r>
          </a:p>
        </p:txBody>
      </p:sp>
      <p:graphicFrame>
        <p:nvGraphicFramePr>
          <p:cNvPr id="4" name="Content Placeholder 4">
            <a:extLst>
              <a:ext uri="{FF2B5EF4-FFF2-40B4-BE49-F238E27FC236}">
                <a16:creationId xmlns:a16="http://schemas.microsoft.com/office/drawing/2014/main" id="{CD2B8D6E-F52E-BDEA-0E00-89877BD54E0B}"/>
              </a:ext>
            </a:extLst>
          </p:cNvPr>
          <p:cNvGraphicFramePr>
            <a:graphicFrameLocks/>
          </p:cNvGraphicFramePr>
          <p:nvPr>
            <p:extLst>
              <p:ext uri="{D42A27DB-BD31-4B8C-83A1-F6EECF244321}">
                <p14:modId xmlns:p14="http://schemas.microsoft.com/office/powerpoint/2010/main" val="1640839884"/>
              </p:ext>
            </p:extLst>
          </p:nvPr>
        </p:nvGraphicFramePr>
        <p:xfrm>
          <a:off x="522288" y="1338231"/>
          <a:ext cx="11236324" cy="4389120"/>
        </p:xfrm>
        <a:graphic>
          <a:graphicData uri="http://schemas.openxmlformats.org/drawingml/2006/table">
            <a:tbl>
              <a:tblPr firstRow="1" bandRow="1">
                <a:tableStyleId>{5C22544A-7EE6-4342-B048-85BDC9FD1C3A}</a:tableStyleId>
              </a:tblPr>
              <a:tblGrid>
                <a:gridCol w="1940826">
                  <a:extLst>
                    <a:ext uri="{9D8B030D-6E8A-4147-A177-3AD203B41FA5}">
                      <a16:colId xmlns:a16="http://schemas.microsoft.com/office/drawing/2014/main" val="2301244887"/>
                    </a:ext>
                  </a:extLst>
                </a:gridCol>
                <a:gridCol w="1531017">
                  <a:extLst>
                    <a:ext uri="{9D8B030D-6E8A-4147-A177-3AD203B41FA5}">
                      <a16:colId xmlns:a16="http://schemas.microsoft.com/office/drawing/2014/main" val="405391856"/>
                    </a:ext>
                  </a:extLst>
                </a:gridCol>
                <a:gridCol w="1963412">
                  <a:extLst>
                    <a:ext uri="{9D8B030D-6E8A-4147-A177-3AD203B41FA5}">
                      <a16:colId xmlns:a16="http://schemas.microsoft.com/office/drawing/2014/main" val="3995851660"/>
                    </a:ext>
                  </a:extLst>
                </a:gridCol>
                <a:gridCol w="1793602">
                  <a:extLst>
                    <a:ext uri="{9D8B030D-6E8A-4147-A177-3AD203B41FA5}">
                      <a16:colId xmlns:a16="http://schemas.microsoft.com/office/drawing/2014/main" val="247723555"/>
                    </a:ext>
                  </a:extLst>
                </a:gridCol>
                <a:gridCol w="2077354">
                  <a:extLst>
                    <a:ext uri="{9D8B030D-6E8A-4147-A177-3AD203B41FA5}">
                      <a16:colId xmlns:a16="http://schemas.microsoft.com/office/drawing/2014/main" val="839253273"/>
                    </a:ext>
                  </a:extLst>
                </a:gridCol>
                <a:gridCol w="1930113">
                  <a:extLst>
                    <a:ext uri="{9D8B030D-6E8A-4147-A177-3AD203B41FA5}">
                      <a16:colId xmlns:a16="http://schemas.microsoft.com/office/drawing/2014/main" val="3070812020"/>
                    </a:ext>
                  </a:extLst>
                </a:gridCol>
              </a:tblGrid>
              <a:tr h="0">
                <a:tc>
                  <a:txBody>
                    <a:bodyPr/>
                    <a:lstStyle/>
                    <a:p>
                      <a:r>
                        <a:rPr lang="en-US" sz="1600" dirty="0">
                          <a:latin typeface="Calibri" panose="020F0502020204030204" pitchFamily="34" charset="0"/>
                          <a:cs typeface="Calibri" panose="020F0502020204030204" pitchFamily="34" charset="0"/>
                        </a:rPr>
                        <a:t>Variable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latin typeface="Calibri" panose="020F0502020204030204" pitchFamily="34" charset="0"/>
                          <a:cs typeface="Calibri" panose="020F0502020204030204" pitchFamily="34" charset="0"/>
                        </a:rPr>
                        <a:t>I-SPY2</a:t>
                      </a:r>
                      <a:r>
                        <a:rPr lang="en-US" sz="1600" baseline="30000" dirty="0">
                          <a:latin typeface="Calibri" panose="020F0502020204030204" pitchFamily="34" charset="0"/>
                          <a:cs typeface="Calibri" panose="020F0502020204030204" pitchFamily="34" charset="0"/>
                        </a:rPr>
                        <a:t>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latin typeface="Calibri" panose="020F0502020204030204" pitchFamily="34" charset="0"/>
                          <a:cs typeface="Calibri" panose="020F0502020204030204" pitchFamily="34" charset="0"/>
                        </a:rPr>
                        <a:t>KEYNOTE-522</a:t>
                      </a:r>
                      <a:r>
                        <a:rPr lang="en-US" sz="1600" b="1" baseline="30000" dirty="0">
                          <a:latin typeface="Calibri" panose="020F0502020204030204" pitchFamily="34" charset="0"/>
                          <a:cs typeface="Calibri" panose="020F0502020204030204" pitchFamily="34" charset="0"/>
                        </a:rPr>
                        <a:t>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latin typeface="Calibri" panose="020F0502020204030204" pitchFamily="34" charset="0"/>
                          <a:cs typeface="Calibri" panose="020F0502020204030204" pitchFamily="34" charset="0"/>
                        </a:rPr>
                        <a:t>IMpassion031</a:t>
                      </a:r>
                      <a:r>
                        <a:rPr lang="en-US" sz="1600" baseline="30000" dirty="0">
                          <a:latin typeface="Calibri" panose="020F0502020204030204" pitchFamily="34" charset="0"/>
                          <a:cs typeface="Calibri" panose="020F0502020204030204" pitchFamily="34" charset="0"/>
                        </a:rPr>
                        <a:t>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latin typeface="Calibri" panose="020F0502020204030204" pitchFamily="34" charset="0"/>
                          <a:cs typeface="Calibri" panose="020F0502020204030204" pitchFamily="34" charset="0"/>
                        </a:rPr>
                        <a:t>NeoTRIPaPDL1</a:t>
                      </a:r>
                      <a:r>
                        <a:rPr lang="en-US" sz="1600" baseline="30000" dirty="0">
                          <a:latin typeface="Calibri" panose="020F0502020204030204" pitchFamily="34" charset="0"/>
                          <a:cs typeface="Calibri" panose="020F0502020204030204" pitchFamily="34" charset="0"/>
                        </a:rPr>
                        <a:t>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latin typeface="Calibri" panose="020F0502020204030204" pitchFamily="34" charset="0"/>
                          <a:cs typeface="Calibri" panose="020F0502020204030204" pitchFamily="34" charset="0"/>
                        </a:rPr>
                        <a:t>GeparNuevo</a:t>
                      </a:r>
                      <a:r>
                        <a:rPr lang="en-US" sz="1600" baseline="30000" dirty="0">
                          <a:latin typeface="Calibri" panose="020F0502020204030204" pitchFamily="34" charset="0"/>
                          <a:cs typeface="Calibri" panose="020F0502020204030204" pitchFamily="34" charset="0"/>
                        </a:rPr>
                        <a:t>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11068585"/>
                  </a:ext>
                </a:extLst>
              </a:tr>
              <a:tr h="0">
                <a:tc>
                  <a:txBody>
                    <a:bodyPr/>
                    <a:lstStyle/>
                    <a:p>
                      <a:r>
                        <a:rPr lang="en-US" sz="1600" dirty="0">
                          <a:solidFill>
                            <a:schemeClr val="bg1"/>
                          </a:solidFill>
                          <a:latin typeface="Calibri" panose="020F0502020204030204" pitchFamily="34" charset="0"/>
                          <a:cs typeface="Calibri" panose="020F0502020204030204" pitchFamily="34" charset="0"/>
                        </a:rPr>
                        <a:t>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250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1174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333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280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174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66493603"/>
                  </a:ext>
                </a:extLst>
              </a:tr>
              <a:tr h="0">
                <a:tc>
                  <a:txBody>
                    <a:bodyPr/>
                    <a:lstStyle/>
                    <a:p>
                      <a:r>
                        <a:rPr lang="en-US" sz="1600" dirty="0">
                          <a:solidFill>
                            <a:schemeClr val="bg1"/>
                          </a:solidFill>
                          <a:latin typeface="Calibri" panose="020F0502020204030204" pitchFamily="34" charset="0"/>
                          <a:cs typeface="Calibri" panose="020F0502020204030204" pitchFamily="34" charset="0"/>
                        </a:rPr>
                        <a:t>ICI and # of cycles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Pembro x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Pembro x 17</a:t>
                      </a:r>
                      <a:r>
                        <a:rPr lang="en-US" sz="1600" b="0" baseline="30000" dirty="0">
                          <a:solidFill>
                            <a:schemeClr val="bg1"/>
                          </a:solidFill>
                          <a:latin typeface="Calibri" panose="020F0502020204030204" pitchFamily="34" charset="0"/>
                          <a:cs typeface="Calibri" panose="020F0502020204030204" pitchFamily="34" charset="0"/>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Atezo x 1 </a:t>
                      </a:r>
                      <a:r>
                        <a:rPr lang="en-US" sz="1600" b="0" dirty="0" err="1">
                          <a:solidFill>
                            <a:schemeClr val="bg1"/>
                          </a:solidFill>
                          <a:latin typeface="Calibri" panose="020F0502020204030204" pitchFamily="34" charset="0"/>
                          <a:cs typeface="Calibri" panose="020F0502020204030204" pitchFamily="34" charset="0"/>
                        </a:rPr>
                        <a:t>yr</a:t>
                      </a:r>
                      <a:endParaRPr lang="en-US" sz="16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Atezo x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err="1">
                          <a:solidFill>
                            <a:schemeClr val="bg1"/>
                          </a:solidFill>
                          <a:latin typeface="Calibri" panose="020F0502020204030204" pitchFamily="34" charset="0"/>
                          <a:cs typeface="Calibri" panose="020F0502020204030204" pitchFamily="34" charset="0"/>
                        </a:rPr>
                        <a:t>Durva</a:t>
                      </a:r>
                      <a:r>
                        <a:rPr lang="en-US" sz="1600" b="0" dirty="0">
                          <a:solidFill>
                            <a:schemeClr val="bg1"/>
                          </a:solidFill>
                          <a:latin typeface="Calibri" panose="020F0502020204030204" pitchFamily="34" charset="0"/>
                          <a:cs typeface="Calibri" panose="020F0502020204030204" pitchFamily="34" charset="0"/>
                        </a:rPr>
                        <a:t> x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39924446"/>
                  </a:ext>
                </a:extLst>
              </a:tr>
              <a:tr h="138222">
                <a:tc>
                  <a:txBody>
                    <a:bodyPr/>
                    <a:lstStyle/>
                    <a:p>
                      <a:r>
                        <a:rPr lang="en-US" sz="1600" dirty="0">
                          <a:solidFill>
                            <a:schemeClr val="bg1"/>
                          </a:solidFill>
                          <a:latin typeface="Calibri" panose="020F0502020204030204" pitchFamily="34" charset="0"/>
                          <a:cs typeface="Calibri" panose="020F0502020204030204" pitchFamily="34" charset="0"/>
                        </a:rPr>
                        <a:t>Stage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Stage 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Stage 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Stage II/III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i="0" u="none" strike="noStrike" kern="1200" dirty="0">
                          <a:solidFill>
                            <a:schemeClr val="bg1"/>
                          </a:solidFill>
                          <a:effectLst/>
                          <a:latin typeface="Calibri" panose="020F0502020204030204" pitchFamily="34" charset="0"/>
                          <a:ea typeface="+mn-ea"/>
                          <a:cs typeface="Calibri" panose="020F0502020204030204" pitchFamily="34" charset="0"/>
                        </a:rPr>
                        <a:t>T1cN1, T2N1, T3N0 and locally advanced</a:t>
                      </a:r>
                      <a:endParaRPr lang="en-US" sz="14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35.1% &lt;Stage IIA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10001800"/>
                  </a:ext>
                </a:extLst>
              </a:tr>
              <a:tr h="312818">
                <a:tc>
                  <a:txBody>
                    <a:bodyPr/>
                    <a:lstStyle/>
                    <a:p>
                      <a:r>
                        <a:rPr lang="en-US" sz="1600" dirty="0">
                          <a:solidFill>
                            <a:schemeClr val="bg1"/>
                          </a:solidFill>
                          <a:latin typeface="Calibri" panose="020F0502020204030204" pitchFamily="34" charset="0"/>
                          <a:cs typeface="Calibri" panose="020F0502020204030204" pitchFamily="34" charset="0"/>
                        </a:rPr>
                        <a:t>Chemo use pre-op</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Taxane and anthracycline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Paclitaxel, carboplatin; → doxorubicin or</a:t>
                      </a:r>
                    </a:p>
                    <a:p>
                      <a:pPr algn="ctr"/>
                      <a:r>
                        <a:rPr lang="en-US" sz="1600" b="0" dirty="0" err="1">
                          <a:solidFill>
                            <a:schemeClr val="bg1"/>
                          </a:solidFill>
                          <a:latin typeface="Calibri" panose="020F0502020204030204" pitchFamily="34" charset="0"/>
                          <a:cs typeface="Calibri" panose="020F0502020204030204" pitchFamily="34" charset="0"/>
                        </a:rPr>
                        <a:t>epirubicin</a:t>
                      </a:r>
                      <a:r>
                        <a:rPr lang="en-US" sz="1600" b="0" dirty="0">
                          <a:solidFill>
                            <a:schemeClr val="bg1"/>
                          </a:solidFill>
                          <a:latin typeface="Calibri" panose="020F0502020204030204" pitchFamily="34" charset="0"/>
                          <a:cs typeface="Calibri" panose="020F0502020204030204" pitchFamily="34" charset="0"/>
                        </a:rPr>
                        <a:t> plus cyclophosphamide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1" dirty="0">
                          <a:solidFill>
                            <a:schemeClr val="bg1"/>
                          </a:solidFill>
                          <a:latin typeface="Calibri" panose="020F0502020204030204" pitchFamily="34" charset="0"/>
                          <a:cs typeface="Calibri" panose="020F0502020204030204" pitchFamily="34" charset="0"/>
                        </a:rPr>
                        <a:t>nab</a:t>
                      </a:r>
                      <a:r>
                        <a:rPr lang="en-US" sz="1600" b="0" dirty="0">
                          <a:solidFill>
                            <a:schemeClr val="bg1"/>
                          </a:solidFill>
                          <a:latin typeface="Calibri" panose="020F0502020204030204" pitchFamily="34" charset="0"/>
                          <a:cs typeface="Calibri" panose="020F0502020204030204" pitchFamily="34" charset="0"/>
                        </a:rPr>
                        <a:t>-paclitaxel, doxorubicin, and cyclophosphamide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No anthracyclines</a:t>
                      </a:r>
                      <a:r>
                        <a:rPr lang="en-US" sz="1600" b="0" baseline="0" dirty="0">
                          <a:solidFill>
                            <a:schemeClr val="bg1"/>
                          </a:solidFill>
                          <a:latin typeface="Calibri" panose="020F0502020204030204" pitchFamily="34" charset="0"/>
                          <a:cs typeface="Calibri" panose="020F0502020204030204" pitchFamily="34" charset="0"/>
                        </a:rPr>
                        <a:t>; received carboplatin and </a:t>
                      </a:r>
                      <a:r>
                        <a:rPr lang="en-US" sz="1600" b="0" i="1" baseline="0" dirty="0">
                          <a:solidFill>
                            <a:schemeClr val="bg1"/>
                          </a:solidFill>
                          <a:latin typeface="Calibri" panose="020F0502020204030204" pitchFamily="34" charset="0"/>
                          <a:cs typeface="Calibri" panose="020F0502020204030204" pitchFamily="34" charset="0"/>
                        </a:rPr>
                        <a:t>nab</a:t>
                      </a:r>
                      <a:r>
                        <a:rPr lang="en-US" sz="1600" b="0" baseline="0" dirty="0">
                          <a:solidFill>
                            <a:schemeClr val="bg1"/>
                          </a:solidFill>
                          <a:latin typeface="Calibri" panose="020F0502020204030204" pitchFamily="34" charset="0"/>
                          <a:cs typeface="Calibri" panose="020F0502020204030204" pitchFamily="34" charset="0"/>
                        </a:rPr>
                        <a:t>-paclitaxel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i="1" dirty="0">
                          <a:solidFill>
                            <a:schemeClr val="bg1"/>
                          </a:solidFill>
                          <a:latin typeface="Calibri" panose="020F0502020204030204" pitchFamily="34" charset="0"/>
                          <a:cs typeface="Calibri" panose="020F0502020204030204" pitchFamily="34" charset="0"/>
                        </a:rPr>
                        <a:t>Nab</a:t>
                      </a:r>
                      <a:r>
                        <a:rPr lang="en-US" sz="1600" b="0" dirty="0">
                          <a:solidFill>
                            <a:schemeClr val="bg1"/>
                          </a:solidFill>
                          <a:latin typeface="Calibri" panose="020F0502020204030204" pitchFamily="34" charset="0"/>
                          <a:cs typeface="Calibri" panose="020F0502020204030204" pitchFamily="34" charset="0"/>
                        </a:rPr>
                        <a:t>-paclitaxel, </a:t>
                      </a:r>
                      <a:r>
                        <a:rPr lang="en-US" sz="1600" b="0" dirty="0" err="1">
                          <a:solidFill>
                            <a:schemeClr val="bg1"/>
                          </a:solidFill>
                          <a:latin typeface="Calibri" panose="020F0502020204030204" pitchFamily="34" charset="0"/>
                          <a:cs typeface="Calibri" panose="020F0502020204030204" pitchFamily="34" charset="0"/>
                        </a:rPr>
                        <a:t>epirubicin</a:t>
                      </a:r>
                      <a:r>
                        <a:rPr lang="en-US" sz="1600" b="0" dirty="0">
                          <a:solidFill>
                            <a:schemeClr val="bg1"/>
                          </a:solidFill>
                          <a:latin typeface="Calibri" panose="020F0502020204030204" pitchFamily="34" charset="0"/>
                          <a:cs typeface="Calibri" panose="020F0502020204030204" pitchFamily="34" charset="0"/>
                        </a:rPr>
                        <a:t>/</a:t>
                      </a:r>
                      <a:br>
                        <a:rPr lang="en-US" sz="1600" b="0" dirty="0">
                          <a:solidFill>
                            <a:schemeClr val="bg1"/>
                          </a:solidFill>
                          <a:latin typeface="Calibri" panose="020F0502020204030204" pitchFamily="34" charset="0"/>
                          <a:cs typeface="Calibri" panose="020F0502020204030204" pitchFamily="34" charset="0"/>
                        </a:rPr>
                      </a:br>
                      <a:r>
                        <a:rPr lang="en-US" sz="1600" b="0" dirty="0">
                          <a:solidFill>
                            <a:schemeClr val="bg1"/>
                          </a:solidFill>
                          <a:latin typeface="Calibri" panose="020F0502020204030204" pitchFamily="34" charset="0"/>
                          <a:cs typeface="Calibri" panose="020F0502020204030204" pitchFamily="34" charset="0"/>
                        </a:rPr>
                        <a:t>cyclophosphamide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07341365"/>
                  </a:ext>
                </a:extLst>
              </a:tr>
              <a:tr h="138222">
                <a:tc>
                  <a:txBody>
                    <a:bodyPr/>
                    <a:lstStyle/>
                    <a:p>
                      <a:r>
                        <a:rPr lang="en-US" sz="1600" dirty="0">
                          <a:solidFill>
                            <a:schemeClr val="bg1"/>
                          </a:solidFill>
                          <a:latin typeface="Calibri" panose="020F0502020204030204" pitchFamily="34" charset="0"/>
                          <a:cs typeface="Calibri" panose="020F0502020204030204" pitchFamily="34" charset="0"/>
                        </a:rPr>
                        <a:t>Carboplatin use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Could be added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Included in regimen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No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Included in regimen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No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34720815"/>
                  </a:ext>
                </a:extLst>
              </a:tr>
              <a:tr h="138222">
                <a:tc>
                  <a:txBody>
                    <a:bodyPr/>
                    <a:lstStyle/>
                    <a:p>
                      <a:r>
                        <a:rPr lang="en-US" sz="1600" dirty="0" err="1">
                          <a:solidFill>
                            <a:schemeClr val="bg1"/>
                          </a:solidFill>
                          <a:latin typeface="Calibri" panose="020F0502020204030204" pitchFamily="34" charset="0"/>
                          <a:cs typeface="Calibri" panose="020F0502020204030204" pitchFamily="34" charset="0"/>
                        </a:rPr>
                        <a:t>pCR</a:t>
                      </a:r>
                      <a:r>
                        <a:rPr lang="en-US" sz="1600" dirty="0">
                          <a:solidFill>
                            <a:schemeClr val="bg1"/>
                          </a:solidFill>
                          <a:latin typeface="Calibri" panose="020F0502020204030204" pitchFamily="34" charset="0"/>
                          <a:cs typeface="Calibri" panose="020F0502020204030204" pitchFamily="34" charset="0"/>
                        </a:rPr>
                        <a:t> ICI vs control, %</a:t>
                      </a:r>
                      <a:endParaRPr lang="en-US" sz="1600" i="0" dirty="0">
                        <a:solidFill>
                          <a:schemeClr val="bg1"/>
                        </a:solidFill>
                        <a:latin typeface="Calibri" panose="020F0502020204030204" pitchFamily="34" charset="0"/>
                        <a:cs typeface="Calibri" panose="020F0502020204030204" pitchFamily="34" charset="0"/>
                      </a:endParaRPr>
                    </a:p>
                    <a:p>
                      <a:r>
                        <a:rPr lang="en-US" sz="1600" i="0" dirty="0">
                          <a:solidFill>
                            <a:schemeClr val="bg1"/>
                          </a:solidFill>
                          <a:latin typeface="Calibri" panose="020F0502020204030204" pitchFamily="34" charset="0"/>
                          <a:cs typeface="Calibri" panose="020F0502020204030204" pitchFamily="34" charset="0"/>
                        </a:rPr>
                        <a:t>   </a:t>
                      </a:r>
                      <a:r>
                        <a:rPr lang="en-US" sz="1600" i="1" dirty="0">
                          <a:solidFill>
                            <a:schemeClr val="bg1"/>
                          </a:solidFill>
                          <a:latin typeface="Calibri" panose="020F0502020204030204" pitchFamily="34" charset="0"/>
                          <a:cs typeface="Calibri" panose="020F0502020204030204" pitchFamily="34" charset="0"/>
                        </a:rPr>
                        <a:t>P</a:t>
                      </a:r>
                      <a:r>
                        <a:rPr lang="en-US" sz="1600" i="0" dirty="0">
                          <a:solidFill>
                            <a:schemeClr val="bg1"/>
                          </a:solidFill>
                          <a:latin typeface="Calibri" panose="020F0502020204030204" pitchFamily="34" charset="0"/>
                          <a:cs typeface="Calibri" panose="020F0502020204030204" pitchFamily="34" charset="0"/>
                        </a:rPr>
                        <a:t> value</a:t>
                      </a:r>
                      <a:endParaRPr lang="en-US"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60 vs 22</a:t>
                      </a:r>
                    </a:p>
                    <a:p>
                      <a:pPr algn="ctr"/>
                      <a:r>
                        <a:rPr lang="en-US" sz="1600" b="0" dirty="0">
                          <a:solidFill>
                            <a:schemeClr val="bg1"/>
                          </a:solidFill>
                          <a:latin typeface="Calibri" panose="020F0502020204030204" pitchFamily="34" charset="0"/>
                          <a:cs typeface="Calibri" panose="020F0502020204030204" pitchFamily="34" charset="0"/>
                        </a:rPr>
                        <a:t>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64.8 vs 51.2</a:t>
                      </a:r>
                    </a:p>
                    <a:p>
                      <a:pPr algn="ctr"/>
                      <a:r>
                        <a:rPr lang="en-US" sz="1600" b="0" i="1" dirty="0">
                          <a:solidFill>
                            <a:schemeClr val="bg1"/>
                          </a:solidFill>
                          <a:latin typeface="Calibri" panose="020F0502020204030204" pitchFamily="34" charset="0"/>
                          <a:cs typeface="Calibri" panose="020F0502020204030204" pitchFamily="34" charset="0"/>
                        </a:rPr>
                        <a:t>P</a:t>
                      </a:r>
                      <a:r>
                        <a:rPr lang="en-US" sz="1600" b="0" dirty="0">
                          <a:solidFill>
                            <a:schemeClr val="bg1"/>
                          </a:solidFill>
                          <a:latin typeface="Calibri" panose="020F0502020204030204" pitchFamily="34" charset="0"/>
                          <a:cs typeface="Calibri" panose="020F0502020204030204" pitchFamily="34" charset="0"/>
                        </a:rPr>
                        <a:t> &lt;.001*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57.6 vs 41.1</a:t>
                      </a:r>
                    </a:p>
                    <a:p>
                      <a:pPr algn="ctr"/>
                      <a:r>
                        <a:rPr lang="en-US" sz="1600" b="0" i="1" dirty="0">
                          <a:solidFill>
                            <a:schemeClr val="bg1"/>
                          </a:solidFill>
                          <a:latin typeface="Calibri" panose="020F0502020204030204" pitchFamily="34" charset="0"/>
                          <a:cs typeface="Calibri" panose="020F0502020204030204" pitchFamily="34" charset="0"/>
                        </a:rPr>
                        <a:t>P</a:t>
                      </a:r>
                      <a:r>
                        <a:rPr lang="en-US" sz="1600" b="0" dirty="0">
                          <a:solidFill>
                            <a:schemeClr val="bg1"/>
                          </a:solidFill>
                          <a:latin typeface="Calibri" panose="020F0502020204030204" pitchFamily="34" charset="0"/>
                          <a:cs typeface="Calibri" panose="020F0502020204030204" pitchFamily="34" charset="0"/>
                        </a:rPr>
                        <a:t> = .0044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48.6 vs 44.4</a:t>
                      </a:r>
                    </a:p>
                    <a:p>
                      <a:pPr algn="ctr"/>
                      <a:r>
                        <a:rPr lang="en-US" sz="1600" b="0" i="1" dirty="0">
                          <a:solidFill>
                            <a:schemeClr val="bg1"/>
                          </a:solidFill>
                          <a:latin typeface="Calibri" panose="020F0502020204030204" pitchFamily="34" charset="0"/>
                          <a:cs typeface="Calibri" panose="020F0502020204030204" pitchFamily="34" charset="0"/>
                        </a:rPr>
                        <a:t>P</a:t>
                      </a:r>
                      <a:r>
                        <a:rPr lang="en-US" sz="1600" b="0" dirty="0">
                          <a:solidFill>
                            <a:schemeClr val="bg1"/>
                          </a:solidFill>
                          <a:latin typeface="Calibri" panose="020F0502020204030204" pitchFamily="34" charset="0"/>
                          <a:cs typeface="Calibri" panose="020F0502020204030204" pitchFamily="34" charset="0"/>
                        </a:rPr>
                        <a:t> = .48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53.4 vs 44.2</a:t>
                      </a:r>
                      <a:endParaRPr lang="en-US" sz="1600" b="0" i="0" u="none" strike="noStrike" kern="1200" dirty="0">
                        <a:solidFill>
                          <a:schemeClr val="bg1"/>
                        </a:solidFill>
                        <a:effectLst/>
                        <a:latin typeface="Calibri" panose="020F0502020204030204" pitchFamily="34" charset="0"/>
                        <a:ea typeface="+mn-ea"/>
                        <a:cs typeface="Calibri" panose="020F0502020204030204" pitchFamily="34" charset="0"/>
                      </a:endParaRPr>
                    </a:p>
                    <a:p>
                      <a:pPr algn="ctr"/>
                      <a:r>
                        <a:rPr lang="en-US" sz="1600" b="0" i="1" u="none" strike="noStrike" kern="1200" dirty="0">
                          <a:solidFill>
                            <a:schemeClr val="bg1"/>
                          </a:solidFill>
                          <a:effectLst/>
                          <a:latin typeface="Calibri" panose="020F0502020204030204" pitchFamily="34" charset="0"/>
                          <a:ea typeface="+mn-ea"/>
                          <a:cs typeface="Calibri" panose="020F0502020204030204" pitchFamily="34" charset="0"/>
                        </a:rPr>
                        <a:t>P </a:t>
                      </a:r>
                      <a:r>
                        <a:rPr lang="en-US" sz="1600" b="0" i="0" u="none" strike="noStrike" kern="1200" dirty="0">
                          <a:solidFill>
                            <a:schemeClr val="bg1"/>
                          </a:solidFill>
                          <a:effectLst/>
                          <a:latin typeface="Calibri" panose="020F0502020204030204" pitchFamily="34" charset="0"/>
                          <a:ea typeface="+mn-ea"/>
                          <a:cs typeface="Calibri" panose="020F0502020204030204" pitchFamily="34" charset="0"/>
                        </a:rPr>
                        <a:t>=</a:t>
                      </a:r>
                      <a:r>
                        <a:rPr lang="en-US" sz="1600" b="0" i="1" u="none" strike="noStrike" kern="1200" dirty="0">
                          <a:solidFill>
                            <a:schemeClr val="bg1"/>
                          </a:solidFill>
                          <a:effectLst/>
                          <a:latin typeface="Calibri" panose="020F0502020204030204" pitchFamily="34" charset="0"/>
                          <a:ea typeface="+mn-ea"/>
                          <a:cs typeface="Calibri" panose="020F0502020204030204" pitchFamily="34" charset="0"/>
                        </a:rPr>
                        <a:t>  </a:t>
                      </a:r>
                      <a:r>
                        <a:rPr lang="en-US" sz="1600" b="0" i="0" u="none" strike="noStrike" kern="1200" dirty="0">
                          <a:solidFill>
                            <a:schemeClr val="bg1"/>
                          </a:solidFill>
                          <a:effectLst/>
                          <a:latin typeface="Calibri" panose="020F0502020204030204" pitchFamily="34" charset="0"/>
                          <a:ea typeface="+mn-ea"/>
                          <a:cs typeface="Calibri" panose="020F0502020204030204" pitchFamily="34" charset="0"/>
                        </a:rPr>
                        <a:t>.287</a:t>
                      </a:r>
                      <a:endParaRPr lang="en-US" sz="16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295025152"/>
                  </a:ext>
                </a:extLst>
              </a:tr>
              <a:tr h="138222">
                <a:tc>
                  <a:txBody>
                    <a:bodyPr/>
                    <a:lstStyle/>
                    <a:p>
                      <a:r>
                        <a:rPr lang="en-US" sz="1600" dirty="0">
                          <a:solidFill>
                            <a:schemeClr val="bg1"/>
                          </a:solidFill>
                          <a:latin typeface="Calibri" panose="020F0502020204030204" pitchFamily="34" charset="0"/>
                          <a:cs typeface="Calibri" panose="020F0502020204030204" pitchFamily="34" charset="0"/>
                        </a:rPr>
                        <a:t>EFS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Similar (descriptive)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5-yr 81.3% vs 72.3%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b="0" dirty="0">
                          <a:solidFill>
                            <a:schemeClr val="bg1"/>
                          </a:solidFill>
                          <a:latin typeface="Calibri" panose="020F0502020204030204" pitchFamily="34" charset="0"/>
                          <a:cs typeface="Calibri" panose="020F0502020204030204" pitchFamily="34" charset="0"/>
                        </a:rPr>
                        <a:t>3-yr 85.6% vs 77.2%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18139207"/>
                  </a:ext>
                </a:extLst>
              </a:tr>
            </a:tbl>
          </a:graphicData>
        </a:graphic>
      </p:graphicFrame>
      <p:sp>
        <p:nvSpPr>
          <p:cNvPr id="5" name="TextBox 4">
            <a:extLst>
              <a:ext uri="{FF2B5EF4-FFF2-40B4-BE49-F238E27FC236}">
                <a16:creationId xmlns:a16="http://schemas.microsoft.com/office/drawing/2014/main" id="{EEE38AFC-11E2-C74F-C987-9EBAE183DA93}"/>
              </a:ext>
            </a:extLst>
          </p:cNvPr>
          <p:cNvSpPr txBox="1"/>
          <p:nvPr/>
        </p:nvSpPr>
        <p:spPr>
          <a:xfrm>
            <a:off x="416913" y="6158589"/>
            <a:ext cx="8870925" cy="646331"/>
          </a:xfrm>
          <a:prstGeom prst="rect">
            <a:avLst/>
          </a:prstGeom>
          <a:noFill/>
        </p:spPr>
        <p:txBody>
          <a:bodyPr wrap="square" rtlCol="0">
            <a:spAutoFit/>
          </a:bodyPr>
          <a:lstStyle/>
          <a:p>
            <a:pPr defTabSz="914377" eaLnBrk="1" fontAlgn="auto" hangingPunct="1">
              <a:spcBef>
                <a:spcPts val="0"/>
              </a:spcBef>
              <a:spcAft>
                <a:spcPts val="0"/>
              </a:spcAft>
              <a:defRPr/>
            </a:pP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1. Nanda. JAMA Oncol. 2020;6:676. 2. Schmid. NEJM. 2020;382:810. 3. </a:t>
            </a:r>
            <a:r>
              <a:rPr lang="en-US" altLang="en-US" sz="1200" b="0" dirty="0">
                <a:solidFill>
                  <a:schemeClr val="bg2"/>
                </a:solidFill>
                <a:latin typeface="Calibri" panose="020F0502020204030204" pitchFamily="34" charset="0"/>
              </a:rPr>
              <a:t>Schmid. NEJM. 2022;386:556. </a:t>
            </a: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4. </a:t>
            </a:r>
            <a:r>
              <a:rPr lang="en-US" altLang="en-US" sz="1200" b="0" dirty="0">
                <a:solidFill>
                  <a:schemeClr val="bg2"/>
                </a:solidFill>
                <a:latin typeface="Calibri" panose="020F0502020204030204" pitchFamily="34" charset="0"/>
              </a:rPr>
              <a:t>Schmid. ESMO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LBA18.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pPr lvl="0" defTabSz="914377" eaLnBrk="1" fontAlgn="auto" hangingPunct="1">
              <a:spcBef>
                <a:spcPts val="0"/>
              </a:spcBef>
              <a:spcAft>
                <a:spcPts val="0"/>
              </a:spcAft>
              <a:defRPr/>
            </a:pP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5. </a:t>
            </a:r>
            <a:r>
              <a:rPr kumimoji="0" lang="en-US" sz="1200" b="0" i="0" u="none" strike="noStrike" kern="1200" cap="none" spc="0" normalizeH="0" baseline="0" noProof="0" dirty="0" err="1">
                <a:ln>
                  <a:noFill/>
                </a:ln>
                <a:solidFill>
                  <a:schemeClr val="bg2"/>
                </a:solidFill>
                <a:effectLst/>
                <a:uLnTx/>
                <a:uFillTx/>
                <a:latin typeface="Calibri" panose="020F0502020204030204" pitchFamily="34" charset="0"/>
                <a:cs typeface="Calibri" panose="020F0502020204030204" pitchFamily="34" charset="0"/>
              </a:rPr>
              <a:t>Mittendorf</a:t>
            </a: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 Lancet. 2020;396:1090. 6. Gianni. Ann Oncol. 2022;33:534. 7. </a:t>
            </a:r>
            <a:r>
              <a:rPr kumimoji="0" lang="en-US" sz="1200" b="0" i="0" u="none" strike="noStrike" kern="1200" cap="none" spc="0" normalizeH="0" baseline="0" noProof="0" dirty="0" err="1">
                <a:ln>
                  <a:noFill/>
                </a:ln>
                <a:solidFill>
                  <a:schemeClr val="bg2"/>
                </a:solidFill>
                <a:effectLst/>
                <a:uLnTx/>
                <a:uFillTx/>
                <a:latin typeface="Calibri" panose="020F0502020204030204" pitchFamily="34" charset="0"/>
                <a:cs typeface="Calibri" panose="020F0502020204030204" pitchFamily="34" charset="0"/>
              </a:rPr>
              <a:t>Loibl</a:t>
            </a: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 Ann Oncol. 2019;30:1279. 8. </a:t>
            </a:r>
            <a:r>
              <a:rPr lang="en-US" sz="1200" b="0" dirty="0" err="1">
                <a:solidFill>
                  <a:schemeClr val="bg2"/>
                </a:solidFill>
                <a:latin typeface="Calibri" panose="020F0502020204030204" pitchFamily="34" charset="0"/>
                <a:cs typeface="Calibri" panose="020F0502020204030204" pitchFamily="34" charset="0"/>
              </a:rPr>
              <a:t>Loibl</a:t>
            </a:r>
            <a:r>
              <a:rPr lang="en-US" sz="1200" b="0" dirty="0">
                <a:solidFill>
                  <a:schemeClr val="bg2"/>
                </a:solidFill>
                <a:latin typeface="Calibri" panose="020F0502020204030204" pitchFamily="34" charset="0"/>
                <a:cs typeface="Calibri" panose="020F0502020204030204" pitchFamily="34" charset="0"/>
              </a:rPr>
              <a:t>.</a:t>
            </a: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 Ann Oncol. 2022;33:1149.</a:t>
            </a:r>
            <a:endParaRPr lang="en-US" sz="1200" b="0" dirty="0">
              <a:solidFill>
                <a:schemeClr val="bg2"/>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43CE632A-9973-7885-D7C1-8EAB1FD3C164}"/>
              </a:ext>
            </a:extLst>
          </p:cNvPr>
          <p:cNvSpPr/>
          <p:nvPr/>
        </p:nvSpPr>
        <p:spPr>
          <a:xfrm>
            <a:off x="2491426" y="1999709"/>
            <a:ext cx="1554480" cy="338328"/>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7" name="Rectangle 6">
            <a:extLst>
              <a:ext uri="{FF2B5EF4-FFF2-40B4-BE49-F238E27FC236}">
                <a16:creationId xmlns:a16="http://schemas.microsoft.com/office/drawing/2014/main" id="{C9CCA38D-3CE9-C2A8-2D32-48CCFFF7E8FD}"/>
              </a:ext>
            </a:extLst>
          </p:cNvPr>
          <p:cNvSpPr/>
          <p:nvPr/>
        </p:nvSpPr>
        <p:spPr>
          <a:xfrm>
            <a:off x="10072557" y="2007947"/>
            <a:ext cx="1376879" cy="338328"/>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8" name="Rectangle 7">
            <a:extLst>
              <a:ext uri="{FF2B5EF4-FFF2-40B4-BE49-F238E27FC236}">
                <a16:creationId xmlns:a16="http://schemas.microsoft.com/office/drawing/2014/main" id="{10E65A1F-417D-2F8C-39CE-2ECA527B9608}"/>
              </a:ext>
            </a:extLst>
          </p:cNvPr>
          <p:cNvSpPr/>
          <p:nvPr/>
        </p:nvSpPr>
        <p:spPr>
          <a:xfrm>
            <a:off x="7850660" y="2920184"/>
            <a:ext cx="1906137" cy="852873"/>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9" name="TextBox 8">
            <a:extLst>
              <a:ext uri="{FF2B5EF4-FFF2-40B4-BE49-F238E27FC236}">
                <a16:creationId xmlns:a16="http://schemas.microsoft.com/office/drawing/2014/main" id="{82C0CE92-A106-CCB9-929E-963E1F6EA369}"/>
              </a:ext>
            </a:extLst>
          </p:cNvPr>
          <p:cNvSpPr txBox="1"/>
          <p:nvPr/>
        </p:nvSpPr>
        <p:spPr bwMode="auto">
          <a:xfrm>
            <a:off x="545538" y="5736891"/>
            <a:ext cx="31402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*Data for n = 602 presented. </a:t>
            </a:r>
            <a:br>
              <a:rPr lang="en-US" sz="1400" b="0" dirty="0">
                <a:solidFill>
                  <a:schemeClr val="bg1"/>
                </a:solidFill>
                <a:latin typeface="Calibri" panose="020F0502020204030204" pitchFamily="34" charset="0"/>
              </a:rPr>
            </a:b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8 cycles neoadjuvant; 9 cycles adjuvant.</a:t>
            </a:r>
          </a:p>
        </p:txBody>
      </p:sp>
    </p:spTree>
    <p:extLst>
      <p:ext uri="{BB962C8B-B14F-4D97-AF65-F5344CB8AC3E}">
        <p14:creationId xmlns:p14="http://schemas.microsoft.com/office/powerpoint/2010/main" val="27675546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A21CA-CEDE-4DD3-4563-7B08B4770001}"/>
              </a:ext>
            </a:extLst>
          </p:cNvPr>
          <p:cNvSpPr>
            <a:spLocks noGrp="1"/>
          </p:cNvSpPr>
          <p:nvPr>
            <p:ph type="title"/>
          </p:nvPr>
        </p:nvSpPr>
        <p:spPr/>
        <p:txBody>
          <a:bodyPr/>
          <a:lstStyle/>
          <a:p>
            <a:r>
              <a:rPr lang="en-US" dirty="0"/>
              <a:t>Phase II NeoPACT: Neoadjuvant Pembrolizumab + Carboplatin/Docetaxel in TNBC</a:t>
            </a:r>
          </a:p>
        </p:txBody>
      </p:sp>
      <p:sp>
        <p:nvSpPr>
          <p:cNvPr id="29" name="Content Placeholder 28">
            <a:extLst>
              <a:ext uri="{FF2B5EF4-FFF2-40B4-BE49-F238E27FC236}">
                <a16:creationId xmlns:a16="http://schemas.microsoft.com/office/drawing/2014/main" id="{0ABE8825-2BA0-69FC-1988-AF1C7EF0EC0B}"/>
              </a:ext>
            </a:extLst>
          </p:cNvPr>
          <p:cNvSpPr>
            <a:spLocks noGrp="1"/>
          </p:cNvSpPr>
          <p:nvPr>
            <p:ph idx="1"/>
          </p:nvPr>
        </p:nvSpPr>
        <p:spPr/>
        <p:txBody>
          <a:bodyPr/>
          <a:lstStyle/>
          <a:p>
            <a:r>
              <a:rPr lang="en-US" sz="2000" dirty="0"/>
              <a:t>Multicenter phase II trial evaluating de-intensified, anthracycline-free neoadjuvant tx for TNBC</a:t>
            </a:r>
          </a:p>
        </p:txBody>
      </p:sp>
      <p:grpSp>
        <p:nvGrpSpPr>
          <p:cNvPr id="32" name="Group 31">
            <a:extLst>
              <a:ext uri="{FF2B5EF4-FFF2-40B4-BE49-F238E27FC236}">
                <a16:creationId xmlns:a16="http://schemas.microsoft.com/office/drawing/2014/main" id="{F7C2502A-220A-257E-DFC2-6F11DA4C8FC1}"/>
              </a:ext>
            </a:extLst>
          </p:cNvPr>
          <p:cNvGrpSpPr/>
          <p:nvPr/>
        </p:nvGrpSpPr>
        <p:grpSpPr>
          <a:xfrm>
            <a:off x="709795" y="1948791"/>
            <a:ext cx="10558959" cy="1477328"/>
            <a:chOff x="709795" y="2101191"/>
            <a:chExt cx="10558959" cy="1477328"/>
          </a:xfrm>
        </p:grpSpPr>
        <p:sp>
          <p:nvSpPr>
            <p:cNvPr id="5" name="Text Box 45">
              <a:extLst>
                <a:ext uri="{FF2B5EF4-FFF2-40B4-BE49-F238E27FC236}">
                  <a16:creationId xmlns:a16="http://schemas.microsoft.com/office/drawing/2014/main" id="{64F15C1E-3364-E6D9-0186-31E905126D97}"/>
                </a:ext>
              </a:extLst>
            </p:cNvPr>
            <p:cNvSpPr txBox="1">
              <a:spLocks noChangeArrowheads="1"/>
            </p:cNvSpPr>
            <p:nvPr/>
          </p:nvSpPr>
          <p:spPr bwMode="auto">
            <a:xfrm>
              <a:off x="709795" y="2101191"/>
              <a:ext cx="282588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Patients with stage I-III TNBC; T &gt;1 cm or N+;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ER/PR ≤10%; HER2 negative per ASCO/CAP guidelines</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115)</a:t>
              </a:r>
            </a:p>
          </p:txBody>
        </p:sp>
        <p:sp>
          <p:nvSpPr>
            <p:cNvPr id="6" name="Rectangle 49">
              <a:extLst>
                <a:ext uri="{FF2B5EF4-FFF2-40B4-BE49-F238E27FC236}">
                  <a16:creationId xmlns:a16="http://schemas.microsoft.com/office/drawing/2014/main" id="{FBDC137D-C600-22BE-9EE7-B17F53B7F24F}"/>
                </a:ext>
              </a:extLst>
            </p:cNvPr>
            <p:cNvSpPr>
              <a:spLocks noChangeArrowheads="1"/>
            </p:cNvSpPr>
            <p:nvPr/>
          </p:nvSpPr>
          <p:spPr bwMode="auto">
            <a:xfrm>
              <a:off x="3940616" y="2291215"/>
              <a:ext cx="2926080" cy="1097280"/>
            </a:xfrm>
            <a:prstGeom prst="rect">
              <a:avLst/>
            </a:prstGeom>
            <a:solidFill>
              <a:srgbClr val="01587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Carboplatin</a:t>
              </a:r>
              <a:r>
                <a:rPr kumimoji="0" lang="en-US" alt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 AUC 6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Docetaxel</a:t>
              </a:r>
              <a:r>
                <a:rPr kumimoji="0" lang="en-US" alt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 75 mg/m</a:t>
              </a:r>
              <a:r>
                <a:rPr kumimoji="0" lang="en-US" altLang="en-US" sz="1800" b="0" i="0" u="none" strike="noStrike" kern="0" cap="none" spc="0" normalizeH="0" baseline="30000" noProof="0" dirty="0">
                  <a:ln>
                    <a:noFill/>
                  </a:ln>
                  <a:solidFill>
                    <a:srgbClr val="FFFFFF"/>
                  </a:solidFill>
                  <a:effectLst/>
                  <a:uLnTx/>
                  <a:uFillTx/>
                  <a:latin typeface="Calibri" panose="020F0502020204030204" pitchFamily="34" charset="0"/>
                  <a:ea typeface="+mn-ea"/>
                  <a:cs typeface="+mn-cs"/>
                </a:rPr>
                <a:t>2</a:t>
              </a:r>
              <a:r>
                <a:rPr kumimoji="0" lang="en-US" alt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Pembrolizumab </a:t>
              </a:r>
              <a:r>
                <a:rPr kumimoji="0" lang="en-US" alt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200 mg Q21D x 6</a:t>
              </a:r>
              <a:endParaRPr kumimoji="0" lang="en-US" alt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0" name="Rectangle 49">
              <a:extLst>
                <a:ext uri="{FF2B5EF4-FFF2-40B4-BE49-F238E27FC236}">
                  <a16:creationId xmlns:a16="http://schemas.microsoft.com/office/drawing/2014/main" id="{96D486BA-347C-1989-E101-5EE951F0D913}"/>
                </a:ext>
              </a:extLst>
            </p:cNvPr>
            <p:cNvSpPr>
              <a:spLocks noChangeArrowheads="1"/>
            </p:cNvSpPr>
            <p:nvPr/>
          </p:nvSpPr>
          <p:spPr bwMode="auto">
            <a:xfrm>
              <a:off x="7271632" y="2428375"/>
              <a:ext cx="1463040" cy="822960"/>
            </a:xfrm>
            <a:prstGeom prst="rect">
              <a:avLst/>
            </a:prstGeom>
            <a:solidFill>
              <a:schemeClr val="bg1">
                <a:lumMod val="50000"/>
                <a:lumOff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Surgery</a:t>
              </a:r>
              <a:endParaRPr kumimoji="0" lang="en-US" alt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3" name="Line 52">
              <a:extLst>
                <a:ext uri="{FF2B5EF4-FFF2-40B4-BE49-F238E27FC236}">
                  <a16:creationId xmlns:a16="http://schemas.microsoft.com/office/drawing/2014/main" id="{8B128557-291E-4418-6E3D-B8B7BB48B490}"/>
                </a:ext>
              </a:extLst>
            </p:cNvPr>
            <p:cNvSpPr>
              <a:spLocks noChangeShapeType="1"/>
            </p:cNvSpPr>
            <p:nvPr/>
          </p:nvSpPr>
          <p:spPr bwMode="auto">
            <a:xfrm>
              <a:off x="8799980" y="2837959"/>
              <a:ext cx="274320" cy="3793"/>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4" name="Line 52">
              <a:extLst>
                <a:ext uri="{FF2B5EF4-FFF2-40B4-BE49-F238E27FC236}">
                  <a16:creationId xmlns:a16="http://schemas.microsoft.com/office/drawing/2014/main" id="{C1414A02-CD85-4504-D11B-4FACFA1DEC47}"/>
                </a:ext>
              </a:extLst>
            </p:cNvPr>
            <p:cNvSpPr>
              <a:spLocks noChangeShapeType="1"/>
            </p:cNvSpPr>
            <p:nvPr/>
          </p:nvSpPr>
          <p:spPr bwMode="auto">
            <a:xfrm>
              <a:off x="6932004" y="2839855"/>
              <a:ext cx="27432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7" name="Text Box 45">
              <a:extLst>
                <a:ext uri="{FF2B5EF4-FFF2-40B4-BE49-F238E27FC236}">
                  <a16:creationId xmlns:a16="http://schemas.microsoft.com/office/drawing/2014/main" id="{0A0FAD50-DF1F-102C-889D-F1BFF7C51A28}"/>
                </a:ext>
              </a:extLst>
            </p:cNvPr>
            <p:cNvSpPr txBox="1">
              <a:spLocks noChangeArrowheads="1"/>
            </p:cNvSpPr>
            <p:nvPr/>
          </p:nvSpPr>
          <p:spPr bwMode="auto">
            <a:xfrm>
              <a:off x="9139606" y="2378190"/>
              <a:ext cx="21291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Follow-up; adjuvant therapy permitted (no pembrolizumab)</a:t>
              </a:r>
            </a:p>
          </p:txBody>
        </p:sp>
        <p:sp>
          <p:nvSpPr>
            <p:cNvPr id="28" name="Line 52">
              <a:extLst>
                <a:ext uri="{FF2B5EF4-FFF2-40B4-BE49-F238E27FC236}">
                  <a16:creationId xmlns:a16="http://schemas.microsoft.com/office/drawing/2014/main" id="{B374C6CA-DCB0-6DF8-FCA7-6C1996CCFC95}"/>
                </a:ext>
              </a:extLst>
            </p:cNvPr>
            <p:cNvSpPr>
              <a:spLocks noChangeShapeType="1"/>
            </p:cNvSpPr>
            <p:nvPr/>
          </p:nvSpPr>
          <p:spPr bwMode="auto">
            <a:xfrm>
              <a:off x="3600988" y="2839855"/>
              <a:ext cx="27432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grpSp>
      <p:graphicFrame>
        <p:nvGraphicFramePr>
          <p:cNvPr id="31" name="Group 3">
            <a:extLst>
              <a:ext uri="{FF2B5EF4-FFF2-40B4-BE49-F238E27FC236}">
                <a16:creationId xmlns:a16="http://schemas.microsoft.com/office/drawing/2014/main" id="{C42E0AB1-142D-7660-D5A8-D2C1A883126A}"/>
              </a:ext>
            </a:extLst>
          </p:cNvPr>
          <p:cNvGraphicFramePr>
            <a:graphicFrameLocks/>
          </p:cNvGraphicFramePr>
          <p:nvPr/>
        </p:nvGraphicFramePr>
        <p:xfrm>
          <a:off x="522288" y="3538538"/>
          <a:ext cx="5376672" cy="2651840"/>
        </p:xfrm>
        <a:graphic>
          <a:graphicData uri="http://schemas.openxmlformats.org/drawingml/2006/table">
            <a:tbl>
              <a:tblPr/>
              <a:tblGrid>
                <a:gridCol w="1792224">
                  <a:extLst>
                    <a:ext uri="{9D8B030D-6E8A-4147-A177-3AD203B41FA5}">
                      <a16:colId xmlns:a16="http://schemas.microsoft.com/office/drawing/2014/main" val="20000"/>
                    </a:ext>
                  </a:extLst>
                </a:gridCol>
                <a:gridCol w="1792224">
                  <a:extLst>
                    <a:ext uri="{9D8B030D-6E8A-4147-A177-3AD203B41FA5}">
                      <a16:colId xmlns:a16="http://schemas.microsoft.com/office/drawing/2014/main" val="955554259"/>
                    </a:ext>
                  </a:extLst>
                </a:gridCol>
                <a:gridCol w="1792224">
                  <a:extLst>
                    <a:ext uri="{9D8B030D-6E8A-4147-A177-3AD203B41FA5}">
                      <a16:colId xmlns:a16="http://schemas.microsoft.com/office/drawing/2014/main" val="20001"/>
                    </a:ext>
                  </a:extLst>
                </a:gridCol>
              </a:tblGrid>
              <a:tr h="0">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Primary Endpoint: pCR,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(N = 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All,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(48-67)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TNM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Nodal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PD-L1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37900447"/>
                  </a:ext>
                </a:extLst>
              </a:tr>
            </a:tbl>
          </a:graphicData>
        </a:graphic>
      </p:graphicFrame>
      <p:graphicFrame>
        <p:nvGraphicFramePr>
          <p:cNvPr id="35" name="Group 3">
            <a:extLst>
              <a:ext uri="{FF2B5EF4-FFF2-40B4-BE49-F238E27FC236}">
                <a16:creationId xmlns:a16="http://schemas.microsoft.com/office/drawing/2014/main" id="{5A000F58-AA02-A2FF-1BB9-31BC724CA520}"/>
              </a:ext>
            </a:extLst>
          </p:cNvPr>
          <p:cNvGraphicFramePr>
            <a:graphicFrameLocks/>
          </p:cNvGraphicFramePr>
          <p:nvPr/>
        </p:nvGraphicFramePr>
        <p:xfrm>
          <a:off x="6381941" y="3538538"/>
          <a:ext cx="5376672" cy="2316544"/>
        </p:xfrm>
        <a:graphic>
          <a:graphicData uri="http://schemas.openxmlformats.org/drawingml/2006/table">
            <a:tbl>
              <a:tblPr/>
              <a:tblGrid>
                <a:gridCol w="3314509">
                  <a:extLst>
                    <a:ext uri="{9D8B030D-6E8A-4147-A177-3AD203B41FA5}">
                      <a16:colId xmlns:a16="http://schemas.microsoft.com/office/drawing/2014/main" val="20000"/>
                    </a:ext>
                  </a:extLst>
                </a:gridCol>
                <a:gridCol w="2062163">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Secondary Efficacy Endpoints,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(N = 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RCB 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2-yr EFS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With pCR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Without pCR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2-yr OS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With pCR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Without pCR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36" name="Text Box 15">
            <a:extLst>
              <a:ext uri="{FF2B5EF4-FFF2-40B4-BE49-F238E27FC236}">
                <a16:creationId xmlns:a16="http://schemas.microsoft.com/office/drawing/2014/main" id="{3FF4C437-059F-14D5-C606-0E70650F395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 ASCO 2022. Abstr 513.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356360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AFB1C-EEA8-8E4B-B013-61AC68B1B501}"/>
              </a:ext>
            </a:extLst>
          </p:cNvPr>
          <p:cNvSpPr>
            <a:spLocks noGrp="1"/>
          </p:cNvSpPr>
          <p:nvPr>
            <p:ph type="title"/>
          </p:nvPr>
        </p:nvSpPr>
        <p:spPr/>
        <p:txBody>
          <a:bodyPr/>
          <a:lstStyle/>
          <a:p>
            <a:r>
              <a:rPr lang="en-US" dirty="0"/>
              <a:t>ICIs in Early Breast Cancer: Select Clinical Trials</a:t>
            </a:r>
          </a:p>
        </p:txBody>
      </p:sp>
      <p:graphicFrame>
        <p:nvGraphicFramePr>
          <p:cNvPr id="8" name="Content Placeholder 3">
            <a:extLst>
              <a:ext uri="{FF2B5EF4-FFF2-40B4-BE49-F238E27FC236}">
                <a16:creationId xmlns:a16="http://schemas.microsoft.com/office/drawing/2014/main" id="{56CCCFFF-8C67-191D-0493-70AE517468AF}"/>
              </a:ext>
            </a:extLst>
          </p:cNvPr>
          <p:cNvGraphicFramePr>
            <a:graphicFrameLocks/>
          </p:cNvGraphicFramePr>
          <p:nvPr>
            <p:extLst>
              <p:ext uri="{D42A27DB-BD31-4B8C-83A1-F6EECF244321}">
                <p14:modId xmlns:p14="http://schemas.microsoft.com/office/powerpoint/2010/main" val="1662752719"/>
              </p:ext>
            </p:extLst>
          </p:nvPr>
        </p:nvGraphicFramePr>
        <p:xfrm>
          <a:off x="727076" y="1604963"/>
          <a:ext cx="10735057" cy="4572000"/>
        </p:xfrm>
        <a:graphic>
          <a:graphicData uri="http://schemas.openxmlformats.org/drawingml/2006/table">
            <a:tbl>
              <a:tblPr/>
              <a:tblGrid>
                <a:gridCol w="1760943">
                  <a:extLst>
                    <a:ext uri="{9D8B030D-6E8A-4147-A177-3AD203B41FA5}">
                      <a16:colId xmlns:a16="http://schemas.microsoft.com/office/drawing/2014/main" val="292749579"/>
                    </a:ext>
                  </a:extLst>
                </a:gridCol>
                <a:gridCol w="829339">
                  <a:extLst>
                    <a:ext uri="{9D8B030D-6E8A-4147-A177-3AD203B41FA5}">
                      <a16:colId xmlns:a16="http://schemas.microsoft.com/office/drawing/2014/main" val="410917434"/>
                    </a:ext>
                  </a:extLst>
                </a:gridCol>
                <a:gridCol w="1467293">
                  <a:extLst>
                    <a:ext uri="{9D8B030D-6E8A-4147-A177-3AD203B41FA5}">
                      <a16:colId xmlns:a16="http://schemas.microsoft.com/office/drawing/2014/main" val="3660920476"/>
                    </a:ext>
                  </a:extLst>
                </a:gridCol>
                <a:gridCol w="2498651">
                  <a:extLst>
                    <a:ext uri="{9D8B030D-6E8A-4147-A177-3AD203B41FA5}">
                      <a16:colId xmlns:a16="http://schemas.microsoft.com/office/drawing/2014/main" val="1663833863"/>
                    </a:ext>
                  </a:extLst>
                </a:gridCol>
                <a:gridCol w="2594345">
                  <a:extLst>
                    <a:ext uri="{9D8B030D-6E8A-4147-A177-3AD203B41FA5}">
                      <a16:colId xmlns:a16="http://schemas.microsoft.com/office/drawing/2014/main" val="2971257413"/>
                    </a:ext>
                  </a:extLst>
                </a:gridCol>
                <a:gridCol w="1584486">
                  <a:extLst>
                    <a:ext uri="{9D8B030D-6E8A-4147-A177-3AD203B41FA5}">
                      <a16:colId xmlns:a16="http://schemas.microsoft.com/office/drawing/2014/main" val="1220837557"/>
                    </a:ext>
                  </a:extLst>
                </a:gridCol>
              </a:tblGrid>
              <a:tr h="1182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Trial</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Phase </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Setting</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Population</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Interventions</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Primary Outcome(s)</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352220555"/>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ImmunoADAPT</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(NCT03573648)</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Neoadj</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Stage II-III ER+</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Avelumab/palbociclib/ET vs avelumab/ET</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cCR</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767769302"/>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KEYNOTE-756 (NCT03725059)</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Neoadj→adj</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T1c-T2, cN1-cN2, orT3-4, cN0-cN2 ER+/HER2-</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Pembrolizumab vs placebo + </a:t>
                      </a: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neoadj</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CT and adj ET </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pCR</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EFS</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4855839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SCARLET (SWOG 2212)</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Neoadj</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TNBC</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dirty="0" err="1">
                          <a:solidFill>
                            <a:schemeClr val="bg1"/>
                          </a:solidFill>
                        </a:rPr>
                        <a:t>Taxane</a:t>
                      </a:r>
                      <a:r>
                        <a:rPr lang="en-US" dirty="0">
                          <a:solidFill>
                            <a:schemeClr val="bg1"/>
                          </a:solidFill>
                        </a:rPr>
                        <a:t>/carboplatin → AC + pembrolizumab vs docetaxel/carboplatin + pembrolizumab</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EFS</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6521228"/>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OptimICE</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-PCR (NCT05812807)</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Adj</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Stage T1cN1-2 or T2-4N0-2 TNBC with </a:t>
                      </a: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pCR</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following </a:t>
                      </a: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neoadj</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CT + pembrolizumab</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Pembrolizumab vs observation </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RFS</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402571299"/>
                  </a:ext>
                </a:extLst>
              </a:tr>
            </a:tbl>
          </a:graphicData>
        </a:graphic>
      </p:graphicFrame>
      <p:sp>
        <p:nvSpPr>
          <p:cNvPr id="3" name="TextBox 2">
            <a:extLst>
              <a:ext uri="{FF2B5EF4-FFF2-40B4-BE49-F238E27FC236}">
                <a16:creationId xmlns:a16="http://schemas.microsoft.com/office/drawing/2014/main" id="{13B3F5AB-D9A0-2FA1-3149-FEA85F379527}"/>
              </a:ext>
            </a:extLst>
          </p:cNvPr>
          <p:cNvSpPr txBox="1"/>
          <p:nvPr/>
        </p:nvSpPr>
        <p:spPr bwMode="auto">
          <a:xfrm>
            <a:off x="430501" y="6389301"/>
            <a:ext cx="1222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Clinicaltrials.gov.</a:t>
            </a:r>
          </a:p>
        </p:txBody>
      </p:sp>
    </p:spTree>
    <p:extLst>
      <p:ext uri="{BB962C8B-B14F-4D97-AF65-F5344CB8AC3E}">
        <p14:creationId xmlns:p14="http://schemas.microsoft.com/office/powerpoint/2010/main" val="23608100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47B03C-FA01-5402-4C30-BDF6D91725CF}"/>
              </a:ext>
            </a:extLst>
          </p:cNvPr>
          <p:cNvSpPr>
            <a:spLocks noGrp="1"/>
          </p:cNvSpPr>
          <p:nvPr>
            <p:ph type="title"/>
          </p:nvPr>
        </p:nvSpPr>
        <p:spPr/>
        <p:txBody>
          <a:bodyPr/>
          <a:lstStyle/>
          <a:p>
            <a:r>
              <a:rPr lang="en-US" dirty="0"/>
              <a:t>General Guidelines for Management of </a:t>
            </a:r>
            <a:r>
              <a:rPr lang="en-US" dirty="0" err="1"/>
              <a:t>irAEs</a:t>
            </a:r>
            <a:endParaRPr lang="en-US" dirty="0"/>
          </a:p>
        </p:txBody>
      </p:sp>
      <p:sp>
        <p:nvSpPr>
          <p:cNvPr id="12" name="Content Placeholder 2">
            <a:extLst>
              <a:ext uri="{FF2B5EF4-FFF2-40B4-BE49-F238E27FC236}">
                <a16:creationId xmlns:a16="http://schemas.microsoft.com/office/drawing/2014/main" id="{856E6680-EDE8-EE23-E592-609BD5980737}"/>
              </a:ext>
            </a:extLst>
          </p:cNvPr>
          <p:cNvSpPr txBox="1">
            <a:spLocks/>
          </p:cNvSpPr>
          <p:nvPr/>
        </p:nvSpPr>
        <p:spPr bwMode="auto">
          <a:xfrm>
            <a:off x="604838" y="1215736"/>
            <a:ext cx="10877550" cy="440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Consult promptly with relevant specialists for affected organ systems (eg, GI, dermatology)</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3" name="Content Placeholder 2">
            <a:extLst>
              <a:ext uri="{FF2B5EF4-FFF2-40B4-BE49-F238E27FC236}">
                <a16:creationId xmlns:a16="http://schemas.microsoft.com/office/drawing/2014/main" id="{230E9E58-7559-A355-8450-250F85C89BC7}"/>
              </a:ext>
            </a:extLst>
          </p:cNvPr>
          <p:cNvSpPr>
            <a:spLocks noGrp="1"/>
          </p:cNvSpPr>
          <p:nvPr>
            <p:ph sz="half" idx="1"/>
          </p:nvPr>
        </p:nvSpPr>
        <p:spPr>
          <a:xfrm>
            <a:off x="601820" y="1639826"/>
            <a:ext cx="5309278" cy="3157598"/>
          </a:xfrm>
          <a:ln w="38100">
            <a:solidFill>
              <a:schemeClr val="accent3"/>
            </a:solidFill>
          </a:ln>
        </p:spPr>
        <p:txBody>
          <a:bodyPr>
            <a:normAutofit fontScale="92500" lnSpcReduction="10000"/>
          </a:bodyPr>
          <a:lstStyle/>
          <a:p>
            <a:pPr>
              <a:spcAft>
                <a:spcPts val="400"/>
              </a:spcAft>
            </a:pPr>
            <a:r>
              <a:rPr lang="en-US" altLang="en-US" sz="1800" b="1" dirty="0">
                <a:solidFill>
                  <a:schemeClr val="accent3"/>
                </a:solidFill>
              </a:rPr>
              <a:t>Grade 1: Asymptomatic to Mild Symptoms</a:t>
            </a:r>
          </a:p>
          <a:p>
            <a:pPr lvl="1">
              <a:spcBef>
                <a:spcPts val="400"/>
              </a:spcBef>
              <a:spcAft>
                <a:spcPts val="400"/>
              </a:spcAft>
            </a:pPr>
            <a:r>
              <a:rPr lang="en-US" sz="1600" dirty="0"/>
              <a:t>Observation</a:t>
            </a:r>
          </a:p>
          <a:p>
            <a:pPr lvl="1">
              <a:spcBef>
                <a:spcPts val="400"/>
              </a:spcBef>
              <a:spcAft>
                <a:spcPts val="400"/>
              </a:spcAft>
            </a:pPr>
            <a:r>
              <a:rPr lang="en-US" sz="1600" dirty="0"/>
              <a:t>Supportive care</a:t>
            </a:r>
          </a:p>
          <a:p>
            <a:pPr lvl="1">
              <a:spcBef>
                <a:spcPts val="400"/>
              </a:spcBef>
              <a:spcAft>
                <a:spcPts val="400"/>
              </a:spcAft>
            </a:pPr>
            <a:r>
              <a:rPr lang="en-US" sz="1600" dirty="0"/>
              <a:t>Continue ICI therapy</a:t>
            </a:r>
            <a:endParaRPr lang="en-US" altLang="en-US" sz="1600" dirty="0"/>
          </a:p>
          <a:p>
            <a:pPr>
              <a:spcAft>
                <a:spcPts val="400"/>
              </a:spcAft>
            </a:pPr>
            <a:r>
              <a:rPr lang="en-US" altLang="en-US" sz="1800" b="1" dirty="0">
                <a:solidFill>
                  <a:schemeClr val="accent3"/>
                </a:solidFill>
              </a:rPr>
              <a:t>Grade 2: Moderate Symptoms</a:t>
            </a:r>
          </a:p>
          <a:p>
            <a:pPr lvl="1">
              <a:spcBef>
                <a:spcPts val="400"/>
              </a:spcBef>
              <a:spcAft>
                <a:spcPts val="400"/>
              </a:spcAft>
            </a:pPr>
            <a:r>
              <a:rPr lang="en-US" altLang="en-US" sz="1600" dirty="0"/>
              <a:t>Consider holding ICI; consider redose if AE resolves to grade ≤1</a:t>
            </a:r>
          </a:p>
          <a:p>
            <a:pPr lvl="1">
              <a:spcBef>
                <a:spcPts val="400"/>
              </a:spcBef>
              <a:spcAft>
                <a:spcPts val="400"/>
              </a:spcAft>
            </a:pPr>
            <a:r>
              <a:rPr lang="en-US" altLang="en-US" sz="1600" dirty="0"/>
              <a:t>Consider low-dose steroids (prednisone </a:t>
            </a:r>
            <a:br>
              <a:rPr lang="en-US" altLang="en-US" sz="1600" dirty="0"/>
            </a:br>
            <a:r>
              <a:rPr lang="en-US" altLang="en-US" sz="1600" dirty="0"/>
              <a:t>0.5-1 mg/kg/day)</a:t>
            </a:r>
          </a:p>
        </p:txBody>
      </p:sp>
      <p:sp>
        <p:nvSpPr>
          <p:cNvPr id="14" name="Content Placeholder 9">
            <a:extLst>
              <a:ext uri="{FF2B5EF4-FFF2-40B4-BE49-F238E27FC236}">
                <a16:creationId xmlns:a16="http://schemas.microsoft.com/office/drawing/2014/main" id="{3CA924C6-E8DA-B4B3-EC62-FD0E195EE6B5}"/>
              </a:ext>
            </a:extLst>
          </p:cNvPr>
          <p:cNvSpPr>
            <a:spLocks noGrp="1"/>
          </p:cNvSpPr>
          <p:nvPr>
            <p:ph sz="half" idx="2"/>
          </p:nvPr>
        </p:nvSpPr>
        <p:spPr>
          <a:xfrm>
            <a:off x="6252634" y="1639826"/>
            <a:ext cx="5229570" cy="3158086"/>
          </a:xfrm>
          <a:ln w="38100">
            <a:solidFill>
              <a:schemeClr val="accent3"/>
            </a:solidFill>
          </a:ln>
        </p:spPr>
        <p:txBody>
          <a:bodyPr>
            <a:normAutofit fontScale="92500" lnSpcReduction="10000"/>
          </a:bodyPr>
          <a:lstStyle/>
          <a:p>
            <a:pPr>
              <a:spcAft>
                <a:spcPts val="400"/>
              </a:spcAft>
            </a:pPr>
            <a:r>
              <a:rPr lang="en-US" altLang="en-US" sz="1800" b="1" dirty="0">
                <a:solidFill>
                  <a:schemeClr val="accent3"/>
                </a:solidFill>
              </a:rPr>
              <a:t>Grade 3: Medically Significant but </a:t>
            </a:r>
            <a:br>
              <a:rPr lang="en-US" altLang="en-US" sz="1800" b="1" dirty="0">
                <a:solidFill>
                  <a:schemeClr val="accent3"/>
                </a:solidFill>
              </a:rPr>
            </a:br>
            <a:r>
              <a:rPr lang="en-US" altLang="en-US" sz="1800" b="1" dirty="0">
                <a:solidFill>
                  <a:schemeClr val="accent3"/>
                </a:solidFill>
              </a:rPr>
              <a:t>Not Immediately Life-threatening</a:t>
            </a:r>
          </a:p>
          <a:p>
            <a:pPr lvl="1">
              <a:spcBef>
                <a:spcPts val="400"/>
              </a:spcBef>
              <a:spcAft>
                <a:spcPts val="400"/>
              </a:spcAft>
            </a:pPr>
            <a:r>
              <a:rPr lang="en-US" sz="1600" dirty="0"/>
              <a:t>Hold ICI; consider redose with caution if AE resolves to grade ≤1</a:t>
            </a:r>
          </a:p>
          <a:p>
            <a:pPr lvl="1">
              <a:spcBef>
                <a:spcPts val="400"/>
              </a:spcBef>
              <a:spcAft>
                <a:spcPts val="400"/>
              </a:spcAft>
            </a:pPr>
            <a:r>
              <a:rPr lang="en-US" sz="1600" dirty="0"/>
              <a:t>Start high-dose steroids (prednisone 1-2 mg/kg/day)</a:t>
            </a:r>
          </a:p>
          <a:p>
            <a:pPr lvl="1">
              <a:spcBef>
                <a:spcPts val="400"/>
              </a:spcBef>
              <a:spcAft>
                <a:spcPts val="400"/>
              </a:spcAft>
            </a:pPr>
            <a:r>
              <a:rPr lang="en-US" sz="1600" dirty="0"/>
              <a:t>Slow steroid taper over ≥4-6 wk once </a:t>
            </a:r>
            <a:r>
              <a:rPr lang="en-US" altLang="en-US" sz="1600" dirty="0"/>
              <a:t>toxicity resolves to grade ≤1 </a:t>
            </a:r>
            <a:r>
              <a:rPr lang="en-US" altLang="en-US" sz="1600" dirty="0">
                <a:sym typeface="Wingdings" panose="05000000000000000000" pitchFamily="2" charset="2"/>
              </a:rPr>
              <a:t> </a:t>
            </a:r>
            <a:r>
              <a:rPr lang="en-US" altLang="en-US" sz="1600" dirty="0"/>
              <a:t>If not improving in 1-3 days, increase immunosuppression</a:t>
            </a:r>
            <a:endParaRPr lang="en-US" sz="1600" dirty="0"/>
          </a:p>
          <a:p>
            <a:pPr>
              <a:spcAft>
                <a:spcPts val="400"/>
              </a:spcAft>
            </a:pPr>
            <a:r>
              <a:rPr lang="en-US" altLang="en-US" sz="1800" b="1" dirty="0">
                <a:solidFill>
                  <a:schemeClr val="accent3"/>
                </a:solidFill>
              </a:rPr>
              <a:t>Grade 4: Life-threatening Consequences </a:t>
            </a:r>
          </a:p>
          <a:p>
            <a:pPr lvl="1">
              <a:spcBef>
                <a:spcPts val="600"/>
              </a:spcBef>
              <a:spcAft>
                <a:spcPts val="400"/>
              </a:spcAft>
            </a:pPr>
            <a:r>
              <a:rPr lang="en-US" sz="1600" dirty="0"/>
              <a:t>Urgent intervention </a:t>
            </a:r>
          </a:p>
          <a:p>
            <a:pPr lvl="1">
              <a:spcBef>
                <a:spcPts val="600"/>
              </a:spcBef>
              <a:spcAft>
                <a:spcPts val="400"/>
              </a:spcAft>
            </a:pPr>
            <a:r>
              <a:rPr lang="en-US" sz="1600" b="1" dirty="0">
                <a:solidFill>
                  <a:srgbClr val="FF0000"/>
                </a:solidFill>
              </a:rPr>
              <a:t>Permanently discontinue ICI (except for endocrinopathies)</a:t>
            </a:r>
            <a:endParaRPr lang="en-US" altLang="en-US" sz="1800" b="1" dirty="0">
              <a:solidFill>
                <a:srgbClr val="FF0000"/>
              </a:solidFill>
            </a:endParaRPr>
          </a:p>
        </p:txBody>
      </p:sp>
      <p:sp>
        <p:nvSpPr>
          <p:cNvPr id="15" name="Text Box 11">
            <a:extLst>
              <a:ext uri="{FF2B5EF4-FFF2-40B4-BE49-F238E27FC236}">
                <a16:creationId xmlns:a16="http://schemas.microsoft.com/office/drawing/2014/main" id="{277E7349-F68F-9162-1E14-A2E84A07FDBD}"/>
              </a:ext>
            </a:extLst>
          </p:cNvPr>
          <p:cNvSpPr txBox="1">
            <a:spLocks noChangeArrowheads="1"/>
          </p:cNvSpPr>
          <p:nvPr/>
        </p:nvSpPr>
        <p:spPr bwMode="auto">
          <a:xfrm>
            <a:off x="411480" y="638225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fontAlgn="auto" hangingPunct="1">
              <a:lnSpc>
                <a:spcPct val="100000"/>
              </a:lnSpc>
              <a:spcBef>
                <a:spcPct val="0"/>
              </a:spcBef>
              <a:spcAft>
                <a:spcPct val="0"/>
              </a:spcAft>
              <a:buClrTx/>
              <a:buNone/>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Ghisoni</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 Cancer. 2021;149:153. Johnson. Nat Rev Clin Oncol. 2022;19:254. Schneider. JCO. 2021;39:4073. </a:t>
            </a:r>
          </a:p>
        </p:txBody>
      </p:sp>
      <p:sp>
        <p:nvSpPr>
          <p:cNvPr id="16" name="Content Placeholder 2">
            <a:extLst>
              <a:ext uri="{FF2B5EF4-FFF2-40B4-BE49-F238E27FC236}">
                <a16:creationId xmlns:a16="http://schemas.microsoft.com/office/drawing/2014/main" id="{16A0D049-C1DC-8923-65CE-2B58961D68B8}"/>
              </a:ext>
            </a:extLst>
          </p:cNvPr>
          <p:cNvSpPr txBox="1">
            <a:spLocks/>
          </p:cNvSpPr>
          <p:nvPr/>
        </p:nvSpPr>
        <p:spPr bwMode="auto">
          <a:xfrm>
            <a:off x="604677" y="4885887"/>
            <a:ext cx="10877529" cy="1277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891" indent="-342891"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32" indent="-285744"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2971"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160"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349"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537" indent="-228594"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726" indent="-228594"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8914" indent="-228594"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103" indent="-228594"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r>
              <a:rPr lang="en-US" sz="1800" kern="0" dirty="0"/>
              <a:t>For steroid-refractory AEs, consider adding infliximab, mycophenolate mofetil, etc</a:t>
            </a:r>
          </a:p>
          <a:p>
            <a:r>
              <a:rPr lang="en-US" sz="1800" kern="0" dirty="0"/>
              <a:t>In patients treated for early cancer, late-onset and chronic irAEs may be of particular concern </a:t>
            </a:r>
            <a:br>
              <a:rPr lang="en-US" sz="1800" kern="0" dirty="0"/>
            </a:br>
            <a:r>
              <a:rPr lang="en-US" sz="1800" kern="0" dirty="0"/>
              <a:t>(eg, endocrine, rheumatologic)</a:t>
            </a:r>
          </a:p>
          <a:p>
            <a:r>
              <a:rPr lang="en-US" sz="1800" b="1" kern="0" dirty="0">
                <a:solidFill>
                  <a:srgbClr val="FF0000"/>
                </a:solidFill>
              </a:rPr>
              <a:t>Immune-related endocrinopathy is usually treated with hormone replacement, not steroids</a:t>
            </a:r>
          </a:p>
        </p:txBody>
      </p:sp>
    </p:spTree>
    <p:extLst>
      <p:ext uri="{BB962C8B-B14F-4D97-AF65-F5344CB8AC3E}">
        <p14:creationId xmlns:p14="http://schemas.microsoft.com/office/powerpoint/2010/main" val="28218659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B284EC-9F5E-C449-9438-8F4F12A5C897}"/>
              </a:ext>
            </a:extLst>
          </p:cNvPr>
          <p:cNvSpPr>
            <a:spLocks noGrp="1"/>
          </p:cNvSpPr>
          <p:nvPr>
            <p:ph type="title"/>
          </p:nvPr>
        </p:nvSpPr>
        <p:spPr/>
        <p:txBody>
          <a:bodyPr/>
          <a:lstStyle/>
          <a:p>
            <a:r>
              <a:rPr lang="en-US" dirty="0"/>
              <a:t>CREATE-X: Adjuvant Capecitabine in HER2- EBC With Residual Disease After Neoadjuvant CT</a:t>
            </a:r>
          </a:p>
        </p:txBody>
      </p:sp>
      <p:sp>
        <p:nvSpPr>
          <p:cNvPr id="7171" name="Content Placeholder 1">
            <a:extLst>
              <a:ext uri="{FF2B5EF4-FFF2-40B4-BE49-F238E27FC236}">
                <a16:creationId xmlns:a16="http://schemas.microsoft.com/office/drawing/2014/main" id="{07FD608C-6846-4543-90C1-F58D3CDD16BC}"/>
              </a:ext>
            </a:extLst>
          </p:cNvPr>
          <p:cNvSpPr>
            <a:spLocks noGrp="1"/>
          </p:cNvSpPr>
          <p:nvPr>
            <p:ph idx="1"/>
          </p:nvPr>
        </p:nvSpPr>
        <p:spPr/>
        <p:txBody>
          <a:bodyPr/>
          <a:lstStyle/>
          <a:p>
            <a:r>
              <a:rPr lang="en-US" altLang="en-US" sz="2000" dirty="0"/>
              <a:t>Preplanned interim analysis of a randomized, open-label phase III trial</a:t>
            </a:r>
          </a:p>
          <a:p>
            <a:pPr lvl="1"/>
            <a:r>
              <a:rPr lang="en-US" altLang="en-US" sz="1800" dirty="0"/>
              <a:t>IDMC recommended early trial termination for efficacy</a:t>
            </a:r>
          </a:p>
        </p:txBody>
      </p:sp>
      <p:sp>
        <p:nvSpPr>
          <p:cNvPr id="7173" name="Text Box 45">
            <a:extLst>
              <a:ext uri="{FF2B5EF4-FFF2-40B4-BE49-F238E27FC236}">
                <a16:creationId xmlns:a16="http://schemas.microsoft.com/office/drawing/2014/main" id="{4D86064A-BAE3-4404-A7B1-53BC7D6903DA}"/>
              </a:ext>
            </a:extLst>
          </p:cNvPr>
          <p:cNvSpPr txBox="1">
            <a:spLocks noChangeArrowheads="1"/>
          </p:cNvSpPr>
          <p:nvPr/>
        </p:nvSpPr>
        <p:spPr bwMode="auto">
          <a:xfrm>
            <a:off x="1053975" y="3220894"/>
            <a:ext cx="330244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cs typeface="Calibri" panose="020F0502020204030204" pitchFamily="34" charset="0"/>
              </a:rPr>
              <a:t>Patients aged 20-74 yr with HER2- stage I-IIIB EBC and residual disease (non-pCR, N+) after NACT and surgery; no prior oral fluoropyrimidines </a:t>
            </a:r>
            <a:br>
              <a:rPr lang="en-GB" altLang="en-US" sz="1600" b="0" dirty="0">
                <a:solidFill>
                  <a:schemeClr val="bg1"/>
                </a:solidFill>
                <a:latin typeface="Calibri" panose="020F0502020204030204" pitchFamily="34" charset="0"/>
                <a:cs typeface="Calibri" panose="020F0502020204030204" pitchFamily="34" charset="0"/>
              </a:rPr>
            </a:br>
            <a:r>
              <a:rPr lang="en-GB" altLang="en-US" sz="1600" b="0" dirty="0">
                <a:solidFill>
                  <a:schemeClr val="bg1"/>
                </a:solidFill>
                <a:latin typeface="Calibri" panose="020F0502020204030204" pitchFamily="34" charset="0"/>
                <a:cs typeface="Calibri" panose="020F0502020204030204" pitchFamily="34" charset="0"/>
              </a:rPr>
              <a:t>(N = 910)</a:t>
            </a:r>
            <a:endParaRPr lang="en-US" altLang="en-US" sz="1600" b="0" dirty="0">
              <a:solidFill>
                <a:schemeClr val="bg1"/>
              </a:solidFill>
              <a:latin typeface="Calibri" panose="020F0502020204030204" pitchFamily="34" charset="0"/>
              <a:cs typeface="Calibri" panose="020F0502020204030204" pitchFamily="34" charset="0"/>
            </a:endParaRPr>
          </a:p>
        </p:txBody>
      </p:sp>
      <p:sp>
        <p:nvSpPr>
          <p:cNvPr id="11270" name="Rectangle 49">
            <a:extLst>
              <a:ext uri="{FF2B5EF4-FFF2-40B4-BE49-F238E27FC236}">
                <a16:creationId xmlns:a16="http://schemas.microsoft.com/office/drawing/2014/main" id="{2EE268E8-FE85-4E7D-9230-50F9266136FD}"/>
              </a:ext>
            </a:extLst>
          </p:cNvPr>
          <p:cNvSpPr>
            <a:spLocks noChangeArrowheads="1"/>
          </p:cNvSpPr>
          <p:nvPr/>
        </p:nvSpPr>
        <p:spPr bwMode="auto">
          <a:xfrm>
            <a:off x="5300354" y="2833959"/>
            <a:ext cx="3564646" cy="1097280"/>
          </a:xfrm>
          <a:prstGeom prst="rect">
            <a:avLst/>
          </a:prstGeom>
          <a:solidFill>
            <a:schemeClr val="accent1"/>
          </a:solidFill>
          <a:ln w="9525">
            <a:noFill/>
            <a:miter lim="800000"/>
            <a:headEnd/>
            <a:tailEnd/>
          </a:ln>
        </p:spPr>
        <p:txBody>
          <a:bodyPr wrap="square" anchor="ctr" anchorCtr="1"/>
          <a:lstStyle/>
          <a:p>
            <a:pPr algn="ctr">
              <a:defRPr/>
            </a:pPr>
            <a:r>
              <a:rPr lang="en-US" altLang="en-US" sz="1600" b="1" dirty="0">
                <a:latin typeface="Calibri" panose="020F0502020204030204" pitchFamily="34" charset="0"/>
                <a:cs typeface="Calibri" panose="020F0502020204030204" pitchFamily="34" charset="0"/>
              </a:rPr>
              <a:t>Capecitabine </a:t>
            </a:r>
            <a:r>
              <a:rPr lang="en-US" altLang="en-US" sz="1600" b="0" dirty="0">
                <a:latin typeface="Calibri" panose="020F0502020204030204" pitchFamily="34" charset="0"/>
                <a:cs typeface="Calibri" panose="020F0502020204030204" pitchFamily="34" charset="0"/>
              </a:rPr>
              <a:t>1250 mg</a:t>
            </a:r>
            <a:r>
              <a:rPr lang="en-US" altLang="en-US" sz="1600" b="0">
                <a:latin typeface="Calibri" panose="020F0502020204030204" pitchFamily="34" charset="0"/>
                <a:cs typeface="Calibri" panose="020F0502020204030204" pitchFamily="34" charset="0"/>
              </a:rPr>
              <a:t>/m² </a:t>
            </a:r>
            <a:r>
              <a:rPr lang="en-US" altLang="en-US" sz="1600" b="0" dirty="0">
                <a:latin typeface="Calibri" panose="020F0502020204030204" pitchFamily="34" charset="0"/>
                <a:cs typeface="Calibri" panose="020F0502020204030204" pitchFamily="34" charset="0"/>
              </a:rPr>
              <a:t>BID on Days 1-14 Q3W for 6 or 8 cycles* +</a:t>
            </a:r>
            <a:endParaRPr lang="en-US" altLang="en-US" sz="1600" b="0" baseline="30000" dirty="0">
              <a:latin typeface="Calibri" panose="020F0502020204030204" pitchFamily="34" charset="0"/>
              <a:cs typeface="Calibri" panose="020F0502020204030204" pitchFamily="34" charset="0"/>
            </a:endParaRPr>
          </a:p>
          <a:p>
            <a:pPr algn="ctr">
              <a:defRPr/>
            </a:pPr>
            <a:r>
              <a:rPr lang="en-US" altLang="en-US" sz="1600" dirty="0">
                <a:latin typeface="Calibri" panose="020F0502020204030204" pitchFamily="34" charset="0"/>
                <a:cs typeface="Calibri" panose="020F0502020204030204" pitchFamily="34" charset="0"/>
              </a:rPr>
              <a:t>SoC</a:t>
            </a:r>
            <a:r>
              <a:rPr lang="en-US" altLang="en-US" sz="1600" baseline="30000" dirty="0">
                <a:latin typeface="Calibri" panose="020F0502020204030204" pitchFamily="34" charset="0"/>
                <a:cs typeface="Calibri" panose="020F0502020204030204" pitchFamily="34" charset="0"/>
              </a:rPr>
              <a:t>†</a:t>
            </a:r>
            <a:endParaRPr lang="en-US" altLang="en-US" sz="1600" dirty="0">
              <a:latin typeface="Calibri" panose="020F0502020204030204" pitchFamily="34" charset="0"/>
              <a:cs typeface="Calibri" panose="020F0502020204030204" pitchFamily="34" charset="0"/>
            </a:endParaRPr>
          </a:p>
          <a:p>
            <a:pPr algn="ctr">
              <a:defRPr/>
            </a:pPr>
            <a:r>
              <a:rPr lang="en-US" altLang="en-US" sz="1600" b="0" dirty="0">
                <a:latin typeface="Calibri" panose="020F0502020204030204" pitchFamily="34" charset="0"/>
                <a:cs typeface="Calibri" panose="020F0502020204030204" pitchFamily="34" charset="0"/>
              </a:rPr>
              <a:t>(n = 455)</a:t>
            </a:r>
          </a:p>
        </p:txBody>
      </p:sp>
      <p:sp>
        <p:nvSpPr>
          <p:cNvPr id="11271" name="Rectangle 50">
            <a:extLst>
              <a:ext uri="{FF2B5EF4-FFF2-40B4-BE49-F238E27FC236}">
                <a16:creationId xmlns:a16="http://schemas.microsoft.com/office/drawing/2014/main" id="{0416E61A-E7EC-401B-9A84-DEFB2EC4662F}"/>
              </a:ext>
            </a:extLst>
          </p:cNvPr>
          <p:cNvSpPr>
            <a:spLocks noChangeArrowheads="1"/>
          </p:cNvSpPr>
          <p:nvPr/>
        </p:nvSpPr>
        <p:spPr bwMode="auto">
          <a:xfrm>
            <a:off x="5300354" y="4080210"/>
            <a:ext cx="3564646" cy="1097280"/>
          </a:xfrm>
          <a:prstGeom prst="rect">
            <a:avLst/>
          </a:prstGeom>
          <a:solidFill>
            <a:schemeClr val="accent3"/>
          </a:solidFill>
          <a:ln w="9525">
            <a:noFill/>
            <a:miter lim="800000"/>
            <a:headEnd/>
            <a:tailEnd/>
          </a:ln>
        </p:spPr>
        <p:txBody>
          <a:bodyPr wrap="square" anchor="ctr" anchorCtr="1"/>
          <a:lstStyle/>
          <a:p>
            <a:pPr algn="ctr">
              <a:defRPr/>
            </a:pPr>
            <a:r>
              <a:rPr lang="en-US" altLang="en-US" sz="1600" b="1" dirty="0">
                <a:latin typeface="Calibri" panose="020F0502020204030204" pitchFamily="34" charset="0"/>
                <a:cs typeface="Calibri" panose="020F0502020204030204" pitchFamily="34" charset="0"/>
              </a:rPr>
              <a:t>SoC</a:t>
            </a:r>
            <a:r>
              <a:rPr lang="en-US" altLang="en-US" sz="1600" b="1" baseline="30000" dirty="0">
                <a:latin typeface="Calibri" panose="020F0502020204030204" pitchFamily="34" charset="0"/>
                <a:cs typeface="Calibri" panose="020F0502020204030204" pitchFamily="34" charset="0"/>
              </a:rPr>
              <a:t>†</a:t>
            </a:r>
          </a:p>
          <a:p>
            <a:pPr algn="ctr">
              <a:buFont typeface="Wingdings" pitchFamily="2" charset="2"/>
              <a:buNone/>
              <a:defRPr/>
            </a:pPr>
            <a:r>
              <a:rPr lang="en-US" altLang="en-US" sz="1600" b="0" dirty="0">
                <a:latin typeface="Calibri" panose="020F0502020204030204" pitchFamily="34" charset="0"/>
                <a:cs typeface="Calibri" panose="020F0502020204030204" pitchFamily="34" charset="0"/>
              </a:rPr>
              <a:t>(n = 455)</a:t>
            </a:r>
          </a:p>
        </p:txBody>
      </p:sp>
      <p:sp>
        <p:nvSpPr>
          <p:cNvPr id="7179" name="TextBox 1">
            <a:extLst>
              <a:ext uri="{FF2B5EF4-FFF2-40B4-BE49-F238E27FC236}">
                <a16:creationId xmlns:a16="http://schemas.microsoft.com/office/drawing/2014/main" id="{44CC5216-9C73-499E-9AFC-C1E5B6BBB1EA}"/>
              </a:ext>
            </a:extLst>
          </p:cNvPr>
          <p:cNvSpPr txBox="1">
            <a:spLocks noChangeArrowheads="1"/>
          </p:cNvSpPr>
          <p:nvPr/>
        </p:nvSpPr>
        <p:spPr bwMode="auto">
          <a:xfrm>
            <a:off x="3178258" y="2313477"/>
            <a:ext cx="33024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Stratified by ER status, age, neoadjuvant CT, use of 5-FU, institution, node status</a:t>
            </a:r>
          </a:p>
        </p:txBody>
      </p:sp>
      <p:sp>
        <p:nvSpPr>
          <p:cNvPr id="7181" name="TextBox 4">
            <a:extLst>
              <a:ext uri="{FF2B5EF4-FFF2-40B4-BE49-F238E27FC236}">
                <a16:creationId xmlns:a16="http://schemas.microsoft.com/office/drawing/2014/main" id="{2DFFE1D9-F063-4536-93BD-05B7D29932D8}"/>
              </a:ext>
            </a:extLst>
          </p:cNvPr>
          <p:cNvSpPr txBox="1">
            <a:spLocks noChangeArrowheads="1"/>
          </p:cNvSpPr>
          <p:nvPr/>
        </p:nvSpPr>
        <p:spPr bwMode="auto">
          <a:xfrm>
            <a:off x="9025820" y="3577052"/>
            <a:ext cx="2532769"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400" b="0" dirty="0">
                <a:solidFill>
                  <a:schemeClr val="bg1"/>
                </a:solidFill>
                <a:latin typeface="Calibri" panose="020F0502020204030204" pitchFamily="34" charset="0"/>
              </a:rPr>
              <a:t>*IDMC recommended increasing from 6 to 8 cycles following interim safety analysis of first 50 patients receiving 6 cycles.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Endocrine therapy if HR+ and radiotherapy if indicated.</a:t>
            </a:r>
            <a:endParaRPr lang="en-US" altLang="en-US" sz="1400" b="0" baseline="30000" dirty="0">
              <a:solidFill>
                <a:schemeClr val="bg1"/>
              </a:solidFill>
              <a:latin typeface="Calibri" panose="020F0502020204030204" pitchFamily="34" charset="0"/>
            </a:endParaRPr>
          </a:p>
        </p:txBody>
      </p:sp>
      <p:sp>
        <p:nvSpPr>
          <p:cNvPr id="17" name="Line 53">
            <a:extLst>
              <a:ext uri="{FF2B5EF4-FFF2-40B4-BE49-F238E27FC236}">
                <a16:creationId xmlns:a16="http://schemas.microsoft.com/office/drawing/2014/main" id="{A0F8C437-57FF-407E-836E-F2B4C1B8D144}"/>
              </a:ext>
            </a:extLst>
          </p:cNvPr>
          <p:cNvSpPr>
            <a:spLocks noChangeShapeType="1"/>
          </p:cNvSpPr>
          <p:nvPr/>
        </p:nvSpPr>
        <p:spPr bwMode="auto">
          <a:xfrm>
            <a:off x="4517234" y="4278013"/>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8" name="Line 54">
            <a:extLst>
              <a:ext uri="{FF2B5EF4-FFF2-40B4-BE49-F238E27FC236}">
                <a16:creationId xmlns:a16="http://schemas.microsoft.com/office/drawing/2014/main" id="{A7ADD4DA-87B0-4DAB-AD13-A539F0A31DCB}"/>
              </a:ext>
            </a:extLst>
          </p:cNvPr>
          <p:cNvSpPr>
            <a:spLocks noChangeShapeType="1"/>
          </p:cNvSpPr>
          <p:nvPr/>
        </p:nvSpPr>
        <p:spPr bwMode="auto">
          <a:xfrm flipV="1">
            <a:off x="4517234" y="3368591"/>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 Box 15">
            <a:extLst>
              <a:ext uri="{FF2B5EF4-FFF2-40B4-BE49-F238E27FC236}">
                <a16:creationId xmlns:a16="http://schemas.microsoft.com/office/drawing/2014/main" id="{E5DD490B-E3D6-8389-4214-0F370050419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Masuda. NEJM. 2017;376:2147.</a:t>
            </a:r>
          </a:p>
        </p:txBody>
      </p:sp>
      <p:cxnSp>
        <p:nvCxnSpPr>
          <p:cNvPr id="5" name="Straight Arrow Connector 4">
            <a:extLst>
              <a:ext uri="{FF2B5EF4-FFF2-40B4-BE49-F238E27FC236}">
                <a16:creationId xmlns:a16="http://schemas.microsoft.com/office/drawing/2014/main" id="{F7AC2872-7EDC-14DB-0198-3AD32077CB49}"/>
              </a:ext>
            </a:extLst>
          </p:cNvPr>
          <p:cNvCxnSpPr>
            <a:cxnSpLocks/>
            <a:stCxn id="7179" idx="2"/>
          </p:cNvCxnSpPr>
          <p:nvPr/>
        </p:nvCxnSpPr>
        <p:spPr bwMode="auto">
          <a:xfrm flipH="1">
            <a:off x="4828384" y="2836697"/>
            <a:ext cx="1094" cy="549758"/>
          </a:xfrm>
          <a:prstGeom prst="straightConnector1">
            <a:avLst/>
          </a:prstGeom>
          <a:noFill/>
          <a:ln w="28575" cap="flat" cmpd="sng" algn="ctr">
            <a:solidFill>
              <a:schemeClr val="bg1"/>
            </a:solidFill>
            <a:prstDash val="sysDot"/>
            <a:round/>
            <a:headEnd type="none" w="med" len="med"/>
            <a:tailEnd type="triangle"/>
          </a:ln>
          <a:effectLst/>
        </p:spPr>
      </p:cxnSp>
      <p:sp>
        <p:nvSpPr>
          <p:cNvPr id="25" name="Content Placeholder 2">
            <a:extLst>
              <a:ext uri="{FF2B5EF4-FFF2-40B4-BE49-F238E27FC236}">
                <a16:creationId xmlns:a16="http://schemas.microsoft.com/office/drawing/2014/main" id="{2BDD3260-7D48-2844-6F5E-3D793C3208F0}"/>
              </a:ext>
            </a:extLst>
          </p:cNvPr>
          <p:cNvSpPr txBox="1">
            <a:spLocks/>
          </p:cNvSpPr>
          <p:nvPr/>
        </p:nvSpPr>
        <p:spPr bwMode="auto">
          <a:xfrm>
            <a:off x="601820" y="4831976"/>
            <a:ext cx="5309278" cy="1357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a:t>Primary endpoint: </a:t>
            </a:r>
            <a:r>
              <a:rPr lang="en-US" sz="2000" b="0" kern="0"/>
              <a:t>DFS</a:t>
            </a:r>
          </a:p>
          <a:p>
            <a:r>
              <a:rPr lang="en-US" sz="2000" b="1" kern="0"/>
              <a:t>Secondary endpoints:</a:t>
            </a:r>
            <a:r>
              <a:rPr lang="en-US" sz="2000" b="0" kern="0"/>
              <a:t> OS, time from first day of preoperative chemotherapy to recurrence or death, safety, cost effectiveness</a:t>
            </a:r>
          </a:p>
          <a:p>
            <a:endParaRPr lang="en-US" sz="2000" b="0" kern="0" dirty="0"/>
          </a:p>
        </p:txBody>
      </p:sp>
    </p:spTree>
    <p:extLst>
      <p:ext uri="{BB962C8B-B14F-4D97-AF65-F5344CB8AC3E}">
        <p14:creationId xmlns:p14="http://schemas.microsoft.com/office/powerpoint/2010/main" val="174601220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3">
            <a:extLst>
              <a:ext uri="{FF2B5EF4-FFF2-40B4-BE49-F238E27FC236}">
                <a16:creationId xmlns:a16="http://schemas.microsoft.com/office/drawing/2014/main" id="{91889251-4A14-4AC4-B898-E98C8E8B3212}"/>
              </a:ext>
            </a:extLst>
          </p:cNvPr>
          <p:cNvSpPr>
            <a:spLocks noGrp="1" noChangeArrowheads="1"/>
          </p:cNvSpPr>
          <p:nvPr>
            <p:ph type="title"/>
          </p:nvPr>
        </p:nvSpPr>
        <p:spPr/>
        <p:txBody>
          <a:bodyPr/>
          <a:lstStyle/>
          <a:p>
            <a:r>
              <a:rPr lang="en-US" altLang="en-US" dirty="0"/>
              <a:t>CREATE-X: DFS and OS</a:t>
            </a:r>
          </a:p>
        </p:txBody>
      </p:sp>
      <p:sp>
        <p:nvSpPr>
          <p:cNvPr id="10243" name="Content Placeholder 1">
            <a:extLst>
              <a:ext uri="{FF2B5EF4-FFF2-40B4-BE49-F238E27FC236}">
                <a16:creationId xmlns:a16="http://schemas.microsoft.com/office/drawing/2014/main" id="{DFC5A7E1-5785-48D7-B4F0-3B634E281488}"/>
              </a:ext>
            </a:extLst>
          </p:cNvPr>
          <p:cNvSpPr>
            <a:spLocks noGrp="1"/>
          </p:cNvSpPr>
          <p:nvPr>
            <p:ph idx="1"/>
          </p:nvPr>
        </p:nvSpPr>
        <p:spPr/>
        <p:txBody>
          <a:bodyPr/>
          <a:lstStyle/>
          <a:p>
            <a:endParaRPr lang="en-US" altLang="en-US" dirty="0"/>
          </a:p>
          <a:p>
            <a:endParaRPr lang="en-US" altLang="en-US" dirty="0"/>
          </a:p>
          <a:p>
            <a:endParaRPr lang="en-US" altLang="en-US" dirty="0"/>
          </a:p>
          <a:p>
            <a:r>
              <a:rPr lang="en-US" altLang="en-US" sz="2400" dirty="0"/>
              <a:t>Capecitabine significantly improved 5-yr DFS and OS rates in patients with HER2- BC and residual disease</a:t>
            </a:r>
          </a:p>
        </p:txBody>
      </p:sp>
      <p:sp>
        <p:nvSpPr>
          <p:cNvPr id="14" name="Text Box 15">
            <a:extLst>
              <a:ext uri="{FF2B5EF4-FFF2-40B4-BE49-F238E27FC236}">
                <a16:creationId xmlns:a16="http://schemas.microsoft.com/office/drawing/2014/main" id="{180D098B-C0A1-BDEC-ECC2-CDE1ECA58AB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Masuda. NEJM. 2017;376:2147.</a:t>
            </a:r>
          </a:p>
        </p:txBody>
      </p:sp>
      <p:graphicFrame>
        <p:nvGraphicFramePr>
          <p:cNvPr id="2" name="Group 3">
            <a:extLst>
              <a:ext uri="{FF2B5EF4-FFF2-40B4-BE49-F238E27FC236}">
                <a16:creationId xmlns:a16="http://schemas.microsoft.com/office/drawing/2014/main" id="{1697630C-CBBD-5061-0565-E37D9C5767EB}"/>
              </a:ext>
            </a:extLst>
          </p:cNvPr>
          <p:cNvGraphicFramePr>
            <a:graphicFrameLocks/>
          </p:cNvGraphicFramePr>
          <p:nvPr>
            <p:extLst>
              <p:ext uri="{D42A27DB-BD31-4B8C-83A1-F6EECF244321}">
                <p14:modId xmlns:p14="http://schemas.microsoft.com/office/powerpoint/2010/main" val="2877929371"/>
              </p:ext>
            </p:extLst>
          </p:nvPr>
        </p:nvGraphicFramePr>
        <p:xfrm>
          <a:off x="728282" y="1604963"/>
          <a:ext cx="10735055" cy="1371242"/>
        </p:xfrm>
        <a:graphic>
          <a:graphicData uri="http://schemas.openxmlformats.org/drawingml/2006/table">
            <a:tbl>
              <a:tblPr/>
              <a:tblGrid>
                <a:gridCol w="2708939">
                  <a:extLst>
                    <a:ext uri="{9D8B030D-6E8A-4147-A177-3AD203B41FA5}">
                      <a16:colId xmlns:a16="http://schemas.microsoft.com/office/drawing/2014/main" val="20000"/>
                    </a:ext>
                  </a:extLst>
                </a:gridCol>
                <a:gridCol w="2006529">
                  <a:extLst>
                    <a:ext uri="{9D8B030D-6E8A-4147-A177-3AD203B41FA5}">
                      <a16:colId xmlns:a16="http://schemas.microsoft.com/office/drawing/2014/main" val="20001"/>
                    </a:ext>
                  </a:extLst>
                </a:gridCol>
                <a:gridCol w="2006529">
                  <a:extLst>
                    <a:ext uri="{9D8B030D-6E8A-4147-A177-3AD203B41FA5}">
                      <a16:colId xmlns:a16="http://schemas.microsoft.com/office/drawing/2014/main" val="20002"/>
                    </a:ext>
                  </a:extLst>
                </a:gridCol>
                <a:gridCol w="2006529">
                  <a:extLst>
                    <a:ext uri="{9D8B030D-6E8A-4147-A177-3AD203B41FA5}">
                      <a16:colId xmlns:a16="http://schemas.microsoft.com/office/drawing/2014/main" val="20003"/>
                    </a:ext>
                  </a:extLst>
                </a:gridCol>
                <a:gridCol w="2006529">
                  <a:extLst>
                    <a:ext uri="{9D8B030D-6E8A-4147-A177-3AD203B41FA5}">
                      <a16:colId xmlns:a16="http://schemas.microsoft.com/office/drawing/2014/main" val="20004"/>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5-Yr Rate, %</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altLang="en-US" sz="1800" b="1" dirty="0">
                          <a:solidFill>
                            <a:schemeClr val="tx1"/>
                          </a:solidFill>
                          <a:latin typeface="Calibri" panose="020F0502020204030204" pitchFamily="34" charset="0"/>
                          <a:cs typeface="Calibri" panose="020F0502020204030204" pitchFamily="34" charset="0"/>
                        </a:rPr>
                        <a:t>Capecitabine + 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443)</a:t>
                      </a:r>
                    </a:p>
                  </a:txBody>
                  <a:tcPr marL="91300" marR="91300" marT="45663" marB="45663"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altLang="en-US" sz="1800" b="1" baseline="0" dirty="0">
                          <a:solidFill>
                            <a:schemeClr val="tx1"/>
                          </a:solidFill>
                          <a:latin typeface="Calibri" panose="020F0502020204030204" pitchFamily="34" charset="0"/>
                          <a:cs typeface="Calibri" panose="020F0502020204030204" pitchFamily="34" charset="0"/>
                        </a:rPr>
                        <a:t>SoC Alone</a:t>
                      </a:r>
                      <a:endParaRPr lang="en-US" altLang="en-US" sz="1800" b="1" dirty="0">
                        <a:solidFill>
                          <a:schemeClr val="tx1"/>
                        </a:solidFill>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444)</a:t>
                      </a:r>
                    </a:p>
                  </a:txBody>
                  <a:tcPr marL="91300" marR="91300" marT="45663" marB="45663"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HR (95% CI)</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cs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 Value</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DFS (primary endpoint)</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74.1</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67.6</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0.70 (0.53-0.92)</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.01</a:t>
                      </a:r>
                      <a:endParaRPr kumimoji="0" lang="en-US" sz="1800" b="0" i="0" u="none" strike="noStrike" cap="none" normalizeH="0" baseline="30000" dirty="0">
                        <a:ln>
                          <a:noFill/>
                        </a:ln>
                        <a:solidFill>
                          <a:sysClr val="windowText" lastClr="000000"/>
                        </a:solidFill>
                        <a:effectLst/>
                        <a:latin typeface="Calibri" panose="020F0502020204030204" pitchFamily="34" charset="0"/>
                        <a:cs typeface="Calibri" panose="020F0502020204030204" pitchFamily="34" charset="0"/>
                      </a:endParaRP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OS</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89.2</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83.6</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0.59 (0.39-0.90)</a:t>
                      </a: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ysClr val="windowText" lastClr="000000"/>
                          </a:solidFill>
                          <a:effectLst/>
                          <a:latin typeface="Calibri" panose="020F0502020204030204" pitchFamily="34" charset="0"/>
                          <a:cs typeface="Calibri" panose="020F0502020204030204" pitchFamily="34" charset="0"/>
                        </a:rPr>
                        <a:t>.01</a:t>
                      </a:r>
                      <a:endParaRPr kumimoji="0" lang="en-US" sz="1800" b="0" i="0" u="none" strike="noStrike" cap="none" normalizeH="0" baseline="30000" dirty="0">
                        <a:ln>
                          <a:noFill/>
                        </a:ln>
                        <a:solidFill>
                          <a:sysClr val="windowText" lastClr="000000"/>
                        </a:solidFill>
                        <a:effectLst/>
                        <a:latin typeface="Calibri" panose="020F0502020204030204" pitchFamily="34" charset="0"/>
                        <a:cs typeface="Calibri" panose="020F0502020204030204" pitchFamily="34" charset="0"/>
                      </a:endParaRPr>
                    </a:p>
                  </a:txBody>
                  <a:tcPr marL="91300" marR="91300" marT="45659" marB="4565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7219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3">
            <a:extLst>
              <a:ext uri="{FF2B5EF4-FFF2-40B4-BE49-F238E27FC236}">
                <a16:creationId xmlns:a16="http://schemas.microsoft.com/office/drawing/2014/main" id="{124D4E37-3B4B-4FBD-8CAD-DCD449CF5BCC}"/>
              </a:ext>
            </a:extLst>
          </p:cNvPr>
          <p:cNvSpPr>
            <a:spLocks noGrp="1" noChangeArrowheads="1"/>
          </p:cNvSpPr>
          <p:nvPr>
            <p:ph type="title"/>
          </p:nvPr>
        </p:nvSpPr>
        <p:spPr/>
        <p:txBody>
          <a:bodyPr/>
          <a:lstStyle/>
          <a:p>
            <a:r>
              <a:rPr lang="en-US" altLang="en-US"/>
              <a:t>CREATE-X: DFS by Subgroup</a:t>
            </a:r>
          </a:p>
        </p:txBody>
      </p:sp>
      <p:graphicFrame>
        <p:nvGraphicFramePr>
          <p:cNvPr id="11" name="Group 3">
            <a:extLst>
              <a:ext uri="{FF2B5EF4-FFF2-40B4-BE49-F238E27FC236}">
                <a16:creationId xmlns:a16="http://schemas.microsoft.com/office/drawing/2014/main" id="{F9E5F3C5-B934-4B51-8D56-C1156A9276FA}"/>
              </a:ext>
            </a:extLst>
          </p:cNvPr>
          <p:cNvGraphicFramePr>
            <a:graphicFrameLocks/>
          </p:cNvGraphicFramePr>
          <p:nvPr/>
        </p:nvGraphicFramePr>
        <p:xfrm>
          <a:off x="522288" y="1610437"/>
          <a:ext cx="5376672" cy="4511400"/>
        </p:xfrm>
        <a:graphic>
          <a:graphicData uri="http://schemas.openxmlformats.org/drawingml/2006/table">
            <a:tbl>
              <a:tblPr/>
              <a:tblGrid>
                <a:gridCol w="3464966">
                  <a:extLst>
                    <a:ext uri="{9D8B030D-6E8A-4147-A177-3AD203B41FA5}">
                      <a16:colId xmlns:a16="http://schemas.microsoft.com/office/drawing/2014/main" val="20000"/>
                    </a:ext>
                  </a:extLst>
                </a:gridCol>
                <a:gridCol w="191170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Subgroup</a:t>
                      </a:r>
                    </a:p>
                  </a:txBody>
                  <a:tcPr marL="118872" marR="118872" marT="45750" marB="4575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HR for DFS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p>
                  </a:txBody>
                  <a:tcPr marL="118872" marR="118872" marT="45750" marB="4575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Overall (N = 887)</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0.70 (0.53-0.92)</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3175"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Age</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≤50 yr (n = 532)</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&lt;50 yr (n = 355)</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0.72 (0.50-1.03)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0.68 (0.45-1.04)</a:t>
                      </a:r>
                    </a:p>
                  </a:txBody>
                  <a:tcPr marL="118872" marR="118872" marT="45750" marB="4575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111125" marR="0" lvl="0" indent="-111125"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HR status</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Positive (n = 601)</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Negative (n = 286)</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0.81 (0.55-1.17)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0.58 (0.39-0.87)</a:t>
                      </a:r>
                    </a:p>
                  </a:txBody>
                  <a:tcPr marL="118872" marR="118872" marT="45750" marB="4575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111125" marR="0" lvl="0" indent="-111125"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No. involved LNs</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 (n = 347)</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 (n = 339)</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 (n = 201)</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0.87 (0.48-1.60)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0.54 (0.36-0.83)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0.81 (0.51-1.28)</a:t>
                      </a:r>
                    </a:p>
                  </a:txBody>
                  <a:tcPr marL="118872" marR="118872" marT="45750" marB="4575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Pathologic effect grade</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 1a, or 1b (n = 484)</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or 3 (n = 385)</a:t>
                      </a:r>
                    </a:p>
                  </a:txBody>
                  <a:tcPr marL="118872" marR="118872" marT="45750" marB="4575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0.62 (0.44-0.88)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0.84 (0.52-1.34)</a:t>
                      </a:r>
                    </a:p>
                  </a:txBody>
                  <a:tcPr marL="118872" marR="118872" marT="45750" marB="4575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5"/>
                  </a:ext>
                </a:extLst>
              </a:tr>
            </a:tbl>
          </a:graphicData>
        </a:graphic>
      </p:graphicFrame>
      <p:graphicFrame>
        <p:nvGraphicFramePr>
          <p:cNvPr id="12" name="Group 3">
            <a:extLst>
              <a:ext uri="{FF2B5EF4-FFF2-40B4-BE49-F238E27FC236}">
                <a16:creationId xmlns:a16="http://schemas.microsoft.com/office/drawing/2014/main" id="{7C528D44-2429-4AD3-A592-D16BD0136FBD}"/>
              </a:ext>
            </a:extLst>
          </p:cNvPr>
          <p:cNvGraphicFramePr>
            <a:graphicFrameLocks/>
          </p:cNvGraphicFramePr>
          <p:nvPr/>
        </p:nvGraphicFramePr>
        <p:xfrm>
          <a:off x="6384926" y="1610437"/>
          <a:ext cx="5376672" cy="3108920"/>
        </p:xfrm>
        <a:graphic>
          <a:graphicData uri="http://schemas.openxmlformats.org/drawingml/2006/table">
            <a:tbl>
              <a:tblPr/>
              <a:tblGrid>
                <a:gridCol w="3465576">
                  <a:extLst>
                    <a:ext uri="{9D8B030D-6E8A-4147-A177-3AD203B41FA5}">
                      <a16:colId xmlns:a16="http://schemas.microsoft.com/office/drawing/2014/main" val="20000"/>
                    </a:ext>
                  </a:extLst>
                </a:gridCol>
                <a:gridCol w="191109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Subgroup</a:t>
                      </a:r>
                    </a:p>
                  </a:txBody>
                  <a:tcPr marL="118872" marR="118872" marT="45715" marB="45715"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HR for DFS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p>
                  </a:txBody>
                  <a:tcPr marL="118872" marR="118872" marT="45715" marB="45715"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Taxane use</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Yes (n = 853)</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No (n = 34)</a:t>
                      </a:r>
                    </a:p>
                  </a:txBody>
                  <a:tcPr marL="118872" marR="118872" marT="45715" marB="4571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0.70 (0.53-0.93)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0.80 (0.11-5.70)</a:t>
                      </a:r>
                    </a:p>
                  </a:txBody>
                  <a:tcPr marL="118872" marR="118872" marT="45715" marB="45715"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111125" marR="0" lvl="0" indent="-111125"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5-FU use</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Yes (n = 533)</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No (n = 354)</a:t>
                      </a:r>
                    </a:p>
                  </a:txBody>
                  <a:tcPr marL="118872" marR="118872" marT="45715" marB="4571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0.75 (0.53-1.05)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0.63 (0.40-0.99)</a:t>
                      </a:r>
                    </a:p>
                  </a:txBody>
                  <a:tcPr marL="118872" marR="118872" marT="45715" marB="45715"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111125" marR="0" lvl="0" indent="-111125"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Calibri" panose="020F0502020204030204" pitchFamily="34" charset="0"/>
                        </a:rPr>
                        <a:t>Region</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Japan (n = 599)</a:t>
                      </a:r>
                    </a:p>
                    <a:p>
                      <a:pPr marL="285750" marR="0" lvl="0" indent="-173038"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Korea (n = 288)</a:t>
                      </a:r>
                      <a:endParaRPr kumimoji="0" lang="en-US" sz="1600" b="1"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L="118872" marR="118872" marT="45715" marB="4571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0.74 (0.53-1.02)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0.62 (0.37-1.04)</a:t>
                      </a:r>
                    </a:p>
                  </a:txBody>
                  <a:tcPr marL="118872" marR="118872" marT="45715" marB="45715"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0" name="Text Box 15">
            <a:extLst>
              <a:ext uri="{FF2B5EF4-FFF2-40B4-BE49-F238E27FC236}">
                <a16:creationId xmlns:a16="http://schemas.microsoft.com/office/drawing/2014/main" id="{0CF6AA9E-E0C7-4650-FB87-4D4F945CCA0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Masuda. NEJM. 2017;376:2147.</a:t>
            </a:r>
          </a:p>
        </p:txBody>
      </p:sp>
    </p:spTree>
    <p:extLst>
      <p:ext uri="{BB962C8B-B14F-4D97-AF65-F5344CB8AC3E}">
        <p14:creationId xmlns:p14="http://schemas.microsoft.com/office/powerpoint/2010/main" val="62698969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38A45-8627-5F49-AC6F-3DD943B68552}"/>
              </a:ext>
            </a:extLst>
          </p:cNvPr>
          <p:cNvSpPr>
            <a:spLocks noGrp="1"/>
          </p:cNvSpPr>
          <p:nvPr>
            <p:ph type="title"/>
          </p:nvPr>
        </p:nvSpPr>
        <p:spPr/>
        <p:txBody>
          <a:bodyPr/>
          <a:lstStyle/>
          <a:p>
            <a:r>
              <a:rPr lang="en-US" dirty="0"/>
              <a:t>Considerations in the Treatment of Early-Stage TNBC</a:t>
            </a:r>
          </a:p>
        </p:txBody>
      </p:sp>
      <p:sp>
        <p:nvSpPr>
          <p:cNvPr id="6" name="TextBox 5">
            <a:extLst>
              <a:ext uri="{FF2B5EF4-FFF2-40B4-BE49-F238E27FC236}">
                <a16:creationId xmlns:a16="http://schemas.microsoft.com/office/drawing/2014/main" id="{404670D7-578D-BF4B-B624-179CC08D906A}"/>
              </a:ext>
            </a:extLst>
          </p:cNvPr>
          <p:cNvSpPr txBox="1"/>
          <p:nvPr/>
        </p:nvSpPr>
        <p:spPr>
          <a:xfrm>
            <a:off x="473816" y="2030340"/>
            <a:ext cx="1005840" cy="369332"/>
          </a:xfrm>
          <a:prstGeom prst="rect">
            <a:avLst/>
          </a:prstGeom>
          <a:solidFill>
            <a:schemeClr val="tx1"/>
          </a:solidFill>
          <a:ln w="38100">
            <a:solidFill>
              <a:schemeClr val="bg1"/>
            </a:solidFill>
          </a:ln>
        </p:spPr>
        <p:txBody>
          <a:bodyPr wrap="none" rtlCol="0">
            <a:spAutoFit/>
          </a:bodyPr>
          <a:lstStyle/>
          <a:p>
            <a:r>
              <a:rPr lang="en-US" b="0" dirty="0">
                <a:solidFill>
                  <a:schemeClr val="bg1"/>
                </a:solidFill>
                <a:latin typeface="Calibri" panose="020F0502020204030204" pitchFamily="34" charset="0"/>
              </a:rPr>
              <a:t>T1c, N0</a:t>
            </a:r>
          </a:p>
        </p:txBody>
      </p:sp>
      <p:sp>
        <p:nvSpPr>
          <p:cNvPr id="7" name="TextBox 6">
            <a:extLst>
              <a:ext uri="{FF2B5EF4-FFF2-40B4-BE49-F238E27FC236}">
                <a16:creationId xmlns:a16="http://schemas.microsoft.com/office/drawing/2014/main" id="{7DC7D297-5318-A14B-85EB-867EFDF1DE4B}"/>
              </a:ext>
            </a:extLst>
          </p:cNvPr>
          <p:cNvSpPr txBox="1"/>
          <p:nvPr/>
        </p:nvSpPr>
        <p:spPr>
          <a:xfrm>
            <a:off x="473816" y="3115989"/>
            <a:ext cx="1005840" cy="646331"/>
          </a:xfrm>
          <a:prstGeom prst="rect">
            <a:avLst/>
          </a:prstGeom>
          <a:solidFill>
            <a:schemeClr val="tx1"/>
          </a:solidFill>
          <a:ln w="38100">
            <a:solidFill>
              <a:schemeClr val="bg1"/>
            </a:solidFill>
          </a:ln>
        </p:spPr>
        <p:txBody>
          <a:bodyPr wrap="square" rtlCol="0">
            <a:spAutoFit/>
          </a:bodyPr>
          <a:lstStyle/>
          <a:p>
            <a:r>
              <a:rPr lang="en-US" b="0" dirty="0">
                <a:solidFill>
                  <a:schemeClr val="bg1"/>
                </a:solidFill>
                <a:latin typeface="Calibri" panose="020F0502020204030204" pitchFamily="34" charset="0"/>
              </a:rPr>
              <a:t>T ≥2cm, any N+</a:t>
            </a:r>
          </a:p>
        </p:txBody>
      </p:sp>
      <p:sp>
        <p:nvSpPr>
          <p:cNvPr id="8" name="TextBox 7">
            <a:extLst>
              <a:ext uri="{FF2B5EF4-FFF2-40B4-BE49-F238E27FC236}">
                <a16:creationId xmlns:a16="http://schemas.microsoft.com/office/drawing/2014/main" id="{F4E88E73-FECC-2A41-9843-9F0482A32CCD}"/>
              </a:ext>
            </a:extLst>
          </p:cNvPr>
          <p:cNvSpPr txBox="1"/>
          <p:nvPr/>
        </p:nvSpPr>
        <p:spPr>
          <a:xfrm>
            <a:off x="609759" y="5161903"/>
            <a:ext cx="10735449" cy="1141338"/>
          </a:xfrm>
          <a:prstGeom prst="rect">
            <a:avLst/>
          </a:prstGeom>
          <a:noFill/>
        </p:spPr>
        <p:txBody>
          <a:bodyPr wrap="square" rtlCol="0">
            <a:spAutoFit/>
          </a:bodyPr>
          <a:lstStyle/>
          <a:p>
            <a:pPr marL="285750" indent="-285750">
              <a:lnSpc>
                <a:spcPct val="90000"/>
              </a:lnSpc>
              <a:spcBef>
                <a:spcPts val="1000"/>
              </a:spcBef>
              <a:spcAft>
                <a:spcPts val="700"/>
              </a:spcAft>
              <a:buFont typeface="Wingdings" panose="05000000000000000000" pitchFamily="2" charset="2"/>
              <a:buChar char="§"/>
            </a:pPr>
            <a:r>
              <a:rPr lang="en-US" sz="2000" dirty="0">
                <a:solidFill>
                  <a:schemeClr val="bg1"/>
                </a:solidFill>
                <a:latin typeface="Calibri" panose="020F0502020204030204" pitchFamily="34" charset="0"/>
              </a:rPr>
              <a:t>Ongoing trials: </a:t>
            </a:r>
            <a:r>
              <a:rPr lang="en-US" sz="2000" b="0" dirty="0">
                <a:solidFill>
                  <a:schemeClr val="bg1"/>
                </a:solidFill>
                <a:latin typeface="Calibri" panose="020F0502020204030204" pitchFamily="34" charset="0"/>
              </a:rPr>
              <a:t>Tailoring neoadjuvant therapy to response; optimizing post-neoadjuvant therapy – ADCs, checkpoint inhibitor?</a:t>
            </a:r>
          </a:p>
          <a:p>
            <a:pPr marL="285750" indent="-285750">
              <a:lnSpc>
                <a:spcPct val="90000"/>
              </a:lnSpc>
              <a:spcBef>
                <a:spcPts val="1000"/>
              </a:spcBef>
              <a:spcAft>
                <a:spcPts val="700"/>
              </a:spcAft>
              <a:buFont typeface="Wingdings" panose="05000000000000000000" pitchFamily="2" charset="2"/>
              <a:buChar char="§"/>
            </a:pPr>
            <a:r>
              <a:rPr lang="en-US" sz="2000" dirty="0" err="1">
                <a:solidFill>
                  <a:schemeClr val="bg1"/>
                </a:solidFill>
                <a:latin typeface="Calibri" panose="020F0502020204030204" pitchFamily="34" charset="0"/>
              </a:rPr>
              <a:t>g</a:t>
            </a:r>
            <a:r>
              <a:rPr lang="en-US" sz="2000" i="1" dirty="0" err="1">
                <a:solidFill>
                  <a:schemeClr val="bg1"/>
                </a:solidFill>
                <a:latin typeface="Calibri" panose="020F0502020204030204" pitchFamily="34" charset="0"/>
              </a:rPr>
              <a:t>BRCA</a:t>
            </a:r>
            <a:r>
              <a:rPr lang="en-US" sz="2000" dirty="0">
                <a:solidFill>
                  <a:schemeClr val="bg1"/>
                </a:solidFill>
                <a:latin typeface="Calibri" panose="020F0502020204030204" pitchFamily="34" charset="0"/>
              </a:rPr>
              <a:t> mutation: </a:t>
            </a:r>
            <a:r>
              <a:rPr lang="en-US" sz="2000" b="0" dirty="0">
                <a:solidFill>
                  <a:schemeClr val="bg1"/>
                </a:solidFill>
                <a:latin typeface="Calibri" panose="020F0502020204030204" pitchFamily="34" charset="0"/>
              </a:rPr>
              <a:t>neoadjuvant in addition to adjuvant PARP inhibitors?</a:t>
            </a:r>
          </a:p>
        </p:txBody>
      </p:sp>
      <p:sp>
        <p:nvSpPr>
          <p:cNvPr id="11" name="TextBox 10">
            <a:extLst>
              <a:ext uri="{FF2B5EF4-FFF2-40B4-BE49-F238E27FC236}">
                <a16:creationId xmlns:a16="http://schemas.microsoft.com/office/drawing/2014/main" id="{8ECC6DA3-37CA-8141-911F-0367D6277094}"/>
              </a:ext>
            </a:extLst>
          </p:cNvPr>
          <p:cNvSpPr txBox="1"/>
          <p:nvPr/>
        </p:nvSpPr>
        <p:spPr>
          <a:xfrm>
            <a:off x="2158129" y="1891841"/>
            <a:ext cx="1571777" cy="646331"/>
          </a:xfrm>
          <a:prstGeom prst="rect">
            <a:avLst/>
          </a:prstGeom>
          <a:noFill/>
          <a:ln w="38100">
            <a:solidFill>
              <a:schemeClr val="accent5"/>
            </a:solidFill>
          </a:ln>
        </p:spPr>
        <p:txBody>
          <a:bodyPr wrap="square" rtlCol="0">
            <a:spAutoFit/>
          </a:bodyPr>
          <a:lstStyle/>
          <a:p>
            <a:pPr algn="ctr"/>
            <a:r>
              <a:rPr lang="en-US" b="0" dirty="0">
                <a:solidFill>
                  <a:schemeClr val="bg1"/>
                </a:solidFill>
                <a:latin typeface="Calibri" panose="020F0502020204030204" pitchFamily="34" charset="0"/>
              </a:rPr>
              <a:t>Neoadjuvant Tx</a:t>
            </a:r>
          </a:p>
        </p:txBody>
      </p:sp>
      <p:sp>
        <p:nvSpPr>
          <p:cNvPr id="12" name="TextBox 11">
            <a:extLst>
              <a:ext uri="{FF2B5EF4-FFF2-40B4-BE49-F238E27FC236}">
                <a16:creationId xmlns:a16="http://schemas.microsoft.com/office/drawing/2014/main" id="{42B17950-9AC7-0944-9C73-A68E3CE58827}"/>
              </a:ext>
            </a:extLst>
          </p:cNvPr>
          <p:cNvSpPr txBox="1"/>
          <p:nvPr/>
        </p:nvSpPr>
        <p:spPr>
          <a:xfrm>
            <a:off x="4075550" y="1891841"/>
            <a:ext cx="2579927" cy="646331"/>
          </a:xfrm>
          <a:prstGeom prst="rect">
            <a:avLst/>
          </a:prstGeom>
          <a:noFill/>
          <a:ln w="38100">
            <a:solidFill>
              <a:schemeClr val="accent6"/>
            </a:solidFill>
          </a:ln>
        </p:spPr>
        <p:txBody>
          <a:bodyPr wrap="square" rtlCol="0">
            <a:spAutoFit/>
          </a:bodyPr>
          <a:lstStyle/>
          <a:p>
            <a:pPr algn="ctr"/>
            <a:r>
              <a:rPr lang="en-US" b="0" dirty="0">
                <a:solidFill>
                  <a:schemeClr val="bg1"/>
                </a:solidFill>
                <a:latin typeface="Calibri" panose="020F0502020204030204" pitchFamily="34" charset="0"/>
              </a:rPr>
              <a:t>Taxane/platinum vs T/AC vs TC (high risk vs low)</a:t>
            </a:r>
          </a:p>
        </p:txBody>
      </p:sp>
      <p:sp>
        <p:nvSpPr>
          <p:cNvPr id="14" name="TextBox 13">
            <a:extLst>
              <a:ext uri="{FF2B5EF4-FFF2-40B4-BE49-F238E27FC236}">
                <a16:creationId xmlns:a16="http://schemas.microsoft.com/office/drawing/2014/main" id="{DA4802E0-7621-B946-A2DF-23CBCDDC5ECD}"/>
              </a:ext>
            </a:extLst>
          </p:cNvPr>
          <p:cNvSpPr txBox="1"/>
          <p:nvPr/>
        </p:nvSpPr>
        <p:spPr>
          <a:xfrm>
            <a:off x="4075550" y="3254488"/>
            <a:ext cx="2644762" cy="369332"/>
          </a:xfrm>
          <a:prstGeom prst="rect">
            <a:avLst/>
          </a:prstGeom>
          <a:noFill/>
          <a:ln w="38100">
            <a:solidFill>
              <a:schemeClr val="accent6"/>
            </a:solidFill>
          </a:ln>
        </p:spPr>
        <p:txBody>
          <a:bodyPr wrap="square" rtlCol="0">
            <a:spAutoFit/>
          </a:bodyPr>
          <a:lstStyle/>
          <a:p>
            <a:r>
              <a:rPr lang="en-US" b="0" dirty="0" err="1">
                <a:solidFill>
                  <a:schemeClr val="bg1"/>
                </a:solidFill>
                <a:latin typeface="Calibri" panose="020F0502020204030204" pitchFamily="34" charset="0"/>
              </a:rPr>
              <a:t>TCa</a:t>
            </a:r>
            <a:r>
              <a:rPr lang="en-US" b="0" dirty="0">
                <a:solidFill>
                  <a:schemeClr val="bg1"/>
                </a:solidFill>
                <a:latin typeface="Calibri" panose="020F0502020204030204" pitchFamily="34" charset="0"/>
              </a:rPr>
              <a:t>/AC + pembrolizumab</a:t>
            </a:r>
          </a:p>
        </p:txBody>
      </p:sp>
      <p:sp>
        <p:nvSpPr>
          <p:cNvPr id="16" name="TextBox 15">
            <a:extLst>
              <a:ext uri="{FF2B5EF4-FFF2-40B4-BE49-F238E27FC236}">
                <a16:creationId xmlns:a16="http://schemas.microsoft.com/office/drawing/2014/main" id="{58129188-9B5B-F041-9555-326943B3C4EE}"/>
              </a:ext>
            </a:extLst>
          </p:cNvPr>
          <p:cNvSpPr txBox="1"/>
          <p:nvPr/>
        </p:nvSpPr>
        <p:spPr>
          <a:xfrm>
            <a:off x="6683143" y="2679507"/>
            <a:ext cx="897298" cy="369332"/>
          </a:xfrm>
          <a:prstGeom prst="rect">
            <a:avLst/>
          </a:prstGeom>
          <a:noFill/>
          <a:ln w="38100">
            <a:solidFill>
              <a:srgbClr val="00823B"/>
            </a:solidFill>
          </a:ln>
        </p:spPr>
        <p:txBody>
          <a:bodyPr wrap="none" rtlCol="0">
            <a:spAutoFit/>
          </a:bodyPr>
          <a:lstStyle/>
          <a:p>
            <a:pPr algn="ctr"/>
            <a:r>
              <a:rPr lang="en-US" b="0" dirty="0">
                <a:solidFill>
                  <a:schemeClr val="bg1"/>
                </a:solidFill>
                <a:latin typeface="Calibri" panose="020F0502020204030204" pitchFamily="34" charset="0"/>
              </a:rPr>
              <a:t>Surgery</a:t>
            </a:r>
          </a:p>
        </p:txBody>
      </p:sp>
      <p:sp>
        <p:nvSpPr>
          <p:cNvPr id="17" name="TextBox 16">
            <a:extLst>
              <a:ext uri="{FF2B5EF4-FFF2-40B4-BE49-F238E27FC236}">
                <a16:creationId xmlns:a16="http://schemas.microsoft.com/office/drawing/2014/main" id="{1C6832C4-5984-0D49-B062-33338A945309}"/>
              </a:ext>
            </a:extLst>
          </p:cNvPr>
          <p:cNvSpPr txBox="1"/>
          <p:nvPr/>
        </p:nvSpPr>
        <p:spPr>
          <a:xfrm>
            <a:off x="9418487" y="2709390"/>
            <a:ext cx="1547218" cy="369332"/>
          </a:xfrm>
          <a:prstGeom prst="rect">
            <a:avLst/>
          </a:prstGeom>
          <a:noFill/>
          <a:ln w="38100">
            <a:solidFill>
              <a:schemeClr val="accent1"/>
            </a:solidFill>
          </a:ln>
        </p:spPr>
        <p:txBody>
          <a:bodyPr wrap="none" rtlCol="0">
            <a:spAutoFit/>
          </a:bodyPr>
          <a:lstStyle/>
          <a:p>
            <a:pPr algn="ctr"/>
            <a:r>
              <a:rPr lang="en-US" b="0" dirty="0">
                <a:solidFill>
                  <a:schemeClr val="bg1"/>
                </a:solidFill>
                <a:latin typeface="Calibri" panose="020F0502020204030204" pitchFamily="34" charset="0"/>
              </a:rPr>
              <a:t>Olaparib x 1 </a:t>
            </a:r>
            <a:r>
              <a:rPr lang="en-US" b="0" dirty="0" err="1">
                <a:solidFill>
                  <a:schemeClr val="bg1"/>
                </a:solidFill>
                <a:latin typeface="Calibri" panose="020F0502020204030204" pitchFamily="34" charset="0"/>
              </a:rPr>
              <a:t>yr</a:t>
            </a:r>
            <a:endParaRPr lang="en-US" b="0" dirty="0">
              <a:solidFill>
                <a:schemeClr val="bg1"/>
              </a:solidFill>
              <a:latin typeface="Calibri" panose="020F0502020204030204" pitchFamily="34" charset="0"/>
            </a:endParaRPr>
          </a:p>
        </p:txBody>
      </p:sp>
      <p:sp>
        <p:nvSpPr>
          <p:cNvPr id="18" name="TextBox 17">
            <a:extLst>
              <a:ext uri="{FF2B5EF4-FFF2-40B4-BE49-F238E27FC236}">
                <a16:creationId xmlns:a16="http://schemas.microsoft.com/office/drawing/2014/main" id="{237CE6DF-5EDD-5B40-83DA-9BF17358725A}"/>
              </a:ext>
            </a:extLst>
          </p:cNvPr>
          <p:cNvSpPr txBox="1"/>
          <p:nvPr/>
        </p:nvSpPr>
        <p:spPr>
          <a:xfrm>
            <a:off x="9418487" y="1221945"/>
            <a:ext cx="2364365" cy="369332"/>
          </a:xfrm>
          <a:prstGeom prst="rect">
            <a:avLst/>
          </a:prstGeom>
          <a:noFill/>
          <a:ln w="38100">
            <a:solidFill>
              <a:schemeClr val="accent1"/>
            </a:solidFill>
          </a:ln>
        </p:spPr>
        <p:txBody>
          <a:bodyPr wrap="none" rtlCol="0">
            <a:spAutoFit/>
          </a:bodyPr>
          <a:lstStyle/>
          <a:p>
            <a:pPr algn="ctr"/>
            <a:r>
              <a:rPr lang="en-US" b="0" dirty="0">
                <a:solidFill>
                  <a:schemeClr val="bg1"/>
                </a:solidFill>
                <a:latin typeface="Calibri" panose="020F0502020204030204" pitchFamily="34" charset="0"/>
              </a:rPr>
              <a:t>Capecitabine x 8 cycles</a:t>
            </a:r>
          </a:p>
        </p:txBody>
      </p:sp>
      <p:sp>
        <p:nvSpPr>
          <p:cNvPr id="19" name="TextBox 18">
            <a:extLst>
              <a:ext uri="{FF2B5EF4-FFF2-40B4-BE49-F238E27FC236}">
                <a16:creationId xmlns:a16="http://schemas.microsoft.com/office/drawing/2014/main" id="{A932EF1D-DD6E-3647-BDC5-BD8E555FD103}"/>
              </a:ext>
            </a:extLst>
          </p:cNvPr>
          <p:cNvSpPr txBox="1"/>
          <p:nvPr/>
        </p:nvSpPr>
        <p:spPr>
          <a:xfrm>
            <a:off x="7580440" y="3546958"/>
            <a:ext cx="886968" cy="369332"/>
          </a:xfrm>
          <a:prstGeom prst="rect">
            <a:avLst/>
          </a:prstGeom>
          <a:noFill/>
          <a:ln w="38100">
            <a:solidFill>
              <a:schemeClr val="accent3"/>
            </a:solidFill>
          </a:ln>
        </p:spPr>
        <p:txBody>
          <a:bodyPr wrap="square" rtlCol="0">
            <a:spAutoFit/>
          </a:bodyPr>
          <a:lstStyle/>
          <a:p>
            <a:pPr algn="ctr"/>
            <a:r>
              <a:rPr lang="en-US" b="0" dirty="0" err="1">
                <a:solidFill>
                  <a:schemeClr val="bg1"/>
                </a:solidFill>
                <a:latin typeface="Calibri" panose="020F0502020204030204" pitchFamily="34" charset="0"/>
              </a:rPr>
              <a:t>pCR</a:t>
            </a:r>
            <a:endParaRPr lang="en-US" b="0" dirty="0">
              <a:solidFill>
                <a:schemeClr val="bg1"/>
              </a:solidFill>
              <a:latin typeface="Calibri" panose="020F0502020204030204" pitchFamily="34" charset="0"/>
            </a:endParaRPr>
          </a:p>
        </p:txBody>
      </p:sp>
      <p:sp>
        <p:nvSpPr>
          <p:cNvPr id="20" name="TextBox 19">
            <a:extLst>
              <a:ext uri="{FF2B5EF4-FFF2-40B4-BE49-F238E27FC236}">
                <a16:creationId xmlns:a16="http://schemas.microsoft.com/office/drawing/2014/main" id="{25EF69B3-C2DB-FD4C-8A4C-A8A0F8A9B6A5}"/>
              </a:ext>
            </a:extLst>
          </p:cNvPr>
          <p:cNvSpPr txBox="1"/>
          <p:nvPr/>
        </p:nvSpPr>
        <p:spPr>
          <a:xfrm>
            <a:off x="7580441" y="1816337"/>
            <a:ext cx="888385" cy="369332"/>
          </a:xfrm>
          <a:prstGeom prst="rect">
            <a:avLst/>
          </a:prstGeom>
          <a:noFill/>
          <a:ln w="38100">
            <a:solidFill>
              <a:schemeClr val="accent3"/>
            </a:solidFill>
          </a:ln>
        </p:spPr>
        <p:txBody>
          <a:bodyPr wrap="none" rtlCol="0">
            <a:spAutoFit/>
          </a:bodyPr>
          <a:lstStyle/>
          <a:p>
            <a:pPr algn="ctr"/>
            <a:r>
              <a:rPr lang="en-US" b="0" dirty="0">
                <a:solidFill>
                  <a:schemeClr val="bg1"/>
                </a:solidFill>
                <a:latin typeface="Calibri" panose="020F0502020204030204" pitchFamily="34" charset="0"/>
              </a:rPr>
              <a:t>No </a:t>
            </a:r>
            <a:r>
              <a:rPr lang="en-US" b="0" dirty="0" err="1">
                <a:solidFill>
                  <a:schemeClr val="bg1"/>
                </a:solidFill>
                <a:latin typeface="Calibri" panose="020F0502020204030204" pitchFamily="34" charset="0"/>
              </a:rPr>
              <a:t>pCR</a:t>
            </a:r>
            <a:endParaRPr lang="en-US" b="0" dirty="0">
              <a:solidFill>
                <a:schemeClr val="bg1"/>
              </a:solidFill>
              <a:latin typeface="Calibri" panose="020F0502020204030204" pitchFamily="34" charset="0"/>
            </a:endParaRPr>
          </a:p>
        </p:txBody>
      </p:sp>
      <p:sp>
        <p:nvSpPr>
          <p:cNvPr id="22" name="TextBox 21">
            <a:extLst>
              <a:ext uri="{FF2B5EF4-FFF2-40B4-BE49-F238E27FC236}">
                <a16:creationId xmlns:a16="http://schemas.microsoft.com/office/drawing/2014/main" id="{908147B7-84D6-DA46-A5A4-5D49A41AF4DB}"/>
              </a:ext>
            </a:extLst>
          </p:cNvPr>
          <p:cNvSpPr txBox="1"/>
          <p:nvPr/>
        </p:nvSpPr>
        <p:spPr>
          <a:xfrm>
            <a:off x="9467325" y="3788247"/>
            <a:ext cx="1737360" cy="646331"/>
          </a:xfrm>
          <a:prstGeom prst="rect">
            <a:avLst/>
          </a:prstGeom>
          <a:noFill/>
          <a:ln w="38100">
            <a:solidFill>
              <a:schemeClr val="accent1"/>
            </a:solidFill>
          </a:ln>
        </p:spPr>
        <p:txBody>
          <a:bodyPr wrap="square" rtlCol="0">
            <a:spAutoFit/>
          </a:bodyPr>
          <a:lstStyle/>
          <a:p>
            <a:pPr algn="ctr"/>
            <a:r>
              <a:rPr lang="en-US" b="0" dirty="0">
                <a:solidFill>
                  <a:schemeClr val="bg1"/>
                </a:solidFill>
                <a:latin typeface="Calibri" panose="020F0502020204030204" pitchFamily="34" charset="0"/>
              </a:rPr>
              <a:t>Complete 1 </a:t>
            </a:r>
            <a:r>
              <a:rPr lang="en-US" b="0" dirty="0" err="1">
                <a:solidFill>
                  <a:schemeClr val="bg1"/>
                </a:solidFill>
                <a:latin typeface="Calibri" panose="020F0502020204030204" pitchFamily="34" charset="0"/>
              </a:rPr>
              <a:t>yr</a:t>
            </a:r>
            <a:r>
              <a:rPr lang="en-US" b="0" dirty="0">
                <a:solidFill>
                  <a:schemeClr val="bg1"/>
                </a:solidFill>
                <a:latin typeface="Calibri" panose="020F0502020204030204" pitchFamily="34" charset="0"/>
              </a:rPr>
              <a:t> pembrolizumab</a:t>
            </a:r>
          </a:p>
        </p:txBody>
      </p:sp>
      <p:sp>
        <p:nvSpPr>
          <p:cNvPr id="32" name="TextBox 31">
            <a:extLst>
              <a:ext uri="{FF2B5EF4-FFF2-40B4-BE49-F238E27FC236}">
                <a16:creationId xmlns:a16="http://schemas.microsoft.com/office/drawing/2014/main" id="{11148FB1-0742-6B4D-8FA8-EFB807A6F216}"/>
              </a:ext>
            </a:extLst>
          </p:cNvPr>
          <p:cNvSpPr txBox="1"/>
          <p:nvPr/>
        </p:nvSpPr>
        <p:spPr>
          <a:xfrm>
            <a:off x="8218747" y="2274430"/>
            <a:ext cx="1016881" cy="307777"/>
          </a:xfrm>
          <a:prstGeom prst="rect">
            <a:avLst/>
          </a:prstGeom>
          <a:noFill/>
          <a:ln w="19050">
            <a:noFill/>
          </a:ln>
        </p:spPr>
        <p:txBody>
          <a:bodyPr wrap="none" rtlCol="0">
            <a:spAutoFit/>
          </a:bodyPr>
          <a:lstStyle/>
          <a:p>
            <a:r>
              <a:rPr lang="en-US" sz="1400" b="0" dirty="0">
                <a:solidFill>
                  <a:schemeClr val="bg1"/>
                </a:solidFill>
                <a:latin typeface="Calibri" panose="020F0502020204030204" pitchFamily="34" charset="0"/>
              </a:rPr>
              <a:t>g</a:t>
            </a:r>
            <a:r>
              <a:rPr lang="en-US" sz="1400" b="0" i="1" dirty="0">
                <a:solidFill>
                  <a:schemeClr val="bg1"/>
                </a:solidFill>
                <a:latin typeface="Calibri" panose="020F0502020204030204" pitchFamily="34" charset="0"/>
              </a:rPr>
              <a:t>BRCA</a:t>
            </a:r>
            <a:r>
              <a:rPr lang="en-US" sz="1400" b="0" dirty="0">
                <a:solidFill>
                  <a:schemeClr val="bg1"/>
                </a:solidFill>
                <a:latin typeface="Calibri" panose="020F0502020204030204" pitchFamily="34" charset="0"/>
              </a:rPr>
              <a:t> mut</a:t>
            </a:r>
          </a:p>
        </p:txBody>
      </p:sp>
      <p:sp>
        <p:nvSpPr>
          <p:cNvPr id="33" name="TextBox 32">
            <a:extLst>
              <a:ext uri="{FF2B5EF4-FFF2-40B4-BE49-F238E27FC236}">
                <a16:creationId xmlns:a16="http://schemas.microsoft.com/office/drawing/2014/main" id="{89E617FD-FD61-4648-BF8A-C76186CE476C}"/>
              </a:ext>
            </a:extLst>
          </p:cNvPr>
          <p:cNvSpPr txBox="1"/>
          <p:nvPr/>
        </p:nvSpPr>
        <p:spPr>
          <a:xfrm>
            <a:off x="8239147" y="1347352"/>
            <a:ext cx="958917" cy="307777"/>
          </a:xfrm>
          <a:prstGeom prst="rect">
            <a:avLst/>
          </a:prstGeom>
          <a:noFill/>
          <a:ln w="19050">
            <a:noFill/>
          </a:ln>
        </p:spPr>
        <p:txBody>
          <a:bodyPr wrap="none" rtlCol="0">
            <a:spAutoFit/>
          </a:bodyPr>
          <a:lstStyle/>
          <a:p>
            <a:r>
              <a:rPr lang="en-US" sz="1400" b="0" dirty="0">
                <a:solidFill>
                  <a:schemeClr val="bg1"/>
                </a:solidFill>
                <a:latin typeface="Calibri" panose="020F0502020204030204" pitchFamily="34" charset="0"/>
              </a:rPr>
              <a:t>g</a:t>
            </a:r>
            <a:r>
              <a:rPr lang="en-US" sz="1400" b="0" i="1" dirty="0">
                <a:solidFill>
                  <a:schemeClr val="bg1"/>
                </a:solidFill>
                <a:latin typeface="Calibri" panose="020F0502020204030204" pitchFamily="34" charset="0"/>
              </a:rPr>
              <a:t>BRCA </a:t>
            </a:r>
            <a:r>
              <a:rPr lang="en-US" sz="1400" b="0" dirty="0">
                <a:solidFill>
                  <a:schemeClr val="bg1"/>
                </a:solidFill>
                <a:latin typeface="Calibri" panose="020F0502020204030204" pitchFamily="34" charset="0"/>
              </a:rPr>
              <a:t>WT</a:t>
            </a:r>
          </a:p>
        </p:txBody>
      </p:sp>
      <p:sp>
        <p:nvSpPr>
          <p:cNvPr id="63" name="TextBox 62">
            <a:extLst>
              <a:ext uri="{FF2B5EF4-FFF2-40B4-BE49-F238E27FC236}">
                <a16:creationId xmlns:a16="http://schemas.microsoft.com/office/drawing/2014/main" id="{C19DB080-2142-7F4A-ADC1-4BD423A4640C}"/>
              </a:ext>
            </a:extLst>
          </p:cNvPr>
          <p:cNvSpPr txBox="1"/>
          <p:nvPr/>
        </p:nvSpPr>
        <p:spPr>
          <a:xfrm>
            <a:off x="9418487" y="1829037"/>
            <a:ext cx="2696394" cy="646331"/>
          </a:xfrm>
          <a:prstGeom prst="rect">
            <a:avLst/>
          </a:prstGeom>
          <a:noFill/>
          <a:ln w="38100">
            <a:solidFill>
              <a:schemeClr val="accent1"/>
            </a:solidFill>
            <a:prstDash val="sysDot"/>
          </a:ln>
        </p:spPr>
        <p:txBody>
          <a:bodyPr wrap="square" rtlCol="0">
            <a:spAutoFit/>
          </a:bodyPr>
          <a:lstStyle/>
          <a:p>
            <a:pPr algn="ctr"/>
            <a:r>
              <a:rPr lang="en-US" b="0" dirty="0">
                <a:solidFill>
                  <a:schemeClr val="bg1"/>
                </a:solidFill>
                <a:latin typeface="Calibri" panose="020F0502020204030204" pitchFamily="34" charset="0"/>
              </a:rPr>
              <a:t>Complete 1 </a:t>
            </a:r>
            <a:r>
              <a:rPr lang="en-US" b="0" dirty="0" err="1">
                <a:solidFill>
                  <a:schemeClr val="bg1"/>
                </a:solidFill>
                <a:latin typeface="Calibri" panose="020F0502020204030204" pitchFamily="34" charset="0"/>
              </a:rPr>
              <a:t>yr</a:t>
            </a:r>
            <a:r>
              <a:rPr lang="en-US" b="0" dirty="0">
                <a:solidFill>
                  <a:schemeClr val="bg1"/>
                </a:solidFill>
                <a:latin typeface="Calibri" panose="020F0502020204030204" pitchFamily="34" charset="0"/>
              </a:rPr>
              <a:t> </a:t>
            </a:r>
          </a:p>
          <a:p>
            <a:pPr algn="ctr"/>
            <a:r>
              <a:rPr lang="en-US" b="0" dirty="0">
                <a:solidFill>
                  <a:schemeClr val="bg1"/>
                </a:solidFill>
                <a:latin typeface="Calibri" panose="020F0502020204030204" pitchFamily="34" charset="0"/>
              </a:rPr>
              <a:t>Pembrolizumab (9 cycles)*</a:t>
            </a:r>
          </a:p>
        </p:txBody>
      </p:sp>
      <p:cxnSp>
        <p:nvCxnSpPr>
          <p:cNvPr id="69" name="Straight Arrow Connector 68">
            <a:extLst>
              <a:ext uri="{FF2B5EF4-FFF2-40B4-BE49-F238E27FC236}">
                <a16:creationId xmlns:a16="http://schemas.microsoft.com/office/drawing/2014/main" id="{BFA896A8-CC33-A549-9DAE-57D7D1F0D855}"/>
              </a:ext>
            </a:extLst>
          </p:cNvPr>
          <p:cNvCxnSpPr>
            <a:cxnSpLocks/>
          </p:cNvCxnSpPr>
          <p:nvPr/>
        </p:nvCxnSpPr>
        <p:spPr>
          <a:xfrm>
            <a:off x="10509719" y="2491136"/>
            <a:ext cx="0" cy="220694"/>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107E2B80-1729-A94B-9783-70CC61BC758A}"/>
              </a:ext>
            </a:extLst>
          </p:cNvPr>
          <p:cNvSpPr txBox="1"/>
          <p:nvPr/>
        </p:nvSpPr>
        <p:spPr>
          <a:xfrm>
            <a:off x="473816" y="4459471"/>
            <a:ext cx="1003186" cy="646331"/>
          </a:xfrm>
          <a:prstGeom prst="rect">
            <a:avLst/>
          </a:prstGeom>
          <a:solidFill>
            <a:schemeClr val="tx1"/>
          </a:solidFill>
          <a:ln w="38100">
            <a:solidFill>
              <a:schemeClr val="bg1"/>
            </a:solidFill>
          </a:ln>
        </p:spPr>
        <p:txBody>
          <a:bodyPr wrap="square" rtlCol="0">
            <a:spAutoFit/>
          </a:bodyPr>
          <a:lstStyle/>
          <a:p>
            <a:r>
              <a:rPr lang="en-US" b="0" dirty="0">
                <a:solidFill>
                  <a:schemeClr val="bg1"/>
                </a:solidFill>
                <a:latin typeface="Calibri" panose="020F0502020204030204" pitchFamily="34" charset="0"/>
              </a:rPr>
              <a:t>T1a/b, N0</a:t>
            </a:r>
          </a:p>
        </p:txBody>
      </p:sp>
      <p:sp>
        <p:nvSpPr>
          <p:cNvPr id="83" name="TextBox 82">
            <a:extLst>
              <a:ext uri="{FF2B5EF4-FFF2-40B4-BE49-F238E27FC236}">
                <a16:creationId xmlns:a16="http://schemas.microsoft.com/office/drawing/2014/main" id="{38B7810B-A6C8-9142-B3F3-C1E96D50384A}"/>
              </a:ext>
            </a:extLst>
          </p:cNvPr>
          <p:cNvSpPr txBox="1"/>
          <p:nvPr/>
        </p:nvSpPr>
        <p:spPr>
          <a:xfrm>
            <a:off x="2158129" y="4597970"/>
            <a:ext cx="1572768" cy="369332"/>
          </a:xfrm>
          <a:prstGeom prst="rect">
            <a:avLst/>
          </a:prstGeom>
          <a:noFill/>
          <a:ln w="38100">
            <a:solidFill>
              <a:srgbClr val="00823B"/>
            </a:solidFill>
          </a:ln>
        </p:spPr>
        <p:txBody>
          <a:bodyPr wrap="none" rtlCol="0">
            <a:spAutoFit/>
          </a:bodyPr>
          <a:lstStyle/>
          <a:p>
            <a:pPr algn="ctr"/>
            <a:r>
              <a:rPr lang="en-US" b="0" dirty="0">
                <a:solidFill>
                  <a:schemeClr val="bg1"/>
                </a:solidFill>
                <a:latin typeface="Calibri" panose="020F0502020204030204" pitchFamily="34" charset="0"/>
              </a:rPr>
              <a:t>Surgery</a:t>
            </a:r>
          </a:p>
        </p:txBody>
      </p:sp>
      <p:sp>
        <p:nvSpPr>
          <p:cNvPr id="84" name="TextBox 83">
            <a:extLst>
              <a:ext uri="{FF2B5EF4-FFF2-40B4-BE49-F238E27FC236}">
                <a16:creationId xmlns:a16="http://schemas.microsoft.com/office/drawing/2014/main" id="{FBE745CE-2B37-634A-9DA2-D49441C9C4DC}"/>
              </a:ext>
            </a:extLst>
          </p:cNvPr>
          <p:cNvSpPr txBox="1"/>
          <p:nvPr/>
        </p:nvSpPr>
        <p:spPr>
          <a:xfrm>
            <a:off x="4075550" y="4597970"/>
            <a:ext cx="1750929" cy="369332"/>
          </a:xfrm>
          <a:prstGeom prst="rect">
            <a:avLst/>
          </a:prstGeom>
          <a:noFill/>
          <a:ln w="38100">
            <a:solidFill>
              <a:schemeClr val="accent6"/>
            </a:solidFill>
          </a:ln>
        </p:spPr>
        <p:txBody>
          <a:bodyPr wrap="none" rtlCol="0">
            <a:spAutoFit/>
          </a:bodyPr>
          <a:lstStyle/>
          <a:p>
            <a:r>
              <a:rPr lang="en-US" b="0" dirty="0">
                <a:solidFill>
                  <a:schemeClr val="bg1"/>
                </a:solidFill>
                <a:latin typeface="Calibri" panose="020F0502020204030204" pitchFamily="34" charset="0"/>
              </a:rPr>
              <a:t>± chemotherapy</a:t>
            </a:r>
          </a:p>
        </p:txBody>
      </p:sp>
      <p:sp>
        <p:nvSpPr>
          <p:cNvPr id="85" name="TextBox 84">
            <a:extLst>
              <a:ext uri="{FF2B5EF4-FFF2-40B4-BE49-F238E27FC236}">
                <a16:creationId xmlns:a16="http://schemas.microsoft.com/office/drawing/2014/main" id="{C6604FDA-D676-0742-AF5E-65302C2B8F96}"/>
              </a:ext>
            </a:extLst>
          </p:cNvPr>
          <p:cNvSpPr txBox="1"/>
          <p:nvPr/>
        </p:nvSpPr>
        <p:spPr>
          <a:xfrm>
            <a:off x="6444672" y="4597970"/>
            <a:ext cx="5111336" cy="369332"/>
          </a:xfrm>
          <a:prstGeom prst="rect">
            <a:avLst/>
          </a:prstGeom>
          <a:noFill/>
          <a:ln w="38100">
            <a:solidFill>
              <a:schemeClr val="accent1"/>
            </a:solidFill>
          </a:ln>
        </p:spPr>
        <p:txBody>
          <a:bodyPr wrap="none" rtlCol="0">
            <a:spAutoFit/>
          </a:bodyPr>
          <a:lstStyle/>
          <a:p>
            <a:r>
              <a:rPr lang="en-US" b="0" dirty="0">
                <a:solidFill>
                  <a:schemeClr val="bg1"/>
                </a:solidFill>
                <a:latin typeface="Calibri" panose="020F0502020204030204" pitchFamily="34" charset="0"/>
              </a:rPr>
              <a:t>taxane/carboplatin vs docetaxel/cyclophosphamide</a:t>
            </a:r>
          </a:p>
        </p:txBody>
      </p:sp>
      <p:sp>
        <p:nvSpPr>
          <p:cNvPr id="46" name="TextBox 45">
            <a:extLst>
              <a:ext uri="{FF2B5EF4-FFF2-40B4-BE49-F238E27FC236}">
                <a16:creationId xmlns:a16="http://schemas.microsoft.com/office/drawing/2014/main" id="{0D6AB0E9-BDBC-4CEC-8AE2-BEB3A0F3BFC2}"/>
              </a:ext>
            </a:extLst>
          </p:cNvPr>
          <p:cNvSpPr txBox="1"/>
          <p:nvPr/>
        </p:nvSpPr>
        <p:spPr>
          <a:xfrm>
            <a:off x="2158129" y="3115989"/>
            <a:ext cx="1571777" cy="646331"/>
          </a:xfrm>
          <a:prstGeom prst="rect">
            <a:avLst/>
          </a:prstGeom>
          <a:noFill/>
          <a:ln w="38100">
            <a:solidFill>
              <a:schemeClr val="accent5"/>
            </a:solidFill>
          </a:ln>
        </p:spPr>
        <p:txBody>
          <a:bodyPr wrap="square" rtlCol="0">
            <a:spAutoFit/>
          </a:bodyPr>
          <a:lstStyle/>
          <a:p>
            <a:pPr algn="ctr"/>
            <a:r>
              <a:rPr lang="en-US" b="0" dirty="0">
                <a:solidFill>
                  <a:schemeClr val="bg1"/>
                </a:solidFill>
                <a:latin typeface="Calibri" panose="020F0502020204030204" pitchFamily="34" charset="0"/>
              </a:rPr>
              <a:t>Neoadjuvant Tx</a:t>
            </a:r>
          </a:p>
        </p:txBody>
      </p:sp>
      <p:cxnSp>
        <p:nvCxnSpPr>
          <p:cNvPr id="9" name="Straight Arrow Connector 8">
            <a:extLst>
              <a:ext uri="{FF2B5EF4-FFF2-40B4-BE49-F238E27FC236}">
                <a16:creationId xmlns:a16="http://schemas.microsoft.com/office/drawing/2014/main" id="{8322D480-443C-429C-AB89-050C9B5AC1D6}"/>
              </a:ext>
            </a:extLst>
          </p:cNvPr>
          <p:cNvCxnSpPr>
            <a:cxnSpLocks/>
          </p:cNvCxnSpPr>
          <p:nvPr/>
        </p:nvCxnSpPr>
        <p:spPr bwMode="auto">
          <a:xfrm>
            <a:off x="1539631" y="2215006"/>
            <a:ext cx="593098" cy="0"/>
          </a:xfrm>
          <a:prstGeom prst="straightConnector1">
            <a:avLst/>
          </a:prstGeom>
          <a:noFill/>
          <a:ln w="28575" cap="flat" cmpd="sng" algn="ctr">
            <a:solidFill>
              <a:schemeClr val="bg1"/>
            </a:solidFill>
            <a:prstDash val="solid"/>
            <a:round/>
            <a:headEnd type="none" w="med" len="med"/>
            <a:tailEnd type="triangle"/>
          </a:ln>
          <a:effectLst/>
        </p:spPr>
      </p:cxnSp>
      <p:cxnSp>
        <p:nvCxnSpPr>
          <p:cNvPr id="48" name="Straight Arrow Connector 47">
            <a:extLst>
              <a:ext uri="{FF2B5EF4-FFF2-40B4-BE49-F238E27FC236}">
                <a16:creationId xmlns:a16="http://schemas.microsoft.com/office/drawing/2014/main" id="{8B3FEDB8-4623-49D3-946A-414DD5B435CB}"/>
              </a:ext>
            </a:extLst>
          </p:cNvPr>
          <p:cNvCxnSpPr>
            <a:cxnSpLocks/>
          </p:cNvCxnSpPr>
          <p:nvPr/>
        </p:nvCxnSpPr>
        <p:spPr bwMode="auto">
          <a:xfrm>
            <a:off x="3771942" y="2215006"/>
            <a:ext cx="274320" cy="0"/>
          </a:xfrm>
          <a:prstGeom prst="straightConnector1">
            <a:avLst/>
          </a:prstGeom>
          <a:noFill/>
          <a:ln w="28575" cap="flat" cmpd="sng" algn="ctr">
            <a:solidFill>
              <a:schemeClr val="bg1"/>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12C1C96A-AE83-4FC7-9FFF-EB53DB3A2057}"/>
              </a:ext>
            </a:extLst>
          </p:cNvPr>
          <p:cNvCxnSpPr>
            <a:cxnSpLocks/>
          </p:cNvCxnSpPr>
          <p:nvPr/>
        </p:nvCxnSpPr>
        <p:spPr bwMode="auto">
          <a:xfrm>
            <a:off x="1539631" y="3439154"/>
            <a:ext cx="593098" cy="0"/>
          </a:xfrm>
          <a:prstGeom prst="straightConnector1">
            <a:avLst/>
          </a:prstGeom>
          <a:noFill/>
          <a:ln w="28575" cap="flat" cmpd="sng" algn="ctr">
            <a:solidFill>
              <a:schemeClr val="bg1"/>
            </a:solidFill>
            <a:prstDash val="solid"/>
            <a:round/>
            <a:headEnd type="none" w="med" len="med"/>
            <a:tailEnd type="triangle"/>
          </a:ln>
          <a:effectLst/>
        </p:spPr>
      </p:cxnSp>
      <p:cxnSp>
        <p:nvCxnSpPr>
          <p:cNvPr id="52" name="Straight Arrow Connector 51">
            <a:extLst>
              <a:ext uri="{FF2B5EF4-FFF2-40B4-BE49-F238E27FC236}">
                <a16:creationId xmlns:a16="http://schemas.microsoft.com/office/drawing/2014/main" id="{C17357B2-E27F-43AB-BBCC-71334F0925A2}"/>
              </a:ext>
            </a:extLst>
          </p:cNvPr>
          <p:cNvCxnSpPr>
            <a:cxnSpLocks/>
          </p:cNvCxnSpPr>
          <p:nvPr/>
        </p:nvCxnSpPr>
        <p:spPr bwMode="auto">
          <a:xfrm>
            <a:off x="3755306" y="3421506"/>
            <a:ext cx="274320" cy="0"/>
          </a:xfrm>
          <a:prstGeom prst="straightConnector1">
            <a:avLst/>
          </a:prstGeom>
          <a:noFill/>
          <a:ln w="28575" cap="flat" cmpd="sng" algn="ctr">
            <a:solidFill>
              <a:schemeClr val="bg1"/>
            </a:solidFill>
            <a:prstDash val="solid"/>
            <a:round/>
            <a:headEnd type="none" w="med" len="med"/>
            <a:tailEnd type="triangle"/>
          </a:ln>
          <a:effectLst/>
        </p:spPr>
      </p:cxnSp>
      <p:cxnSp>
        <p:nvCxnSpPr>
          <p:cNvPr id="54" name="Straight Arrow Connector 53">
            <a:extLst>
              <a:ext uri="{FF2B5EF4-FFF2-40B4-BE49-F238E27FC236}">
                <a16:creationId xmlns:a16="http://schemas.microsoft.com/office/drawing/2014/main" id="{00D42D87-F189-4F39-AFCD-943FBEE86F26}"/>
              </a:ext>
            </a:extLst>
          </p:cNvPr>
          <p:cNvCxnSpPr>
            <a:cxnSpLocks/>
          </p:cNvCxnSpPr>
          <p:nvPr/>
        </p:nvCxnSpPr>
        <p:spPr bwMode="auto">
          <a:xfrm>
            <a:off x="1539631" y="4782636"/>
            <a:ext cx="593098" cy="0"/>
          </a:xfrm>
          <a:prstGeom prst="straightConnector1">
            <a:avLst/>
          </a:prstGeom>
          <a:noFill/>
          <a:ln w="28575" cap="flat" cmpd="sng" algn="ctr">
            <a:solidFill>
              <a:schemeClr val="bg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2B6D0E21-B6F6-4AA4-805C-F8A721DBEE78}"/>
              </a:ext>
            </a:extLst>
          </p:cNvPr>
          <p:cNvCxnSpPr>
            <a:cxnSpLocks/>
          </p:cNvCxnSpPr>
          <p:nvPr/>
        </p:nvCxnSpPr>
        <p:spPr bwMode="auto">
          <a:xfrm>
            <a:off x="3771942" y="4782636"/>
            <a:ext cx="274320" cy="0"/>
          </a:xfrm>
          <a:prstGeom prst="straightConnector1">
            <a:avLst/>
          </a:prstGeom>
          <a:noFill/>
          <a:ln w="28575" cap="flat" cmpd="sng" algn="ctr">
            <a:solidFill>
              <a:schemeClr val="bg1"/>
            </a:solidFill>
            <a:prstDash val="solid"/>
            <a:round/>
            <a:headEnd type="none" w="med" len="med"/>
            <a:tailEnd type="triangle"/>
          </a:ln>
          <a:effectLst/>
        </p:spPr>
      </p:cxnSp>
      <p:cxnSp>
        <p:nvCxnSpPr>
          <p:cNvPr id="56" name="Straight Arrow Connector 55">
            <a:extLst>
              <a:ext uri="{FF2B5EF4-FFF2-40B4-BE49-F238E27FC236}">
                <a16:creationId xmlns:a16="http://schemas.microsoft.com/office/drawing/2014/main" id="{FE7C7123-9EE2-4B59-9297-190EFA3309C1}"/>
              </a:ext>
            </a:extLst>
          </p:cNvPr>
          <p:cNvCxnSpPr>
            <a:cxnSpLocks/>
          </p:cNvCxnSpPr>
          <p:nvPr/>
        </p:nvCxnSpPr>
        <p:spPr bwMode="auto">
          <a:xfrm>
            <a:off x="5851574" y="4782636"/>
            <a:ext cx="593098" cy="0"/>
          </a:xfrm>
          <a:prstGeom prst="straightConnector1">
            <a:avLst/>
          </a:prstGeom>
          <a:noFill/>
          <a:ln w="28575" cap="flat" cmpd="sng" algn="ctr">
            <a:solidFill>
              <a:schemeClr val="bg1"/>
            </a:solidFill>
            <a:prstDash val="solid"/>
            <a:round/>
            <a:headEnd type="none" w="med" len="med"/>
            <a:tailEnd type="triangle"/>
          </a:ln>
          <a:effectLst/>
        </p:spPr>
      </p:cxnSp>
      <p:cxnSp>
        <p:nvCxnSpPr>
          <p:cNvPr id="57" name="Straight Arrow Connector 56">
            <a:extLst>
              <a:ext uri="{FF2B5EF4-FFF2-40B4-BE49-F238E27FC236}">
                <a16:creationId xmlns:a16="http://schemas.microsoft.com/office/drawing/2014/main" id="{B6928A15-76C9-40D0-8723-32DDFD11E536}"/>
              </a:ext>
            </a:extLst>
          </p:cNvPr>
          <p:cNvCxnSpPr>
            <a:cxnSpLocks/>
          </p:cNvCxnSpPr>
          <p:nvPr/>
        </p:nvCxnSpPr>
        <p:spPr>
          <a:xfrm>
            <a:off x="10509719" y="1564738"/>
            <a:ext cx="0" cy="220694"/>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612707AE-2A5E-4BCB-9B73-30E96204FA35}"/>
              </a:ext>
            </a:extLst>
          </p:cNvPr>
          <p:cNvCxnSpPr>
            <a:cxnSpLocks/>
          </p:cNvCxnSpPr>
          <p:nvPr/>
        </p:nvCxnSpPr>
        <p:spPr bwMode="auto">
          <a:xfrm>
            <a:off x="6720312" y="2215006"/>
            <a:ext cx="374904" cy="393192"/>
          </a:xfrm>
          <a:prstGeom prst="straightConnector1">
            <a:avLst/>
          </a:prstGeom>
          <a:noFill/>
          <a:ln w="28575" cap="flat" cmpd="sng" algn="ctr">
            <a:solidFill>
              <a:schemeClr val="bg1"/>
            </a:solidFill>
            <a:prstDash val="solid"/>
            <a:round/>
            <a:headEnd type="none" w="med" len="med"/>
            <a:tailEnd type="triangle"/>
          </a:ln>
          <a:effectLst/>
        </p:spPr>
      </p:cxnSp>
      <p:cxnSp>
        <p:nvCxnSpPr>
          <p:cNvPr id="36" name="Straight Arrow Connector 35">
            <a:extLst>
              <a:ext uri="{FF2B5EF4-FFF2-40B4-BE49-F238E27FC236}">
                <a16:creationId xmlns:a16="http://schemas.microsoft.com/office/drawing/2014/main" id="{935D5E10-7D25-4B75-AA7C-10CD5F09CB30}"/>
              </a:ext>
            </a:extLst>
          </p:cNvPr>
          <p:cNvCxnSpPr>
            <a:cxnSpLocks/>
          </p:cNvCxnSpPr>
          <p:nvPr/>
        </p:nvCxnSpPr>
        <p:spPr bwMode="auto">
          <a:xfrm flipV="1">
            <a:off x="6720312" y="3113133"/>
            <a:ext cx="373473" cy="390315"/>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4E7586A2-6695-4DDA-A056-B186F3091EF7}"/>
              </a:ext>
            </a:extLst>
          </p:cNvPr>
          <p:cNvCxnSpPr>
            <a:cxnSpLocks/>
          </p:cNvCxnSpPr>
          <p:nvPr/>
        </p:nvCxnSpPr>
        <p:spPr bwMode="auto">
          <a:xfrm flipV="1">
            <a:off x="7216131" y="2189015"/>
            <a:ext cx="374904" cy="393192"/>
          </a:xfrm>
          <a:prstGeom prst="straightConnector1">
            <a:avLst/>
          </a:prstGeom>
          <a:noFill/>
          <a:ln w="28575" cap="flat" cmpd="sng" algn="ctr">
            <a:solidFill>
              <a:schemeClr val="bg1"/>
            </a:solidFill>
            <a:prstDash val="solid"/>
            <a:round/>
            <a:headEnd type="none" w="med" len="med"/>
            <a:tailEnd type="triangle"/>
          </a:ln>
          <a:effectLst/>
        </p:spPr>
      </p:cxnSp>
      <p:cxnSp>
        <p:nvCxnSpPr>
          <p:cNvPr id="68" name="Straight Arrow Connector 67">
            <a:extLst>
              <a:ext uri="{FF2B5EF4-FFF2-40B4-BE49-F238E27FC236}">
                <a16:creationId xmlns:a16="http://schemas.microsoft.com/office/drawing/2014/main" id="{62A9C223-FB5E-4A0C-9DC0-56D2D7E184C9}"/>
              </a:ext>
            </a:extLst>
          </p:cNvPr>
          <p:cNvCxnSpPr>
            <a:cxnSpLocks/>
          </p:cNvCxnSpPr>
          <p:nvPr/>
        </p:nvCxnSpPr>
        <p:spPr bwMode="auto">
          <a:xfrm>
            <a:off x="7216131" y="3170702"/>
            <a:ext cx="374904" cy="393192"/>
          </a:xfrm>
          <a:prstGeom prst="straightConnector1">
            <a:avLst/>
          </a:prstGeom>
          <a:noFill/>
          <a:ln w="28575" cap="flat" cmpd="sng" algn="ctr">
            <a:solidFill>
              <a:schemeClr val="bg1"/>
            </a:solidFill>
            <a:prstDash val="solid"/>
            <a:round/>
            <a:headEnd type="none" w="med" len="med"/>
            <a:tailEnd type="triangle"/>
          </a:ln>
          <a:effectLst/>
        </p:spPr>
      </p:cxnSp>
      <p:cxnSp>
        <p:nvCxnSpPr>
          <p:cNvPr id="72" name="Straight Arrow Connector 71">
            <a:extLst>
              <a:ext uri="{FF2B5EF4-FFF2-40B4-BE49-F238E27FC236}">
                <a16:creationId xmlns:a16="http://schemas.microsoft.com/office/drawing/2014/main" id="{F9DB7951-FA90-494F-8513-95E0E82B6071}"/>
              </a:ext>
            </a:extLst>
          </p:cNvPr>
          <p:cNvCxnSpPr>
            <a:cxnSpLocks/>
          </p:cNvCxnSpPr>
          <p:nvPr/>
        </p:nvCxnSpPr>
        <p:spPr bwMode="auto">
          <a:xfrm flipV="1">
            <a:off x="8547100" y="1430658"/>
            <a:ext cx="842469" cy="529872"/>
          </a:xfrm>
          <a:prstGeom prst="straightConnector1">
            <a:avLst/>
          </a:prstGeom>
          <a:noFill/>
          <a:ln w="28575" cap="flat" cmpd="sng" algn="ctr">
            <a:solidFill>
              <a:schemeClr val="bg1"/>
            </a:solidFill>
            <a:prstDash val="solid"/>
            <a:round/>
            <a:headEnd type="none" w="med" len="med"/>
            <a:tailEnd type="triangle"/>
          </a:ln>
          <a:effectLst/>
        </p:spPr>
      </p:cxnSp>
      <p:cxnSp>
        <p:nvCxnSpPr>
          <p:cNvPr id="80" name="Straight Arrow Connector 79">
            <a:extLst>
              <a:ext uri="{FF2B5EF4-FFF2-40B4-BE49-F238E27FC236}">
                <a16:creationId xmlns:a16="http://schemas.microsoft.com/office/drawing/2014/main" id="{1C4E2D5E-AB1C-4EAB-BAED-8CCF5AD04E4D}"/>
              </a:ext>
            </a:extLst>
          </p:cNvPr>
          <p:cNvCxnSpPr>
            <a:cxnSpLocks/>
          </p:cNvCxnSpPr>
          <p:nvPr/>
        </p:nvCxnSpPr>
        <p:spPr bwMode="auto">
          <a:xfrm>
            <a:off x="8532285" y="2013083"/>
            <a:ext cx="857284" cy="362433"/>
          </a:xfrm>
          <a:prstGeom prst="straightConnector1">
            <a:avLst/>
          </a:prstGeom>
          <a:noFill/>
          <a:ln w="28575" cap="flat" cmpd="sng" algn="ctr">
            <a:solidFill>
              <a:schemeClr val="bg1"/>
            </a:solidFill>
            <a:prstDash val="solid"/>
            <a:round/>
            <a:headEnd type="none" w="med" len="med"/>
            <a:tailEnd type="triangle"/>
          </a:ln>
          <a:effectLst/>
        </p:spPr>
      </p:cxnSp>
      <p:cxnSp>
        <p:nvCxnSpPr>
          <p:cNvPr id="94" name="Straight Arrow Connector 93">
            <a:extLst>
              <a:ext uri="{FF2B5EF4-FFF2-40B4-BE49-F238E27FC236}">
                <a16:creationId xmlns:a16="http://schemas.microsoft.com/office/drawing/2014/main" id="{A52A8137-333A-4284-A9E2-C668D5434AF1}"/>
              </a:ext>
            </a:extLst>
          </p:cNvPr>
          <p:cNvCxnSpPr>
            <a:cxnSpLocks/>
          </p:cNvCxnSpPr>
          <p:nvPr/>
        </p:nvCxnSpPr>
        <p:spPr bwMode="auto">
          <a:xfrm>
            <a:off x="8518819" y="3743466"/>
            <a:ext cx="948506" cy="390204"/>
          </a:xfrm>
          <a:prstGeom prst="straightConnector1">
            <a:avLst/>
          </a:prstGeom>
          <a:noFill/>
          <a:ln w="28575" cap="flat" cmpd="sng" algn="ctr">
            <a:solidFill>
              <a:schemeClr val="bg1"/>
            </a:solidFill>
            <a:prstDash val="solid"/>
            <a:round/>
            <a:headEnd type="none" w="med" len="med"/>
            <a:tailEnd type="triangle"/>
          </a:ln>
          <a:effectLst/>
        </p:spPr>
      </p:cxnSp>
      <p:sp>
        <p:nvSpPr>
          <p:cNvPr id="3" name="TextBox 2">
            <a:extLst>
              <a:ext uri="{FF2B5EF4-FFF2-40B4-BE49-F238E27FC236}">
                <a16:creationId xmlns:a16="http://schemas.microsoft.com/office/drawing/2014/main" id="{36E4A636-7F53-530A-4811-486473FFFD96}"/>
              </a:ext>
            </a:extLst>
          </p:cNvPr>
          <p:cNvSpPr txBox="1"/>
          <p:nvPr/>
        </p:nvSpPr>
        <p:spPr bwMode="auto">
          <a:xfrm>
            <a:off x="412747" y="6413051"/>
            <a:ext cx="506254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*For patients who received neoadjuvant chemotherapy plus pembrolizumab</a:t>
            </a:r>
          </a:p>
        </p:txBody>
      </p:sp>
    </p:spTree>
    <p:extLst>
      <p:ext uri="{BB962C8B-B14F-4D97-AF65-F5344CB8AC3E}">
        <p14:creationId xmlns:p14="http://schemas.microsoft.com/office/powerpoint/2010/main" val="19587040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78E65-08CB-C589-99E7-2B83FF76CA5B}"/>
              </a:ext>
            </a:extLst>
          </p:cNvPr>
          <p:cNvSpPr>
            <a:spLocks noGrp="1"/>
          </p:cNvSpPr>
          <p:nvPr>
            <p:ph type="title"/>
          </p:nvPr>
        </p:nvSpPr>
        <p:spPr/>
        <p:txBody>
          <a:bodyPr/>
          <a:lstStyle/>
          <a:p>
            <a:r>
              <a:rPr lang="en-US" dirty="0"/>
              <a:t>Clinical Questions That Remain for Early-Stage TNBC</a:t>
            </a:r>
          </a:p>
        </p:txBody>
      </p:sp>
      <p:sp>
        <p:nvSpPr>
          <p:cNvPr id="4" name="Rectangle 3">
            <a:extLst>
              <a:ext uri="{FF2B5EF4-FFF2-40B4-BE49-F238E27FC236}">
                <a16:creationId xmlns:a16="http://schemas.microsoft.com/office/drawing/2014/main" id="{A7E9BC5E-B55E-9D88-E5EE-20F6FAF2D6DC}"/>
              </a:ext>
            </a:extLst>
          </p:cNvPr>
          <p:cNvSpPr/>
          <p:nvPr/>
        </p:nvSpPr>
        <p:spPr bwMode="auto">
          <a:xfrm>
            <a:off x="669987" y="1619181"/>
            <a:ext cx="2103120" cy="623978"/>
          </a:xfrm>
          <a:prstGeom prst="rect">
            <a:avLst/>
          </a:prstGeom>
          <a:solidFill>
            <a:schemeClr val="accent1"/>
          </a:solidFill>
          <a:ln w="0">
            <a:no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Neoadjuvant Immunotherapy</a:t>
            </a:r>
          </a:p>
        </p:txBody>
      </p:sp>
      <p:sp>
        <p:nvSpPr>
          <p:cNvPr id="5" name="Rectangle 4">
            <a:extLst>
              <a:ext uri="{FF2B5EF4-FFF2-40B4-BE49-F238E27FC236}">
                <a16:creationId xmlns:a16="http://schemas.microsoft.com/office/drawing/2014/main" id="{D2305021-1862-7DC5-AEF1-42206A8ECFF8}"/>
              </a:ext>
            </a:extLst>
          </p:cNvPr>
          <p:cNvSpPr/>
          <p:nvPr/>
        </p:nvSpPr>
        <p:spPr bwMode="auto">
          <a:xfrm>
            <a:off x="2863589" y="1619181"/>
            <a:ext cx="2103120" cy="623978"/>
          </a:xfrm>
          <a:prstGeom prst="rect">
            <a:avLst/>
          </a:prstGeom>
          <a:solidFill>
            <a:schemeClr val="accent3"/>
          </a:solidFill>
          <a:ln w="0">
            <a:no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Adjuvant Immunotherapy</a:t>
            </a:r>
          </a:p>
        </p:txBody>
      </p:sp>
      <p:sp>
        <p:nvSpPr>
          <p:cNvPr id="6" name="Rectangle 5">
            <a:extLst>
              <a:ext uri="{FF2B5EF4-FFF2-40B4-BE49-F238E27FC236}">
                <a16:creationId xmlns:a16="http://schemas.microsoft.com/office/drawing/2014/main" id="{D1D93030-FDF0-4387-40E2-CEF2F6A3158B}"/>
              </a:ext>
            </a:extLst>
          </p:cNvPr>
          <p:cNvSpPr/>
          <p:nvPr/>
        </p:nvSpPr>
        <p:spPr bwMode="auto">
          <a:xfrm>
            <a:off x="5057191" y="1619181"/>
            <a:ext cx="2103120" cy="623978"/>
          </a:xfrm>
          <a:prstGeom prst="rect">
            <a:avLst/>
          </a:prstGeom>
          <a:solidFill>
            <a:schemeClr val="accent4"/>
          </a:solidFill>
          <a:ln w="0">
            <a:no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CT Backbone</a:t>
            </a:r>
          </a:p>
        </p:txBody>
      </p:sp>
      <p:sp>
        <p:nvSpPr>
          <p:cNvPr id="7" name="Rectangle 6">
            <a:extLst>
              <a:ext uri="{FF2B5EF4-FFF2-40B4-BE49-F238E27FC236}">
                <a16:creationId xmlns:a16="http://schemas.microsoft.com/office/drawing/2014/main" id="{365D9670-9C7F-43E3-3F1A-CDDBC1559E0E}"/>
              </a:ext>
            </a:extLst>
          </p:cNvPr>
          <p:cNvSpPr/>
          <p:nvPr/>
        </p:nvSpPr>
        <p:spPr bwMode="auto">
          <a:xfrm>
            <a:off x="7250793" y="1619181"/>
            <a:ext cx="2103120" cy="623978"/>
          </a:xfrm>
          <a:prstGeom prst="rect">
            <a:avLst/>
          </a:prstGeom>
          <a:solidFill>
            <a:schemeClr val="accent6"/>
          </a:solidFill>
          <a:ln w="0">
            <a:no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ADCs</a:t>
            </a:r>
          </a:p>
        </p:txBody>
      </p:sp>
      <p:sp>
        <p:nvSpPr>
          <p:cNvPr id="8" name="Rectangle 7">
            <a:extLst>
              <a:ext uri="{FF2B5EF4-FFF2-40B4-BE49-F238E27FC236}">
                <a16:creationId xmlns:a16="http://schemas.microsoft.com/office/drawing/2014/main" id="{DDC3D719-1E19-2B72-A682-DF2EBCF37F19}"/>
              </a:ext>
            </a:extLst>
          </p:cNvPr>
          <p:cNvSpPr/>
          <p:nvPr/>
        </p:nvSpPr>
        <p:spPr bwMode="auto">
          <a:xfrm>
            <a:off x="9444395" y="1619181"/>
            <a:ext cx="2103120" cy="623978"/>
          </a:xfrm>
          <a:prstGeom prst="rect">
            <a:avLst/>
          </a:prstGeom>
          <a:solidFill>
            <a:schemeClr val="accent5"/>
          </a:solidFill>
          <a:ln w="0">
            <a:no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a:t>
            </a: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BRCA1/2</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t>
            </a:r>
            <a:endPar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9" name="TextBox 8">
            <a:extLst>
              <a:ext uri="{FF2B5EF4-FFF2-40B4-BE49-F238E27FC236}">
                <a16:creationId xmlns:a16="http://schemas.microsoft.com/office/drawing/2014/main" id="{5AAECA1E-CE94-1A4D-3DD8-954924D66DE4}"/>
              </a:ext>
            </a:extLst>
          </p:cNvPr>
          <p:cNvSpPr txBox="1"/>
          <p:nvPr/>
        </p:nvSpPr>
        <p:spPr bwMode="auto">
          <a:xfrm>
            <a:off x="669987" y="2243159"/>
            <a:ext cx="210312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Does everyone benefit?</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Biomarker selection</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Balance risk and cost: who will benefit from CT alone?</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Balance risk and toxicity: who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can avoid immunotherapy? </a:t>
            </a:r>
          </a:p>
        </p:txBody>
      </p:sp>
      <p:sp>
        <p:nvSpPr>
          <p:cNvPr id="10" name="TextBox 9">
            <a:extLst>
              <a:ext uri="{FF2B5EF4-FFF2-40B4-BE49-F238E27FC236}">
                <a16:creationId xmlns:a16="http://schemas.microsoft.com/office/drawing/2014/main" id="{C62B0C47-A678-85E0-7AF1-6F20301DB604}"/>
              </a:ext>
            </a:extLst>
          </p:cNvPr>
          <p:cNvSpPr txBox="1"/>
          <p:nvPr/>
        </p:nvSpPr>
        <p:spPr bwMode="auto">
          <a:xfrm>
            <a:off x="2863589" y="2243159"/>
            <a:ext cx="217896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Combining immunotherapy with capecitabine or PARP inhibitors?</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Optimal duration of immunotherapy in patients who achieve pCR vs non-pCR</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Impact of adjuvant immunotherapy?</a:t>
            </a:r>
          </a:p>
        </p:txBody>
      </p:sp>
      <p:sp>
        <p:nvSpPr>
          <p:cNvPr id="11" name="TextBox 10">
            <a:extLst>
              <a:ext uri="{FF2B5EF4-FFF2-40B4-BE49-F238E27FC236}">
                <a16:creationId xmlns:a16="http://schemas.microsoft.com/office/drawing/2014/main" id="{01B0A8EE-C3F5-E345-2A8B-163372512BB4}"/>
              </a:ext>
            </a:extLst>
          </p:cNvPr>
          <p:cNvSpPr txBox="1"/>
          <p:nvPr/>
        </p:nvSpPr>
        <p:spPr bwMode="auto">
          <a:xfrm>
            <a:off x="7250793" y="2243159"/>
            <a:ext cx="210312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Role for ADCs?</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Sacituzumab govitecan</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Trastuzumab deruxtecan</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Datopotamab deruxtecan</a:t>
            </a:r>
          </a:p>
          <a:p>
            <a:pPr marL="285750" marR="0" lvl="0" indent="-285750" algn="l" defTabSz="914400" rtl="0" eaLnBrk="1" fontAlgn="auto" latinLnBrk="0" hangingPunct="1">
              <a:lnSpc>
                <a:spcPct val="100000"/>
              </a:lnSpc>
              <a:spcBef>
                <a:spcPct val="50000"/>
              </a:spcBef>
              <a:spcAft>
                <a:spcPct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2" name="TextBox 11">
            <a:extLst>
              <a:ext uri="{FF2B5EF4-FFF2-40B4-BE49-F238E27FC236}">
                <a16:creationId xmlns:a16="http://schemas.microsoft.com/office/drawing/2014/main" id="{11194433-146F-73C4-8A38-AF5D059612C9}"/>
              </a:ext>
            </a:extLst>
          </p:cNvPr>
          <p:cNvSpPr txBox="1"/>
          <p:nvPr/>
        </p:nvSpPr>
        <p:spPr bwMode="auto">
          <a:xfrm>
            <a:off x="9459035" y="2243159"/>
            <a:ext cx="208848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Who can be treated with a PARP inhibitor alone?</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How does PARPi monotherapy compare with CT?</a:t>
            </a:r>
          </a:p>
          <a:p>
            <a:pPr marL="0" marR="0" lvl="0" indent="0" algn="l" defTabSz="914400" rtl="0" eaLnBrk="1" fontAlgn="auto" latinLnBrk="0" hangingPunct="1">
              <a:lnSpc>
                <a:spcPct val="100000"/>
              </a:lnSpc>
              <a:spcBef>
                <a:spcPct val="5000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3" name="TextBox 12">
            <a:extLst>
              <a:ext uri="{FF2B5EF4-FFF2-40B4-BE49-F238E27FC236}">
                <a16:creationId xmlns:a16="http://schemas.microsoft.com/office/drawing/2014/main" id="{7FB0E6C6-973A-8897-87EA-F2E26D8CA1E0}"/>
              </a:ext>
            </a:extLst>
          </p:cNvPr>
          <p:cNvSpPr txBox="1"/>
          <p:nvPr/>
        </p:nvSpPr>
        <p:spPr bwMode="auto">
          <a:xfrm>
            <a:off x="5071831" y="2243159"/>
            <a:ext cx="2193602" cy="310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rPr>
              <a:t>Optimal CT backbone?</a:t>
            </a:r>
          </a:p>
          <a:p>
            <a:pPr marL="285750" marR="0" lvl="0" indent="-285750" algn="l" defTabSz="914400" rtl="0" eaLnBrk="1" fontAlgn="auto" latinLnBrk="0" hangingPunct="1">
              <a:lnSpc>
                <a:spcPct val="90000"/>
              </a:lnSpc>
              <a:spcBef>
                <a:spcPts val="60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Platinum improves pCR (CALGB 40603, BrighTNess) and EFS (BrighTNess), but not OS; increase toxicity</a:t>
            </a:r>
          </a:p>
          <a:p>
            <a:pPr marL="285750" marR="0" lvl="0" indent="-285750" algn="l" defTabSz="914400" rtl="0" eaLnBrk="1" fontAlgn="auto" latinLnBrk="0" hangingPunct="1">
              <a:lnSpc>
                <a:spcPct val="90000"/>
              </a:lnSpc>
              <a:spcBef>
                <a:spcPts val="60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Anthracyclines modulate tumor microenvironment?</a:t>
            </a:r>
          </a:p>
          <a:p>
            <a:pPr marL="285750" marR="0" lvl="0" indent="-285750" algn="l" defTabSz="914400" rtl="0" eaLnBrk="1" fontAlgn="auto" latinLnBrk="0" hangingPunct="1">
              <a:lnSpc>
                <a:spcPct val="100000"/>
              </a:lnSpc>
              <a:spcBef>
                <a:spcPct val="50000"/>
              </a:spcBef>
              <a:spcAft>
                <a:spcPct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endParaRPr>
          </a:p>
        </p:txBody>
      </p:sp>
    </p:spTree>
    <p:extLst>
      <p:ext uri="{BB962C8B-B14F-4D97-AF65-F5344CB8AC3E}">
        <p14:creationId xmlns:p14="http://schemas.microsoft.com/office/powerpoint/2010/main" val="1608076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Rectangle 2">
            <a:extLst>
              <a:ext uri="{FF2B5EF4-FFF2-40B4-BE49-F238E27FC236}">
                <a16:creationId xmlns:a16="http://schemas.microsoft.com/office/drawing/2014/main" id="{E81809F3-D6F8-4011-A670-BD55F592A3DB}"/>
              </a:ext>
            </a:extLst>
          </p:cNvPr>
          <p:cNvSpPr>
            <a:spLocks noGrp="1"/>
          </p:cNvSpPr>
          <p:nvPr>
            <p:ph type="title"/>
          </p:nvPr>
        </p:nvSpPr>
        <p:spPr/>
        <p:txBody>
          <a:bodyPr/>
          <a:lstStyle/>
          <a:p>
            <a:r>
              <a:rPr lang="en-US" altLang="en-US" dirty="0"/>
              <a:t>TROP2-Targeted Antibody–Drug Conjugate:</a:t>
            </a:r>
            <a:br>
              <a:rPr lang="en-US" altLang="en-US" dirty="0"/>
            </a:br>
            <a:r>
              <a:rPr lang="en-US" altLang="en-US" dirty="0"/>
              <a:t>Sacituzumab Govitecan</a:t>
            </a:r>
          </a:p>
        </p:txBody>
      </p:sp>
      <p:sp>
        <p:nvSpPr>
          <p:cNvPr id="212" name="Content Placeholder 4">
            <a:extLst>
              <a:ext uri="{FF2B5EF4-FFF2-40B4-BE49-F238E27FC236}">
                <a16:creationId xmlns:a16="http://schemas.microsoft.com/office/drawing/2014/main" id="{AE97A2BF-FDC3-4912-B5BA-72A876B0A60D}"/>
              </a:ext>
            </a:extLst>
          </p:cNvPr>
          <p:cNvSpPr>
            <a:spLocks noGrp="1"/>
          </p:cNvSpPr>
          <p:nvPr>
            <p:ph idx="4294967295"/>
          </p:nvPr>
        </p:nvSpPr>
        <p:spPr>
          <a:xfrm>
            <a:off x="6473825" y="5205413"/>
            <a:ext cx="5577840" cy="814387"/>
          </a:xfrm>
          <a:ln w="28575">
            <a:solidFill>
              <a:schemeClr val="accent3"/>
            </a:solidFill>
          </a:ln>
        </p:spPr>
        <p:txBody>
          <a:bodyPr/>
          <a:lstStyle/>
          <a:p>
            <a:pPr marL="0" indent="0">
              <a:buNone/>
            </a:pPr>
            <a:r>
              <a:rPr lang="en-US" sz="1800" b="1" dirty="0">
                <a:solidFill>
                  <a:schemeClr val="accent3"/>
                </a:solidFill>
              </a:rPr>
              <a:t>Bystander effect: </a:t>
            </a:r>
            <a:r>
              <a:rPr lang="en-US" sz="1800" dirty="0">
                <a:solidFill>
                  <a:schemeClr val="accent3"/>
                </a:solidFill>
              </a:rPr>
              <a:t>In acidic tumor microenvironment, </a:t>
            </a:r>
            <a:br>
              <a:rPr lang="en-US" sz="1800" dirty="0">
                <a:solidFill>
                  <a:schemeClr val="accent3"/>
                </a:solidFill>
              </a:rPr>
            </a:br>
            <a:r>
              <a:rPr lang="en-US" sz="1800" dirty="0">
                <a:solidFill>
                  <a:schemeClr val="accent3"/>
                </a:solidFill>
              </a:rPr>
              <a:t>SN-38 is released from anti-TROP2 antibody, diffuses into neighboring TROP2-negative cells</a:t>
            </a:r>
          </a:p>
          <a:p>
            <a:endParaRPr lang="en-US" sz="1800" dirty="0">
              <a:solidFill>
                <a:schemeClr val="accent3"/>
              </a:solidFill>
            </a:endParaRPr>
          </a:p>
        </p:txBody>
      </p:sp>
      <p:sp>
        <p:nvSpPr>
          <p:cNvPr id="229" name="Text Box 11">
            <a:extLst>
              <a:ext uri="{FF2B5EF4-FFF2-40B4-BE49-F238E27FC236}">
                <a16:creationId xmlns:a16="http://schemas.microsoft.com/office/drawing/2014/main" id="{2862803E-8D1A-4D94-B674-24B2D52B60A0}"/>
              </a:ext>
            </a:extLst>
          </p:cNvPr>
          <p:cNvSpPr txBox="1">
            <a:spLocks noChangeArrowheads="1"/>
          </p:cNvSpPr>
          <p:nvPr/>
        </p:nvSpPr>
        <p:spPr bwMode="auto">
          <a:xfrm>
            <a:off x="433321" y="6191107"/>
            <a:ext cx="83234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defRPr>
            </a:lvl1pPr>
            <a:lvl2pPr marL="742950" indent="-285750">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6pPr>
            <a:lvl7pPr marL="29718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7pPr>
            <a:lvl8pPr marL="34290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8pPr>
            <a:lvl9pPr marL="38862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Bardia</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JCO. 2017;35:2141. Goldenberg. Oncotarget. 2015;6:22496. Goldenberg. MAbs. 2019;11:987. Khoury. ASCO 2019. Abstr e14651. Sacituzumab govitecan-</a:t>
            </a: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hziy</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PI. Tagawa. ASCO 2019. </a:t>
            </a:r>
            <a:r>
              <a:rPr kumimoji="0" lang="en-US" altLang="en-US" sz="1200" b="0" i="0" u="none" strike="noStrike" kern="1200" cap="none" spc="0" normalizeH="0" baseline="0" noProof="0" dirty="0" err="1">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Abstr</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S PGothic" panose="020B0600070205080204" pitchFamily="34" charset="-128"/>
                <a:cs typeface="Arial" panose="020B0604020202020204" pitchFamily="34" charset="0"/>
              </a:rPr>
              <a:t> TPS3153. </a:t>
            </a:r>
          </a:p>
        </p:txBody>
      </p:sp>
      <p:sp>
        <p:nvSpPr>
          <p:cNvPr id="234" name="Rectangle 233">
            <a:extLst>
              <a:ext uri="{FF2B5EF4-FFF2-40B4-BE49-F238E27FC236}">
                <a16:creationId xmlns:a16="http://schemas.microsoft.com/office/drawing/2014/main" id="{FA53216A-9DE8-434C-8214-7E1D753F1BD8}"/>
              </a:ext>
            </a:extLst>
          </p:cNvPr>
          <p:cNvSpPr/>
          <p:nvPr/>
        </p:nvSpPr>
        <p:spPr>
          <a:xfrm>
            <a:off x="5890455" y="1494830"/>
            <a:ext cx="5051622" cy="1200329"/>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1800" b="1"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sym typeface="Arial"/>
              </a:rPr>
              <a:t>Humanized RS7 Antibody</a:t>
            </a:r>
          </a:p>
          <a:p>
            <a:pPr marL="285750" marR="0" lvl="0" indent="-285750" algn="l" defTabSz="609402" rtl="0" eaLnBrk="0" fontAlgn="base" latinLnBrk="0" hangingPunct="0">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Targets TROP2, an antigen expressed in many epithelial cancers, including mTNBC (88%)</a:t>
            </a:r>
          </a:p>
          <a:p>
            <a:pPr marL="285750" marR="0" lvl="0" indent="-285750" algn="l" defTabSz="609402" rtl="0" eaLnBrk="0" fontAlgn="base" latinLnBrk="0" hangingPunct="0">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Antibody type: hRS7 IgG1</a:t>
            </a:r>
            <a:r>
              <a:rPr kumimoji="0" lang="el-GR"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κ</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endParaRPr>
          </a:p>
        </p:txBody>
      </p:sp>
      <p:sp>
        <p:nvSpPr>
          <p:cNvPr id="235" name="Rectangle 234">
            <a:extLst>
              <a:ext uri="{FF2B5EF4-FFF2-40B4-BE49-F238E27FC236}">
                <a16:creationId xmlns:a16="http://schemas.microsoft.com/office/drawing/2014/main" id="{D435D1FF-D486-4CFB-93FB-7F4FB378DD48}"/>
              </a:ext>
            </a:extLst>
          </p:cNvPr>
          <p:cNvSpPr/>
          <p:nvPr/>
        </p:nvSpPr>
        <p:spPr>
          <a:xfrm>
            <a:off x="4506592" y="2621694"/>
            <a:ext cx="2737012" cy="2308324"/>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SN-38 Payload</a:t>
            </a:r>
          </a:p>
          <a:p>
            <a:pPr marL="285750" marR="0" lvl="0" indent="-285750" algn="l" defTabSz="609402"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Delivers up to 136-fold more than parent compound irinotecan</a:t>
            </a:r>
          </a:p>
          <a:p>
            <a:pPr marL="285750" marR="0" lvl="0" indent="-285750" algn="l" defTabSz="609402"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Unique chemistry improves solubility, selectively delivers </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SN-38 to tumor</a:t>
            </a:r>
          </a:p>
        </p:txBody>
      </p:sp>
      <p:sp>
        <p:nvSpPr>
          <p:cNvPr id="236" name="Rectangle 235">
            <a:extLst>
              <a:ext uri="{FF2B5EF4-FFF2-40B4-BE49-F238E27FC236}">
                <a16:creationId xmlns:a16="http://schemas.microsoft.com/office/drawing/2014/main" id="{6F17218E-CAFF-49FA-AAD0-B93648BA6498}"/>
              </a:ext>
            </a:extLst>
          </p:cNvPr>
          <p:cNvSpPr/>
          <p:nvPr/>
        </p:nvSpPr>
        <p:spPr>
          <a:xfrm>
            <a:off x="613770" y="4142399"/>
            <a:ext cx="3646255" cy="369332"/>
          </a:xfrm>
          <a:prstGeom prst="rect">
            <a:avLst/>
          </a:prstGeom>
        </p:spPr>
        <p:txBody>
          <a:bodyPr wrap="none">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414141"/>
                </a:solidFill>
                <a:effectLst/>
                <a:uLnTx/>
                <a:uFillTx/>
                <a:latin typeface="Calibri" panose="020F0502020204030204" pitchFamily="34" charset="0"/>
                <a:ea typeface="+mn-ea"/>
                <a:cs typeface="Calibri" panose="020F0502020204030204" pitchFamily="34" charset="0"/>
              </a:rPr>
              <a:t>Irinotecan (Topoisomerase Inhibitor)</a:t>
            </a:r>
          </a:p>
        </p:txBody>
      </p:sp>
      <p:sp>
        <p:nvSpPr>
          <p:cNvPr id="237" name="Right Brace 236">
            <a:extLst>
              <a:ext uri="{FF2B5EF4-FFF2-40B4-BE49-F238E27FC236}">
                <a16:creationId xmlns:a16="http://schemas.microsoft.com/office/drawing/2014/main" id="{7C1208DB-6660-4100-AEEB-F7431C003AF5}"/>
              </a:ext>
            </a:extLst>
          </p:cNvPr>
          <p:cNvSpPr/>
          <p:nvPr/>
        </p:nvSpPr>
        <p:spPr bwMode="auto">
          <a:xfrm>
            <a:off x="4235304" y="1616938"/>
            <a:ext cx="240265" cy="2377440"/>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6" name="Group 5">
            <a:extLst>
              <a:ext uri="{FF2B5EF4-FFF2-40B4-BE49-F238E27FC236}">
                <a16:creationId xmlns:a16="http://schemas.microsoft.com/office/drawing/2014/main" id="{BD74A447-82FB-4BF1-A284-9700C5994EB5}"/>
              </a:ext>
            </a:extLst>
          </p:cNvPr>
          <p:cNvGrpSpPr/>
          <p:nvPr/>
        </p:nvGrpSpPr>
        <p:grpSpPr>
          <a:xfrm>
            <a:off x="708209" y="1768938"/>
            <a:ext cx="3460782" cy="2208436"/>
            <a:chOff x="708209" y="1826688"/>
            <a:chExt cx="3460782" cy="2208436"/>
          </a:xfrm>
        </p:grpSpPr>
        <p:sp>
          <p:nvSpPr>
            <p:cNvPr id="285" name="Hexagon 284">
              <a:extLst>
                <a:ext uri="{FF2B5EF4-FFF2-40B4-BE49-F238E27FC236}">
                  <a16:creationId xmlns:a16="http://schemas.microsoft.com/office/drawing/2014/main" id="{47D25796-4864-4A25-B22E-865CAFA4885D}"/>
                </a:ext>
              </a:extLst>
            </p:cNvPr>
            <p:cNvSpPr/>
            <p:nvPr/>
          </p:nvSpPr>
          <p:spPr bwMode="auto">
            <a:xfrm rot="5400000">
              <a:off x="1224688" y="3566041"/>
              <a:ext cx="261122" cy="228600"/>
            </a:xfrm>
            <a:prstGeom prst="hexagon">
              <a:avLst/>
            </a:prstGeom>
            <a:no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6" name="Freeform 73734">
              <a:extLst>
                <a:ext uri="{FF2B5EF4-FFF2-40B4-BE49-F238E27FC236}">
                  <a16:creationId xmlns:a16="http://schemas.microsoft.com/office/drawing/2014/main" id="{C8FEA77A-56A9-4AA9-8697-9071AB20377C}"/>
                </a:ext>
              </a:extLst>
            </p:cNvPr>
            <p:cNvSpPr/>
            <p:nvPr/>
          </p:nvSpPr>
          <p:spPr bwMode="auto">
            <a:xfrm>
              <a:off x="3243675" y="1826688"/>
              <a:ext cx="111125" cy="190500"/>
            </a:xfrm>
            <a:custGeom>
              <a:avLst/>
              <a:gdLst>
                <a:gd name="connsiteX0" fmla="*/ 0 w 111125"/>
                <a:gd name="connsiteY0" fmla="*/ 190500 h 190500"/>
                <a:gd name="connsiteX1" fmla="*/ 0 w 111125"/>
                <a:gd name="connsiteY1" fmla="*/ 60325 h 190500"/>
                <a:gd name="connsiteX2" fmla="*/ 111125 w 111125"/>
                <a:gd name="connsiteY2" fmla="*/ 0 h 190500"/>
              </a:gdLst>
              <a:ahLst/>
              <a:cxnLst>
                <a:cxn ang="0">
                  <a:pos x="connsiteX0" y="connsiteY0"/>
                </a:cxn>
                <a:cxn ang="0">
                  <a:pos x="connsiteX1" y="connsiteY1"/>
                </a:cxn>
                <a:cxn ang="0">
                  <a:pos x="connsiteX2" y="connsiteY2"/>
                </a:cxn>
              </a:cxnLst>
              <a:rect l="l" t="t" r="r" b="b"/>
              <a:pathLst>
                <a:path w="111125" h="190500">
                  <a:moveTo>
                    <a:pt x="0" y="190500"/>
                  </a:moveTo>
                  <a:lnTo>
                    <a:pt x="0" y="60325"/>
                  </a:lnTo>
                  <a:lnTo>
                    <a:pt x="111125"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7" name="Rectangle 286">
              <a:extLst>
                <a:ext uri="{FF2B5EF4-FFF2-40B4-BE49-F238E27FC236}">
                  <a16:creationId xmlns:a16="http://schemas.microsoft.com/office/drawing/2014/main" id="{BE831E23-0E29-4C9D-815D-C7D3F0C43354}"/>
                </a:ext>
              </a:extLst>
            </p:cNvPr>
            <p:cNvSpPr/>
            <p:nvPr/>
          </p:nvSpPr>
          <p:spPr>
            <a:xfrm>
              <a:off x="1808915" y="3881236"/>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88" name="Rectangle 287">
              <a:extLst>
                <a:ext uri="{FF2B5EF4-FFF2-40B4-BE49-F238E27FC236}">
                  <a16:creationId xmlns:a16="http://schemas.microsoft.com/office/drawing/2014/main" id="{6C572FF2-A1E7-4C40-9E11-45CFD887E56A}"/>
                </a:ext>
              </a:extLst>
            </p:cNvPr>
            <p:cNvSpPr/>
            <p:nvPr/>
          </p:nvSpPr>
          <p:spPr>
            <a:xfrm>
              <a:off x="1557330" y="3460180"/>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89" name="Rectangle 288">
              <a:extLst>
                <a:ext uri="{FF2B5EF4-FFF2-40B4-BE49-F238E27FC236}">
                  <a16:creationId xmlns:a16="http://schemas.microsoft.com/office/drawing/2014/main" id="{C930D694-36E9-41AF-9927-0ABAB4BE1E55}"/>
                </a:ext>
              </a:extLst>
            </p:cNvPr>
            <p:cNvSpPr/>
            <p:nvPr/>
          </p:nvSpPr>
          <p:spPr>
            <a:xfrm>
              <a:off x="1091365" y="3319261"/>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0" name="Rectangle 289">
              <a:extLst>
                <a:ext uri="{FF2B5EF4-FFF2-40B4-BE49-F238E27FC236}">
                  <a16:creationId xmlns:a16="http://schemas.microsoft.com/office/drawing/2014/main" id="{BECFA88F-E596-48FE-9D50-AF0DE89DEA88}"/>
                </a:ext>
              </a:extLst>
            </p:cNvPr>
            <p:cNvSpPr/>
            <p:nvPr/>
          </p:nvSpPr>
          <p:spPr>
            <a:xfrm>
              <a:off x="932707" y="2718784"/>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1" name="Rectangle 290">
              <a:extLst>
                <a:ext uri="{FF2B5EF4-FFF2-40B4-BE49-F238E27FC236}">
                  <a16:creationId xmlns:a16="http://schemas.microsoft.com/office/drawing/2014/main" id="{576498AB-A8CC-4978-8C6A-4A2E2CBEE99B}"/>
                </a:ext>
              </a:extLst>
            </p:cNvPr>
            <p:cNvSpPr/>
            <p:nvPr/>
          </p:nvSpPr>
          <p:spPr>
            <a:xfrm>
              <a:off x="1326923" y="2815523"/>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2" name="Rectangle 291">
              <a:extLst>
                <a:ext uri="{FF2B5EF4-FFF2-40B4-BE49-F238E27FC236}">
                  <a16:creationId xmlns:a16="http://schemas.microsoft.com/office/drawing/2014/main" id="{2A35349E-EAEF-498B-B575-9E8330CC3566}"/>
                </a:ext>
              </a:extLst>
            </p:cNvPr>
            <p:cNvSpPr/>
            <p:nvPr/>
          </p:nvSpPr>
          <p:spPr>
            <a:xfrm>
              <a:off x="1836535" y="2953327"/>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3" name="Rectangle 292">
              <a:extLst>
                <a:ext uri="{FF2B5EF4-FFF2-40B4-BE49-F238E27FC236}">
                  <a16:creationId xmlns:a16="http://schemas.microsoft.com/office/drawing/2014/main" id="{7B76DC39-C46F-463B-AD3D-505E19434A2B}"/>
                </a:ext>
              </a:extLst>
            </p:cNvPr>
            <p:cNvSpPr/>
            <p:nvPr/>
          </p:nvSpPr>
          <p:spPr>
            <a:xfrm>
              <a:off x="2057040" y="2815523"/>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4" name="Rectangle 293">
              <a:extLst>
                <a:ext uri="{FF2B5EF4-FFF2-40B4-BE49-F238E27FC236}">
                  <a16:creationId xmlns:a16="http://schemas.microsoft.com/office/drawing/2014/main" id="{244E3D8F-854B-4666-AA73-00D891FF2FB6}"/>
                </a:ext>
              </a:extLst>
            </p:cNvPr>
            <p:cNvSpPr/>
            <p:nvPr/>
          </p:nvSpPr>
          <p:spPr>
            <a:xfrm>
              <a:off x="2300150" y="2963960"/>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5" name="Rectangle 294">
              <a:extLst>
                <a:ext uri="{FF2B5EF4-FFF2-40B4-BE49-F238E27FC236}">
                  <a16:creationId xmlns:a16="http://schemas.microsoft.com/office/drawing/2014/main" id="{9B533B22-AD4C-4866-A294-52EF1E900F25}"/>
                </a:ext>
              </a:extLst>
            </p:cNvPr>
            <p:cNvSpPr/>
            <p:nvPr/>
          </p:nvSpPr>
          <p:spPr>
            <a:xfrm>
              <a:off x="3371180" y="2529040"/>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6" name="Rectangle 295">
              <a:extLst>
                <a:ext uri="{FF2B5EF4-FFF2-40B4-BE49-F238E27FC236}">
                  <a16:creationId xmlns:a16="http://schemas.microsoft.com/office/drawing/2014/main" id="{4F0760D4-AD94-4065-951D-CE7744C92228}"/>
                </a:ext>
              </a:extLst>
            </p:cNvPr>
            <p:cNvSpPr/>
            <p:nvPr/>
          </p:nvSpPr>
          <p:spPr>
            <a:xfrm>
              <a:off x="3622728" y="2601910"/>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7" name="Rectangle 296">
              <a:extLst>
                <a:ext uri="{FF2B5EF4-FFF2-40B4-BE49-F238E27FC236}">
                  <a16:creationId xmlns:a16="http://schemas.microsoft.com/office/drawing/2014/main" id="{29888C63-E0C9-44AE-8C40-7D1C1538DEF1}"/>
                </a:ext>
              </a:extLst>
            </p:cNvPr>
            <p:cNvSpPr/>
            <p:nvPr/>
          </p:nvSpPr>
          <p:spPr>
            <a:xfrm>
              <a:off x="3819304" y="262311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8" name="Rectangle 297">
              <a:extLst>
                <a:ext uri="{FF2B5EF4-FFF2-40B4-BE49-F238E27FC236}">
                  <a16:creationId xmlns:a16="http://schemas.microsoft.com/office/drawing/2014/main" id="{E7B3F58A-E3CC-4D30-A316-1C9507CD6EF0}"/>
                </a:ext>
              </a:extLst>
            </p:cNvPr>
            <p:cNvSpPr/>
            <p:nvPr/>
          </p:nvSpPr>
          <p:spPr>
            <a:xfrm>
              <a:off x="3776023" y="2012950"/>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9" name="Rectangle 298">
              <a:extLst>
                <a:ext uri="{FF2B5EF4-FFF2-40B4-BE49-F238E27FC236}">
                  <a16:creationId xmlns:a16="http://schemas.microsoft.com/office/drawing/2014/main" id="{C6063EF7-15ED-4A4A-A872-0D90A480C7DA}"/>
                </a:ext>
              </a:extLst>
            </p:cNvPr>
            <p:cNvSpPr/>
            <p:nvPr/>
          </p:nvSpPr>
          <p:spPr>
            <a:xfrm>
              <a:off x="3862585" y="240712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300" name="Rectangle 299">
              <a:extLst>
                <a:ext uri="{FF2B5EF4-FFF2-40B4-BE49-F238E27FC236}">
                  <a16:creationId xmlns:a16="http://schemas.microsoft.com/office/drawing/2014/main" id="{B03671CF-6663-4513-836C-B009C58F4F5E}"/>
                </a:ext>
              </a:extLst>
            </p:cNvPr>
            <p:cNvSpPr/>
            <p:nvPr/>
          </p:nvSpPr>
          <p:spPr>
            <a:xfrm>
              <a:off x="2639403" y="1937315"/>
              <a:ext cx="166713"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HO</a:t>
              </a:r>
            </a:p>
          </p:txBody>
        </p:sp>
        <p:sp>
          <p:nvSpPr>
            <p:cNvPr id="301" name="Rectangle 300">
              <a:extLst>
                <a:ext uri="{FF2B5EF4-FFF2-40B4-BE49-F238E27FC236}">
                  <a16:creationId xmlns:a16="http://schemas.microsoft.com/office/drawing/2014/main" id="{1C491DA3-E803-4100-A414-84863B70398C}"/>
                </a:ext>
              </a:extLst>
            </p:cNvPr>
            <p:cNvSpPr/>
            <p:nvPr/>
          </p:nvSpPr>
          <p:spPr>
            <a:xfrm>
              <a:off x="3563248" y="2073839"/>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302" name="Rectangle 301">
              <a:extLst>
                <a:ext uri="{FF2B5EF4-FFF2-40B4-BE49-F238E27FC236}">
                  <a16:creationId xmlns:a16="http://schemas.microsoft.com/office/drawing/2014/main" id="{C6013B3F-8A93-45B0-BB07-51FA61B66303}"/>
                </a:ext>
              </a:extLst>
            </p:cNvPr>
            <p:cNvSpPr/>
            <p:nvPr/>
          </p:nvSpPr>
          <p:spPr>
            <a:xfrm>
              <a:off x="831616" y="3106912"/>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3" name="Rectangle 302">
              <a:extLst>
                <a:ext uri="{FF2B5EF4-FFF2-40B4-BE49-F238E27FC236}">
                  <a16:creationId xmlns:a16="http://schemas.microsoft.com/office/drawing/2014/main" id="{7A0B2F6D-E42D-4E20-BDA9-5A15ED152980}"/>
                </a:ext>
              </a:extLst>
            </p:cNvPr>
            <p:cNvSpPr/>
            <p:nvPr/>
          </p:nvSpPr>
          <p:spPr>
            <a:xfrm>
              <a:off x="1705270" y="2673504"/>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04" name="Rectangle 303">
              <a:extLst>
                <a:ext uri="{FF2B5EF4-FFF2-40B4-BE49-F238E27FC236}">
                  <a16:creationId xmlns:a16="http://schemas.microsoft.com/office/drawing/2014/main" id="{9E21F965-5FFD-49A4-B1CC-1DD22741C9FE}"/>
                </a:ext>
              </a:extLst>
            </p:cNvPr>
            <p:cNvSpPr/>
            <p:nvPr/>
          </p:nvSpPr>
          <p:spPr>
            <a:xfrm>
              <a:off x="1708171" y="2772084"/>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5" name="Rectangle 304">
              <a:extLst>
                <a:ext uri="{FF2B5EF4-FFF2-40B4-BE49-F238E27FC236}">
                  <a16:creationId xmlns:a16="http://schemas.microsoft.com/office/drawing/2014/main" id="{1973BC77-0D0B-47C4-82FF-F1F1BC096879}"/>
                </a:ext>
              </a:extLst>
            </p:cNvPr>
            <p:cNvSpPr/>
            <p:nvPr/>
          </p:nvSpPr>
          <p:spPr>
            <a:xfrm>
              <a:off x="956587" y="3529542"/>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06" name="Rectangle 305">
              <a:extLst>
                <a:ext uri="{FF2B5EF4-FFF2-40B4-BE49-F238E27FC236}">
                  <a16:creationId xmlns:a16="http://schemas.microsoft.com/office/drawing/2014/main" id="{5767D686-1335-4CD7-9187-1B54A5655DE9}"/>
                </a:ext>
              </a:extLst>
            </p:cNvPr>
            <p:cNvSpPr/>
            <p:nvPr/>
          </p:nvSpPr>
          <p:spPr>
            <a:xfrm>
              <a:off x="959488" y="3628122"/>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7" name="Rectangle 306">
              <a:extLst>
                <a:ext uri="{FF2B5EF4-FFF2-40B4-BE49-F238E27FC236}">
                  <a16:creationId xmlns:a16="http://schemas.microsoft.com/office/drawing/2014/main" id="{1A102237-C502-454C-85CF-DB63EBA1A4D7}"/>
                </a:ext>
              </a:extLst>
            </p:cNvPr>
            <p:cNvSpPr/>
            <p:nvPr/>
          </p:nvSpPr>
          <p:spPr>
            <a:xfrm>
              <a:off x="1653767" y="3684401"/>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8" name="Rectangle 307">
              <a:extLst>
                <a:ext uri="{FF2B5EF4-FFF2-40B4-BE49-F238E27FC236}">
                  <a16:creationId xmlns:a16="http://schemas.microsoft.com/office/drawing/2014/main" id="{3A4CF2C3-9CEE-47DC-BA42-EDB149EDF010}"/>
                </a:ext>
              </a:extLst>
            </p:cNvPr>
            <p:cNvSpPr/>
            <p:nvPr/>
          </p:nvSpPr>
          <p:spPr>
            <a:xfrm>
              <a:off x="708209" y="3138305"/>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9" name="Rectangle 308">
              <a:extLst>
                <a:ext uri="{FF2B5EF4-FFF2-40B4-BE49-F238E27FC236}">
                  <a16:creationId xmlns:a16="http://schemas.microsoft.com/office/drawing/2014/main" id="{4266656A-B883-4FE5-BBDD-B79E10C6D859}"/>
                </a:ext>
              </a:extLst>
            </p:cNvPr>
            <p:cNvSpPr/>
            <p:nvPr/>
          </p:nvSpPr>
          <p:spPr>
            <a:xfrm>
              <a:off x="708209" y="3293334"/>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10" name="Rectangle 309">
              <a:extLst>
                <a:ext uri="{FF2B5EF4-FFF2-40B4-BE49-F238E27FC236}">
                  <a16:creationId xmlns:a16="http://schemas.microsoft.com/office/drawing/2014/main" id="{77539591-9F85-46C6-BDA6-1A2D2BA64430}"/>
                </a:ext>
              </a:extLst>
            </p:cNvPr>
            <p:cNvSpPr/>
            <p:nvPr/>
          </p:nvSpPr>
          <p:spPr>
            <a:xfrm>
              <a:off x="2702689" y="2662671"/>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11" name="Rectangle 310">
              <a:extLst>
                <a:ext uri="{FF2B5EF4-FFF2-40B4-BE49-F238E27FC236}">
                  <a16:creationId xmlns:a16="http://schemas.microsoft.com/office/drawing/2014/main" id="{66D75117-D0F6-4A62-BB42-8ED1597A3F9F}"/>
                </a:ext>
              </a:extLst>
            </p:cNvPr>
            <p:cNvSpPr/>
            <p:nvPr/>
          </p:nvSpPr>
          <p:spPr>
            <a:xfrm>
              <a:off x="2497670" y="2756496"/>
              <a:ext cx="29014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Lys-N</a:t>
              </a:r>
            </a:p>
          </p:txBody>
        </p:sp>
        <p:sp>
          <p:nvSpPr>
            <p:cNvPr id="312" name="Rectangle 311">
              <a:extLst>
                <a:ext uri="{FF2B5EF4-FFF2-40B4-BE49-F238E27FC236}">
                  <a16:creationId xmlns:a16="http://schemas.microsoft.com/office/drawing/2014/main" id="{D0D7D17D-5CD8-4851-86B2-08A9D616D65A}"/>
                </a:ext>
              </a:extLst>
            </p:cNvPr>
            <p:cNvSpPr/>
            <p:nvPr/>
          </p:nvSpPr>
          <p:spPr>
            <a:xfrm>
              <a:off x="3260003" y="2769707"/>
              <a:ext cx="277319"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CH</a:t>
              </a:r>
              <a:r>
                <a:rPr kumimoji="0" lang="en-US" sz="1000" b="1" i="0" u="none" strike="noStrike" kern="1200" cap="none" spc="0" normalizeH="0" baseline="-25000" noProof="0" dirty="0">
                  <a:ln>
                    <a:noFill/>
                  </a:ln>
                  <a:solidFill>
                    <a:srgbClr val="015873"/>
                  </a:solidFill>
                  <a:effectLst/>
                  <a:uLnTx/>
                  <a:uFillTx/>
                  <a:latin typeface="Calibri" panose="020F0502020204030204" pitchFamily="34" charset="0"/>
                  <a:ea typeface="+mn-ea"/>
                  <a:cs typeface="Calibri" panose="020F0502020204030204" pitchFamily="34" charset="0"/>
                </a:rPr>
                <a:t>2</a:t>
              </a: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314" name="Rectangle 313">
              <a:extLst>
                <a:ext uri="{FF2B5EF4-FFF2-40B4-BE49-F238E27FC236}">
                  <a16:creationId xmlns:a16="http://schemas.microsoft.com/office/drawing/2014/main" id="{FFE8F926-5F65-4910-AA58-C6202AC942F4}"/>
                </a:ext>
              </a:extLst>
            </p:cNvPr>
            <p:cNvSpPr/>
            <p:nvPr/>
          </p:nvSpPr>
          <p:spPr>
            <a:xfrm>
              <a:off x="2014770" y="3618677"/>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S</a:t>
              </a:r>
            </a:p>
          </p:txBody>
        </p:sp>
        <p:sp>
          <p:nvSpPr>
            <p:cNvPr id="315" name="Rectangle 314">
              <a:extLst>
                <a:ext uri="{FF2B5EF4-FFF2-40B4-BE49-F238E27FC236}">
                  <a16:creationId xmlns:a16="http://schemas.microsoft.com/office/drawing/2014/main" id="{EDD9D218-CD7A-4E51-805B-C94D1ACF0D35}"/>
                </a:ext>
              </a:extLst>
            </p:cNvPr>
            <p:cNvSpPr/>
            <p:nvPr/>
          </p:nvSpPr>
          <p:spPr>
            <a:xfrm>
              <a:off x="2210478" y="3614584"/>
              <a:ext cx="1253356" cy="215444"/>
            </a:xfrm>
            <a:prstGeom prst="rect">
              <a:avLst/>
            </a:prstGeom>
          </p:spPr>
          <p:txBody>
            <a:bodyPr wrap="none" lIns="0" tIns="0" rIns="0" bIns="0">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Anti-TROP2 mAb</a:t>
              </a:r>
            </a:p>
          </p:txBody>
        </p:sp>
        <p:sp>
          <p:nvSpPr>
            <p:cNvPr id="316" name="Rectangle 315">
              <a:extLst>
                <a:ext uri="{FF2B5EF4-FFF2-40B4-BE49-F238E27FC236}">
                  <a16:creationId xmlns:a16="http://schemas.microsoft.com/office/drawing/2014/main" id="{65CACEF7-7397-4E97-9907-40BCDFA43FC3}"/>
                </a:ext>
              </a:extLst>
            </p:cNvPr>
            <p:cNvSpPr/>
            <p:nvPr/>
          </p:nvSpPr>
          <p:spPr>
            <a:xfrm>
              <a:off x="3665648" y="2815523"/>
              <a:ext cx="503343" cy="246221"/>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SN-38</a:t>
              </a:r>
            </a:p>
          </p:txBody>
        </p:sp>
        <p:sp>
          <p:nvSpPr>
            <p:cNvPr id="317" name="Rectangle 316">
              <a:extLst>
                <a:ext uri="{FF2B5EF4-FFF2-40B4-BE49-F238E27FC236}">
                  <a16:creationId xmlns:a16="http://schemas.microsoft.com/office/drawing/2014/main" id="{71B91FC0-9EEA-41E1-A084-C88B1D8819C8}"/>
                </a:ext>
              </a:extLst>
            </p:cNvPr>
            <p:cNvSpPr/>
            <p:nvPr/>
          </p:nvSpPr>
          <p:spPr>
            <a:xfrm>
              <a:off x="1046282" y="2748172"/>
              <a:ext cx="75342" cy="276999"/>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p>
          </p:txBody>
        </p:sp>
        <p:sp>
          <p:nvSpPr>
            <p:cNvPr id="318" name="Rectangle 317">
              <a:extLst>
                <a:ext uri="{FF2B5EF4-FFF2-40B4-BE49-F238E27FC236}">
                  <a16:creationId xmlns:a16="http://schemas.microsoft.com/office/drawing/2014/main" id="{E5352B87-1F3F-4F3D-AFCF-91C9DB85D561}"/>
                </a:ext>
              </a:extLst>
            </p:cNvPr>
            <p:cNvSpPr/>
            <p:nvPr/>
          </p:nvSpPr>
          <p:spPr>
            <a:xfrm>
              <a:off x="1417774" y="2735021"/>
              <a:ext cx="75342" cy="276999"/>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p>
          </p:txBody>
        </p:sp>
        <p:sp>
          <p:nvSpPr>
            <p:cNvPr id="319" name="Rectangle 318">
              <a:extLst>
                <a:ext uri="{FF2B5EF4-FFF2-40B4-BE49-F238E27FC236}">
                  <a16:creationId xmlns:a16="http://schemas.microsoft.com/office/drawing/2014/main" id="{364CB616-E1D0-4C30-9728-5DB236BA010A}"/>
                </a:ext>
              </a:extLst>
            </p:cNvPr>
            <p:cNvSpPr/>
            <p:nvPr/>
          </p:nvSpPr>
          <p:spPr>
            <a:xfrm>
              <a:off x="1511643" y="2962530"/>
              <a:ext cx="44884" cy="10772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7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7</a:t>
              </a:r>
            </a:p>
          </p:txBody>
        </p:sp>
        <p:sp>
          <p:nvSpPr>
            <p:cNvPr id="320" name="Rectangle 319">
              <a:extLst>
                <a:ext uri="{FF2B5EF4-FFF2-40B4-BE49-F238E27FC236}">
                  <a16:creationId xmlns:a16="http://schemas.microsoft.com/office/drawing/2014/main" id="{1A262E37-2292-4672-901C-ADD34879AE9F}"/>
                </a:ext>
              </a:extLst>
            </p:cNvPr>
            <p:cNvSpPr/>
            <p:nvPr/>
          </p:nvSpPr>
          <p:spPr>
            <a:xfrm>
              <a:off x="3234686" y="2202139"/>
              <a:ext cx="94348" cy="153888"/>
            </a:xfrm>
            <a:prstGeom prst="rect">
              <a:avLst/>
            </a:prstGeom>
            <a:noFill/>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321" name="Freeform 73748">
              <a:extLst>
                <a:ext uri="{FF2B5EF4-FFF2-40B4-BE49-F238E27FC236}">
                  <a16:creationId xmlns:a16="http://schemas.microsoft.com/office/drawing/2014/main" id="{F3DAC48E-0262-41A7-A6A2-8214E69ABDF0}"/>
                </a:ext>
              </a:extLst>
            </p:cNvPr>
            <p:cNvSpPr/>
            <p:nvPr/>
          </p:nvSpPr>
          <p:spPr bwMode="auto">
            <a:xfrm>
              <a:off x="3141568" y="2020399"/>
              <a:ext cx="236548" cy="244475"/>
            </a:xfrm>
            <a:custGeom>
              <a:avLst/>
              <a:gdLst>
                <a:gd name="connsiteX0" fmla="*/ 88900 w 250825"/>
                <a:gd name="connsiteY0" fmla="*/ 241300 h 244475"/>
                <a:gd name="connsiteX1" fmla="*/ 0 w 250825"/>
                <a:gd name="connsiteY1" fmla="*/ 200025 h 244475"/>
                <a:gd name="connsiteX2" fmla="*/ 3175 w 250825"/>
                <a:gd name="connsiteY2" fmla="*/ 69850 h 244475"/>
                <a:gd name="connsiteX3" fmla="*/ 111125 w 250825"/>
                <a:gd name="connsiteY3" fmla="*/ 0 h 244475"/>
                <a:gd name="connsiteX4" fmla="*/ 250825 w 250825"/>
                <a:gd name="connsiteY4" fmla="*/ 76200 h 244475"/>
                <a:gd name="connsiteX5" fmla="*/ 244475 w 250825"/>
                <a:gd name="connsiteY5" fmla="*/ 206375 h 244475"/>
                <a:gd name="connsiteX6" fmla="*/ 193675 w 250825"/>
                <a:gd name="connsiteY6" fmla="*/ 244475 h 24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825" h="244475">
                  <a:moveTo>
                    <a:pt x="88900" y="241300"/>
                  </a:moveTo>
                  <a:lnTo>
                    <a:pt x="0" y="200025"/>
                  </a:lnTo>
                  <a:cubicBezTo>
                    <a:pt x="1058" y="156633"/>
                    <a:pt x="2117" y="113242"/>
                    <a:pt x="3175" y="69850"/>
                  </a:cubicBezTo>
                  <a:lnTo>
                    <a:pt x="111125" y="0"/>
                  </a:lnTo>
                  <a:lnTo>
                    <a:pt x="250825" y="76200"/>
                  </a:lnTo>
                  <a:lnTo>
                    <a:pt x="244475" y="206375"/>
                  </a:lnTo>
                  <a:lnTo>
                    <a:pt x="193675" y="24447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322" name="Straight Connector 321">
              <a:extLst>
                <a:ext uri="{FF2B5EF4-FFF2-40B4-BE49-F238E27FC236}">
                  <a16:creationId xmlns:a16="http://schemas.microsoft.com/office/drawing/2014/main" id="{C75E36BD-E70B-41B9-9ED5-CCFE91E73D04}"/>
                </a:ext>
              </a:extLst>
            </p:cNvPr>
            <p:cNvCxnSpPr>
              <a:cxnSpLocks/>
              <a:stCxn id="389" idx="1"/>
            </p:cNvCxnSpPr>
            <p:nvPr/>
          </p:nvCxnSpPr>
          <p:spPr bwMode="auto">
            <a:xfrm flipH="1" flipV="1">
              <a:off x="2829059" y="2047147"/>
              <a:ext cx="75894" cy="36880"/>
            </a:xfrm>
            <a:prstGeom prst="line">
              <a:avLst/>
            </a:prstGeom>
            <a:noFill/>
            <a:ln w="19050" cap="flat" cmpd="sng" algn="ctr">
              <a:solidFill>
                <a:schemeClr val="accent4"/>
              </a:solidFill>
              <a:prstDash val="solid"/>
              <a:round/>
              <a:headEnd type="none" w="med" len="med"/>
              <a:tailEnd type="none" w="med" len="med"/>
            </a:ln>
            <a:effectLst/>
          </p:spPr>
        </p:cxnSp>
        <p:sp>
          <p:nvSpPr>
            <p:cNvPr id="323" name="Freeform 73756">
              <a:extLst>
                <a:ext uri="{FF2B5EF4-FFF2-40B4-BE49-F238E27FC236}">
                  <a16:creationId xmlns:a16="http://schemas.microsoft.com/office/drawing/2014/main" id="{01442810-1AD5-457F-9EF5-359294F07CF1}"/>
                </a:ext>
              </a:extLst>
            </p:cNvPr>
            <p:cNvSpPr/>
            <p:nvPr/>
          </p:nvSpPr>
          <p:spPr bwMode="auto">
            <a:xfrm>
              <a:off x="3374700" y="2041525"/>
              <a:ext cx="180975" cy="215900"/>
            </a:xfrm>
            <a:custGeom>
              <a:avLst/>
              <a:gdLst>
                <a:gd name="connsiteX0" fmla="*/ 180975 w 180975"/>
                <a:gd name="connsiteY0" fmla="*/ 47625 h 215900"/>
                <a:gd name="connsiteX1" fmla="*/ 133350 w 180975"/>
                <a:gd name="connsiteY1" fmla="*/ 0 h 215900"/>
                <a:gd name="connsiteX2" fmla="*/ 3175 w 180975"/>
                <a:gd name="connsiteY2" fmla="*/ 47625 h 215900"/>
                <a:gd name="connsiteX3" fmla="*/ 0 w 180975"/>
                <a:gd name="connsiteY3" fmla="*/ 187325 h 215900"/>
                <a:gd name="connsiteX4" fmla="*/ 111125 w 180975"/>
                <a:gd name="connsiteY4" fmla="*/ 215900 h 215900"/>
                <a:gd name="connsiteX5" fmla="*/ 165100 w 180975"/>
                <a:gd name="connsiteY5" fmla="*/ 171450 h 21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975" h="215900">
                  <a:moveTo>
                    <a:pt x="180975" y="47625"/>
                  </a:moveTo>
                  <a:lnTo>
                    <a:pt x="133350" y="0"/>
                  </a:lnTo>
                  <a:lnTo>
                    <a:pt x="3175" y="47625"/>
                  </a:lnTo>
                  <a:cubicBezTo>
                    <a:pt x="2117" y="94192"/>
                    <a:pt x="1058" y="140758"/>
                    <a:pt x="0" y="187325"/>
                  </a:cubicBezTo>
                  <a:lnTo>
                    <a:pt x="111125" y="215900"/>
                  </a:lnTo>
                  <a:lnTo>
                    <a:pt x="165100" y="171450"/>
                  </a:lnTo>
                </a:path>
              </a:pathLst>
            </a:custGeom>
            <a:noFill/>
            <a:ln w="158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4" name="Freeform 73757">
              <a:extLst>
                <a:ext uri="{FF2B5EF4-FFF2-40B4-BE49-F238E27FC236}">
                  <a16:creationId xmlns:a16="http://schemas.microsoft.com/office/drawing/2014/main" id="{C900843F-AC77-4280-8A9A-50C65849FFD2}"/>
                </a:ext>
              </a:extLst>
            </p:cNvPr>
            <p:cNvSpPr/>
            <p:nvPr/>
          </p:nvSpPr>
          <p:spPr bwMode="auto">
            <a:xfrm>
              <a:off x="3489000" y="2171700"/>
              <a:ext cx="279400" cy="247650"/>
            </a:xfrm>
            <a:custGeom>
              <a:avLst/>
              <a:gdLst>
                <a:gd name="connsiteX0" fmla="*/ 168275 w 279400"/>
                <a:gd name="connsiteY0" fmla="*/ 0 h 247650"/>
                <a:gd name="connsiteX1" fmla="*/ 234950 w 279400"/>
                <a:gd name="connsiteY1" fmla="*/ 25400 h 247650"/>
                <a:gd name="connsiteX2" fmla="*/ 279400 w 279400"/>
                <a:gd name="connsiteY2" fmla="*/ 158750 h 247650"/>
                <a:gd name="connsiteX3" fmla="*/ 168275 w 279400"/>
                <a:gd name="connsiteY3" fmla="*/ 247650 h 247650"/>
                <a:gd name="connsiteX4" fmla="*/ 47625 w 279400"/>
                <a:gd name="connsiteY4" fmla="*/ 222250 h 247650"/>
                <a:gd name="connsiteX5" fmla="*/ 0 w 279400"/>
                <a:gd name="connsiteY5" fmla="*/ 88900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9400" h="247650">
                  <a:moveTo>
                    <a:pt x="168275" y="0"/>
                  </a:moveTo>
                  <a:lnTo>
                    <a:pt x="234950" y="25400"/>
                  </a:lnTo>
                  <a:lnTo>
                    <a:pt x="279400" y="158750"/>
                  </a:lnTo>
                  <a:lnTo>
                    <a:pt x="168275" y="247650"/>
                  </a:lnTo>
                  <a:lnTo>
                    <a:pt x="47625" y="222250"/>
                  </a:lnTo>
                  <a:lnTo>
                    <a:pt x="0" y="889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5" name="Freeform 73758">
              <a:extLst>
                <a:ext uri="{FF2B5EF4-FFF2-40B4-BE49-F238E27FC236}">
                  <a16:creationId xmlns:a16="http://schemas.microsoft.com/office/drawing/2014/main" id="{9F1C821D-A028-432F-83AC-721B1C2680DA}"/>
                </a:ext>
              </a:extLst>
            </p:cNvPr>
            <p:cNvSpPr/>
            <p:nvPr/>
          </p:nvSpPr>
          <p:spPr bwMode="auto">
            <a:xfrm>
              <a:off x="3650925" y="2320925"/>
              <a:ext cx="69850" cy="53975"/>
            </a:xfrm>
            <a:custGeom>
              <a:avLst/>
              <a:gdLst>
                <a:gd name="connsiteX0" fmla="*/ 0 w 69850"/>
                <a:gd name="connsiteY0" fmla="*/ 53975 h 53975"/>
                <a:gd name="connsiteX1" fmla="*/ 69850 w 69850"/>
                <a:gd name="connsiteY1" fmla="*/ 0 h 53975"/>
              </a:gdLst>
              <a:ahLst/>
              <a:cxnLst>
                <a:cxn ang="0">
                  <a:pos x="connsiteX0" y="connsiteY0"/>
                </a:cxn>
                <a:cxn ang="0">
                  <a:pos x="connsiteX1" y="connsiteY1"/>
                </a:cxn>
              </a:cxnLst>
              <a:rect l="l" t="t" r="r" b="b"/>
              <a:pathLst>
                <a:path w="69850" h="53975">
                  <a:moveTo>
                    <a:pt x="0" y="53975"/>
                  </a:moveTo>
                  <a:lnTo>
                    <a:pt x="698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6" name="Freeform 145">
              <a:extLst>
                <a:ext uri="{FF2B5EF4-FFF2-40B4-BE49-F238E27FC236}">
                  <a16:creationId xmlns:a16="http://schemas.microsoft.com/office/drawing/2014/main" id="{106CE168-D6D8-40C6-810B-8BE951CC4953}"/>
                </a:ext>
              </a:extLst>
            </p:cNvPr>
            <p:cNvSpPr/>
            <p:nvPr/>
          </p:nvSpPr>
          <p:spPr bwMode="auto">
            <a:xfrm rot="17330410">
              <a:off x="3509613" y="2283731"/>
              <a:ext cx="69850" cy="53975"/>
            </a:xfrm>
            <a:custGeom>
              <a:avLst/>
              <a:gdLst>
                <a:gd name="connsiteX0" fmla="*/ 0 w 69850"/>
                <a:gd name="connsiteY0" fmla="*/ 53975 h 53975"/>
                <a:gd name="connsiteX1" fmla="*/ 69850 w 69850"/>
                <a:gd name="connsiteY1" fmla="*/ 0 h 53975"/>
              </a:gdLst>
              <a:ahLst/>
              <a:cxnLst>
                <a:cxn ang="0">
                  <a:pos x="connsiteX0" y="connsiteY0"/>
                </a:cxn>
                <a:cxn ang="0">
                  <a:pos x="connsiteX1" y="connsiteY1"/>
                </a:cxn>
              </a:cxnLst>
              <a:rect l="l" t="t" r="r" b="b"/>
              <a:pathLst>
                <a:path w="69850" h="53975">
                  <a:moveTo>
                    <a:pt x="0" y="53975"/>
                  </a:moveTo>
                  <a:lnTo>
                    <a:pt x="698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27" name="Group 326">
              <a:extLst>
                <a:ext uri="{FF2B5EF4-FFF2-40B4-BE49-F238E27FC236}">
                  <a16:creationId xmlns:a16="http://schemas.microsoft.com/office/drawing/2014/main" id="{6A502173-2EE5-4147-A892-B111B3744958}"/>
                </a:ext>
              </a:extLst>
            </p:cNvPr>
            <p:cNvGrpSpPr/>
            <p:nvPr/>
          </p:nvGrpSpPr>
          <p:grpSpPr>
            <a:xfrm rot="18420410">
              <a:off x="2889073" y="2041383"/>
              <a:ext cx="265176" cy="228600"/>
              <a:chOff x="2638573" y="2041383"/>
              <a:chExt cx="265176" cy="228600"/>
            </a:xfrm>
          </p:grpSpPr>
          <p:sp>
            <p:nvSpPr>
              <p:cNvPr id="389" name="Hexagon 388">
                <a:extLst>
                  <a:ext uri="{FF2B5EF4-FFF2-40B4-BE49-F238E27FC236}">
                    <a16:creationId xmlns:a16="http://schemas.microsoft.com/office/drawing/2014/main" id="{00FCAA9E-1737-470E-BE8A-08C9628E30A4}"/>
                  </a:ext>
                </a:extLst>
              </p:cNvPr>
              <p:cNvSpPr/>
              <p:nvPr/>
            </p:nvSpPr>
            <p:spPr bwMode="auto">
              <a:xfrm rot="12478025">
                <a:off x="2638573" y="2041383"/>
                <a:ext cx="265176" cy="228600"/>
              </a:xfrm>
              <a:prstGeom prst="hexagon">
                <a:avLst/>
              </a:prstGeom>
              <a:noFill/>
              <a:ln w="1905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90" name="Group 389">
                <a:extLst>
                  <a:ext uri="{FF2B5EF4-FFF2-40B4-BE49-F238E27FC236}">
                    <a16:creationId xmlns:a16="http://schemas.microsoft.com/office/drawing/2014/main" id="{3E50389E-3CB4-4032-90A3-FBD684C18262}"/>
                  </a:ext>
                </a:extLst>
              </p:cNvPr>
              <p:cNvGrpSpPr/>
              <p:nvPr/>
            </p:nvGrpSpPr>
            <p:grpSpPr>
              <a:xfrm>
                <a:off x="2679700" y="2083502"/>
                <a:ext cx="186976" cy="149256"/>
                <a:chOff x="2679700" y="2083502"/>
                <a:chExt cx="186976" cy="149256"/>
              </a:xfrm>
            </p:grpSpPr>
            <p:sp>
              <p:nvSpPr>
                <p:cNvPr id="391" name="Freeform 73759">
                  <a:extLst>
                    <a:ext uri="{FF2B5EF4-FFF2-40B4-BE49-F238E27FC236}">
                      <a16:creationId xmlns:a16="http://schemas.microsoft.com/office/drawing/2014/main" id="{4E56E75A-E403-421B-B68C-3608F4531C79}"/>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2" name="Freeform 147">
                  <a:extLst>
                    <a:ext uri="{FF2B5EF4-FFF2-40B4-BE49-F238E27FC236}">
                      <a16:creationId xmlns:a16="http://schemas.microsoft.com/office/drawing/2014/main" id="{A69533A7-A7E0-4BAC-8578-D503A19AF165}"/>
                    </a:ext>
                  </a:extLst>
                </p:cNvPr>
                <p:cNvSpPr/>
                <p:nvPr/>
              </p:nvSpPr>
              <p:spPr bwMode="auto">
                <a:xfrm rot="17993153">
                  <a:off x="2806150" y="203429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3" name="Freeform 148">
                  <a:extLst>
                    <a:ext uri="{FF2B5EF4-FFF2-40B4-BE49-F238E27FC236}">
                      <a16:creationId xmlns:a16="http://schemas.microsoft.com/office/drawing/2014/main" id="{D9D8B2EB-B76E-4E16-A4FB-61EDCD9B6222}"/>
                    </a:ext>
                  </a:extLst>
                </p:cNvPr>
                <p:cNvSpPr/>
                <p:nvPr/>
              </p:nvSpPr>
              <p:spPr bwMode="auto">
                <a:xfrm rot="13946983">
                  <a:off x="2814288" y="2180371"/>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328" name="Freeform 149">
              <a:extLst>
                <a:ext uri="{FF2B5EF4-FFF2-40B4-BE49-F238E27FC236}">
                  <a16:creationId xmlns:a16="http://schemas.microsoft.com/office/drawing/2014/main" id="{59E91EB2-A84D-41CA-94FA-D4C61D1EBAAA}"/>
                </a:ext>
              </a:extLst>
            </p:cNvPr>
            <p:cNvSpPr/>
            <p:nvPr/>
          </p:nvSpPr>
          <p:spPr bwMode="auto">
            <a:xfrm rot="17993153">
              <a:off x="3297649" y="2034288"/>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9" name="Freeform 73760">
              <a:extLst>
                <a:ext uri="{FF2B5EF4-FFF2-40B4-BE49-F238E27FC236}">
                  <a16:creationId xmlns:a16="http://schemas.microsoft.com/office/drawing/2014/main" id="{70398A5C-90CB-4A75-992E-E61F7D678722}"/>
                </a:ext>
              </a:extLst>
            </p:cNvPr>
            <p:cNvSpPr/>
            <p:nvPr/>
          </p:nvSpPr>
          <p:spPr bwMode="auto">
            <a:xfrm>
              <a:off x="3314375" y="2203450"/>
              <a:ext cx="31750" cy="19050"/>
            </a:xfrm>
            <a:custGeom>
              <a:avLst/>
              <a:gdLst>
                <a:gd name="connsiteX0" fmla="*/ 0 w 31750"/>
                <a:gd name="connsiteY0" fmla="*/ 19050 h 19050"/>
                <a:gd name="connsiteX1" fmla="*/ 31750 w 31750"/>
                <a:gd name="connsiteY1" fmla="*/ 0 h 19050"/>
              </a:gdLst>
              <a:ahLst/>
              <a:cxnLst>
                <a:cxn ang="0">
                  <a:pos x="connsiteX0" y="connsiteY0"/>
                </a:cxn>
                <a:cxn ang="0">
                  <a:pos x="connsiteX1" y="connsiteY1"/>
                </a:cxn>
              </a:cxnLst>
              <a:rect l="l" t="t" r="r" b="b"/>
              <a:pathLst>
                <a:path w="31750" h="19050">
                  <a:moveTo>
                    <a:pt x="0" y="19050"/>
                  </a:moveTo>
                  <a:lnTo>
                    <a:pt x="317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30" name="Group 329">
              <a:extLst>
                <a:ext uri="{FF2B5EF4-FFF2-40B4-BE49-F238E27FC236}">
                  <a16:creationId xmlns:a16="http://schemas.microsoft.com/office/drawing/2014/main" id="{2F2C4384-4D12-4760-9835-1C16566CD3DD}"/>
                </a:ext>
              </a:extLst>
            </p:cNvPr>
            <p:cNvGrpSpPr/>
            <p:nvPr/>
          </p:nvGrpSpPr>
          <p:grpSpPr>
            <a:xfrm>
              <a:off x="3709783" y="2144335"/>
              <a:ext cx="75652" cy="71437"/>
              <a:chOff x="3452933" y="2144335"/>
              <a:chExt cx="75652" cy="71437"/>
            </a:xfrm>
          </p:grpSpPr>
          <p:sp>
            <p:nvSpPr>
              <p:cNvPr id="387" name="Freeform 73762">
                <a:extLst>
                  <a:ext uri="{FF2B5EF4-FFF2-40B4-BE49-F238E27FC236}">
                    <a16:creationId xmlns:a16="http://schemas.microsoft.com/office/drawing/2014/main" id="{E21B66B1-5347-47AB-9DD5-04249589661F}"/>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8" name="Freeform 154">
                <a:extLst>
                  <a:ext uri="{FF2B5EF4-FFF2-40B4-BE49-F238E27FC236}">
                    <a16:creationId xmlns:a16="http://schemas.microsoft.com/office/drawing/2014/main" id="{98693631-CA03-4541-8302-C828A3C6D217}"/>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31" name="Freeform 73763">
              <a:extLst>
                <a:ext uri="{FF2B5EF4-FFF2-40B4-BE49-F238E27FC236}">
                  <a16:creationId xmlns:a16="http://schemas.microsoft.com/office/drawing/2014/main" id="{B7899499-FAAA-4FC0-8505-E6BFD15F1942}"/>
                </a:ext>
              </a:extLst>
            </p:cNvPr>
            <p:cNvSpPr/>
            <p:nvPr/>
          </p:nvSpPr>
          <p:spPr bwMode="auto">
            <a:xfrm>
              <a:off x="3454075" y="2482850"/>
              <a:ext cx="120650" cy="95250"/>
            </a:xfrm>
            <a:custGeom>
              <a:avLst/>
              <a:gdLst>
                <a:gd name="connsiteX0" fmla="*/ 0 w 120650"/>
                <a:gd name="connsiteY0" fmla="*/ 0 h 95250"/>
                <a:gd name="connsiteX1" fmla="*/ 120650 w 120650"/>
                <a:gd name="connsiteY1" fmla="*/ 95250 h 95250"/>
              </a:gdLst>
              <a:ahLst/>
              <a:cxnLst>
                <a:cxn ang="0">
                  <a:pos x="connsiteX0" y="connsiteY0"/>
                </a:cxn>
                <a:cxn ang="0">
                  <a:pos x="connsiteX1" y="connsiteY1"/>
                </a:cxn>
              </a:cxnLst>
              <a:rect l="l" t="t" r="r" b="b"/>
              <a:pathLst>
                <a:path w="120650" h="95250">
                  <a:moveTo>
                    <a:pt x="0" y="0"/>
                  </a:moveTo>
                  <a:lnTo>
                    <a:pt x="120650" y="952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32" name="Group 331">
              <a:extLst>
                <a:ext uri="{FF2B5EF4-FFF2-40B4-BE49-F238E27FC236}">
                  <a16:creationId xmlns:a16="http://schemas.microsoft.com/office/drawing/2014/main" id="{848AF154-948A-44AC-BB11-3825AD31A0F0}"/>
                </a:ext>
              </a:extLst>
            </p:cNvPr>
            <p:cNvGrpSpPr/>
            <p:nvPr/>
          </p:nvGrpSpPr>
          <p:grpSpPr>
            <a:xfrm rot="7464898">
              <a:off x="3791243" y="2563814"/>
              <a:ext cx="75652" cy="71437"/>
              <a:chOff x="3452933" y="2144335"/>
              <a:chExt cx="75652" cy="71437"/>
            </a:xfrm>
          </p:grpSpPr>
          <p:sp>
            <p:nvSpPr>
              <p:cNvPr id="385" name="Freeform 159">
                <a:extLst>
                  <a:ext uri="{FF2B5EF4-FFF2-40B4-BE49-F238E27FC236}">
                    <a16:creationId xmlns:a16="http://schemas.microsoft.com/office/drawing/2014/main" id="{1536B08A-2834-40AF-898B-73E78D1C768D}"/>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6" name="Freeform 160">
                <a:extLst>
                  <a:ext uri="{FF2B5EF4-FFF2-40B4-BE49-F238E27FC236}">
                    <a16:creationId xmlns:a16="http://schemas.microsoft.com/office/drawing/2014/main" id="{1D727EB7-C76E-4206-8EF0-B90BEE0520C6}"/>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3" name="Group 332">
              <a:extLst>
                <a:ext uri="{FF2B5EF4-FFF2-40B4-BE49-F238E27FC236}">
                  <a16:creationId xmlns:a16="http://schemas.microsoft.com/office/drawing/2014/main" id="{7A1EF4BB-298E-43EB-89D4-C007A3DA3C3C}"/>
                </a:ext>
              </a:extLst>
            </p:cNvPr>
            <p:cNvGrpSpPr/>
            <p:nvPr/>
          </p:nvGrpSpPr>
          <p:grpSpPr>
            <a:xfrm rot="7792774">
              <a:off x="2314988" y="2903883"/>
              <a:ext cx="75652" cy="71437"/>
              <a:chOff x="3452933" y="2144335"/>
              <a:chExt cx="75652" cy="71437"/>
            </a:xfrm>
          </p:grpSpPr>
          <p:sp>
            <p:nvSpPr>
              <p:cNvPr id="383" name="Freeform 162">
                <a:extLst>
                  <a:ext uri="{FF2B5EF4-FFF2-40B4-BE49-F238E27FC236}">
                    <a16:creationId xmlns:a16="http://schemas.microsoft.com/office/drawing/2014/main" id="{5B616C36-B089-4739-89E5-7DF4D8948DBE}"/>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4" name="Freeform 163">
                <a:extLst>
                  <a:ext uri="{FF2B5EF4-FFF2-40B4-BE49-F238E27FC236}">
                    <a16:creationId xmlns:a16="http://schemas.microsoft.com/office/drawing/2014/main" id="{1B4D9693-DAF5-4BAB-8555-8D8CE25214AA}"/>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4" name="Group 333">
              <a:extLst>
                <a:ext uri="{FF2B5EF4-FFF2-40B4-BE49-F238E27FC236}">
                  <a16:creationId xmlns:a16="http://schemas.microsoft.com/office/drawing/2014/main" id="{CDDDD7C4-5371-48A3-8930-70336B3990C0}"/>
                </a:ext>
              </a:extLst>
            </p:cNvPr>
            <p:cNvGrpSpPr/>
            <p:nvPr/>
          </p:nvGrpSpPr>
          <p:grpSpPr>
            <a:xfrm rot="7792774">
              <a:off x="1844690" y="2892011"/>
              <a:ext cx="75652" cy="71437"/>
              <a:chOff x="3452933" y="2144335"/>
              <a:chExt cx="75652" cy="71437"/>
            </a:xfrm>
          </p:grpSpPr>
          <p:sp>
            <p:nvSpPr>
              <p:cNvPr id="381" name="Freeform 165">
                <a:extLst>
                  <a:ext uri="{FF2B5EF4-FFF2-40B4-BE49-F238E27FC236}">
                    <a16:creationId xmlns:a16="http://schemas.microsoft.com/office/drawing/2014/main" id="{AB1052AB-8421-4DAF-82CE-CE98A4AF4AFA}"/>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2" name="Freeform 166">
                <a:extLst>
                  <a:ext uri="{FF2B5EF4-FFF2-40B4-BE49-F238E27FC236}">
                    <a16:creationId xmlns:a16="http://schemas.microsoft.com/office/drawing/2014/main" id="{582E2224-CFB0-4F24-B92C-2D2CE885CF15}"/>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5" name="Group 334">
              <a:extLst>
                <a:ext uri="{FF2B5EF4-FFF2-40B4-BE49-F238E27FC236}">
                  <a16:creationId xmlns:a16="http://schemas.microsoft.com/office/drawing/2014/main" id="{5939AFEA-8D12-424C-996E-80E3EFAFC1F8}"/>
                </a:ext>
              </a:extLst>
            </p:cNvPr>
            <p:cNvGrpSpPr/>
            <p:nvPr/>
          </p:nvGrpSpPr>
          <p:grpSpPr>
            <a:xfrm rot="4927226">
              <a:off x="1645030" y="3583377"/>
              <a:ext cx="75652" cy="71437"/>
              <a:chOff x="3452933" y="2144335"/>
              <a:chExt cx="75652" cy="71437"/>
            </a:xfrm>
          </p:grpSpPr>
          <p:sp>
            <p:nvSpPr>
              <p:cNvPr id="379" name="Freeform 168">
                <a:extLst>
                  <a:ext uri="{FF2B5EF4-FFF2-40B4-BE49-F238E27FC236}">
                    <a16:creationId xmlns:a16="http://schemas.microsoft.com/office/drawing/2014/main" id="{129A5FC0-F56B-46F6-93D6-9F10708936D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0" name="Freeform 169">
                <a:extLst>
                  <a:ext uri="{FF2B5EF4-FFF2-40B4-BE49-F238E27FC236}">
                    <a16:creationId xmlns:a16="http://schemas.microsoft.com/office/drawing/2014/main" id="{19928FAF-DC2A-4B0B-9BDC-422D474034E1}"/>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6" name="Group 335">
              <a:extLst>
                <a:ext uri="{FF2B5EF4-FFF2-40B4-BE49-F238E27FC236}">
                  <a16:creationId xmlns:a16="http://schemas.microsoft.com/office/drawing/2014/main" id="{D14A6450-0DC9-4573-A3C5-26577ECD7E6A}"/>
                </a:ext>
              </a:extLst>
            </p:cNvPr>
            <p:cNvGrpSpPr/>
            <p:nvPr/>
          </p:nvGrpSpPr>
          <p:grpSpPr>
            <a:xfrm rot="18015089">
              <a:off x="1797011" y="3797763"/>
              <a:ext cx="75652" cy="71437"/>
              <a:chOff x="3452933" y="2144335"/>
              <a:chExt cx="75652" cy="71437"/>
            </a:xfrm>
          </p:grpSpPr>
          <p:sp>
            <p:nvSpPr>
              <p:cNvPr id="377" name="Freeform 171">
                <a:extLst>
                  <a:ext uri="{FF2B5EF4-FFF2-40B4-BE49-F238E27FC236}">
                    <a16:creationId xmlns:a16="http://schemas.microsoft.com/office/drawing/2014/main" id="{C4D5C24A-5FFB-4955-8636-EC16771FE89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8" name="Freeform 172">
                <a:extLst>
                  <a:ext uri="{FF2B5EF4-FFF2-40B4-BE49-F238E27FC236}">
                    <a16:creationId xmlns:a16="http://schemas.microsoft.com/office/drawing/2014/main" id="{9764E7D4-44FE-471C-8AFE-3FAB77C0B12C}"/>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7" name="Group 336">
              <a:extLst>
                <a:ext uri="{FF2B5EF4-FFF2-40B4-BE49-F238E27FC236}">
                  <a16:creationId xmlns:a16="http://schemas.microsoft.com/office/drawing/2014/main" id="{E8B948C2-EB9E-4E2B-B34D-77073425A749}"/>
                </a:ext>
              </a:extLst>
            </p:cNvPr>
            <p:cNvGrpSpPr/>
            <p:nvPr/>
          </p:nvGrpSpPr>
          <p:grpSpPr>
            <a:xfrm rot="7792774">
              <a:off x="1095743" y="3462998"/>
              <a:ext cx="75652" cy="71437"/>
              <a:chOff x="3452933" y="2144335"/>
              <a:chExt cx="75652" cy="71437"/>
            </a:xfrm>
          </p:grpSpPr>
          <p:sp>
            <p:nvSpPr>
              <p:cNvPr id="375" name="Freeform 177">
                <a:extLst>
                  <a:ext uri="{FF2B5EF4-FFF2-40B4-BE49-F238E27FC236}">
                    <a16:creationId xmlns:a16="http://schemas.microsoft.com/office/drawing/2014/main" id="{4E774770-5B30-43A6-81B0-CC5D4B62D636}"/>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6" name="Freeform 178">
                <a:extLst>
                  <a:ext uri="{FF2B5EF4-FFF2-40B4-BE49-F238E27FC236}">
                    <a16:creationId xmlns:a16="http://schemas.microsoft.com/office/drawing/2014/main" id="{955A37BC-4B77-4430-AF5E-6156B69848FB}"/>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38" name="Freeform 73765">
              <a:extLst>
                <a:ext uri="{FF2B5EF4-FFF2-40B4-BE49-F238E27FC236}">
                  <a16:creationId xmlns:a16="http://schemas.microsoft.com/office/drawing/2014/main" id="{9AEE2761-F567-4903-9B20-99F8DBA7F631}"/>
                </a:ext>
              </a:extLst>
            </p:cNvPr>
            <p:cNvSpPr/>
            <p:nvPr/>
          </p:nvSpPr>
          <p:spPr bwMode="auto">
            <a:xfrm>
              <a:off x="2796850" y="2844800"/>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39" name="Group 338">
              <a:extLst>
                <a:ext uri="{FF2B5EF4-FFF2-40B4-BE49-F238E27FC236}">
                  <a16:creationId xmlns:a16="http://schemas.microsoft.com/office/drawing/2014/main" id="{EC3FC6F1-4EAD-42A0-98B0-AA6201174C4A}"/>
                </a:ext>
              </a:extLst>
            </p:cNvPr>
            <p:cNvGrpSpPr/>
            <p:nvPr/>
          </p:nvGrpSpPr>
          <p:grpSpPr>
            <a:xfrm rot="235309">
              <a:off x="2905174" y="2708309"/>
              <a:ext cx="228600" cy="265176"/>
              <a:chOff x="2648324" y="2698784"/>
              <a:chExt cx="228600" cy="265176"/>
            </a:xfrm>
          </p:grpSpPr>
          <p:sp>
            <p:nvSpPr>
              <p:cNvPr id="370" name="Hexagon 369">
                <a:extLst>
                  <a:ext uri="{FF2B5EF4-FFF2-40B4-BE49-F238E27FC236}">
                    <a16:creationId xmlns:a16="http://schemas.microsoft.com/office/drawing/2014/main" id="{668720EC-5BB9-4FA7-88C7-B46158AF5307}"/>
                  </a:ext>
                </a:extLst>
              </p:cNvPr>
              <p:cNvSpPr/>
              <p:nvPr/>
            </p:nvSpPr>
            <p:spPr bwMode="auto">
              <a:xfrm rot="7078025">
                <a:off x="2630036" y="2717072"/>
                <a:ext cx="265176" cy="228600"/>
              </a:xfrm>
              <a:prstGeom prst="hexagon">
                <a:avLst/>
              </a:prstGeom>
              <a:no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71" name="Group 370">
                <a:extLst>
                  <a:ext uri="{FF2B5EF4-FFF2-40B4-BE49-F238E27FC236}">
                    <a16:creationId xmlns:a16="http://schemas.microsoft.com/office/drawing/2014/main" id="{F1DF82A1-0C94-4FFD-B173-8F5689D3361D}"/>
                  </a:ext>
                </a:extLst>
              </p:cNvPr>
              <p:cNvGrpSpPr/>
              <p:nvPr/>
            </p:nvGrpSpPr>
            <p:grpSpPr>
              <a:xfrm rot="1553765">
                <a:off x="2675949" y="2766934"/>
                <a:ext cx="178838" cy="144849"/>
                <a:chOff x="2679700" y="2083502"/>
                <a:chExt cx="178838" cy="144849"/>
              </a:xfrm>
            </p:grpSpPr>
            <p:sp>
              <p:nvSpPr>
                <p:cNvPr id="372" name="Freeform 182">
                  <a:extLst>
                    <a:ext uri="{FF2B5EF4-FFF2-40B4-BE49-F238E27FC236}">
                      <a16:creationId xmlns:a16="http://schemas.microsoft.com/office/drawing/2014/main" id="{09560F94-CC5F-45F2-A48E-BCE92AC171D2}"/>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3" name="Freeform 183">
                  <a:extLst>
                    <a:ext uri="{FF2B5EF4-FFF2-40B4-BE49-F238E27FC236}">
                      <a16:creationId xmlns:a16="http://schemas.microsoft.com/office/drawing/2014/main" id="{98048FD9-AD5A-4009-B93F-961D3E134EC5}"/>
                    </a:ext>
                  </a:extLst>
                </p:cNvPr>
                <p:cNvSpPr/>
                <p:nvPr/>
              </p:nvSpPr>
              <p:spPr bwMode="auto">
                <a:xfrm rot="17993153">
                  <a:off x="2806150" y="203429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4" name="Freeform 184">
                  <a:extLst>
                    <a:ext uri="{FF2B5EF4-FFF2-40B4-BE49-F238E27FC236}">
                      <a16:creationId xmlns:a16="http://schemas.microsoft.com/office/drawing/2014/main" id="{43CACD27-F083-49C4-A84F-19F568A49D1E}"/>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340" name="Group 339">
              <a:extLst>
                <a:ext uri="{FF2B5EF4-FFF2-40B4-BE49-F238E27FC236}">
                  <a16:creationId xmlns:a16="http://schemas.microsoft.com/office/drawing/2014/main" id="{E3A40B41-CD6F-4465-AAFC-43700574C0B9}"/>
                </a:ext>
              </a:extLst>
            </p:cNvPr>
            <p:cNvGrpSpPr/>
            <p:nvPr/>
          </p:nvGrpSpPr>
          <p:grpSpPr>
            <a:xfrm rot="4927226">
              <a:off x="3465259" y="2643669"/>
              <a:ext cx="75652" cy="71437"/>
              <a:chOff x="3452933" y="2144335"/>
              <a:chExt cx="75652" cy="71437"/>
            </a:xfrm>
          </p:grpSpPr>
          <p:sp>
            <p:nvSpPr>
              <p:cNvPr id="368" name="Freeform 186">
                <a:extLst>
                  <a:ext uri="{FF2B5EF4-FFF2-40B4-BE49-F238E27FC236}">
                    <a16:creationId xmlns:a16="http://schemas.microsoft.com/office/drawing/2014/main" id="{0CB0C28B-F43D-4F79-81C5-D5E9D3D24EB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9" name="Freeform 187">
                <a:extLst>
                  <a:ext uri="{FF2B5EF4-FFF2-40B4-BE49-F238E27FC236}">
                    <a16:creationId xmlns:a16="http://schemas.microsoft.com/office/drawing/2014/main" id="{64C9DFE7-B44C-4D4B-8680-575B13E26DF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41" name="Freeform 73767">
              <a:extLst>
                <a:ext uri="{FF2B5EF4-FFF2-40B4-BE49-F238E27FC236}">
                  <a16:creationId xmlns:a16="http://schemas.microsoft.com/office/drawing/2014/main" id="{7336CBB0-956F-4556-8942-D805A10D7B48}"/>
                </a:ext>
              </a:extLst>
            </p:cNvPr>
            <p:cNvSpPr/>
            <p:nvPr/>
          </p:nvSpPr>
          <p:spPr bwMode="auto">
            <a:xfrm>
              <a:off x="3774750" y="2327275"/>
              <a:ext cx="136525" cy="95250"/>
            </a:xfrm>
            <a:custGeom>
              <a:avLst/>
              <a:gdLst>
                <a:gd name="connsiteX0" fmla="*/ 0 w 136525"/>
                <a:gd name="connsiteY0" fmla="*/ 0 h 95250"/>
                <a:gd name="connsiteX1" fmla="*/ 111125 w 136525"/>
                <a:gd name="connsiteY1" fmla="*/ 31750 h 95250"/>
                <a:gd name="connsiteX2" fmla="*/ 136525 w 136525"/>
                <a:gd name="connsiteY2" fmla="*/ 95250 h 95250"/>
              </a:gdLst>
              <a:ahLst/>
              <a:cxnLst>
                <a:cxn ang="0">
                  <a:pos x="connsiteX0" y="connsiteY0"/>
                </a:cxn>
                <a:cxn ang="0">
                  <a:pos x="connsiteX1" y="connsiteY1"/>
                </a:cxn>
                <a:cxn ang="0">
                  <a:pos x="connsiteX2" y="connsiteY2"/>
                </a:cxn>
              </a:cxnLst>
              <a:rect l="l" t="t" r="r" b="b"/>
              <a:pathLst>
                <a:path w="136525" h="95250">
                  <a:moveTo>
                    <a:pt x="0" y="0"/>
                  </a:moveTo>
                  <a:lnTo>
                    <a:pt x="111125" y="31750"/>
                  </a:lnTo>
                  <a:lnTo>
                    <a:pt x="136525" y="952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2" name="Freeform 73768">
              <a:extLst>
                <a:ext uri="{FF2B5EF4-FFF2-40B4-BE49-F238E27FC236}">
                  <a16:creationId xmlns:a16="http://schemas.microsoft.com/office/drawing/2014/main" id="{73E3C76F-A26D-43A5-8DD2-62AF78C154C0}"/>
                </a:ext>
              </a:extLst>
            </p:cNvPr>
            <p:cNvSpPr/>
            <p:nvPr/>
          </p:nvSpPr>
          <p:spPr bwMode="auto">
            <a:xfrm>
              <a:off x="3654100" y="2419350"/>
              <a:ext cx="222250" cy="152400"/>
            </a:xfrm>
            <a:custGeom>
              <a:avLst/>
              <a:gdLst>
                <a:gd name="connsiteX0" fmla="*/ 0 w 222250"/>
                <a:gd name="connsiteY0" fmla="*/ 0 h 152400"/>
                <a:gd name="connsiteX1" fmla="*/ 47625 w 222250"/>
                <a:gd name="connsiteY1" fmla="*/ 130175 h 152400"/>
                <a:gd name="connsiteX2" fmla="*/ 165100 w 222250"/>
                <a:gd name="connsiteY2" fmla="*/ 152400 h 152400"/>
                <a:gd name="connsiteX3" fmla="*/ 222250 w 222250"/>
                <a:gd name="connsiteY3" fmla="*/ 114300 h 152400"/>
              </a:gdLst>
              <a:ahLst/>
              <a:cxnLst>
                <a:cxn ang="0">
                  <a:pos x="connsiteX0" y="connsiteY0"/>
                </a:cxn>
                <a:cxn ang="0">
                  <a:pos x="connsiteX1" y="connsiteY1"/>
                </a:cxn>
                <a:cxn ang="0">
                  <a:pos x="connsiteX2" y="connsiteY2"/>
                </a:cxn>
                <a:cxn ang="0">
                  <a:pos x="connsiteX3" y="connsiteY3"/>
                </a:cxn>
              </a:cxnLst>
              <a:rect l="l" t="t" r="r" b="b"/>
              <a:pathLst>
                <a:path w="222250" h="152400">
                  <a:moveTo>
                    <a:pt x="0" y="0"/>
                  </a:moveTo>
                  <a:lnTo>
                    <a:pt x="47625" y="130175"/>
                  </a:lnTo>
                  <a:lnTo>
                    <a:pt x="165100" y="152400"/>
                  </a:lnTo>
                  <a:lnTo>
                    <a:pt x="222250" y="1143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4" name="Freeform 73770">
              <a:extLst>
                <a:ext uri="{FF2B5EF4-FFF2-40B4-BE49-F238E27FC236}">
                  <a16:creationId xmlns:a16="http://schemas.microsoft.com/office/drawing/2014/main" id="{899D5234-80C6-46FF-BEFD-E486028A3F7D}"/>
                </a:ext>
              </a:extLst>
            </p:cNvPr>
            <p:cNvSpPr/>
            <p:nvPr/>
          </p:nvSpPr>
          <p:spPr bwMode="auto">
            <a:xfrm>
              <a:off x="3498525" y="2689225"/>
              <a:ext cx="95250" cy="82550"/>
            </a:xfrm>
            <a:custGeom>
              <a:avLst/>
              <a:gdLst>
                <a:gd name="connsiteX0" fmla="*/ 95250 w 95250"/>
                <a:gd name="connsiteY0" fmla="*/ 0 h 82550"/>
                <a:gd name="connsiteX1" fmla="*/ 38100 w 95250"/>
                <a:gd name="connsiteY1" fmla="*/ 0 h 82550"/>
                <a:gd name="connsiteX2" fmla="*/ 0 w 95250"/>
                <a:gd name="connsiteY2" fmla="*/ 82550 h 82550"/>
              </a:gdLst>
              <a:ahLst/>
              <a:cxnLst>
                <a:cxn ang="0">
                  <a:pos x="connsiteX0" y="connsiteY0"/>
                </a:cxn>
                <a:cxn ang="0">
                  <a:pos x="connsiteX1" y="connsiteY1"/>
                </a:cxn>
                <a:cxn ang="0">
                  <a:pos x="connsiteX2" y="connsiteY2"/>
                </a:cxn>
              </a:cxnLst>
              <a:rect l="l" t="t" r="r" b="b"/>
              <a:pathLst>
                <a:path w="95250" h="82550">
                  <a:moveTo>
                    <a:pt x="95250" y="0"/>
                  </a:moveTo>
                  <a:lnTo>
                    <a:pt x="38100" y="0"/>
                  </a:lnTo>
                  <a:lnTo>
                    <a:pt x="0" y="825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5" name="Freeform 194">
              <a:extLst>
                <a:ext uri="{FF2B5EF4-FFF2-40B4-BE49-F238E27FC236}">
                  <a16:creationId xmlns:a16="http://schemas.microsoft.com/office/drawing/2014/main" id="{0644D4CA-2178-4A5E-BC08-CB490E6C979D}"/>
                </a:ext>
              </a:extLst>
            </p:cNvPr>
            <p:cNvSpPr/>
            <p:nvPr/>
          </p:nvSpPr>
          <p:spPr bwMode="auto">
            <a:xfrm>
              <a:off x="3152136" y="2840897"/>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6" name="Freeform 73773">
              <a:extLst>
                <a:ext uri="{FF2B5EF4-FFF2-40B4-BE49-F238E27FC236}">
                  <a16:creationId xmlns:a16="http://schemas.microsoft.com/office/drawing/2014/main" id="{AD8AC58E-DEFB-4393-8600-BEA1BC040AAF}"/>
                </a:ext>
              </a:extLst>
            </p:cNvPr>
            <p:cNvSpPr/>
            <p:nvPr/>
          </p:nvSpPr>
          <p:spPr bwMode="auto">
            <a:xfrm>
              <a:off x="2161850" y="2825750"/>
              <a:ext cx="301625" cy="85725"/>
            </a:xfrm>
            <a:custGeom>
              <a:avLst/>
              <a:gdLst>
                <a:gd name="connsiteX0" fmla="*/ 301625 w 301625"/>
                <a:gd name="connsiteY0" fmla="*/ 3175 h 85725"/>
                <a:gd name="connsiteX1" fmla="*/ 190500 w 301625"/>
                <a:gd name="connsiteY1" fmla="*/ 85725 h 85725"/>
                <a:gd name="connsiteX2" fmla="*/ 69850 w 301625"/>
                <a:gd name="connsiteY2" fmla="*/ 0 h 85725"/>
                <a:gd name="connsiteX3" fmla="*/ 0 w 301625"/>
                <a:gd name="connsiteY3" fmla="*/ 44450 h 85725"/>
              </a:gdLst>
              <a:ahLst/>
              <a:cxnLst>
                <a:cxn ang="0">
                  <a:pos x="connsiteX0" y="connsiteY0"/>
                </a:cxn>
                <a:cxn ang="0">
                  <a:pos x="connsiteX1" y="connsiteY1"/>
                </a:cxn>
                <a:cxn ang="0">
                  <a:pos x="connsiteX2" y="connsiteY2"/>
                </a:cxn>
                <a:cxn ang="0">
                  <a:pos x="connsiteX3" y="connsiteY3"/>
                </a:cxn>
              </a:cxnLst>
              <a:rect l="l" t="t" r="r" b="b"/>
              <a:pathLst>
                <a:path w="301625" h="85725">
                  <a:moveTo>
                    <a:pt x="301625" y="3175"/>
                  </a:moveTo>
                  <a:lnTo>
                    <a:pt x="190500" y="85725"/>
                  </a:lnTo>
                  <a:lnTo>
                    <a:pt x="69850" y="0"/>
                  </a:lnTo>
                  <a:lnTo>
                    <a:pt x="0" y="444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7" name="Freeform 73774">
              <a:extLst>
                <a:ext uri="{FF2B5EF4-FFF2-40B4-BE49-F238E27FC236}">
                  <a16:creationId xmlns:a16="http://schemas.microsoft.com/office/drawing/2014/main" id="{7164FD20-97D4-4A70-B23B-1487D717EF0A}"/>
                </a:ext>
              </a:extLst>
            </p:cNvPr>
            <p:cNvSpPr/>
            <p:nvPr/>
          </p:nvSpPr>
          <p:spPr bwMode="auto">
            <a:xfrm>
              <a:off x="1806250" y="2832100"/>
              <a:ext cx="241300" cy="63500"/>
            </a:xfrm>
            <a:custGeom>
              <a:avLst/>
              <a:gdLst>
                <a:gd name="connsiteX0" fmla="*/ 241300 w 241300"/>
                <a:gd name="connsiteY0" fmla="*/ 28575 h 63500"/>
                <a:gd name="connsiteX1" fmla="*/ 190500 w 241300"/>
                <a:gd name="connsiteY1" fmla="*/ 0 h 63500"/>
                <a:gd name="connsiteX2" fmla="*/ 76200 w 241300"/>
                <a:gd name="connsiteY2" fmla="*/ 63500 h 63500"/>
                <a:gd name="connsiteX3" fmla="*/ 0 w 241300"/>
                <a:gd name="connsiteY3" fmla="*/ 22225 h 63500"/>
              </a:gdLst>
              <a:ahLst/>
              <a:cxnLst>
                <a:cxn ang="0">
                  <a:pos x="connsiteX0" y="connsiteY0"/>
                </a:cxn>
                <a:cxn ang="0">
                  <a:pos x="connsiteX1" y="connsiteY1"/>
                </a:cxn>
                <a:cxn ang="0">
                  <a:pos x="connsiteX2" y="connsiteY2"/>
                </a:cxn>
                <a:cxn ang="0">
                  <a:pos x="connsiteX3" y="connsiteY3"/>
                </a:cxn>
              </a:cxnLst>
              <a:rect l="l" t="t" r="r" b="b"/>
              <a:pathLst>
                <a:path w="241300" h="63500">
                  <a:moveTo>
                    <a:pt x="241300" y="28575"/>
                  </a:moveTo>
                  <a:lnTo>
                    <a:pt x="190500" y="0"/>
                  </a:lnTo>
                  <a:lnTo>
                    <a:pt x="76200" y="63500"/>
                  </a:lnTo>
                  <a:lnTo>
                    <a:pt x="0" y="22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8" name="Freeform 73775">
              <a:extLst>
                <a:ext uri="{FF2B5EF4-FFF2-40B4-BE49-F238E27FC236}">
                  <a16:creationId xmlns:a16="http://schemas.microsoft.com/office/drawing/2014/main" id="{1ACF797F-453B-4FFF-AEDE-5D54DC33386B}"/>
                </a:ext>
              </a:extLst>
            </p:cNvPr>
            <p:cNvSpPr/>
            <p:nvPr/>
          </p:nvSpPr>
          <p:spPr bwMode="auto">
            <a:xfrm>
              <a:off x="1425250" y="2828925"/>
              <a:ext cx="266700" cy="69850"/>
            </a:xfrm>
            <a:custGeom>
              <a:avLst/>
              <a:gdLst>
                <a:gd name="connsiteX0" fmla="*/ 266700 w 266700"/>
                <a:gd name="connsiteY0" fmla="*/ 28575 h 69850"/>
                <a:gd name="connsiteX1" fmla="*/ 266700 w 266700"/>
                <a:gd name="connsiteY1" fmla="*/ 28575 h 69850"/>
                <a:gd name="connsiteX2" fmla="*/ 215900 w 266700"/>
                <a:gd name="connsiteY2" fmla="*/ 69850 h 69850"/>
                <a:gd name="connsiteX3" fmla="*/ 101600 w 266700"/>
                <a:gd name="connsiteY3" fmla="*/ 0 h 69850"/>
                <a:gd name="connsiteX4" fmla="*/ 0 w 266700"/>
                <a:gd name="connsiteY4" fmla="*/ 50800 h 69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700" h="69850">
                  <a:moveTo>
                    <a:pt x="266700" y="28575"/>
                  </a:moveTo>
                  <a:lnTo>
                    <a:pt x="266700" y="28575"/>
                  </a:lnTo>
                  <a:lnTo>
                    <a:pt x="215900" y="69850"/>
                  </a:lnTo>
                  <a:lnTo>
                    <a:pt x="101600" y="0"/>
                  </a:lnTo>
                  <a:lnTo>
                    <a:pt x="0" y="5080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9" name="Freeform 73776">
              <a:extLst>
                <a:ext uri="{FF2B5EF4-FFF2-40B4-BE49-F238E27FC236}">
                  <a16:creationId xmlns:a16="http://schemas.microsoft.com/office/drawing/2014/main" id="{0298F09F-1E86-428B-A469-8CD679C7754F}"/>
                </a:ext>
              </a:extLst>
            </p:cNvPr>
            <p:cNvSpPr/>
            <p:nvPr/>
          </p:nvSpPr>
          <p:spPr bwMode="auto">
            <a:xfrm>
              <a:off x="1034725" y="2813050"/>
              <a:ext cx="282575" cy="69850"/>
            </a:xfrm>
            <a:custGeom>
              <a:avLst/>
              <a:gdLst>
                <a:gd name="connsiteX0" fmla="*/ 282575 w 282575"/>
                <a:gd name="connsiteY0" fmla="*/ 38100 h 69850"/>
                <a:gd name="connsiteX1" fmla="*/ 222250 w 282575"/>
                <a:gd name="connsiteY1" fmla="*/ 0 h 69850"/>
                <a:gd name="connsiteX2" fmla="*/ 98425 w 282575"/>
                <a:gd name="connsiteY2" fmla="*/ 69850 h 69850"/>
                <a:gd name="connsiteX3" fmla="*/ 0 w 282575"/>
                <a:gd name="connsiteY3" fmla="*/ 15875 h 69850"/>
              </a:gdLst>
              <a:ahLst/>
              <a:cxnLst>
                <a:cxn ang="0">
                  <a:pos x="connsiteX0" y="connsiteY0"/>
                </a:cxn>
                <a:cxn ang="0">
                  <a:pos x="connsiteX1" y="connsiteY1"/>
                </a:cxn>
                <a:cxn ang="0">
                  <a:pos x="connsiteX2" y="connsiteY2"/>
                </a:cxn>
                <a:cxn ang="0">
                  <a:pos x="connsiteX3" y="connsiteY3"/>
                </a:cxn>
              </a:cxnLst>
              <a:rect l="l" t="t" r="r" b="b"/>
              <a:pathLst>
                <a:path w="282575" h="69850">
                  <a:moveTo>
                    <a:pt x="282575" y="38100"/>
                  </a:moveTo>
                  <a:lnTo>
                    <a:pt x="222250" y="0"/>
                  </a:lnTo>
                  <a:lnTo>
                    <a:pt x="98425" y="69850"/>
                  </a:lnTo>
                  <a:lnTo>
                    <a:pt x="0" y="1587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0" name="Freeform 73777">
              <a:extLst>
                <a:ext uri="{FF2B5EF4-FFF2-40B4-BE49-F238E27FC236}">
                  <a16:creationId xmlns:a16="http://schemas.microsoft.com/office/drawing/2014/main" id="{C4B5E3A2-BB2E-4A3B-9375-AACE0A8CA8B1}"/>
                </a:ext>
              </a:extLst>
            </p:cNvPr>
            <p:cNvSpPr/>
            <p:nvPr/>
          </p:nvSpPr>
          <p:spPr bwMode="auto">
            <a:xfrm>
              <a:off x="888675" y="2857500"/>
              <a:ext cx="66675" cy="276225"/>
            </a:xfrm>
            <a:custGeom>
              <a:avLst/>
              <a:gdLst>
                <a:gd name="connsiteX0" fmla="*/ 57150 w 66675"/>
                <a:gd name="connsiteY0" fmla="*/ 0 h 276225"/>
                <a:gd name="connsiteX1" fmla="*/ 57150 w 66675"/>
                <a:gd name="connsiteY1" fmla="*/ 0 h 276225"/>
                <a:gd name="connsiteX2" fmla="*/ 0 w 66675"/>
                <a:gd name="connsiteY2" fmla="*/ 104775 h 276225"/>
                <a:gd name="connsiteX3" fmla="*/ 66675 w 66675"/>
                <a:gd name="connsiteY3" fmla="*/ 215900 h 276225"/>
                <a:gd name="connsiteX4" fmla="*/ 38100 w 66675"/>
                <a:gd name="connsiteY4" fmla="*/ 276225 h 276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276225">
                  <a:moveTo>
                    <a:pt x="57150" y="0"/>
                  </a:moveTo>
                  <a:lnTo>
                    <a:pt x="57150" y="0"/>
                  </a:lnTo>
                  <a:lnTo>
                    <a:pt x="0" y="104775"/>
                  </a:lnTo>
                  <a:lnTo>
                    <a:pt x="66675" y="215900"/>
                  </a:lnTo>
                  <a:lnTo>
                    <a:pt x="38100" y="276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1" name="Freeform 200">
              <a:extLst>
                <a:ext uri="{FF2B5EF4-FFF2-40B4-BE49-F238E27FC236}">
                  <a16:creationId xmlns:a16="http://schemas.microsoft.com/office/drawing/2014/main" id="{D409BD19-A0B3-49EF-9890-6F21AAE5CE01}"/>
                </a:ext>
              </a:extLst>
            </p:cNvPr>
            <p:cNvSpPr/>
            <p:nvPr/>
          </p:nvSpPr>
          <p:spPr bwMode="auto">
            <a:xfrm>
              <a:off x="1900869" y="3705066"/>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2" name="Freeform 201">
              <a:extLst>
                <a:ext uri="{FF2B5EF4-FFF2-40B4-BE49-F238E27FC236}">
                  <a16:creationId xmlns:a16="http://schemas.microsoft.com/office/drawing/2014/main" id="{5000D6B1-6D29-481A-9277-E88104683569}"/>
                </a:ext>
              </a:extLst>
            </p:cNvPr>
            <p:cNvSpPr/>
            <p:nvPr/>
          </p:nvSpPr>
          <p:spPr bwMode="auto">
            <a:xfrm>
              <a:off x="2100321" y="3705066"/>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3" name="Freeform 73779">
              <a:extLst>
                <a:ext uri="{FF2B5EF4-FFF2-40B4-BE49-F238E27FC236}">
                  <a16:creationId xmlns:a16="http://schemas.microsoft.com/office/drawing/2014/main" id="{6B311253-A688-4B2E-9415-176E9EC70EC3}"/>
                </a:ext>
              </a:extLst>
            </p:cNvPr>
            <p:cNvSpPr/>
            <p:nvPr/>
          </p:nvSpPr>
          <p:spPr bwMode="auto">
            <a:xfrm>
              <a:off x="1701475" y="3590925"/>
              <a:ext cx="209550" cy="215900"/>
            </a:xfrm>
            <a:custGeom>
              <a:avLst/>
              <a:gdLst>
                <a:gd name="connsiteX0" fmla="*/ 3175 w 209550"/>
                <a:gd name="connsiteY0" fmla="*/ 114300 h 215900"/>
                <a:gd name="connsiteX1" fmla="*/ 0 w 209550"/>
                <a:gd name="connsiteY1" fmla="*/ 47625 h 215900"/>
                <a:gd name="connsiteX2" fmla="*/ 123825 w 209550"/>
                <a:gd name="connsiteY2" fmla="*/ 0 h 215900"/>
                <a:gd name="connsiteX3" fmla="*/ 209550 w 209550"/>
                <a:gd name="connsiteY3" fmla="*/ 117475 h 215900"/>
                <a:gd name="connsiteX4" fmla="*/ 127000 w 209550"/>
                <a:gd name="connsiteY4" fmla="*/ 215900 h 215900"/>
                <a:gd name="connsiteX5" fmla="*/ 53975 w 209550"/>
                <a:gd name="connsiteY5" fmla="*/ 196850 h 21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9550" h="215900">
                  <a:moveTo>
                    <a:pt x="3175" y="114300"/>
                  </a:moveTo>
                  <a:lnTo>
                    <a:pt x="0" y="47625"/>
                  </a:lnTo>
                  <a:lnTo>
                    <a:pt x="123825" y="0"/>
                  </a:lnTo>
                  <a:lnTo>
                    <a:pt x="209550" y="117475"/>
                  </a:lnTo>
                  <a:lnTo>
                    <a:pt x="127000" y="215900"/>
                  </a:lnTo>
                  <a:lnTo>
                    <a:pt x="53975" y="1968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4" name="Freeform 73780">
              <a:extLst>
                <a:ext uri="{FF2B5EF4-FFF2-40B4-BE49-F238E27FC236}">
                  <a16:creationId xmlns:a16="http://schemas.microsoft.com/office/drawing/2014/main" id="{F57B24F0-FCA5-40E5-9CF1-0C1C1F95A1BE}"/>
                </a:ext>
              </a:extLst>
            </p:cNvPr>
            <p:cNvSpPr/>
            <p:nvPr/>
          </p:nvSpPr>
          <p:spPr bwMode="auto">
            <a:xfrm>
              <a:off x="1466525" y="3749675"/>
              <a:ext cx="174625" cy="69850"/>
            </a:xfrm>
            <a:custGeom>
              <a:avLst/>
              <a:gdLst>
                <a:gd name="connsiteX0" fmla="*/ 0 w 174625"/>
                <a:gd name="connsiteY0" fmla="*/ 0 h 69850"/>
                <a:gd name="connsiteX1" fmla="*/ 117475 w 174625"/>
                <a:gd name="connsiteY1" fmla="*/ 69850 h 69850"/>
                <a:gd name="connsiteX2" fmla="*/ 174625 w 174625"/>
                <a:gd name="connsiteY2" fmla="*/ 34925 h 69850"/>
              </a:gdLst>
              <a:ahLst/>
              <a:cxnLst>
                <a:cxn ang="0">
                  <a:pos x="connsiteX0" y="connsiteY0"/>
                </a:cxn>
                <a:cxn ang="0">
                  <a:pos x="connsiteX1" y="connsiteY1"/>
                </a:cxn>
                <a:cxn ang="0">
                  <a:pos x="connsiteX2" y="connsiteY2"/>
                </a:cxn>
              </a:cxnLst>
              <a:rect l="l" t="t" r="r" b="b"/>
              <a:pathLst>
                <a:path w="174625" h="69850">
                  <a:moveTo>
                    <a:pt x="0" y="0"/>
                  </a:moveTo>
                  <a:lnTo>
                    <a:pt x="117475" y="69850"/>
                  </a:lnTo>
                  <a:lnTo>
                    <a:pt x="174625" y="349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5" name="Freeform 73781">
              <a:extLst>
                <a:ext uri="{FF2B5EF4-FFF2-40B4-BE49-F238E27FC236}">
                  <a16:creationId xmlns:a16="http://schemas.microsoft.com/office/drawing/2014/main" id="{4E5F2BCD-1D37-434F-BFD3-2D364266419B}"/>
                </a:ext>
              </a:extLst>
            </p:cNvPr>
            <p:cNvSpPr/>
            <p:nvPr/>
          </p:nvSpPr>
          <p:spPr bwMode="auto">
            <a:xfrm>
              <a:off x="1066475" y="3530600"/>
              <a:ext cx="177800" cy="69850"/>
            </a:xfrm>
            <a:custGeom>
              <a:avLst/>
              <a:gdLst>
                <a:gd name="connsiteX0" fmla="*/ 177800 w 177800"/>
                <a:gd name="connsiteY0" fmla="*/ 69850 h 69850"/>
                <a:gd name="connsiteX1" fmla="*/ 63500 w 177800"/>
                <a:gd name="connsiteY1" fmla="*/ 0 h 69850"/>
                <a:gd name="connsiteX2" fmla="*/ 0 w 177800"/>
                <a:gd name="connsiteY2" fmla="*/ 38100 h 69850"/>
              </a:gdLst>
              <a:ahLst/>
              <a:cxnLst>
                <a:cxn ang="0">
                  <a:pos x="connsiteX0" y="connsiteY0"/>
                </a:cxn>
                <a:cxn ang="0">
                  <a:pos x="connsiteX1" y="connsiteY1"/>
                </a:cxn>
                <a:cxn ang="0">
                  <a:pos x="connsiteX2" y="connsiteY2"/>
                </a:cxn>
              </a:cxnLst>
              <a:rect l="l" t="t" r="r" b="b"/>
              <a:pathLst>
                <a:path w="177800" h="69850">
                  <a:moveTo>
                    <a:pt x="177800" y="69850"/>
                  </a:moveTo>
                  <a:lnTo>
                    <a:pt x="63500" y="0"/>
                  </a:lnTo>
                  <a:lnTo>
                    <a:pt x="0" y="3810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6" name="Freeform 73782">
              <a:extLst>
                <a:ext uri="{FF2B5EF4-FFF2-40B4-BE49-F238E27FC236}">
                  <a16:creationId xmlns:a16="http://schemas.microsoft.com/office/drawing/2014/main" id="{CD345CA8-F8D6-4A65-8E66-A6CF867D87B5}"/>
                </a:ext>
              </a:extLst>
            </p:cNvPr>
            <p:cNvSpPr/>
            <p:nvPr/>
          </p:nvSpPr>
          <p:spPr bwMode="auto">
            <a:xfrm>
              <a:off x="822000" y="3232150"/>
              <a:ext cx="155575" cy="165100"/>
            </a:xfrm>
            <a:custGeom>
              <a:avLst/>
              <a:gdLst>
                <a:gd name="connsiteX0" fmla="*/ 111125 w 155575"/>
                <a:gd name="connsiteY0" fmla="*/ 0 h 165100"/>
                <a:gd name="connsiteX1" fmla="*/ 155575 w 155575"/>
                <a:gd name="connsiteY1" fmla="*/ 53975 h 165100"/>
                <a:gd name="connsiteX2" fmla="*/ 66675 w 155575"/>
                <a:gd name="connsiteY2" fmla="*/ 165100 h 165100"/>
                <a:gd name="connsiteX3" fmla="*/ 0 w 155575"/>
                <a:gd name="connsiteY3" fmla="*/ 149225 h 165100"/>
              </a:gdLst>
              <a:ahLst/>
              <a:cxnLst>
                <a:cxn ang="0">
                  <a:pos x="connsiteX0" y="connsiteY0"/>
                </a:cxn>
                <a:cxn ang="0">
                  <a:pos x="connsiteX1" y="connsiteY1"/>
                </a:cxn>
                <a:cxn ang="0">
                  <a:pos x="connsiteX2" y="connsiteY2"/>
                </a:cxn>
                <a:cxn ang="0">
                  <a:pos x="connsiteX3" y="connsiteY3"/>
                </a:cxn>
              </a:cxnLst>
              <a:rect l="l" t="t" r="r" b="b"/>
              <a:pathLst>
                <a:path w="155575" h="165100">
                  <a:moveTo>
                    <a:pt x="111125" y="0"/>
                  </a:moveTo>
                  <a:lnTo>
                    <a:pt x="155575" y="53975"/>
                  </a:lnTo>
                  <a:lnTo>
                    <a:pt x="66675" y="165100"/>
                  </a:lnTo>
                  <a:lnTo>
                    <a:pt x="0" y="149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7" name="Freeform 73783">
              <a:extLst>
                <a:ext uri="{FF2B5EF4-FFF2-40B4-BE49-F238E27FC236}">
                  <a16:creationId xmlns:a16="http://schemas.microsoft.com/office/drawing/2014/main" id="{ED13007B-B3A1-4148-AC6B-317A3440E3E2}"/>
                </a:ext>
              </a:extLst>
            </p:cNvPr>
            <p:cNvSpPr/>
            <p:nvPr/>
          </p:nvSpPr>
          <p:spPr bwMode="auto">
            <a:xfrm>
              <a:off x="879150" y="3289300"/>
              <a:ext cx="63500" cy="69850"/>
            </a:xfrm>
            <a:custGeom>
              <a:avLst/>
              <a:gdLst>
                <a:gd name="connsiteX0" fmla="*/ 0 w 63500"/>
                <a:gd name="connsiteY0" fmla="*/ 69850 h 69850"/>
                <a:gd name="connsiteX1" fmla="*/ 63500 w 63500"/>
                <a:gd name="connsiteY1" fmla="*/ 0 h 69850"/>
              </a:gdLst>
              <a:ahLst/>
              <a:cxnLst>
                <a:cxn ang="0">
                  <a:pos x="connsiteX0" y="connsiteY0"/>
                </a:cxn>
                <a:cxn ang="0">
                  <a:pos x="connsiteX1" y="connsiteY1"/>
                </a:cxn>
              </a:cxnLst>
              <a:rect l="l" t="t" r="r" b="b"/>
              <a:pathLst>
                <a:path w="63500" h="69850">
                  <a:moveTo>
                    <a:pt x="0" y="69850"/>
                  </a:moveTo>
                  <a:lnTo>
                    <a:pt x="6350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8" name="Freeform 73784">
              <a:extLst>
                <a:ext uri="{FF2B5EF4-FFF2-40B4-BE49-F238E27FC236}">
                  <a16:creationId xmlns:a16="http://schemas.microsoft.com/office/drawing/2014/main" id="{C31ACCF6-E920-4E8D-94A4-62CBCD3A4155}"/>
                </a:ext>
              </a:extLst>
            </p:cNvPr>
            <p:cNvSpPr/>
            <p:nvPr/>
          </p:nvSpPr>
          <p:spPr bwMode="auto">
            <a:xfrm>
              <a:off x="723702" y="3292475"/>
              <a:ext cx="53975" cy="0"/>
            </a:xfrm>
            <a:custGeom>
              <a:avLst/>
              <a:gdLst>
                <a:gd name="connsiteX0" fmla="*/ 0 w 53975"/>
                <a:gd name="connsiteY0" fmla="*/ 0 h 0"/>
                <a:gd name="connsiteX1" fmla="*/ 53975 w 53975"/>
                <a:gd name="connsiteY1" fmla="*/ 0 h 0"/>
              </a:gdLst>
              <a:ahLst/>
              <a:cxnLst>
                <a:cxn ang="0">
                  <a:pos x="connsiteX0" y="connsiteY0"/>
                </a:cxn>
                <a:cxn ang="0">
                  <a:pos x="connsiteX1" y="connsiteY1"/>
                </a:cxn>
              </a:cxnLst>
              <a:rect l="l" t="t" r="r" b="b"/>
              <a:pathLst>
                <a:path w="53975">
                  <a:moveTo>
                    <a:pt x="0" y="0"/>
                  </a:moveTo>
                  <a:lnTo>
                    <a:pt x="53975"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9" name="Freeform 73785">
              <a:extLst>
                <a:ext uri="{FF2B5EF4-FFF2-40B4-BE49-F238E27FC236}">
                  <a16:creationId xmlns:a16="http://schemas.microsoft.com/office/drawing/2014/main" id="{396D19B6-F78D-4148-8D86-4005E75F3ED3}"/>
                </a:ext>
              </a:extLst>
            </p:cNvPr>
            <p:cNvSpPr/>
            <p:nvPr/>
          </p:nvSpPr>
          <p:spPr bwMode="auto">
            <a:xfrm>
              <a:off x="793425" y="3197225"/>
              <a:ext cx="28575" cy="12700"/>
            </a:xfrm>
            <a:custGeom>
              <a:avLst/>
              <a:gdLst>
                <a:gd name="connsiteX0" fmla="*/ 0 w 28575"/>
                <a:gd name="connsiteY0" fmla="*/ 12700 h 12700"/>
                <a:gd name="connsiteX1" fmla="*/ 28575 w 28575"/>
                <a:gd name="connsiteY1" fmla="*/ 0 h 12700"/>
              </a:gdLst>
              <a:ahLst/>
              <a:cxnLst>
                <a:cxn ang="0">
                  <a:pos x="connsiteX0" y="connsiteY0"/>
                </a:cxn>
                <a:cxn ang="0">
                  <a:pos x="connsiteX1" y="connsiteY1"/>
                </a:cxn>
              </a:cxnLst>
              <a:rect l="l" t="t" r="r" b="b"/>
              <a:pathLst>
                <a:path w="28575" h="12700">
                  <a:moveTo>
                    <a:pt x="0" y="12700"/>
                  </a:moveTo>
                  <a:lnTo>
                    <a:pt x="28575"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0" name="Freeform 73786">
              <a:extLst>
                <a:ext uri="{FF2B5EF4-FFF2-40B4-BE49-F238E27FC236}">
                  <a16:creationId xmlns:a16="http://schemas.microsoft.com/office/drawing/2014/main" id="{05D06C73-6B38-4BCF-A9D1-FBF68D80B15A}"/>
                </a:ext>
              </a:extLst>
            </p:cNvPr>
            <p:cNvSpPr/>
            <p:nvPr/>
          </p:nvSpPr>
          <p:spPr bwMode="auto">
            <a:xfrm>
              <a:off x="875975" y="3390900"/>
              <a:ext cx="73025" cy="180975"/>
            </a:xfrm>
            <a:custGeom>
              <a:avLst/>
              <a:gdLst>
                <a:gd name="connsiteX0" fmla="*/ 12700 w 73025"/>
                <a:gd name="connsiteY0" fmla="*/ 0 h 180975"/>
                <a:gd name="connsiteX1" fmla="*/ 0 w 73025"/>
                <a:gd name="connsiteY1" fmla="*/ 136525 h 180975"/>
                <a:gd name="connsiteX2" fmla="*/ 73025 w 73025"/>
                <a:gd name="connsiteY2" fmla="*/ 180975 h 180975"/>
              </a:gdLst>
              <a:ahLst/>
              <a:cxnLst>
                <a:cxn ang="0">
                  <a:pos x="connsiteX0" y="connsiteY0"/>
                </a:cxn>
                <a:cxn ang="0">
                  <a:pos x="connsiteX1" y="connsiteY1"/>
                </a:cxn>
                <a:cxn ang="0">
                  <a:pos x="connsiteX2" y="connsiteY2"/>
                </a:cxn>
              </a:cxnLst>
              <a:rect l="l" t="t" r="r" b="b"/>
              <a:pathLst>
                <a:path w="73025" h="180975">
                  <a:moveTo>
                    <a:pt x="12700" y="0"/>
                  </a:moveTo>
                  <a:lnTo>
                    <a:pt x="0" y="136525"/>
                  </a:lnTo>
                  <a:lnTo>
                    <a:pt x="73025" y="18097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61" name="Group 360">
              <a:extLst>
                <a:ext uri="{FF2B5EF4-FFF2-40B4-BE49-F238E27FC236}">
                  <a16:creationId xmlns:a16="http://schemas.microsoft.com/office/drawing/2014/main" id="{8B524E21-8509-4409-84C6-A0862AC46F8B}"/>
                </a:ext>
              </a:extLst>
            </p:cNvPr>
            <p:cNvGrpSpPr/>
            <p:nvPr/>
          </p:nvGrpSpPr>
          <p:grpSpPr>
            <a:xfrm rot="8859515" flipV="1">
              <a:off x="3576153" y="2537983"/>
              <a:ext cx="92075" cy="66624"/>
              <a:chOff x="250471" y="5019519"/>
              <a:chExt cx="92075" cy="66624"/>
            </a:xfrm>
          </p:grpSpPr>
          <p:sp>
            <p:nvSpPr>
              <p:cNvPr id="362" name="Freeform 247">
                <a:extLst>
                  <a:ext uri="{FF2B5EF4-FFF2-40B4-BE49-F238E27FC236}">
                    <a16:creationId xmlns:a16="http://schemas.microsoft.com/office/drawing/2014/main" id="{68C70FF2-E625-4351-AF8E-E3281CBDC3DF}"/>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3" name="Freeform 248">
                <a:extLst>
                  <a:ext uri="{FF2B5EF4-FFF2-40B4-BE49-F238E27FC236}">
                    <a16:creationId xmlns:a16="http://schemas.microsoft.com/office/drawing/2014/main" id="{B3E90846-D108-4C21-AB55-ADD75309717F}"/>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4" name="Freeform 249">
                <a:extLst>
                  <a:ext uri="{FF2B5EF4-FFF2-40B4-BE49-F238E27FC236}">
                    <a16:creationId xmlns:a16="http://schemas.microsoft.com/office/drawing/2014/main" id="{BEDB47A5-6C56-4141-AD56-B4886F8A1727}"/>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5" name="Freeform 250">
                <a:extLst>
                  <a:ext uri="{FF2B5EF4-FFF2-40B4-BE49-F238E27FC236}">
                    <a16:creationId xmlns:a16="http://schemas.microsoft.com/office/drawing/2014/main" id="{3E233D0E-8AE2-4C21-AF05-7D98A8B66B22}"/>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6" name="Freeform 251">
                <a:extLst>
                  <a:ext uri="{FF2B5EF4-FFF2-40B4-BE49-F238E27FC236}">
                    <a16:creationId xmlns:a16="http://schemas.microsoft.com/office/drawing/2014/main" id="{5D25C764-8E3A-4A0B-B077-7390BA9E9582}"/>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7" name="Freeform 252">
                <a:extLst>
                  <a:ext uri="{FF2B5EF4-FFF2-40B4-BE49-F238E27FC236}">
                    <a16:creationId xmlns:a16="http://schemas.microsoft.com/office/drawing/2014/main" id="{90A031D2-DD14-4152-9E96-3156E2682988}"/>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394" name="Group 393">
            <a:extLst>
              <a:ext uri="{FF2B5EF4-FFF2-40B4-BE49-F238E27FC236}">
                <a16:creationId xmlns:a16="http://schemas.microsoft.com/office/drawing/2014/main" id="{11EF2B61-63A4-48DE-B86A-A3A606EB6A9B}"/>
              </a:ext>
            </a:extLst>
          </p:cNvPr>
          <p:cNvGrpSpPr/>
          <p:nvPr/>
        </p:nvGrpSpPr>
        <p:grpSpPr>
          <a:xfrm>
            <a:off x="1228414" y="4446250"/>
            <a:ext cx="2421977" cy="1750478"/>
            <a:chOff x="892722" y="4569860"/>
            <a:chExt cx="2421977" cy="1750478"/>
          </a:xfrm>
        </p:grpSpPr>
        <p:sp>
          <p:nvSpPr>
            <p:cNvPr id="395" name="Rectangle 394">
              <a:extLst>
                <a:ext uri="{FF2B5EF4-FFF2-40B4-BE49-F238E27FC236}">
                  <a16:creationId xmlns:a16="http://schemas.microsoft.com/office/drawing/2014/main" id="{64F4A2A9-C536-4CB9-A90B-61C6DF99F0F5}"/>
                </a:ext>
              </a:extLst>
            </p:cNvPr>
            <p:cNvSpPr/>
            <p:nvPr/>
          </p:nvSpPr>
          <p:spPr>
            <a:xfrm>
              <a:off x="915728" y="4937366"/>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396" name="Rectangle 395">
              <a:extLst>
                <a:ext uri="{FF2B5EF4-FFF2-40B4-BE49-F238E27FC236}">
                  <a16:creationId xmlns:a16="http://schemas.microsoft.com/office/drawing/2014/main" id="{26390D93-A3C0-4F68-A3FF-5A8546C2B636}"/>
                </a:ext>
              </a:extLst>
            </p:cNvPr>
            <p:cNvSpPr/>
            <p:nvPr/>
          </p:nvSpPr>
          <p:spPr>
            <a:xfrm>
              <a:off x="892722" y="5173355"/>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397" name="Rectangle 396">
              <a:extLst>
                <a:ext uri="{FF2B5EF4-FFF2-40B4-BE49-F238E27FC236}">
                  <a16:creationId xmlns:a16="http://schemas.microsoft.com/office/drawing/2014/main" id="{22105885-C4A2-4891-93E3-478DB3F26A7F}"/>
                </a:ext>
              </a:extLst>
            </p:cNvPr>
            <p:cNvSpPr/>
            <p:nvPr/>
          </p:nvSpPr>
          <p:spPr>
            <a:xfrm>
              <a:off x="1154263" y="4930705"/>
              <a:ext cx="186665"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OH</a:t>
              </a:r>
            </a:p>
          </p:txBody>
        </p:sp>
        <p:sp>
          <p:nvSpPr>
            <p:cNvPr id="398" name="Rectangle 397">
              <a:extLst>
                <a:ext uri="{FF2B5EF4-FFF2-40B4-BE49-F238E27FC236}">
                  <a16:creationId xmlns:a16="http://schemas.microsoft.com/office/drawing/2014/main" id="{F5F7CE90-B88E-4560-B22F-CB196233D671}"/>
                </a:ext>
              </a:extLst>
            </p:cNvPr>
            <p:cNvSpPr/>
            <p:nvPr/>
          </p:nvSpPr>
          <p:spPr>
            <a:xfrm>
              <a:off x="1100448" y="5548079"/>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399" name="Rectangle 398">
              <a:extLst>
                <a:ext uri="{FF2B5EF4-FFF2-40B4-BE49-F238E27FC236}">
                  <a16:creationId xmlns:a16="http://schemas.microsoft.com/office/drawing/2014/main" id="{8C299B63-B2B6-4C05-8F81-1BFE2C97F6E5}"/>
                </a:ext>
              </a:extLst>
            </p:cNvPr>
            <p:cNvSpPr/>
            <p:nvPr/>
          </p:nvSpPr>
          <p:spPr>
            <a:xfrm>
              <a:off x="1340411" y="5451216"/>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400" name="Rectangle 399">
              <a:extLst>
                <a:ext uri="{FF2B5EF4-FFF2-40B4-BE49-F238E27FC236}">
                  <a16:creationId xmlns:a16="http://schemas.microsoft.com/office/drawing/2014/main" id="{5D420D54-939C-4CD7-9705-5AE1999F0730}"/>
                </a:ext>
              </a:extLst>
            </p:cNvPr>
            <p:cNvSpPr/>
            <p:nvPr/>
          </p:nvSpPr>
          <p:spPr>
            <a:xfrm>
              <a:off x="1756352" y="5322751"/>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401" name="Rectangle 400">
              <a:extLst>
                <a:ext uri="{FF2B5EF4-FFF2-40B4-BE49-F238E27FC236}">
                  <a16:creationId xmlns:a16="http://schemas.microsoft.com/office/drawing/2014/main" id="{12101A0C-3575-42E9-8516-1DA1A7F43580}"/>
                </a:ext>
              </a:extLst>
            </p:cNvPr>
            <p:cNvSpPr/>
            <p:nvPr/>
          </p:nvSpPr>
          <p:spPr>
            <a:xfrm>
              <a:off x="2302229" y="5608089"/>
              <a:ext cx="86562"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403" name="Rectangle 402">
              <a:extLst>
                <a:ext uri="{FF2B5EF4-FFF2-40B4-BE49-F238E27FC236}">
                  <a16:creationId xmlns:a16="http://schemas.microsoft.com/office/drawing/2014/main" id="{37A80124-F4A9-49E9-A6E5-8DB0CC678C21}"/>
                </a:ext>
              </a:extLst>
            </p:cNvPr>
            <p:cNvSpPr/>
            <p:nvPr/>
          </p:nvSpPr>
          <p:spPr>
            <a:xfrm>
              <a:off x="2379131" y="5384924"/>
              <a:ext cx="199428"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404" name="Rectangle 403">
              <a:extLst>
                <a:ext uri="{FF2B5EF4-FFF2-40B4-BE49-F238E27FC236}">
                  <a16:creationId xmlns:a16="http://schemas.microsoft.com/office/drawing/2014/main" id="{8B91272C-E781-4FDF-B672-BFBA698AADA4}"/>
                </a:ext>
              </a:extLst>
            </p:cNvPr>
            <p:cNvSpPr/>
            <p:nvPr/>
          </p:nvSpPr>
          <p:spPr>
            <a:xfrm>
              <a:off x="2495818" y="5608449"/>
              <a:ext cx="199428"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405" name="Rectangle 404">
              <a:extLst>
                <a:ext uri="{FF2B5EF4-FFF2-40B4-BE49-F238E27FC236}">
                  <a16:creationId xmlns:a16="http://schemas.microsoft.com/office/drawing/2014/main" id="{30018656-488E-422D-9882-A4663A34540A}"/>
                </a:ext>
              </a:extLst>
            </p:cNvPr>
            <p:cNvSpPr/>
            <p:nvPr/>
          </p:nvSpPr>
          <p:spPr>
            <a:xfrm>
              <a:off x="2898522" y="5802346"/>
              <a:ext cx="199428" cy="153888"/>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406" name="Freeform 73788">
              <a:extLst>
                <a:ext uri="{FF2B5EF4-FFF2-40B4-BE49-F238E27FC236}">
                  <a16:creationId xmlns:a16="http://schemas.microsoft.com/office/drawing/2014/main" id="{01715046-8247-4B4D-9589-493B17993625}"/>
                </a:ext>
              </a:extLst>
            </p:cNvPr>
            <p:cNvSpPr/>
            <p:nvPr/>
          </p:nvSpPr>
          <p:spPr bwMode="auto">
            <a:xfrm>
              <a:off x="930275" y="5937250"/>
              <a:ext cx="1416050" cy="79375"/>
            </a:xfrm>
            <a:custGeom>
              <a:avLst/>
              <a:gdLst>
                <a:gd name="connsiteX0" fmla="*/ 0 w 1416050"/>
                <a:gd name="connsiteY0" fmla="*/ 0 h 79375"/>
                <a:gd name="connsiteX1" fmla="*/ 0 w 1416050"/>
                <a:gd name="connsiteY1" fmla="*/ 79375 h 79375"/>
                <a:gd name="connsiteX2" fmla="*/ 1416050 w 1416050"/>
                <a:gd name="connsiteY2" fmla="*/ 79375 h 79375"/>
                <a:gd name="connsiteX3" fmla="*/ 1416050 w 1416050"/>
                <a:gd name="connsiteY3" fmla="*/ 3175 h 79375"/>
              </a:gdLst>
              <a:ahLst/>
              <a:cxnLst>
                <a:cxn ang="0">
                  <a:pos x="connsiteX0" y="connsiteY0"/>
                </a:cxn>
                <a:cxn ang="0">
                  <a:pos x="connsiteX1" y="connsiteY1"/>
                </a:cxn>
                <a:cxn ang="0">
                  <a:pos x="connsiteX2" y="connsiteY2"/>
                </a:cxn>
                <a:cxn ang="0">
                  <a:pos x="connsiteX3" y="connsiteY3"/>
                </a:cxn>
              </a:cxnLst>
              <a:rect l="l" t="t" r="r" b="b"/>
              <a:pathLst>
                <a:path w="1416050" h="79375">
                  <a:moveTo>
                    <a:pt x="0" y="0"/>
                  </a:moveTo>
                  <a:lnTo>
                    <a:pt x="0" y="79375"/>
                  </a:lnTo>
                  <a:lnTo>
                    <a:pt x="1416050" y="79375"/>
                  </a:lnTo>
                  <a:lnTo>
                    <a:pt x="1416050" y="317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8" name="Freeform 73789">
              <a:extLst>
                <a:ext uri="{FF2B5EF4-FFF2-40B4-BE49-F238E27FC236}">
                  <a16:creationId xmlns:a16="http://schemas.microsoft.com/office/drawing/2014/main" id="{52C44D8D-C915-4951-A4E9-D8501732B181}"/>
                </a:ext>
              </a:extLst>
            </p:cNvPr>
            <p:cNvSpPr/>
            <p:nvPr/>
          </p:nvSpPr>
          <p:spPr bwMode="auto">
            <a:xfrm rot="21298893">
              <a:off x="1306802" y="5094938"/>
              <a:ext cx="95250" cy="73025"/>
            </a:xfrm>
            <a:custGeom>
              <a:avLst/>
              <a:gdLst>
                <a:gd name="connsiteX0" fmla="*/ 0 w 95250"/>
                <a:gd name="connsiteY0" fmla="*/ 0 h 73025"/>
                <a:gd name="connsiteX1" fmla="*/ 95250 w 95250"/>
                <a:gd name="connsiteY1" fmla="*/ 73025 h 73025"/>
              </a:gdLst>
              <a:ahLst/>
              <a:cxnLst>
                <a:cxn ang="0">
                  <a:pos x="connsiteX0" y="connsiteY0"/>
                </a:cxn>
                <a:cxn ang="0">
                  <a:pos x="connsiteX1" y="connsiteY1"/>
                </a:cxn>
              </a:cxnLst>
              <a:rect l="l" t="t" r="r" b="b"/>
              <a:pathLst>
                <a:path w="95250" h="73025">
                  <a:moveTo>
                    <a:pt x="0" y="0"/>
                  </a:moveTo>
                  <a:lnTo>
                    <a:pt x="95250" y="7302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09" name="Group 408">
              <a:extLst>
                <a:ext uri="{FF2B5EF4-FFF2-40B4-BE49-F238E27FC236}">
                  <a16:creationId xmlns:a16="http://schemas.microsoft.com/office/drawing/2014/main" id="{CCCB77B0-FDF4-4498-AD8B-D617CCD07515}"/>
                </a:ext>
              </a:extLst>
            </p:cNvPr>
            <p:cNvGrpSpPr/>
            <p:nvPr/>
          </p:nvGrpSpPr>
          <p:grpSpPr>
            <a:xfrm>
              <a:off x="1933073" y="5404447"/>
              <a:ext cx="300793" cy="262083"/>
              <a:chOff x="1929898" y="5404447"/>
              <a:chExt cx="300793" cy="262083"/>
            </a:xfrm>
          </p:grpSpPr>
          <p:sp>
            <p:nvSpPr>
              <p:cNvPr id="448" name="Hexagon 447">
                <a:extLst>
                  <a:ext uri="{FF2B5EF4-FFF2-40B4-BE49-F238E27FC236}">
                    <a16:creationId xmlns:a16="http://schemas.microsoft.com/office/drawing/2014/main" id="{A1E93240-CA49-468C-B707-DC2231541EAB}"/>
                  </a:ext>
                </a:extLst>
              </p:cNvPr>
              <p:cNvSpPr/>
              <p:nvPr/>
            </p:nvSpPr>
            <p:spPr bwMode="auto">
              <a:xfrm rot="12480619">
                <a:off x="1929898" y="5404447"/>
                <a:ext cx="300793" cy="262083"/>
              </a:xfrm>
              <a:prstGeom prst="hexagon">
                <a:avLst/>
              </a:prstGeom>
              <a:noFill/>
              <a:ln w="1905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9" name="Freeform 230">
                <a:extLst>
                  <a:ext uri="{FF2B5EF4-FFF2-40B4-BE49-F238E27FC236}">
                    <a16:creationId xmlns:a16="http://schemas.microsoft.com/office/drawing/2014/main" id="{FB31E845-E647-4470-A3B8-4BF560236AF0}"/>
                  </a:ext>
                </a:extLst>
              </p:cNvPr>
              <p:cNvSpPr/>
              <p:nvPr/>
            </p:nvSpPr>
            <p:spPr bwMode="auto">
              <a:xfrm rot="3139835">
                <a:off x="2022431" y="5406676"/>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0" name="Freeform 231">
                <a:extLst>
                  <a:ext uri="{FF2B5EF4-FFF2-40B4-BE49-F238E27FC236}">
                    <a16:creationId xmlns:a16="http://schemas.microsoft.com/office/drawing/2014/main" id="{5B2341A6-24FB-418D-AD94-C38DCE1F48B4}"/>
                  </a:ext>
                </a:extLst>
              </p:cNvPr>
              <p:cNvSpPr/>
              <p:nvPr/>
            </p:nvSpPr>
            <p:spPr bwMode="auto">
              <a:xfrm>
                <a:off x="2177258" y="5483826"/>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1" name="Freeform 232">
                <a:extLst>
                  <a:ext uri="{FF2B5EF4-FFF2-40B4-BE49-F238E27FC236}">
                    <a16:creationId xmlns:a16="http://schemas.microsoft.com/office/drawing/2014/main" id="{24D8E528-9ED7-4A1F-A6F5-2B5A757FA5AF}"/>
                  </a:ext>
                </a:extLst>
              </p:cNvPr>
              <p:cNvSpPr/>
              <p:nvPr/>
            </p:nvSpPr>
            <p:spPr bwMode="auto">
              <a:xfrm rot="17786070">
                <a:off x="2040086" y="5569947"/>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0" name="Group 409">
              <a:extLst>
                <a:ext uri="{FF2B5EF4-FFF2-40B4-BE49-F238E27FC236}">
                  <a16:creationId xmlns:a16="http://schemas.microsoft.com/office/drawing/2014/main" id="{38E077E2-A8AE-4768-BE0D-C3C27DEB298A}"/>
                </a:ext>
              </a:extLst>
            </p:cNvPr>
            <p:cNvGrpSpPr/>
            <p:nvPr/>
          </p:nvGrpSpPr>
          <p:grpSpPr>
            <a:xfrm>
              <a:off x="1224687" y="5079876"/>
              <a:ext cx="92075" cy="60325"/>
              <a:chOff x="250471" y="5019519"/>
              <a:chExt cx="92075" cy="60325"/>
            </a:xfrm>
          </p:grpSpPr>
          <p:sp>
            <p:nvSpPr>
              <p:cNvPr id="442" name="Freeform 65">
                <a:extLst>
                  <a:ext uri="{FF2B5EF4-FFF2-40B4-BE49-F238E27FC236}">
                    <a16:creationId xmlns:a16="http://schemas.microsoft.com/office/drawing/2014/main" id="{BF5A3F84-0607-4003-BD7F-6EF6CAB5A36E}"/>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 name="Freeform 66">
                <a:extLst>
                  <a:ext uri="{FF2B5EF4-FFF2-40B4-BE49-F238E27FC236}">
                    <a16:creationId xmlns:a16="http://schemas.microsoft.com/office/drawing/2014/main" id="{C10118A3-6EA4-4B3D-98DF-A278E3F482BF}"/>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 name="Freeform 67">
                <a:extLst>
                  <a:ext uri="{FF2B5EF4-FFF2-40B4-BE49-F238E27FC236}">
                    <a16:creationId xmlns:a16="http://schemas.microsoft.com/office/drawing/2014/main" id="{AD03DF75-3587-4BFB-8326-70ACB1467AA7}"/>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 name="Freeform 68">
                <a:extLst>
                  <a:ext uri="{FF2B5EF4-FFF2-40B4-BE49-F238E27FC236}">
                    <a16:creationId xmlns:a16="http://schemas.microsoft.com/office/drawing/2014/main" id="{044E4199-C17A-47A2-BF01-EDEA58A2AB59}"/>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 name="Freeform 69">
                <a:extLst>
                  <a:ext uri="{FF2B5EF4-FFF2-40B4-BE49-F238E27FC236}">
                    <a16:creationId xmlns:a16="http://schemas.microsoft.com/office/drawing/2014/main" id="{4D75964E-11DF-4107-BA11-BECC8FBC2E6F}"/>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7" name="Freeform 71">
                <a:extLst>
                  <a:ext uri="{FF2B5EF4-FFF2-40B4-BE49-F238E27FC236}">
                    <a16:creationId xmlns:a16="http://schemas.microsoft.com/office/drawing/2014/main" id="{9F3A423B-F665-40B8-B80E-1C812445AAAD}"/>
                  </a:ext>
                </a:extLst>
              </p:cNvPr>
              <p:cNvSpPr/>
              <p:nvPr/>
            </p:nvSpPr>
            <p:spPr bwMode="auto">
              <a:xfrm>
                <a:off x="253646" y="5054444"/>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1" name="Group 410">
              <a:extLst>
                <a:ext uri="{FF2B5EF4-FFF2-40B4-BE49-F238E27FC236}">
                  <a16:creationId xmlns:a16="http://schemas.microsoft.com/office/drawing/2014/main" id="{B46A37EB-6E09-4A16-A903-9FC3EC86760E}"/>
                </a:ext>
              </a:extLst>
            </p:cNvPr>
            <p:cNvGrpSpPr/>
            <p:nvPr/>
          </p:nvGrpSpPr>
          <p:grpSpPr>
            <a:xfrm rot="20254614">
              <a:off x="967943" y="5084233"/>
              <a:ext cx="77515" cy="61136"/>
              <a:chOff x="1691629" y="3955314"/>
              <a:chExt cx="77515" cy="61136"/>
            </a:xfrm>
          </p:grpSpPr>
          <p:sp>
            <p:nvSpPr>
              <p:cNvPr id="440" name="Freeform 255">
                <a:extLst>
                  <a:ext uri="{FF2B5EF4-FFF2-40B4-BE49-F238E27FC236}">
                    <a16:creationId xmlns:a16="http://schemas.microsoft.com/office/drawing/2014/main" id="{512AEB37-17D0-407E-B23B-8AC20EC672DE}"/>
                  </a:ext>
                </a:extLst>
              </p:cNvPr>
              <p:cNvSpPr/>
              <p:nvPr/>
            </p:nvSpPr>
            <p:spPr bwMode="auto">
              <a:xfrm rot="18015089">
                <a:off x="1686867" y="396406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 name="Freeform 256">
                <a:extLst>
                  <a:ext uri="{FF2B5EF4-FFF2-40B4-BE49-F238E27FC236}">
                    <a16:creationId xmlns:a16="http://schemas.microsoft.com/office/drawing/2014/main" id="{58B8DA9C-8E99-4D01-9964-E2465F014D9B}"/>
                  </a:ext>
                </a:extLst>
              </p:cNvPr>
              <p:cNvSpPr/>
              <p:nvPr/>
            </p:nvSpPr>
            <p:spPr bwMode="auto">
              <a:xfrm rot="18015089">
                <a:off x="1716757" y="3960076"/>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2" name="Group 411">
              <a:extLst>
                <a:ext uri="{FF2B5EF4-FFF2-40B4-BE49-F238E27FC236}">
                  <a16:creationId xmlns:a16="http://schemas.microsoft.com/office/drawing/2014/main" id="{DF0A5484-DA57-4D96-8479-2E2B197FD363}"/>
                </a:ext>
              </a:extLst>
            </p:cNvPr>
            <p:cNvGrpSpPr/>
            <p:nvPr/>
          </p:nvGrpSpPr>
          <p:grpSpPr>
            <a:xfrm rot="13885506">
              <a:off x="1172789" y="5505169"/>
              <a:ext cx="77515" cy="61136"/>
              <a:chOff x="1691629" y="3955314"/>
              <a:chExt cx="77515" cy="61136"/>
            </a:xfrm>
          </p:grpSpPr>
          <p:sp>
            <p:nvSpPr>
              <p:cNvPr id="438" name="Freeform 259">
                <a:extLst>
                  <a:ext uri="{FF2B5EF4-FFF2-40B4-BE49-F238E27FC236}">
                    <a16:creationId xmlns:a16="http://schemas.microsoft.com/office/drawing/2014/main" id="{E4B11215-47B9-4545-80F6-BC871CE4C4BD}"/>
                  </a:ext>
                </a:extLst>
              </p:cNvPr>
              <p:cNvSpPr/>
              <p:nvPr/>
            </p:nvSpPr>
            <p:spPr bwMode="auto">
              <a:xfrm rot="18015089">
                <a:off x="1686867" y="396406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 name="Freeform 260">
                <a:extLst>
                  <a:ext uri="{FF2B5EF4-FFF2-40B4-BE49-F238E27FC236}">
                    <a16:creationId xmlns:a16="http://schemas.microsoft.com/office/drawing/2014/main" id="{7D5376D7-B9FF-475B-B605-1A316EC84540}"/>
                  </a:ext>
                </a:extLst>
              </p:cNvPr>
              <p:cNvSpPr/>
              <p:nvPr/>
            </p:nvSpPr>
            <p:spPr bwMode="auto">
              <a:xfrm rot="18015089">
                <a:off x="1716757" y="3960076"/>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3" name="Group 412">
              <a:extLst>
                <a:ext uri="{FF2B5EF4-FFF2-40B4-BE49-F238E27FC236}">
                  <a16:creationId xmlns:a16="http://schemas.microsoft.com/office/drawing/2014/main" id="{50742F2F-8B16-424F-817B-C51958E4DFCC}"/>
                </a:ext>
              </a:extLst>
            </p:cNvPr>
            <p:cNvGrpSpPr/>
            <p:nvPr/>
          </p:nvGrpSpPr>
          <p:grpSpPr>
            <a:xfrm rot="527821">
              <a:off x="2437325" y="5545300"/>
              <a:ext cx="77515" cy="61136"/>
              <a:chOff x="1691629" y="3955314"/>
              <a:chExt cx="77515" cy="61136"/>
            </a:xfrm>
          </p:grpSpPr>
          <p:sp>
            <p:nvSpPr>
              <p:cNvPr id="436" name="Freeform 262">
                <a:extLst>
                  <a:ext uri="{FF2B5EF4-FFF2-40B4-BE49-F238E27FC236}">
                    <a16:creationId xmlns:a16="http://schemas.microsoft.com/office/drawing/2014/main" id="{BE2DEF02-A066-458A-9F77-A0A48BC6BE5D}"/>
                  </a:ext>
                </a:extLst>
              </p:cNvPr>
              <p:cNvSpPr/>
              <p:nvPr/>
            </p:nvSpPr>
            <p:spPr bwMode="auto">
              <a:xfrm rot="18015089">
                <a:off x="1686867" y="396406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 name="Freeform 263">
                <a:extLst>
                  <a:ext uri="{FF2B5EF4-FFF2-40B4-BE49-F238E27FC236}">
                    <a16:creationId xmlns:a16="http://schemas.microsoft.com/office/drawing/2014/main" id="{265E61EE-B429-41BE-8FE3-ADE7A397658C}"/>
                  </a:ext>
                </a:extLst>
              </p:cNvPr>
              <p:cNvSpPr/>
              <p:nvPr/>
            </p:nvSpPr>
            <p:spPr bwMode="auto">
              <a:xfrm rot="18015089">
                <a:off x="1716757" y="3960076"/>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14" name="Freeform 115">
              <a:extLst>
                <a:ext uri="{FF2B5EF4-FFF2-40B4-BE49-F238E27FC236}">
                  <a16:creationId xmlns:a16="http://schemas.microsoft.com/office/drawing/2014/main" id="{DD5594C5-0916-42C6-9088-8C26C689F1CF}"/>
                </a:ext>
              </a:extLst>
            </p:cNvPr>
            <p:cNvSpPr/>
            <p:nvPr/>
          </p:nvSpPr>
          <p:spPr bwMode="auto">
            <a:xfrm>
              <a:off x="2574925" y="5597525"/>
              <a:ext cx="298450" cy="292100"/>
            </a:xfrm>
            <a:custGeom>
              <a:avLst/>
              <a:gdLst>
                <a:gd name="connsiteX0" fmla="*/ 76200 w 298450"/>
                <a:gd name="connsiteY0" fmla="*/ 31750 h 292100"/>
                <a:gd name="connsiteX1" fmla="*/ 142875 w 298450"/>
                <a:gd name="connsiteY1" fmla="*/ 0 h 292100"/>
                <a:gd name="connsiteX2" fmla="*/ 298450 w 298450"/>
                <a:gd name="connsiteY2" fmla="*/ 69850 h 292100"/>
                <a:gd name="connsiteX3" fmla="*/ 292100 w 298450"/>
                <a:gd name="connsiteY3" fmla="*/ 222250 h 292100"/>
                <a:gd name="connsiteX4" fmla="*/ 149225 w 298450"/>
                <a:gd name="connsiteY4" fmla="*/ 292100 h 292100"/>
                <a:gd name="connsiteX5" fmla="*/ 0 w 298450"/>
                <a:gd name="connsiteY5" fmla="*/ 215900 h 292100"/>
                <a:gd name="connsiteX6" fmla="*/ 3175 w 298450"/>
                <a:gd name="connsiteY6" fmla="*/ 149225 h 29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450" h="292100">
                  <a:moveTo>
                    <a:pt x="76200" y="31750"/>
                  </a:moveTo>
                  <a:lnTo>
                    <a:pt x="142875" y="0"/>
                  </a:lnTo>
                  <a:lnTo>
                    <a:pt x="298450" y="69850"/>
                  </a:lnTo>
                  <a:lnTo>
                    <a:pt x="292100" y="222250"/>
                  </a:lnTo>
                  <a:lnTo>
                    <a:pt x="149225" y="292100"/>
                  </a:lnTo>
                  <a:lnTo>
                    <a:pt x="0" y="215900"/>
                  </a:lnTo>
                  <a:lnTo>
                    <a:pt x="3175" y="14922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5" name="Freeform 116">
              <a:extLst>
                <a:ext uri="{FF2B5EF4-FFF2-40B4-BE49-F238E27FC236}">
                  <a16:creationId xmlns:a16="http://schemas.microsoft.com/office/drawing/2014/main" id="{47A902B1-D9BE-4358-B36C-B9097A6A2DE4}"/>
                </a:ext>
              </a:extLst>
            </p:cNvPr>
            <p:cNvSpPr/>
            <p:nvPr/>
          </p:nvSpPr>
          <p:spPr bwMode="auto">
            <a:xfrm>
              <a:off x="2974975" y="5794375"/>
              <a:ext cx="288925" cy="292100"/>
            </a:xfrm>
            <a:custGeom>
              <a:avLst/>
              <a:gdLst>
                <a:gd name="connsiteX0" fmla="*/ 69850 w 288925"/>
                <a:gd name="connsiteY0" fmla="*/ 31750 h 292100"/>
                <a:gd name="connsiteX1" fmla="*/ 139700 w 288925"/>
                <a:gd name="connsiteY1" fmla="*/ 0 h 292100"/>
                <a:gd name="connsiteX2" fmla="*/ 288925 w 288925"/>
                <a:gd name="connsiteY2" fmla="*/ 73025 h 292100"/>
                <a:gd name="connsiteX3" fmla="*/ 285750 w 288925"/>
                <a:gd name="connsiteY3" fmla="*/ 222250 h 292100"/>
                <a:gd name="connsiteX4" fmla="*/ 149225 w 288925"/>
                <a:gd name="connsiteY4" fmla="*/ 292100 h 292100"/>
                <a:gd name="connsiteX5" fmla="*/ 6350 w 288925"/>
                <a:gd name="connsiteY5" fmla="*/ 231775 h 292100"/>
                <a:gd name="connsiteX6" fmla="*/ 0 w 288925"/>
                <a:gd name="connsiteY6" fmla="*/ 152400 h 29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925" h="292100">
                  <a:moveTo>
                    <a:pt x="69850" y="31750"/>
                  </a:moveTo>
                  <a:lnTo>
                    <a:pt x="139700" y="0"/>
                  </a:lnTo>
                  <a:lnTo>
                    <a:pt x="288925" y="73025"/>
                  </a:lnTo>
                  <a:cubicBezTo>
                    <a:pt x="287867" y="122767"/>
                    <a:pt x="286808" y="172508"/>
                    <a:pt x="285750" y="222250"/>
                  </a:cubicBezTo>
                  <a:lnTo>
                    <a:pt x="149225" y="292100"/>
                  </a:lnTo>
                  <a:lnTo>
                    <a:pt x="6350" y="231775"/>
                  </a:lnTo>
                  <a:lnTo>
                    <a:pt x="0" y="1524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6" name="Freeform 118">
              <a:extLst>
                <a:ext uri="{FF2B5EF4-FFF2-40B4-BE49-F238E27FC236}">
                  <a16:creationId xmlns:a16="http://schemas.microsoft.com/office/drawing/2014/main" id="{E546ABE4-25B6-4DC9-AC82-28ACD9A2ED58}"/>
                </a:ext>
              </a:extLst>
            </p:cNvPr>
            <p:cNvSpPr/>
            <p:nvPr/>
          </p:nvSpPr>
          <p:spPr bwMode="auto">
            <a:xfrm>
              <a:off x="2860675" y="5813425"/>
              <a:ext cx="76200" cy="41275"/>
            </a:xfrm>
            <a:custGeom>
              <a:avLst/>
              <a:gdLst>
                <a:gd name="connsiteX0" fmla="*/ 0 w 76200"/>
                <a:gd name="connsiteY0" fmla="*/ 0 h 41275"/>
                <a:gd name="connsiteX1" fmla="*/ 76200 w 76200"/>
                <a:gd name="connsiteY1" fmla="*/ 41275 h 41275"/>
              </a:gdLst>
              <a:ahLst/>
              <a:cxnLst>
                <a:cxn ang="0">
                  <a:pos x="connsiteX0" y="connsiteY0"/>
                </a:cxn>
                <a:cxn ang="0">
                  <a:pos x="connsiteX1" y="connsiteY1"/>
                </a:cxn>
              </a:cxnLst>
              <a:rect l="l" t="t" r="r" b="b"/>
              <a:pathLst>
                <a:path w="76200" h="41275">
                  <a:moveTo>
                    <a:pt x="0" y="0"/>
                  </a:moveTo>
                  <a:lnTo>
                    <a:pt x="76200" y="4127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7" name="Freeform 119">
              <a:extLst>
                <a:ext uri="{FF2B5EF4-FFF2-40B4-BE49-F238E27FC236}">
                  <a16:creationId xmlns:a16="http://schemas.microsoft.com/office/drawing/2014/main" id="{3A7F3BD9-474C-4181-98E6-B77B51BAE2FF}"/>
                </a:ext>
              </a:extLst>
            </p:cNvPr>
            <p:cNvSpPr/>
            <p:nvPr/>
          </p:nvSpPr>
          <p:spPr bwMode="auto">
            <a:xfrm>
              <a:off x="2425700" y="5603875"/>
              <a:ext cx="117475" cy="28575"/>
            </a:xfrm>
            <a:custGeom>
              <a:avLst/>
              <a:gdLst>
                <a:gd name="connsiteX0" fmla="*/ 117475 w 117475"/>
                <a:gd name="connsiteY0" fmla="*/ 28575 h 28575"/>
                <a:gd name="connsiteX1" fmla="*/ 53975 w 117475"/>
                <a:gd name="connsiteY1" fmla="*/ 0 h 28575"/>
                <a:gd name="connsiteX2" fmla="*/ 0 w 117475"/>
                <a:gd name="connsiteY2" fmla="*/ 19050 h 28575"/>
              </a:gdLst>
              <a:ahLst/>
              <a:cxnLst>
                <a:cxn ang="0">
                  <a:pos x="connsiteX0" y="connsiteY0"/>
                </a:cxn>
                <a:cxn ang="0">
                  <a:pos x="connsiteX1" y="connsiteY1"/>
                </a:cxn>
                <a:cxn ang="0">
                  <a:pos x="connsiteX2" y="connsiteY2"/>
                </a:cxn>
              </a:cxnLst>
              <a:rect l="l" t="t" r="r" b="b"/>
              <a:pathLst>
                <a:path w="117475" h="28575">
                  <a:moveTo>
                    <a:pt x="117475" y="28575"/>
                  </a:moveTo>
                  <a:lnTo>
                    <a:pt x="53975" y="0"/>
                  </a:lnTo>
                  <a:lnTo>
                    <a:pt x="0" y="1905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Freeform 120">
              <a:extLst>
                <a:ext uri="{FF2B5EF4-FFF2-40B4-BE49-F238E27FC236}">
                  <a16:creationId xmlns:a16="http://schemas.microsoft.com/office/drawing/2014/main" id="{6B3ECB67-75C6-4526-AFBA-00639629AB30}"/>
                </a:ext>
              </a:extLst>
            </p:cNvPr>
            <p:cNvSpPr/>
            <p:nvPr/>
          </p:nvSpPr>
          <p:spPr bwMode="auto">
            <a:xfrm rot="263922">
              <a:off x="2389859" y="5612323"/>
              <a:ext cx="57150" cy="25400"/>
            </a:xfrm>
            <a:custGeom>
              <a:avLst/>
              <a:gdLst>
                <a:gd name="connsiteX0" fmla="*/ 0 w 57150"/>
                <a:gd name="connsiteY0" fmla="*/ 25400 h 25400"/>
                <a:gd name="connsiteX1" fmla="*/ 57150 w 57150"/>
                <a:gd name="connsiteY1" fmla="*/ 0 h 25400"/>
              </a:gdLst>
              <a:ahLst/>
              <a:cxnLst>
                <a:cxn ang="0">
                  <a:pos x="connsiteX0" y="connsiteY0"/>
                </a:cxn>
                <a:cxn ang="0">
                  <a:pos x="connsiteX1" y="connsiteY1"/>
                </a:cxn>
              </a:cxnLst>
              <a:rect l="l" t="t" r="r" b="b"/>
              <a:pathLst>
                <a:path w="57150" h="25400">
                  <a:moveTo>
                    <a:pt x="0" y="25400"/>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121">
              <a:extLst>
                <a:ext uri="{FF2B5EF4-FFF2-40B4-BE49-F238E27FC236}">
                  <a16:creationId xmlns:a16="http://schemas.microsoft.com/office/drawing/2014/main" id="{2810C5FD-1C60-42F3-86C7-B819DC13E659}"/>
                </a:ext>
              </a:extLst>
            </p:cNvPr>
            <p:cNvSpPr/>
            <p:nvPr/>
          </p:nvSpPr>
          <p:spPr bwMode="auto">
            <a:xfrm>
              <a:off x="2212975" y="5597525"/>
              <a:ext cx="82550" cy="44450"/>
            </a:xfrm>
            <a:custGeom>
              <a:avLst/>
              <a:gdLst>
                <a:gd name="connsiteX0" fmla="*/ 0 w 82550"/>
                <a:gd name="connsiteY0" fmla="*/ 0 h 44450"/>
                <a:gd name="connsiteX1" fmla="*/ 82550 w 82550"/>
                <a:gd name="connsiteY1" fmla="*/ 44450 h 44450"/>
              </a:gdLst>
              <a:ahLst/>
              <a:cxnLst>
                <a:cxn ang="0">
                  <a:pos x="connsiteX0" y="connsiteY0"/>
                </a:cxn>
                <a:cxn ang="0">
                  <a:pos x="connsiteX1" y="connsiteY1"/>
                </a:cxn>
              </a:cxnLst>
              <a:rect l="l" t="t" r="r" b="b"/>
              <a:pathLst>
                <a:path w="82550" h="44450">
                  <a:moveTo>
                    <a:pt x="0" y="0"/>
                  </a:moveTo>
                  <a:lnTo>
                    <a:pt x="82550" y="444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0" name="Freeform 122">
              <a:extLst>
                <a:ext uri="{FF2B5EF4-FFF2-40B4-BE49-F238E27FC236}">
                  <a16:creationId xmlns:a16="http://schemas.microsoft.com/office/drawing/2014/main" id="{CC271B29-77D4-4CED-926B-84DAF1063580}"/>
                </a:ext>
              </a:extLst>
            </p:cNvPr>
            <p:cNvSpPr/>
            <p:nvPr/>
          </p:nvSpPr>
          <p:spPr bwMode="auto">
            <a:xfrm>
              <a:off x="958850" y="5133975"/>
              <a:ext cx="301625" cy="254000"/>
            </a:xfrm>
            <a:custGeom>
              <a:avLst/>
              <a:gdLst>
                <a:gd name="connsiteX0" fmla="*/ 19050 w 301625"/>
                <a:gd name="connsiteY0" fmla="*/ 57150 h 254000"/>
                <a:gd name="connsiteX1" fmla="*/ 63500 w 301625"/>
                <a:gd name="connsiteY1" fmla="*/ 0 h 254000"/>
                <a:gd name="connsiteX2" fmla="*/ 222250 w 301625"/>
                <a:gd name="connsiteY2" fmla="*/ 3175 h 254000"/>
                <a:gd name="connsiteX3" fmla="*/ 301625 w 301625"/>
                <a:gd name="connsiteY3" fmla="*/ 136525 h 254000"/>
                <a:gd name="connsiteX4" fmla="*/ 206375 w 301625"/>
                <a:gd name="connsiteY4" fmla="*/ 254000 h 254000"/>
                <a:gd name="connsiteX5" fmla="*/ 41275 w 301625"/>
                <a:gd name="connsiteY5" fmla="*/ 238125 h 254000"/>
                <a:gd name="connsiteX6" fmla="*/ 0 w 301625"/>
                <a:gd name="connsiteY6" fmla="*/ 174625 h 25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1625" h="254000">
                  <a:moveTo>
                    <a:pt x="19050" y="57150"/>
                  </a:moveTo>
                  <a:lnTo>
                    <a:pt x="63500" y="0"/>
                  </a:lnTo>
                  <a:lnTo>
                    <a:pt x="222250" y="3175"/>
                  </a:lnTo>
                  <a:lnTo>
                    <a:pt x="301625" y="136525"/>
                  </a:lnTo>
                  <a:lnTo>
                    <a:pt x="206375" y="254000"/>
                  </a:lnTo>
                  <a:lnTo>
                    <a:pt x="41275" y="238125"/>
                  </a:lnTo>
                  <a:lnTo>
                    <a:pt x="0" y="17462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1" name="Freeform 123">
              <a:extLst>
                <a:ext uri="{FF2B5EF4-FFF2-40B4-BE49-F238E27FC236}">
                  <a16:creationId xmlns:a16="http://schemas.microsoft.com/office/drawing/2014/main" id="{FD2A63C2-9FBF-4393-BA09-E8B4EC9D5FFB}"/>
                </a:ext>
              </a:extLst>
            </p:cNvPr>
            <p:cNvSpPr/>
            <p:nvPr/>
          </p:nvSpPr>
          <p:spPr bwMode="auto">
            <a:xfrm>
              <a:off x="1165225" y="5381625"/>
              <a:ext cx="158750" cy="139700"/>
            </a:xfrm>
            <a:custGeom>
              <a:avLst/>
              <a:gdLst>
                <a:gd name="connsiteX0" fmla="*/ 0 w 158750"/>
                <a:gd name="connsiteY0" fmla="*/ 0 h 139700"/>
                <a:gd name="connsiteX1" fmla="*/ 66675 w 158750"/>
                <a:gd name="connsiteY1" fmla="*/ 133350 h 139700"/>
                <a:gd name="connsiteX2" fmla="*/ 158750 w 158750"/>
                <a:gd name="connsiteY2" fmla="*/ 139700 h 139700"/>
              </a:gdLst>
              <a:ahLst/>
              <a:cxnLst>
                <a:cxn ang="0">
                  <a:pos x="connsiteX0" y="connsiteY0"/>
                </a:cxn>
                <a:cxn ang="0">
                  <a:pos x="connsiteX1" y="connsiteY1"/>
                </a:cxn>
                <a:cxn ang="0">
                  <a:pos x="connsiteX2" y="connsiteY2"/>
                </a:cxn>
              </a:cxnLst>
              <a:rect l="l" t="t" r="r" b="b"/>
              <a:pathLst>
                <a:path w="158750" h="139700">
                  <a:moveTo>
                    <a:pt x="0" y="0"/>
                  </a:moveTo>
                  <a:lnTo>
                    <a:pt x="66675" y="133350"/>
                  </a:lnTo>
                  <a:lnTo>
                    <a:pt x="158750" y="1397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2" name="Freeform 134">
              <a:extLst>
                <a:ext uri="{FF2B5EF4-FFF2-40B4-BE49-F238E27FC236}">
                  <a16:creationId xmlns:a16="http://schemas.microsoft.com/office/drawing/2014/main" id="{CFFECAD8-1047-4289-827E-EE95D9DF00D4}"/>
                </a:ext>
              </a:extLst>
            </p:cNvPr>
            <p:cNvSpPr/>
            <p:nvPr/>
          </p:nvSpPr>
          <p:spPr bwMode="auto">
            <a:xfrm>
              <a:off x="1254125" y="5270500"/>
              <a:ext cx="247650" cy="209550"/>
            </a:xfrm>
            <a:custGeom>
              <a:avLst/>
              <a:gdLst>
                <a:gd name="connsiteX0" fmla="*/ 0 w 247650"/>
                <a:gd name="connsiteY0" fmla="*/ 0 h 209550"/>
                <a:gd name="connsiteX1" fmla="*/ 180975 w 247650"/>
                <a:gd name="connsiteY1" fmla="*/ 12700 h 209550"/>
                <a:gd name="connsiteX2" fmla="*/ 247650 w 247650"/>
                <a:gd name="connsiteY2" fmla="*/ 139700 h 209550"/>
                <a:gd name="connsiteX3" fmla="*/ 193675 w 247650"/>
                <a:gd name="connsiteY3" fmla="*/ 209550 h 209550"/>
              </a:gdLst>
              <a:ahLst/>
              <a:cxnLst>
                <a:cxn ang="0">
                  <a:pos x="connsiteX0" y="connsiteY0"/>
                </a:cxn>
                <a:cxn ang="0">
                  <a:pos x="connsiteX1" y="connsiteY1"/>
                </a:cxn>
                <a:cxn ang="0">
                  <a:pos x="connsiteX2" y="connsiteY2"/>
                </a:cxn>
                <a:cxn ang="0">
                  <a:pos x="connsiteX3" y="connsiteY3"/>
                </a:cxn>
              </a:cxnLst>
              <a:rect l="l" t="t" r="r" b="b"/>
              <a:pathLst>
                <a:path w="247650" h="209550">
                  <a:moveTo>
                    <a:pt x="0" y="0"/>
                  </a:moveTo>
                  <a:lnTo>
                    <a:pt x="180975" y="12700"/>
                  </a:lnTo>
                  <a:lnTo>
                    <a:pt x="247650" y="139700"/>
                  </a:lnTo>
                  <a:lnTo>
                    <a:pt x="193675" y="2095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3" name="Freeform 135">
              <a:extLst>
                <a:ext uri="{FF2B5EF4-FFF2-40B4-BE49-F238E27FC236}">
                  <a16:creationId xmlns:a16="http://schemas.microsoft.com/office/drawing/2014/main" id="{C744281C-1113-4A9F-8C6A-2D1C6E7D5764}"/>
                </a:ext>
              </a:extLst>
            </p:cNvPr>
            <p:cNvSpPr/>
            <p:nvPr/>
          </p:nvSpPr>
          <p:spPr bwMode="auto">
            <a:xfrm>
              <a:off x="1441450" y="5410200"/>
              <a:ext cx="206375" cy="244475"/>
            </a:xfrm>
            <a:custGeom>
              <a:avLst/>
              <a:gdLst>
                <a:gd name="connsiteX0" fmla="*/ 0 w 206375"/>
                <a:gd name="connsiteY0" fmla="*/ 165100 h 244475"/>
                <a:gd name="connsiteX1" fmla="*/ 63500 w 206375"/>
                <a:gd name="connsiteY1" fmla="*/ 244475 h 244475"/>
                <a:gd name="connsiteX2" fmla="*/ 206375 w 206375"/>
                <a:gd name="connsiteY2" fmla="*/ 200025 h 244475"/>
                <a:gd name="connsiteX3" fmla="*/ 203200 w 206375"/>
                <a:gd name="connsiteY3" fmla="*/ 41275 h 244475"/>
                <a:gd name="connsiteX4" fmla="*/ 57150 w 206375"/>
                <a:gd name="connsiteY4" fmla="*/ 0 h 244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75" h="244475">
                  <a:moveTo>
                    <a:pt x="0" y="165100"/>
                  </a:moveTo>
                  <a:lnTo>
                    <a:pt x="63500" y="244475"/>
                  </a:lnTo>
                  <a:lnTo>
                    <a:pt x="206375" y="200025"/>
                  </a:lnTo>
                  <a:cubicBezTo>
                    <a:pt x="205317" y="147108"/>
                    <a:pt x="204258" y="94192"/>
                    <a:pt x="203200" y="41275"/>
                  </a:cubicBez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4" name="Freeform 136">
              <a:extLst>
                <a:ext uri="{FF2B5EF4-FFF2-40B4-BE49-F238E27FC236}">
                  <a16:creationId xmlns:a16="http://schemas.microsoft.com/office/drawing/2014/main" id="{EEBDDB43-5FFB-4A3E-8C0F-4A23947F05AF}"/>
                </a:ext>
              </a:extLst>
            </p:cNvPr>
            <p:cNvSpPr/>
            <p:nvPr/>
          </p:nvSpPr>
          <p:spPr bwMode="auto">
            <a:xfrm>
              <a:off x="1638300" y="5603875"/>
              <a:ext cx="307975" cy="69850"/>
            </a:xfrm>
            <a:custGeom>
              <a:avLst/>
              <a:gdLst>
                <a:gd name="connsiteX0" fmla="*/ 0 w 307975"/>
                <a:gd name="connsiteY0" fmla="*/ 6350 h 69850"/>
                <a:gd name="connsiteX1" fmla="*/ 0 w 307975"/>
                <a:gd name="connsiteY1" fmla="*/ 6350 h 69850"/>
                <a:gd name="connsiteX2" fmla="*/ 152400 w 307975"/>
                <a:gd name="connsiteY2" fmla="*/ 69850 h 69850"/>
                <a:gd name="connsiteX3" fmla="*/ 307975 w 307975"/>
                <a:gd name="connsiteY3" fmla="*/ 0 h 69850"/>
              </a:gdLst>
              <a:ahLst/>
              <a:cxnLst>
                <a:cxn ang="0">
                  <a:pos x="connsiteX0" y="connsiteY0"/>
                </a:cxn>
                <a:cxn ang="0">
                  <a:pos x="connsiteX1" y="connsiteY1"/>
                </a:cxn>
                <a:cxn ang="0">
                  <a:pos x="connsiteX2" y="connsiteY2"/>
                </a:cxn>
                <a:cxn ang="0">
                  <a:pos x="connsiteX3" y="connsiteY3"/>
                </a:cxn>
              </a:cxnLst>
              <a:rect l="l" t="t" r="r" b="b"/>
              <a:pathLst>
                <a:path w="307975" h="69850">
                  <a:moveTo>
                    <a:pt x="0" y="6350"/>
                  </a:moveTo>
                  <a:lnTo>
                    <a:pt x="0" y="6350"/>
                  </a:lnTo>
                  <a:lnTo>
                    <a:pt x="152400" y="69850"/>
                  </a:lnTo>
                  <a:lnTo>
                    <a:pt x="307975"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5" name="Freeform 137">
              <a:extLst>
                <a:ext uri="{FF2B5EF4-FFF2-40B4-BE49-F238E27FC236}">
                  <a16:creationId xmlns:a16="http://schemas.microsoft.com/office/drawing/2014/main" id="{7BA88E3A-3496-4FD1-BBCD-B1DE58628EA0}"/>
                </a:ext>
              </a:extLst>
            </p:cNvPr>
            <p:cNvSpPr/>
            <p:nvPr/>
          </p:nvSpPr>
          <p:spPr bwMode="auto">
            <a:xfrm>
              <a:off x="1644650" y="5413375"/>
              <a:ext cx="76200" cy="31750"/>
            </a:xfrm>
            <a:custGeom>
              <a:avLst/>
              <a:gdLst>
                <a:gd name="connsiteX0" fmla="*/ 0 w 76200"/>
                <a:gd name="connsiteY0" fmla="*/ 31750 h 31750"/>
                <a:gd name="connsiteX1" fmla="*/ 76200 w 76200"/>
                <a:gd name="connsiteY1" fmla="*/ 0 h 31750"/>
              </a:gdLst>
              <a:ahLst/>
              <a:cxnLst>
                <a:cxn ang="0">
                  <a:pos x="connsiteX0" y="connsiteY0"/>
                </a:cxn>
                <a:cxn ang="0">
                  <a:pos x="connsiteX1" y="connsiteY1"/>
                </a:cxn>
              </a:cxnLst>
              <a:rect l="l" t="t" r="r" b="b"/>
              <a:pathLst>
                <a:path w="76200" h="31750">
                  <a:moveTo>
                    <a:pt x="0" y="31750"/>
                  </a:moveTo>
                  <a:lnTo>
                    <a:pt x="7620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6" name="Freeform 138">
              <a:extLst>
                <a:ext uri="{FF2B5EF4-FFF2-40B4-BE49-F238E27FC236}">
                  <a16:creationId xmlns:a16="http://schemas.microsoft.com/office/drawing/2014/main" id="{426A7951-CDF9-409E-AF3C-6457468B409E}"/>
                </a:ext>
              </a:extLst>
            </p:cNvPr>
            <p:cNvSpPr/>
            <p:nvPr/>
          </p:nvSpPr>
          <p:spPr bwMode="auto">
            <a:xfrm rot="583470">
              <a:off x="1860550" y="5416550"/>
              <a:ext cx="88900" cy="38100"/>
            </a:xfrm>
            <a:custGeom>
              <a:avLst/>
              <a:gdLst>
                <a:gd name="connsiteX0" fmla="*/ 88900 w 88900"/>
                <a:gd name="connsiteY0" fmla="*/ 38100 h 38100"/>
                <a:gd name="connsiteX1" fmla="*/ 0 w 88900"/>
                <a:gd name="connsiteY1" fmla="*/ 0 h 38100"/>
              </a:gdLst>
              <a:ahLst/>
              <a:cxnLst>
                <a:cxn ang="0">
                  <a:pos x="connsiteX0" y="connsiteY0"/>
                </a:cxn>
                <a:cxn ang="0">
                  <a:pos x="connsiteX1" y="connsiteY1"/>
                </a:cxn>
              </a:cxnLst>
              <a:rect l="l" t="t" r="r" b="b"/>
              <a:pathLst>
                <a:path w="88900" h="38100">
                  <a:moveTo>
                    <a:pt x="88900" y="38100"/>
                  </a:moveTo>
                  <a:lnTo>
                    <a:pt x="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7" name="Freeform 139">
              <a:extLst>
                <a:ext uri="{FF2B5EF4-FFF2-40B4-BE49-F238E27FC236}">
                  <a16:creationId xmlns:a16="http://schemas.microsoft.com/office/drawing/2014/main" id="{B91EA44C-2A45-4B61-9244-662DCC13CF46}"/>
                </a:ext>
              </a:extLst>
            </p:cNvPr>
            <p:cNvSpPr/>
            <p:nvPr/>
          </p:nvSpPr>
          <p:spPr bwMode="auto">
            <a:xfrm>
              <a:off x="1666875" y="5667375"/>
              <a:ext cx="123825" cy="203200"/>
            </a:xfrm>
            <a:custGeom>
              <a:avLst/>
              <a:gdLst>
                <a:gd name="connsiteX0" fmla="*/ 123825 w 123825"/>
                <a:gd name="connsiteY0" fmla="*/ 0 h 203200"/>
                <a:gd name="connsiteX1" fmla="*/ 120650 w 123825"/>
                <a:gd name="connsiteY1" fmla="*/ 127000 h 203200"/>
                <a:gd name="connsiteX2" fmla="*/ 0 w 123825"/>
                <a:gd name="connsiteY2" fmla="*/ 203200 h 203200"/>
              </a:gdLst>
              <a:ahLst/>
              <a:cxnLst>
                <a:cxn ang="0">
                  <a:pos x="connsiteX0" y="connsiteY0"/>
                </a:cxn>
                <a:cxn ang="0">
                  <a:pos x="connsiteX1" y="connsiteY1"/>
                </a:cxn>
                <a:cxn ang="0">
                  <a:pos x="connsiteX2" y="connsiteY2"/>
                </a:cxn>
              </a:cxnLst>
              <a:rect l="l" t="t" r="r" b="b"/>
              <a:pathLst>
                <a:path w="123825" h="203200">
                  <a:moveTo>
                    <a:pt x="123825" y="0"/>
                  </a:moveTo>
                  <a:cubicBezTo>
                    <a:pt x="122767" y="42333"/>
                    <a:pt x="121708" y="84667"/>
                    <a:pt x="120650" y="127000"/>
                  </a:cubicBezTo>
                  <a:lnTo>
                    <a:pt x="0" y="2032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Freeform 140">
              <a:extLst>
                <a:ext uri="{FF2B5EF4-FFF2-40B4-BE49-F238E27FC236}">
                  <a16:creationId xmlns:a16="http://schemas.microsoft.com/office/drawing/2014/main" id="{A88CC639-A9F0-44D4-8A4D-79D4159EF8BA}"/>
                </a:ext>
              </a:extLst>
            </p:cNvPr>
            <p:cNvSpPr/>
            <p:nvPr/>
          </p:nvSpPr>
          <p:spPr bwMode="auto">
            <a:xfrm rot="21352831">
              <a:off x="1203325" y="5308600"/>
              <a:ext cx="73025" cy="79375"/>
            </a:xfrm>
            <a:custGeom>
              <a:avLst/>
              <a:gdLst>
                <a:gd name="connsiteX0" fmla="*/ 0 w 73025"/>
                <a:gd name="connsiteY0" fmla="*/ 79375 h 79375"/>
                <a:gd name="connsiteX1" fmla="*/ 73025 w 73025"/>
                <a:gd name="connsiteY1" fmla="*/ 0 h 79375"/>
              </a:gdLst>
              <a:ahLst/>
              <a:cxnLst>
                <a:cxn ang="0">
                  <a:pos x="connsiteX0" y="connsiteY0"/>
                </a:cxn>
                <a:cxn ang="0">
                  <a:pos x="connsiteX1" y="connsiteY1"/>
                </a:cxn>
              </a:cxnLst>
              <a:rect l="l" t="t" r="r" b="b"/>
              <a:pathLst>
                <a:path w="73025" h="79375">
                  <a:moveTo>
                    <a:pt x="0" y="79375"/>
                  </a:moveTo>
                  <a:lnTo>
                    <a:pt x="73025"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Freeform 141">
              <a:extLst>
                <a:ext uri="{FF2B5EF4-FFF2-40B4-BE49-F238E27FC236}">
                  <a16:creationId xmlns:a16="http://schemas.microsoft.com/office/drawing/2014/main" id="{9213D7BA-C2DE-464B-A462-51D830A8EBBC}"/>
                </a:ext>
              </a:extLst>
            </p:cNvPr>
            <p:cNvSpPr/>
            <p:nvPr/>
          </p:nvSpPr>
          <p:spPr bwMode="auto">
            <a:xfrm>
              <a:off x="1406525" y="5314950"/>
              <a:ext cx="47625" cy="92075"/>
            </a:xfrm>
            <a:custGeom>
              <a:avLst/>
              <a:gdLst>
                <a:gd name="connsiteX0" fmla="*/ 47625 w 47625"/>
                <a:gd name="connsiteY0" fmla="*/ 92075 h 92075"/>
                <a:gd name="connsiteX1" fmla="*/ 0 w 47625"/>
                <a:gd name="connsiteY1" fmla="*/ 0 h 92075"/>
              </a:gdLst>
              <a:ahLst/>
              <a:cxnLst>
                <a:cxn ang="0">
                  <a:pos x="connsiteX0" y="connsiteY0"/>
                </a:cxn>
                <a:cxn ang="0">
                  <a:pos x="connsiteX1" y="connsiteY1"/>
                </a:cxn>
              </a:cxnLst>
              <a:rect l="l" t="t" r="r" b="b"/>
              <a:pathLst>
                <a:path w="47625" h="92075">
                  <a:moveTo>
                    <a:pt x="47625" y="92075"/>
                  </a:moveTo>
                  <a:lnTo>
                    <a:pt x="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0" name="Freeform 142">
              <a:extLst>
                <a:ext uri="{FF2B5EF4-FFF2-40B4-BE49-F238E27FC236}">
                  <a16:creationId xmlns:a16="http://schemas.microsoft.com/office/drawing/2014/main" id="{511FBCBD-0693-4426-B56A-B1F5FECC5EEB}"/>
                </a:ext>
              </a:extLst>
            </p:cNvPr>
            <p:cNvSpPr/>
            <p:nvPr/>
          </p:nvSpPr>
          <p:spPr bwMode="auto">
            <a:xfrm>
              <a:off x="1685925" y="5591175"/>
              <a:ext cx="111125" cy="47625"/>
            </a:xfrm>
            <a:custGeom>
              <a:avLst/>
              <a:gdLst>
                <a:gd name="connsiteX0" fmla="*/ 0 w 111125"/>
                <a:gd name="connsiteY0" fmla="*/ 0 h 47625"/>
                <a:gd name="connsiteX1" fmla="*/ 111125 w 111125"/>
                <a:gd name="connsiteY1" fmla="*/ 47625 h 47625"/>
              </a:gdLst>
              <a:ahLst/>
              <a:cxnLst>
                <a:cxn ang="0">
                  <a:pos x="connsiteX0" y="connsiteY0"/>
                </a:cxn>
                <a:cxn ang="0">
                  <a:pos x="connsiteX1" y="connsiteY1"/>
                </a:cxn>
              </a:cxnLst>
              <a:rect l="l" t="t" r="r" b="b"/>
              <a:pathLst>
                <a:path w="111125" h="47625">
                  <a:moveTo>
                    <a:pt x="0" y="0"/>
                  </a:moveTo>
                  <a:lnTo>
                    <a:pt x="111125" y="4762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1" name="Freeform 143">
              <a:extLst>
                <a:ext uri="{FF2B5EF4-FFF2-40B4-BE49-F238E27FC236}">
                  <a16:creationId xmlns:a16="http://schemas.microsoft.com/office/drawing/2014/main" id="{4AFE4B00-32FE-4EAF-880E-918572CA68C1}"/>
                </a:ext>
              </a:extLst>
            </p:cNvPr>
            <p:cNvSpPr/>
            <p:nvPr/>
          </p:nvSpPr>
          <p:spPr bwMode="auto">
            <a:xfrm>
              <a:off x="1673225" y="5451475"/>
              <a:ext cx="60325" cy="19050"/>
            </a:xfrm>
            <a:custGeom>
              <a:avLst/>
              <a:gdLst>
                <a:gd name="connsiteX0" fmla="*/ 0 w 60325"/>
                <a:gd name="connsiteY0" fmla="*/ 19050 h 19050"/>
                <a:gd name="connsiteX1" fmla="*/ 60325 w 60325"/>
                <a:gd name="connsiteY1" fmla="*/ 0 h 19050"/>
              </a:gdLst>
              <a:ahLst/>
              <a:cxnLst>
                <a:cxn ang="0">
                  <a:pos x="connsiteX0" y="connsiteY0"/>
                </a:cxn>
                <a:cxn ang="0">
                  <a:pos x="connsiteX1" y="connsiteY1"/>
                </a:cxn>
              </a:cxnLst>
              <a:rect l="l" t="t" r="r" b="b"/>
              <a:pathLst>
                <a:path w="60325" h="19050">
                  <a:moveTo>
                    <a:pt x="0" y="19050"/>
                  </a:moveTo>
                  <a:lnTo>
                    <a:pt x="60325"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2" name="Freeform 282">
              <a:extLst>
                <a:ext uri="{FF2B5EF4-FFF2-40B4-BE49-F238E27FC236}">
                  <a16:creationId xmlns:a16="http://schemas.microsoft.com/office/drawing/2014/main" id="{1E4652A6-EDBF-4D24-A47C-4C9AA41BC15D}"/>
                </a:ext>
              </a:extLst>
            </p:cNvPr>
            <p:cNvSpPr/>
            <p:nvPr/>
          </p:nvSpPr>
          <p:spPr bwMode="auto">
            <a:xfrm rot="10800000">
              <a:off x="930274" y="4846329"/>
              <a:ext cx="2384425" cy="79375"/>
            </a:xfrm>
            <a:custGeom>
              <a:avLst/>
              <a:gdLst>
                <a:gd name="connsiteX0" fmla="*/ 0 w 1416050"/>
                <a:gd name="connsiteY0" fmla="*/ 0 h 79375"/>
                <a:gd name="connsiteX1" fmla="*/ 0 w 1416050"/>
                <a:gd name="connsiteY1" fmla="*/ 79375 h 79375"/>
                <a:gd name="connsiteX2" fmla="*/ 1416050 w 1416050"/>
                <a:gd name="connsiteY2" fmla="*/ 79375 h 79375"/>
                <a:gd name="connsiteX3" fmla="*/ 1416050 w 1416050"/>
                <a:gd name="connsiteY3" fmla="*/ 3175 h 79375"/>
              </a:gdLst>
              <a:ahLst/>
              <a:cxnLst>
                <a:cxn ang="0">
                  <a:pos x="connsiteX0" y="connsiteY0"/>
                </a:cxn>
                <a:cxn ang="0">
                  <a:pos x="connsiteX1" y="connsiteY1"/>
                </a:cxn>
                <a:cxn ang="0">
                  <a:pos x="connsiteX2" y="connsiteY2"/>
                </a:cxn>
                <a:cxn ang="0">
                  <a:pos x="connsiteX3" y="connsiteY3"/>
                </a:cxn>
              </a:cxnLst>
              <a:rect l="l" t="t" r="r" b="b"/>
              <a:pathLst>
                <a:path w="1416050" h="79375">
                  <a:moveTo>
                    <a:pt x="0" y="0"/>
                  </a:moveTo>
                  <a:lnTo>
                    <a:pt x="0" y="79375"/>
                  </a:lnTo>
                  <a:lnTo>
                    <a:pt x="1416050" y="79375"/>
                  </a:lnTo>
                  <a:lnTo>
                    <a:pt x="1416050" y="317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3" name="Rectangle 432">
              <a:extLst>
                <a:ext uri="{FF2B5EF4-FFF2-40B4-BE49-F238E27FC236}">
                  <a16:creationId xmlns:a16="http://schemas.microsoft.com/office/drawing/2014/main" id="{7EE477B9-0F84-4296-87FA-EE4E04C44B7E}"/>
                </a:ext>
              </a:extLst>
            </p:cNvPr>
            <p:cNvSpPr/>
            <p:nvPr/>
          </p:nvSpPr>
          <p:spPr>
            <a:xfrm>
              <a:off x="1689131" y="4569860"/>
              <a:ext cx="866712" cy="246221"/>
            </a:xfrm>
            <a:prstGeom prst="rect">
              <a:avLst/>
            </a:prstGeom>
            <a:solidFill>
              <a:schemeClr val="tx1"/>
            </a:solidFill>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Irinotecan</a:t>
              </a:r>
            </a:p>
          </p:txBody>
        </p:sp>
        <p:sp>
          <p:nvSpPr>
            <p:cNvPr id="434" name="Freeform 144">
              <a:extLst>
                <a:ext uri="{FF2B5EF4-FFF2-40B4-BE49-F238E27FC236}">
                  <a16:creationId xmlns:a16="http://schemas.microsoft.com/office/drawing/2014/main" id="{DF91D777-1D89-4968-84D9-47FA139E9777}"/>
                </a:ext>
              </a:extLst>
            </p:cNvPr>
            <p:cNvSpPr/>
            <p:nvPr/>
          </p:nvSpPr>
          <p:spPr bwMode="auto">
            <a:xfrm>
              <a:off x="1183977" y="5066850"/>
              <a:ext cx="34925" cy="50800"/>
            </a:xfrm>
            <a:custGeom>
              <a:avLst/>
              <a:gdLst>
                <a:gd name="connsiteX0" fmla="*/ 0 w 34925"/>
                <a:gd name="connsiteY0" fmla="*/ 50800 h 50800"/>
                <a:gd name="connsiteX1" fmla="*/ 0 w 34925"/>
                <a:gd name="connsiteY1" fmla="*/ 0 h 50800"/>
                <a:gd name="connsiteX2" fmla="*/ 34925 w 34925"/>
                <a:gd name="connsiteY2" fmla="*/ 0 h 50800"/>
                <a:gd name="connsiteX3" fmla="*/ 0 w 34925"/>
                <a:gd name="connsiteY3" fmla="*/ 50800 h 50800"/>
              </a:gdLst>
              <a:ahLst/>
              <a:cxnLst>
                <a:cxn ang="0">
                  <a:pos x="connsiteX0" y="connsiteY0"/>
                </a:cxn>
                <a:cxn ang="0">
                  <a:pos x="connsiteX1" y="connsiteY1"/>
                </a:cxn>
                <a:cxn ang="0">
                  <a:pos x="connsiteX2" y="connsiteY2"/>
                </a:cxn>
                <a:cxn ang="0">
                  <a:pos x="connsiteX3" y="connsiteY3"/>
                </a:cxn>
              </a:cxnLst>
              <a:rect l="l" t="t" r="r" b="b"/>
              <a:pathLst>
                <a:path w="34925" h="50800">
                  <a:moveTo>
                    <a:pt x="0" y="50800"/>
                  </a:moveTo>
                  <a:lnTo>
                    <a:pt x="0" y="0"/>
                  </a:lnTo>
                  <a:lnTo>
                    <a:pt x="34925" y="0"/>
                  </a:lnTo>
                  <a:lnTo>
                    <a:pt x="0" y="50800"/>
                  </a:lnTo>
                  <a:close/>
                </a:path>
              </a:pathLst>
            </a:cu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5" name="Rectangle 434">
              <a:extLst>
                <a:ext uri="{FF2B5EF4-FFF2-40B4-BE49-F238E27FC236}">
                  <a16:creationId xmlns:a16="http://schemas.microsoft.com/office/drawing/2014/main" id="{909BDB14-C678-4800-BC57-B8EFA97E0F57}"/>
                </a:ext>
              </a:extLst>
            </p:cNvPr>
            <p:cNvSpPr/>
            <p:nvPr/>
          </p:nvSpPr>
          <p:spPr>
            <a:xfrm>
              <a:off x="1386629" y="6074117"/>
              <a:ext cx="503343" cy="246221"/>
            </a:xfrm>
            <a:prstGeom prst="rect">
              <a:avLst/>
            </a:prstGeom>
            <a:solidFill>
              <a:schemeClr val="tx1"/>
            </a:solidFill>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SN-38</a:t>
              </a:r>
            </a:p>
          </p:txBody>
        </p:sp>
      </p:grpSp>
      <p:sp>
        <p:nvSpPr>
          <p:cNvPr id="210" name="Freeform: Shape 209">
            <a:extLst>
              <a:ext uri="{FF2B5EF4-FFF2-40B4-BE49-F238E27FC236}">
                <a16:creationId xmlns:a16="http://schemas.microsoft.com/office/drawing/2014/main" id="{BDEF94ED-2F1D-47F8-8DB8-CE43321054F0}"/>
              </a:ext>
            </a:extLst>
          </p:cNvPr>
          <p:cNvSpPr/>
          <p:nvPr/>
        </p:nvSpPr>
        <p:spPr bwMode="auto">
          <a:xfrm>
            <a:off x="3664744" y="2499713"/>
            <a:ext cx="35719" cy="71437"/>
          </a:xfrm>
          <a:custGeom>
            <a:avLst/>
            <a:gdLst>
              <a:gd name="connsiteX0" fmla="*/ 35719 w 35719"/>
              <a:gd name="connsiteY0" fmla="*/ 0 h 71437"/>
              <a:gd name="connsiteX1" fmla="*/ 0 w 35719"/>
              <a:gd name="connsiteY1" fmla="*/ 71437 h 71437"/>
              <a:gd name="connsiteX2" fmla="*/ 26194 w 35719"/>
              <a:gd name="connsiteY2" fmla="*/ 69056 h 71437"/>
              <a:gd name="connsiteX3" fmla="*/ 35719 w 35719"/>
              <a:gd name="connsiteY3" fmla="*/ 0 h 71437"/>
            </a:gdLst>
            <a:ahLst/>
            <a:cxnLst>
              <a:cxn ang="0">
                <a:pos x="connsiteX0" y="connsiteY0"/>
              </a:cxn>
              <a:cxn ang="0">
                <a:pos x="connsiteX1" y="connsiteY1"/>
              </a:cxn>
              <a:cxn ang="0">
                <a:pos x="connsiteX2" y="connsiteY2"/>
              </a:cxn>
              <a:cxn ang="0">
                <a:pos x="connsiteX3" y="connsiteY3"/>
              </a:cxn>
            </a:cxnLst>
            <a:rect l="l" t="t" r="r" b="b"/>
            <a:pathLst>
              <a:path w="35719" h="71437">
                <a:moveTo>
                  <a:pt x="35719" y="0"/>
                </a:moveTo>
                <a:lnTo>
                  <a:pt x="0" y="71437"/>
                </a:lnTo>
                <a:lnTo>
                  <a:pt x="26194" y="69056"/>
                </a:lnTo>
                <a:lnTo>
                  <a:pt x="35719" y="0"/>
                </a:lnTo>
                <a:close/>
              </a:path>
            </a:pathLst>
          </a:cu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83" name="Group 182">
            <a:extLst>
              <a:ext uri="{FF2B5EF4-FFF2-40B4-BE49-F238E27FC236}">
                <a16:creationId xmlns:a16="http://schemas.microsoft.com/office/drawing/2014/main" id="{AD8E29E7-9D46-4223-9FCF-1F2327C51D70}"/>
              </a:ext>
            </a:extLst>
          </p:cNvPr>
          <p:cNvGrpSpPr/>
          <p:nvPr/>
        </p:nvGrpSpPr>
        <p:grpSpPr>
          <a:xfrm>
            <a:off x="7654058" y="3471968"/>
            <a:ext cx="807635" cy="589505"/>
            <a:chOff x="7657395" y="3471968"/>
            <a:chExt cx="807635" cy="589505"/>
          </a:xfrm>
        </p:grpSpPr>
        <p:grpSp>
          <p:nvGrpSpPr>
            <p:cNvPr id="184" name="Group 183">
              <a:extLst>
                <a:ext uri="{FF2B5EF4-FFF2-40B4-BE49-F238E27FC236}">
                  <a16:creationId xmlns:a16="http://schemas.microsoft.com/office/drawing/2014/main" id="{58213630-BFA8-4A58-A821-39A67E9CA532}"/>
                </a:ext>
              </a:extLst>
            </p:cNvPr>
            <p:cNvGrpSpPr/>
            <p:nvPr/>
          </p:nvGrpSpPr>
          <p:grpSpPr>
            <a:xfrm>
              <a:off x="7657395" y="3900010"/>
              <a:ext cx="263902" cy="161463"/>
              <a:chOff x="7588110" y="3651769"/>
              <a:chExt cx="263902" cy="161463"/>
            </a:xfrm>
          </p:grpSpPr>
          <p:cxnSp>
            <p:nvCxnSpPr>
              <p:cNvPr id="192" name="Straight Connector 191">
                <a:extLst>
                  <a:ext uri="{FF2B5EF4-FFF2-40B4-BE49-F238E27FC236}">
                    <a16:creationId xmlns:a16="http://schemas.microsoft.com/office/drawing/2014/main" id="{0DF2AA42-2918-44AD-8D9B-65C3069C5DE8}"/>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193" name="Oval 192">
                <a:extLst>
                  <a:ext uri="{FF2B5EF4-FFF2-40B4-BE49-F238E27FC236}">
                    <a16:creationId xmlns:a16="http://schemas.microsoft.com/office/drawing/2014/main" id="{C671A68B-DF73-4605-A99A-FCC2FEB2E328}"/>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5" name="Group 184">
              <a:extLst>
                <a:ext uri="{FF2B5EF4-FFF2-40B4-BE49-F238E27FC236}">
                  <a16:creationId xmlns:a16="http://schemas.microsoft.com/office/drawing/2014/main" id="{D28B95FA-D000-45EC-93D6-C3594309CD43}"/>
                </a:ext>
              </a:extLst>
            </p:cNvPr>
            <p:cNvGrpSpPr/>
            <p:nvPr/>
          </p:nvGrpSpPr>
          <p:grpSpPr>
            <a:xfrm rot="10800000">
              <a:off x="8131843" y="3471968"/>
              <a:ext cx="333187" cy="409704"/>
              <a:chOff x="7740510" y="3804169"/>
              <a:chExt cx="333187" cy="409704"/>
            </a:xfrm>
          </p:grpSpPr>
          <p:grpSp>
            <p:nvGrpSpPr>
              <p:cNvPr id="186" name="Group 185">
                <a:extLst>
                  <a:ext uri="{FF2B5EF4-FFF2-40B4-BE49-F238E27FC236}">
                    <a16:creationId xmlns:a16="http://schemas.microsoft.com/office/drawing/2014/main" id="{A9D3B5A3-4D92-4F63-AB83-1F7FE386FF99}"/>
                  </a:ext>
                </a:extLst>
              </p:cNvPr>
              <p:cNvGrpSpPr/>
              <p:nvPr/>
            </p:nvGrpSpPr>
            <p:grpSpPr>
              <a:xfrm>
                <a:off x="7740510" y="3804169"/>
                <a:ext cx="263902" cy="161463"/>
                <a:chOff x="7588110" y="3651769"/>
                <a:chExt cx="263902" cy="161463"/>
              </a:xfrm>
            </p:grpSpPr>
            <p:cxnSp>
              <p:nvCxnSpPr>
                <p:cNvPr id="190" name="Straight Connector 189">
                  <a:extLst>
                    <a:ext uri="{FF2B5EF4-FFF2-40B4-BE49-F238E27FC236}">
                      <a16:creationId xmlns:a16="http://schemas.microsoft.com/office/drawing/2014/main" id="{88CAD774-5A9D-4543-A98E-9F7B6A668971}"/>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191" name="Oval 190">
                  <a:extLst>
                    <a:ext uri="{FF2B5EF4-FFF2-40B4-BE49-F238E27FC236}">
                      <a16:creationId xmlns:a16="http://schemas.microsoft.com/office/drawing/2014/main" id="{76E9A7FA-DF88-4F2B-871E-34F317879AAC}"/>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7" name="Group 186">
                <a:extLst>
                  <a:ext uri="{FF2B5EF4-FFF2-40B4-BE49-F238E27FC236}">
                    <a16:creationId xmlns:a16="http://schemas.microsoft.com/office/drawing/2014/main" id="{6BA1A16E-1F50-4162-B37A-A070EA3F371C}"/>
                  </a:ext>
                </a:extLst>
              </p:cNvPr>
              <p:cNvGrpSpPr/>
              <p:nvPr/>
            </p:nvGrpSpPr>
            <p:grpSpPr>
              <a:xfrm>
                <a:off x="7809795" y="4052410"/>
                <a:ext cx="263902" cy="161463"/>
                <a:chOff x="7588110" y="3651769"/>
                <a:chExt cx="263902" cy="161463"/>
              </a:xfrm>
            </p:grpSpPr>
            <p:cxnSp>
              <p:nvCxnSpPr>
                <p:cNvPr id="188" name="Straight Connector 187">
                  <a:extLst>
                    <a:ext uri="{FF2B5EF4-FFF2-40B4-BE49-F238E27FC236}">
                      <a16:creationId xmlns:a16="http://schemas.microsoft.com/office/drawing/2014/main" id="{551740B9-B8D2-4D62-AB29-3BD0C9839D1C}"/>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189" name="Oval 188">
                  <a:extLst>
                    <a:ext uri="{FF2B5EF4-FFF2-40B4-BE49-F238E27FC236}">
                      <a16:creationId xmlns:a16="http://schemas.microsoft.com/office/drawing/2014/main" id="{2596CA3E-A719-499B-B1E6-995FF847B5ED}"/>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grpSp>
        <p:nvGrpSpPr>
          <p:cNvPr id="194" name="Group 193">
            <a:extLst>
              <a:ext uri="{FF2B5EF4-FFF2-40B4-BE49-F238E27FC236}">
                <a16:creationId xmlns:a16="http://schemas.microsoft.com/office/drawing/2014/main" id="{C15B0E77-AF92-4601-A445-59DB24622571}"/>
              </a:ext>
            </a:extLst>
          </p:cNvPr>
          <p:cNvGrpSpPr/>
          <p:nvPr/>
        </p:nvGrpSpPr>
        <p:grpSpPr>
          <a:xfrm>
            <a:off x="7353831" y="4236997"/>
            <a:ext cx="667240" cy="514544"/>
            <a:chOff x="7357168" y="4236997"/>
            <a:chExt cx="667240" cy="514544"/>
          </a:xfrm>
        </p:grpSpPr>
        <p:grpSp>
          <p:nvGrpSpPr>
            <p:cNvPr id="195" name="Group 194">
              <a:extLst>
                <a:ext uri="{FF2B5EF4-FFF2-40B4-BE49-F238E27FC236}">
                  <a16:creationId xmlns:a16="http://schemas.microsoft.com/office/drawing/2014/main" id="{E41FDDA1-29AF-401F-80C6-4D4B3A2B9547}"/>
                </a:ext>
              </a:extLst>
            </p:cNvPr>
            <p:cNvGrpSpPr/>
            <p:nvPr/>
          </p:nvGrpSpPr>
          <p:grpSpPr>
            <a:xfrm rot="2862879">
              <a:off x="7305949" y="4288216"/>
              <a:ext cx="263902" cy="161463"/>
              <a:chOff x="7588110" y="3651769"/>
              <a:chExt cx="263902" cy="161463"/>
            </a:xfrm>
          </p:grpSpPr>
          <p:cxnSp>
            <p:nvCxnSpPr>
              <p:cNvPr id="199" name="Straight Connector 198">
                <a:extLst>
                  <a:ext uri="{FF2B5EF4-FFF2-40B4-BE49-F238E27FC236}">
                    <a16:creationId xmlns:a16="http://schemas.microsoft.com/office/drawing/2014/main" id="{D3DE806B-DD34-46BF-8EF7-8B5328659B1A}"/>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200" name="Oval 199">
                <a:extLst>
                  <a:ext uri="{FF2B5EF4-FFF2-40B4-BE49-F238E27FC236}">
                    <a16:creationId xmlns:a16="http://schemas.microsoft.com/office/drawing/2014/main" id="{B4EDBE62-8077-4C52-8F51-3D75219C6DFD}"/>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6" name="Group 195">
              <a:extLst>
                <a:ext uri="{FF2B5EF4-FFF2-40B4-BE49-F238E27FC236}">
                  <a16:creationId xmlns:a16="http://schemas.microsoft.com/office/drawing/2014/main" id="{CFF6D85F-0FB5-49E1-B744-6823368342C6}"/>
                </a:ext>
              </a:extLst>
            </p:cNvPr>
            <p:cNvGrpSpPr/>
            <p:nvPr/>
          </p:nvGrpSpPr>
          <p:grpSpPr>
            <a:xfrm rot="13575652">
              <a:off x="7811726" y="4538858"/>
              <a:ext cx="263902" cy="161463"/>
              <a:chOff x="7588110" y="3651769"/>
              <a:chExt cx="263902" cy="161463"/>
            </a:xfrm>
          </p:grpSpPr>
          <p:cxnSp>
            <p:nvCxnSpPr>
              <p:cNvPr id="197" name="Straight Connector 196">
                <a:extLst>
                  <a:ext uri="{FF2B5EF4-FFF2-40B4-BE49-F238E27FC236}">
                    <a16:creationId xmlns:a16="http://schemas.microsoft.com/office/drawing/2014/main" id="{E0EAC57B-D223-4239-9C60-F573F0E860B0}"/>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198" name="Oval 197">
                <a:extLst>
                  <a:ext uri="{FF2B5EF4-FFF2-40B4-BE49-F238E27FC236}">
                    <a16:creationId xmlns:a16="http://schemas.microsoft.com/office/drawing/2014/main" id="{9EB41E31-5C90-4E5B-85FE-7FDB817939AA}"/>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201" name="Group 200">
            <a:extLst>
              <a:ext uri="{FF2B5EF4-FFF2-40B4-BE49-F238E27FC236}">
                <a16:creationId xmlns:a16="http://schemas.microsoft.com/office/drawing/2014/main" id="{B4372DB0-936C-4387-9CF4-9EA96EE10AA4}"/>
              </a:ext>
            </a:extLst>
          </p:cNvPr>
          <p:cNvGrpSpPr/>
          <p:nvPr/>
        </p:nvGrpSpPr>
        <p:grpSpPr>
          <a:xfrm rot="16200000">
            <a:off x="8290741" y="3944600"/>
            <a:ext cx="667240" cy="514544"/>
            <a:chOff x="7509568" y="4389397"/>
            <a:chExt cx="667240" cy="514544"/>
          </a:xfrm>
        </p:grpSpPr>
        <p:grpSp>
          <p:nvGrpSpPr>
            <p:cNvPr id="202" name="Group 201">
              <a:extLst>
                <a:ext uri="{FF2B5EF4-FFF2-40B4-BE49-F238E27FC236}">
                  <a16:creationId xmlns:a16="http://schemas.microsoft.com/office/drawing/2014/main" id="{FF5FE441-7F49-42E4-8C4A-7D87E7867EBF}"/>
                </a:ext>
              </a:extLst>
            </p:cNvPr>
            <p:cNvGrpSpPr/>
            <p:nvPr/>
          </p:nvGrpSpPr>
          <p:grpSpPr>
            <a:xfrm rot="2862879">
              <a:off x="7458349" y="4440616"/>
              <a:ext cx="263902" cy="161463"/>
              <a:chOff x="7588110" y="3651769"/>
              <a:chExt cx="263902" cy="161463"/>
            </a:xfrm>
          </p:grpSpPr>
          <p:cxnSp>
            <p:nvCxnSpPr>
              <p:cNvPr id="206" name="Straight Connector 205">
                <a:extLst>
                  <a:ext uri="{FF2B5EF4-FFF2-40B4-BE49-F238E27FC236}">
                    <a16:creationId xmlns:a16="http://schemas.microsoft.com/office/drawing/2014/main" id="{C784990F-0517-43C6-83A9-232BD0912087}"/>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207" name="Oval 206">
                <a:extLst>
                  <a:ext uri="{FF2B5EF4-FFF2-40B4-BE49-F238E27FC236}">
                    <a16:creationId xmlns:a16="http://schemas.microsoft.com/office/drawing/2014/main" id="{5E196BC3-8C1D-47E6-A0F1-BB739DF5FC3B}"/>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3" name="Group 202">
              <a:extLst>
                <a:ext uri="{FF2B5EF4-FFF2-40B4-BE49-F238E27FC236}">
                  <a16:creationId xmlns:a16="http://schemas.microsoft.com/office/drawing/2014/main" id="{34D9F81D-8776-4539-88F2-1F3F2C81E387}"/>
                </a:ext>
              </a:extLst>
            </p:cNvPr>
            <p:cNvGrpSpPr/>
            <p:nvPr/>
          </p:nvGrpSpPr>
          <p:grpSpPr>
            <a:xfrm rot="13575652">
              <a:off x="7964126" y="4691258"/>
              <a:ext cx="263902" cy="161463"/>
              <a:chOff x="7588110" y="3651769"/>
              <a:chExt cx="263902" cy="161463"/>
            </a:xfrm>
          </p:grpSpPr>
          <p:cxnSp>
            <p:nvCxnSpPr>
              <p:cNvPr id="204" name="Straight Connector 203">
                <a:extLst>
                  <a:ext uri="{FF2B5EF4-FFF2-40B4-BE49-F238E27FC236}">
                    <a16:creationId xmlns:a16="http://schemas.microsoft.com/office/drawing/2014/main" id="{1C266513-B916-4258-BDBF-CEEF7D52E89E}"/>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205" name="Oval 204">
                <a:extLst>
                  <a:ext uri="{FF2B5EF4-FFF2-40B4-BE49-F238E27FC236}">
                    <a16:creationId xmlns:a16="http://schemas.microsoft.com/office/drawing/2014/main" id="{4E3B9F55-8E83-4B63-90AF-F18461FE9348}"/>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208" name="Rectangle 207">
            <a:extLst>
              <a:ext uri="{FF2B5EF4-FFF2-40B4-BE49-F238E27FC236}">
                <a16:creationId xmlns:a16="http://schemas.microsoft.com/office/drawing/2014/main" id="{C57A62D7-5841-4241-94F1-868B9EED432E}"/>
              </a:ext>
            </a:extLst>
          </p:cNvPr>
          <p:cNvSpPr/>
          <p:nvPr/>
        </p:nvSpPr>
        <p:spPr>
          <a:xfrm>
            <a:off x="9168069" y="2765737"/>
            <a:ext cx="2487612" cy="1815882"/>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1600" b="1"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sym typeface="Arial"/>
              </a:rPr>
              <a:t>Linker for SN-38</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High drug-to-antibody ratio (7.6:1)</a:t>
            </a:r>
          </a:p>
          <a:p>
            <a:pPr marL="285750" marR="0" lvl="0" indent="-285750" algn="l" defTabSz="609402" rtl="0" eaLnBrk="0" fontAlgn="base" latinLnBrk="0" hangingPunct="0">
              <a:lnSpc>
                <a:spcPct val="100000"/>
              </a:lnSpc>
              <a:spcBef>
                <a:spcPct val="0"/>
              </a:spcBef>
              <a:spcAft>
                <a:spcPct val="0"/>
              </a:spcAft>
              <a:buClr>
                <a:srgbClr val="000000"/>
              </a:buClr>
              <a:buSzTx/>
              <a:buFont typeface="Arial" panose="020B0604020202020204" pitchFamily="34" charset="0"/>
              <a:buChar char="•"/>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pH-sensitive linker </a:t>
            </a:r>
            <a:b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b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for rapid release of payload at or inside tumor</a:t>
            </a:r>
          </a:p>
        </p:txBody>
      </p:sp>
      <p:grpSp>
        <p:nvGrpSpPr>
          <p:cNvPr id="209" name="Group 208">
            <a:extLst>
              <a:ext uri="{FF2B5EF4-FFF2-40B4-BE49-F238E27FC236}">
                <a16:creationId xmlns:a16="http://schemas.microsoft.com/office/drawing/2014/main" id="{E6B91E97-8998-463D-9042-139F46FA7BCA}"/>
              </a:ext>
            </a:extLst>
          </p:cNvPr>
          <p:cNvGrpSpPr/>
          <p:nvPr/>
        </p:nvGrpSpPr>
        <p:grpSpPr>
          <a:xfrm rot="9944751">
            <a:off x="7141183" y="2837694"/>
            <a:ext cx="1801887" cy="1974340"/>
            <a:chOff x="569633" y="1542899"/>
            <a:chExt cx="1245999" cy="1365250"/>
          </a:xfrm>
        </p:grpSpPr>
        <p:cxnSp>
          <p:nvCxnSpPr>
            <p:cNvPr id="215" name="Straight Connector 32">
              <a:extLst>
                <a:ext uri="{FF2B5EF4-FFF2-40B4-BE49-F238E27FC236}">
                  <a16:creationId xmlns:a16="http://schemas.microsoft.com/office/drawing/2014/main" id="{3AED98C4-F790-4C75-86C4-09E50FA29F6E}"/>
                </a:ext>
              </a:extLst>
            </p:cNvPr>
            <p:cNvCxnSpPr>
              <a:cxnSpLocks noChangeShapeType="1"/>
            </p:cNvCxnSpPr>
            <p:nvPr/>
          </p:nvCxnSpPr>
          <p:spPr bwMode="auto">
            <a:xfrm>
              <a:off x="569633" y="1622275"/>
              <a:ext cx="300038" cy="331787"/>
            </a:xfrm>
            <a:prstGeom prst="line">
              <a:avLst/>
            </a:prstGeom>
            <a:noFill/>
            <a:ln w="130175">
              <a:solidFill>
                <a:schemeClr val="accent1"/>
              </a:solidFill>
              <a:round/>
              <a:headEnd/>
              <a:tailEnd/>
            </a:ln>
          </p:spPr>
        </p:cxnSp>
        <p:cxnSp>
          <p:nvCxnSpPr>
            <p:cNvPr id="216" name="Straight Connector 34">
              <a:extLst>
                <a:ext uri="{FF2B5EF4-FFF2-40B4-BE49-F238E27FC236}">
                  <a16:creationId xmlns:a16="http://schemas.microsoft.com/office/drawing/2014/main" id="{898214D2-B484-46F4-A023-3C2D13E62179}"/>
                </a:ext>
              </a:extLst>
            </p:cNvPr>
            <p:cNvCxnSpPr>
              <a:cxnSpLocks noChangeShapeType="1"/>
            </p:cNvCxnSpPr>
            <p:nvPr/>
          </p:nvCxnSpPr>
          <p:spPr bwMode="auto">
            <a:xfrm flipH="1">
              <a:off x="1504482" y="1611162"/>
              <a:ext cx="311150" cy="347663"/>
            </a:xfrm>
            <a:prstGeom prst="line">
              <a:avLst/>
            </a:prstGeom>
            <a:noFill/>
            <a:ln w="130175">
              <a:solidFill>
                <a:schemeClr val="accent1"/>
              </a:solidFill>
              <a:round/>
              <a:headEnd/>
              <a:tailEnd/>
            </a:ln>
          </p:spPr>
        </p:cxnSp>
        <p:sp>
          <p:nvSpPr>
            <p:cNvPr id="217" name="Freeform 33">
              <a:extLst>
                <a:ext uri="{FF2B5EF4-FFF2-40B4-BE49-F238E27FC236}">
                  <a16:creationId xmlns:a16="http://schemas.microsoft.com/office/drawing/2014/main" id="{1143D0E4-0B00-4172-BA86-C298DFF12AB5}"/>
                </a:ext>
              </a:extLst>
            </p:cNvPr>
            <p:cNvSpPr>
              <a:spLocks/>
            </p:cNvSpPr>
            <p:nvPr/>
          </p:nvSpPr>
          <p:spPr bwMode="auto">
            <a:xfrm>
              <a:off x="642659" y="1547661"/>
              <a:ext cx="500063" cy="1358900"/>
            </a:xfrm>
            <a:custGeom>
              <a:avLst/>
              <a:gdLst>
                <a:gd name="T0" fmla="*/ 0 w 499273"/>
                <a:gd name="T1" fmla="*/ 0 h 1357576"/>
                <a:gd name="T2" fmla="*/ 508744 w 499273"/>
                <a:gd name="T3" fmla="*/ 548973 h 1357576"/>
                <a:gd name="T4" fmla="*/ 514525 w 499273"/>
                <a:gd name="T5" fmla="*/ 1383866 h 1357576"/>
                <a:gd name="T6" fmla="*/ 0 60000 65536"/>
                <a:gd name="T7" fmla="*/ 0 60000 65536"/>
                <a:gd name="T8" fmla="*/ 0 60000 65536"/>
                <a:gd name="T9" fmla="*/ 0 w 499273"/>
                <a:gd name="T10" fmla="*/ 0 h 1357576"/>
                <a:gd name="T11" fmla="*/ 499273 w 499273"/>
                <a:gd name="T12" fmla="*/ 1357576 h 1357576"/>
              </a:gdLst>
              <a:ahLst/>
              <a:cxnLst>
                <a:cxn ang="T6">
                  <a:pos x="T0" y="T1"/>
                </a:cxn>
                <a:cxn ang="T7">
                  <a:pos x="T2" y="T3"/>
                </a:cxn>
                <a:cxn ang="T8">
                  <a:pos x="T4" y="T5"/>
                </a:cxn>
              </a:cxnLst>
              <a:rect l="T9" t="T10" r="T11" b="T12"/>
              <a:pathLst>
                <a:path w="499273" h="1357576">
                  <a:moveTo>
                    <a:pt x="0" y="0"/>
                  </a:moveTo>
                  <a:lnTo>
                    <a:pt x="493664" y="538543"/>
                  </a:lnTo>
                  <a:cubicBezTo>
                    <a:pt x="495534" y="811554"/>
                    <a:pt x="497403" y="1084565"/>
                    <a:pt x="499273" y="1357576"/>
                  </a:cubicBezTo>
                </a:path>
              </a:pathLst>
            </a:custGeom>
            <a:noFill/>
            <a:ln w="130175">
              <a:solidFill>
                <a:schemeClr val="accent1"/>
              </a:solidFill>
              <a:round/>
              <a:headEnd/>
              <a:tailEnd/>
            </a:ln>
          </p:spPr>
          <p:txBody>
            <a:bodyPr anchor="ctr"/>
            <a:lstStyle/>
            <a:p>
              <a:pPr marL="0" marR="0" lvl="0" indent="0" algn="l" defTabSz="914400" rtl="0" eaLnBrk="1" fontAlgn="base" latinLnBrk="0" hangingPunct="1">
                <a:lnSpc>
                  <a:spcPct val="90000"/>
                </a:lnSpc>
                <a:spcBef>
                  <a:spcPct val="35000"/>
                </a:spcBef>
                <a:spcAft>
                  <a:spcPct val="25000"/>
                </a:spcAft>
                <a:buClr>
                  <a:srgbClr val="8B3D9A"/>
                </a:buClr>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4" name="Freeform 35">
              <a:extLst>
                <a:ext uri="{FF2B5EF4-FFF2-40B4-BE49-F238E27FC236}">
                  <a16:creationId xmlns:a16="http://schemas.microsoft.com/office/drawing/2014/main" id="{0F903A52-5FE9-4B6F-A17C-0334A7B0255C}"/>
                </a:ext>
              </a:extLst>
            </p:cNvPr>
            <p:cNvSpPr>
              <a:spLocks/>
            </p:cNvSpPr>
            <p:nvPr/>
          </p:nvSpPr>
          <p:spPr bwMode="auto">
            <a:xfrm flipH="1">
              <a:off x="1247497" y="1542899"/>
              <a:ext cx="484187" cy="1365250"/>
            </a:xfrm>
            <a:custGeom>
              <a:avLst/>
              <a:gdLst>
                <a:gd name="T0" fmla="*/ 0 w 499273"/>
                <a:gd name="T1" fmla="*/ 0 h 1357576"/>
                <a:gd name="T2" fmla="*/ 508744 w 499273"/>
                <a:gd name="T3" fmla="*/ 548973 h 1357576"/>
                <a:gd name="T4" fmla="*/ 514525 w 499273"/>
                <a:gd name="T5" fmla="*/ 1383866 h 1357576"/>
                <a:gd name="T6" fmla="*/ 0 60000 65536"/>
                <a:gd name="T7" fmla="*/ 0 60000 65536"/>
                <a:gd name="T8" fmla="*/ 0 60000 65536"/>
                <a:gd name="T9" fmla="*/ 0 w 499273"/>
                <a:gd name="T10" fmla="*/ 0 h 1357576"/>
                <a:gd name="T11" fmla="*/ 499273 w 499273"/>
                <a:gd name="T12" fmla="*/ 1357576 h 1357576"/>
                <a:gd name="connsiteX0" fmla="*/ 0 w 499273"/>
                <a:gd name="connsiteY0" fmla="*/ 0 h 1365881"/>
                <a:gd name="connsiteX1" fmla="*/ 493664 w 499273"/>
                <a:gd name="connsiteY1" fmla="*/ 538543 h 1365881"/>
                <a:gd name="connsiteX2" fmla="*/ 499273 w 499273"/>
                <a:gd name="connsiteY2" fmla="*/ 1365881 h 1365881"/>
                <a:gd name="connsiteX0" fmla="*/ 0 w 499273"/>
                <a:gd name="connsiteY0" fmla="*/ 0 h 1365881"/>
                <a:gd name="connsiteX1" fmla="*/ 493664 w 499273"/>
                <a:gd name="connsiteY1" fmla="*/ 538543 h 1365881"/>
                <a:gd name="connsiteX2" fmla="*/ 499273 w 499273"/>
                <a:gd name="connsiteY2" fmla="*/ 1365881 h 1365881"/>
                <a:gd name="connsiteX0" fmla="*/ 0 w 499273"/>
                <a:gd name="connsiteY0" fmla="*/ 0 h 1365881"/>
                <a:gd name="connsiteX1" fmla="*/ 493664 w 499273"/>
                <a:gd name="connsiteY1" fmla="*/ 555153 h 1365881"/>
                <a:gd name="connsiteX2" fmla="*/ 499273 w 499273"/>
                <a:gd name="connsiteY2" fmla="*/ 1365881 h 1365881"/>
                <a:gd name="connsiteX0" fmla="*/ 0 w 493828"/>
                <a:gd name="connsiteY0" fmla="*/ 0 h 1363502"/>
                <a:gd name="connsiteX1" fmla="*/ 493664 w 493828"/>
                <a:gd name="connsiteY1" fmla="*/ 555153 h 1363502"/>
                <a:gd name="connsiteX2" fmla="*/ 482630 w 493828"/>
                <a:gd name="connsiteY2" fmla="*/ 1363502 h 1363502"/>
                <a:gd name="connsiteX0" fmla="*/ 0 w 484562"/>
                <a:gd name="connsiteY0" fmla="*/ 0 h 1363502"/>
                <a:gd name="connsiteX1" fmla="*/ 484154 w 484562"/>
                <a:gd name="connsiteY1" fmla="*/ 552774 h 1363502"/>
                <a:gd name="connsiteX2" fmla="*/ 482630 w 484562"/>
                <a:gd name="connsiteY2" fmla="*/ 1363502 h 1363502"/>
              </a:gdLst>
              <a:ahLst/>
              <a:cxnLst>
                <a:cxn ang="0">
                  <a:pos x="connsiteX0" y="connsiteY0"/>
                </a:cxn>
                <a:cxn ang="0">
                  <a:pos x="connsiteX1" y="connsiteY1"/>
                </a:cxn>
                <a:cxn ang="0">
                  <a:pos x="connsiteX2" y="connsiteY2"/>
                </a:cxn>
              </a:cxnLst>
              <a:rect l="l" t="t" r="r" b="b"/>
              <a:pathLst>
                <a:path w="484562" h="1363502">
                  <a:moveTo>
                    <a:pt x="0" y="0"/>
                  </a:moveTo>
                  <a:lnTo>
                    <a:pt x="484154" y="552774"/>
                  </a:lnTo>
                  <a:cubicBezTo>
                    <a:pt x="486024" y="825785"/>
                    <a:pt x="480760" y="1090491"/>
                    <a:pt x="482630" y="1363502"/>
                  </a:cubicBezTo>
                </a:path>
              </a:pathLst>
            </a:custGeom>
            <a:noFill/>
            <a:ln w="130175">
              <a:solidFill>
                <a:schemeClr val="accent1"/>
              </a:solidFill>
              <a:round/>
              <a:headEnd/>
              <a:tailEnd/>
            </a:ln>
          </p:spPr>
          <p:txBody>
            <a:bodyPr anchor="ctr"/>
            <a:lstStyle/>
            <a:p>
              <a:pPr marL="0" marR="0" lvl="0" indent="0" algn="l" defTabSz="914400" rtl="0" eaLnBrk="1" fontAlgn="base" latinLnBrk="0" hangingPunct="1">
                <a:lnSpc>
                  <a:spcPct val="90000"/>
                </a:lnSpc>
                <a:spcBef>
                  <a:spcPct val="35000"/>
                </a:spcBef>
                <a:spcAft>
                  <a:spcPct val="25000"/>
                </a:spcAft>
                <a:buClr>
                  <a:srgbClr val="8B3D9A"/>
                </a:buClr>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25" name="Group 224">
            <a:extLst>
              <a:ext uri="{FF2B5EF4-FFF2-40B4-BE49-F238E27FC236}">
                <a16:creationId xmlns:a16="http://schemas.microsoft.com/office/drawing/2014/main" id="{7D69EB09-4EAF-4074-82FE-96C6B6B9509F}"/>
              </a:ext>
            </a:extLst>
          </p:cNvPr>
          <p:cNvGrpSpPr/>
          <p:nvPr/>
        </p:nvGrpSpPr>
        <p:grpSpPr>
          <a:xfrm>
            <a:off x="7588110" y="3651769"/>
            <a:ext cx="263902" cy="161463"/>
            <a:chOff x="7588110" y="3651769"/>
            <a:chExt cx="263902" cy="161463"/>
          </a:xfrm>
        </p:grpSpPr>
        <p:cxnSp>
          <p:nvCxnSpPr>
            <p:cNvPr id="226" name="Straight Connector 225">
              <a:extLst>
                <a:ext uri="{FF2B5EF4-FFF2-40B4-BE49-F238E27FC236}">
                  <a16:creationId xmlns:a16="http://schemas.microsoft.com/office/drawing/2014/main" id="{A7D97613-86E0-4925-9E24-F256AAD4C027}"/>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228" name="Oval 227">
              <a:extLst>
                <a:ext uri="{FF2B5EF4-FFF2-40B4-BE49-F238E27FC236}">
                  <a16:creationId xmlns:a16="http://schemas.microsoft.com/office/drawing/2014/main" id="{50DC5FD3-1330-4999-9C4A-12F4006C0C9B}"/>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0" name="Group 229">
            <a:extLst>
              <a:ext uri="{FF2B5EF4-FFF2-40B4-BE49-F238E27FC236}">
                <a16:creationId xmlns:a16="http://schemas.microsoft.com/office/drawing/2014/main" id="{B7A9D298-5C64-46E3-8180-189D130C90E1}"/>
              </a:ext>
            </a:extLst>
          </p:cNvPr>
          <p:cNvGrpSpPr/>
          <p:nvPr/>
        </p:nvGrpSpPr>
        <p:grpSpPr>
          <a:xfrm>
            <a:off x="7964785" y="3119639"/>
            <a:ext cx="682192" cy="682096"/>
            <a:chOff x="10063123" y="4456813"/>
            <a:chExt cx="682192" cy="682096"/>
          </a:xfrm>
        </p:grpSpPr>
        <p:sp>
          <p:nvSpPr>
            <p:cNvPr id="231" name="Oval 230">
              <a:extLst>
                <a:ext uri="{FF2B5EF4-FFF2-40B4-BE49-F238E27FC236}">
                  <a16:creationId xmlns:a16="http://schemas.microsoft.com/office/drawing/2014/main" id="{ADD5D13C-E0DF-4878-ABB5-BE8CA4471A6B}"/>
                </a:ext>
              </a:extLst>
            </p:cNvPr>
            <p:cNvSpPr/>
            <p:nvPr/>
          </p:nvSpPr>
          <p:spPr bwMode="auto">
            <a:xfrm>
              <a:off x="10063123" y="4456813"/>
              <a:ext cx="682096" cy="682096"/>
            </a:xfrm>
            <a:prstGeom prst="ellipse">
              <a:avLst/>
            </a:prstGeom>
            <a:solidFill>
              <a:schemeClr val="tx1"/>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2" name="Freeform: Shape 231">
              <a:extLst>
                <a:ext uri="{FF2B5EF4-FFF2-40B4-BE49-F238E27FC236}">
                  <a16:creationId xmlns:a16="http://schemas.microsoft.com/office/drawing/2014/main" id="{627DED65-7E07-49AA-9AA3-A5D673BA36A7}"/>
                </a:ext>
              </a:extLst>
            </p:cNvPr>
            <p:cNvSpPr/>
            <p:nvPr/>
          </p:nvSpPr>
          <p:spPr bwMode="auto">
            <a:xfrm rot="10800000">
              <a:off x="10389475" y="4581619"/>
              <a:ext cx="353655" cy="492709"/>
            </a:xfrm>
            <a:custGeom>
              <a:avLst/>
              <a:gdLst>
                <a:gd name="connsiteX0" fmla="*/ 105467 w 353655"/>
                <a:gd name="connsiteY0" fmla="*/ 492709 h 492709"/>
                <a:gd name="connsiteX1" fmla="*/ 77593 w 353655"/>
                <a:gd name="connsiteY1" fmla="*/ 489899 h 492709"/>
                <a:gd name="connsiteX2" fmla="*/ 58246 w 353655"/>
                <a:gd name="connsiteY2" fmla="*/ 466450 h 492709"/>
                <a:gd name="connsiteX3" fmla="*/ 0 w 353655"/>
                <a:gd name="connsiteY3" fmla="*/ 275767 h 492709"/>
                <a:gd name="connsiteX4" fmla="*/ 99890 w 353655"/>
                <a:gd name="connsiteY4" fmla="*/ 34609 h 492709"/>
                <a:gd name="connsiteX5" fmla="*/ 141839 w 353655"/>
                <a:gd name="connsiteY5" fmla="*/ 0 h 492709"/>
                <a:gd name="connsiteX6" fmla="*/ 155485 w 353655"/>
                <a:gd name="connsiteY6" fmla="*/ 1375 h 492709"/>
                <a:gd name="connsiteX7" fmla="*/ 353655 w 353655"/>
                <a:gd name="connsiteY7" fmla="*/ 244521 h 492709"/>
                <a:gd name="connsiteX8" fmla="*/ 105467 w 353655"/>
                <a:gd name="connsiteY8" fmla="*/ 492709 h 49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3655" h="492709">
                  <a:moveTo>
                    <a:pt x="105467" y="492709"/>
                  </a:moveTo>
                  <a:lnTo>
                    <a:pt x="77593" y="489899"/>
                  </a:lnTo>
                  <a:lnTo>
                    <a:pt x="58246" y="466450"/>
                  </a:lnTo>
                  <a:cubicBezTo>
                    <a:pt x="21472" y="412019"/>
                    <a:pt x="0" y="346401"/>
                    <a:pt x="0" y="275767"/>
                  </a:cubicBezTo>
                  <a:cubicBezTo>
                    <a:pt x="0" y="181589"/>
                    <a:pt x="38173" y="96327"/>
                    <a:pt x="99890" y="34609"/>
                  </a:cubicBezTo>
                  <a:lnTo>
                    <a:pt x="141839" y="0"/>
                  </a:lnTo>
                  <a:lnTo>
                    <a:pt x="155485" y="1375"/>
                  </a:lnTo>
                  <a:cubicBezTo>
                    <a:pt x="268580" y="24518"/>
                    <a:pt x="353655" y="124585"/>
                    <a:pt x="353655" y="244521"/>
                  </a:cubicBezTo>
                  <a:cubicBezTo>
                    <a:pt x="353655" y="381591"/>
                    <a:pt x="242537" y="492709"/>
                    <a:pt x="105467" y="492709"/>
                  </a:cubicBezTo>
                  <a:close/>
                </a:path>
              </a:pathLst>
            </a:custGeom>
            <a:solidFill>
              <a:schemeClr val="accent4"/>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3" name="Rectangle 232">
              <a:extLst>
                <a:ext uri="{FF2B5EF4-FFF2-40B4-BE49-F238E27FC236}">
                  <a16:creationId xmlns:a16="http://schemas.microsoft.com/office/drawing/2014/main" id="{6ED54B90-88A9-4AEC-A9AF-386F13A81FA7}"/>
                </a:ext>
              </a:extLst>
            </p:cNvPr>
            <p:cNvSpPr/>
            <p:nvPr/>
          </p:nvSpPr>
          <p:spPr bwMode="auto">
            <a:xfrm rot="20623326">
              <a:off x="10234028" y="4894799"/>
              <a:ext cx="174037" cy="76516"/>
            </a:xfrm>
            <a:prstGeom prst="rect">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8" name="Freeform: Shape 237">
              <a:extLst>
                <a:ext uri="{FF2B5EF4-FFF2-40B4-BE49-F238E27FC236}">
                  <a16:creationId xmlns:a16="http://schemas.microsoft.com/office/drawing/2014/main" id="{737C2B04-010A-4791-B50E-2B8714BCF84F}"/>
                </a:ext>
              </a:extLst>
            </p:cNvPr>
            <p:cNvSpPr/>
            <p:nvPr/>
          </p:nvSpPr>
          <p:spPr bwMode="auto">
            <a:xfrm>
              <a:off x="10063124" y="4581780"/>
              <a:ext cx="217303" cy="529833"/>
            </a:xfrm>
            <a:custGeom>
              <a:avLst/>
              <a:gdLst>
                <a:gd name="connsiteX0" fmla="*/ 76487 w 217303"/>
                <a:gd name="connsiteY0" fmla="*/ 0 h 529833"/>
                <a:gd name="connsiteX1" fmla="*/ 217303 w 217303"/>
                <a:gd name="connsiteY1" fmla="*/ 529833 h 529833"/>
                <a:gd name="connsiteX2" fmla="*/ 208297 w 217303"/>
                <a:gd name="connsiteY2" fmla="*/ 527037 h 529833"/>
                <a:gd name="connsiteX3" fmla="*/ 0 w 217303"/>
                <a:gd name="connsiteY3" fmla="*/ 212790 h 529833"/>
                <a:gd name="connsiteX4" fmla="*/ 58246 w 217303"/>
                <a:gd name="connsiteY4" fmla="*/ 22107 h 529833"/>
                <a:gd name="connsiteX5" fmla="*/ 76487 w 217303"/>
                <a:gd name="connsiteY5" fmla="*/ 0 h 52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303" h="529833">
                  <a:moveTo>
                    <a:pt x="76487" y="0"/>
                  </a:moveTo>
                  <a:lnTo>
                    <a:pt x="217303" y="529833"/>
                  </a:lnTo>
                  <a:lnTo>
                    <a:pt x="208297" y="527037"/>
                  </a:lnTo>
                  <a:cubicBezTo>
                    <a:pt x="85889" y="475263"/>
                    <a:pt x="0" y="354057"/>
                    <a:pt x="0" y="212790"/>
                  </a:cubicBezTo>
                  <a:cubicBezTo>
                    <a:pt x="0" y="142157"/>
                    <a:pt x="21472" y="76538"/>
                    <a:pt x="58246" y="22107"/>
                  </a:cubicBezTo>
                  <a:lnTo>
                    <a:pt x="76487" y="0"/>
                  </a:lnTo>
                  <a:close/>
                </a:path>
              </a:pathLst>
            </a:custGeom>
            <a:solidFill>
              <a:schemeClr val="accent1"/>
            </a:solidFill>
            <a:ln w="28575">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9" name="Oval 238">
              <a:extLst>
                <a:ext uri="{FF2B5EF4-FFF2-40B4-BE49-F238E27FC236}">
                  <a16:creationId xmlns:a16="http://schemas.microsoft.com/office/drawing/2014/main" id="{1FA43AE3-1482-4843-B612-BC8AFFD2A15F}"/>
                </a:ext>
              </a:extLst>
            </p:cNvPr>
            <p:cNvSpPr/>
            <p:nvPr/>
          </p:nvSpPr>
          <p:spPr bwMode="auto">
            <a:xfrm>
              <a:off x="10063219" y="4456813"/>
              <a:ext cx="682096" cy="682096"/>
            </a:xfrm>
            <a:prstGeom prst="ellipse">
              <a:avLst/>
            </a:prstGeom>
            <a:no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40" name="Freeform: Shape 239">
            <a:extLst>
              <a:ext uri="{FF2B5EF4-FFF2-40B4-BE49-F238E27FC236}">
                <a16:creationId xmlns:a16="http://schemas.microsoft.com/office/drawing/2014/main" id="{F5FC6FF1-787D-4813-A054-A9BE3EBF074A}"/>
              </a:ext>
            </a:extLst>
          </p:cNvPr>
          <p:cNvSpPr/>
          <p:nvPr/>
        </p:nvSpPr>
        <p:spPr>
          <a:xfrm>
            <a:off x="8452600" y="2990850"/>
            <a:ext cx="767600" cy="561975"/>
          </a:xfrm>
          <a:custGeom>
            <a:avLst/>
            <a:gdLst>
              <a:gd name="connsiteX0" fmla="*/ 0 w 885825"/>
              <a:gd name="connsiteY0" fmla="*/ 561975 h 561975"/>
              <a:gd name="connsiteX1" fmla="*/ 704850 w 885825"/>
              <a:gd name="connsiteY1" fmla="*/ 561975 h 561975"/>
              <a:gd name="connsiteX2" fmla="*/ 885825 w 885825"/>
              <a:gd name="connsiteY2" fmla="*/ 0 h 561975"/>
            </a:gdLst>
            <a:ahLst/>
            <a:cxnLst>
              <a:cxn ang="0">
                <a:pos x="connsiteX0" y="connsiteY0"/>
              </a:cxn>
              <a:cxn ang="0">
                <a:pos x="connsiteX1" y="connsiteY1"/>
              </a:cxn>
              <a:cxn ang="0">
                <a:pos x="connsiteX2" y="connsiteY2"/>
              </a:cxn>
            </a:cxnLst>
            <a:rect l="l" t="t" r="r" b="b"/>
            <a:pathLst>
              <a:path w="885825" h="561975">
                <a:moveTo>
                  <a:pt x="0" y="561975"/>
                </a:moveTo>
                <a:lnTo>
                  <a:pt x="704850" y="561975"/>
                </a:lnTo>
                <a:lnTo>
                  <a:pt x="8858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7962509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AFB1C-EEA8-8E4B-B013-61AC68B1B501}"/>
              </a:ext>
            </a:extLst>
          </p:cNvPr>
          <p:cNvSpPr>
            <a:spLocks noGrp="1"/>
          </p:cNvSpPr>
          <p:nvPr>
            <p:ph type="title"/>
          </p:nvPr>
        </p:nvSpPr>
        <p:spPr/>
        <p:txBody>
          <a:bodyPr/>
          <a:lstStyle/>
          <a:p>
            <a:r>
              <a:rPr lang="en-US" dirty="0"/>
              <a:t>ADCs in Early Breast Cancer: Select Clinical Trials</a:t>
            </a:r>
          </a:p>
        </p:txBody>
      </p:sp>
      <p:graphicFrame>
        <p:nvGraphicFramePr>
          <p:cNvPr id="8" name="Content Placeholder 3">
            <a:extLst>
              <a:ext uri="{FF2B5EF4-FFF2-40B4-BE49-F238E27FC236}">
                <a16:creationId xmlns:a16="http://schemas.microsoft.com/office/drawing/2014/main" id="{56CCCFFF-8C67-191D-0493-70AE517468AF}"/>
              </a:ext>
            </a:extLst>
          </p:cNvPr>
          <p:cNvGraphicFramePr>
            <a:graphicFrameLocks/>
          </p:cNvGraphicFramePr>
          <p:nvPr>
            <p:extLst>
              <p:ext uri="{D42A27DB-BD31-4B8C-83A1-F6EECF244321}">
                <p14:modId xmlns:p14="http://schemas.microsoft.com/office/powerpoint/2010/main" val="2949039928"/>
              </p:ext>
            </p:extLst>
          </p:nvPr>
        </p:nvGraphicFramePr>
        <p:xfrm>
          <a:off x="727076" y="1604963"/>
          <a:ext cx="10735057" cy="3657600"/>
        </p:xfrm>
        <a:graphic>
          <a:graphicData uri="http://schemas.openxmlformats.org/drawingml/2006/table">
            <a:tbl>
              <a:tblPr/>
              <a:tblGrid>
                <a:gridCol w="1707780">
                  <a:extLst>
                    <a:ext uri="{9D8B030D-6E8A-4147-A177-3AD203B41FA5}">
                      <a16:colId xmlns:a16="http://schemas.microsoft.com/office/drawing/2014/main" val="292749579"/>
                    </a:ext>
                  </a:extLst>
                </a:gridCol>
                <a:gridCol w="808074">
                  <a:extLst>
                    <a:ext uri="{9D8B030D-6E8A-4147-A177-3AD203B41FA5}">
                      <a16:colId xmlns:a16="http://schemas.microsoft.com/office/drawing/2014/main" val="410917434"/>
                    </a:ext>
                  </a:extLst>
                </a:gridCol>
                <a:gridCol w="1084521">
                  <a:extLst>
                    <a:ext uri="{9D8B030D-6E8A-4147-A177-3AD203B41FA5}">
                      <a16:colId xmlns:a16="http://schemas.microsoft.com/office/drawing/2014/main" val="3660920476"/>
                    </a:ext>
                  </a:extLst>
                </a:gridCol>
                <a:gridCol w="2775098">
                  <a:extLst>
                    <a:ext uri="{9D8B030D-6E8A-4147-A177-3AD203B41FA5}">
                      <a16:colId xmlns:a16="http://schemas.microsoft.com/office/drawing/2014/main" val="1663833863"/>
                    </a:ext>
                  </a:extLst>
                </a:gridCol>
                <a:gridCol w="2775098">
                  <a:extLst>
                    <a:ext uri="{9D8B030D-6E8A-4147-A177-3AD203B41FA5}">
                      <a16:colId xmlns:a16="http://schemas.microsoft.com/office/drawing/2014/main" val="2971257413"/>
                    </a:ext>
                  </a:extLst>
                </a:gridCol>
                <a:gridCol w="1584486">
                  <a:extLst>
                    <a:ext uri="{9D8B030D-6E8A-4147-A177-3AD203B41FA5}">
                      <a16:colId xmlns:a16="http://schemas.microsoft.com/office/drawing/2014/main" val="1220837557"/>
                    </a:ext>
                  </a:extLst>
                </a:gridCol>
              </a:tblGrid>
              <a:tr h="1182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Trial</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Phase </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635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Setting</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Population</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Interventions</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Primary Outcome(s)</a:t>
                      </a:r>
                    </a:p>
                  </a:txBody>
                  <a:tcPr marL="118872" marR="118872"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352220555"/>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SASCIA (NCT04595565)</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Adj</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HER2- with residual disease + high risk of recurrence </a:t>
                      </a:r>
                      <a:r>
                        <a:rPr kumimoji="0" lang="en-US" sz="1800" b="0" i="0" u="none" strike="noStrike" kern="1200" cap="none" normalizeH="0" baseline="0">
                          <a:ln>
                            <a:noFill/>
                          </a:ln>
                          <a:solidFill>
                            <a:schemeClr val="bg1"/>
                          </a:solidFill>
                          <a:effectLst/>
                          <a:latin typeface="Calibri" panose="020F0502020204030204" pitchFamily="34" charset="0"/>
                          <a:ea typeface="+mn-ea"/>
                          <a:cs typeface="+mn-cs"/>
                        </a:rPr>
                        <a:t>after NAC</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Sacituzumab </a:t>
                      </a: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govitecan</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vs physician’s choice of CT or observation</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iDFS</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285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767769302"/>
                  </a:ext>
                </a:extLst>
              </a:tr>
              <a:tr h="0">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ASCENT-05 (NCT05633654)</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Adj</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TNBC with residual disease after NAC and surgery</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Sacituzumab </a:t>
                      </a: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govitecan</a:t>
                      </a: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 + pembrolizumab vs TPC (pembrolizumab ± capecitabine)</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lvl1pPr marL="0" algn="l" defTabSz="342900" rtl="0" eaLnBrk="1" latinLnBrk="0" hangingPunct="1">
                        <a:defRPr sz="1350" kern="1200">
                          <a:solidFill>
                            <a:schemeClr val="tx1"/>
                          </a:solidFill>
                          <a:latin typeface="Calibri" panose="020F0502020204030204"/>
                        </a:defRPr>
                      </a:lvl1pPr>
                      <a:lvl2pPr marL="342900" algn="l" defTabSz="342900" rtl="0" eaLnBrk="1" latinLnBrk="0" hangingPunct="1">
                        <a:defRPr sz="1350" kern="1200">
                          <a:solidFill>
                            <a:schemeClr val="tx1"/>
                          </a:solidFill>
                          <a:latin typeface="Calibri" panose="020F0502020204030204"/>
                        </a:defRPr>
                      </a:lvl2pPr>
                      <a:lvl3pPr marL="685800" algn="l" defTabSz="342900" rtl="0" eaLnBrk="1" latinLnBrk="0" hangingPunct="1">
                        <a:defRPr sz="1350" kern="1200">
                          <a:solidFill>
                            <a:schemeClr val="tx1"/>
                          </a:solidFill>
                          <a:latin typeface="Calibri" panose="020F0502020204030204"/>
                        </a:defRPr>
                      </a:lvl3pPr>
                      <a:lvl4pPr marL="1028700" algn="l" defTabSz="342900" rtl="0" eaLnBrk="1" latinLnBrk="0" hangingPunct="1">
                        <a:defRPr sz="1350" kern="1200">
                          <a:solidFill>
                            <a:schemeClr val="tx1"/>
                          </a:solidFill>
                          <a:latin typeface="Calibri" panose="020F0502020204030204"/>
                        </a:defRPr>
                      </a:lvl4pPr>
                      <a:lvl5pPr marL="1371600" algn="l" defTabSz="342900" rtl="0" eaLnBrk="1" latinLnBrk="0" hangingPunct="1">
                        <a:defRPr sz="1350" kern="1200">
                          <a:solidFill>
                            <a:schemeClr val="tx1"/>
                          </a:solidFill>
                          <a:latin typeface="Calibri" panose="020F0502020204030204"/>
                        </a:defRPr>
                      </a:lvl5pPr>
                      <a:lvl6pPr marL="1714500" algn="l" defTabSz="342900" rtl="0" eaLnBrk="1" latinLnBrk="0" hangingPunct="1">
                        <a:defRPr sz="1350" kern="1200">
                          <a:solidFill>
                            <a:schemeClr val="tx1"/>
                          </a:solidFill>
                          <a:latin typeface="Calibri" panose="020F0502020204030204"/>
                        </a:defRPr>
                      </a:lvl6pPr>
                      <a:lvl7pPr marL="2057400" algn="l" defTabSz="342900" rtl="0" eaLnBrk="1" latinLnBrk="0" hangingPunct="1">
                        <a:defRPr sz="1350" kern="1200">
                          <a:solidFill>
                            <a:schemeClr val="tx1"/>
                          </a:solidFill>
                          <a:latin typeface="Calibri" panose="020F0502020204030204"/>
                        </a:defRPr>
                      </a:lvl7pPr>
                      <a:lvl8pPr marL="2400300" algn="l" defTabSz="342900" rtl="0" eaLnBrk="1" latinLnBrk="0" hangingPunct="1">
                        <a:defRPr sz="1350" kern="1200">
                          <a:solidFill>
                            <a:schemeClr val="tx1"/>
                          </a:solidFill>
                          <a:latin typeface="Calibri" panose="020F0502020204030204"/>
                        </a:defRPr>
                      </a:lvl8pPr>
                      <a:lvl9pPr marL="2743200" algn="l" defTabSz="342900" rtl="0" eaLnBrk="1" latinLnBrk="0" hangingPunct="1">
                        <a:defRPr sz="1350" kern="1200">
                          <a:solidFill>
                            <a:schemeClr val="tx1"/>
                          </a:solidFill>
                          <a:latin typeface="Calibri" panose="020F0502020204030204"/>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iDFS</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4855839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TROPION-Breast03 (NCT05629585)</a:t>
                      </a:r>
                    </a:p>
                  </a:txBody>
                  <a:tcPr marL="118872" marR="118872" anchor="ctr">
                    <a:lnL w="381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Adj</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Stage I-III TNBC with residual disease after NAC and surgery</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dirty="0">
                          <a:solidFill>
                            <a:schemeClr val="bg1"/>
                          </a:solidFill>
                        </a:rPr>
                        <a:t>Dato-</a:t>
                      </a:r>
                      <a:r>
                        <a:rPr lang="en-US" dirty="0" err="1">
                          <a:solidFill>
                            <a:schemeClr val="bg1"/>
                          </a:solidFill>
                        </a:rPr>
                        <a:t>DXd</a:t>
                      </a:r>
                      <a:r>
                        <a:rPr lang="en-US" dirty="0">
                          <a:solidFill>
                            <a:schemeClr val="bg1"/>
                          </a:solidFill>
                        </a:rPr>
                        <a:t>/durvalumab vs </a:t>
                      </a:r>
                      <a:r>
                        <a:rPr lang="en-US" dirty="0" err="1">
                          <a:solidFill>
                            <a:schemeClr val="bg1"/>
                          </a:solidFill>
                        </a:rPr>
                        <a:t>dato-DXd</a:t>
                      </a:r>
                      <a:r>
                        <a:rPr lang="en-US" dirty="0">
                          <a:solidFill>
                            <a:schemeClr val="bg1"/>
                          </a:solidFill>
                        </a:rPr>
                        <a:t> vs investigator’s choice </a:t>
                      </a: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err="1">
                          <a:ln>
                            <a:noFill/>
                          </a:ln>
                          <a:solidFill>
                            <a:schemeClr val="bg1"/>
                          </a:solidFill>
                          <a:effectLst/>
                          <a:latin typeface="Calibri" panose="020F0502020204030204" pitchFamily="34" charset="0"/>
                          <a:ea typeface="+mn-ea"/>
                          <a:cs typeface="+mn-cs"/>
                        </a:rPr>
                        <a:t>iDFS</a:t>
                      </a:r>
                      <a:endParaRPr kumimoji="0" lang="en-US" sz="18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18872" marR="118872"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6521228"/>
                  </a:ext>
                </a:extLst>
              </a:tr>
            </a:tbl>
          </a:graphicData>
        </a:graphic>
      </p:graphicFrame>
      <p:sp>
        <p:nvSpPr>
          <p:cNvPr id="3" name="TextBox 2">
            <a:extLst>
              <a:ext uri="{FF2B5EF4-FFF2-40B4-BE49-F238E27FC236}">
                <a16:creationId xmlns:a16="http://schemas.microsoft.com/office/drawing/2014/main" id="{13B3F5AB-D9A0-2FA1-3149-FEA85F379527}"/>
              </a:ext>
            </a:extLst>
          </p:cNvPr>
          <p:cNvSpPr txBox="1"/>
          <p:nvPr/>
        </p:nvSpPr>
        <p:spPr bwMode="auto">
          <a:xfrm>
            <a:off x="430501" y="6389301"/>
            <a:ext cx="12222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Clinicaltrials.gov.</a:t>
            </a:r>
          </a:p>
        </p:txBody>
      </p:sp>
    </p:spTree>
    <p:extLst>
      <p:ext uri="{BB962C8B-B14F-4D97-AF65-F5344CB8AC3E}">
        <p14:creationId xmlns:p14="http://schemas.microsoft.com/office/powerpoint/2010/main" val="413775738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47A2E-85B2-FCCB-DB70-2F30A7E2E464}"/>
              </a:ext>
            </a:extLst>
          </p:cNvPr>
          <p:cNvSpPr>
            <a:spLocks noGrp="1"/>
          </p:cNvSpPr>
          <p:nvPr>
            <p:ph type="title"/>
          </p:nvPr>
        </p:nvSpPr>
        <p:spPr/>
        <p:txBody>
          <a:bodyPr/>
          <a:lstStyle/>
          <a:p>
            <a:pPr marL="342900" marR="0">
              <a:spcBef>
                <a:spcPts val="0"/>
              </a:spcBef>
              <a:spcAft>
                <a:spcPts val="0"/>
              </a:spcAft>
            </a:pPr>
            <a:r>
              <a:rPr lang="en-US" sz="4000" b="1" dirty="0">
                <a:effectLst/>
                <a:latin typeface="Calibri" panose="020F0502020204030204" pitchFamily="34" charset="0"/>
              </a:rPr>
              <a:t>Improving and Promoting Equity in Precision Medicine</a:t>
            </a:r>
            <a:endParaRPr lang="en-US" sz="4000" dirty="0">
              <a:effectLst/>
              <a:latin typeface="Calibri" panose="020F0502020204030204" pitchFamily="34" charset="0"/>
            </a:endParaRPr>
          </a:p>
        </p:txBody>
      </p:sp>
    </p:spTree>
    <p:extLst>
      <p:ext uri="{BB962C8B-B14F-4D97-AF65-F5344CB8AC3E}">
        <p14:creationId xmlns:p14="http://schemas.microsoft.com/office/powerpoint/2010/main" val="143141848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A94E44A-D09D-C749-23F3-04C77CC496E7}"/>
              </a:ext>
            </a:extLst>
          </p:cNvPr>
          <p:cNvSpPr/>
          <p:nvPr/>
        </p:nvSpPr>
        <p:spPr bwMode="auto">
          <a:xfrm>
            <a:off x="604675" y="4021019"/>
            <a:ext cx="10789920" cy="2094857"/>
          </a:xfrm>
          <a:prstGeom prst="round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Rounded Corners 6">
            <a:extLst>
              <a:ext uri="{FF2B5EF4-FFF2-40B4-BE49-F238E27FC236}">
                <a16:creationId xmlns:a16="http://schemas.microsoft.com/office/drawing/2014/main" id="{CC649B2D-4759-5255-394B-AFABDFCC6564}"/>
              </a:ext>
            </a:extLst>
          </p:cNvPr>
          <p:cNvSpPr/>
          <p:nvPr/>
        </p:nvSpPr>
        <p:spPr bwMode="auto">
          <a:xfrm>
            <a:off x="604675" y="1483230"/>
            <a:ext cx="10789920" cy="2094857"/>
          </a:xfrm>
          <a:prstGeom prst="roundRect">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7107289A-E0F5-F15B-58E5-A3649257FEDA}"/>
              </a:ext>
            </a:extLst>
          </p:cNvPr>
          <p:cNvSpPr>
            <a:spLocks noGrp="1"/>
          </p:cNvSpPr>
          <p:nvPr>
            <p:ph type="title"/>
          </p:nvPr>
        </p:nvSpPr>
        <p:spPr/>
        <p:txBody>
          <a:bodyPr/>
          <a:lstStyle/>
          <a:p>
            <a:r>
              <a:rPr lang="en-US" dirty="0"/>
              <a:t>American Cancer Society: </a:t>
            </a:r>
            <a:br>
              <a:rPr lang="en-US" dirty="0"/>
            </a:br>
            <a:r>
              <a:rPr lang="en-US" dirty="0"/>
              <a:t>Health Equity in Precision Medicine</a:t>
            </a:r>
          </a:p>
        </p:txBody>
      </p:sp>
      <p:sp>
        <p:nvSpPr>
          <p:cNvPr id="3" name="Content Placeholder 2">
            <a:extLst>
              <a:ext uri="{FF2B5EF4-FFF2-40B4-BE49-F238E27FC236}">
                <a16:creationId xmlns:a16="http://schemas.microsoft.com/office/drawing/2014/main" id="{7D23E62E-7E20-4C4E-1EBA-5B97583DD25A}"/>
              </a:ext>
            </a:extLst>
          </p:cNvPr>
          <p:cNvSpPr>
            <a:spLocks noGrp="1"/>
          </p:cNvSpPr>
          <p:nvPr>
            <p:ph idx="1"/>
          </p:nvPr>
        </p:nvSpPr>
        <p:spPr/>
        <p:txBody>
          <a:bodyPr/>
          <a:lstStyle/>
          <a:p>
            <a:r>
              <a:rPr lang="en-US" dirty="0"/>
              <a:t>“Despite evidence demonstrating the effectiveness of biomarker testing and targeted therapy, currently not all individuals benefit equitably from these advances. There are notable racial/ethnic, and socioeconomic disparities in access and utilization of these advancements in care.” </a:t>
            </a:r>
          </a:p>
          <a:p>
            <a:endParaRPr lang="en-US" dirty="0"/>
          </a:p>
          <a:p>
            <a:r>
              <a:rPr lang="en-US" dirty="0"/>
              <a:t>“Improving access to biomarker testing is important for advancing health equity. Special focus should be placed on ensuring that groups facing disparities have equitable access to biomarker testing and targeted therapy which can improve outcomes and quality of life.” </a:t>
            </a:r>
          </a:p>
        </p:txBody>
      </p:sp>
      <p:sp>
        <p:nvSpPr>
          <p:cNvPr id="6" name="正方形/長方形 6">
            <a:extLst>
              <a:ext uri="{FF2B5EF4-FFF2-40B4-BE49-F238E27FC236}">
                <a16:creationId xmlns:a16="http://schemas.microsoft.com/office/drawing/2014/main" id="{04868E72-CEF7-084E-9470-BF0A1DE81D83}"/>
              </a:ext>
            </a:extLst>
          </p:cNvPr>
          <p:cNvSpPr/>
          <p:nvPr/>
        </p:nvSpPr>
        <p:spPr>
          <a:xfrm>
            <a:off x="419405" y="6397347"/>
            <a:ext cx="8366786"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altLang="ja-JP"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fightcancer.org/sites/default/files/health_equity_in_biomarker_testing_and_targeted_therapy_.pdf.</a:t>
            </a:r>
          </a:p>
        </p:txBody>
      </p:sp>
    </p:spTree>
    <p:extLst>
      <p:ext uri="{BB962C8B-B14F-4D97-AF65-F5344CB8AC3E}">
        <p14:creationId xmlns:p14="http://schemas.microsoft.com/office/powerpoint/2010/main" val="42691078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F8ADA8C-232C-E2CC-9FB5-D355D2053C02}"/>
              </a:ext>
            </a:extLst>
          </p:cNvPr>
          <p:cNvSpPr/>
          <p:nvPr/>
        </p:nvSpPr>
        <p:spPr bwMode="auto">
          <a:xfrm>
            <a:off x="5379395" y="1490277"/>
            <a:ext cx="6102809" cy="2614796"/>
          </a:xfrm>
          <a:prstGeom prst="roundRect">
            <a:avLst>
              <a:gd name="adj" fmla="val 7366"/>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F21EA2DA-B34A-0B36-9ACE-AFF5C744531D}"/>
              </a:ext>
            </a:extLst>
          </p:cNvPr>
          <p:cNvSpPr>
            <a:spLocks noGrp="1"/>
          </p:cNvSpPr>
          <p:nvPr>
            <p:ph type="title"/>
          </p:nvPr>
        </p:nvSpPr>
        <p:spPr/>
        <p:txBody>
          <a:bodyPr/>
          <a:lstStyle/>
          <a:p>
            <a:r>
              <a:rPr lang="en-US" dirty="0"/>
              <a:t>Need for Expanded Enrollment of Black People and Other Minorities in Clinical Trials</a:t>
            </a:r>
          </a:p>
        </p:txBody>
      </p:sp>
      <p:sp>
        <p:nvSpPr>
          <p:cNvPr id="3" name="Content Placeholder 2">
            <a:extLst>
              <a:ext uri="{FF2B5EF4-FFF2-40B4-BE49-F238E27FC236}">
                <a16:creationId xmlns:a16="http://schemas.microsoft.com/office/drawing/2014/main" id="{00BF36F4-8A60-A05E-6DDC-FEBA8F018D4C}"/>
              </a:ext>
            </a:extLst>
          </p:cNvPr>
          <p:cNvSpPr>
            <a:spLocks noGrp="1"/>
          </p:cNvSpPr>
          <p:nvPr>
            <p:ph sz="half" idx="1"/>
          </p:nvPr>
        </p:nvSpPr>
        <p:spPr>
          <a:xfrm>
            <a:off x="601820" y="1510730"/>
            <a:ext cx="4495474" cy="4678738"/>
          </a:xfrm>
        </p:spPr>
        <p:txBody>
          <a:bodyPr/>
          <a:lstStyle/>
          <a:p>
            <a:pPr>
              <a:spcAft>
                <a:spcPts val="300"/>
              </a:spcAft>
            </a:pPr>
            <a:r>
              <a:rPr lang="en-US" sz="2200" dirty="0"/>
              <a:t>93 breast, prostate, lung, and colorectal cancer studies in Clinicaltrials.gov registry incorporating precision oncology in (n = 5867)</a:t>
            </a:r>
            <a:r>
              <a:rPr lang="en-US" sz="2200" baseline="30000" dirty="0"/>
              <a:t>1</a:t>
            </a:r>
            <a:r>
              <a:rPr lang="en-US" sz="2200" dirty="0"/>
              <a:t> </a:t>
            </a:r>
          </a:p>
          <a:p>
            <a:pPr lvl="1">
              <a:spcAft>
                <a:spcPts val="300"/>
              </a:spcAft>
            </a:pPr>
            <a:r>
              <a:rPr lang="en-US" sz="2000" dirty="0"/>
              <a:t>Non-Hispanic White: 82.3%; </a:t>
            </a:r>
            <a:br>
              <a:rPr lang="en-US" sz="2000" dirty="0"/>
            </a:br>
            <a:r>
              <a:rPr lang="en-US" sz="2000" dirty="0"/>
              <a:t>Black: 10.0%; Asian: 4.1% </a:t>
            </a:r>
          </a:p>
          <a:p>
            <a:pPr>
              <a:spcAft>
                <a:spcPts val="300"/>
              </a:spcAft>
            </a:pPr>
            <a:r>
              <a:rPr lang="en-US" sz="2200" dirty="0"/>
              <a:t>Key groups underrepresented per observed-to-expected ratios</a:t>
            </a:r>
            <a:r>
              <a:rPr lang="en-US" sz="2200" baseline="30000" dirty="0"/>
              <a:t>1</a:t>
            </a:r>
            <a:r>
              <a:rPr lang="en-US" sz="2200" dirty="0"/>
              <a:t>:</a:t>
            </a:r>
          </a:p>
          <a:p>
            <a:pPr lvl="1">
              <a:spcAft>
                <a:spcPts val="300"/>
              </a:spcAft>
            </a:pPr>
            <a:r>
              <a:rPr lang="en-US" sz="2000" dirty="0"/>
              <a:t>Black: 0.49 (95% CI: 0.45-0.54)</a:t>
            </a:r>
          </a:p>
          <a:p>
            <a:pPr lvl="1">
              <a:spcAft>
                <a:spcPts val="300"/>
              </a:spcAft>
            </a:pPr>
            <a:r>
              <a:rPr lang="en-US" sz="2000" dirty="0"/>
              <a:t>Hispanic: 0.24 (95% CI: 0.20-0.28)</a:t>
            </a:r>
          </a:p>
          <a:p>
            <a:pPr lvl="1">
              <a:spcAft>
                <a:spcPts val="300"/>
              </a:spcAft>
            </a:pPr>
            <a:r>
              <a:rPr lang="en-US" sz="2000" dirty="0"/>
              <a:t>American Indian and Alaskan Native: 0.43 (95% CI: 0.24-0.78)</a:t>
            </a:r>
          </a:p>
          <a:p>
            <a:pPr>
              <a:spcAft>
                <a:spcPts val="300"/>
              </a:spcAft>
            </a:pPr>
            <a:endParaRPr lang="en-US" sz="2200" dirty="0"/>
          </a:p>
        </p:txBody>
      </p:sp>
      <p:sp>
        <p:nvSpPr>
          <p:cNvPr id="5" name="Content Placeholder 4">
            <a:extLst>
              <a:ext uri="{FF2B5EF4-FFF2-40B4-BE49-F238E27FC236}">
                <a16:creationId xmlns:a16="http://schemas.microsoft.com/office/drawing/2014/main" id="{B137F1A5-D9FE-A996-35D8-606D1B3698D3}"/>
              </a:ext>
            </a:extLst>
          </p:cNvPr>
          <p:cNvSpPr>
            <a:spLocks noGrp="1"/>
          </p:cNvSpPr>
          <p:nvPr>
            <p:ph sz="half" idx="2"/>
          </p:nvPr>
        </p:nvSpPr>
        <p:spPr>
          <a:xfrm>
            <a:off x="5379396" y="1510730"/>
            <a:ext cx="6102808" cy="4679462"/>
          </a:xfrm>
        </p:spPr>
        <p:txBody>
          <a:bodyPr/>
          <a:lstStyle/>
          <a:p>
            <a:pPr>
              <a:spcAft>
                <a:spcPts val="0"/>
              </a:spcAft>
            </a:pPr>
            <a:r>
              <a:rPr lang="en-US" sz="2200" dirty="0"/>
              <a:t>“…precision oncology studies for breast, lung, prostate, and colorectal cancers vastly underrepresent racial and ethnic minority populations relative to their cancer incidence in the US population. It is imperative to increase diversity among enrollees so that all individuals may benefit from cancer research breakthroughs and personalized treatments.”</a:t>
            </a:r>
            <a:r>
              <a:rPr lang="en-US" sz="2200" baseline="30000" dirty="0"/>
              <a:t>1</a:t>
            </a:r>
          </a:p>
          <a:p>
            <a:pPr>
              <a:spcAft>
                <a:spcPts val="0"/>
              </a:spcAft>
            </a:pPr>
            <a:endParaRPr lang="en-US" sz="2200" dirty="0"/>
          </a:p>
          <a:p>
            <a:pPr>
              <a:spcAft>
                <a:spcPts val="0"/>
              </a:spcAft>
            </a:pPr>
            <a:r>
              <a:rPr lang="en-US" sz="2200" dirty="0"/>
              <a:t>Although Black Americans represent &gt;13% of US population, in clinical trials resulting in </a:t>
            </a:r>
            <a:r>
              <a:rPr lang="en-US" sz="2200" b="1" dirty="0">
                <a:solidFill>
                  <a:schemeClr val="accent3"/>
                </a:solidFill>
              </a:rPr>
              <a:t>FDA approval of 4 new breast cancer treatments in 2020</a:t>
            </a:r>
            <a:r>
              <a:rPr lang="en-US" sz="2200" dirty="0"/>
              <a:t>, only 2% to 9% of participants were Black</a:t>
            </a:r>
            <a:r>
              <a:rPr lang="en-US" sz="2200" baseline="30000" dirty="0"/>
              <a:t>2</a:t>
            </a:r>
            <a:endParaRPr lang="en-US" sz="2200" dirty="0"/>
          </a:p>
          <a:p>
            <a:pPr>
              <a:spcAft>
                <a:spcPts val="0"/>
              </a:spcAft>
            </a:pPr>
            <a:endParaRPr lang="en-US" sz="2200" dirty="0"/>
          </a:p>
        </p:txBody>
      </p:sp>
      <p:sp>
        <p:nvSpPr>
          <p:cNvPr id="4" name="Text Box 15">
            <a:extLst>
              <a:ext uri="{FF2B5EF4-FFF2-40B4-BE49-F238E27FC236}">
                <a16:creationId xmlns:a16="http://schemas.microsoft.com/office/drawing/2014/main" id="{941C7E12-1973-9D3B-597F-49E6AD1E4B28}"/>
              </a:ext>
            </a:extLst>
          </p:cNvPr>
          <p:cNvSpPr txBox="1">
            <a:spLocks noChangeArrowheads="1"/>
          </p:cNvSpPr>
          <p:nvPr/>
        </p:nvSpPr>
        <p:spPr bwMode="auto">
          <a:xfrm>
            <a:off x="430003" y="6395311"/>
            <a:ext cx="8590172"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v-SE"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Aldrighetti. JAMA Netw Open. 2021;4:e2133205. 2. </a:t>
            </a: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breastcancer.org/research-news/minorities-underrepresented-in-cancer-research.</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7380731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EB4F0D-FD8E-8D52-194B-C01BBF824DF9}"/>
              </a:ext>
            </a:extLst>
          </p:cNvPr>
          <p:cNvPicPr>
            <a:picLocks noChangeAspect="1"/>
          </p:cNvPicPr>
          <p:nvPr/>
        </p:nvPicPr>
        <p:blipFill>
          <a:blip r:embed="rId3"/>
          <a:stretch>
            <a:fillRect/>
          </a:stretch>
        </p:blipFill>
        <p:spPr>
          <a:xfrm>
            <a:off x="2712297" y="2503628"/>
            <a:ext cx="6931791" cy="3660105"/>
          </a:xfrm>
          <a:prstGeom prst="rect">
            <a:avLst/>
          </a:prstGeom>
        </p:spPr>
      </p:pic>
      <p:pic>
        <p:nvPicPr>
          <p:cNvPr id="7" name="Picture 6" descr="A black and white image of a black and white sky&#10;&#10;Description automatically generated">
            <a:extLst>
              <a:ext uri="{FF2B5EF4-FFF2-40B4-BE49-F238E27FC236}">
                <a16:creationId xmlns:a16="http://schemas.microsoft.com/office/drawing/2014/main" id="{5A3E8156-E23B-40B9-2267-912913A74D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2708214" y="5876675"/>
            <a:ext cx="6944794" cy="627942"/>
          </a:xfrm>
          <a:prstGeom prst="rect">
            <a:avLst/>
          </a:prstGeom>
        </p:spPr>
      </p:pic>
      <p:sp>
        <p:nvSpPr>
          <p:cNvPr id="4" name="Title 3">
            <a:extLst>
              <a:ext uri="{FF2B5EF4-FFF2-40B4-BE49-F238E27FC236}">
                <a16:creationId xmlns:a16="http://schemas.microsoft.com/office/drawing/2014/main" id="{DFD742C6-AE50-BBCD-D13E-1D4519218B54}"/>
              </a:ext>
            </a:extLst>
          </p:cNvPr>
          <p:cNvSpPr>
            <a:spLocks noGrp="1"/>
          </p:cNvSpPr>
          <p:nvPr>
            <p:ph type="title"/>
          </p:nvPr>
        </p:nvSpPr>
        <p:spPr/>
        <p:txBody>
          <a:bodyPr/>
          <a:lstStyle/>
          <a:p>
            <a:r>
              <a:rPr lang="en-US" dirty="0"/>
              <a:t>Tool: Healthcare Professional Checklist for Patient Communication in HER2-Negative Early Breast Cancer </a:t>
            </a:r>
          </a:p>
        </p:txBody>
      </p:sp>
      <p:sp>
        <p:nvSpPr>
          <p:cNvPr id="3" name="Content Placeholder 2">
            <a:extLst>
              <a:ext uri="{FF2B5EF4-FFF2-40B4-BE49-F238E27FC236}">
                <a16:creationId xmlns:a16="http://schemas.microsoft.com/office/drawing/2014/main" id="{80480B68-B634-5873-B377-0C1F3A6A79A5}"/>
              </a:ext>
            </a:extLst>
          </p:cNvPr>
          <p:cNvSpPr>
            <a:spLocks noGrp="1"/>
          </p:cNvSpPr>
          <p:nvPr>
            <p:ph idx="1"/>
          </p:nvPr>
        </p:nvSpPr>
        <p:spPr/>
        <p:txBody>
          <a:bodyPr/>
          <a:lstStyle/>
          <a:p>
            <a:r>
              <a:rPr lang="en-US" sz="2600" dirty="0"/>
              <a:t>Key topics to review and discuss with all patients with HER2-negative EBC to facilitate equitable and inclusive communication, including ensuring that appropriate clinical trial options are made available to each patient</a:t>
            </a:r>
          </a:p>
          <a:p>
            <a:endParaRPr lang="en-US" sz="2600" dirty="0"/>
          </a:p>
          <a:p>
            <a:endParaRPr lang="en-US" sz="2600" dirty="0"/>
          </a:p>
        </p:txBody>
      </p:sp>
      <p:sp>
        <p:nvSpPr>
          <p:cNvPr id="6" name="TextBox 5">
            <a:extLst>
              <a:ext uri="{FF2B5EF4-FFF2-40B4-BE49-F238E27FC236}">
                <a16:creationId xmlns:a16="http://schemas.microsoft.com/office/drawing/2014/main" id="{C004157B-8468-2A46-ACAA-30B127029ED5}"/>
              </a:ext>
            </a:extLst>
          </p:cNvPr>
          <p:cNvSpPr txBox="1"/>
          <p:nvPr/>
        </p:nvSpPr>
        <p:spPr bwMode="auto">
          <a:xfrm>
            <a:off x="402146" y="6368665"/>
            <a:ext cx="53674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i="0" dirty="0">
                <a:solidFill>
                  <a:schemeClr val="bg2"/>
                </a:solidFill>
                <a:effectLst/>
                <a:latin typeface="+mn-lt"/>
                <a:hlinkClick r:id="rId5">
                  <a:extLst>
                    <a:ext uri="{A12FA001-AC4F-418D-AE19-62706E023703}">
                      <ahyp:hlinkClr xmlns:ahyp="http://schemas.microsoft.com/office/drawing/2018/hyperlinkcolor" val="tx"/>
                    </a:ext>
                  </a:extLst>
                </a:hlinkClick>
              </a:rPr>
              <a:t>www.clinicaloptions.com/EBCOnlineSST2023Program</a:t>
            </a:r>
            <a:endParaRPr lang="en-US" sz="1200" dirty="0">
              <a:solidFill>
                <a:schemeClr val="bg2"/>
              </a:solidFill>
              <a:latin typeface="+mn-lt"/>
            </a:endParaRPr>
          </a:p>
        </p:txBody>
      </p:sp>
    </p:spTree>
    <p:extLst>
      <p:ext uri="{BB962C8B-B14F-4D97-AF65-F5344CB8AC3E}">
        <p14:creationId xmlns:p14="http://schemas.microsoft.com/office/powerpoint/2010/main" val="330596316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10E57-0AEA-F193-FD62-DB456B8EDB7C}"/>
              </a:ext>
            </a:extLst>
          </p:cNvPr>
          <p:cNvSpPr>
            <a:spLocks noGrp="1"/>
          </p:cNvSpPr>
          <p:nvPr>
            <p:ph type="title"/>
          </p:nvPr>
        </p:nvSpPr>
        <p:spPr/>
        <p:txBody>
          <a:bodyPr/>
          <a:lstStyle/>
          <a:p>
            <a:r>
              <a:rPr lang="en-US" dirty="0"/>
              <a:t>Key Takeaways </a:t>
            </a:r>
          </a:p>
        </p:txBody>
      </p:sp>
      <p:sp>
        <p:nvSpPr>
          <p:cNvPr id="3" name="Content Placeholder 2">
            <a:extLst>
              <a:ext uri="{FF2B5EF4-FFF2-40B4-BE49-F238E27FC236}">
                <a16:creationId xmlns:a16="http://schemas.microsoft.com/office/drawing/2014/main" id="{E68F918D-7D66-DD33-5129-42B553B71F53}"/>
              </a:ext>
            </a:extLst>
          </p:cNvPr>
          <p:cNvSpPr>
            <a:spLocks noGrp="1"/>
          </p:cNvSpPr>
          <p:nvPr>
            <p:ph idx="1"/>
          </p:nvPr>
        </p:nvSpPr>
        <p:spPr/>
        <p:txBody>
          <a:bodyPr/>
          <a:lstStyle/>
          <a:p>
            <a:r>
              <a:rPr lang="en-US" sz="2600" dirty="0"/>
              <a:t>Recent trials have altered the treatment landscape of EBC </a:t>
            </a:r>
          </a:p>
          <a:p>
            <a:pPr lvl="1"/>
            <a:r>
              <a:rPr lang="en-US" sz="2400" dirty="0"/>
              <a:t>For patients with high-risk HR+/HER2- EBC, adjuvant abemaciclib and olaparib are options for eligible patients </a:t>
            </a:r>
          </a:p>
          <a:p>
            <a:pPr lvl="1"/>
            <a:r>
              <a:rPr lang="en-US" sz="2400" dirty="0"/>
              <a:t>In addition to (neo)adjuvant pembrolizumab for triple-negative EBC, adjuvant capecitabine and olaparib are options for eligible patients </a:t>
            </a:r>
          </a:p>
          <a:p>
            <a:r>
              <a:rPr lang="en-US" sz="2600" dirty="0"/>
              <a:t>ADCs, SERDs, and ICIs are currently being evaluated in both the neoadjuvant and adjuvant settings as single-agents and in various combinations </a:t>
            </a:r>
          </a:p>
          <a:p>
            <a:r>
              <a:rPr lang="en-US" sz="2600" dirty="0"/>
              <a:t>It is critical that biomarker and genomic testing be performed in all eligible patients, regardless of race or ethnicity, and that healthcare providers work to increase diversity in clinical trial enrollment</a:t>
            </a:r>
          </a:p>
        </p:txBody>
      </p:sp>
    </p:spTree>
    <p:extLst>
      <p:ext uri="{BB962C8B-B14F-4D97-AF65-F5344CB8AC3E}">
        <p14:creationId xmlns:p14="http://schemas.microsoft.com/office/powerpoint/2010/main" val="19679516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HER2-Negative EBC!</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1067757" cy="2605717"/>
          </a:xfrm>
        </p:spPr>
        <p:txBody>
          <a:bodyPr rtlCol="0">
            <a:normAutofit fontScale="92500"/>
          </a:bodyPr>
          <a:lstStyle/>
          <a:p>
            <a:pPr eaLnBrk="1" hangingPunct="1">
              <a:buClr>
                <a:schemeClr val="accent6"/>
              </a:buClr>
              <a:defRPr/>
            </a:pPr>
            <a:r>
              <a:rPr lang="en-US" sz="2200" dirty="0">
                <a:solidFill>
                  <a:srgbClr val="E1471D"/>
                </a:solidFill>
              </a:rPr>
              <a:t>Expert commentary</a:t>
            </a:r>
            <a:r>
              <a:rPr lang="en-US" sz="2200" b="0" dirty="0"/>
              <a:t> on recent FDA approvals expanding individualized treatment options for </a:t>
            </a:r>
            <a:r>
              <a:rPr lang="en-US" sz="2200" b="0"/>
              <a:t>HER2-negative EBC – </a:t>
            </a:r>
            <a:r>
              <a:rPr lang="en-US" sz="2200" b="0" i="1"/>
              <a:t>coming soon</a:t>
            </a:r>
            <a:r>
              <a:rPr lang="en-US" sz="2200" b="0"/>
              <a:t>! </a:t>
            </a:r>
            <a:endParaRPr lang="en-US" sz="2200" dirty="0">
              <a:solidFill>
                <a:srgbClr val="E1471D"/>
              </a:solidFill>
            </a:endParaRPr>
          </a:p>
          <a:p>
            <a:pPr eaLnBrk="1" hangingPunct="1">
              <a:buClr>
                <a:schemeClr val="accent6"/>
              </a:buClr>
              <a:defRPr/>
            </a:pPr>
            <a:r>
              <a:rPr lang="en-US" sz="2200" dirty="0">
                <a:solidFill>
                  <a:srgbClr val="E1471D"/>
                </a:solidFill>
              </a:rPr>
              <a:t>Downloadable communication checklist </a:t>
            </a:r>
            <a:r>
              <a:rPr lang="en-US" sz="2200" b="0" dirty="0"/>
              <a:t>of topics to review with your patients diagnosed with HER2-negative EBC</a:t>
            </a:r>
          </a:p>
          <a:p>
            <a:pPr>
              <a:buClr>
                <a:schemeClr val="tx2">
                  <a:lumMod val="20000"/>
                  <a:lumOff val="80000"/>
                </a:schemeClr>
              </a:buClr>
              <a:defRPr/>
            </a:pPr>
            <a:r>
              <a:rPr lang="en-US" sz="2200" dirty="0">
                <a:solidFill>
                  <a:srgbClr val="E1471D"/>
                </a:solidFill>
              </a:rPr>
              <a:t>Downloadable </a:t>
            </a:r>
            <a:r>
              <a:rPr lang="en-US" sz="2200" dirty="0" err="1">
                <a:solidFill>
                  <a:srgbClr val="E1471D"/>
                </a:solidFill>
              </a:rPr>
              <a:t>slideset</a:t>
            </a:r>
            <a:r>
              <a:rPr lang="en-US" sz="2200" dirty="0">
                <a:solidFill>
                  <a:srgbClr val="E1471D"/>
                </a:solidFill>
              </a:rPr>
              <a:t> </a:t>
            </a:r>
            <a:r>
              <a:rPr lang="en-US" sz="2200" b="0" dirty="0"/>
              <a:t>on individualizing treatment and patient care in HER2-negative EBC</a:t>
            </a:r>
          </a:p>
          <a:p>
            <a:pPr>
              <a:buClr>
                <a:schemeClr val="tx2">
                  <a:lumMod val="20000"/>
                  <a:lumOff val="80000"/>
                </a:schemeClr>
              </a:buClr>
              <a:defRPr/>
            </a:pPr>
            <a:r>
              <a:rPr lang="en-US" sz="2200" dirty="0">
                <a:solidFill>
                  <a:srgbClr val="E1471D"/>
                </a:solidFill>
              </a:rPr>
              <a:t>Interactive Treatment Decision Tool</a:t>
            </a:r>
            <a:r>
              <a:rPr lang="en-US" sz="2200" b="0" dirty="0"/>
              <a:t> on HER2-negative EBC focused on high-risk disease – </a:t>
            </a:r>
            <a:r>
              <a:rPr lang="en-US" sz="2200" b="0" i="1" dirty="0"/>
              <a:t>coming soon</a:t>
            </a:r>
            <a:r>
              <a:rPr lang="en-US" sz="2200" b="0" dirty="0"/>
              <a:t>! </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ags/tag2.xml><?xml version="1.0" encoding="utf-8"?>
<p:tagLst xmlns:a="http://schemas.openxmlformats.org/drawingml/2006/main" xmlns:r="http://schemas.openxmlformats.org/officeDocument/2006/relationships" xmlns:p="http://schemas.openxmlformats.org/presentationml/2006/main">
  <p:tag name="KPI_HAS_CHART" val="false"/>
</p:tagLst>
</file>

<file path=ppt/tags/tag3.xml><?xml version="1.0" encoding="utf-8"?>
<p:tagLst xmlns:a="http://schemas.openxmlformats.org/drawingml/2006/main" xmlns:r="http://schemas.openxmlformats.org/officeDocument/2006/relationships" xmlns:p="http://schemas.openxmlformats.org/presentationml/2006/main">
  <p:tag name="KPI_HAS_CHART" val="false"/>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3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7A0AFA1D0F43F46A5D9695EB7E25EE9" ma:contentTypeVersion="1" ma:contentTypeDescription="Create a new document." ma:contentTypeScope="" ma:versionID="215c2e759a35010b1a0b64051ceb4bc5">
  <xsd:schema xmlns:xsd="http://www.w3.org/2001/XMLSchema" xmlns:xs="http://www.w3.org/2001/XMLSchema" xmlns:p="http://schemas.microsoft.com/office/2006/metadata/properties" xmlns:ns2="d54cbe69-32bd-412a-b004-9152f949605e" xmlns:ns3="79f63c88-12db-499f-a163-a5180183423c" targetNamespace="http://schemas.microsoft.com/office/2006/metadata/properties" ma:root="true" ma:fieldsID="7d5cbd30ab0326a8c99043534acc580d" ns2:_="" ns3:_="">
    <xsd:import namespace="d54cbe69-32bd-412a-b004-9152f949605e"/>
    <xsd:import namespace="79f63c88-12db-499f-a163-a5180183423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9f63c88-12db-499f-a163-a5180183423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Online Figures/Tables"/>
          <xsd:enumeration value="Outcomes - Questions"/>
          <xsd:enumeration value="Permissions"/>
          <xsd:enumeration value="Slide Des Req - Full Redraw"/>
          <xsd:enumeration value="Living Slides - Online (non-CME)"/>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56M7VY3CDVN5-1003021429-12</_dlc_DocId>
    <_dlc_DocIdUrl xmlns="d54cbe69-32bd-412a-b004-9152f949605e">
      <Url>https://intranet.clinicaloptions.com/mews/oncology/ONC_2023_EBC_SST_CI_(PRP5736)/CME_CE_CPE-Certified_Text_Module_with_polling_and_embedded_slides/_layouts/15/DocIdRedir.aspx?ID=56M7VY3CDVN5-1003021429-12</Url>
      <Description>56M7VY3CDVN5-1003021429-12</Description>
    </_dlc_DocIdUrl>
    <Document_x0020_Category xmlns="79f63c88-12db-499f-a163-a5180183423c">Living Slides - Online (non-CME)</Document_x0020_Category>
  </documentManagement>
</p:propertie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B8992D58-F0AE-47B0-AD12-2A57A4F822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9f63c88-12db-499f-a163-a5180183423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C9BCA771-DAE3-4EDB-9808-C1593744CD51}">
  <ds:schemaRefs>
    <ds:schemaRef ds:uri="http://schemas.microsoft.com/sharepoint/events"/>
  </ds:schemaRefs>
</ds:datastoreItem>
</file>

<file path=customXml/itemProps4.xml><?xml version="1.0" encoding="utf-8"?>
<ds:datastoreItem xmlns:ds="http://schemas.openxmlformats.org/officeDocument/2006/customXml" ds:itemID="{5BA55BC3-5A03-47C2-8EC3-D964C3B5E779}">
  <ds:schemaRefs>
    <ds:schemaRef ds:uri="http://schemas.microsoft.com/office/2006/metadata/properties"/>
    <ds:schemaRef ds:uri="http://purl.org/dc/terms/"/>
    <ds:schemaRef ds:uri="http://www.w3.org/XML/1998/namespace"/>
    <ds:schemaRef ds:uri="http://purl.org/dc/dcmitype/"/>
    <ds:schemaRef ds:uri="d54cbe69-32bd-412a-b004-9152f949605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79f63c88-12db-499f-a163-a5180183423c"/>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31873</TotalTime>
  <Words>12222</Words>
  <Application>Microsoft Office PowerPoint</Application>
  <PresentationFormat>Widescreen</PresentationFormat>
  <Paragraphs>2409</Paragraphs>
  <Slides>71</Slides>
  <Notes>62</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71</vt:i4>
      </vt:variant>
    </vt:vector>
  </HeadingPairs>
  <TitlesOfParts>
    <vt:vector size="83" baseType="lpstr">
      <vt:lpstr>ＭＳ Ｐゴシック</vt:lpstr>
      <vt:lpstr>Arial</vt:lpstr>
      <vt:lpstr>Arial Black</vt:lpstr>
      <vt:lpstr>Calibri</vt:lpstr>
      <vt:lpstr>Noto Sans</vt:lpstr>
      <vt:lpstr>Roboto</vt:lpstr>
      <vt:lpstr>System Font Regular</vt:lpstr>
      <vt:lpstr>Times</vt:lpstr>
      <vt:lpstr>Wingdings</vt:lpstr>
      <vt:lpstr>2017_HTAA_Diabetes</vt:lpstr>
      <vt:lpstr>3_2022_CCO_Template</vt:lpstr>
      <vt:lpstr>2022_CCO_Template</vt:lpstr>
      <vt:lpstr>Expert Review of Treatment for HER2-Negative Early Breast Cancer </vt:lpstr>
      <vt:lpstr>About These Slides</vt:lpstr>
      <vt:lpstr>Faculty</vt:lpstr>
      <vt:lpstr>EBC in the Era of Precision Medicine: Risk Assessment and Biomarker Testing</vt:lpstr>
      <vt:lpstr>Guideline-Recommended  Biomarker Testing for Breast Cancer</vt:lpstr>
      <vt:lpstr>Genomic Assays for Early-Stage Breast Cancer</vt:lpstr>
      <vt:lpstr>2022 ASCO Guidelines: Biomarkers for Adjuvant ET and CT for HR+/HER2- EBC</vt:lpstr>
      <vt:lpstr>RSClin in Patients With HR+/HER2-, N0 EBC</vt:lpstr>
      <vt:lpstr>2023 NCCN Guidelines in Use of Biomarkers to  Guide Adjuvant Decision-Making in EBC</vt:lpstr>
      <vt:lpstr>RxPONDER: Adjuvant ET ± CT in HR+/HER2- EBC  With 1-3 Positive Lymph Nodes and RS ≤25</vt:lpstr>
      <vt:lpstr>RxPONDER: iDFS by Menopausal Status </vt:lpstr>
      <vt:lpstr>Factors to Consider for Risk Assessment and  Treatment Guidance in HER2-Negative EBC</vt:lpstr>
      <vt:lpstr>Evaluation and Treatment of HER2-Negative EBC With Germline BRCA Mutations</vt:lpstr>
      <vt:lpstr>Incidence of BRCA Mutations</vt:lpstr>
      <vt:lpstr>PARP Inhibition for BRCA-Mutated Cancer</vt:lpstr>
      <vt:lpstr>OlympiA: Adjuvant Olaparib vs Placebo for BRCA1/2m High-Risk, HER2- EBC</vt:lpstr>
      <vt:lpstr>OlympiA: Baseline Patient Characteristics</vt:lpstr>
      <vt:lpstr>OlympiA: iDFS in ITT (Second Interim Analysis)</vt:lpstr>
      <vt:lpstr>OlympiA: Subgroup Analysis of iDFS</vt:lpstr>
      <vt:lpstr>OlympiA: OS in ITT (Second Interim Analysis)</vt:lpstr>
      <vt:lpstr>OlympiA: Subgroup Analysis of OS</vt:lpstr>
      <vt:lpstr>OlympiA: Safety</vt:lpstr>
      <vt:lpstr>Practical Management Strategies: Olaparib AEs </vt:lpstr>
      <vt:lpstr>Adjuvant Olaparib for EBC With  BRCA1/2 Mutations: FDA Approval</vt:lpstr>
      <vt:lpstr>NCCN Guidelines on Testing for BRCA1/2 Mutations</vt:lpstr>
      <vt:lpstr>Testing for BRCA1/2: Who and How?</vt:lpstr>
      <vt:lpstr>BRCA1/2 Testing Details</vt:lpstr>
      <vt:lpstr>Managing High-Risk, HR-Positive/HER2-Negative EBC without Germline BRCA Mutations</vt:lpstr>
      <vt:lpstr>Is There a Role for CDK4/6 Inhibition in  Early-Stage HR+ Disease?</vt:lpstr>
      <vt:lpstr>Reported CDK4/6 Inhibitor Adjuvant Trials</vt:lpstr>
      <vt:lpstr>monarchE: Adjuvant Abemaciclib + ET in  High-Risk, Node-Positive, HR+/HER2- EBC</vt:lpstr>
      <vt:lpstr>monarchE: Baseline Patient Characteristics</vt:lpstr>
      <vt:lpstr>monarchE: iDFS in ITT Population—5 Yr (IA3)</vt:lpstr>
      <vt:lpstr>monarchE: Outcomes by Ki-67 Status in Cohort 1 </vt:lpstr>
      <vt:lpstr>Ki-67 Requirement Dropped From Abemaciclib Indication for High-Risk, Node-Positive, HR+/HER2- EBC</vt:lpstr>
      <vt:lpstr>monarchE: Safety </vt:lpstr>
      <vt:lpstr>monarchE: Treatment-Emergent AEs of Special Interest</vt:lpstr>
      <vt:lpstr>NATALEE: Adjuvant Ribociclib + ET in HR+/HER2- EBC</vt:lpstr>
      <vt:lpstr>NATALEE: iDFS (Primary Endpoint)</vt:lpstr>
      <vt:lpstr>NATALEE: DDFS and OS</vt:lpstr>
      <vt:lpstr>NATALEE: Safety</vt:lpstr>
      <vt:lpstr>Key AEs With CDK4/6 Inhibitors:  Monitoring and Prevention</vt:lpstr>
      <vt:lpstr>Practical Management Strategies:  Diarrhea With Abemaciclib</vt:lpstr>
      <vt:lpstr>Dose Modifications for Abemaciclib</vt:lpstr>
      <vt:lpstr>An Approach for High-Risk HR+/HER2- EBC</vt:lpstr>
      <vt:lpstr>ESR1 Mutations: Primary vs Metastatic</vt:lpstr>
      <vt:lpstr>Targeting ESR1 Mutations  With SERDs</vt:lpstr>
      <vt:lpstr>Oral SERDs for Early Breast Cancer:  Select Clinical Trials</vt:lpstr>
      <vt:lpstr>Advances in Treatment for Early-Stage TNBC</vt:lpstr>
      <vt:lpstr>TNBC is Responsive to NAC With Outcomes Similar to  Non-TNBC </vt:lpstr>
      <vt:lpstr>KEYNOTE-522: Neoadjuvant Pembrolizumab or Placebo + CT Followed by Adjuvant Pembrolizumab or Placebo </vt:lpstr>
      <vt:lpstr>KEYNOTE-522: EFS at Interim Analysis 6</vt:lpstr>
      <vt:lpstr>KEYNOTE-522: EFS by pCR</vt:lpstr>
      <vt:lpstr>KEYNOTE-522: Immune-Mediated AEs</vt:lpstr>
      <vt:lpstr>Immune Checkpoint Inhibitors in Early-Stage TNBC</vt:lpstr>
      <vt:lpstr>Phase II NeoPACT: Neoadjuvant Pembrolizumab + Carboplatin/Docetaxel in TNBC</vt:lpstr>
      <vt:lpstr>ICIs in Early Breast Cancer: Select Clinical Trials</vt:lpstr>
      <vt:lpstr>General Guidelines for Management of irAEs</vt:lpstr>
      <vt:lpstr>CREATE-X: Adjuvant Capecitabine in HER2- EBC With Residual Disease After Neoadjuvant CT</vt:lpstr>
      <vt:lpstr>CREATE-X: DFS and OS</vt:lpstr>
      <vt:lpstr>CREATE-X: DFS by Subgroup</vt:lpstr>
      <vt:lpstr>Considerations in the Treatment of Early-Stage TNBC</vt:lpstr>
      <vt:lpstr>Clinical Questions That Remain for Early-Stage TNBC</vt:lpstr>
      <vt:lpstr>TROP2-Targeted Antibody–Drug Conjugate: Sacituzumab Govitecan</vt:lpstr>
      <vt:lpstr>ADCs in Early Breast Cancer: Select Clinical Trials</vt:lpstr>
      <vt:lpstr>Improving and Promoting Equity in Precision Medicine</vt:lpstr>
      <vt:lpstr>American Cancer Society:  Health Equity in Precision Medicine</vt:lpstr>
      <vt:lpstr>Need for Expanded Enrollment of Black People and Other Minorities in Clinical Trials</vt:lpstr>
      <vt:lpstr>Tool: Healthcare Professional Checklist for Patient Communication in HER2-Negative Early Breast Cancer </vt:lpstr>
      <vt:lpstr>Key Takeaways </vt:lpstr>
      <vt:lpstr>Go Online for More CCO  Coverage of HER2-Negative EBC!</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Review of Treatment for HER2-Negative Early Breast Cancer</dc:title>
  <dc:subject/>
  <dc:creator>Preferred User</dc:creator>
  <cp:keywords/>
  <dc:description/>
  <cp:lastModifiedBy>nkolenko@clinicaloptions.com</cp:lastModifiedBy>
  <cp:revision>682</cp:revision>
  <cp:lastPrinted>2016-09-26T20:21:49Z</cp:lastPrinted>
  <dcterms:created xsi:type="dcterms:W3CDTF">2005-05-27T15:08:01Z</dcterms:created>
  <dcterms:modified xsi:type="dcterms:W3CDTF">2024-01-19T17:29:32Z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4d973af8-8ed0-4dbf-9036-de547b4110ae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0x010100D7A0AFA1D0F43F46A5D9695EB7E25EE9</vt:lpwstr>
  </property>
</Properties>
</file>