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782" r:id="rId7"/>
  </p:sldMasterIdLst>
  <p:notesMasterIdLst>
    <p:notesMasterId r:id="rId81"/>
  </p:notesMasterIdLst>
  <p:handoutMasterIdLst>
    <p:handoutMasterId r:id="rId82"/>
  </p:handoutMasterIdLst>
  <p:sldIdLst>
    <p:sldId id="321" r:id="rId8"/>
    <p:sldId id="308"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58" r:id="rId22"/>
    <p:sldId id="359" r:id="rId23"/>
    <p:sldId id="360" r:id="rId24"/>
    <p:sldId id="361" r:id="rId25"/>
    <p:sldId id="362" r:id="rId26"/>
    <p:sldId id="363" r:id="rId27"/>
    <p:sldId id="364" r:id="rId28"/>
    <p:sldId id="365" r:id="rId29"/>
    <p:sldId id="366" r:id="rId30"/>
    <p:sldId id="367" r:id="rId31"/>
    <p:sldId id="368" r:id="rId32"/>
    <p:sldId id="369" r:id="rId33"/>
    <p:sldId id="370" r:id="rId34"/>
    <p:sldId id="322" r:id="rId35"/>
    <p:sldId id="323" r:id="rId36"/>
    <p:sldId id="324" r:id="rId37"/>
    <p:sldId id="325" r:id="rId38"/>
    <p:sldId id="326" r:id="rId39"/>
    <p:sldId id="327" r:id="rId40"/>
    <p:sldId id="328" r:id="rId41"/>
    <p:sldId id="329" r:id="rId42"/>
    <p:sldId id="330" r:id="rId43"/>
    <p:sldId id="331" r:id="rId44"/>
    <p:sldId id="332" r:id="rId45"/>
    <p:sldId id="333" r:id="rId46"/>
    <p:sldId id="334" r:id="rId47"/>
    <p:sldId id="335" r:id="rId48"/>
    <p:sldId id="336" r:id="rId49"/>
    <p:sldId id="337" r:id="rId50"/>
    <p:sldId id="338" r:id="rId51"/>
    <p:sldId id="371" r:id="rId52"/>
    <p:sldId id="372" r:id="rId53"/>
    <p:sldId id="373" r:id="rId54"/>
    <p:sldId id="374" r:id="rId55"/>
    <p:sldId id="375" r:id="rId56"/>
    <p:sldId id="376" r:id="rId57"/>
    <p:sldId id="339" r:id="rId58"/>
    <p:sldId id="340" r:id="rId59"/>
    <p:sldId id="341" r:id="rId60"/>
    <p:sldId id="342" r:id="rId61"/>
    <p:sldId id="343" r:id="rId62"/>
    <p:sldId id="344" r:id="rId63"/>
    <p:sldId id="345" r:id="rId64"/>
    <p:sldId id="377" r:id="rId65"/>
    <p:sldId id="378" r:id="rId66"/>
    <p:sldId id="379" r:id="rId67"/>
    <p:sldId id="380" r:id="rId68"/>
    <p:sldId id="381" r:id="rId69"/>
    <p:sldId id="382" r:id="rId70"/>
    <p:sldId id="383" r:id="rId71"/>
    <p:sldId id="384" r:id="rId72"/>
    <p:sldId id="385" r:id="rId73"/>
    <p:sldId id="386" r:id="rId74"/>
    <p:sldId id="387" r:id="rId75"/>
    <p:sldId id="388" r:id="rId76"/>
    <p:sldId id="389" r:id="rId77"/>
    <p:sldId id="390" r:id="rId78"/>
    <p:sldId id="391" r:id="rId79"/>
    <p:sldId id="318" r:id="rId80"/>
  </p:sldIdLst>
  <p:sldSz cx="12192000" cy="6858000"/>
  <p:notesSz cx="7315200" cy="9601200"/>
  <p:custDataLst>
    <p:tags r:id="rId8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43"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Megan Cartwright" initials="MC" lastIdx="5" clrIdx="14">
    <p:extLst>
      <p:ext uri="{19B8F6BF-5375-455C-9EA6-DF929625EA0E}">
        <p15:presenceInfo xmlns:p15="http://schemas.microsoft.com/office/powerpoint/2012/main" userId="S::mcartwright@clinicaloptions.com::aaeaf566-570c-41b1-9c90-11c8d9ac162b" providerId="AD"/>
      </p:ext>
    </p:extLst>
  </p:cmAuthor>
  <p:cmAuthor id="16" name="CLINICALOPTIONS\tquill" initials="C" lastIdx="8" clrIdx="15">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4482"/>
    <a:srgbClr val="033453"/>
    <a:srgbClr val="F15D22"/>
    <a:srgbClr val="015873"/>
    <a:srgbClr val="00823B"/>
    <a:srgbClr val="046376"/>
    <a:srgbClr val="01376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F28DF5-4C1A-4DF4-BB6D-2930E0B1D290}" v="17" dt="2022-02-25T21:40:47.34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6" autoAdjust="0"/>
    <p:restoredTop sz="82035" autoAdjust="0"/>
  </p:normalViewPr>
  <p:slideViewPr>
    <p:cSldViewPr snapToGrid="0" showGuides="1">
      <p:cViewPr varScale="1">
        <p:scale>
          <a:sx n="70" d="100"/>
          <a:sy n="70" d="100"/>
        </p:scale>
        <p:origin x="1080" y="58"/>
      </p:cViewPr>
      <p:guideLst>
        <p:guide orient="horz" pos="4128"/>
        <p:guide orient="horz" pos="1008"/>
        <p:guide orient="horz" pos="4032"/>
        <p:guide orient="horz" pos="151"/>
        <p:guide orient="horz" pos="258"/>
        <p:guide orient="horz" pos="3912"/>
        <p:guide orient="horz"/>
        <p:guide pos="329"/>
        <p:guide pos="7392"/>
        <p:guide pos="3843"/>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commentAuthors" Target="commentAuthors.xml"/><Relationship Id="rId89" Type="http://schemas.microsoft.com/office/2015/10/relationships/revisionInfo" Target="revisionInfo.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customXml" Target="../customXml/item5.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notesMaster" Target="notesMasters/notesMaster1.xml"/><Relationship Id="rId86"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2.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theme" Target="theme/theme1.xml"/><Relationship Id="rId61" Type="http://schemas.openxmlformats.org/officeDocument/2006/relationships/slide" Target="slides/slide54.xml"/><Relationship Id="rId82" Type="http://schemas.openxmlformats.org/officeDocument/2006/relationships/handoutMaster" Target="handoutMasters/handoutMaster1.xml"/><Relationship Id="rId19"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0801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334963" y="663575"/>
            <a:ext cx="5902325" cy="3321050"/>
          </a:xfrm>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0" i="1" dirty="0">
                <a:ea typeface="ＭＳ Ｐゴシック" pitchFamily="34" charset="-128"/>
              </a:rPr>
              <a:t>ADT, androgen-deprivation therapy; CRPC, castration-resistant prostate cancer; CSPC, </a:t>
            </a:r>
            <a:r>
              <a:rPr lang="en-US" b="0" i="1" dirty="0"/>
              <a:t>castration</a:t>
            </a:r>
            <a:r>
              <a:rPr lang="en-US" b="0" i="1" dirty="0">
                <a:ea typeface="ＭＳ Ｐゴシック" pitchFamily="34" charset="-128"/>
              </a:rPr>
              <a:t>-sensitive prostate cancer; ECOG, Eastern Cooperative Oncology Group; </a:t>
            </a:r>
            <a:r>
              <a:rPr lang="en-US" b="0" i="1" dirty="0"/>
              <a:t>mCSPC, metastatic castration-sensitive prostate cancer; OS, overall survival; </a:t>
            </a:r>
            <a:r>
              <a:rPr lang="en-US" b="0" i="1" dirty="0">
                <a:ea typeface="ＭＳ Ｐゴシック" pitchFamily="34" charset="-128"/>
              </a:rPr>
              <a:t>PD, progressive disease; PS, performance status; SSE, symptomatic skeletal event; ULN, upper limit of normal. </a:t>
            </a:r>
          </a:p>
        </p:txBody>
      </p:sp>
      <p:sp>
        <p:nvSpPr>
          <p:cNvPr id="47108" name="Slide Number Placeholder 3"/>
          <p:cNvSpPr>
            <a:spLocks noGrp="1"/>
          </p:cNvSpPr>
          <p:nvPr>
            <p:ph type="sldNum" sz="quarter" idx="5"/>
          </p:nvPr>
        </p:nvSpPr>
        <p:spPr bwMode="auto">
          <a:noFill/>
          <a:ln>
            <a:miter lim="800000"/>
            <a:headEnd/>
            <a:tailEnd/>
          </a:ln>
        </p:spPr>
        <p:txBody>
          <a:bodyPr/>
          <a:lstStyle/>
          <a:p>
            <a:pPr defTabSz="881261">
              <a:defRPr/>
            </a:pPr>
            <a:fld id="{7C191B1D-546F-402B-9C1E-76B5FA60D5E5}" type="slidenum">
              <a:rPr lang="en-US">
                <a:solidFill>
                  <a:prstClr val="black"/>
                </a:solidFill>
                <a:latin typeface="Calibri" panose="020F0502020204030204" pitchFamily="34" charset="0"/>
                <a:cs typeface="Calibri" panose="020F0502020204030204" pitchFamily="34" charset="0"/>
              </a:rPr>
              <a:pPr defTabSz="881261">
                <a:defRPr/>
              </a:pPr>
              <a:t>4</a:t>
            </a:fld>
            <a:endParaRPr lang="en-US"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703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ALP, alkaline</a:t>
            </a:r>
            <a:r>
              <a:rPr lang="en-US" i="1" baseline="0" dirty="0"/>
              <a:t> phosphatase; dx, diagnosis; </a:t>
            </a:r>
            <a:r>
              <a:rPr lang="en-US" i="1" dirty="0"/>
              <a:t>ECOG, Eastern</a:t>
            </a:r>
            <a:r>
              <a:rPr lang="en-US" i="1" baseline="0" dirty="0"/>
              <a:t> Cooperative Oncology Group; LN, lymph node; mets, metastases; PS, performance status; PSA, prostate specific antigen; ULN, upper limit of normal.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07003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NE, not estimable; OS, overall survival; tx, therapy.</a:t>
            </a:r>
            <a:endParaRPr lang="en-US" i="0" dirty="0"/>
          </a:p>
        </p:txBody>
      </p:sp>
      <p:sp>
        <p:nvSpPr>
          <p:cNvPr id="4" name="Slide Number Placeholder 3"/>
          <p:cNvSpPr>
            <a:spLocks noGrp="1"/>
          </p:cNvSpPr>
          <p:nvPr>
            <p:ph type="sldNum" sz="quarter" idx="5"/>
          </p:nvPr>
        </p:nvSpPr>
        <p:spPr/>
        <p:txBody>
          <a:bodyPr/>
          <a:lstStyle/>
          <a:p>
            <a:pPr defTabSz="587493" fontAlgn="auto">
              <a:spcBef>
                <a:spcPts val="0"/>
              </a:spcBef>
              <a:spcAft>
                <a:spcPts val="0"/>
              </a:spcAft>
              <a:defRPr/>
            </a:pPr>
            <a:fld id="{BA7E6BD0-169D-C34E-94AB-D49B885F7075}" type="slidenum">
              <a:rPr lang="de-DE">
                <a:solidFill>
                  <a:prstClr val="black"/>
                </a:solidFill>
                <a:latin typeface="Calibri"/>
              </a:rPr>
              <a:pPr defTabSz="587493" fontAlgn="auto">
                <a:spcBef>
                  <a:spcPts val="0"/>
                </a:spcBef>
                <a:spcAft>
                  <a:spcPts val="0"/>
                </a:spcAft>
                <a:defRPr/>
              </a:pPr>
              <a:t>6</a:t>
            </a:fld>
            <a:endParaRPr lang="de-DE" dirty="0">
              <a:solidFill>
                <a:prstClr val="black"/>
              </a:solidFill>
              <a:latin typeface="Calibri"/>
            </a:endParaRPr>
          </a:p>
        </p:txBody>
      </p:sp>
    </p:spTree>
    <p:extLst>
      <p:ext uri="{BB962C8B-B14F-4D97-AF65-F5344CB8AC3E}">
        <p14:creationId xmlns:p14="http://schemas.microsoft.com/office/powerpoint/2010/main" val="1562330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NE, not estimable.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603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NR, not reached; </a:t>
            </a:r>
            <a:r>
              <a:rPr lang="en-US" b="0" i="1" dirty="0">
                <a:ea typeface="ＭＳ Ｐゴシック" pitchFamily="34" charset="-128"/>
              </a:rPr>
              <a:t>SSE, symptomatic skeletal event; tx, therapy.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43936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ALT, alanine aminotransferase; AST, aspartate aminotransferase; AE, adverse event; d/c, discontinuation; UTI, urinary tract infection.</a:t>
            </a:r>
            <a:endParaRPr lang="en-US" dirty="0"/>
          </a:p>
        </p:txBody>
      </p:sp>
      <p:sp>
        <p:nvSpPr>
          <p:cNvPr id="4" name="Slide Number Placeholder 3"/>
          <p:cNvSpPr>
            <a:spLocks noGrp="1"/>
          </p:cNvSpPr>
          <p:nvPr>
            <p:ph type="sldNum" sz="quarter" idx="5"/>
          </p:nvPr>
        </p:nvSpPr>
        <p:spPr/>
        <p:txBody>
          <a:bodyPr/>
          <a:lstStyle/>
          <a:p>
            <a:pPr defTabSz="587493" fontAlgn="auto">
              <a:spcBef>
                <a:spcPts val="0"/>
              </a:spcBef>
              <a:spcAft>
                <a:spcPts val="0"/>
              </a:spcAft>
              <a:defRPr/>
            </a:pPr>
            <a:fld id="{BA7E6BD0-169D-C34E-94AB-D49B885F7075}" type="slidenum">
              <a:rPr lang="de-DE">
                <a:solidFill>
                  <a:prstClr val="black"/>
                </a:solidFill>
                <a:latin typeface="Calibri"/>
              </a:rPr>
              <a:pPr defTabSz="587493" fontAlgn="auto">
                <a:spcBef>
                  <a:spcPts val="0"/>
                </a:spcBef>
                <a:spcAft>
                  <a:spcPts val="0"/>
                </a:spcAft>
                <a:defRPr/>
              </a:pPr>
              <a:t>9</a:t>
            </a:fld>
            <a:endParaRPr lang="de-DE" dirty="0">
              <a:solidFill>
                <a:prstClr val="black"/>
              </a:solidFill>
              <a:latin typeface="Calibri"/>
            </a:endParaRPr>
          </a:p>
        </p:txBody>
      </p:sp>
    </p:spTree>
    <p:extLst>
      <p:ext uri="{BB962C8B-B14F-4D97-AF65-F5344CB8AC3E}">
        <p14:creationId xmlns:p14="http://schemas.microsoft.com/office/powerpoint/2010/main" val="3865171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AE, adverse event; AR, androgen receptor.</a:t>
            </a:r>
            <a:endParaRPr lang="en-US" dirty="0"/>
          </a:p>
        </p:txBody>
      </p:sp>
      <p:sp>
        <p:nvSpPr>
          <p:cNvPr id="4" name="Slide Number Placeholder 3"/>
          <p:cNvSpPr>
            <a:spLocks noGrp="1"/>
          </p:cNvSpPr>
          <p:nvPr>
            <p:ph type="sldNum" sz="quarter" idx="5"/>
          </p:nvPr>
        </p:nvSpPr>
        <p:spPr/>
        <p:txBody>
          <a:bodyPr/>
          <a:lstStyle/>
          <a:p>
            <a:pPr defTabSz="587493" fontAlgn="auto">
              <a:spcBef>
                <a:spcPts val="0"/>
              </a:spcBef>
              <a:spcAft>
                <a:spcPts val="0"/>
              </a:spcAft>
              <a:defRPr/>
            </a:pPr>
            <a:fld id="{BA7E6BD0-169D-C34E-94AB-D49B885F7075}" type="slidenum">
              <a:rPr lang="de-DE">
                <a:solidFill>
                  <a:prstClr val="black"/>
                </a:solidFill>
                <a:latin typeface="Calibri"/>
              </a:rPr>
              <a:pPr defTabSz="587493" fontAlgn="auto">
                <a:spcBef>
                  <a:spcPts val="0"/>
                </a:spcBef>
                <a:spcAft>
                  <a:spcPts val="0"/>
                </a:spcAft>
                <a:defRPr/>
              </a:pPr>
              <a:t>10</a:t>
            </a:fld>
            <a:endParaRPr lang="de-DE" dirty="0">
              <a:solidFill>
                <a:prstClr val="black"/>
              </a:solidFill>
              <a:latin typeface="Calibri"/>
            </a:endParaRPr>
          </a:p>
        </p:txBody>
      </p:sp>
    </p:spTree>
    <p:extLst>
      <p:ext uri="{BB962C8B-B14F-4D97-AF65-F5344CB8AC3E}">
        <p14:creationId xmlns:p14="http://schemas.microsoft.com/office/powerpoint/2010/main" val="81227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a:t>
            </a:r>
            <a:r>
              <a:rPr lang="en-US" i="1" baseline="0" dirty="0"/>
              <a:t>-deprivation therapy; AE, adverse event; CRPC, castration-resistant prostate cancer; mCSPC, metastatic castration-sensitive prostate cancer; NE, not estimable; OS, overall survival; </a:t>
            </a:r>
            <a:r>
              <a:rPr lang="en-US" i="1" dirty="0">
                <a:ea typeface="ＭＳ Ｐゴシック" pitchFamily="34" charset="-128"/>
              </a:rPr>
              <a:t>SSE, symptomatic skeletal 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141650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ADT, androgen deprivation therapy; ECOG, Eastern Cooperative Oncology Group; HRQoL, health-related quality of life; HRR, homologous recombination repair; HRRm, homologous recombination repair mutated; mCRPC, metastatic castration-resistant prostate cancer; mHSPC, metastatic hormone-sensitive prostate cancer; NGS, next-generation sequencing; ORR, overall response rate; OS, overall survival; PFS2, time to second progression or death; PS, performance status; rPFS, radiographic progression-free survival; tx, treatment.</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66521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HRR, homologous recombination repair; HRRm, homologous recombination repair mutated; IQR, interquartile range; LN, lymph nodes; mHSPC, metastatic hormone-sensitive prostate cancer; NGS, next-generation sequencing; PS, performance status; PSA, prostate-specific antigen.</a:t>
            </a:r>
            <a:endParaRPr lang="en-US" i="1" dirty="0"/>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27346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a:t>
            </a:r>
            <a:r>
              <a:rPr lang="en-US" i="1" baseline="0" dirty="0"/>
              <a:t> blinded independent central review; </a:t>
            </a:r>
            <a:r>
              <a:rPr lang="en-US" i="1" dirty="0"/>
              <a:t>HRRm, homologous recombination repair mutated;</a:t>
            </a:r>
            <a:r>
              <a:rPr lang="en-US" b="0" i="1" dirty="0"/>
              <a:t> rPFS, radiographic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987539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a:t>
            </a:r>
            <a:r>
              <a:rPr lang="en-US" b="0" i="1" baseline="0" dirty="0"/>
              <a:t> response;</a:t>
            </a:r>
            <a:r>
              <a:rPr lang="en-US" b="0" i="1" dirty="0"/>
              <a:t> NR, not</a:t>
            </a:r>
            <a:r>
              <a:rPr lang="en-US" b="0" i="1" baseline="0" dirty="0"/>
              <a:t> reached; </a:t>
            </a:r>
            <a:r>
              <a:rPr lang="en-US" b="0" i="1" dirty="0"/>
              <a:t>ORR,</a:t>
            </a:r>
            <a:r>
              <a:rPr lang="en-US" b="0" i="1" baseline="0" dirty="0"/>
              <a:t> overall response rate; OS, overall survival; PD, progressive disease; PFS2, time to second progression or death; PR, partial response; SD, stable disease; TFST, time to first subsequent therapy or death.</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029611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d/c, discontinuation; FACT-P, Functional Assessment of Cancer Therapy</a:t>
            </a:r>
            <a:r>
              <a:rPr lang="en-US" i="1" dirty="0">
                <a:latin typeface="Arial" panose="020B0604020202020204" pitchFamily="34" charset="0"/>
                <a:cs typeface="Arial" panose="020B0604020202020204" pitchFamily="34" charset="0"/>
              </a:rPr>
              <a:t>—</a:t>
            </a:r>
            <a:r>
              <a:rPr lang="en-US" i="1" dirty="0"/>
              <a:t>Prostate; HRQoL, health-related quality of life; MDS, myelodysplastic syndromes.</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59362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782840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HRRm, homologous recombination repair mutated; mCRPC, metastatic castration-resistant</a:t>
            </a:r>
            <a:r>
              <a:rPr lang="en-US" i="1" baseline="0" dirty="0"/>
              <a:t> prostate cancer; rPFS, radiographic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095841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BM, biomarker; BPI-SF, Brief Pain Inventory</a:t>
            </a:r>
            <a:r>
              <a:rPr lang="en-US" b="0" i="1" dirty="0">
                <a:latin typeface="Arial" panose="020B0604020202020204" pitchFamily="34" charset="0"/>
                <a:cs typeface="Arial" panose="020B0604020202020204" pitchFamily="34" charset="0"/>
              </a:rPr>
              <a:t>–</a:t>
            </a:r>
            <a:r>
              <a:rPr lang="en-US" b="0" i="1" dirty="0"/>
              <a:t>Short Form; ECOG, Eastern Cooperative Oncology Group; HRR, homologous recombination repair; HTN, hypertension; mCRPC, metastatic castration-resistant prostate cancer; MI, myocardial infarction; OS, overall survival; PARPi, PARP inhibitor; PD, progressive disease; PFS, progression-free survival; PS, performance status; tx, treatment.</a:t>
            </a:r>
            <a:endParaRPr lang="en-US" b="0" i="0" dirty="0"/>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7540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AE, adverse event; BM, biomarker; HRR, homologous recombination repair; IDMC, independent data monitoring committee; PFS, progression-free survival; rPFS, radiographic progression-free survival.</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047699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AAP, abiraterone acetate + prednisone; AR, androgen receptor; BM, biomarker; CT, chemotherapy; ECOG, Eastern Cooperative Oncology Group; HRR, homologous recombination repair; LDH, lactate dehydrogenase; mCRPC, metastatic castration-resistant prostate cancer; mCSPC, metastatic castration-sensitive prostate cancer; mets, metastases; nmCRPC, nonmetastatic castration-resistant prostate cancer; PS, performance status; PSA, prostate-specific antigen;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820402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BM, biomarker; HRR, homologous recombination repair; rPFS, radiographic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1111164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BM, biomarker; CT, chemotherapy; HRR, homologous recombination repair; NE, not estimable; OS, overall survival.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286583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BM, biomarker; CR, complete response; FACT-P, Functional Assessment of Cancer Therapy</a:t>
            </a:r>
            <a:r>
              <a:rPr lang="en-US" b="0" i="1" dirty="0">
                <a:latin typeface="Arial" panose="020B0604020202020204" pitchFamily="34" charset="0"/>
                <a:cs typeface="Arial" panose="020B0604020202020204" pitchFamily="34" charset="0"/>
              </a:rPr>
              <a:t>–</a:t>
            </a:r>
            <a:r>
              <a:rPr lang="en-US" b="0" i="1" dirty="0"/>
              <a:t>Prostate; HRQoL, health-related quality of life; HRR, homologous recombination repair; NE, not estimable; ORR, overall response rate; PR, partial response; PSA, prostate-specific antigen.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743638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AE, adverse event; BM, biomarker; HRR, homologous recombination repair;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2457406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AAP, abiraterone acetate + prednisone; AML, acute myeloid leukemia; BM, biomarker; HRR, homologous recombination repair; MDS, myelodysplastic syndromes; TEAE, treatment-emergent adverse event.</a:t>
            </a:r>
            <a:endParaRPr lang="en-US" dirty="0"/>
          </a:p>
        </p:txBody>
      </p:sp>
      <p:sp>
        <p:nvSpPr>
          <p:cNvPr id="4" name="Slide Number Placeholder 3"/>
          <p:cNvSpPr>
            <a:spLocks noGrp="1"/>
          </p:cNvSpPr>
          <p:nvPr>
            <p:ph type="sldNum" sz="quarter" idx="5"/>
          </p:nvPr>
        </p:nvSpPr>
        <p:spPr/>
        <p:txBody>
          <a:bodyPr/>
          <a:lstStyle/>
          <a:p>
            <a:fld id="{30DD61CA-2BF9-405B-9390-23F4AACF6FBE}" type="slidenum">
              <a:rPr lang="en-US" smtClean="0"/>
              <a:t>26</a:t>
            </a:fld>
            <a:endParaRPr lang="en-US" dirty="0"/>
          </a:p>
        </p:txBody>
      </p:sp>
    </p:spTree>
    <p:extLst>
      <p:ext uri="{BB962C8B-B14F-4D97-AF65-F5344CB8AC3E}">
        <p14:creationId xmlns:p14="http://schemas.microsoft.com/office/powerpoint/2010/main" val="2491795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AAP, abiraterone acetate + prednisone; BM, biomarker; CT, chemotherapy; HRQoL, health-related quality of life; HRR, homologous recombination repair; IDMC, independent data monitoring committee; mCRPC, metastatic castration-resistant prostate cancer; ORR, overall response rate; PSA, prostate-specific antigen; rPFS, radiographic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488533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ECOG, Eastern Cooperative Oncology Group; EFS, event-free survival; MBIC, muscle-invasive bladder cancer; OS, overall survival; pCR, pathologic complete response; PRO, patient-reported outcome; PS, performance status; RC + PLND, radical cystectomy plus pelvic lymph node dissection; TURBT, transurethral resection of bladder tumor;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7819775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CrCl, creatinine clearance; ECOG, Eastern Cooperative Oncology Group; PS, performance status; TCC, transitional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802471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RC + PLND, radical cystectomy plus pelvic lymph node dissection;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40334569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590248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DM diabetes mellitus; EV, enfortumab vedotin; RC + PLND, radical cystectomy plus pelvic lymph node dissection;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023534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EV, enfortumab vedotin; TEAE, treatment-emergent adverse event.</a:t>
            </a:r>
            <a:endParaRPr lang="en-US" dirty="0"/>
          </a:p>
        </p:txBody>
      </p:sp>
      <p:sp>
        <p:nvSpPr>
          <p:cNvPr id="4" name="Slide Number Placeholder 3"/>
          <p:cNvSpPr>
            <a:spLocks noGrp="1"/>
          </p:cNvSpPr>
          <p:nvPr>
            <p:ph type="sldNum" sz="quarter" idx="5"/>
          </p:nvPr>
        </p:nvSpPr>
        <p:spPr/>
        <p:txBody>
          <a:bodyPr/>
          <a:lstStyle/>
          <a:p>
            <a:fld id="{30DD61CA-2BF9-405B-9390-23F4AACF6FBE}" type="slidenum">
              <a:rPr lang="en-US" smtClean="0"/>
              <a:t>34</a:t>
            </a:fld>
            <a:endParaRPr lang="en-US" dirty="0"/>
          </a:p>
        </p:txBody>
      </p:sp>
    </p:spTree>
    <p:extLst>
      <p:ext uri="{BB962C8B-B14F-4D97-AF65-F5344CB8AC3E}">
        <p14:creationId xmlns:p14="http://schemas.microsoft.com/office/powerpoint/2010/main" val="24917959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MBIC, muscle-invasive bladder cancer; pCR, pathologic complete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333716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12121"/>
                </a:solidFill>
                <a:effectLst/>
                <a:latin typeface="BlinkMacSystemFont"/>
              </a:rPr>
              <a:t>CrCl, creatinine clearance; CT, chemotherapy; CTCAE, </a:t>
            </a:r>
            <a:r>
              <a:rPr lang="en-US" i="1" dirty="0"/>
              <a:t>Common Terminology Criteria for Adverse Events;</a:t>
            </a:r>
            <a:r>
              <a:rPr lang="en-US" b="0" i="1" dirty="0">
                <a:solidFill>
                  <a:srgbClr val="212121"/>
                </a:solidFill>
                <a:effectLst/>
                <a:latin typeface="BlinkMacSystemFont"/>
              </a:rPr>
              <a:t> DoR, duration of response; ECOG PS, Eastern Cooperative Oncology Group performance status; HRR, homologous recombination repair; </a:t>
            </a:r>
            <a:r>
              <a:rPr lang="en-US" i="1" dirty="0"/>
              <a:t>HRRm, homologous recombination repair mutated;</a:t>
            </a:r>
            <a:r>
              <a:rPr lang="en-US" i="1" baseline="0" dirty="0"/>
              <a:t> </a:t>
            </a:r>
            <a:r>
              <a:rPr lang="en-US" b="0" i="1" dirty="0">
                <a:solidFill>
                  <a:srgbClr val="212121"/>
                </a:solidFill>
                <a:effectLst/>
                <a:latin typeface="BlinkMacSystemFont"/>
              </a:rPr>
              <a:t>ITT, intention-to-treat; NYHA, New York Heart Association; OS, overall survival; PFS, progression-free survival; PFS6, progression-free survival at 6 mo; RECIST, Response Evaluation Criteria in Solid Tumors; UC, urothelial cancer.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1595267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a:t>
            </a:r>
            <a:r>
              <a:rPr lang="en-US" i="1" baseline="0" dirty="0"/>
              <a:t> Cooperative Oncology Group performance status; </a:t>
            </a:r>
            <a:r>
              <a:rPr lang="en-US" i="1" dirty="0"/>
              <a:t>HRRm, homologous recombination repair mutated;</a:t>
            </a:r>
            <a:r>
              <a:rPr lang="en-US" i="1" baseline="0" dirty="0"/>
              <a:t> IC, immune cell; ITT, intent-to-treat population; LN, lymph node; mets, metastasis; TC, tumor cell.</a:t>
            </a:r>
            <a:endParaRPr lang="en-US" i="0" baseline="0" dirty="0"/>
          </a:p>
          <a:p>
            <a:endParaRPr lang="en-US" i="0" baseline="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2339524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 repair;</a:t>
            </a:r>
            <a:r>
              <a:rPr lang="en-US" i="1" baseline="0" dirty="0"/>
              <a:t> </a:t>
            </a:r>
            <a:r>
              <a:rPr lang="en-US" i="1" dirty="0"/>
              <a:t>HRRm, homologous recombination repair mutated.</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27372385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HRRm, homologous recombination repair mutated</a:t>
            </a:r>
            <a:r>
              <a:rPr lang="en-US" i="1" baseline="0" dirty="0"/>
              <a:t>; </a:t>
            </a:r>
            <a:r>
              <a:rPr lang="en-US" i="1" dirty="0"/>
              <a:t>HRRwt, homologous recombination repair wild type;</a:t>
            </a:r>
            <a:r>
              <a:rPr lang="en-US" i="1" baseline="0" dirty="0"/>
              <a:t> ITT, intention-to-treat;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963616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HRRm, homologous recombination repair mutated;</a:t>
            </a:r>
            <a:r>
              <a:rPr lang="en-US" i="1" baseline="0" dirty="0"/>
              <a:t>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627129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 repair;</a:t>
            </a:r>
            <a:r>
              <a:rPr lang="en-US" i="1" baseline="0" dirty="0"/>
              <a:t> </a:t>
            </a:r>
            <a:r>
              <a:rPr lang="en-US" i="1" dirty="0"/>
              <a:t>HRRm, homologous recombination repair mutated;</a:t>
            </a:r>
            <a:r>
              <a:rPr lang="en-US" i="1" baseline="0" dirty="0"/>
              <a:t> </a:t>
            </a:r>
            <a:r>
              <a:rPr lang="en-US" i="1" dirty="0"/>
              <a:t>HRRwt, homologous recombination repair wild type;</a:t>
            </a:r>
            <a:r>
              <a:rPr lang="en-US" i="1" baseline="0" dirty="0"/>
              <a:t> ITT, intention-to-treat; OS, overall survival; WT, wild-type.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4120433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a:t>
            </a:r>
            <a:r>
              <a:rPr lang="en-US" i="1" baseline="0" dirty="0"/>
              <a:t>; DoR, duration of response; </a:t>
            </a:r>
            <a:r>
              <a:rPr lang="en-US" i="1" dirty="0"/>
              <a:t>HRRm, homologous recombination repair mutated;</a:t>
            </a:r>
            <a:r>
              <a:rPr lang="en-US" i="1" baseline="0" dirty="0"/>
              <a:t> ITT, intention-to-treat; ORR, overall response rate; PD, progressive disease; PR, partial response; SD, stable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4060646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38788831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HRRm, homologous recombination repair mutated; </a:t>
            </a:r>
            <a:r>
              <a:rPr lang="en-US" i="1" baseline="0" dirty="0"/>
              <a:t>ITT, intention-to-treat; OS, overall survival;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122294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CT, chemotherapy; CTCAE, Common Terminology Criteria for Adverse Events; DRD, DNA repair deficiency; ECOG, Eastern Cooperative Oncology Group; mUC, metastatic urothelial carcinoma; ORR, overall response rate; OS, overall survival; PD, progressive disease; PFS, progression-free survival; PR, partial response; PS, performance status; RECIST, Response Evaluation Criteria in Solid Tumors;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22804731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DRD, DNA repair deficiency; NGS, next-generation sequencing.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38467050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CT, chemotherapy; ECOG, Eastern Cooperative Oncology Group; PR, partial response; PS, performance status; SCC, squamous cell carcinoma; SD, stable disease; TCC, transitional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40543896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OS, overall survival; PFS, progression-free survival; PR, partial response.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33785479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Gr, grade; TRAE, treatment-related adverse event; tx, therapy.</a:t>
            </a:r>
          </a:p>
        </p:txBody>
      </p:sp>
      <p:sp>
        <p:nvSpPr>
          <p:cNvPr id="4" name="Slide Number Placeholder 3"/>
          <p:cNvSpPr>
            <a:spLocks noGrp="1"/>
          </p:cNvSpPr>
          <p:nvPr>
            <p:ph type="sldNum" sz="quarter" idx="5"/>
          </p:nvPr>
        </p:nvSpPr>
        <p:spPr/>
        <p:txBody>
          <a:bodyPr/>
          <a:lstStyle/>
          <a:p>
            <a:fld id="{30DD61CA-2BF9-405B-9390-23F4AACF6FBE}" type="slidenum">
              <a:rPr lang="en-US" smtClean="0"/>
              <a:t>49</a:t>
            </a:fld>
            <a:endParaRPr lang="en-US" dirty="0"/>
          </a:p>
        </p:txBody>
      </p:sp>
    </p:spTree>
    <p:extLst>
      <p:ext uri="{BB962C8B-B14F-4D97-AF65-F5344CB8AC3E}">
        <p14:creationId xmlns:p14="http://schemas.microsoft.com/office/powerpoint/2010/main" val="39867143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DRD, DNA repair deficiency; mPFS, median progression-free survival; mUC, metastatic urothelial carcinoma; PFS, progression-free survival; tx, therapy; UC, urothelial carcinoma.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21640602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CrCl, creatinine clearance; DoR, duration of response; ECOG PS, Eastern Cooperative Oncology Group performance status; ICI, immune checkpoint inhibitor; mUC, metastatic urothelial cancer; ORR, overall response rate; OS, overall survival; PD, progressive disease; PFS, progression-free survival; RECIST, Response Evaluation Criteria in Solid Tumors; RP2D, recommended phase II dose;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7729836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a:t>
            </a:r>
            <a:r>
              <a:rPr lang="en-US" i="1" baseline="0" dirty="0"/>
              <a:t> complete response; CT, chemotherapy; </a:t>
            </a:r>
            <a:r>
              <a:rPr lang="en-US" i="1" dirty="0"/>
              <a:t>ECOG PS, Eastern</a:t>
            </a:r>
            <a:r>
              <a:rPr lang="en-US" i="1" baseline="0" dirty="0"/>
              <a:t> Cooperative Oncology Group performance status; </a:t>
            </a:r>
            <a:r>
              <a:rPr lang="en-US" i="1" dirty="0"/>
              <a:t>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23395248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a:t>
            </a:r>
            <a:r>
              <a:rPr lang="en-US" i="1" baseline="0" dirty="0"/>
              <a:t> complete response; DoR, duration of response; NA, not available; NR, not reached; </a:t>
            </a:r>
            <a:r>
              <a:rPr lang="en-US" i="1" dirty="0"/>
              <a:t>ORR, overall response rate; OS, overall survival;</a:t>
            </a:r>
            <a:r>
              <a:rPr lang="en-US" i="1" baseline="0" dirty="0"/>
              <a:t> </a:t>
            </a:r>
            <a:r>
              <a:rPr lang="en-US" i="1" dirty="0"/>
              <a:t>PD, progressive disease; PFS, progression-free survival; PR, partial response; SD, stable disease;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24900870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54</a:t>
            </a:fld>
            <a:endParaRPr lang="en-US" altLang="en-US" dirty="0"/>
          </a:p>
        </p:txBody>
      </p:sp>
    </p:spTree>
    <p:extLst>
      <p:ext uri="{BB962C8B-B14F-4D97-AF65-F5344CB8AC3E}">
        <p14:creationId xmlns:p14="http://schemas.microsoft.com/office/powerpoint/2010/main" val="16165812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5835661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AE, adverse event; irAE, immune-related adverse events; G-CSF, </a:t>
            </a:r>
            <a:r>
              <a:rPr lang="en-US" b="0" i="1" baseline="0" dirty="0">
                <a:solidFill>
                  <a:srgbClr val="4D5156"/>
                </a:solidFill>
                <a:effectLst/>
                <a:latin typeface="Roboto" panose="02000000000000000000" pitchFamily="2" charset="0"/>
              </a:rPr>
              <a:t>g</a:t>
            </a:r>
            <a:r>
              <a:rPr lang="en-US" b="0" i="1" dirty="0">
                <a:solidFill>
                  <a:srgbClr val="4D5156"/>
                </a:solidFill>
                <a:effectLst/>
                <a:latin typeface="Roboto" panose="02000000000000000000" pitchFamily="2" charset="0"/>
              </a:rPr>
              <a:t>ranulocyte colony-stimulating factor</a:t>
            </a:r>
            <a:r>
              <a:rPr lang="en-US" b="0" i="0" dirty="0">
                <a:solidFill>
                  <a:srgbClr val="4D5156"/>
                </a:solidFill>
                <a:effectLst/>
                <a:latin typeface="Roboto" panose="02000000000000000000" pitchFamily="2" charset="0"/>
              </a:rPr>
              <a:t>; </a:t>
            </a:r>
            <a:r>
              <a:rPr lang="en-US" i="1" baseline="0" dirty="0"/>
              <a:t>PD, progressive disease; TEAE, treatment-emergent adverse event; </a:t>
            </a:r>
            <a:r>
              <a:rPr lang="en-US" i="1" dirty="0"/>
              <a:t>TRAE,</a:t>
            </a:r>
            <a:r>
              <a:rPr lang="en-US" i="1" baseline="0" dirty="0"/>
              <a:t> treatment-related adverse event; tx, treatment.</a:t>
            </a:r>
            <a:endParaRPr lang="en-US" i="0" baseline="0" dirty="0"/>
          </a:p>
          <a:p>
            <a:endParaRPr lang="en-US" i="0" baseline="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56</a:t>
            </a:fld>
            <a:endParaRPr lang="en-US" altLang="en-US" dirty="0"/>
          </a:p>
        </p:txBody>
      </p:sp>
    </p:spTree>
    <p:extLst>
      <p:ext uri="{BB962C8B-B14F-4D97-AF65-F5344CB8AC3E}">
        <p14:creationId xmlns:p14="http://schemas.microsoft.com/office/powerpoint/2010/main" val="33792816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DoR, duration of response; ICI, immune checkpoint inhibitor; irAE, immune-related adverse event; NR, not reached; ORR, overall response rate; OS, overall survival; PFS, progression free survival; UC, urothelial carcinoma.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dirty="0"/>
          </a:p>
        </p:txBody>
      </p:sp>
    </p:spTree>
    <p:extLst>
      <p:ext uri="{BB962C8B-B14F-4D97-AF65-F5344CB8AC3E}">
        <p14:creationId xmlns:p14="http://schemas.microsoft.com/office/powerpoint/2010/main" val="8023132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ECOG PS, Eastern Cooperative Oncology Group performance status; NED, no evidence of disease; OS, overall survival; RCC, renal call carcinoma;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59</a:t>
            </a:fld>
            <a:endParaRPr lang="en-US" altLang="en-US" dirty="0"/>
          </a:p>
        </p:txBody>
      </p:sp>
    </p:spTree>
    <p:extLst>
      <p:ext uri="{BB962C8B-B14F-4D97-AF65-F5344CB8AC3E}">
        <p14:creationId xmlns:p14="http://schemas.microsoft.com/office/powerpoint/2010/main" val="22868709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CPS, combined positive score; ECOG PS, Eastern Cooperative Oncology Group performance status; </a:t>
            </a:r>
            <a:r>
              <a:rPr lang="en-US" i="1" dirty="0"/>
              <a:t>NED, no evidence of disease.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143485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61</a:t>
            </a:fld>
            <a:endParaRPr lang="en-US" altLang="en-US" dirty="0"/>
          </a:p>
        </p:txBody>
      </p:sp>
    </p:spTree>
    <p:extLst>
      <p:ext uri="{BB962C8B-B14F-4D97-AF65-F5344CB8AC3E}">
        <p14:creationId xmlns:p14="http://schemas.microsoft.com/office/powerpoint/2010/main" val="158654181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DFS, disease-free survival;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62</a:t>
            </a:fld>
            <a:endParaRPr lang="en-US" altLang="en-US" dirty="0"/>
          </a:p>
        </p:txBody>
      </p:sp>
    </p:spTree>
    <p:extLst>
      <p:ext uri="{BB962C8B-B14F-4D97-AF65-F5344CB8AC3E}">
        <p14:creationId xmlns:p14="http://schemas.microsoft.com/office/powerpoint/2010/main" val="205171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63</a:t>
            </a:fld>
            <a:endParaRPr lang="en-US" altLang="en-US" dirty="0"/>
          </a:p>
        </p:txBody>
      </p:sp>
    </p:spTree>
    <p:extLst>
      <p:ext uri="{BB962C8B-B14F-4D97-AF65-F5344CB8AC3E}">
        <p14:creationId xmlns:p14="http://schemas.microsoft.com/office/powerpoint/2010/main" val="29074678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64</a:t>
            </a:fld>
            <a:endParaRPr lang="en-US" altLang="en-US" dirty="0"/>
          </a:p>
        </p:txBody>
      </p:sp>
    </p:spTree>
    <p:extLst>
      <p:ext uri="{BB962C8B-B14F-4D97-AF65-F5344CB8AC3E}">
        <p14:creationId xmlns:p14="http://schemas.microsoft.com/office/powerpoint/2010/main" val="806479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IQR, interquartile range;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65</a:t>
            </a:fld>
            <a:endParaRPr lang="en-US" altLang="en-US" dirty="0"/>
          </a:p>
        </p:txBody>
      </p:sp>
    </p:spTree>
    <p:extLst>
      <p:ext uri="{BB962C8B-B14F-4D97-AF65-F5344CB8AC3E}">
        <p14:creationId xmlns:p14="http://schemas.microsoft.com/office/powerpoint/2010/main" val="7837539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irAE, immune-related adverse event; OS, overall survival; RCC, renal cell carcinoma;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66</a:t>
            </a:fld>
            <a:endParaRPr lang="en-US" altLang="en-US" dirty="0"/>
          </a:p>
        </p:txBody>
      </p:sp>
    </p:spTree>
    <p:extLst>
      <p:ext uri="{BB962C8B-B14F-4D97-AF65-F5344CB8AC3E}">
        <p14:creationId xmlns:p14="http://schemas.microsoft.com/office/powerpoint/2010/main" val="12004273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ACC, adrenocortical carcinoma; ECOG PS, Eastern Cooperative Oncology Group performance status; OS, overall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67</a:t>
            </a:fld>
            <a:endParaRPr lang="en-US" altLang="en-US" dirty="0"/>
          </a:p>
        </p:txBody>
      </p:sp>
    </p:spTree>
    <p:extLst>
      <p:ext uri="{BB962C8B-B14F-4D97-AF65-F5344CB8AC3E}">
        <p14:creationId xmlns:p14="http://schemas.microsoft.com/office/powerpoint/2010/main" val="40317752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68</a:t>
            </a:fld>
            <a:endParaRPr lang="en-US" altLang="en-US" dirty="0"/>
          </a:p>
        </p:txBody>
      </p:sp>
    </p:spTree>
    <p:extLst>
      <p:ext uri="{BB962C8B-B14F-4D97-AF65-F5344CB8AC3E}">
        <p14:creationId xmlns:p14="http://schemas.microsoft.com/office/powerpoint/2010/main" val="38958933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69</a:t>
            </a:fld>
            <a:endParaRPr lang="en-US" altLang="en-US" dirty="0"/>
          </a:p>
        </p:txBody>
      </p:sp>
    </p:spTree>
    <p:extLst>
      <p:ext uri="{BB962C8B-B14F-4D97-AF65-F5344CB8AC3E}">
        <p14:creationId xmlns:p14="http://schemas.microsoft.com/office/powerpoint/2010/main" val="15148691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70</a:t>
            </a:fld>
            <a:endParaRPr lang="en-US" altLang="en-US" dirty="0"/>
          </a:p>
        </p:txBody>
      </p:sp>
    </p:spTree>
    <p:extLst>
      <p:ext uri="{BB962C8B-B14F-4D97-AF65-F5344CB8AC3E}">
        <p14:creationId xmlns:p14="http://schemas.microsoft.com/office/powerpoint/2010/main" val="20653211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71</a:t>
            </a:fld>
            <a:endParaRPr lang="en-US" altLang="en-US" dirty="0"/>
          </a:p>
        </p:txBody>
      </p:sp>
    </p:spTree>
    <p:extLst>
      <p:ext uri="{BB962C8B-B14F-4D97-AF65-F5344CB8AC3E}">
        <p14:creationId xmlns:p14="http://schemas.microsoft.com/office/powerpoint/2010/main" val="27824759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ACC, adrenocortical carcinoma.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72</a:t>
            </a:fld>
            <a:endParaRPr lang="en-US" altLang="en-US" dirty="0"/>
          </a:p>
        </p:txBody>
      </p:sp>
    </p:spTree>
    <p:extLst>
      <p:ext uri="{BB962C8B-B14F-4D97-AF65-F5344CB8AC3E}">
        <p14:creationId xmlns:p14="http://schemas.microsoft.com/office/powerpoint/2010/main" val="2410435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73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F1B6F-2595-4F76-B421-450ACB0F9C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1908" y="3644168"/>
            <a:ext cx="6110092" cy="321383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92513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1982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137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1449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5825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286294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140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714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31156"/>
      </p:ext>
    </p:extLst>
  </p:cSld>
  <p:clrMap bg1="dk2" tx1="lt1" bg2="dk1" tx2="lt2" accent1="accent1" accent2="accent2" accent3="accent3" accent4="accent4" accent5="accent5" accent6="accent6" hlink="hlink" folHlink="folHlink"/>
  <p:sldLayoutIdLst>
    <p:sldLayoutId id="2147484783" r:id="rId1"/>
    <p:sldLayoutId id="2147484784" r:id="rId2"/>
    <p:sldLayoutId id="2147484785" r:id="rId3"/>
    <p:sldLayoutId id="2147484786" r:id="rId4"/>
    <p:sldLayoutId id="2147484787" r:id="rId5"/>
    <p:sldLayoutId id="2147484788" r:id="rId6"/>
    <p:sldLayoutId id="2147484789" r:id="rId7"/>
    <p:sldLayoutId id="21474847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CCO Conference Highlights of ASCO GU 2022</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213436"/>
            <a:ext cx="621665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Gilead Sciences Inc., Merck Sharp &amp; Dohme Corp., and </a:t>
            </a:r>
            <a:r>
              <a:rPr lang="en-US" sz="1200" b="0" dirty="0" err="1">
                <a:solidFill>
                  <a:schemeClr val="bg1"/>
                </a:solidFill>
                <a:latin typeface="Calibri" panose="020F0502020204030204" pitchFamily="34" charset="0"/>
              </a:rPr>
              <a:t>Seagen</a:t>
            </a:r>
            <a:r>
              <a:rPr lang="en-US" sz="1200" b="0" dirty="0">
                <a:solidFill>
                  <a:schemeClr val="bg1"/>
                </a:solidFill>
                <a:latin typeface="Calibri" panose="020F0502020204030204" pitchFamily="34" charset="0"/>
              </a:rPr>
              <a:t> and Astellas.</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55320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Genitourinary (GU) Cancers Symposium, February 17-19, 2022</a:t>
            </a:r>
          </a:p>
          <a:p>
            <a:pPr eaLnBrk="1" hangingPunct="1">
              <a:spcBef>
                <a:spcPct val="0"/>
              </a:spcBef>
              <a:spcAft>
                <a:spcPct val="0"/>
              </a:spcAft>
              <a:defRPr/>
            </a:pPr>
            <a:r>
              <a:rPr lang="en-US" sz="1600" i="1" kern="0" dirty="0">
                <a:solidFill>
                  <a:schemeClr val="bg2"/>
                </a:solidFill>
                <a:latin typeface="Calibri" panose="020F0502020204030204" pitchFamily="34" charset="0"/>
                <a:ea typeface="+mj-ea"/>
                <a:cs typeface="+mj-cs"/>
              </a:rPr>
              <a:t>San Francisco, California</a:t>
            </a:r>
            <a:endParaRPr lang="en-US" altLang="en-US" sz="1600" kern="0" dirty="0">
              <a:solidFill>
                <a:schemeClr val="bg2"/>
              </a:solidFill>
              <a:latin typeface="Calibri" panose="020F0502020204030204" pitchFamily="34" charset="0"/>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52E0-8EBE-467D-A2EA-0BAF25082617}"/>
              </a:ext>
            </a:extLst>
          </p:cNvPr>
          <p:cNvSpPr>
            <a:spLocks noGrp="1"/>
          </p:cNvSpPr>
          <p:nvPr>
            <p:ph type="title"/>
          </p:nvPr>
        </p:nvSpPr>
        <p:spPr/>
        <p:txBody>
          <a:bodyPr/>
          <a:lstStyle/>
          <a:p>
            <a:r>
              <a:rPr lang="en-US" dirty="0"/>
              <a:t>Prostate Cancer</a:t>
            </a:r>
          </a:p>
        </p:txBody>
      </p:sp>
    </p:spTree>
    <p:extLst>
      <p:ext uri="{BB962C8B-B14F-4D97-AF65-F5344CB8AC3E}">
        <p14:creationId xmlns:p14="http://schemas.microsoft.com/office/powerpoint/2010/main" val="723773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effectLst/>
        </p:spPr>
        <p:txBody>
          <a:bodyPr>
            <a:noAutofit/>
          </a:bodyPr>
          <a:lstStyle/>
          <a:p>
            <a:r>
              <a:rPr lang="en-US" dirty="0"/>
              <a:t>ARASENS: Darolutamide vs Placebo in </a:t>
            </a:r>
            <a:br>
              <a:rPr lang="en-US" dirty="0"/>
            </a:br>
            <a:r>
              <a:rPr lang="en-US" dirty="0"/>
              <a:t>Combination With ADT + Docetaxel in mCSPC</a:t>
            </a:r>
            <a:endParaRPr lang="en-US" baseline="30000" noProof="0" dirty="0"/>
          </a:p>
        </p:txBody>
      </p:sp>
      <p:sp>
        <p:nvSpPr>
          <p:cNvPr id="6" name="Content Placeholder 5">
            <a:extLst>
              <a:ext uri="{FF2B5EF4-FFF2-40B4-BE49-F238E27FC236}">
                <a16:creationId xmlns:a16="http://schemas.microsoft.com/office/drawing/2014/main" id="{D79CA427-FF14-46EB-BC09-002512FFAA11}"/>
              </a:ext>
            </a:extLst>
          </p:cNvPr>
          <p:cNvSpPr>
            <a:spLocks noGrp="1"/>
          </p:cNvSpPr>
          <p:nvPr>
            <p:ph idx="1"/>
          </p:nvPr>
        </p:nvSpPr>
        <p:spPr>
          <a:xfrm>
            <a:off x="616105" y="1524477"/>
            <a:ext cx="10877529" cy="391705"/>
          </a:xfrm>
        </p:spPr>
        <p:txBody>
          <a:bodyPr/>
          <a:lstStyle/>
          <a:p>
            <a:r>
              <a:rPr lang="en-US" sz="2000" dirty="0"/>
              <a:t>International, randomized, double-blind phase III trial in 286 sites across 23 countries</a:t>
            </a:r>
          </a:p>
        </p:txBody>
      </p:sp>
      <p:sp>
        <p:nvSpPr>
          <p:cNvPr id="11" name="TextBox 330"/>
          <p:cNvSpPr txBox="1">
            <a:spLocks noChangeArrowheads="1"/>
          </p:cNvSpPr>
          <p:nvPr/>
        </p:nvSpPr>
        <p:spPr bwMode="auto">
          <a:xfrm>
            <a:off x="4169460" y="2454105"/>
            <a:ext cx="3291840" cy="1276406"/>
          </a:xfrm>
          <a:prstGeom prst="rect">
            <a:avLst/>
          </a:prstGeom>
          <a:solidFill>
            <a:schemeClr val="accent1"/>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Darolutamide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600 mg PO BID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t>
            </a: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ocetaxel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75 mg/m</a:t>
            </a:r>
            <a:r>
              <a:rPr lang="en-US" sz="1600" b="0" baseline="30000" dirty="0">
                <a:solidFill>
                  <a:prstClr val="white"/>
                </a:solidFill>
                <a:latin typeface="Calibri" panose="020F0502020204030204" pitchFamily="34" charset="0"/>
                <a:ea typeface="ＭＳ Ｐゴシック" pitchFamily="34" charset="-128"/>
                <a:cs typeface="Calibri" panose="020F0502020204030204" pitchFamily="34" charset="0"/>
              </a:rPr>
              <a:t>2</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 on </a:t>
            </a:r>
            <a:b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b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D1 </a:t>
            </a:r>
            <a:r>
              <a:rPr kumimoji="0" lang="en-US" sz="1600" b="0" i="0" u="none" strike="noStrike" kern="1200" cap="none" spc="0" normalizeH="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six 28-day cycles</a:t>
            </a:r>
          </a:p>
          <a:p>
            <a:pPr marL="0" marR="0" lvl="0" indent="0" algn="ctr" defTabSz="457154" rtl="0" eaLnBrk="0" fontAlgn="base" latinLnBrk="0" hangingPunct="0">
              <a:lnSpc>
                <a:spcPct val="100000"/>
              </a:lnSpc>
              <a:spcBef>
                <a:spcPct val="0"/>
              </a:spcBef>
              <a:spcAft>
                <a:spcPct val="0"/>
              </a:spcAft>
              <a:buClrTx/>
              <a:buSzTx/>
              <a:buFontTx/>
              <a:buNone/>
              <a:tabLst/>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651)</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13" name="TextBox 330"/>
          <p:cNvSpPr txBox="1">
            <a:spLocks noChangeArrowheads="1"/>
          </p:cNvSpPr>
          <p:nvPr/>
        </p:nvSpPr>
        <p:spPr bwMode="auto">
          <a:xfrm>
            <a:off x="4169460" y="3757292"/>
            <a:ext cx="3291840" cy="1276406"/>
          </a:xfrm>
          <a:prstGeom prst="rect">
            <a:avLst/>
          </a:prstGeom>
          <a:solidFill>
            <a:schemeClr val="accent3"/>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Placebo</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PO BID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t>
            </a: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ocetaxel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75 mg/m</a:t>
            </a:r>
            <a:r>
              <a:rPr lang="en-US" sz="1600" b="0" baseline="30000" dirty="0">
                <a:solidFill>
                  <a:prstClr val="white"/>
                </a:solidFill>
                <a:latin typeface="Calibri" panose="020F0502020204030204" pitchFamily="34" charset="0"/>
                <a:ea typeface="ＭＳ Ｐゴシック" pitchFamily="34" charset="-128"/>
                <a:cs typeface="Calibri" panose="020F0502020204030204" pitchFamily="34" charset="0"/>
              </a:rPr>
              <a:t>2</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 on </a:t>
            </a:r>
            <a:b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b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D1 </a:t>
            </a:r>
            <a:r>
              <a:rPr kumimoji="0" lang="en-US" sz="1600" b="0" i="0" u="none" strike="noStrike" kern="1200" cap="none" spc="0" normalizeH="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six 28-day cycles</a:t>
            </a:r>
            <a:endParaRPr lang="en-US" sz="1600" b="0" dirty="0">
              <a:solidFill>
                <a:prstClr val="white"/>
              </a:solidFill>
              <a:latin typeface="Calibri" panose="020F0502020204030204" pitchFamily="34" charset="0"/>
              <a:ea typeface="ＭＳ Ｐゴシック" pitchFamily="34" charset="-128"/>
              <a:cs typeface="Calibri" panose="020F0502020204030204" pitchFamily="34" charset="0"/>
            </a:endParaRPr>
          </a:p>
          <a:p>
            <a:pPr marL="0" marR="0" lvl="0" indent="0" algn="ctr" defTabSz="457154" rtl="0" eaLnBrk="0" fontAlgn="base" latinLnBrk="0" hangingPunct="0">
              <a:lnSpc>
                <a:spcPct val="100000"/>
              </a:lnSpc>
              <a:spcBef>
                <a:spcPct val="0"/>
              </a:spcBef>
              <a:spcAft>
                <a:spcPct val="0"/>
              </a:spcAft>
              <a:buClrTx/>
              <a:buSzTx/>
              <a:buFontTx/>
              <a:buNone/>
              <a:tabLst/>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655)</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8" name="TextBox 7">
            <a:extLst>
              <a:ext uri="{FF2B5EF4-FFF2-40B4-BE49-F238E27FC236}">
                <a16:creationId xmlns:a16="http://schemas.microsoft.com/office/drawing/2014/main" id="{602B2D2F-B48A-446F-9D9F-E33A106A7744}"/>
              </a:ext>
            </a:extLst>
          </p:cNvPr>
          <p:cNvSpPr txBox="1"/>
          <p:nvPr/>
        </p:nvSpPr>
        <p:spPr bwMode="auto">
          <a:xfrm>
            <a:off x="1360529" y="3161450"/>
            <a:ext cx="196794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with newly diagnosed metastatic CSPC; ECOG PS 0/1</a:t>
            </a:r>
            <a:br>
              <a:rPr lang="en-US" sz="1600" b="0" dirty="0">
                <a:solidFill>
                  <a:srgbClr val="000000"/>
                </a:solidFill>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1306)</a:t>
            </a:r>
          </a:p>
        </p:txBody>
      </p:sp>
      <p:sp>
        <p:nvSpPr>
          <p:cNvPr id="18" name="TextBox 17">
            <a:extLst>
              <a:ext uri="{FF2B5EF4-FFF2-40B4-BE49-F238E27FC236}">
                <a16:creationId xmlns:a16="http://schemas.microsoft.com/office/drawing/2014/main" id="{7B359C13-48DE-4A30-9B83-6C29AEB41170}"/>
              </a:ext>
            </a:extLst>
          </p:cNvPr>
          <p:cNvSpPr txBox="1"/>
          <p:nvPr/>
        </p:nvSpPr>
        <p:spPr bwMode="auto">
          <a:xfrm>
            <a:off x="1513738" y="1859829"/>
            <a:ext cx="44924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Stratified by metastasis stage (M1a vs M1b vs M1c), alkaline </a:t>
            </a:r>
            <a:r>
              <a:rPr lang="en-US" sz="1600" b="0" i="1" dirty="0">
                <a:solidFill>
                  <a:srgbClr val="000000"/>
                </a:solidFill>
                <a:latin typeface="Calibri" panose="020F0502020204030204" pitchFamily="34" charset="0"/>
                <a:cs typeface="Calibri" panose="020F0502020204030204" pitchFamily="34" charset="0"/>
              </a:rPr>
              <a:t>phosphatase level (&lt; vs ≥ ULN)</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20" name="Straight Arrow Connector 19">
            <a:extLst>
              <a:ext uri="{FF2B5EF4-FFF2-40B4-BE49-F238E27FC236}">
                <a16:creationId xmlns:a16="http://schemas.microsoft.com/office/drawing/2014/main" id="{0018F5DB-5AF2-4D46-8E80-192C2DF50B95}"/>
              </a:ext>
            </a:extLst>
          </p:cNvPr>
          <p:cNvCxnSpPr>
            <a:cxnSpLocks/>
          </p:cNvCxnSpPr>
          <p:nvPr/>
        </p:nvCxnSpPr>
        <p:spPr bwMode="auto">
          <a:xfrm>
            <a:off x="7533861" y="3696625"/>
            <a:ext cx="586409" cy="6867"/>
          </a:xfrm>
          <a:prstGeom prst="straightConnector1">
            <a:avLst/>
          </a:prstGeom>
          <a:noFill/>
          <a:ln w="28575" cap="flat" cmpd="sng" algn="ctr">
            <a:solidFill>
              <a:schemeClr val="bg1"/>
            </a:solidFill>
            <a:prstDash val="solid"/>
            <a:round/>
            <a:headEnd type="none" w="med" len="med"/>
            <a:tailEnd type="triangle"/>
          </a:ln>
          <a:effectLst/>
        </p:spPr>
      </p:cxnSp>
      <p:sp>
        <p:nvSpPr>
          <p:cNvPr id="27" name="Text Box 15">
            <a:extLst>
              <a:ext uri="{FF2B5EF4-FFF2-40B4-BE49-F238E27FC236}">
                <a16:creationId xmlns:a16="http://schemas.microsoft.com/office/drawing/2014/main" id="{039BBF27-D517-414C-82FC-2E20BAA8BFC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 Smith. ASCO GU 2022. Abstr 13. NCT02799602.</a:t>
            </a:r>
          </a:p>
        </p:txBody>
      </p:sp>
      <p:sp>
        <p:nvSpPr>
          <p:cNvPr id="28" name="TextBox 27">
            <a:extLst>
              <a:ext uri="{FF2B5EF4-FFF2-40B4-BE49-F238E27FC236}">
                <a16:creationId xmlns:a16="http://schemas.microsoft.com/office/drawing/2014/main" id="{B5169A3E-3E74-473E-89B0-C22BC8C91A64}"/>
              </a:ext>
            </a:extLst>
          </p:cNvPr>
          <p:cNvSpPr txBox="1"/>
          <p:nvPr/>
        </p:nvSpPr>
        <p:spPr bwMode="auto">
          <a:xfrm>
            <a:off x="8269337" y="3038339"/>
            <a:ext cx="236193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symptomatic PD, change in neoplastic tx, unacceptable toxicity, patient</a:t>
            </a:r>
            <a:r>
              <a:rPr kumimoji="0" lang="en-US" sz="1600" b="0" i="1" u="none" strike="noStrike" kern="1200" cap="none" spc="0" normalizeH="0" baseline="0" noProof="0" dirty="0">
                <a:ln>
                  <a:noFill/>
                </a:ln>
                <a:solidFill>
                  <a:srgbClr val="000000"/>
                </a:solidFill>
                <a:effectLst/>
                <a:uLnTx/>
                <a:uFillTx/>
              </a:rPr>
              <a:t>–</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physician decision, or nonadherence</a:t>
            </a:r>
          </a:p>
        </p:txBody>
      </p:sp>
      <p:cxnSp>
        <p:nvCxnSpPr>
          <p:cNvPr id="32" name="Straight Arrow Connector 31">
            <a:extLst>
              <a:ext uri="{FF2B5EF4-FFF2-40B4-BE49-F238E27FC236}">
                <a16:creationId xmlns:a16="http://schemas.microsoft.com/office/drawing/2014/main" id="{2153BBFF-ED96-4B59-9D2A-AB37E57BD5CD}"/>
              </a:ext>
            </a:extLst>
          </p:cNvPr>
          <p:cNvCxnSpPr>
            <a:cxnSpLocks/>
          </p:cNvCxnSpPr>
          <p:nvPr/>
        </p:nvCxnSpPr>
        <p:spPr bwMode="auto">
          <a:xfrm>
            <a:off x="3748969" y="2454105"/>
            <a:ext cx="0" cy="607159"/>
          </a:xfrm>
          <a:prstGeom prst="straightConnector1">
            <a:avLst/>
          </a:prstGeom>
          <a:noFill/>
          <a:ln w="28575" cap="flat" cmpd="sng" algn="ctr">
            <a:solidFill>
              <a:schemeClr val="bg1"/>
            </a:solidFill>
            <a:prstDash val="sysDot"/>
            <a:round/>
            <a:headEnd type="none" w="med" len="med"/>
            <a:tailEnd type="triangle"/>
          </a:ln>
          <a:effectLst/>
        </p:spPr>
      </p:cxnSp>
      <p:sp>
        <p:nvSpPr>
          <p:cNvPr id="15" name="Line 53">
            <a:extLst>
              <a:ext uri="{FF2B5EF4-FFF2-40B4-BE49-F238E27FC236}">
                <a16:creationId xmlns:a16="http://schemas.microsoft.com/office/drawing/2014/main" id="{694CD172-D063-4CA7-8BAE-394D2F6CD1CD}"/>
              </a:ext>
            </a:extLst>
          </p:cNvPr>
          <p:cNvSpPr>
            <a:spLocks noChangeShapeType="1"/>
          </p:cNvSpPr>
          <p:nvPr/>
        </p:nvSpPr>
        <p:spPr bwMode="auto">
          <a:xfrm>
            <a:off x="3437819" y="400424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CBB92A77-F7D3-43B5-88D8-6C44CB245867}"/>
              </a:ext>
            </a:extLst>
          </p:cNvPr>
          <p:cNvSpPr>
            <a:spLocks noChangeShapeType="1"/>
          </p:cNvSpPr>
          <p:nvPr/>
        </p:nvSpPr>
        <p:spPr bwMode="auto">
          <a:xfrm flipV="1">
            <a:off x="3437819" y="304503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9" name="Group 18">
            <a:extLst>
              <a:ext uri="{FF2B5EF4-FFF2-40B4-BE49-F238E27FC236}">
                <a16:creationId xmlns:a16="http://schemas.microsoft.com/office/drawing/2014/main" id="{BE3C47D6-7C8B-4E16-B063-A64F66FD7813}"/>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A181036D-BEF7-40A0-8C86-6037B7A673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2" name="Rectangle 21">
              <a:extLst>
                <a:ext uri="{FF2B5EF4-FFF2-40B4-BE49-F238E27FC236}">
                  <a16:creationId xmlns:a16="http://schemas.microsoft.com/office/drawing/2014/main" id="{6BD5DE16-342B-4982-A700-DC44EA0704D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3" name="Content Placeholder 5">
            <a:extLst>
              <a:ext uri="{FF2B5EF4-FFF2-40B4-BE49-F238E27FC236}">
                <a16:creationId xmlns:a16="http://schemas.microsoft.com/office/drawing/2014/main" id="{7BE117D6-1DD1-49B8-894C-F5F6291DA192}"/>
              </a:ext>
            </a:extLst>
          </p:cNvPr>
          <p:cNvSpPr txBox="1">
            <a:spLocks/>
          </p:cNvSpPr>
          <p:nvPr/>
        </p:nvSpPr>
        <p:spPr bwMode="auto">
          <a:xfrm>
            <a:off x="616105" y="5051155"/>
            <a:ext cx="10877529" cy="12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1" kern="0" dirty="0"/>
              <a:t>Primary endpoint: </a:t>
            </a:r>
            <a:r>
              <a:rPr lang="en-US" sz="1800" b="0" kern="0" dirty="0"/>
              <a:t>OS</a:t>
            </a:r>
          </a:p>
          <a:p>
            <a:r>
              <a:rPr lang="en-US" sz="1800" b="1" kern="0" dirty="0"/>
              <a:t>Secondary endpoints tested hierarchically in this order: </a:t>
            </a:r>
            <a:r>
              <a:rPr lang="en-US" sz="1800" b="0" kern="0" dirty="0"/>
              <a:t>time to CRPC, time to pain progression, </a:t>
            </a:r>
            <a:br>
              <a:rPr lang="en-US" sz="1800" b="0" kern="0" dirty="0"/>
            </a:br>
            <a:r>
              <a:rPr lang="en-US" sz="1800" b="0" kern="0" dirty="0"/>
              <a:t>SSE-free survival, time to first SSE, time to initiation of subsequent anticancer therapy, time to worsening </a:t>
            </a:r>
            <a:br>
              <a:rPr lang="en-US" sz="1800" b="0" kern="0" dirty="0"/>
            </a:br>
            <a:r>
              <a:rPr lang="en-US" sz="1800" b="0" kern="0" dirty="0"/>
              <a:t>of physical symptoms, time to first opioid use, safety</a:t>
            </a:r>
          </a:p>
        </p:txBody>
      </p:sp>
    </p:spTree>
    <p:extLst>
      <p:ext uri="{BB962C8B-B14F-4D97-AF65-F5344CB8AC3E}">
        <p14:creationId xmlns:p14="http://schemas.microsoft.com/office/powerpoint/2010/main" val="15947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ARASENS: Baseline Characteristics</a:t>
            </a:r>
          </a:p>
        </p:txBody>
      </p:sp>
      <p:sp>
        <p:nvSpPr>
          <p:cNvPr id="10" name="Text Box 15">
            <a:extLst>
              <a:ext uri="{FF2B5EF4-FFF2-40B4-BE49-F238E27FC236}">
                <a16:creationId xmlns:a16="http://schemas.microsoft.com/office/drawing/2014/main" id="{B1EE7B78-676B-7043-AE31-64B64538617C}"/>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graphicFrame>
        <p:nvGraphicFramePr>
          <p:cNvPr id="9" name="Group 32">
            <a:extLst>
              <a:ext uri="{FF2B5EF4-FFF2-40B4-BE49-F238E27FC236}">
                <a16:creationId xmlns:a16="http://schemas.microsoft.com/office/drawing/2014/main" id="{D72B1415-4FAB-4ACB-83AA-8466BED7FAAB}"/>
              </a:ext>
            </a:extLst>
          </p:cNvPr>
          <p:cNvGraphicFramePr>
            <a:graphicFrameLocks noGrp="1"/>
          </p:cNvGraphicFramePr>
          <p:nvPr/>
        </p:nvGraphicFramePr>
        <p:xfrm>
          <a:off x="727076" y="1604964"/>
          <a:ext cx="10735056" cy="4669696"/>
        </p:xfrm>
        <a:graphic>
          <a:graphicData uri="http://schemas.openxmlformats.org/drawingml/2006/table">
            <a:tbl>
              <a:tblPr/>
              <a:tblGrid>
                <a:gridCol w="3222624">
                  <a:extLst>
                    <a:ext uri="{9D8B030D-6E8A-4147-A177-3AD203B41FA5}">
                      <a16:colId xmlns:a16="http://schemas.microsoft.com/office/drawing/2014/main" val="20000"/>
                    </a:ext>
                  </a:extLst>
                </a:gridCol>
                <a:gridCol w="3756216">
                  <a:extLst>
                    <a:ext uri="{9D8B030D-6E8A-4147-A177-3AD203B41FA5}">
                      <a16:colId xmlns:a16="http://schemas.microsoft.com/office/drawing/2014/main" val="20001"/>
                    </a:ext>
                  </a:extLst>
                </a:gridCol>
                <a:gridCol w="375621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 (n = 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 (n = 654)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(41-89)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Region,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Asia-Pacific</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(19.2)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(35.2)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 (45.6)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(18.2)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244 (37.3)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291 (44.5)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8677284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185 (28.4)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 (29.1)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Gleason score ≥8 at initial dx,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505 (77.6)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516 (78.9)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stage at initial dx,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 distant mets</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 no distant mets</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Mx, distant mets not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558 (85.7)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(13.2)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566 (86.5)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(12.5)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stage at screening,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 nonregional LN mets only</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M1b, bone mets ± LN mets</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M1c, visceral mets ± LN/bone mets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517 (79.4)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520 (79.5)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(18.0)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699961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serum PSA, </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g/mL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30.3 (0.0-9219.0)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24.2 (0.0-11,947.0)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103822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serum ALP, U/L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(40-4885)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(36-7680)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8437417"/>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ALP stratification ≥ ULN,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 (55.5)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363 (55.5)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5241009"/>
                  </a:ext>
                </a:extLst>
              </a:tr>
            </a:tbl>
          </a:graphicData>
        </a:graphic>
      </p:graphicFrame>
      <p:grpSp>
        <p:nvGrpSpPr>
          <p:cNvPr id="13" name="Group 12">
            <a:extLst>
              <a:ext uri="{FF2B5EF4-FFF2-40B4-BE49-F238E27FC236}">
                <a16:creationId xmlns:a16="http://schemas.microsoft.com/office/drawing/2014/main" id="{71A18EBF-76AE-4672-B04F-DD932379485B}"/>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895DDB33-867C-43DA-8F83-46F9365332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28FA56DA-8491-4EF2-A5C5-BB5DD8FEBE4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826001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ARASENS: OS (Primary Endpoint)</a:t>
            </a:r>
            <a:endParaRPr lang="en-US" altLang="en-US" dirty="0"/>
          </a:p>
        </p:txBody>
      </p:sp>
      <p:sp>
        <p:nvSpPr>
          <p:cNvPr id="4" name="Content Placeholder 3">
            <a:extLst>
              <a:ext uri="{FF2B5EF4-FFF2-40B4-BE49-F238E27FC236}">
                <a16:creationId xmlns:a16="http://schemas.microsoft.com/office/drawing/2014/main" id="{2F3EC4FA-596A-4591-ABAF-FEF649979B3C}"/>
              </a:ext>
            </a:extLst>
          </p:cNvPr>
          <p:cNvSpPr>
            <a:spLocks noGrp="1"/>
          </p:cNvSpPr>
          <p:nvPr>
            <p:ph sz="half" idx="2"/>
          </p:nvPr>
        </p:nvSpPr>
        <p:spPr>
          <a:xfrm>
            <a:off x="7538936" y="1510730"/>
            <a:ext cx="3943268" cy="4679462"/>
          </a:xfrm>
        </p:spPr>
        <p:txBody>
          <a:bodyPr/>
          <a:lstStyle/>
          <a:p>
            <a:r>
              <a:rPr lang="en-US" sz="2200" dirty="0"/>
              <a:t>Addition of darolutamide to ADT + docetaxel significantly reduced risk of death by 32.5% vs placebo (</a:t>
            </a:r>
            <a:r>
              <a:rPr lang="en-US" sz="2200" i="1" dirty="0"/>
              <a:t>P </a:t>
            </a:r>
            <a:r>
              <a:rPr lang="en-US" sz="2200" dirty="0"/>
              <a:t>&lt;.001)</a:t>
            </a:r>
          </a:p>
          <a:p>
            <a:pPr lvl="1"/>
            <a:r>
              <a:rPr lang="en-US" sz="2000" dirty="0"/>
              <a:t>75.6% of patients in placebo arm received subsequent life-prolonging systemic tx</a:t>
            </a:r>
          </a:p>
          <a:p>
            <a:r>
              <a:rPr lang="en-US" sz="2200" dirty="0"/>
              <a:t>OS benefit observed across most subgroups</a:t>
            </a:r>
          </a:p>
          <a:p>
            <a:pPr lvl="1"/>
            <a:r>
              <a:rPr lang="en-US" sz="2000" dirty="0"/>
              <a:t>HR (95%) for those stratified by metastatic stage at initial dx: M1, 0.707 (0.590-0.848); M0, 0.605 (0.348-1.052)</a:t>
            </a:r>
          </a:p>
        </p:txBody>
      </p:sp>
      <p:grpSp>
        <p:nvGrpSpPr>
          <p:cNvPr id="8" name="Group 7">
            <a:extLst>
              <a:ext uri="{FF2B5EF4-FFF2-40B4-BE49-F238E27FC236}">
                <a16:creationId xmlns:a16="http://schemas.microsoft.com/office/drawing/2014/main" id="{153E2938-D740-41DB-80A1-2502B27D6998}"/>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D1A70EE5-6B49-460B-A9EC-D26FC18FC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83BB5B02-E581-47F0-BDC3-82AF6745734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5">
            <a:extLst>
              <a:ext uri="{FF2B5EF4-FFF2-40B4-BE49-F238E27FC236}">
                <a16:creationId xmlns:a16="http://schemas.microsoft.com/office/drawing/2014/main" id="{6C1C1AA4-E449-4DEA-80CC-CD734EF3B595}"/>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sp>
        <p:nvSpPr>
          <p:cNvPr id="19" name="TextBox 18">
            <a:extLst>
              <a:ext uri="{FF2B5EF4-FFF2-40B4-BE49-F238E27FC236}">
                <a16:creationId xmlns:a16="http://schemas.microsoft.com/office/drawing/2014/main" id="{0E5D947F-FF26-450B-A9C2-5DECD8C0A614}"/>
              </a:ext>
            </a:extLst>
          </p:cNvPr>
          <p:cNvSpPr txBox="1"/>
          <p:nvPr/>
        </p:nvSpPr>
        <p:spPr bwMode="auto">
          <a:xfrm>
            <a:off x="1701985" y="5263214"/>
            <a:ext cx="5615789" cy="329834"/>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dirty="0">
                <a:solidFill>
                  <a:schemeClr val="bg1"/>
                </a:solidFill>
                <a:latin typeface="Calibri" panose="020F0502020204030204" pitchFamily="34" charset="0"/>
              </a:rPr>
              <a:t>Mo Since Randomization</a:t>
            </a:r>
          </a:p>
        </p:txBody>
      </p:sp>
      <p:sp>
        <p:nvSpPr>
          <p:cNvPr id="11" name="TextBox 10">
            <a:extLst>
              <a:ext uri="{FF2B5EF4-FFF2-40B4-BE49-F238E27FC236}">
                <a16:creationId xmlns:a16="http://schemas.microsoft.com/office/drawing/2014/main" id="{790CE2A7-3646-A946-93C5-E2C1AC92BF8D}"/>
              </a:ext>
            </a:extLst>
          </p:cNvPr>
          <p:cNvSpPr txBox="1"/>
          <p:nvPr/>
        </p:nvSpPr>
        <p:spPr bwMode="auto">
          <a:xfrm>
            <a:off x="3684938" y="3881230"/>
            <a:ext cx="1703677" cy="46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1"/>
                </a:solidFill>
                <a:latin typeface="Calibri" panose="020F0502020204030204" pitchFamily="34" charset="0"/>
                <a:cs typeface="Calibri" panose="020F0502020204030204" pitchFamily="34" charset="0"/>
              </a:rPr>
              <a:t>Darolutamide</a:t>
            </a:r>
            <a:endParaRPr lang="en-US" sz="1400" b="0" dirty="0">
              <a:solidFill>
                <a:schemeClr val="accent1"/>
              </a:solidFill>
              <a:latin typeface="Calibri" panose="020F0502020204030204" pitchFamily="34" charset="0"/>
              <a:cs typeface="Calibri" panose="020F0502020204030204" pitchFamily="34" charset="0"/>
            </a:endParaRPr>
          </a:p>
          <a:p>
            <a:pPr algn="ctr" eaLnBrk="1" fontAlgn="t" hangingPunct="1">
              <a:lnSpc>
                <a:spcPct val="85000"/>
              </a:lnSpc>
            </a:pPr>
            <a:r>
              <a:rPr lang="en-US" sz="1400" b="0" dirty="0">
                <a:solidFill>
                  <a:schemeClr val="accent1"/>
                </a:solidFill>
                <a:latin typeface="Calibri" panose="020F0502020204030204" pitchFamily="34" charset="0"/>
                <a:cs typeface="Calibri" panose="020F0502020204030204" pitchFamily="34" charset="0"/>
              </a:rPr>
              <a:t>NE</a:t>
            </a:r>
          </a:p>
        </p:txBody>
      </p:sp>
      <p:sp>
        <p:nvSpPr>
          <p:cNvPr id="18" name="TextBox 17">
            <a:extLst>
              <a:ext uri="{FF2B5EF4-FFF2-40B4-BE49-F238E27FC236}">
                <a16:creationId xmlns:a16="http://schemas.microsoft.com/office/drawing/2014/main" id="{AF7F31AC-717E-BF43-BCAF-3D9F095DCF44}"/>
              </a:ext>
            </a:extLst>
          </p:cNvPr>
          <p:cNvSpPr txBox="1"/>
          <p:nvPr/>
        </p:nvSpPr>
        <p:spPr bwMode="auto">
          <a:xfrm>
            <a:off x="5582339" y="3881230"/>
            <a:ext cx="1703677" cy="46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3"/>
                </a:solidFill>
                <a:latin typeface="Calibri" panose="020F0502020204030204" pitchFamily="34" charset="0"/>
                <a:cs typeface="Calibri" panose="020F0502020204030204" pitchFamily="34" charset="0"/>
              </a:rPr>
              <a:t>Placebo</a:t>
            </a:r>
          </a:p>
          <a:p>
            <a:pPr algn="ctr" eaLnBrk="1" fontAlgn="t" hangingPunct="1">
              <a:lnSpc>
                <a:spcPct val="85000"/>
              </a:lnSpc>
            </a:pPr>
            <a:r>
              <a:rPr lang="en-US" sz="1400" b="0" dirty="0">
                <a:solidFill>
                  <a:schemeClr val="accent3"/>
                </a:solidFill>
                <a:latin typeface="Calibri" panose="020F0502020204030204" pitchFamily="34" charset="0"/>
                <a:cs typeface="Calibri" panose="020F0502020204030204" pitchFamily="34" charset="0"/>
              </a:rPr>
              <a:t>48.9 (44.4-NE)</a:t>
            </a:r>
          </a:p>
        </p:txBody>
      </p:sp>
      <p:sp>
        <p:nvSpPr>
          <p:cNvPr id="20" name="TextBox 19">
            <a:extLst>
              <a:ext uri="{FF2B5EF4-FFF2-40B4-BE49-F238E27FC236}">
                <a16:creationId xmlns:a16="http://schemas.microsoft.com/office/drawing/2014/main" id="{C9066790-D623-ED48-ADAC-86E8ED498F87}"/>
              </a:ext>
            </a:extLst>
          </p:cNvPr>
          <p:cNvSpPr txBox="1"/>
          <p:nvPr/>
        </p:nvSpPr>
        <p:spPr bwMode="auto">
          <a:xfrm>
            <a:off x="1895709" y="3881230"/>
            <a:ext cx="1694195" cy="46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bg1"/>
                </a:solidFill>
                <a:latin typeface="Calibri" panose="020F0502020204030204" pitchFamily="34" charset="0"/>
                <a:cs typeface="Calibri" panose="020F0502020204030204" pitchFamily="34" charset="0"/>
              </a:rPr>
              <a:t>Median Survival, Mo</a:t>
            </a:r>
          </a:p>
          <a:p>
            <a:pPr algn="ctr" eaLnBrk="1" fontAlgn="t" hangingPunct="1">
              <a:lnSpc>
                <a:spcPct val="85000"/>
              </a:lnSpc>
            </a:pPr>
            <a:r>
              <a:rPr lang="en-US" sz="1400" dirty="0">
                <a:solidFill>
                  <a:schemeClr val="bg1"/>
                </a:solidFill>
                <a:latin typeface="Calibri" panose="020F0502020204030204" pitchFamily="34" charset="0"/>
                <a:cs typeface="Calibri" panose="020F0502020204030204" pitchFamily="34" charset="0"/>
              </a:rPr>
              <a:t>(95% CI)</a:t>
            </a:r>
          </a:p>
        </p:txBody>
      </p:sp>
      <p:sp>
        <p:nvSpPr>
          <p:cNvPr id="21" name="TextBox 20">
            <a:extLst>
              <a:ext uri="{FF2B5EF4-FFF2-40B4-BE49-F238E27FC236}">
                <a16:creationId xmlns:a16="http://schemas.microsoft.com/office/drawing/2014/main" id="{7B898A6B-063D-A347-AD41-30326982A57D}"/>
              </a:ext>
            </a:extLst>
          </p:cNvPr>
          <p:cNvSpPr txBox="1"/>
          <p:nvPr/>
        </p:nvSpPr>
        <p:spPr bwMode="auto">
          <a:xfrm>
            <a:off x="4228416" y="4366822"/>
            <a:ext cx="2205761" cy="46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HR for death: 0.68 </a:t>
            </a:r>
          </a:p>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(95% CI: 0.57-0.80; </a:t>
            </a:r>
            <a:r>
              <a:rPr lang="en-US" sz="1400" b="0" i="1" dirty="0">
                <a:solidFill>
                  <a:schemeClr val="bg1"/>
                </a:solidFill>
                <a:latin typeface="Calibri" panose="020F0502020204030204" pitchFamily="34" charset="0"/>
                <a:cs typeface="Calibri" panose="020F0502020204030204" pitchFamily="34" charset="0"/>
              </a:rPr>
              <a:t>P</a:t>
            </a:r>
            <a:r>
              <a:rPr lang="en-US" sz="1400" b="0" dirty="0">
                <a:solidFill>
                  <a:schemeClr val="bg1"/>
                </a:solidFill>
                <a:latin typeface="Calibri" panose="020F0502020204030204" pitchFamily="34" charset="0"/>
                <a:cs typeface="Calibri" panose="020F0502020204030204" pitchFamily="34" charset="0"/>
              </a:rPr>
              <a:t> &lt;.001)</a:t>
            </a:r>
          </a:p>
        </p:txBody>
      </p:sp>
      <p:sp>
        <p:nvSpPr>
          <p:cNvPr id="22" name="TextBox 21">
            <a:extLst>
              <a:ext uri="{FF2B5EF4-FFF2-40B4-BE49-F238E27FC236}">
                <a16:creationId xmlns:a16="http://schemas.microsoft.com/office/drawing/2014/main" id="{3DBB54F2-6884-2A4E-A52D-7105B6C25BB2}"/>
              </a:ext>
            </a:extLst>
          </p:cNvPr>
          <p:cNvSpPr txBox="1"/>
          <p:nvPr/>
        </p:nvSpPr>
        <p:spPr bwMode="auto">
          <a:xfrm rot="16200000">
            <a:off x="-216190" y="3113648"/>
            <a:ext cx="2632555" cy="329834"/>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dirty="0">
                <a:solidFill>
                  <a:schemeClr val="bg1"/>
                </a:solidFill>
                <a:latin typeface="Calibri" panose="020F0502020204030204" pitchFamily="34" charset="0"/>
              </a:rPr>
              <a:t>Patients Who Survived (%)</a:t>
            </a:r>
          </a:p>
        </p:txBody>
      </p:sp>
      <p:sp>
        <p:nvSpPr>
          <p:cNvPr id="23" name="TextBox 22">
            <a:extLst>
              <a:ext uri="{FF2B5EF4-FFF2-40B4-BE49-F238E27FC236}">
                <a16:creationId xmlns:a16="http://schemas.microsoft.com/office/drawing/2014/main" id="{F4E247B0-FA1A-1842-927C-D02E2A0FC202}"/>
              </a:ext>
            </a:extLst>
          </p:cNvPr>
          <p:cNvSpPr txBox="1"/>
          <p:nvPr/>
        </p:nvSpPr>
        <p:spPr bwMode="auto">
          <a:xfrm>
            <a:off x="5791484" y="2478897"/>
            <a:ext cx="170367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1"/>
                </a:solidFill>
                <a:latin typeface="Calibri" panose="020F0502020204030204" pitchFamily="34" charset="0"/>
                <a:cs typeface="Calibri" panose="020F0502020204030204" pitchFamily="34" charset="0"/>
              </a:rPr>
              <a:t>Darolutamide</a:t>
            </a:r>
            <a:endParaRPr lang="en-US" sz="1400" b="0" dirty="0">
              <a:solidFill>
                <a:schemeClr val="accent1"/>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D90AC98C-F732-664A-8CEA-84A95140EBFB}"/>
              </a:ext>
            </a:extLst>
          </p:cNvPr>
          <p:cNvSpPr txBox="1"/>
          <p:nvPr/>
        </p:nvSpPr>
        <p:spPr bwMode="auto">
          <a:xfrm>
            <a:off x="6643322" y="3449048"/>
            <a:ext cx="901711"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3"/>
                </a:solidFill>
                <a:latin typeface="Calibri" panose="020F0502020204030204" pitchFamily="34" charset="0"/>
                <a:cs typeface="Calibri" panose="020F0502020204030204" pitchFamily="34" charset="0"/>
              </a:rPr>
              <a:t>Placebo</a:t>
            </a:r>
          </a:p>
        </p:txBody>
      </p:sp>
      <p:graphicFrame>
        <p:nvGraphicFramePr>
          <p:cNvPr id="12" name="Table 13">
            <a:extLst>
              <a:ext uri="{FF2B5EF4-FFF2-40B4-BE49-F238E27FC236}">
                <a16:creationId xmlns:a16="http://schemas.microsoft.com/office/drawing/2014/main" id="{09FC8560-E0FC-1942-9849-6C081A5B2441}"/>
              </a:ext>
            </a:extLst>
          </p:cNvPr>
          <p:cNvGraphicFramePr>
            <a:graphicFrameLocks noGrp="1"/>
          </p:cNvGraphicFramePr>
          <p:nvPr/>
        </p:nvGraphicFramePr>
        <p:xfrm>
          <a:off x="640903" y="5551738"/>
          <a:ext cx="6850113" cy="548640"/>
        </p:xfrm>
        <a:graphic>
          <a:graphicData uri="http://schemas.openxmlformats.org/drawingml/2006/table">
            <a:tbl>
              <a:tblPr firstRow="1" bandRow="1">
                <a:tableStyleId>{2D5ABB26-0587-4C30-8999-92F81FD0307C}</a:tableStyleId>
              </a:tblPr>
              <a:tblGrid>
                <a:gridCol w="970848">
                  <a:extLst>
                    <a:ext uri="{9D8B030D-6E8A-4147-A177-3AD203B41FA5}">
                      <a16:colId xmlns:a16="http://schemas.microsoft.com/office/drawing/2014/main" val="369840893"/>
                    </a:ext>
                  </a:extLst>
                </a:gridCol>
                <a:gridCol w="279965">
                  <a:extLst>
                    <a:ext uri="{9D8B030D-6E8A-4147-A177-3AD203B41FA5}">
                      <a16:colId xmlns:a16="http://schemas.microsoft.com/office/drawing/2014/main" val="1502447180"/>
                    </a:ext>
                  </a:extLst>
                </a:gridCol>
                <a:gridCol w="279965">
                  <a:extLst>
                    <a:ext uri="{9D8B030D-6E8A-4147-A177-3AD203B41FA5}">
                      <a16:colId xmlns:a16="http://schemas.microsoft.com/office/drawing/2014/main" val="1245613956"/>
                    </a:ext>
                  </a:extLst>
                </a:gridCol>
                <a:gridCol w="279965">
                  <a:extLst>
                    <a:ext uri="{9D8B030D-6E8A-4147-A177-3AD203B41FA5}">
                      <a16:colId xmlns:a16="http://schemas.microsoft.com/office/drawing/2014/main" val="2868228583"/>
                    </a:ext>
                  </a:extLst>
                </a:gridCol>
                <a:gridCol w="279965">
                  <a:extLst>
                    <a:ext uri="{9D8B030D-6E8A-4147-A177-3AD203B41FA5}">
                      <a16:colId xmlns:a16="http://schemas.microsoft.com/office/drawing/2014/main" val="2957570787"/>
                    </a:ext>
                  </a:extLst>
                </a:gridCol>
                <a:gridCol w="279965">
                  <a:extLst>
                    <a:ext uri="{9D8B030D-6E8A-4147-A177-3AD203B41FA5}">
                      <a16:colId xmlns:a16="http://schemas.microsoft.com/office/drawing/2014/main" val="3834977615"/>
                    </a:ext>
                  </a:extLst>
                </a:gridCol>
                <a:gridCol w="279965">
                  <a:extLst>
                    <a:ext uri="{9D8B030D-6E8A-4147-A177-3AD203B41FA5}">
                      <a16:colId xmlns:a16="http://schemas.microsoft.com/office/drawing/2014/main" val="4072271495"/>
                    </a:ext>
                  </a:extLst>
                </a:gridCol>
                <a:gridCol w="279965">
                  <a:extLst>
                    <a:ext uri="{9D8B030D-6E8A-4147-A177-3AD203B41FA5}">
                      <a16:colId xmlns:a16="http://schemas.microsoft.com/office/drawing/2014/main" val="2707030472"/>
                    </a:ext>
                  </a:extLst>
                </a:gridCol>
                <a:gridCol w="279965">
                  <a:extLst>
                    <a:ext uri="{9D8B030D-6E8A-4147-A177-3AD203B41FA5}">
                      <a16:colId xmlns:a16="http://schemas.microsoft.com/office/drawing/2014/main" val="1788583826"/>
                    </a:ext>
                  </a:extLst>
                </a:gridCol>
                <a:gridCol w="279965">
                  <a:extLst>
                    <a:ext uri="{9D8B030D-6E8A-4147-A177-3AD203B41FA5}">
                      <a16:colId xmlns:a16="http://schemas.microsoft.com/office/drawing/2014/main" val="2308671237"/>
                    </a:ext>
                  </a:extLst>
                </a:gridCol>
                <a:gridCol w="279965">
                  <a:extLst>
                    <a:ext uri="{9D8B030D-6E8A-4147-A177-3AD203B41FA5}">
                      <a16:colId xmlns:a16="http://schemas.microsoft.com/office/drawing/2014/main" val="357228193"/>
                    </a:ext>
                  </a:extLst>
                </a:gridCol>
                <a:gridCol w="279965">
                  <a:extLst>
                    <a:ext uri="{9D8B030D-6E8A-4147-A177-3AD203B41FA5}">
                      <a16:colId xmlns:a16="http://schemas.microsoft.com/office/drawing/2014/main" val="3755869760"/>
                    </a:ext>
                  </a:extLst>
                </a:gridCol>
                <a:gridCol w="279965">
                  <a:extLst>
                    <a:ext uri="{9D8B030D-6E8A-4147-A177-3AD203B41FA5}">
                      <a16:colId xmlns:a16="http://schemas.microsoft.com/office/drawing/2014/main" val="2288186667"/>
                    </a:ext>
                  </a:extLst>
                </a:gridCol>
                <a:gridCol w="279965">
                  <a:extLst>
                    <a:ext uri="{9D8B030D-6E8A-4147-A177-3AD203B41FA5}">
                      <a16:colId xmlns:a16="http://schemas.microsoft.com/office/drawing/2014/main" val="3158967883"/>
                    </a:ext>
                  </a:extLst>
                </a:gridCol>
                <a:gridCol w="279965">
                  <a:extLst>
                    <a:ext uri="{9D8B030D-6E8A-4147-A177-3AD203B41FA5}">
                      <a16:colId xmlns:a16="http://schemas.microsoft.com/office/drawing/2014/main" val="3078549486"/>
                    </a:ext>
                  </a:extLst>
                </a:gridCol>
                <a:gridCol w="279965">
                  <a:extLst>
                    <a:ext uri="{9D8B030D-6E8A-4147-A177-3AD203B41FA5}">
                      <a16:colId xmlns:a16="http://schemas.microsoft.com/office/drawing/2014/main" val="3011107490"/>
                    </a:ext>
                  </a:extLst>
                </a:gridCol>
                <a:gridCol w="279965">
                  <a:extLst>
                    <a:ext uri="{9D8B030D-6E8A-4147-A177-3AD203B41FA5}">
                      <a16:colId xmlns:a16="http://schemas.microsoft.com/office/drawing/2014/main" val="3825225700"/>
                    </a:ext>
                  </a:extLst>
                </a:gridCol>
                <a:gridCol w="279965">
                  <a:extLst>
                    <a:ext uri="{9D8B030D-6E8A-4147-A177-3AD203B41FA5}">
                      <a16:colId xmlns:a16="http://schemas.microsoft.com/office/drawing/2014/main" val="2466693339"/>
                    </a:ext>
                  </a:extLst>
                </a:gridCol>
                <a:gridCol w="279965">
                  <a:extLst>
                    <a:ext uri="{9D8B030D-6E8A-4147-A177-3AD203B41FA5}">
                      <a16:colId xmlns:a16="http://schemas.microsoft.com/office/drawing/2014/main" val="3545709309"/>
                    </a:ext>
                  </a:extLst>
                </a:gridCol>
                <a:gridCol w="279965">
                  <a:extLst>
                    <a:ext uri="{9D8B030D-6E8A-4147-A177-3AD203B41FA5}">
                      <a16:colId xmlns:a16="http://schemas.microsoft.com/office/drawing/2014/main" val="973051247"/>
                    </a:ext>
                  </a:extLst>
                </a:gridCol>
                <a:gridCol w="279965">
                  <a:extLst>
                    <a:ext uri="{9D8B030D-6E8A-4147-A177-3AD203B41FA5}">
                      <a16:colId xmlns:a16="http://schemas.microsoft.com/office/drawing/2014/main" val="3371813274"/>
                    </a:ext>
                  </a:extLst>
                </a:gridCol>
                <a:gridCol w="279965">
                  <a:extLst>
                    <a:ext uri="{9D8B030D-6E8A-4147-A177-3AD203B41FA5}">
                      <a16:colId xmlns:a16="http://schemas.microsoft.com/office/drawing/2014/main" val="3441334414"/>
                    </a:ext>
                  </a:extLst>
                </a:gridCol>
              </a:tblGrid>
              <a:tr h="182880">
                <a:tc gridSpan="22">
                  <a:txBody>
                    <a:bodyPr/>
                    <a:lstStyle/>
                    <a:p>
                      <a:pPr algn="l"/>
                      <a:r>
                        <a:rPr lang="en-US" sz="1200" b="1" dirty="0">
                          <a:solidFill>
                            <a:schemeClr val="bg1"/>
                          </a:solidFill>
                          <a:latin typeface="Calibri" panose="020F0502020204030204" pitchFamily="34" charset="0"/>
                          <a:cs typeface="Calibri" panose="020F0502020204030204" pitchFamily="34" charset="0"/>
                        </a:rPr>
                        <a:t>Patients at Risk, n</a:t>
                      </a: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extLst>
                  <a:ext uri="{0D108BD9-81ED-4DB2-BD59-A6C34878D82A}">
                    <a16:rowId xmlns:a16="http://schemas.microsoft.com/office/drawing/2014/main" val="2036626844"/>
                  </a:ext>
                </a:extLst>
              </a:tr>
              <a:tr h="182880">
                <a:tc>
                  <a:txBody>
                    <a:bodyPr/>
                    <a:lstStyle/>
                    <a:p>
                      <a:pPr algn="l"/>
                      <a:r>
                        <a:rPr lang="en-US" sz="1200" b="1" dirty="0">
                          <a:solidFill>
                            <a:schemeClr val="accent1"/>
                          </a:solidFill>
                          <a:latin typeface="Calibri" panose="020F0502020204030204" pitchFamily="34" charset="0"/>
                          <a:cs typeface="Calibri" panose="020F0502020204030204" pitchFamily="34" charset="0"/>
                        </a:rPr>
                        <a:t>Darolutamide</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651</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645</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637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627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608</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593</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570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548</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525</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509</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486</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468</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452</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436</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402</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267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139</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56</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9</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2400187299"/>
                  </a:ext>
                </a:extLst>
              </a:tr>
              <a:tr h="182880">
                <a:tc>
                  <a:txBody>
                    <a:bodyPr/>
                    <a:lstStyle/>
                    <a:p>
                      <a:pPr algn="l"/>
                      <a:r>
                        <a:rPr lang="en-US" sz="1200" b="1" dirty="0">
                          <a:solidFill>
                            <a:schemeClr val="accent3"/>
                          </a:solidFill>
                          <a:latin typeface="Calibri" panose="020F0502020204030204" pitchFamily="34" charset="0"/>
                          <a:cs typeface="Calibri" panose="020F0502020204030204" pitchFamily="34" charset="0"/>
                        </a:rPr>
                        <a:t>Placebo</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654</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646</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630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607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580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565</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535</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510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488</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470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441</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424</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402</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383</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340</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218</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107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37</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6</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1</a:t>
                      </a:r>
                    </a:p>
                  </a:txBody>
                  <a:tcPr marL="0" marR="0" marT="0" marB="0" anchor="ctr"/>
                </a:tc>
                <a:tc>
                  <a:txBody>
                    <a:bodyPr/>
                    <a:lstStyle/>
                    <a:p>
                      <a:pPr algn="ctr"/>
                      <a:r>
                        <a:rPr lang="en-US" sz="12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458885280"/>
                  </a:ext>
                </a:extLst>
              </a:tr>
            </a:tbl>
          </a:graphicData>
        </a:graphic>
      </p:graphicFrame>
      <p:grpSp>
        <p:nvGrpSpPr>
          <p:cNvPr id="95" name="Group 94">
            <a:extLst>
              <a:ext uri="{FF2B5EF4-FFF2-40B4-BE49-F238E27FC236}">
                <a16:creationId xmlns:a16="http://schemas.microsoft.com/office/drawing/2014/main" id="{07F89059-B970-BD41-8288-D517D2BA5438}"/>
              </a:ext>
            </a:extLst>
          </p:cNvPr>
          <p:cNvGrpSpPr/>
          <p:nvPr/>
        </p:nvGrpSpPr>
        <p:grpSpPr>
          <a:xfrm>
            <a:off x="1233535" y="1521337"/>
            <a:ext cx="6224525" cy="3739881"/>
            <a:chOff x="1233535" y="1521337"/>
            <a:chExt cx="6224525" cy="3739881"/>
          </a:xfrm>
        </p:grpSpPr>
        <p:grpSp>
          <p:nvGrpSpPr>
            <p:cNvPr id="16" name="Group 15">
              <a:extLst>
                <a:ext uri="{FF2B5EF4-FFF2-40B4-BE49-F238E27FC236}">
                  <a16:creationId xmlns:a16="http://schemas.microsoft.com/office/drawing/2014/main" id="{16253DA5-2B2B-3E46-81DB-602ADBAAC9B9}"/>
                </a:ext>
              </a:extLst>
            </p:cNvPr>
            <p:cNvGrpSpPr/>
            <p:nvPr/>
          </p:nvGrpSpPr>
          <p:grpSpPr>
            <a:xfrm>
              <a:off x="1564687" y="4977679"/>
              <a:ext cx="5893373" cy="283539"/>
              <a:chOff x="1572560" y="4946289"/>
              <a:chExt cx="5893373" cy="283539"/>
            </a:xfrm>
          </p:grpSpPr>
          <p:sp>
            <p:nvSpPr>
              <p:cNvPr id="25" name="TextBox 24">
                <a:extLst>
                  <a:ext uri="{FF2B5EF4-FFF2-40B4-BE49-F238E27FC236}">
                    <a16:creationId xmlns:a16="http://schemas.microsoft.com/office/drawing/2014/main" id="{1D0DD473-B05A-C842-8AED-BF747419187E}"/>
                  </a:ext>
                </a:extLst>
              </p:cNvPr>
              <p:cNvSpPr txBox="1"/>
              <p:nvPr/>
            </p:nvSpPr>
            <p:spPr bwMode="auto">
              <a:xfrm>
                <a:off x="7179096"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60</a:t>
                </a:r>
              </a:p>
            </p:txBody>
          </p:sp>
          <p:sp>
            <p:nvSpPr>
              <p:cNvPr id="26" name="TextBox 25">
                <a:extLst>
                  <a:ext uri="{FF2B5EF4-FFF2-40B4-BE49-F238E27FC236}">
                    <a16:creationId xmlns:a16="http://schemas.microsoft.com/office/drawing/2014/main" id="{07A105B8-5B42-8E44-B5D9-E053F51F5E0D}"/>
                  </a:ext>
                </a:extLst>
              </p:cNvPr>
              <p:cNvSpPr txBox="1"/>
              <p:nvPr/>
            </p:nvSpPr>
            <p:spPr bwMode="auto">
              <a:xfrm>
                <a:off x="6898773"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57</a:t>
                </a:r>
              </a:p>
            </p:txBody>
          </p:sp>
          <p:sp>
            <p:nvSpPr>
              <p:cNvPr id="27" name="TextBox 26">
                <a:extLst>
                  <a:ext uri="{FF2B5EF4-FFF2-40B4-BE49-F238E27FC236}">
                    <a16:creationId xmlns:a16="http://schemas.microsoft.com/office/drawing/2014/main" id="{F59B195C-0E8F-7149-B62C-143BA4E21E51}"/>
                  </a:ext>
                </a:extLst>
              </p:cNvPr>
              <p:cNvSpPr txBox="1"/>
              <p:nvPr/>
            </p:nvSpPr>
            <p:spPr bwMode="auto">
              <a:xfrm>
                <a:off x="6618446"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54</a:t>
                </a:r>
              </a:p>
            </p:txBody>
          </p:sp>
          <p:sp>
            <p:nvSpPr>
              <p:cNvPr id="28" name="TextBox 27">
                <a:extLst>
                  <a:ext uri="{FF2B5EF4-FFF2-40B4-BE49-F238E27FC236}">
                    <a16:creationId xmlns:a16="http://schemas.microsoft.com/office/drawing/2014/main" id="{D02FFA75-D55D-FB41-9645-A33148949B38}"/>
                  </a:ext>
                </a:extLst>
              </p:cNvPr>
              <p:cNvSpPr txBox="1"/>
              <p:nvPr/>
            </p:nvSpPr>
            <p:spPr bwMode="auto">
              <a:xfrm>
                <a:off x="6338119"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51</a:t>
                </a:r>
              </a:p>
            </p:txBody>
          </p:sp>
          <p:sp>
            <p:nvSpPr>
              <p:cNvPr id="29" name="TextBox 28">
                <a:extLst>
                  <a:ext uri="{FF2B5EF4-FFF2-40B4-BE49-F238E27FC236}">
                    <a16:creationId xmlns:a16="http://schemas.microsoft.com/office/drawing/2014/main" id="{FFC1CF43-2772-644F-A56F-029580F401C9}"/>
                  </a:ext>
                </a:extLst>
              </p:cNvPr>
              <p:cNvSpPr txBox="1"/>
              <p:nvPr/>
            </p:nvSpPr>
            <p:spPr bwMode="auto">
              <a:xfrm>
                <a:off x="6057792"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48</a:t>
                </a:r>
              </a:p>
            </p:txBody>
          </p:sp>
          <p:sp>
            <p:nvSpPr>
              <p:cNvPr id="30" name="TextBox 29">
                <a:extLst>
                  <a:ext uri="{FF2B5EF4-FFF2-40B4-BE49-F238E27FC236}">
                    <a16:creationId xmlns:a16="http://schemas.microsoft.com/office/drawing/2014/main" id="{3891D339-903E-904F-A12D-E0234062BFD6}"/>
                  </a:ext>
                </a:extLst>
              </p:cNvPr>
              <p:cNvSpPr txBox="1"/>
              <p:nvPr/>
            </p:nvSpPr>
            <p:spPr bwMode="auto">
              <a:xfrm>
                <a:off x="5777465"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45</a:t>
                </a:r>
              </a:p>
            </p:txBody>
          </p:sp>
          <p:sp>
            <p:nvSpPr>
              <p:cNvPr id="31" name="TextBox 30">
                <a:extLst>
                  <a:ext uri="{FF2B5EF4-FFF2-40B4-BE49-F238E27FC236}">
                    <a16:creationId xmlns:a16="http://schemas.microsoft.com/office/drawing/2014/main" id="{D4F88040-EC77-564A-8629-B5B3BD95CA0F}"/>
                  </a:ext>
                </a:extLst>
              </p:cNvPr>
              <p:cNvSpPr txBox="1"/>
              <p:nvPr/>
            </p:nvSpPr>
            <p:spPr bwMode="auto">
              <a:xfrm>
                <a:off x="5497138"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42</a:t>
                </a:r>
              </a:p>
            </p:txBody>
          </p:sp>
          <p:sp>
            <p:nvSpPr>
              <p:cNvPr id="32" name="TextBox 31">
                <a:extLst>
                  <a:ext uri="{FF2B5EF4-FFF2-40B4-BE49-F238E27FC236}">
                    <a16:creationId xmlns:a16="http://schemas.microsoft.com/office/drawing/2014/main" id="{1632A72A-8886-4149-88F8-D9CDD3C40644}"/>
                  </a:ext>
                </a:extLst>
              </p:cNvPr>
              <p:cNvSpPr txBox="1"/>
              <p:nvPr/>
            </p:nvSpPr>
            <p:spPr bwMode="auto">
              <a:xfrm>
                <a:off x="5216811"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39</a:t>
                </a:r>
              </a:p>
            </p:txBody>
          </p:sp>
          <p:sp>
            <p:nvSpPr>
              <p:cNvPr id="33" name="TextBox 32">
                <a:extLst>
                  <a:ext uri="{FF2B5EF4-FFF2-40B4-BE49-F238E27FC236}">
                    <a16:creationId xmlns:a16="http://schemas.microsoft.com/office/drawing/2014/main" id="{A6B2DB7B-AB90-CA4F-A0FA-C9D2618763A2}"/>
                  </a:ext>
                </a:extLst>
              </p:cNvPr>
              <p:cNvSpPr txBox="1"/>
              <p:nvPr/>
            </p:nvSpPr>
            <p:spPr bwMode="auto">
              <a:xfrm>
                <a:off x="4936484"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36</a:t>
                </a:r>
              </a:p>
            </p:txBody>
          </p:sp>
          <p:sp>
            <p:nvSpPr>
              <p:cNvPr id="34" name="TextBox 33">
                <a:extLst>
                  <a:ext uri="{FF2B5EF4-FFF2-40B4-BE49-F238E27FC236}">
                    <a16:creationId xmlns:a16="http://schemas.microsoft.com/office/drawing/2014/main" id="{4AA015F4-C1C6-CD41-9352-C15C49326EBF}"/>
                  </a:ext>
                </a:extLst>
              </p:cNvPr>
              <p:cNvSpPr txBox="1"/>
              <p:nvPr/>
            </p:nvSpPr>
            <p:spPr bwMode="auto">
              <a:xfrm>
                <a:off x="4656157"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33</a:t>
                </a:r>
              </a:p>
            </p:txBody>
          </p:sp>
          <p:sp>
            <p:nvSpPr>
              <p:cNvPr id="35" name="TextBox 34">
                <a:extLst>
                  <a:ext uri="{FF2B5EF4-FFF2-40B4-BE49-F238E27FC236}">
                    <a16:creationId xmlns:a16="http://schemas.microsoft.com/office/drawing/2014/main" id="{CEB326CA-B68A-E64D-B060-601487D40E1A}"/>
                  </a:ext>
                </a:extLst>
              </p:cNvPr>
              <p:cNvSpPr txBox="1"/>
              <p:nvPr/>
            </p:nvSpPr>
            <p:spPr bwMode="auto">
              <a:xfrm>
                <a:off x="4375830"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36" name="TextBox 35">
                <a:extLst>
                  <a:ext uri="{FF2B5EF4-FFF2-40B4-BE49-F238E27FC236}">
                    <a16:creationId xmlns:a16="http://schemas.microsoft.com/office/drawing/2014/main" id="{B6D22B0A-FB84-B344-ACF1-553A502B016F}"/>
                  </a:ext>
                </a:extLst>
              </p:cNvPr>
              <p:cNvSpPr txBox="1"/>
              <p:nvPr/>
            </p:nvSpPr>
            <p:spPr bwMode="auto">
              <a:xfrm>
                <a:off x="4095503"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27</a:t>
                </a:r>
              </a:p>
            </p:txBody>
          </p:sp>
          <p:sp>
            <p:nvSpPr>
              <p:cNvPr id="37" name="TextBox 36">
                <a:extLst>
                  <a:ext uri="{FF2B5EF4-FFF2-40B4-BE49-F238E27FC236}">
                    <a16:creationId xmlns:a16="http://schemas.microsoft.com/office/drawing/2014/main" id="{958704E1-4936-854C-9546-5F6297524658}"/>
                  </a:ext>
                </a:extLst>
              </p:cNvPr>
              <p:cNvSpPr txBox="1"/>
              <p:nvPr/>
            </p:nvSpPr>
            <p:spPr bwMode="auto">
              <a:xfrm>
                <a:off x="3815176"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24</a:t>
                </a:r>
              </a:p>
            </p:txBody>
          </p:sp>
          <p:sp>
            <p:nvSpPr>
              <p:cNvPr id="38" name="TextBox 37">
                <a:extLst>
                  <a:ext uri="{FF2B5EF4-FFF2-40B4-BE49-F238E27FC236}">
                    <a16:creationId xmlns:a16="http://schemas.microsoft.com/office/drawing/2014/main" id="{FD15E767-83BC-C040-9E8A-DA4E1CD3197C}"/>
                  </a:ext>
                </a:extLst>
              </p:cNvPr>
              <p:cNvSpPr txBox="1"/>
              <p:nvPr/>
            </p:nvSpPr>
            <p:spPr bwMode="auto">
              <a:xfrm>
                <a:off x="3534849"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21</a:t>
                </a:r>
              </a:p>
            </p:txBody>
          </p:sp>
          <p:sp>
            <p:nvSpPr>
              <p:cNvPr id="39" name="TextBox 38">
                <a:extLst>
                  <a:ext uri="{FF2B5EF4-FFF2-40B4-BE49-F238E27FC236}">
                    <a16:creationId xmlns:a16="http://schemas.microsoft.com/office/drawing/2014/main" id="{2136FCC7-DD25-F741-B538-2E1CBECEEF36}"/>
                  </a:ext>
                </a:extLst>
              </p:cNvPr>
              <p:cNvSpPr txBox="1"/>
              <p:nvPr/>
            </p:nvSpPr>
            <p:spPr bwMode="auto">
              <a:xfrm>
                <a:off x="3254522"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18</a:t>
                </a:r>
              </a:p>
            </p:txBody>
          </p:sp>
          <p:sp>
            <p:nvSpPr>
              <p:cNvPr id="40" name="TextBox 39">
                <a:extLst>
                  <a:ext uri="{FF2B5EF4-FFF2-40B4-BE49-F238E27FC236}">
                    <a16:creationId xmlns:a16="http://schemas.microsoft.com/office/drawing/2014/main" id="{9B76AD0C-50C8-E64E-90ED-ED7C49575BAF}"/>
                  </a:ext>
                </a:extLst>
              </p:cNvPr>
              <p:cNvSpPr txBox="1"/>
              <p:nvPr/>
            </p:nvSpPr>
            <p:spPr bwMode="auto">
              <a:xfrm>
                <a:off x="2974195"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15</a:t>
                </a:r>
              </a:p>
            </p:txBody>
          </p:sp>
          <p:sp>
            <p:nvSpPr>
              <p:cNvPr id="41" name="TextBox 40">
                <a:extLst>
                  <a:ext uri="{FF2B5EF4-FFF2-40B4-BE49-F238E27FC236}">
                    <a16:creationId xmlns:a16="http://schemas.microsoft.com/office/drawing/2014/main" id="{89D4B8D8-B1DF-294A-BE4E-852AD56995AD}"/>
                  </a:ext>
                </a:extLst>
              </p:cNvPr>
              <p:cNvSpPr txBox="1"/>
              <p:nvPr/>
            </p:nvSpPr>
            <p:spPr bwMode="auto">
              <a:xfrm>
                <a:off x="2693868"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12</a:t>
                </a:r>
              </a:p>
            </p:txBody>
          </p:sp>
          <p:sp>
            <p:nvSpPr>
              <p:cNvPr id="42" name="TextBox 41">
                <a:extLst>
                  <a:ext uri="{FF2B5EF4-FFF2-40B4-BE49-F238E27FC236}">
                    <a16:creationId xmlns:a16="http://schemas.microsoft.com/office/drawing/2014/main" id="{F837818F-1348-E54D-B32F-2FEA38B04382}"/>
                  </a:ext>
                </a:extLst>
              </p:cNvPr>
              <p:cNvSpPr txBox="1"/>
              <p:nvPr/>
            </p:nvSpPr>
            <p:spPr bwMode="auto">
              <a:xfrm>
                <a:off x="2413541"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a:t>
                </a:r>
              </a:p>
            </p:txBody>
          </p:sp>
          <p:sp>
            <p:nvSpPr>
              <p:cNvPr id="43" name="TextBox 42">
                <a:extLst>
                  <a:ext uri="{FF2B5EF4-FFF2-40B4-BE49-F238E27FC236}">
                    <a16:creationId xmlns:a16="http://schemas.microsoft.com/office/drawing/2014/main" id="{183AB0AF-5003-CD4A-ABFA-0592526660AD}"/>
                  </a:ext>
                </a:extLst>
              </p:cNvPr>
              <p:cNvSpPr txBox="1"/>
              <p:nvPr/>
            </p:nvSpPr>
            <p:spPr bwMode="auto">
              <a:xfrm>
                <a:off x="2133214"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a:t>
                </a:r>
              </a:p>
            </p:txBody>
          </p:sp>
          <p:sp>
            <p:nvSpPr>
              <p:cNvPr id="44" name="TextBox 43">
                <a:extLst>
                  <a:ext uri="{FF2B5EF4-FFF2-40B4-BE49-F238E27FC236}">
                    <a16:creationId xmlns:a16="http://schemas.microsoft.com/office/drawing/2014/main" id="{71D7927E-611B-FD49-9D1D-BB00D23C6F04}"/>
                  </a:ext>
                </a:extLst>
              </p:cNvPr>
              <p:cNvSpPr txBox="1"/>
              <p:nvPr/>
            </p:nvSpPr>
            <p:spPr bwMode="auto">
              <a:xfrm>
                <a:off x="1852887"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a:t>
                </a:r>
              </a:p>
            </p:txBody>
          </p:sp>
          <p:sp>
            <p:nvSpPr>
              <p:cNvPr id="45" name="TextBox 44">
                <a:extLst>
                  <a:ext uri="{FF2B5EF4-FFF2-40B4-BE49-F238E27FC236}">
                    <a16:creationId xmlns:a16="http://schemas.microsoft.com/office/drawing/2014/main" id="{133E2DFF-62DF-F34A-A947-50200900966D}"/>
                  </a:ext>
                </a:extLst>
              </p:cNvPr>
              <p:cNvSpPr txBox="1"/>
              <p:nvPr/>
            </p:nvSpPr>
            <p:spPr bwMode="auto">
              <a:xfrm>
                <a:off x="1572560" y="494628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grpSp>
        <p:grpSp>
          <p:nvGrpSpPr>
            <p:cNvPr id="14" name="Group 13">
              <a:extLst>
                <a:ext uri="{FF2B5EF4-FFF2-40B4-BE49-F238E27FC236}">
                  <a16:creationId xmlns:a16="http://schemas.microsoft.com/office/drawing/2014/main" id="{B9E454C8-3D49-004B-B8EA-EC8BDA78DA28}"/>
                </a:ext>
              </a:extLst>
            </p:cNvPr>
            <p:cNvGrpSpPr/>
            <p:nvPr/>
          </p:nvGrpSpPr>
          <p:grpSpPr>
            <a:xfrm>
              <a:off x="1233535" y="1521337"/>
              <a:ext cx="404198" cy="3567370"/>
              <a:chOff x="1294846" y="1501412"/>
              <a:chExt cx="404198" cy="3567370"/>
            </a:xfrm>
          </p:grpSpPr>
          <p:sp>
            <p:nvSpPr>
              <p:cNvPr id="46" name="TextBox 45">
                <a:extLst>
                  <a:ext uri="{FF2B5EF4-FFF2-40B4-BE49-F238E27FC236}">
                    <a16:creationId xmlns:a16="http://schemas.microsoft.com/office/drawing/2014/main" id="{FD35D8A9-AB74-6543-B5EA-ED884C809ADF}"/>
                  </a:ext>
                </a:extLst>
              </p:cNvPr>
              <p:cNvSpPr txBox="1"/>
              <p:nvPr/>
            </p:nvSpPr>
            <p:spPr bwMode="auto">
              <a:xfrm>
                <a:off x="1412207" y="478524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sp>
            <p:nvSpPr>
              <p:cNvPr id="47" name="TextBox 46">
                <a:extLst>
                  <a:ext uri="{FF2B5EF4-FFF2-40B4-BE49-F238E27FC236}">
                    <a16:creationId xmlns:a16="http://schemas.microsoft.com/office/drawing/2014/main" id="{6E57A8F4-BC35-244B-AFB4-7CDED8D058A7}"/>
                  </a:ext>
                </a:extLst>
              </p:cNvPr>
              <p:cNvSpPr txBox="1"/>
              <p:nvPr/>
            </p:nvSpPr>
            <p:spPr bwMode="auto">
              <a:xfrm>
                <a:off x="1412207" y="445685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a:t>
                </a:r>
              </a:p>
            </p:txBody>
          </p:sp>
          <p:sp>
            <p:nvSpPr>
              <p:cNvPr id="48" name="TextBox 47">
                <a:extLst>
                  <a:ext uri="{FF2B5EF4-FFF2-40B4-BE49-F238E27FC236}">
                    <a16:creationId xmlns:a16="http://schemas.microsoft.com/office/drawing/2014/main" id="{7CE890A0-F024-0745-95C6-5966253F2A91}"/>
                  </a:ext>
                </a:extLst>
              </p:cNvPr>
              <p:cNvSpPr txBox="1"/>
              <p:nvPr/>
            </p:nvSpPr>
            <p:spPr bwMode="auto">
              <a:xfrm>
                <a:off x="1412207" y="4128476"/>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20</a:t>
                </a:r>
              </a:p>
            </p:txBody>
          </p:sp>
          <p:sp>
            <p:nvSpPr>
              <p:cNvPr id="49" name="TextBox 48">
                <a:extLst>
                  <a:ext uri="{FF2B5EF4-FFF2-40B4-BE49-F238E27FC236}">
                    <a16:creationId xmlns:a16="http://schemas.microsoft.com/office/drawing/2014/main" id="{8F9D57DC-CC2C-7F43-AC61-E4DF1AA4A3AA}"/>
                  </a:ext>
                </a:extLst>
              </p:cNvPr>
              <p:cNvSpPr txBox="1"/>
              <p:nvPr/>
            </p:nvSpPr>
            <p:spPr bwMode="auto">
              <a:xfrm>
                <a:off x="1412207" y="380009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50" name="TextBox 49">
                <a:extLst>
                  <a:ext uri="{FF2B5EF4-FFF2-40B4-BE49-F238E27FC236}">
                    <a16:creationId xmlns:a16="http://schemas.microsoft.com/office/drawing/2014/main" id="{F90A0CB7-F286-8A41-AE4B-FF3A732E3007}"/>
                  </a:ext>
                </a:extLst>
              </p:cNvPr>
              <p:cNvSpPr txBox="1"/>
              <p:nvPr/>
            </p:nvSpPr>
            <p:spPr bwMode="auto">
              <a:xfrm>
                <a:off x="1412207" y="3471710"/>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40</a:t>
                </a:r>
              </a:p>
            </p:txBody>
          </p:sp>
          <p:sp>
            <p:nvSpPr>
              <p:cNvPr id="51" name="TextBox 50">
                <a:extLst>
                  <a:ext uri="{FF2B5EF4-FFF2-40B4-BE49-F238E27FC236}">
                    <a16:creationId xmlns:a16="http://schemas.microsoft.com/office/drawing/2014/main" id="{96629AD1-A7AC-7944-BEA2-17977C8AE696}"/>
                  </a:ext>
                </a:extLst>
              </p:cNvPr>
              <p:cNvSpPr txBox="1"/>
              <p:nvPr/>
            </p:nvSpPr>
            <p:spPr bwMode="auto">
              <a:xfrm>
                <a:off x="1412207" y="3143327"/>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50</a:t>
                </a:r>
              </a:p>
            </p:txBody>
          </p:sp>
          <p:sp>
            <p:nvSpPr>
              <p:cNvPr id="52" name="TextBox 51">
                <a:extLst>
                  <a:ext uri="{FF2B5EF4-FFF2-40B4-BE49-F238E27FC236}">
                    <a16:creationId xmlns:a16="http://schemas.microsoft.com/office/drawing/2014/main" id="{549CDD48-0A39-E946-B2AA-D9F142CFA534}"/>
                  </a:ext>
                </a:extLst>
              </p:cNvPr>
              <p:cNvSpPr txBox="1"/>
              <p:nvPr/>
            </p:nvSpPr>
            <p:spPr bwMode="auto">
              <a:xfrm>
                <a:off x="1412207" y="2814944"/>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60</a:t>
                </a:r>
              </a:p>
            </p:txBody>
          </p:sp>
          <p:sp>
            <p:nvSpPr>
              <p:cNvPr id="53" name="TextBox 52">
                <a:extLst>
                  <a:ext uri="{FF2B5EF4-FFF2-40B4-BE49-F238E27FC236}">
                    <a16:creationId xmlns:a16="http://schemas.microsoft.com/office/drawing/2014/main" id="{027AED5C-6270-7349-AFDB-C7A1115091E5}"/>
                  </a:ext>
                </a:extLst>
              </p:cNvPr>
              <p:cNvSpPr txBox="1"/>
              <p:nvPr/>
            </p:nvSpPr>
            <p:spPr bwMode="auto">
              <a:xfrm>
                <a:off x="1412207" y="2486561"/>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70</a:t>
                </a:r>
              </a:p>
            </p:txBody>
          </p:sp>
          <p:sp>
            <p:nvSpPr>
              <p:cNvPr id="54" name="TextBox 53">
                <a:extLst>
                  <a:ext uri="{FF2B5EF4-FFF2-40B4-BE49-F238E27FC236}">
                    <a16:creationId xmlns:a16="http://schemas.microsoft.com/office/drawing/2014/main" id="{0C92D167-5DCE-DF42-822C-D152F0436D1A}"/>
                  </a:ext>
                </a:extLst>
              </p:cNvPr>
              <p:cNvSpPr txBox="1"/>
              <p:nvPr/>
            </p:nvSpPr>
            <p:spPr bwMode="auto">
              <a:xfrm>
                <a:off x="1412207" y="2158178"/>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80</a:t>
                </a:r>
              </a:p>
            </p:txBody>
          </p:sp>
          <p:sp>
            <p:nvSpPr>
              <p:cNvPr id="55" name="TextBox 54">
                <a:extLst>
                  <a:ext uri="{FF2B5EF4-FFF2-40B4-BE49-F238E27FC236}">
                    <a16:creationId xmlns:a16="http://schemas.microsoft.com/office/drawing/2014/main" id="{2B37D255-15D4-354D-9698-C6E0DDDB3824}"/>
                  </a:ext>
                </a:extLst>
              </p:cNvPr>
              <p:cNvSpPr txBox="1"/>
              <p:nvPr/>
            </p:nvSpPr>
            <p:spPr bwMode="auto">
              <a:xfrm>
                <a:off x="1412207" y="1829795"/>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90</a:t>
                </a:r>
              </a:p>
            </p:txBody>
          </p:sp>
          <p:sp>
            <p:nvSpPr>
              <p:cNvPr id="56" name="TextBox 55">
                <a:extLst>
                  <a:ext uri="{FF2B5EF4-FFF2-40B4-BE49-F238E27FC236}">
                    <a16:creationId xmlns:a16="http://schemas.microsoft.com/office/drawing/2014/main" id="{4DFFD62E-EAD7-6A46-B3AE-6908EF7803F5}"/>
                  </a:ext>
                </a:extLst>
              </p:cNvPr>
              <p:cNvSpPr txBox="1"/>
              <p:nvPr/>
            </p:nvSpPr>
            <p:spPr bwMode="auto">
              <a:xfrm>
                <a:off x="1294846" y="1501412"/>
                <a:ext cx="404198"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100</a:t>
                </a:r>
              </a:p>
            </p:txBody>
          </p:sp>
        </p:grpSp>
        <p:grpSp>
          <p:nvGrpSpPr>
            <p:cNvPr id="94" name="Group 93">
              <a:extLst>
                <a:ext uri="{FF2B5EF4-FFF2-40B4-BE49-F238E27FC236}">
                  <a16:creationId xmlns:a16="http://schemas.microsoft.com/office/drawing/2014/main" id="{CED8B363-6F43-5A4B-9C71-22D938C09C48}"/>
                </a:ext>
              </a:extLst>
            </p:cNvPr>
            <p:cNvGrpSpPr/>
            <p:nvPr/>
          </p:nvGrpSpPr>
          <p:grpSpPr>
            <a:xfrm>
              <a:off x="1621891" y="1600200"/>
              <a:ext cx="5749446" cy="3392291"/>
              <a:chOff x="1621891" y="1600200"/>
              <a:chExt cx="5749446" cy="3392291"/>
            </a:xfrm>
          </p:grpSpPr>
          <p:grpSp>
            <p:nvGrpSpPr>
              <p:cNvPr id="93" name="Group 92">
                <a:extLst>
                  <a:ext uri="{FF2B5EF4-FFF2-40B4-BE49-F238E27FC236}">
                    <a16:creationId xmlns:a16="http://schemas.microsoft.com/office/drawing/2014/main" id="{FD1A6338-A491-C24C-A35E-D8A701AC1760}"/>
                  </a:ext>
                </a:extLst>
              </p:cNvPr>
              <p:cNvGrpSpPr/>
              <p:nvPr/>
            </p:nvGrpSpPr>
            <p:grpSpPr>
              <a:xfrm>
                <a:off x="1621891" y="1600200"/>
                <a:ext cx="5749446" cy="3392291"/>
                <a:chOff x="1621891" y="1600200"/>
                <a:chExt cx="5749446" cy="3392291"/>
              </a:xfrm>
            </p:grpSpPr>
            <p:cxnSp>
              <p:nvCxnSpPr>
                <p:cNvPr id="5" name="Straight Connector 4">
                  <a:extLst>
                    <a:ext uri="{FF2B5EF4-FFF2-40B4-BE49-F238E27FC236}">
                      <a16:creationId xmlns:a16="http://schemas.microsoft.com/office/drawing/2014/main" id="{97E48D6D-3AFD-FA42-844A-9F3050E52607}"/>
                    </a:ext>
                  </a:extLst>
                </p:cNvPr>
                <p:cNvCxnSpPr>
                  <a:cxnSpLocks/>
                </p:cNvCxnSpPr>
                <p:nvPr/>
              </p:nvCxnSpPr>
              <p:spPr bwMode="auto">
                <a:xfrm>
                  <a:off x="1701985" y="1600200"/>
                  <a:ext cx="0" cy="3392291"/>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8C4FC87-09AF-9E4E-96E7-FA1B4906D364}"/>
                    </a:ext>
                  </a:extLst>
                </p:cNvPr>
                <p:cNvCxnSpPr>
                  <a:cxnSpLocks/>
                </p:cNvCxnSpPr>
                <p:nvPr/>
              </p:nvCxnSpPr>
              <p:spPr bwMode="auto">
                <a:xfrm flipH="1">
                  <a:off x="1621891" y="4920725"/>
                  <a:ext cx="57494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8EB86475-F31A-7442-98A6-D1D82070A824}"/>
                  </a:ext>
                </a:extLst>
              </p:cNvPr>
              <p:cNvGrpSpPr/>
              <p:nvPr/>
            </p:nvGrpSpPr>
            <p:grpSpPr>
              <a:xfrm>
                <a:off x="1621891" y="1661939"/>
                <a:ext cx="80094" cy="2932911"/>
                <a:chOff x="1621891" y="1661939"/>
                <a:chExt cx="80094" cy="2932911"/>
              </a:xfrm>
            </p:grpSpPr>
            <p:cxnSp>
              <p:nvCxnSpPr>
                <p:cNvPr id="60" name="Straight Connector 59">
                  <a:extLst>
                    <a:ext uri="{FF2B5EF4-FFF2-40B4-BE49-F238E27FC236}">
                      <a16:creationId xmlns:a16="http://schemas.microsoft.com/office/drawing/2014/main" id="{F3647AA0-F19B-B744-8558-6403A6FA404F}"/>
                    </a:ext>
                  </a:extLst>
                </p:cNvPr>
                <p:cNvCxnSpPr>
                  <a:cxnSpLocks/>
                </p:cNvCxnSpPr>
                <p:nvPr/>
              </p:nvCxnSpPr>
              <p:spPr bwMode="auto">
                <a:xfrm flipH="1">
                  <a:off x="1621891" y="1661939"/>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56B1BCB-62D3-6241-8F54-4760811DC778}"/>
                    </a:ext>
                  </a:extLst>
                </p:cNvPr>
                <p:cNvCxnSpPr>
                  <a:cxnSpLocks/>
                </p:cNvCxnSpPr>
                <p:nvPr/>
              </p:nvCxnSpPr>
              <p:spPr bwMode="auto">
                <a:xfrm flipH="1">
                  <a:off x="1621891" y="1987818"/>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EB1C9A7-3988-ED46-A3C9-677035B172E2}"/>
                    </a:ext>
                  </a:extLst>
                </p:cNvPr>
                <p:cNvCxnSpPr>
                  <a:cxnSpLocks/>
                </p:cNvCxnSpPr>
                <p:nvPr/>
              </p:nvCxnSpPr>
              <p:spPr bwMode="auto">
                <a:xfrm flipH="1">
                  <a:off x="1621891" y="2313697"/>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57DF10A-1122-5C40-ADD1-0C9F60F9712E}"/>
                    </a:ext>
                  </a:extLst>
                </p:cNvPr>
                <p:cNvCxnSpPr>
                  <a:cxnSpLocks/>
                </p:cNvCxnSpPr>
                <p:nvPr/>
              </p:nvCxnSpPr>
              <p:spPr bwMode="auto">
                <a:xfrm flipH="1">
                  <a:off x="1621891" y="2639576"/>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92D1B71-044F-B543-A315-53EA397DC815}"/>
                    </a:ext>
                  </a:extLst>
                </p:cNvPr>
                <p:cNvCxnSpPr>
                  <a:cxnSpLocks/>
                </p:cNvCxnSpPr>
                <p:nvPr/>
              </p:nvCxnSpPr>
              <p:spPr bwMode="auto">
                <a:xfrm flipH="1">
                  <a:off x="1621891" y="2965455"/>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E9B35CD-9753-4D42-8A52-BF8005D5CA35}"/>
                    </a:ext>
                  </a:extLst>
                </p:cNvPr>
                <p:cNvCxnSpPr>
                  <a:cxnSpLocks/>
                </p:cNvCxnSpPr>
                <p:nvPr/>
              </p:nvCxnSpPr>
              <p:spPr bwMode="auto">
                <a:xfrm flipH="1">
                  <a:off x="1621891" y="3291334"/>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1678F89-CB68-0141-A793-D0FAB998E3EC}"/>
                    </a:ext>
                  </a:extLst>
                </p:cNvPr>
                <p:cNvCxnSpPr>
                  <a:cxnSpLocks/>
                </p:cNvCxnSpPr>
                <p:nvPr/>
              </p:nvCxnSpPr>
              <p:spPr bwMode="auto">
                <a:xfrm flipH="1">
                  <a:off x="1621891" y="3617213"/>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DC37C34-30B0-8548-84A3-D31AB995B4D6}"/>
                    </a:ext>
                  </a:extLst>
                </p:cNvPr>
                <p:cNvCxnSpPr>
                  <a:cxnSpLocks/>
                </p:cNvCxnSpPr>
                <p:nvPr/>
              </p:nvCxnSpPr>
              <p:spPr bwMode="auto">
                <a:xfrm flipH="1">
                  <a:off x="1621891" y="3943092"/>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7EF796F-44B4-2647-8E1F-B39621F4437C}"/>
                    </a:ext>
                  </a:extLst>
                </p:cNvPr>
                <p:cNvCxnSpPr>
                  <a:cxnSpLocks/>
                </p:cNvCxnSpPr>
                <p:nvPr/>
              </p:nvCxnSpPr>
              <p:spPr bwMode="auto">
                <a:xfrm flipH="1">
                  <a:off x="1621891" y="4268971"/>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A087C6D-6CFB-1B4A-A8A1-160668B8B21D}"/>
                    </a:ext>
                  </a:extLst>
                </p:cNvPr>
                <p:cNvCxnSpPr>
                  <a:cxnSpLocks/>
                </p:cNvCxnSpPr>
                <p:nvPr/>
              </p:nvCxnSpPr>
              <p:spPr bwMode="auto">
                <a:xfrm flipH="1">
                  <a:off x="1621891" y="4594850"/>
                  <a:ext cx="800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55C759DD-DF9B-E345-8D65-571715A618AA}"/>
                  </a:ext>
                </a:extLst>
              </p:cNvPr>
              <p:cNvGrpSpPr/>
              <p:nvPr/>
            </p:nvGrpSpPr>
            <p:grpSpPr>
              <a:xfrm>
                <a:off x="1982775" y="4912398"/>
                <a:ext cx="5335002" cy="80093"/>
                <a:chOff x="1982775" y="4912398"/>
                <a:chExt cx="5335002" cy="80093"/>
              </a:xfrm>
            </p:grpSpPr>
            <p:cxnSp>
              <p:nvCxnSpPr>
                <p:cNvPr id="72" name="Straight Connector 71">
                  <a:extLst>
                    <a:ext uri="{FF2B5EF4-FFF2-40B4-BE49-F238E27FC236}">
                      <a16:creationId xmlns:a16="http://schemas.microsoft.com/office/drawing/2014/main" id="{35944A05-45D9-BF4C-8F90-8F7F8BF970FB}"/>
                    </a:ext>
                  </a:extLst>
                </p:cNvPr>
                <p:cNvCxnSpPr>
                  <a:cxnSpLocks/>
                </p:cNvCxnSpPr>
                <p:nvPr/>
              </p:nvCxnSpPr>
              <p:spPr bwMode="auto">
                <a:xfrm>
                  <a:off x="19827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43BF285-1ABA-4941-AFA0-07D8EA60680A}"/>
                    </a:ext>
                  </a:extLst>
                </p:cNvPr>
                <p:cNvCxnSpPr>
                  <a:cxnSpLocks/>
                </p:cNvCxnSpPr>
                <p:nvPr/>
              </p:nvCxnSpPr>
              <p:spPr bwMode="auto">
                <a:xfrm>
                  <a:off x="22635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2250D72-6374-8842-AAB6-CCA8A7C2A99E}"/>
                    </a:ext>
                  </a:extLst>
                </p:cNvPr>
                <p:cNvCxnSpPr>
                  <a:cxnSpLocks/>
                </p:cNvCxnSpPr>
                <p:nvPr/>
              </p:nvCxnSpPr>
              <p:spPr bwMode="auto">
                <a:xfrm>
                  <a:off x="25443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F357C5F-2490-164B-BF49-F698BE4358F2}"/>
                    </a:ext>
                  </a:extLst>
                </p:cNvPr>
                <p:cNvCxnSpPr>
                  <a:cxnSpLocks/>
                </p:cNvCxnSpPr>
                <p:nvPr/>
              </p:nvCxnSpPr>
              <p:spPr bwMode="auto">
                <a:xfrm>
                  <a:off x="28251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4C52D4A-1336-8A49-9590-39CDAEBEE68B}"/>
                    </a:ext>
                  </a:extLst>
                </p:cNvPr>
                <p:cNvCxnSpPr>
                  <a:cxnSpLocks/>
                </p:cNvCxnSpPr>
                <p:nvPr/>
              </p:nvCxnSpPr>
              <p:spPr bwMode="auto">
                <a:xfrm>
                  <a:off x="31059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711B701-B234-7D45-A307-43C1BBD8F30F}"/>
                    </a:ext>
                  </a:extLst>
                </p:cNvPr>
                <p:cNvCxnSpPr>
                  <a:cxnSpLocks/>
                </p:cNvCxnSpPr>
                <p:nvPr/>
              </p:nvCxnSpPr>
              <p:spPr bwMode="auto">
                <a:xfrm>
                  <a:off x="33867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DC0CDEF-5A1D-A849-8587-A90819D835BD}"/>
                    </a:ext>
                  </a:extLst>
                </p:cNvPr>
                <p:cNvCxnSpPr>
                  <a:cxnSpLocks/>
                </p:cNvCxnSpPr>
                <p:nvPr/>
              </p:nvCxnSpPr>
              <p:spPr bwMode="auto">
                <a:xfrm>
                  <a:off x="36675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28DE1A2-B800-9740-9417-7E9B61F56A72}"/>
                    </a:ext>
                  </a:extLst>
                </p:cNvPr>
                <p:cNvCxnSpPr>
                  <a:cxnSpLocks/>
                </p:cNvCxnSpPr>
                <p:nvPr/>
              </p:nvCxnSpPr>
              <p:spPr bwMode="auto">
                <a:xfrm>
                  <a:off x="39483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A30B0CF-C15A-394F-BFBF-B973B1E0F73A}"/>
                    </a:ext>
                  </a:extLst>
                </p:cNvPr>
                <p:cNvCxnSpPr>
                  <a:cxnSpLocks/>
                </p:cNvCxnSpPr>
                <p:nvPr/>
              </p:nvCxnSpPr>
              <p:spPr bwMode="auto">
                <a:xfrm>
                  <a:off x="422909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894D007-46CE-E946-B091-E591D5291AB4}"/>
                    </a:ext>
                  </a:extLst>
                </p:cNvPr>
                <p:cNvCxnSpPr>
                  <a:cxnSpLocks/>
                </p:cNvCxnSpPr>
                <p:nvPr/>
              </p:nvCxnSpPr>
              <p:spPr bwMode="auto">
                <a:xfrm>
                  <a:off x="450988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87442DB-E615-A543-A820-A130DD50F620}"/>
                    </a:ext>
                  </a:extLst>
                </p:cNvPr>
                <p:cNvCxnSpPr>
                  <a:cxnSpLocks/>
                </p:cNvCxnSpPr>
                <p:nvPr/>
              </p:nvCxnSpPr>
              <p:spPr bwMode="auto">
                <a:xfrm>
                  <a:off x="47906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28D3AFF-01D3-9A49-A699-056A6A066976}"/>
                    </a:ext>
                  </a:extLst>
                </p:cNvPr>
                <p:cNvCxnSpPr>
                  <a:cxnSpLocks/>
                </p:cNvCxnSpPr>
                <p:nvPr/>
              </p:nvCxnSpPr>
              <p:spPr bwMode="auto">
                <a:xfrm>
                  <a:off x="50714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D50193E-B027-F445-B54B-1BBB2EF5E874}"/>
                    </a:ext>
                  </a:extLst>
                </p:cNvPr>
                <p:cNvCxnSpPr>
                  <a:cxnSpLocks/>
                </p:cNvCxnSpPr>
                <p:nvPr/>
              </p:nvCxnSpPr>
              <p:spPr bwMode="auto">
                <a:xfrm>
                  <a:off x="53522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D69E849-6359-BD43-B52D-922C217D3410}"/>
                    </a:ext>
                  </a:extLst>
                </p:cNvPr>
                <p:cNvCxnSpPr>
                  <a:cxnSpLocks/>
                </p:cNvCxnSpPr>
                <p:nvPr/>
              </p:nvCxnSpPr>
              <p:spPr bwMode="auto">
                <a:xfrm>
                  <a:off x="56330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97FCF41-1157-6A4F-B18A-AC3A5911D641}"/>
                    </a:ext>
                  </a:extLst>
                </p:cNvPr>
                <p:cNvCxnSpPr>
                  <a:cxnSpLocks/>
                </p:cNvCxnSpPr>
                <p:nvPr/>
              </p:nvCxnSpPr>
              <p:spPr bwMode="auto">
                <a:xfrm>
                  <a:off x="59138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7E23AB3-DF6F-674A-9812-9D39B12526A1}"/>
                    </a:ext>
                  </a:extLst>
                </p:cNvPr>
                <p:cNvCxnSpPr>
                  <a:cxnSpLocks/>
                </p:cNvCxnSpPr>
                <p:nvPr/>
              </p:nvCxnSpPr>
              <p:spPr bwMode="auto">
                <a:xfrm>
                  <a:off x="61946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D918320-DA4D-404A-BA93-B8F3AFA96B1F}"/>
                    </a:ext>
                  </a:extLst>
                </p:cNvPr>
                <p:cNvCxnSpPr>
                  <a:cxnSpLocks/>
                </p:cNvCxnSpPr>
                <p:nvPr/>
              </p:nvCxnSpPr>
              <p:spPr bwMode="auto">
                <a:xfrm>
                  <a:off x="64754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ABA7609-7EF6-1D4C-9295-3881494EC10B}"/>
                    </a:ext>
                  </a:extLst>
                </p:cNvPr>
                <p:cNvCxnSpPr>
                  <a:cxnSpLocks/>
                </p:cNvCxnSpPr>
                <p:nvPr/>
              </p:nvCxnSpPr>
              <p:spPr bwMode="auto">
                <a:xfrm>
                  <a:off x="67562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7C52123-5410-2B40-A7D0-20DCC862D89A}"/>
                    </a:ext>
                  </a:extLst>
                </p:cNvPr>
                <p:cNvCxnSpPr>
                  <a:cxnSpLocks/>
                </p:cNvCxnSpPr>
                <p:nvPr/>
              </p:nvCxnSpPr>
              <p:spPr bwMode="auto">
                <a:xfrm>
                  <a:off x="703699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C218328-75E8-B940-9CD7-4003F5BDAD9C}"/>
                    </a:ext>
                  </a:extLst>
                </p:cNvPr>
                <p:cNvCxnSpPr>
                  <a:cxnSpLocks/>
                </p:cNvCxnSpPr>
                <p:nvPr/>
              </p:nvCxnSpPr>
              <p:spPr bwMode="auto">
                <a:xfrm>
                  <a:off x="7317777" y="4912398"/>
                  <a:ext cx="0" cy="80093"/>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99" name="Group 98">
            <a:extLst>
              <a:ext uri="{FF2B5EF4-FFF2-40B4-BE49-F238E27FC236}">
                <a16:creationId xmlns:a16="http://schemas.microsoft.com/office/drawing/2014/main" id="{B41ACFD5-B1D2-8B43-9354-0CDAFD45BA9E}"/>
              </a:ext>
            </a:extLst>
          </p:cNvPr>
          <p:cNvGrpSpPr/>
          <p:nvPr/>
        </p:nvGrpSpPr>
        <p:grpSpPr>
          <a:xfrm>
            <a:off x="1732200" y="1655090"/>
            <a:ext cx="5409541" cy="1731328"/>
            <a:chOff x="327025" y="557212"/>
            <a:chExt cx="11368660" cy="3638550"/>
          </a:xfrm>
        </p:grpSpPr>
        <p:grpSp>
          <p:nvGrpSpPr>
            <p:cNvPr id="220" name="Group 219">
              <a:extLst>
                <a:ext uri="{FF2B5EF4-FFF2-40B4-BE49-F238E27FC236}">
                  <a16:creationId xmlns:a16="http://schemas.microsoft.com/office/drawing/2014/main" id="{60D2BD78-563C-7842-A0D0-266EE953C103}"/>
                </a:ext>
              </a:extLst>
            </p:cNvPr>
            <p:cNvGrpSpPr/>
            <p:nvPr/>
          </p:nvGrpSpPr>
          <p:grpSpPr>
            <a:xfrm>
              <a:off x="327025" y="584200"/>
              <a:ext cx="11309350" cy="3552825"/>
              <a:chOff x="327025" y="584200"/>
              <a:chExt cx="11309350" cy="3552825"/>
            </a:xfrm>
          </p:grpSpPr>
          <p:sp>
            <p:nvSpPr>
              <p:cNvPr id="328" name="Freeform 327">
                <a:extLst>
                  <a:ext uri="{FF2B5EF4-FFF2-40B4-BE49-F238E27FC236}">
                    <a16:creationId xmlns:a16="http://schemas.microsoft.com/office/drawing/2014/main" id="{72FE59F2-1307-FB44-804F-A1BA70059ECA}"/>
                  </a:ext>
                </a:extLst>
              </p:cNvPr>
              <p:cNvSpPr/>
              <p:nvPr/>
            </p:nvSpPr>
            <p:spPr bwMode="auto">
              <a:xfrm>
                <a:off x="5118100" y="2200275"/>
                <a:ext cx="6518275" cy="1936750"/>
              </a:xfrm>
              <a:custGeom>
                <a:avLst/>
                <a:gdLst>
                  <a:gd name="connsiteX0" fmla="*/ 6518275 w 6518275"/>
                  <a:gd name="connsiteY0" fmla="*/ 1936750 h 1936750"/>
                  <a:gd name="connsiteX1" fmla="*/ 5321300 w 6518275"/>
                  <a:gd name="connsiteY1" fmla="*/ 1936750 h 1936750"/>
                  <a:gd name="connsiteX2" fmla="*/ 5321300 w 6518275"/>
                  <a:gd name="connsiteY2" fmla="*/ 1797050 h 1936750"/>
                  <a:gd name="connsiteX3" fmla="*/ 4756150 w 6518275"/>
                  <a:gd name="connsiteY3" fmla="*/ 1797050 h 1936750"/>
                  <a:gd name="connsiteX4" fmla="*/ 4756150 w 6518275"/>
                  <a:gd name="connsiteY4" fmla="*/ 1768475 h 1936750"/>
                  <a:gd name="connsiteX5" fmla="*/ 4508500 w 6518275"/>
                  <a:gd name="connsiteY5" fmla="*/ 1768475 h 1936750"/>
                  <a:gd name="connsiteX6" fmla="*/ 4508500 w 6518275"/>
                  <a:gd name="connsiteY6" fmla="*/ 1727200 h 1936750"/>
                  <a:gd name="connsiteX7" fmla="*/ 4286250 w 6518275"/>
                  <a:gd name="connsiteY7" fmla="*/ 1727200 h 1936750"/>
                  <a:gd name="connsiteX8" fmla="*/ 4286250 w 6518275"/>
                  <a:gd name="connsiteY8" fmla="*/ 1666875 h 1936750"/>
                  <a:gd name="connsiteX9" fmla="*/ 4098925 w 6518275"/>
                  <a:gd name="connsiteY9" fmla="*/ 1666875 h 1936750"/>
                  <a:gd name="connsiteX10" fmla="*/ 4098925 w 6518275"/>
                  <a:gd name="connsiteY10" fmla="*/ 1612900 h 1936750"/>
                  <a:gd name="connsiteX11" fmla="*/ 3956050 w 6518275"/>
                  <a:gd name="connsiteY11" fmla="*/ 1612900 h 1936750"/>
                  <a:gd name="connsiteX12" fmla="*/ 3956050 w 6518275"/>
                  <a:gd name="connsiteY12" fmla="*/ 1543050 h 1936750"/>
                  <a:gd name="connsiteX13" fmla="*/ 3854450 w 6518275"/>
                  <a:gd name="connsiteY13" fmla="*/ 1543050 h 1936750"/>
                  <a:gd name="connsiteX14" fmla="*/ 3854450 w 6518275"/>
                  <a:gd name="connsiteY14" fmla="*/ 1470025 h 1936750"/>
                  <a:gd name="connsiteX15" fmla="*/ 3657600 w 6518275"/>
                  <a:gd name="connsiteY15" fmla="*/ 1470025 h 1936750"/>
                  <a:gd name="connsiteX16" fmla="*/ 3657600 w 6518275"/>
                  <a:gd name="connsiteY16" fmla="*/ 1374775 h 1936750"/>
                  <a:gd name="connsiteX17" fmla="*/ 3457575 w 6518275"/>
                  <a:gd name="connsiteY17" fmla="*/ 1374775 h 1936750"/>
                  <a:gd name="connsiteX18" fmla="*/ 3457575 w 6518275"/>
                  <a:gd name="connsiteY18" fmla="*/ 1260475 h 1936750"/>
                  <a:gd name="connsiteX19" fmla="*/ 3327400 w 6518275"/>
                  <a:gd name="connsiteY19" fmla="*/ 1260475 h 1936750"/>
                  <a:gd name="connsiteX20" fmla="*/ 3327400 w 6518275"/>
                  <a:gd name="connsiteY20" fmla="*/ 1190625 h 1936750"/>
                  <a:gd name="connsiteX21" fmla="*/ 3184525 w 6518275"/>
                  <a:gd name="connsiteY21" fmla="*/ 1190625 h 1936750"/>
                  <a:gd name="connsiteX22" fmla="*/ 3184525 w 6518275"/>
                  <a:gd name="connsiteY22" fmla="*/ 1123950 h 1936750"/>
                  <a:gd name="connsiteX23" fmla="*/ 2978150 w 6518275"/>
                  <a:gd name="connsiteY23" fmla="*/ 1123950 h 1936750"/>
                  <a:gd name="connsiteX24" fmla="*/ 2978150 w 6518275"/>
                  <a:gd name="connsiteY24" fmla="*/ 1069975 h 1936750"/>
                  <a:gd name="connsiteX25" fmla="*/ 2752725 w 6518275"/>
                  <a:gd name="connsiteY25" fmla="*/ 1069975 h 1936750"/>
                  <a:gd name="connsiteX26" fmla="*/ 2752725 w 6518275"/>
                  <a:gd name="connsiteY26" fmla="*/ 981075 h 1936750"/>
                  <a:gd name="connsiteX27" fmla="*/ 2654300 w 6518275"/>
                  <a:gd name="connsiteY27" fmla="*/ 981075 h 1936750"/>
                  <a:gd name="connsiteX28" fmla="*/ 2654300 w 6518275"/>
                  <a:gd name="connsiteY28" fmla="*/ 927100 h 1936750"/>
                  <a:gd name="connsiteX29" fmla="*/ 2508250 w 6518275"/>
                  <a:gd name="connsiteY29" fmla="*/ 927100 h 1936750"/>
                  <a:gd name="connsiteX30" fmla="*/ 2508250 w 6518275"/>
                  <a:gd name="connsiteY30" fmla="*/ 876300 h 1936750"/>
                  <a:gd name="connsiteX31" fmla="*/ 2346325 w 6518275"/>
                  <a:gd name="connsiteY31" fmla="*/ 876300 h 1936750"/>
                  <a:gd name="connsiteX32" fmla="*/ 2346325 w 6518275"/>
                  <a:gd name="connsiteY32" fmla="*/ 828675 h 1936750"/>
                  <a:gd name="connsiteX33" fmla="*/ 2222500 w 6518275"/>
                  <a:gd name="connsiteY33" fmla="*/ 828675 h 1936750"/>
                  <a:gd name="connsiteX34" fmla="*/ 2222500 w 6518275"/>
                  <a:gd name="connsiteY34" fmla="*/ 765175 h 1936750"/>
                  <a:gd name="connsiteX35" fmla="*/ 2127250 w 6518275"/>
                  <a:gd name="connsiteY35" fmla="*/ 765175 h 1936750"/>
                  <a:gd name="connsiteX36" fmla="*/ 2127250 w 6518275"/>
                  <a:gd name="connsiteY36" fmla="*/ 685800 h 1936750"/>
                  <a:gd name="connsiteX37" fmla="*/ 1898650 w 6518275"/>
                  <a:gd name="connsiteY37" fmla="*/ 685800 h 1936750"/>
                  <a:gd name="connsiteX38" fmla="*/ 1898650 w 6518275"/>
                  <a:gd name="connsiteY38" fmla="*/ 644525 h 1936750"/>
                  <a:gd name="connsiteX39" fmla="*/ 1670050 w 6518275"/>
                  <a:gd name="connsiteY39" fmla="*/ 644525 h 1936750"/>
                  <a:gd name="connsiteX40" fmla="*/ 1670050 w 6518275"/>
                  <a:gd name="connsiteY40" fmla="*/ 587375 h 1936750"/>
                  <a:gd name="connsiteX41" fmla="*/ 1552575 w 6518275"/>
                  <a:gd name="connsiteY41" fmla="*/ 587375 h 1936750"/>
                  <a:gd name="connsiteX42" fmla="*/ 1552575 w 6518275"/>
                  <a:gd name="connsiteY42" fmla="*/ 546100 h 1936750"/>
                  <a:gd name="connsiteX43" fmla="*/ 1301750 w 6518275"/>
                  <a:gd name="connsiteY43" fmla="*/ 546100 h 1936750"/>
                  <a:gd name="connsiteX44" fmla="*/ 1301750 w 6518275"/>
                  <a:gd name="connsiteY44" fmla="*/ 501650 h 1936750"/>
                  <a:gd name="connsiteX45" fmla="*/ 1139825 w 6518275"/>
                  <a:gd name="connsiteY45" fmla="*/ 501650 h 1936750"/>
                  <a:gd name="connsiteX46" fmla="*/ 1139825 w 6518275"/>
                  <a:gd name="connsiteY46" fmla="*/ 438150 h 1936750"/>
                  <a:gd name="connsiteX47" fmla="*/ 1003300 w 6518275"/>
                  <a:gd name="connsiteY47" fmla="*/ 438150 h 1936750"/>
                  <a:gd name="connsiteX48" fmla="*/ 1003300 w 6518275"/>
                  <a:gd name="connsiteY48" fmla="*/ 393700 h 1936750"/>
                  <a:gd name="connsiteX49" fmla="*/ 917575 w 6518275"/>
                  <a:gd name="connsiteY49" fmla="*/ 393700 h 1936750"/>
                  <a:gd name="connsiteX50" fmla="*/ 917575 w 6518275"/>
                  <a:gd name="connsiteY50" fmla="*/ 339725 h 1936750"/>
                  <a:gd name="connsiteX51" fmla="*/ 831850 w 6518275"/>
                  <a:gd name="connsiteY51" fmla="*/ 339725 h 1936750"/>
                  <a:gd name="connsiteX52" fmla="*/ 831850 w 6518275"/>
                  <a:gd name="connsiteY52" fmla="*/ 288925 h 1936750"/>
                  <a:gd name="connsiteX53" fmla="*/ 708025 w 6518275"/>
                  <a:gd name="connsiteY53" fmla="*/ 288925 h 1936750"/>
                  <a:gd name="connsiteX54" fmla="*/ 708025 w 6518275"/>
                  <a:gd name="connsiteY54" fmla="*/ 234950 h 1936750"/>
                  <a:gd name="connsiteX55" fmla="*/ 638175 w 6518275"/>
                  <a:gd name="connsiteY55" fmla="*/ 234950 h 1936750"/>
                  <a:gd name="connsiteX56" fmla="*/ 638175 w 6518275"/>
                  <a:gd name="connsiteY56" fmla="*/ 161925 h 1936750"/>
                  <a:gd name="connsiteX57" fmla="*/ 479425 w 6518275"/>
                  <a:gd name="connsiteY57" fmla="*/ 161925 h 1936750"/>
                  <a:gd name="connsiteX58" fmla="*/ 479425 w 6518275"/>
                  <a:gd name="connsiteY58" fmla="*/ 88900 h 1936750"/>
                  <a:gd name="connsiteX59" fmla="*/ 295275 w 6518275"/>
                  <a:gd name="connsiteY59" fmla="*/ 88900 h 1936750"/>
                  <a:gd name="connsiteX60" fmla="*/ 295275 w 6518275"/>
                  <a:gd name="connsiteY60" fmla="*/ 57150 h 1936750"/>
                  <a:gd name="connsiteX61" fmla="*/ 158750 w 6518275"/>
                  <a:gd name="connsiteY61" fmla="*/ 57150 h 1936750"/>
                  <a:gd name="connsiteX62" fmla="*/ 158750 w 6518275"/>
                  <a:gd name="connsiteY62" fmla="*/ 0 h 1936750"/>
                  <a:gd name="connsiteX63" fmla="*/ 0 w 6518275"/>
                  <a:gd name="connsiteY63"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518275" h="1936750">
                    <a:moveTo>
                      <a:pt x="6518275" y="1936750"/>
                    </a:moveTo>
                    <a:lnTo>
                      <a:pt x="5321300" y="1936750"/>
                    </a:lnTo>
                    <a:lnTo>
                      <a:pt x="5321300" y="1797050"/>
                    </a:lnTo>
                    <a:lnTo>
                      <a:pt x="4756150" y="1797050"/>
                    </a:lnTo>
                    <a:lnTo>
                      <a:pt x="4756150" y="1768475"/>
                    </a:lnTo>
                    <a:lnTo>
                      <a:pt x="4508500" y="1768475"/>
                    </a:lnTo>
                    <a:lnTo>
                      <a:pt x="4508500" y="1727200"/>
                    </a:lnTo>
                    <a:lnTo>
                      <a:pt x="4286250" y="1727200"/>
                    </a:lnTo>
                    <a:lnTo>
                      <a:pt x="4286250" y="1666875"/>
                    </a:lnTo>
                    <a:lnTo>
                      <a:pt x="4098925" y="1666875"/>
                    </a:lnTo>
                    <a:lnTo>
                      <a:pt x="4098925" y="1612900"/>
                    </a:lnTo>
                    <a:lnTo>
                      <a:pt x="3956050" y="1612900"/>
                    </a:lnTo>
                    <a:lnTo>
                      <a:pt x="3956050" y="1543050"/>
                    </a:lnTo>
                    <a:lnTo>
                      <a:pt x="3854450" y="1543050"/>
                    </a:lnTo>
                    <a:lnTo>
                      <a:pt x="3854450" y="1470025"/>
                    </a:lnTo>
                    <a:lnTo>
                      <a:pt x="3657600" y="1470025"/>
                    </a:lnTo>
                    <a:lnTo>
                      <a:pt x="3657600" y="1374775"/>
                    </a:lnTo>
                    <a:lnTo>
                      <a:pt x="3457575" y="1374775"/>
                    </a:lnTo>
                    <a:lnTo>
                      <a:pt x="3457575" y="1260475"/>
                    </a:lnTo>
                    <a:lnTo>
                      <a:pt x="3327400" y="1260475"/>
                    </a:lnTo>
                    <a:lnTo>
                      <a:pt x="3327400" y="1190625"/>
                    </a:lnTo>
                    <a:lnTo>
                      <a:pt x="3184525" y="1190625"/>
                    </a:lnTo>
                    <a:lnTo>
                      <a:pt x="3184525" y="1123950"/>
                    </a:lnTo>
                    <a:lnTo>
                      <a:pt x="2978150" y="1123950"/>
                    </a:lnTo>
                    <a:lnTo>
                      <a:pt x="2978150" y="1069975"/>
                    </a:lnTo>
                    <a:lnTo>
                      <a:pt x="2752725" y="1069975"/>
                    </a:lnTo>
                    <a:lnTo>
                      <a:pt x="2752725" y="981075"/>
                    </a:lnTo>
                    <a:lnTo>
                      <a:pt x="2654300" y="981075"/>
                    </a:lnTo>
                    <a:lnTo>
                      <a:pt x="2654300" y="927100"/>
                    </a:lnTo>
                    <a:lnTo>
                      <a:pt x="2508250" y="927100"/>
                    </a:lnTo>
                    <a:lnTo>
                      <a:pt x="2508250" y="876300"/>
                    </a:lnTo>
                    <a:lnTo>
                      <a:pt x="2346325" y="876300"/>
                    </a:lnTo>
                    <a:lnTo>
                      <a:pt x="2346325" y="828675"/>
                    </a:lnTo>
                    <a:lnTo>
                      <a:pt x="2222500" y="828675"/>
                    </a:lnTo>
                    <a:lnTo>
                      <a:pt x="2222500" y="765175"/>
                    </a:lnTo>
                    <a:lnTo>
                      <a:pt x="2127250" y="765175"/>
                    </a:lnTo>
                    <a:lnTo>
                      <a:pt x="2127250" y="685800"/>
                    </a:lnTo>
                    <a:lnTo>
                      <a:pt x="1898650" y="685800"/>
                    </a:lnTo>
                    <a:lnTo>
                      <a:pt x="1898650" y="644525"/>
                    </a:lnTo>
                    <a:lnTo>
                      <a:pt x="1670050" y="644525"/>
                    </a:lnTo>
                    <a:lnTo>
                      <a:pt x="1670050" y="587375"/>
                    </a:lnTo>
                    <a:lnTo>
                      <a:pt x="1552575" y="587375"/>
                    </a:lnTo>
                    <a:lnTo>
                      <a:pt x="1552575" y="546100"/>
                    </a:lnTo>
                    <a:lnTo>
                      <a:pt x="1301750" y="546100"/>
                    </a:lnTo>
                    <a:lnTo>
                      <a:pt x="1301750" y="501650"/>
                    </a:lnTo>
                    <a:lnTo>
                      <a:pt x="1139825" y="501650"/>
                    </a:lnTo>
                    <a:lnTo>
                      <a:pt x="1139825" y="438150"/>
                    </a:lnTo>
                    <a:lnTo>
                      <a:pt x="1003300" y="438150"/>
                    </a:lnTo>
                    <a:lnTo>
                      <a:pt x="1003300" y="393700"/>
                    </a:lnTo>
                    <a:lnTo>
                      <a:pt x="917575" y="393700"/>
                    </a:lnTo>
                    <a:lnTo>
                      <a:pt x="917575" y="339725"/>
                    </a:lnTo>
                    <a:lnTo>
                      <a:pt x="831850" y="339725"/>
                    </a:lnTo>
                    <a:lnTo>
                      <a:pt x="831850" y="288925"/>
                    </a:lnTo>
                    <a:lnTo>
                      <a:pt x="708025" y="288925"/>
                    </a:lnTo>
                    <a:lnTo>
                      <a:pt x="708025" y="234950"/>
                    </a:lnTo>
                    <a:lnTo>
                      <a:pt x="638175" y="234950"/>
                    </a:lnTo>
                    <a:lnTo>
                      <a:pt x="638175" y="161925"/>
                    </a:lnTo>
                    <a:lnTo>
                      <a:pt x="479425" y="161925"/>
                    </a:lnTo>
                    <a:lnTo>
                      <a:pt x="479425" y="88900"/>
                    </a:lnTo>
                    <a:lnTo>
                      <a:pt x="295275" y="88900"/>
                    </a:lnTo>
                    <a:lnTo>
                      <a:pt x="295275" y="57150"/>
                    </a:lnTo>
                    <a:lnTo>
                      <a:pt x="158750" y="57150"/>
                    </a:lnTo>
                    <a:lnTo>
                      <a:pt x="158750" y="0"/>
                    </a:lnTo>
                    <a:lnTo>
                      <a:pt x="0" y="0"/>
                    </a:lnTo>
                  </a:path>
                </a:pathLst>
              </a:custGeom>
              <a:noFill/>
              <a:ln w="28575">
                <a:solidFill>
                  <a:schemeClr val="accent3"/>
                </a:solidFill>
                <a:prstDash val="solid"/>
                <a:miter lim="800000"/>
                <a:headEnd/>
                <a:tailEnd/>
              </a:ln>
            </p:spPr>
            <p:txBody>
              <a:bodyPr rtlCol="0" anchor="ctr"/>
              <a:lstStyle/>
              <a:p>
                <a:pPr algn="ctr"/>
                <a:endParaRPr lang="en-US" dirty="0"/>
              </a:p>
            </p:txBody>
          </p:sp>
          <p:sp>
            <p:nvSpPr>
              <p:cNvPr id="329" name="Freeform 328">
                <a:extLst>
                  <a:ext uri="{FF2B5EF4-FFF2-40B4-BE49-F238E27FC236}">
                    <a16:creationId xmlns:a16="http://schemas.microsoft.com/office/drawing/2014/main" id="{43383AE5-E830-8343-9AED-B28A2E464EFA}"/>
                  </a:ext>
                </a:extLst>
              </p:cNvPr>
              <p:cNvSpPr/>
              <p:nvPr/>
            </p:nvSpPr>
            <p:spPr bwMode="auto">
              <a:xfrm>
                <a:off x="327025" y="584200"/>
                <a:ext cx="4806950" cy="1612900"/>
              </a:xfrm>
              <a:custGeom>
                <a:avLst/>
                <a:gdLst>
                  <a:gd name="connsiteX0" fmla="*/ 4806950 w 4806950"/>
                  <a:gd name="connsiteY0" fmla="*/ 1612900 h 1612900"/>
                  <a:gd name="connsiteX1" fmla="*/ 4756150 w 4806950"/>
                  <a:gd name="connsiteY1" fmla="*/ 1612900 h 1612900"/>
                  <a:gd name="connsiteX2" fmla="*/ 4756150 w 4806950"/>
                  <a:gd name="connsiteY2" fmla="*/ 1581150 h 1612900"/>
                  <a:gd name="connsiteX3" fmla="*/ 4657725 w 4806950"/>
                  <a:gd name="connsiteY3" fmla="*/ 1581150 h 1612900"/>
                  <a:gd name="connsiteX4" fmla="*/ 4657725 w 4806950"/>
                  <a:gd name="connsiteY4" fmla="*/ 1533525 h 1612900"/>
                  <a:gd name="connsiteX5" fmla="*/ 4537075 w 4806950"/>
                  <a:gd name="connsiteY5" fmla="*/ 1533525 h 1612900"/>
                  <a:gd name="connsiteX6" fmla="*/ 4537075 w 4806950"/>
                  <a:gd name="connsiteY6" fmla="*/ 1489075 h 1612900"/>
                  <a:gd name="connsiteX7" fmla="*/ 4391025 w 4806950"/>
                  <a:gd name="connsiteY7" fmla="*/ 1489075 h 1612900"/>
                  <a:gd name="connsiteX8" fmla="*/ 4391025 w 4806950"/>
                  <a:gd name="connsiteY8" fmla="*/ 1460500 h 1612900"/>
                  <a:gd name="connsiteX9" fmla="*/ 4311650 w 4806950"/>
                  <a:gd name="connsiteY9" fmla="*/ 1460500 h 1612900"/>
                  <a:gd name="connsiteX10" fmla="*/ 4311650 w 4806950"/>
                  <a:gd name="connsiteY10" fmla="*/ 1416050 h 1612900"/>
                  <a:gd name="connsiteX11" fmla="*/ 4178300 w 4806950"/>
                  <a:gd name="connsiteY11" fmla="*/ 1416050 h 1612900"/>
                  <a:gd name="connsiteX12" fmla="*/ 4178300 w 4806950"/>
                  <a:gd name="connsiteY12" fmla="*/ 1343025 h 1612900"/>
                  <a:gd name="connsiteX13" fmla="*/ 4025900 w 4806950"/>
                  <a:gd name="connsiteY13" fmla="*/ 1343025 h 1612900"/>
                  <a:gd name="connsiteX14" fmla="*/ 4025900 w 4806950"/>
                  <a:gd name="connsiteY14" fmla="*/ 1279525 h 1612900"/>
                  <a:gd name="connsiteX15" fmla="*/ 3806825 w 4806950"/>
                  <a:gd name="connsiteY15" fmla="*/ 1279525 h 1612900"/>
                  <a:gd name="connsiteX16" fmla="*/ 3806825 w 4806950"/>
                  <a:gd name="connsiteY16" fmla="*/ 1212850 h 1612900"/>
                  <a:gd name="connsiteX17" fmla="*/ 3654425 w 4806950"/>
                  <a:gd name="connsiteY17" fmla="*/ 1212850 h 1612900"/>
                  <a:gd name="connsiteX18" fmla="*/ 3654425 w 4806950"/>
                  <a:gd name="connsiteY18" fmla="*/ 1152525 h 1612900"/>
                  <a:gd name="connsiteX19" fmla="*/ 3533775 w 4806950"/>
                  <a:gd name="connsiteY19" fmla="*/ 1152525 h 1612900"/>
                  <a:gd name="connsiteX20" fmla="*/ 3533775 w 4806950"/>
                  <a:gd name="connsiteY20" fmla="*/ 1089025 h 1612900"/>
                  <a:gd name="connsiteX21" fmla="*/ 3425825 w 4806950"/>
                  <a:gd name="connsiteY21" fmla="*/ 1089025 h 1612900"/>
                  <a:gd name="connsiteX22" fmla="*/ 3425825 w 4806950"/>
                  <a:gd name="connsiteY22" fmla="*/ 1012825 h 1612900"/>
                  <a:gd name="connsiteX23" fmla="*/ 3292475 w 4806950"/>
                  <a:gd name="connsiteY23" fmla="*/ 1012825 h 1612900"/>
                  <a:gd name="connsiteX24" fmla="*/ 3292475 w 4806950"/>
                  <a:gd name="connsiteY24" fmla="*/ 958850 h 1612900"/>
                  <a:gd name="connsiteX25" fmla="*/ 3105150 w 4806950"/>
                  <a:gd name="connsiteY25" fmla="*/ 958850 h 1612900"/>
                  <a:gd name="connsiteX26" fmla="*/ 3105150 w 4806950"/>
                  <a:gd name="connsiteY26" fmla="*/ 885825 h 1612900"/>
                  <a:gd name="connsiteX27" fmla="*/ 2911475 w 4806950"/>
                  <a:gd name="connsiteY27" fmla="*/ 885825 h 1612900"/>
                  <a:gd name="connsiteX28" fmla="*/ 2911475 w 4806950"/>
                  <a:gd name="connsiteY28" fmla="*/ 800100 h 1612900"/>
                  <a:gd name="connsiteX29" fmla="*/ 2816225 w 4806950"/>
                  <a:gd name="connsiteY29" fmla="*/ 800100 h 1612900"/>
                  <a:gd name="connsiteX30" fmla="*/ 2816225 w 4806950"/>
                  <a:gd name="connsiteY30" fmla="*/ 742950 h 1612900"/>
                  <a:gd name="connsiteX31" fmla="*/ 2762250 w 4806950"/>
                  <a:gd name="connsiteY31" fmla="*/ 742950 h 1612900"/>
                  <a:gd name="connsiteX32" fmla="*/ 2762250 w 4806950"/>
                  <a:gd name="connsiteY32" fmla="*/ 663575 h 1612900"/>
                  <a:gd name="connsiteX33" fmla="*/ 2419350 w 4806950"/>
                  <a:gd name="connsiteY33" fmla="*/ 663575 h 1612900"/>
                  <a:gd name="connsiteX34" fmla="*/ 2419350 w 4806950"/>
                  <a:gd name="connsiteY34" fmla="*/ 606425 h 1612900"/>
                  <a:gd name="connsiteX35" fmla="*/ 2181225 w 4806950"/>
                  <a:gd name="connsiteY35" fmla="*/ 606425 h 1612900"/>
                  <a:gd name="connsiteX36" fmla="*/ 2181225 w 4806950"/>
                  <a:gd name="connsiteY36" fmla="*/ 536575 h 1612900"/>
                  <a:gd name="connsiteX37" fmla="*/ 1974850 w 4806950"/>
                  <a:gd name="connsiteY37" fmla="*/ 536575 h 1612900"/>
                  <a:gd name="connsiteX38" fmla="*/ 1974850 w 4806950"/>
                  <a:gd name="connsiteY38" fmla="*/ 479425 h 1612900"/>
                  <a:gd name="connsiteX39" fmla="*/ 1816100 w 4806950"/>
                  <a:gd name="connsiteY39" fmla="*/ 479425 h 1612900"/>
                  <a:gd name="connsiteX40" fmla="*/ 1816100 w 4806950"/>
                  <a:gd name="connsiteY40" fmla="*/ 422275 h 1612900"/>
                  <a:gd name="connsiteX41" fmla="*/ 1743075 w 4806950"/>
                  <a:gd name="connsiteY41" fmla="*/ 422275 h 1612900"/>
                  <a:gd name="connsiteX42" fmla="*/ 1743075 w 4806950"/>
                  <a:gd name="connsiteY42" fmla="*/ 365125 h 1612900"/>
                  <a:gd name="connsiteX43" fmla="*/ 1600200 w 4806950"/>
                  <a:gd name="connsiteY43" fmla="*/ 365125 h 1612900"/>
                  <a:gd name="connsiteX44" fmla="*/ 1600200 w 4806950"/>
                  <a:gd name="connsiteY44" fmla="*/ 301625 h 1612900"/>
                  <a:gd name="connsiteX45" fmla="*/ 1530350 w 4806950"/>
                  <a:gd name="connsiteY45" fmla="*/ 301625 h 1612900"/>
                  <a:gd name="connsiteX46" fmla="*/ 1530350 w 4806950"/>
                  <a:gd name="connsiteY46" fmla="*/ 257175 h 1612900"/>
                  <a:gd name="connsiteX47" fmla="*/ 1400175 w 4806950"/>
                  <a:gd name="connsiteY47" fmla="*/ 257175 h 1612900"/>
                  <a:gd name="connsiteX48" fmla="*/ 1400175 w 4806950"/>
                  <a:gd name="connsiteY48" fmla="*/ 187325 h 1612900"/>
                  <a:gd name="connsiteX49" fmla="*/ 1247775 w 4806950"/>
                  <a:gd name="connsiteY49" fmla="*/ 187325 h 1612900"/>
                  <a:gd name="connsiteX50" fmla="*/ 1247775 w 4806950"/>
                  <a:gd name="connsiteY50" fmla="*/ 139700 h 1612900"/>
                  <a:gd name="connsiteX51" fmla="*/ 1073150 w 4806950"/>
                  <a:gd name="connsiteY51" fmla="*/ 139700 h 1612900"/>
                  <a:gd name="connsiteX52" fmla="*/ 1073150 w 4806950"/>
                  <a:gd name="connsiteY52" fmla="*/ 98425 h 1612900"/>
                  <a:gd name="connsiteX53" fmla="*/ 908050 w 4806950"/>
                  <a:gd name="connsiteY53" fmla="*/ 98425 h 1612900"/>
                  <a:gd name="connsiteX54" fmla="*/ 908050 w 4806950"/>
                  <a:gd name="connsiteY54" fmla="*/ 34925 h 1612900"/>
                  <a:gd name="connsiteX55" fmla="*/ 708025 w 4806950"/>
                  <a:gd name="connsiteY55" fmla="*/ 34925 h 1612900"/>
                  <a:gd name="connsiteX56" fmla="*/ 708025 w 4806950"/>
                  <a:gd name="connsiteY56" fmla="*/ 0 h 1612900"/>
                  <a:gd name="connsiteX57" fmla="*/ 0 w 4806950"/>
                  <a:gd name="connsiteY57"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806950" h="1612900">
                    <a:moveTo>
                      <a:pt x="4806950" y="1612900"/>
                    </a:moveTo>
                    <a:lnTo>
                      <a:pt x="4756150" y="1612900"/>
                    </a:lnTo>
                    <a:lnTo>
                      <a:pt x="4756150" y="1581150"/>
                    </a:lnTo>
                    <a:lnTo>
                      <a:pt x="4657725" y="1581150"/>
                    </a:lnTo>
                    <a:lnTo>
                      <a:pt x="4657725" y="1533525"/>
                    </a:lnTo>
                    <a:lnTo>
                      <a:pt x="4537075" y="1533525"/>
                    </a:lnTo>
                    <a:lnTo>
                      <a:pt x="4537075" y="1489075"/>
                    </a:lnTo>
                    <a:lnTo>
                      <a:pt x="4391025" y="1489075"/>
                    </a:lnTo>
                    <a:lnTo>
                      <a:pt x="4391025" y="1460500"/>
                    </a:lnTo>
                    <a:lnTo>
                      <a:pt x="4311650" y="1460500"/>
                    </a:lnTo>
                    <a:lnTo>
                      <a:pt x="4311650" y="1416050"/>
                    </a:lnTo>
                    <a:lnTo>
                      <a:pt x="4178300" y="1416050"/>
                    </a:lnTo>
                    <a:lnTo>
                      <a:pt x="4178300" y="1343025"/>
                    </a:lnTo>
                    <a:lnTo>
                      <a:pt x="4025900" y="1343025"/>
                    </a:lnTo>
                    <a:lnTo>
                      <a:pt x="4025900" y="1279525"/>
                    </a:lnTo>
                    <a:lnTo>
                      <a:pt x="3806825" y="1279525"/>
                    </a:lnTo>
                    <a:lnTo>
                      <a:pt x="3806825" y="1212850"/>
                    </a:lnTo>
                    <a:lnTo>
                      <a:pt x="3654425" y="1212850"/>
                    </a:lnTo>
                    <a:lnTo>
                      <a:pt x="3654425" y="1152525"/>
                    </a:lnTo>
                    <a:lnTo>
                      <a:pt x="3533775" y="1152525"/>
                    </a:lnTo>
                    <a:lnTo>
                      <a:pt x="3533775" y="1089025"/>
                    </a:lnTo>
                    <a:lnTo>
                      <a:pt x="3425825" y="1089025"/>
                    </a:lnTo>
                    <a:lnTo>
                      <a:pt x="3425825" y="1012825"/>
                    </a:lnTo>
                    <a:lnTo>
                      <a:pt x="3292475" y="1012825"/>
                    </a:lnTo>
                    <a:lnTo>
                      <a:pt x="3292475" y="958850"/>
                    </a:lnTo>
                    <a:lnTo>
                      <a:pt x="3105150" y="958850"/>
                    </a:lnTo>
                    <a:lnTo>
                      <a:pt x="3105150" y="885825"/>
                    </a:lnTo>
                    <a:lnTo>
                      <a:pt x="2911475" y="885825"/>
                    </a:lnTo>
                    <a:lnTo>
                      <a:pt x="2911475" y="800100"/>
                    </a:lnTo>
                    <a:lnTo>
                      <a:pt x="2816225" y="800100"/>
                    </a:lnTo>
                    <a:lnTo>
                      <a:pt x="2816225" y="742950"/>
                    </a:lnTo>
                    <a:lnTo>
                      <a:pt x="2762250" y="742950"/>
                    </a:lnTo>
                    <a:lnTo>
                      <a:pt x="2762250" y="663575"/>
                    </a:lnTo>
                    <a:lnTo>
                      <a:pt x="2419350" y="663575"/>
                    </a:lnTo>
                    <a:lnTo>
                      <a:pt x="2419350" y="606425"/>
                    </a:lnTo>
                    <a:lnTo>
                      <a:pt x="2181225" y="606425"/>
                    </a:lnTo>
                    <a:lnTo>
                      <a:pt x="2181225" y="536575"/>
                    </a:lnTo>
                    <a:lnTo>
                      <a:pt x="1974850" y="536575"/>
                    </a:lnTo>
                    <a:lnTo>
                      <a:pt x="1974850" y="479425"/>
                    </a:lnTo>
                    <a:lnTo>
                      <a:pt x="1816100" y="479425"/>
                    </a:lnTo>
                    <a:lnTo>
                      <a:pt x="1816100" y="422275"/>
                    </a:lnTo>
                    <a:lnTo>
                      <a:pt x="1743075" y="422275"/>
                    </a:lnTo>
                    <a:lnTo>
                      <a:pt x="1743075" y="365125"/>
                    </a:lnTo>
                    <a:lnTo>
                      <a:pt x="1600200" y="365125"/>
                    </a:lnTo>
                    <a:lnTo>
                      <a:pt x="1600200" y="301625"/>
                    </a:lnTo>
                    <a:lnTo>
                      <a:pt x="1530350" y="301625"/>
                    </a:lnTo>
                    <a:lnTo>
                      <a:pt x="1530350" y="257175"/>
                    </a:lnTo>
                    <a:lnTo>
                      <a:pt x="1400175" y="257175"/>
                    </a:lnTo>
                    <a:lnTo>
                      <a:pt x="1400175" y="187325"/>
                    </a:lnTo>
                    <a:lnTo>
                      <a:pt x="1247775" y="187325"/>
                    </a:lnTo>
                    <a:lnTo>
                      <a:pt x="1247775" y="139700"/>
                    </a:lnTo>
                    <a:lnTo>
                      <a:pt x="1073150" y="139700"/>
                    </a:lnTo>
                    <a:lnTo>
                      <a:pt x="1073150" y="98425"/>
                    </a:lnTo>
                    <a:lnTo>
                      <a:pt x="908050" y="98425"/>
                    </a:lnTo>
                    <a:lnTo>
                      <a:pt x="908050" y="34925"/>
                    </a:lnTo>
                    <a:lnTo>
                      <a:pt x="708025" y="34925"/>
                    </a:lnTo>
                    <a:lnTo>
                      <a:pt x="708025"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21" name="Group 220">
              <a:extLst>
                <a:ext uri="{FF2B5EF4-FFF2-40B4-BE49-F238E27FC236}">
                  <a16:creationId xmlns:a16="http://schemas.microsoft.com/office/drawing/2014/main" id="{78BD2B2C-4B33-B04F-9B00-8E50B38BB188}"/>
                </a:ext>
              </a:extLst>
            </p:cNvPr>
            <p:cNvGrpSpPr/>
            <p:nvPr/>
          </p:nvGrpSpPr>
          <p:grpSpPr>
            <a:xfrm>
              <a:off x="946786" y="557212"/>
              <a:ext cx="10748899" cy="3638550"/>
              <a:chOff x="946786" y="557212"/>
              <a:chExt cx="10748899" cy="3638550"/>
            </a:xfrm>
          </p:grpSpPr>
          <p:sp>
            <p:nvSpPr>
              <p:cNvPr id="222" name="Oval 221">
                <a:extLst>
                  <a:ext uri="{FF2B5EF4-FFF2-40B4-BE49-F238E27FC236}">
                    <a16:creationId xmlns:a16="http://schemas.microsoft.com/office/drawing/2014/main" id="{EC07D7E8-A76E-2042-9C55-D103CF6711D2}"/>
                  </a:ext>
                </a:extLst>
              </p:cNvPr>
              <p:cNvSpPr/>
              <p:nvPr/>
            </p:nvSpPr>
            <p:spPr bwMode="auto">
              <a:xfrm>
                <a:off x="9820276"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7B2F390F-ED98-D44E-A500-3C8435EC1016}"/>
                  </a:ext>
                </a:extLst>
              </p:cNvPr>
              <p:cNvSpPr/>
              <p:nvPr/>
            </p:nvSpPr>
            <p:spPr bwMode="auto">
              <a:xfrm>
                <a:off x="9779763"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D92C2E8E-D9AA-7D40-B9C9-5E13D8F1BE77}"/>
                  </a:ext>
                </a:extLst>
              </p:cNvPr>
              <p:cNvSpPr/>
              <p:nvPr/>
            </p:nvSpPr>
            <p:spPr bwMode="auto">
              <a:xfrm>
                <a:off x="9751950"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7D7E504A-DA9B-4845-86A9-B54722991CEA}"/>
                  </a:ext>
                </a:extLst>
              </p:cNvPr>
              <p:cNvSpPr/>
              <p:nvPr/>
            </p:nvSpPr>
            <p:spPr bwMode="auto">
              <a:xfrm>
                <a:off x="9724137"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A7B3A92B-7C41-CB47-8E12-46A3CC4D89BC}"/>
                  </a:ext>
                </a:extLst>
              </p:cNvPr>
              <p:cNvSpPr/>
              <p:nvPr/>
            </p:nvSpPr>
            <p:spPr bwMode="auto">
              <a:xfrm>
                <a:off x="9696324"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D97FAFE6-6CC6-8D4E-86DE-4939CC3E7D3C}"/>
                  </a:ext>
                </a:extLst>
              </p:cNvPr>
              <p:cNvSpPr/>
              <p:nvPr/>
            </p:nvSpPr>
            <p:spPr bwMode="auto">
              <a:xfrm>
                <a:off x="9668511"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CDE79011-C7E9-8A49-A56E-46010802BE4C}"/>
                  </a:ext>
                </a:extLst>
              </p:cNvPr>
              <p:cNvSpPr/>
              <p:nvPr/>
            </p:nvSpPr>
            <p:spPr bwMode="auto">
              <a:xfrm>
                <a:off x="9640698"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92507D1A-4770-294F-9BD1-8F0698466B47}"/>
                  </a:ext>
                </a:extLst>
              </p:cNvPr>
              <p:cNvSpPr/>
              <p:nvPr/>
            </p:nvSpPr>
            <p:spPr bwMode="auto">
              <a:xfrm>
                <a:off x="9612885"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840B7C99-A02B-2446-AEF3-1A67BBE29623}"/>
                  </a:ext>
                </a:extLst>
              </p:cNvPr>
              <p:cNvSpPr/>
              <p:nvPr/>
            </p:nvSpPr>
            <p:spPr bwMode="auto">
              <a:xfrm>
                <a:off x="9585072" y="3906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3B11C3DC-1976-BB42-B828-F99737127658}"/>
                  </a:ext>
                </a:extLst>
              </p:cNvPr>
              <p:cNvSpPr/>
              <p:nvPr/>
            </p:nvSpPr>
            <p:spPr bwMode="auto">
              <a:xfrm>
                <a:off x="11587735" y="40814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B5FB5677-215B-094B-A64A-E24433848881}"/>
                  </a:ext>
                </a:extLst>
              </p:cNvPr>
              <p:cNvSpPr/>
              <p:nvPr/>
            </p:nvSpPr>
            <p:spPr bwMode="auto">
              <a:xfrm>
                <a:off x="11146410" y="40814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904B0D1-47E0-6442-863D-F18AA520C1EA}"/>
                  </a:ext>
                </a:extLst>
              </p:cNvPr>
              <p:cNvSpPr/>
              <p:nvPr/>
            </p:nvSpPr>
            <p:spPr bwMode="auto">
              <a:xfrm>
                <a:off x="10978135" y="40814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02E62755-EF82-7E45-8E87-5B4507B0579E}"/>
                  </a:ext>
                </a:extLst>
              </p:cNvPr>
              <p:cNvSpPr/>
              <p:nvPr/>
            </p:nvSpPr>
            <p:spPr bwMode="auto">
              <a:xfrm>
                <a:off x="10870185"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44E5A525-90C0-734C-B5F9-DE47FBB613C5}"/>
                  </a:ext>
                </a:extLst>
              </p:cNvPr>
              <p:cNvSpPr/>
              <p:nvPr/>
            </p:nvSpPr>
            <p:spPr bwMode="auto">
              <a:xfrm>
                <a:off x="10806685"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0F786DCF-DC0D-CF49-9834-3D036966D305}"/>
                  </a:ext>
                </a:extLst>
              </p:cNvPr>
              <p:cNvSpPr/>
              <p:nvPr/>
            </p:nvSpPr>
            <p:spPr bwMode="auto">
              <a:xfrm>
                <a:off x="10755885"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3DD559B4-1B5E-184C-B9A3-DB141557DB52}"/>
                  </a:ext>
                </a:extLst>
              </p:cNvPr>
              <p:cNvSpPr/>
              <p:nvPr/>
            </p:nvSpPr>
            <p:spPr bwMode="auto">
              <a:xfrm>
                <a:off x="10705085"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B8C14CFC-B432-C84F-9750-A596FA432383}"/>
                  </a:ext>
                </a:extLst>
              </p:cNvPr>
              <p:cNvSpPr/>
              <p:nvPr/>
            </p:nvSpPr>
            <p:spPr bwMode="auto">
              <a:xfrm>
                <a:off x="10632060" y="40878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CB793B87-B055-3C46-B83E-D38440F1E0ED}"/>
                  </a:ext>
                </a:extLst>
              </p:cNvPr>
              <p:cNvSpPr/>
              <p:nvPr/>
            </p:nvSpPr>
            <p:spPr bwMode="auto">
              <a:xfrm>
                <a:off x="10555860"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3209DF01-2371-044C-8F60-B08AA5AAA054}"/>
                  </a:ext>
                </a:extLst>
              </p:cNvPr>
              <p:cNvSpPr/>
              <p:nvPr/>
            </p:nvSpPr>
            <p:spPr bwMode="auto">
              <a:xfrm>
                <a:off x="10454260"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335345F9-1102-9F4E-99EF-EFA5AAC7DF3F}"/>
                  </a:ext>
                </a:extLst>
              </p:cNvPr>
              <p:cNvSpPr/>
              <p:nvPr/>
            </p:nvSpPr>
            <p:spPr bwMode="auto">
              <a:xfrm>
                <a:off x="10412985" y="4084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A46E452A-8FD6-1446-AF36-24948A9D7BF1}"/>
                  </a:ext>
                </a:extLst>
              </p:cNvPr>
              <p:cNvSpPr/>
              <p:nvPr/>
            </p:nvSpPr>
            <p:spPr bwMode="auto">
              <a:xfrm>
                <a:off x="10368535"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A97B4E0B-D59E-3A4E-B2B1-9AD55858E3BD}"/>
                  </a:ext>
                </a:extLst>
              </p:cNvPr>
              <p:cNvSpPr/>
              <p:nvPr/>
            </p:nvSpPr>
            <p:spPr bwMode="auto">
              <a:xfrm>
                <a:off x="10336785"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4F75C51C-7429-0C41-ADCC-1E8B5662D136}"/>
                  </a:ext>
                </a:extLst>
              </p:cNvPr>
              <p:cNvSpPr/>
              <p:nvPr/>
            </p:nvSpPr>
            <p:spPr bwMode="auto">
              <a:xfrm>
                <a:off x="10311385"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C5889141-03E7-CD43-984A-DB66B9BC12ED}"/>
                  </a:ext>
                </a:extLst>
              </p:cNvPr>
              <p:cNvSpPr/>
              <p:nvPr/>
            </p:nvSpPr>
            <p:spPr bwMode="auto">
              <a:xfrm>
                <a:off x="10276460"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29B1ECE5-B07C-3E40-9A98-1315CB7E652D}"/>
                  </a:ext>
                </a:extLst>
              </p:cNvPr>
              <p:cNvSpPr/>
              <p:nvPr/>
            </p:nvSpPr>
            <p:spPr bwMode="auto">
              <a:xfrm>
                <a:off x="10247885"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A4DDC755-083F-8A44-AD16-621B33E94624}"/>
                  </a:ext>
                </a:extLst>
              </p:cNvPr>
              <p:cNvSpPr/>
              <p:nvPr/>
            </p:nvSpPr>
            <p:spPr bwMode="auto">
              <a:xfrm>
                <a:off x="10212960"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3CCE3392-4574-4E43-AE76-7D6045A4FBF9}"/>
                  </a:ext>
                </a:extLst>
              </p:cNvPr>
              <p:cNvSpPr/>
              <p:nvPr/>
            </p:nvSpPr>
            <p:spPr bwMode="auto">
              <a:xfrm>
                <a:off x="10127235"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F4E6E8F6-119D-694C-8B0E-81E60FB93038}"/>
                  </a:ext>
                </a:extLst>
              </p:cNvPr>
              <p:cNvSpPr/>
              <p:nvPr/>
            </p:nvSpPr>
            <p:spPr bwMode="auto">
              <a:xfrm>
                <a:off x="10149460"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6011EF79-B2A7-BD45-B8D9-4779500F5A5E}"/>
                  </a:ext>
                </a:extLst>
              </p:cNvPr>
              <p:cNvSpPr/>
              <p:nvPr/>
            </p:nvSpPr>
            <p:spPr bwMode="auto">
              <a:xfrm>
                <a:off x="10124060"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BA4D6909-6D36-E24D-857F-2339F22CE93F}"/>
                  </a:ext>
                </a:extLst>
              </p:cNvPr>
              <p:cNvSpPr/>
              <p:nvPr/>
            </p:nvSpPr>
            <p:spPr bwMode="auto">
              <a:xfrm>
                <a:off x="1009967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246972F1-F99F-1E40-B0E0-306B3D31FE1C}"/>
                  </a:ext>
                </a:extLst>
              </p:cNvPr>
              <p:cNvSpPr/>
              <p:nvPr/>
            </p:nvSpPr>
            <p:spPr bwMode="auto">
              <a:xfrm>
                <a:off x="10179050"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5D21F59E-B09F-9845-A963-4690A826B04D}"/>
                  </a:ext>
                </a:extLst>
              </p:cNvPr>
              <p:cNvSpPr/>
              <p:nvPr/>
            </p:nvSpPr>
            <p:spPr bwMode="auto">
              <a:xfrm>
                <a:off x="10073260" y="39465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2C5B2C26-6F30-6F4B-B791-988198E2B555}"/>
                  </a:ext>
                </a:extLst>
              </p:cNvPr>
              <p:cNvSpPr/>
              <p:nvPr/>
            </p:nvSpPr>
            <p:spPr bwMode="auto">
              <a:xfrm>
                <a:off x="1004252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3996A0EA-DC49-7B42-B42C-950CB8A0D234}"/>
                  </a:ext>
                </a:extLst>
              </p:cNvPr>
              <p:cNvSpPr/>
              <p:nvPr/>
            </p:nvSpPr>
            <p:spPr bwMode="auto">
              <a:xfrm>
                <a:off x="10013950"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9169DABA-E47A-3C49-AD01-D2866D0C0B49}"/>
                  </a:ext>
                </a:extLst>
              </p:cNvPr>
              <p:cNvSpPr/>
              <p:nvPr/>
            </p:nvSpPr>
            <p:spPr bwMode="auto">
              <a:xfrm>
                <a:off x="997902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F4CF27DE-EB07-F541-9ECD-DE398E9FB32F}"/>
                  </a:ext>
                </a:extLst>
              </p:cNvPr>
              <p:cNvSpPr/>
              <p:nvPr/>
            </p:nvSpPr>
            <p:spPr bwMode="auto">
              <a:xfrm>
                <a:off x="994092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7126DF90-884E-1D49-97A8-54CB4A3BCA75}"/>
                  </a:ext>
                </a:extLst>
              </p:cNvPr>
              <p:cNvSpPr/>
              <p:nvPr/>
            </p:nvSpPr>
            <p:spPr bwMode="auto">
              <a:xfrm>
                <a:off x="993457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334D23EA-271C-3048-BB43-989263703BFE}"/>
                  </a:ext>
                </a:extLst>
              </p:cNvPr>
              <p:cNvSpPr/>
              <p:nvPr/>
            </p:nvSpPr>
            <p:spPr bwMode="auto">
              <a:xfrm>
                <a:off x="9887457"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C3E6DCD0-B1CE-2C4D-B628-3C09DFB4B001}"/>
                  </a:ext>
                </a:extLst>
              </p:cNvPr>
              <p:cNvSpPr/>
              <p:nvPr/>
            </p:nvSpPr>
            <p:spPr bwMode="auto">
              <a:xfrm>
                <a:off x="9925050"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F3B2632D-EB6C-F44B-996B-B34025F3DEEC}"/>
                  </a:ext>
                </a:extLst>
              </p:cNvPr>
              <p:cNvSpPr/>
              <p:nvPr/>
            </p:nvSpPr>
            <p:spPr bwMode="auto">
              <a:xfrm>
                <a:off x="9846182"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C246418F-8CEB-F04E-B75D-AC0954F8494E}"/>
                  </a:ext>
                </a:extLst>
              </p:cNvPr>
              <p:cNvSpPr/>
              <p:nvPr/>
            </p:nvSpPr>
            <p:spPr bwMode="auto">
              <a:xfrm>
                <a:off x="9813925" y="3946524"/>
                <a:ext cx="125985"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2BFB1B80-2BF7-274B-BBC8-BD3CBEB339CF}"/>
                  </a:ext>
                </a:extLst>
              </p:cNvPr>
              <p:cNvSpPr/>
              <p:nvPr/>
            </p:nvSpPr>
            <p:spPr bwMode="auto">
              <a:xfrm>
                <a:off x="946786" y="5572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D9DD28E2-B49A-C941-9028-832E2F4F84F6}"/>
                  </a:ext>
                </a:extLst>
              </p:cNvPr>
              <p:cNvSpPr/>
              <p:nvPr/>
            </p:nvSpPr>
            <p:spPr bwMode="auto">
              <a:xfrm>
                <a:off x="1026161" y="5921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2045A2CB-3679-BE48-8E92-245557F5C149}"/>
                  </a:ext>
                </a:extLst>
              </p:cNvPr>
              <p:cNvSpPr/>
              <p:nvPr/>
            </p:nvSpPr>
            <p:spPr bwMode="auto">
              <a:xfrm>
                <a:off x="1197611" y="6207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57BD18EB-42FD-EC46-AAC3-4A25579ADF1B}"/>
                  </a:ext>
                </a:extLst>
              </p:cNvPr>
              <p:cNvSpPr/>
              <p:nvPr/>
            </p:nvSpPr>
            <p:spPr bwMode="auto">
              <a:xfrm>
                <a:off x="1372236" y="6873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A4C26DFE-7578-0241-A90B-A9B605557E1F}"/>
                  </a:ext>
                </a:extLst>
              </p:cNvPr>
              <p:cNvSpPr/>
              <p:nvPr/>
            </p:nvSpPr>
            <p:spPr bwMode="auto">
              <a:xfrm>
                <a:off x="1683386" y="7826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4114D69F-B25C-A142-98CA-CB305393BFFA}"/>
                  </a:ext>
                </a:extLst>
              </p:cNvPr>
              <p:cNvSpPr/>
              <p:nvPr/>
            </p:nvSpPr>
            <p:spPr bwMode="auto">
              <a:xfrm>
                <a:off x="1702436" y="7953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73C9E007-069F-594B-B191-C8E6FF4DBEA6}"/>
                  </a:ext>
                </a:extLst>
              </p:cNvPr>
              <p:cNvSpPr/>
              <p:nvPr/>
            </p:nvSpPr>
            <p:spPr bwMode="auto">
              <a:xfrm>
                <a:off x="2235836" y="10271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42769CFF-13BD-5D47-AF6E-9EC68E6853A8}"/>
                  </a:ext>
                </a:extLst>
              </p:cNvPr>
              <p:cNvSpPr/>
              <p:nvPr/>
            </p:nvSpPr>
            <p:spPr bwMode="auto">
              <a:xfrm>
                <a:off x="2407286" y="10874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A6916CAF-07D1-AD42-96F3-3831A0750650}"/>
                  </a:ext>
                </a:extLst>
              </p:cNvPr>
              <p:cNvSpPr/>
              <p:nvPr/>
            </p:nvSpPr>
            <p:spPr bwMode="auto">
              <a:xfrm>
                <a:off x="2378711" y="11064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A3314078-9DD0-194D-8CC1-F801EB3EEAD3}"/>
                  </a:ext>
                </a:extLst>
              </p:cNvPr>
              <p:cNvSpPr/>
              <p:nvPr/>
            </p:nvSpPr>
            <p:spPr bwMode="auto">
              <a:xfrm>
                <a:off x="3553461" y="15287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F061B37B-D524-D349-9402-2D9927A578F0}"/>
                  </a:ext>
                </a:extLst>
              </p:cNvPr>
              <p:cNvSpPr/>
              <p:nvPr/>
            </p:nvSpPr>
            <p:spPr bwMode="auto">
              <a:xfrm>
                <a:off x="3636011" y="15668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32AAF04E-E396-E442-981D-D40CF713B395}"/>
                  </a:ext>
                </a:extLst>
              </p:cNvPr>
              <p:cNvSpPr/>
              <p:nvPr/>
            </p:nvSpPr>
            <p:spPr bwMode="auto">
              <a:xfrm>
                <a:off x="3680461" y="15732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3FEBF241-4CC2-F843-BD7F-83714E51C710}"/>
                  </a:ext>
                </a:extLst>
              </p:cNvPr>
              <p:cNvSpPr/>
              <p:nvPr/>
            </p:nvSpPr>
            <p:spPr bwMode="auto">
              <a:xfrm>
                <a:off x="3797936" y="165576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975B3245-3815-7D4E-8978-C223F7F47102}"/>
                  </a:ext>
                </a:extLst>
              </p:cNvPr>
              <p:cNvSpPr/>
              <p:nvPr/>
            </p:nvSpPr>
            <p:spPr bwMode="auto">
              <a:xfrm>
                <a:off x="4017011" y="17414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A06E0E46-BC37-8840-8C67-2FFECCFCDE9B}"/>
                  </a:ext>
                </a:extLst>
              </p:cNvPr>
              <p:cNvSpPr/>
              <p:nvPr/>
            </p:nvSpPr>
            <p:spPr bwMode="auto">
              <a:xfrm>
                <a:off x="4271011" y="18303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0CD269AA-1444-4342-BBD9-38136194A3FD}"/>
                  </a:ext>
                </a:extLst>
              </p:cNvPr>
              <p:cNvSpPr/>
              <p:nvPr/>
            </p:nvSpPr>
            <p:spPr bwMode="auto">
              <a:xfrm>
                <a:off x="5083811" y="21288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65479A12-5DB8-C54F-A7C4-B3CD067F9FBD}"/>
                  </a:ext>
                </a:extLst>
              </p:cNvPr>
              <p:cNvSpPr/>
              <p:nvPr/>
            </p:nvSpPr>
            <p:spPr bwMode="auto">
              <a:xfrm>
                <a:off x="5106036" y="21351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16772462-D829-FE4F-B989-D6BA09D832FF}"/>
                  </a:ext>
                </a:extLst>
              </p:cNvPr>
              <p:cNvSpPr/>
              <p:nvPr/>
            </p:nvSpPr>
            <p:spPr bwMode="auto">
              <a:xfrm>
                <a:off x="6109336" y="25638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157B57B7-64A5-C64B-BD09-38556F786109}"/>
                  </a:ext>
                </a:extLst>
              </p:cNvPr>
              <p:cNvSpPr/>
              <p:nvPr/>
            </p:nvSpPr>
            <p:spPr bwMode="auto">
              <a:xfrm>
                <a:off x="6976111" y="2830512"/>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B9304C87-8670-C54B-A3AE-5568A661C9E2}"/>
                  </a:ext>
                </a:extLst>
              </p:cNvPr>
              <p:cNvSpPr/>
              <p:nvPr/>
            </p:nvSpPr>
            <p:spPr bwMode="auto">
              <a:xfrm>
                <a:off x="7814311" y="31575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F74011B0-2096-F946-BFBD-7ACC09D00DC1}"/>
                  </a:ext>
                </a:extLst>
              </p:cNvPr>
              <p:cNvSpPr/>
              <p:nvPr/>
            </p:nvSpPr>
            <p:spPr bwMode="auto">
              <a:xfrm>
                <a:off x="7833361" y="316388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5A43AFA4-C297-A44A-B8B0-11D1628EC4CE}"/>
                  </a:ext>
                </a:extLst>
              </p:cNvPr>
              <p:cNvSpPr/>
              <p:nvPr/>
            </p:nvSpPr>
            <p:spPr bwMode="auto">
              <a:xfrm>
                <a:off x="8090536" y="3246437"/>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62D6DAEE-2182-EC4A-9A30-49500BC7B664}"/>
                  </a:ext>
                </a:extLst>
              </p:cNvPr>
              <p:cNvSpPr/>
              <p:nvPr/>
            </p:nvSpPr>
            <p:spPr bwMode="auto">
              <a:xfrm>
                <a:off x="8673085" y="3514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BF44121F-CE94-DC4C-BE93-10079830CAE0}"/>
                  </a:ext>
                </a:extLst>
              </p:cNvPr>
              <p:cNvSpPr/>
              <p:nvPr/>
            </p:nvSpPr>
            <p:spPr bwMode="auto">
              <a:xfrm>
                <a:off x="8641335" y="3514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F3D1970B-E275-7E42-9682-98B28D54616F}"/>
                  </a:ext>
                </a:extLst>
              </p:cNvPr>
              <p:cNvSpPr/>
              <p:nvPr/>
            </p:nvSpPr>
            <p:spPr bwMode="auto">
              <a:xfrm>
                <a:off x="8615935" y="3514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D8431DF6-C848-D246-B742-F285C94113A8}"/>
                  </a:ext>
                </a:extLst>
              </p:cNvPr>
              <p:cNvSpPr/>
              <p:nvPr/>
            </p:nvSpPr>
            <p:spPr bwMode="auto">
              <a:xfrm>
                <a:off x="8581010" y="3514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65753AE5-BE5F-7048-95CD-16576DCBC6D2}"/>
                  </a:ext>
                </a:extLst>
              </p:cNvPr>
              <p:cNvSpPr/>
              <p:nvPr/>
            </p:nvSpPr>
            <p:spPr bwMode="auto">
              <a:xfrm>
                <a:off x="8552435" y="3514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EDC06134-7B43-BA46-8B0B-F8785CEC09D0}"/>
                  </a:ext>
                </a:extLst>
              </p:cNvPr>
              <p:cNvSpPr/>
              <p:nvPr/>
            </p:nvSpPr>
            <p:spPr bwMode="auto">
              <a:xfrm>
                <a:off x="8876285" y="3606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221B0353-2B9A-CF4E-AED6-B112E767E24E}"/>
                  </a:ext>
                </a:extLst>
              </p:cNvPr>
              <p:cNvSpPr/>
              <p:nvPr/>
            </p:nvSpPr>
            <p:spPr bwMode="auto">
              <a:xfrm>
                <a:off x="8844535" y="3606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C066B248-A816-6649-A325-31EFA9C140F4}"/>
                  </a:ext>
                </a:extLst>
              </p:cNvPr>
              <p:cNvSpPr/>
              <p:nvPr/>
            </p:nvSpPr>
            <p:spPr bwMode="auto">
              <a:xfrm>
                <a:off x="8819135" y="3606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68AA70D7-1FB2-8F48-BAAE-9D50B356AD83}"/>
                  </a:ext>
                </a:extLst>
              </p:cNvPr>
              <p:cNvSpPr/>
              <p:nvPr/>
            </p:nvSpPr>
            <p:spPr bwMode="auto">
              <a:xfrm>
                <a:off x="8784210" y="3606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5C30C549-9913-644D-B750-2E4B314FDA08}"/>
                  </a:ext>
                </a:extLst>
              </p:cNvPr>
              <p:cNvSpPr/>
              <p:nvPr/>
            </p:nvSpPr>
            <p:spPr bwMode="auto">
              <a:xfrm>
                <a:off x="8755635" y="3606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39EC53FF-7606-B642-93A4-CFDF45617520}"/>
                  </a:ext>
                </a:extLst>
              </p:cNvPr>
              <p:cNvSpPr/>
              <p:nvPr/>
            </p:nvSpPr>
            <p:spPr bwMode="auto">
              <a:xfrm>
                <a:off x="9358885" y="38258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308A4D48-4D2E-5643-969B-588CAF5139C8}"/>
                  </a:ext>
                </a:extLst>
              </p:cNvPr>
              <p:cNvSpPr/>
              <p:nvPr/>
            </p:nvSpPr>
            <p:spPr bwMode="auto">
              <a:xfrm>
                <a:off x="9327135" y="38258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AB7A1094-4662-DC4B-94CE-4DD9D3F4282C}"/>
                  </a:ext>
                </a:extLst>
              </p:cNvPr>
              <p:cNvSpPr/>
              <p:nvPr/>
            </p:nvSpPr>
            <p:spPr bwMode="auto">
              <a:xfrm>
                <a:off x="9301735" y="38258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FFDB24A5-0646-1547-953C-DA0FD611CE76}"/>
                  </a:ext>
                </a:extLst>
              </p:cNvPr>
              <p:cNvSpPr/>
              <p:nvPr/>
            </p:nvSpPr>
            <p:spPr bwMode="auto">
              <a:xfrm>
                <a:off x="9266810" y="38258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6FB24D06-E00C-6E4E-BC5B-A0C6659D4515}"/>
                  </a:ext>
                </a:extLst>
              </p:cNvPr>
              <p:cNvSpPr/>
              <p:nvPr/>
            </p:nvSpPr>
            <p:spPr bwMode="auto">
              <a:xfrm>
                <a:off x="9238235" y="38258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4E58BF54-7E57-8A47-A75C-294903C8892B}"/>
                  </a:ext>
                </a:extLst>
              </p:cNvPr>
              <p:cNvSpPr/>
              <p:nvPr/>
            </p:nvSpPr>
            <p:spPr bwMode="auto">
              <a:xfrm>
                <a:off x="9203310" y="38290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1E3A0E2D-88CE-CB44-AD8F-799DA9D7C022}"/>
                  </a:ext>
                </a:extLst>
              </p:cNvPr>
              <p:cNvSpPr/>
              <p:nvPr/>
            </p:nvSpPr>
            <p:spPr bwMode="auto">
              <a:xfrm>
                <a:off x="9171560" y="38290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020BF8EC-EBD0-F04D-B3D8-7F0400972D74}"/>
                  </a:ext>
                </a:extLst>
              </p:cNvPr>
              <p:cNvSpPr/>
              <p:nvPr/>
            </p:nvSpPr>
            <p:spPr bwMode="auto">
              <a:xfrm>
                <a:off x="8701660" y="35623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8525D8E0-E11B-8443-864E-6936CDDCA9B8}"/>
                  </a:ext>
                </a:extLst>
              </p:cNvPr>
              <p:cNvSpPr/>
              <p:nvPr/>
            </p:nvSpPr>
            <p:spPr bwMode="auto">
              <a:xfrm>
                <a:off x="8530210" y="34797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BCD97B80-FF6E-7042-82C7-2A3D2F115E3C}"/>
                  </a:ext>
                </a:extLst>
              </p:cNvPr>
              <p:cNvSpPr/>
              <p:nvPr/>
            </p:nvSpPr>
            <p:spPr bwMode="auto">
              <a:xfrm>
                <a:off x="8482585" y="34353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5E5B018A-E279-DB40-B4D7-DB6CAB2F435C}"/>
                  </a:ext>
                </a:extLst>
              </p:cNvPr>
              <p:cNvSpPr/>
              <p:nvPr/>
            </p:nvSpPr>
            <p:spPr bwMode="auto">
              <a:xfrm>
                <a:off x="8438135" y="33972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C4FF29FB-AA33-C347-9E49-2F2DF783ABF9}"/>
                  </a:ext>
                </a:extLst>
              </p:cNvPr>
              <p:cNvSpPr/>
              <p:nvPr/>
            </p:nvSpPr>
            <p:spPr bwMode="auto">
              <a:xfrm>
                <a:off x="8365110" y="33559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105ED6A3-3415-694B-98F7-FAD87B791E75}"/>
                  </a:ext>
                </a:extLst>
              </p:cNvPr>
              <p:cNvSpPr/>
              <p:nvPr/>
            </p:nvSpPr>
            <p:spPr bwMode="auto">
              <a:xfrm>
                <a:off x="8406385" y="33845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EBCAA721-BF7C-6B4D-9E70-CB92AB66553E}"/>
                  </a:ext>
                </a:extLst>
              </p:cNvPr>
              <p:cNvSpPr/>
              <p:nvPr/>
            </p:nvSpPr>
            <p:spPr bwMode="auto">
              <a:xfrm>
                <a:off x="8273035" y="33083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23502537-D11F-7E41-8C90-421882A0B428}"/>
                  </a:ext>
                </a:extLst>
              </p:cNvPr>
              <p:cNvSpPr/>
              <p:nvPr/>
            </p:nvSpPr>
            <p:spPr bwMode="auto">
              <a:xfrm>
                <a:off x="8234935" y="32861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74400E1B-135C-A44D-A9AC-EBA43350CBE8}"/>
                  </a:ext>
                </a:extLst>
              </p:cNvPr>
              <p:cNvSpPr/>
              <p:nvPr/>
            </p:nvSpPr>
            <p:spPr bwMode="auto">
              <a:xfrm>
                <a:off x="8130160" y="32511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BBA40414-832C-A64A-840C-8AF527B626C3}"/>
                  </a:ext>
                </a:extLst>
              </p:cNvPr>
              <p:cNvSpPr/>
              <p:nvPr/>
            </p:nvSpPr>
            <p:spPr bwMode="auto">
              <a:xfrm>
                <a:off x="8190485" y="3260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A2BD6DB1-BAD7-C841-847A-F78CF4A214C7}"/>
                  </a:ext>
                </a:extLst>
              </p:cNvPr>
              <p:cNvSpPr/>
              <p:nvPr/>
            </p:nvSpPr>
            <p:spPr bwMode="auto">
              <a:xfrm>
                <a:off x="9133460" y="37591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531D28A0-07A1-E048-A2B7-F586955ADAE1}"/>
                  </a:ext>
                </a:extLst>
              </p:cNvPr>
              <p:cNvSpPr/>
              <p:nvPr/>
            </p:nvSpPr>
            <p:spPr bwMode="auto">
              <a:xfrm>
                <a:off x="9101710" y="37591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30BC72BE-AD6F-4741-B39B-9BC51389807E}"/>
                  </a:ext>
                </a:extLst>
              </p:cNvPr>
              <p:cNvSpPr/>
              <p:nvPr/>
            </p:nvSpPr>
            <p:spPr bwMode="auto">
              <a:xfrm>
                <a:off x="9076310" y="37591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B33F3A20-53D1-B641-8894-940BF7F9DC3F}"/>
                  </a:ext>
                </a:extLst>
              </p:cNvPr>
              <p:cNvSpPr/>
              <p:nvPr/>
            </p:nvSpPr>
            <p:spPr bwMode="auto">
              <a:xfrm>
                <a:off x="9041385" y="375919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1F7C47AB-9673-3743-8BED-9EB2A0F33CCB}"/>
                  </a:ext>
                </a:extLst>
              </p:cNvPr>
              <p:cNvSpPr/>
              <p:nvPr/>
            </p:nvSpPr>
            <p:spPr bwMode="auto">
              <a:xfrm>
                <a:off x="9555735" y="38766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82C781C5-7F31-4F43-B288-279DDFD73B69}"/>
                  </a:ext>
                </a:extLst>
              </p:cNvPr>
              <p:cNvSpPr/>
              <p:nvPr/>
            </p:nvSpPr>
            <p:spPr bwMode="auto">
              <a:xfrm>
                <a:off x="9523985" y="38766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16F53D6D-BD33-8E4E-98C3-53D3D81EC168}"/>
                  </a:ext>
                </a:extLst>
              </p:cNvPr>
              <p:cNvSpPr/>
              <p:nvPr/>
            </p:nvSpPr>
            <p:spPr bwMode="auto">
              <a:xfrm>
                <a:off x="9498585" y="38766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1A810004-4F43-D74F-B864-333FBA357F9E}"/>
                  </a:ext>
                </a:extLst>
              </p:cNvPr>
              <p:cNvSpPr/>
              <p:nvPr/>
            </p:nvSpPr>
            <p:spPr bwMode="auto">
              <a:xfrm>
                <a:off x="9463660" y="38766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70AFD8F9-D3C1-2B42-9F7D-C938014B4076}"/>
                  </a:ext>
                </a:extLst>
              </p:cNvPr>
              <p:cNvSpPr/>
              <p:nvPr/>
            </p:nvSpPr>
            <p:spPr bwMode="auto">
              <a:xfrm>
                <a:off x="9431910" y="38766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49F4C66D-2234-CD4B-98AD-B1397C23F7F9}"/>
                  </a:ext>
                </a:extLst>
              </p:cNvPr>
              <p:cNvSpPr/>
              <p:nvPr/>
            </p:nvSpPr>
            <p:spPr bwMode="auto">
              <a:xfrm>
                <a:off x="9403335" y="38798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931B067A-6729-9946-B513-D04A35C6A820}"/>
                  </a:ext>
                </a:extLst>
              </p:cNvPr>
              <p:cNvSpPr/>
              <p:nvPr/>
            </p:nvSpPr>
            <p:spPr bwMode="auto">
              <a:xfrm>
                <a:off x="9806560" y="39052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21330B24-E7A7-BF42-9557-B3B395388ACF}"/>
                  </a:ext>
                </a:extLst>
              </p:cNvPr>
              <p:cNvSpPr/>
              <p:nvPr/>
            </p:nvSpPr>
            <p:spPr bwMode="auto">
              <a:xfrm>
                <a:off x="9181085" y="37909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39F13953-3005-5A4F-8CBE-DF78AFCF4290}"/>
                  </a:ext>
                </a:extLst>
              </p:cNvPr>
              <p:cNvSpPr/>
              <p:nvPr/>
            </p:nvSpPr>
            <p:spPr bwMode="auto">
              <a:xfrm>
                <a:off x="9022335" y="37147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229D0714-5168-144C-B053-0CF020FA36D7}"/>
                  </a:ext>
                </a:extLst>
              </p:cNvPr>
              <p:cNvSpPr/>
              <p:nvPr/>
            </p:nvSpPr>
            <p:spPr bwMode="auto">
              <a:xfrm>
                <a:off x="8987410" y="3689349"/>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046E51FC-4495-B948-BC38-BEBA978BFA47}"/>
                  </a:ext>
                </a:extLst>
              </p:cNvPr>
              <p:cNvSpPr/>
              <p:nvPr/>
            </p:nvSpPr>
            <p:spPr bwMode="auto">
              <a:xfrm>
                <a:off x="8933435" y="366077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2621DD7D-2A94-8949-B6C3-270629CD9A88}"/>
                  </a:ext>
                </a:extLst>
              </p:cNvPr>
              <p:cNvSpPr/>
              <p:nvPr/>
            </p:nvSpPr>
            <p:spPr bwMode="auto">
              <a:xfrm>
                <a:off x="8888985" y="3641724"/>
                <a:ext cx="107950" cy="107950"/>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00" name="Group 99">
            <a:extLst>
              <a:ext uri="{FF2B5EF4-FFF2-40B4-BE49-F238E27FC236}">
                <a16:creationId xmlns:a16="http://schemas.microsoft.com/office/drawing/2014/main" id="{9910CD2D-ED53-A449-AECC-EBEB2951B009}"/>
              </a:ext>
            </a:extLst>
          </p:cNvPr>
          <p:cNvGrpSpPr/>
          <p:nvPr/>
        </p:nvGrpSpPr>
        <p:grpSpPr>
          <a:xfrm>
            <a:off x="1701985" y="1619587"/>
            <a:ext cx="5310314" cy="1322668"/>
            <a:chOff x="263525" y="482600"/>
            <a:chExt cx="11160126" cy="2779712"/>
          </a:xfrm>
        </p:grpSpPr>
        <p:grpSp>
          <p:nvGrpSpPr>
            <p:cNvPr id="101" name="Group 100">
              <a:extLst>
                <a:ext uri="{FF2B5EF4-FFF2-40B4-BE49-F238E27FC236}">
                  <a16:creationId xmlns:a16="http://schemas.microsoft.com/office/drawing/2014/main" id="{38DFF7DC-1041-A74E-A690-79FF0E0D0F2A}"/>
                </a:ext>
              </a:extLst>
            </p:cNvPr>
            <p:cNvGrpSpPr/>
            <p:nvPr/>
          </p:nvGrpSpPr>
          <p:grpSpPr>
            <a:xfrm>
              <a:off x="317500" y="536575"/>
              <a:ext cx="11020425" cy="2670175"/>
              <a:chOff x="317500" y="536575"/>
              <a:chExt cx="11020425" cy="2670175"/>
            </a:xfrm>
          </p:grpSpPr>
          <p:sp>
            <p:nvSpPr>
              <p:cNvPr id="218" name="Freeform 217">
                <a:extLst>
                  <a:ext uri="{FF2B5EF4-FFF2-40B4-BE49-F238E27FC236}">
                    <a16:creationId xmlns:a16="http://schemas.microsoft.com/office/drawing/2014/main" id="{60296354-5F4F-C14A-980B-28C95697DEE6}"/>
                  </a:ext>
                </a:extLst>
              </p:cNvPr>
              <p:cNvSpPr/>
              <p:nvPr/>
            </p:nvSpPr>
            <p:spPr bwMode="auto">
              <a:xfrm>
                <a:off x="5553075" y="1847850"/>
                <a:ext cx="5784850" cy="1358900"/>
              </a:xfrm>
              <a:custGeom>
                <a:avLst/>
                <a:gdLst>
                  <a:gd name="connsiteX0" fmla="*/ 5784850 w 5784850"/>
                  <a:gd name="connsiteY0" fmla="*/ 1358900 h 1358900"/>
                  <a:gd name="connsiteX1" fmla="*/ 4603750 w 5784850"/>
                  <a:gd name="connsiteY1" fmla="*/ 1358900 h 1358900"/>
                  <a:gd name="connsiteX2" fmla="*/ 4603750 w 5784850"/>
                  <a:gd name="connsiteY2" fmla="*/ 1304925 h 1358900"/>
                  <a:gd name="connsiteX3" fmla="*/ 4346575 w 5784850"/>
                  <a:gd name="connsiteY3" fmla="*/ 1304925 h 1358900"/>
                  <a:gd name="connsiteX4" fmla="*/ 4346575 w 5784850"/>
                  <a:gd name="connsiteY4" fmla="*/ 1263650 h 1358900"/>
                  <a:gd name="connsiteX5" fmla="*/ 4143375 w 5784850"/>
                  <a:gd name="connsiteY5" fmla="*/ 1263650 h 1358900"/>
                  <a:gd name="connsiteX6" fmla="*/ 4143375 w 5784850"/>
                  <a:gd name="connsiteY6" fmla="*/ 1235075 h 1358900"/>
                  <a:gd name="connsiteX7" fmla="*/ 4019550 w 5784850"/>
                  <a:gd name="connsiteY7" fmla="*/ 1235075 h 1358900"/>
                  <a:gd name="connsiteX8" fmla="*/ 4019550 w 5784850"/>
                  <a:gd name="connsiteY8" fmla="*/ 1184275 h 1358900"/>
                  <a:gd name="connsiteX9" fmla="*/ 3784600 w 5784850"/>
                  <a:gd name="connsiteY9" fmla="*/ 1184275 h 1358900"/>
                  <a:gd name="connsiteX10" fmla="*/ 3784600 w 5784850"/>
                  <a:gd name="connsiteY10" fmla="*/ 1184275 h 1358900"/>
                  <a:gd name="connsiteX11" fmla="*/ 3657600 w 5784850"/>
                  <a:gd name="connsiteY11" fmla="*/ 1184275 h 1358900"/>
                  <a:gd name="connsiteX12" fmla="*/ 3657600 w 5784850"/>
                  <a:gd name="connsiteY12" fmla="*/ 1127125 h 1358900"/>
                  <a:gd name="connsiteX13" fmla="*/ 3546475 w 5784850"/>
                  <a:gd name="connsiteY13" fmla="*/ 1127125 h 1358900"/>
                  <a:gd name="connsiteX14" fmla="*/ 3546475 w 5784850"/>
                  <a:gd name="connsiteY14" fmla="*/ 1098550 h 1358900"/>
                  <a:gd name="connsiteX15" fmla="*/ 3336925 w 5784850"/>
                  <a:gd name="connsiteY15" fmla="*/ 1098550 h 1358900"/>
                  <a:gd name="connsiteX16" fmla="*/ 3336925 w 5784850"/>
                  <a:gd name="connsiteY16" fmla="*/ 1057275 h 1358900"/>
                  <a:gd name="connsiteX17" fmla="*/ 3251200 w 5784850"/>
                  <a:gd name="connsiteY17" fmla="*/ 1057275 h 1358900"/>
                  <a:gd name="connsiteX18" fmla="*/ 3251200 w 5784850"/>
                  <a:gd name="connsiteY18" fmla="*/ 1016000 h 1358900"/>
                  <a:gd name="connsiteX19" fmla="*/ 3181350 w 5784850"/>
                  <a:gd name="connsiteY19" fmla="*/ 1016000 h 1358900"/>
                  <a:gd name="connsiteX20" fmla="*/ 3181350 w 5784850"/>
                  <a:gd name="connsiteY20" fmla="*/ 974725 h 1358900"/>
                  <a:gd name="connsiteX21" fmla="*/ 3025775 w 5784850"/>
                  <a:gd name="connsiteY21" fmla="*/ 974725 h 1358900"/>
                  <a:gd name="connsiteX22" fmla="*/ 3025775 w 5784850"/>
                  <a:gd name="connsiteY22" fmla="*/ 946150 h 1358900"/>
                  <a:gd name="connsiteX23" fmla="*/ 2768600 w 5784850"/>
                  <a:gd name="connsiteY23" fmla="*/ 946150 h 1358900"/>
                  <a:gd name="connsiteX24" fmla="*/ 2768600 w 5784850"/>
                  <a:gd name="connsiteY24" fmla="*/ 901700 h 1358900"/>
                  <a:gd name="connsiteX25" fmla="*/ 2622550 w 5784850"/>
                  <a:gd name="connsiteY25" fmla="*/ 901700 h 1358900"/>
                  <a:gd name="connsiteX26" fmla="*/ 2622550 w 5784850"/>
                  <a:gd name="connsiteY26" fmla="*/ 866775 h 1358900"/>
                  <a:gd name="connsiteX27" fmla="*/ 2486025 w 5784850"/>
                  <a:gd name="connsiteY27" fmla="*/ 866775 h 1358900"/>
                  <a:gd name="connsiteX28" fmla="*/ 2486025 w 5784850"/>
                  <a:gd name="connsiteY28" fmla="*/ 800100 h 1358900"/>
                  <a:gd name="connsiteX29" fmla="*/ 2428875 w 5784850"/>
                  <a:gd name="connsiteY29" fmla="*/ 800100 h 1358900"/>
                  <a:gd name="connsiteX30" fmla="*/ 2428875 w 5784850"/>
                  <a:gd name="connsiteY30" fmla="*/ 752475 h 1358900"/>
                  <a:gd name="connsiteX31" fmla="*/ 2343150 w 5784850"/>
                  <a:gd name="connsiteY31" fmla="*/ 752475 h 1358900"/>
                  <a:gd name="connsiteX32" fmla="*/ 2343150 w 5784850"/>
                  <a:gd name="connsiteY32" fmla="*/ 727075 h 1358900"/>
                  <a:gd name="connsiteX33" fmla="*/ 2260600 w 5784850"/>
                  <a:gd name="connsiteY33" fmla="*/ 727075 h 1358900"/>
                  <a:gd name="connsiteX34" fmla="*/ 2260600 w 5784850"/>
                  <a:gd name="connsiteY34" fmla="*/ 727075 h 1358900"/>
                  <a:gd name="connsiteX35" fmla="*/ 2139950 w 5784850"/>
                  <a:gd name="connsiteY35" fmla="*/ 727075 h 1358900"/>
                  <a:gd name="connsiteX36" fmla="*/ 2139950 w 5784850"/>
                  <a:gd name="connsiteY36" fmla="*/ 660400 h 1358900"/>
                  <a:gd name="connsiteX37" fmla="*/ 1949450 w 5784850"/>
                  <a:gd name="connsiteY37" fmla="*/ 660400 h 1358900"/>
                  <a:gd name="connsiteX38" fmla="*/ 1949450 w 5784850"/>
                  <a:gd name="connsiteY38" fmla="*/ 635000 h 1358900"/>
                  <a:gd name="connsiteX39" fmla="*/ 1908175 w 5784850"/>
                  <a:gd name="connsiteY39" fmla="*/ 635000 h 1358900"/>
                  <a:gd name="connsiteX40" fmla="*/ 1908175 w 5784850"/>
                  <a:gd name="connsiteY40" fmla="*/ 603250 h 1358900"/>
                  <a:gd name="connsiteX41" fmla="*/ 1749425 w 5784850"/>
                  <a:gd name="connsiteY41" fmla="*/ 603250 h 1358900"/>
                  <a:gd name="connsiteX42" fmla="*/ 1749425 w 5784850"/>
                  <a:gd name="connsiteY42" fmla="*/ 581025 h 1358900"/>
                  <a:gd name="connsiteX43" fmla="*/ 1673225 w 5784850"/>
                  <a:gd name="connsiteY43" fmla="*/ 581025 h 1358900"/>
                  <a:gd name="connsiteX44" fmla="*/ 1673225 w 5784850"/>
                  <a:gd name="connsiteY44" fmla="*/ 558800 h 1358900"/>
                  <a:gd name="connsiteX45" fmla="*/ 1644650 w 5784850"/>
                  <a:gd name="connsiteY45" fmla="*/ 558800 h 1358900"/>
                  <a:gd name="connsiteX46" fmla="*/ 1644650 w 5784850"/>
                  <a:gd name="connsiteY46" fmla="*/ 530225 h 1358900"/>
                  <a:gd name="connsiteX47" fmla="*/ 1476375 w 5784850"/>
                  <a:gd name="connsiteY47" fmla="*/ 530225 h 1358900"/>
                  <a:gd name="connsiteX48" fmla="*/ 1476375 w 5784850"/>
                  <a:gd name="connsiteY48" fmla="*/ 488950 h 1358900"/>
                  <a:gd name="connsiteX49" fmla="*/ 1352550 w 5784850"/>
                  <a:gd name="connsiteY49" fmla="*/ 488950 h 1358900"/>
                  <a:gd name="connsiteX50" fmla="*/ 1352550 w 5784850"/>
                  <a:gd name="connsiteY50" fmla="*/ 450850 h 1358900"/>
                  <a:gd name="connsiteX51" fmla="*/ 1219200 w 5784850"/>
                  <a:gd name="connsiteY51" fmla="*/ 450850 h 1358900"/>
                  <a:gd name="connsiteX52" fmla="*/ 1219200 w 5784850"/>
                  <a:gd name="connsiteY52" fmla="*/ 434975 h 1358900"/>
                  <a:gd name="connsiteX53" fmla="*/ 1028700 w 5784850"/>
                  <a:gd name="connsiteY53" fmla="*/ 434975 h 1358900"/>
                  <a:gd name="connsiteX54" fmla="*/ 1028700 w 5784850"/>
                  <a:gd name="connsiteY54" fmla="*/ 400050 h 1358900"/>
                  <a:gd name="connsiteX55" fmla="*/ 838200 w 5784850"/>
                  <a:gd name="connsiteY55" fmla="*/ 400050 h 1358900"/>
                  <a:gd name="connsiteX56" fmla="*/ 838200 w 5784850"/>
                  <a:gd name="connsiteY56" fmla="*/ 320675 h 1358900"/>
                  <a:gd name="connsiteX57" fmla="*/ 752475 w 5784850"/>
                  <a:gd name="connsiteY57" fmla="*/ 320675 h 1358900"/>
                  <a:gd name="connsiteX58" fmla="*/ 752475 w 5784850"/>
                  <a:gd name="connsiteY58" fmla="*/ 282575 h 1358900"/>
                  <a:gd name="connsiteX59" fmla="*/ 609600 w 5784850"/>
                  <a:gd name="connsiteY59" fmla="*/ 282575 h 1358900"/>
                  <a:gd name="connsiteX60" fmla="*/ 609600 w 5784850"/>
                  <a:gd name="connsiteY60" fmla="*/ 215900 h 1358900"/>
                  <a:gd name="connsiteX61" fmla="*/ 457200 w 5784850"/>
                  <a:gd name="connsiteY61" fmla="*/ 215900 h 1358900"/>
                  <a:gd name="connsiteX62" fmla="*/ 457200 w 5784850"/>
                  <a:gd name="connsiteY62" fmla="*/ 190500 h 1358900"/>
                  <a:gd name="connsiteX63" fmla="*/ 387350 w 5784850"/>
                  <a:gd name="connsiteY63" fmla="*/ 190500 h 1358900"/>
                  <a:gd name="connsiteX64" fmla="*/ 387350 w 5784850"/>
                  <a:gd name="connsiteY64" fmla="*/ 152400 h 1358900"/>
                  <a:gd name="connsiteX65" fmla="*/ 279400 w 5784850"/>
                  <a:gd name="connsiteY65" fmla="*/ 152400 h 1358900"/>
                  <a:gd name="connsiteX66" fmla="*/ 279400 w 5784850"/>
                  <a:gd name="connsiteY66" fmla="*/ 107950 h 1358900"/>
                  <a:gd name="connsiteX67" fmla="*/ 203200 w 5784850"/>
                  <a:gd name="connsiteY67" fmla="*/ 107950 h 1358900"/>
                  <a:gd name="connsiteX68" fmla="*/ 203200 w 5784850"/>
                  <a:gd name="connsiteY68" fmla="*/ 66675 h 1358900"/>
                  <a:gd name="connsiteX69" fmla="*/ 155575 w 5784850"/>
                  <a:gd name="connsiteY69" fmla="*/ 66675 h 1358900"/>
                  <a:gd name="connsiteX70" fmla="*/ 155575 w 5784850"/>
                  <a:gd name="connsiteY70" fmla="*/ 34925 h 1358900"/>
                  <a:gd name="connsiteX71" fmla="*/ 60325 w 5784850"/>
                  <a:gd name="connsiteY71" fmla="*/ 34925 h 1358900"/>
                  <a:gd name="connsiteX72" fmla="*/ 60325 w 5784850"/>
                  <a:gd name="connsiteY72" fmla="*/ 34925 h 1358900"/>
                  <a:gd name="connsiteX73" fmla="*/ 60325 w 5784850"/>
                  <a:gd name="connsiteY73" fmla="*/ 0 h 1358900"/>
                  <a:gd name="connsiteX74" fmla="*/ 0 w 5784850"/>
                  <a:gd name="connsiteY74" fmla="*/ 0 h 135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784850" h="1358900">
                    <a:moveTo>
                      <a:pt x="5784850" y="1358900"/>
                    </a:moveTo>
                    <a:lnTo>
                      <a:pt x="4603750" y="1358900"/>
                    </a:lnTo>
                    <a:lnTo>
                      <a:pt x="4603750" y="1304925"/>
                    </a:lnTo>
                    <a:lnTo>
                      <a:pt x="4346575" y="1304925"/>
                    </a:lnTo>
                    <a:lnTo>
                      <a:pt x="4346575" y="1263650"/>
                    </a:lnTo>
                    <a:lnTo>
                      <a:pt x="4143375" y="1263650"/>
                    </a:lnTo>
                    <a:lnTo>
                      <a:pt x="4143375" y="1235075"/>
                    </a:lnTo>
                    <a:lnTo>
                      <a:pt x="4019550" y="1235075"/>
                    </a:lnTo>
                    <a:lnTo>
                      <a:pt x="4019550" y="1184275"/>
                    </a:lnTo>
                    <a:lnTo>
                      <a:pt x="3784600" y="1184275"/>
                    </a:lnTo>
                    <a:lnTo>
                      <a:pt x="3784600" y="1184275"/>
                    </a:lnTo>
                    <a:lnTo>
                      <a:pt x="3657600" y="1184275"/>
                    </a:lnTo>
                    <a:lnTo>
                      <a:pt x="3657600" y="1127125"/>
                    </a:lnTo>
                    <a:lnTo>
                      <a:pt x="3546475" y="1127125"/>
                    </a:lnTo>
                    <a:lnTo>
                      <a:pt x="3546475" y="1098550"/>
                    </a:lnTo>
                    <a:lnTo>
                      <a:pt x="3336925" y="1098550"/>
                    </a:lnTo>
                    <a:lnTo>
                      <a:pt x="3336925" y="1057275"/>
                    </a:lnTo>
                    <a:lnTo>
                      <a:pt x="3251200" y="1057275"/>
                    </a:lnTo>
                    <a:lnTo>
                      <a:pt x="3251200" y="1016000"/>
                    </a:lnTo>
                    <a:lnTo>
                      <a:pt x="3181350" y="1016000"/>
                    </a:lnTo>
                    <a:lnTo>
                      <a:pt x="3181350" y="974725"/>
                    </a:lnTo>
                    <a:lnTo>
                      <a:pt x="3025775" y="974725"/>
                    </a:lnTo>
                    <a:lnTo>
                      <a:pt x="3025775" y="946150"/>
                    </a:lnTo>
                    <a:lnTo>
                      <a:pt x="2768600" y="946150"/>
                    </a:lnTo>
                    <a:lnTo>
                      <a:pt x="2768600" y="901700"/>
                    </a:lnTo>
                    <a:lnTo>
                      <a:pt x="2622550" y="901700"/>
                    </a:lnTo>
                    <a:lnTo>
                      <a:pt x="2622550" y="866775"/>
                    </a:lnTo>
                    <a:lnTo>
                      <a:pt x="2486025" y="866775"/>
                    </a:lnTo>
                    <a:lnTo>
                      <a:pt x="2486025" y="800100"/>
                    </a:lnTo>
                    <a:lnTo>
                      <a:pt x="2428875" y="800100"/>
                    </a:lnTo>
                    <a:lnTo>
                      <a:pt x="2428875" y="752475"/>
                    </a:lnTo>
                    <a:lnTo>
                      <a:pt x="2343150" y="752475"/>
                    </a:lnTo>
                    <a:lnTo>
                      <a:pt x="2343150" y="727075"/>
                    </a:lnTo>
                    <a:lnTo>
                      <a:pt x="2260600" y="727075"/>
                    </a:lnTo>
                    <a:lnTo>
                      <a:pt x="2260600" y="727075"/>
                    </a:lnTo>
                    <a:lnTo>
                      <a:pt x="2139950" y="727075"/>
                    </a:lnTo>
                    <a:lnTo>
                      <a:pt x="2139950" y="660400"/>
                    </a:lnTo>
                    <a:lnTo>
                      <a:pt x="1949450" y="660400"/>
                    </a:lnTo>
                    <a:lnTo>
                      <a:pt x="1949450" y="635000"/>
                    </a:lnTo>
                    <a:lnTo>
                      <a:pt x="1908175" y="635000"/>
                    </a:lnTo>
                    <a:lnTo>
                      <a:pt x="1908175" y="603250"/>
                    </a:lnTo>
                    <a:lnTo>
                      <a:pt x="1749425" y="603250"/>
                    </a:lnTo>
                    <a:lnTo>
                      <a:pt x="1749425" y="581025"/>
                    </a:lnTo>
                    <a:lnTo>
                      <a:pt x="1673225" y="581025"/>
                    </a:lnTo>
                    <a:lnTo>
                      <a:pt x="1673225" y="558800"/>
                    </a:lnTo>
                    <a:lnTo>
                      <a:pt x="1644650" y="558800"/>
                    </a:lnTo>
                    <a:lnTo>
                      <a:pt x="1644650" y="530225"/>
                    </a:lnTo>
                    <a:lnTo>
                      <a:pt x="1476375" y="530225"/>
                    </a:lnTo>
                    <a:lnTo>
                      <a:pt x="1476375" y="488950"/>
                    </a:lnTo>
                    <a:lnTo>
                      <a:pt x="1352550" y="488950"/>
                    </a:lnTo>
                    <a:lnTo>
                      <a:pt x="1352550" y="450850"/>
                    </a:lnTo>
                    <a:lnTo>
                      <a:pt x="1219200" y="450850"/>
                    </a:lnTo>
                    <a:lnTo>
                      <a:pt x="1219200" y="434975"/>
                    </a:lnTo>
                    <a:lnTo>
                      <a:pt x="1028700" y="434975"/>
                    </a:lnTo>
                    <a:lnTo>
                      <a:pt x="1028700" y="400050"/>
                    </a:lnTo>
                    <a:lnTo>
                      <a:pt x="838200" y="400050"/>
                    </a:lnTo>
                    <a:lnTo>
                      <a:pt x="838200" y="320675"/>
                    </a:lnTo>
                    <a:lnTo>
                      <a:pt x="752475" y="320675"/>
                    </a:lnTo>
                    <a:lnTo>
                      <a:pt x="752475" y="282575"/>
                    </a:lnTo>
                    <a:lnTo>
                      <a:pt x="609600" y="282575"/>
                    </a:lnTo>
                    <a:lnTo>
                      <a:pt x="609600" y="215900"/>
                    </a:lnTo>
                    <a:lnTo>
                      <a:pt x="457200" y="215900"/>
                    </a:lnTo>
                    <a:lnTo>
                      <a:pt x="457200" y="190500"/>
                    </a:lnTo>
                    <a:lnTo>
                      <a:pt x="387350" y="190500"/>
                    </a:lnTo>
                    <a:lnTo>
                      <a:pt x="387350" y="152400"/>
                    </a:lnTo>
                    <a:lnTo>
                      <a:pt x="279400" y="152400"/>
                    </a:lnTo>
                    <a:lnTo>
                      <a:pt x="279400" y="107950"/>
                    </a:lnTo>
                    <a:lnTo>
                      <a:pt x="203200" y="107950"/>
                    </a:lnTo>
                    <a:lnTo>
                      <a:pt x="203200" y="66675"/>
                    </a:lnTo>
                    <a:lnTo>
                      <a:pt x="155575" y="66675"/>
                    </a:lnTo>
                    <a:lnTo>
                      <a:pt x="155575" y="34925"/>
                    </a:lnTo>
                    <a:lnTo>
                      <a:pt x="60325" y="34925"/>
                    </a:lnTo>
                    <a:lnTo>
                      <a:pt x="60325" y="34925"/>
                    </a:lnTo>
                    <a:lnTo>
                      <a:pt x="603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19" name="Freeform 218">
                <a:extLst>
                  <a:ext uri="{FF2B5EF4-FFF2-40B4-BE49-F238E27FC236}">
                    <a16:creationId xmlns:a16="http://schemas.microsoft.com/office/drawing/2014/main" id="{D772EC13-B850-914D-8ED8-759DBFE1456E}"/>
                  </a:ext>
                </a:extLst>
              </p:cNvPr>
              <p:cNvSpPr/>
              <p:nvPr/>
            </p:nvSpPr>
            <p:spPr bwMode="auto">
              <a:xfrm>
                <a:off x="317500" y="536575"/>
                <a:ext cx="5251450" cy="1295400"/>
              </a:xfrm>
              <a:custGeom>
                <a:avLst/>
                <a:gdLst>
                  <a:gd name="connsiteX0" fmla="*/ 5251450 w 5251450"/>
                  <a:gd name="connsiteY0" fmla="*/ 1295400 h 1295400"/>
                  <a:gd name="connsiteX1" fmla="*/ 5149850 w 5251450"/>
                  <a:gd name="connsiteY1" fmla="*/ 1295400 h 1295400"/>
                  <a:gd name="connsiteX2" fmla="*/ 5149850 w 5251450"/>
                  <a:gd name="connsiteY2" fmla="*/ 1263650 h 1295400"/>
                  <a:gd name="connsiteX3" fmla="*/ 5083175 w 5251450"/>
                  <a:gd name="connsiteY3" fmla="*/ 1263650 h 1295400"/>
                  <a:gd name="connsiteX4" fmla="*/ 5083175 w 5251450"/>
                  <a:gd name="connsiteY4" fmla="*/ 1231900 h 1295400"/>
                  <a:gd name="connsiteX5" fmla="*/ 5010150 w 5251450"/>
                  <a:gd name="connsiteY5" fmla="*/ 1231900 h 1295400"/>
                  <a:gd name="connsiteX6" fmla="*/ 5010150 w 5251450"/>
                  <a:gd name="connsiteY6" fmla="*/ 1216025 h 1295400"/>
                  <a:gd name="connsiteX7" fmla="*/ 4914900 w 5251450"/>
                  <a:gd name="connsiteY7" fmla="*/ 1216025 h 1295400"/>
                  <a:gd name="connsiteX8" fmla="*/ 4914900 w 5251450"/>
                  <a:gd name="connsiteY8" fmla="*/ 1196975 h 1295400"/>
                  <a:gd name="connsiteX9" fmla="*/ 4848225 w 5251450"/>
                  <a:gd name="connsiteY9" fmla="*/ 1196975 h 1295400"/>
                  <a:gd name="connsiteX10" fmla="*/ 4848225 w 5251450"/>
                  <a:gd name="connsiteY10" fmla="*/ 1174750 h 1295400"/>
                  <a:gd name="connsiteX11" fmla="*/ 4689475 w 5251450"/>
                  <a:gd name="connsiteY11" fmla="*/ 1174750 h 1295400"/>
                  <a:gd name="connsiteX12" fmla="*/ 4689475 w 5251450"/>
                  <a:gd name="connsiteY12" fmla="*/ 1146175 h 1295400"/>
                  <a:gd name="connsiteX13" fmla="*/ 4594225 w 5251450"/>
                  <a:gd name="connsiteY13" fmla="*/ 1146175 h 1295400"/>
                  <a:gd name="connsiteX14" fmla="*/ 4594225 w 5251450"/>
                  <a:gd name="connsiteY14" fmla="*/ 1111250 h 1295400"/>
                  <a:gd name="connsiteX15" fmla="*/ 4514850 w 5251450"/>
                  <a:gd name="connsiteY15" fmla="*/ 1111250 h 1295400"/>
                  <a:gd name="connsiteX16" fmla="*/ 4514850 w 5251450"/>
                  <a:gd name="connsiteY16" fmla="*/ 1073150 h 1295400"/>
                  <a:gd name="connsiteX17" fmla="*/ 4425950 w 5251450"/>
                  <a:gd name="connsiteY17" fmla="*/ 1073150 h 1295400"/>
                  <a:gd name="connsiteX18" fmla="*/ 4425950 w 5251450"/>
                  <a:gd name="connsiteY18" fmla="*/ 1028700 h 1295400"/>
                  <a:gd name="connsiteX19" fmla="*/ 4362450 w 5251450"/>
                  <a:gd name="connsiteY19" fmla="*/ 1028700 h 1295400"/>
                  <a:gd name="connsiteX20" fmla="*/ 4362450 w 5251450"/>
                  <a:gd name="connsiteY20" fmla="*/ 1000125 h 1295400"/>
                  <a:gd name="connsiteX21" fmla="*/ 4314825 w 5251450"/>
                  <a:gd name="connsiteY21" fmla="*/ 1000125 h 1295400"/>
                  <a:gd name="connsiteX22" fmla="*/ 4314825 w 5251450"/>
                  <a:gd name="connsiteY22" fmla="*/ 949325 h 1295400"/>
                  <a:gd name="connsiteX23" fmla="*/ 4219575 w 5251450"/>
                  <a:gd name="connsiteY23" fmla="*/ 949325 h 1295400"/>
                  <a:gd name="connsiteX24" fmla="*/ 4219575 w 5251450"/>
                  <a:gd name="connsiteY24" fmla="*/ 914400 h 1295400"/>
                  <a:gd name="connsiteX25" fmla="*/ 3949700 w 5251450"/>
                  <a:gd name="connsiteY25" fmla="*/ 914400 h 1295400"/>
                  <a:gd name="connsiteX26" fmla="*/ 3949700 w 5251450"/>
                  <a:gd name="connsiteY26" fmla="*/ 879475 h 1295400"/>
                  <a:gd name="connsiteX27" fmla="*/ 3832225 w 5251450"/>
                  <a:gd name="connsiteY27" fmla="*/ 879475 h 1295400"/>
                  <a:gd name="connsiteX28" fmla="*/ 3832225 w 5251450"/>
                  <a:gd name="connsiteY28" fmla="*/ 812800 h 1295400"/>
                  <a:gd name="connsiteX29" fmla="*/ 3759200 w 5251450"/>
                  <a:gd name="connsiteY29" fmla="*/ 812800 h 1295400"/>
                  <a:gd name="connsiteX30" fmla="*/ 3759200 w 5251450"/>
                  <a:gd name="connsiteY30" fmla="*/ 787400 h 1295400"/>
                  <a:gd name="connsiteX31" fmla="*/ 3733800 w 5251450"/>
                  <a:gd name="connsiteY31" fmla="*/ 787400 h 1295400"/>
                  <a:gd name="connsiteX32" fmla="*/ 3733800 w 5251450"/>
                  <a:gd name="connsiteY32" fmla="*/ 752475 h 1295400"/>
                  <a:gd name="connsiteX33" fmla="*/ 3556000 w 5251450"/>
                  <a:gd name="connsiteY33" fmla="*/ 752475 h 1295400"/>
                  <a:gd name="connsiteX34" fmla="*/ 3556000 w 5251450"/>
                  <a:gd name="connsiteY34" fmla="*/ 708025 h 1295400"/>
                  <a:gd name="connsiteX35" fmla="*/ 3492500 w 5251450"/>
                  <a:gd name="connsiteY35" fmla="*/ 708025 h 1295400"/>
                  <a:gd name="connsiteX36" fmla="*/ 3492500 w 5251450"/>
                  <a:gd name="connsiteY36" fmla="*/ 654050 h 1295400"/>
                  <a:gd name="connsiteX37" fmla="*/ 3394075 w 5251450"/>
                  <a:gd name="connsiteY37" fmla="*/ 654050 h 1295400"/>
                  <a:gd name="connsiteX38" fmla="*/ 3394075 w 5251450"/>
                  <a:gd name="connsiteY38" fmla="*/ 625475 h 1295400"/>
                  <a:gd name="connsiteX39" fmla="*/ 3254375 w 5251450"/>
                  <a:gd name="connsiteY39" fmla="*/ 625475 h 1295400"/>
                  <a:gd name="connsiteX40" fmla="*/ 3254375 w 5251450"/>
                  <a:gd name="connsiteY40" fmla="*/ 577850 h 1295400"/>
                  <a:gd name="connsiteX41" fmla="*/ 3124200 w 5251450"/>
                  <a:gd name="connsiteY41" fmla="*/ 577850 h 1295400"/>
                  <a:gd name="connsiteX42" fmla="*/ 3124200 w 5251450"/>
                  <a:gd name="connsiteY42" fmla="*/ 508000 h 1295400"/>
                  <a:gd name="connsiteX43" fmla="*/ 2924175 w 5251450"/>
                  <a:gd name="connsiteY43" fmla="*/ 508000 h 1295400"/>
                  <a:gd name="connsiteX44" fmla="*/ 2924175 w 5251450"/>
                  <a:gd name="connsiteY44" fmla="*/ 479425 h 1295400"/>
                  <a:gd name="connsiteX45" fmla="*/ 2733675 w 5251450"/>
                  <a:gd name="connsiteY45" fmla="*/ 479425 h 1295400"/>
                  <a:gd name="connsiteX46" fmla="*/ 2733675 w 5251450"/>
                  <a:gd name="connsiteY46" fmla="*/ 441325 h 1295400"/>
                  <a:gd name="connsiteX47" fmla="*/ 2625725 w 5251450"/>
                  <a:gd name="connsiteY47" fmla="*/ 441325 h 1295400"/>
                  <a:gd name="connsiteX48" fmla="*/ 2625725 w 5251450"/>
                  <a:gd name="connsiteY48" fmla="*/ 400050 h 1295400"/>
                  <a:gd name="connsiteX49" fmla="*/ 2384425 w 5251450"/>
                  <a:gd name="connsiteY49" fmla="*/ 400050 h 1295400"/>
                  <a:gd name="connsiteX50" fmla="*/ 2384425 w 5251450"/>
                  <a:gd name="connsiteY50" fmla="*/ 352425 h 1295400"/>
                  <a:gd name="connsiteX51" fmla="*/ 2279650 w 5251450"/>
                  <a:gd name="connsiteY51" fmla="*/ 352425 h 1295400"/>
                  <a:gd name="connsiteX52" fmla="*/ 2279650 w 5251450"/>
                  <a:gd name="connsiteY52" fmla="*/ 327025 h 1295400"/>
                  <a:gd name="connsiteX53" fmla="*/ 2235200 w 5251450"/>
                  <a:gd name="connsiteY53" fmla="*/ 327025 h 1295400"/>
                  <a:gd name="connsiteX54" fmla="*/ 2235200 w 5251450"/>
                  <a:gd name="connsiteY54" fmla="*/ 295275 h 1295400"/>
                  <a:gd name="connsiteX55" fmla="*/ 2114550 w 5251450"/>
                  <a:gd name="connsiteY55" fmla="*/ 295275 h 1295400"/>
                  <a:gd name="connsiteX56" fmla="*/ 2114550 w 5251450"/>
                  <a:gd name="connsiteY56" fmla="*/ 266700 h 1295400"/>
                  <a:gd name="connsiteX57" fmla="*/ 2035175 w 5251450"/>
                  <a:gd name="connsiteY57" fmla="*/ 266700 h 1295400"/>
                  <a:gd name="connsiteX58" fmla="*/ 2035175 w 5251450"/>
                  <a:gd name="connsiteY58" fmla="*/ 225425 h 1295400"/>
                  <a:gd name="connsiteX59" fmla="*/ 1993900 w 5251450"/>
                  <a:gd name="connsiteY59" fmla="*/ 225425 h 1295400"/>
                  <a:gd name="connsiteX60" fmla="*/ 1993900 w 5251450"/>
                  <a:gd name="connsiteY60" fmla="*/ 180975 h 1295400"/>
                  <a:gd name="connsiteX61" fmla="*/ 1962150 w 5251450"/>
                  <a:gd name="connsiteY61" fmla="*/ 180975 h 1295400"/>
                  <a:gd name="connsiteX62" fmla="*/ 1812925 w 5251450"/>
                  <a:gd name="connsiteY62" fmla="*/ 180975 h 1295400"/>
                  <a:gd name="connsiteX63" fmla="*/ 1812925 w 5251450"/>
                  <a:gd name="connsiteY63" fmla="*/ 152400 h 1295400"/>
                  <a:gd name="connsiteX64" fmla="*/ 1619250 w 5251450"/>
                  <a:gd name="connsiteY64" fmla="*/ 152400 h 1295400"/>
                  <a:gd name="connsiteX65" fmla="*/ 1619250 w 5251450"/>
                  <a:gd name="connsiteY65" fmla="*/ 123825 h 1295400"/>
                  <a:gd name="connsiteX66" fmla="*/ 1314450 w 5251450"/>
                  <a:gd name="connsiteY66" fmla="*/ 123825 h 1295400"/>
                  <a:gd name="connsiteX67" fmla="*/ 1314450 w 5251450"/>
                  <a:gd name="connsiteY67" fmla="*/ 107950 h 1295400"/>
                  <a:gd name="connsiteX68" fmla="*/ 1273175 w 5251450"/>
                  <a:gd name="connsiteY68" fmla="*/ 107950 h 1295400"/>
                  <a:gd name="connsiteX69" fmla="*/ 1273175 w 5251450"/>
                  <a:gd name="connsiteY69" fmla="*/ 69850 h 1295400"/>
                  <a:gd name="connsiteX70" fmla="*/ 828675 w 5251450"/>
                  <a:gd name="connsiteY70" fmla="*/ 69850 h 1295400"/>
                  <a:gd name="connsiteX71" fmla="*/ 809625 w 5251450"/>
                  <a:gd name="connsiteY71" fmla="*/ 50800 h 1295400"/>
                  <a:gd name="connsiteX72" fmla="*/ 365125 w 5251450"/>
                  <a:gd name="connsiteY72" fmla="*/ 50800 h 1295400"/>
                  <a:gd name="connsiteX73" fmla="*/ 365125 w 5251450"/>
                  <a:gd name="connsiteY73" fmla="*/ 0 h 1295400"/>
                  <a:gd name="connsiteX74" fmla="*/ 0 w 5251450"/>
                  <a:gd name="connsiteY74"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251450" h="1295400">
                    <a:moveTo>
                      <a:pt x="5251450" y="1295400"/>
                    </a:moveTo>
                    <a:lnTo>
                      <a:pt x="5149850" y="1295400"/>
                    </a:lnTo>
                    <a:lnTo>
                      <a:pt x="5149850" y="1263650"/>
                    </a:lnTo>
                    <a:lnTo>
                      <a:pt x="5083175" y="1263650"/>
                    </a:lnTo>
                    <a:lnTo>
                      <a:pt x="5083175" y="1231900"/>
                    </a:lnTo>
                    <a:lnTo>
                      <a:pt x="5010150" y="1231900"/>
                    </a:lnTo>
                    <a:lnTo>
                      <a:pt x="5010150" y="1216025"/>
                    </a:lnTo>
                    <a:lnTo>
                      <a:pt x="4914900" y="1216025"/>
                    </a:lnTo>
                    <a:lnTo>
                      <a:pt x="4914900" y="1196975"/>
                    </a:lnTo>
                    <a:lnTo>
                      <a:pt x="4848225" y="1196975"/>
                    </a:lnTo>
                    <a:lnTo>
                      <a:pt x="4848225" y="1174750"/>
                    </a:lnTo>
                    <a:lnTo>
                      <a:pt x="4689475" y="1174750"/>
                    </a:lnTo>
                    <a:lnTo>
                      <a:pt x="4689475" y="1146175"/>
                    </a:lnTo>
                    <a:lnTo>
                      <a:pt x="4594225" y="1146175"/>
                    </a:lnTo>
                    <a:lnTo>
                      <a:pt x="4594225" y="1111250"/>
                    </a:lnTo>
                    <a:lnTo>
                      <a:pt x="4514850" y="1111250"/>
                    </a:lnTo>
                    <a:lnTo>
                      <a:pt x="4514850" y="1073150"/>
                    </a:lnTo>
                    <a:lnTo>
                      <a:pt x="4425950" y="1073150"/>
                    </a:lnTo>
                    <a:lnTo>
                      <a:pt x="4425950" y="1028700"/>
                    </a:lnTo>
                    <a:lnTo>
                      <a:pt x="4362450" y="1028700"/>
                    </a:lnTo>
                    <a:lnTo>
                      <a:pt x="4362450" y="1000125"/>
                    </a:lnTo>
                    <a:lnTo>
                      <a:pt x="4314825" y="1000125"/>
                    </a:lnTo>
                    <a:lnTo>
                      <a:pt x="4314825" y="949325"/>
                    </a:lnTo>
                    <a:lnTo>
                      <a:pt x="4219575" y="949325"/>
                    </a:lnTo>
                    <a:lnTo>
                      <a:pt x="4219575" y="914400"/>
                    </a:lnTo>
                    <a:lnTo>
                      <a:pt x="3949700" y="914400"/>
                    </a:lnTo>
                    <a:lnTo>
                      <a:pt x="3949700" y="879475"/>
                    </a:lnTo>
                    <a:lnTo>
                      <a:pt x="3832225" y="879475"/>
                    </a:lnTo>
                    <a:lnTo>
                      <a:pt x="3832225" y="812800"/>
                    </a:lnTo>
                    <a:lnTo>
                      <a:pt x="3759200" y="812800"/>
                    </a:lnTo>
                    <a:lnTo>
                      <a:pt x="3759200" y="787400"/>
                    </a:lnTo>
                    <a:lnTo>
                      <a:pt x="3733800" y="787400"/>
                    </a:lnTo>
                    <a:lnTo>
                      <a:pt x="3733800" y="752475"/>
                    </a:lnTo>
                    <a:lnTo>
                      <a:pt x="3556000" y="752475"/>
                    </a:lnTo>
                    <a:lnTo>
                      <a:pt x="3556000" y="708025"/>
                    </a:lnTo>
                    <a:lnTo>
                      <a:pt x="3492500" y="708025"/>
                    </a:lnTo>
                    <a:lnTo>
                      <a:pt x="3492500" y="654050"/>
                    </a:lnTo>
                    <a:lnTo>
                      <a:pt x="3394075" y="654050"/>
                    </a:lnTo>
                    <a:lnTo>
                      <a:pt x="3394075" y="625475"/>
                    </a:lnTo>
                    <a:lnTo>
                      <a:pt x="3254375" y="625475"/>
                    </a:lnTo>
                    <a:lnTo>
                      <a:pt x="3254375" y="577850"/>
                    </a:lnTo>
                    <a:lnTo>
                      <a:pt x="3124200" y="577850"/>
                    </a:lnTo>
                    <a:lnTo>
                      <a:pt x="3124200" y="508000"/>
                    </a:lnTo>
                    <a:lnTo>
                      <a:pt x="2924175" y="508000"/>
                    </a:lnTo>
                    <a:lnTo>
                      <a:pt x="2924175" y="479425"/>
                    </a:lnTo>
                    <a:lnTo>
                      <a:pt x="2733675" y="479425"/>
                    </a:lnTo>
                    <a:lnTo>
                      <a:pt x="2733675" y="441325"/>
                    </a:lnTo>
                    <a:lnTo>
                      <a:pt x="2625725" y="441325"/>
                    </a:lnTo>
                    <a:lnTo>
                      <a:pt x="2625725" y="400050"/>
                    </a:lnTo>
                    <a:lnTo>
                      <a:pt x="2384425" y="400050"/>
                    </a:lnTo>
                    <a:lnTo>
                      <a:pt x="2384425" y="352425"/>
                    </a:lnTo>
                    <a:lnTo>
                      <a:pt x="2279650" y="352425"/>
                    </a:lnTo>
                    <a:lnTo>
                      <a:pt x="2279650" y="327025"/>
                    </a:lnTo>
                    <a:lnTo>
                      <a:pt x="2235200" y="327025"/>
                    </a:lnTo>
                    <a:lnTo>
                      <a:pt x="2235200" y="295275"/>
                    </a:lnTo>
                    <a:lnTo>
                      <a:pt x="2114550" y="295275"/>
                    </a:lnTo>
                    <a:lnTo>
                      <a:pt x="2114550" y="266700"/>
                    </a:lnTo>
                    <a:lnTo>
                      <a:pt x="2035175" y="266700"/>
                    </a:lnTo>
                    <a:lnTo>
                      <a:pt x="2035175" y="225425"/>
                    </a:lnTo>
                    <a:lnTo>
                      <a:pt x="1993900" y="225425"/>
                    </a:lnTo>
                    <a:lnTo>
                      <a:pt x="1993900" y="180975"/>
                    </a:lnTo>
                    <a:lnTo>
                      <a:pt x="1962150" y="180975"/>
                    </a:lnTo>
                    <a:lnTo>
                      <a:pt x="1812925" y="180975"/>
                    </a:lnTo>
                    <a:lnTo>
                      <a:pt x="1812925" y="152400"/>
                    </a:lnTo>
                    <a:lnTo>
                      <a:pt x="1619250" y="152400"/>
                    </a:lnTo>
                    <a:lnTo>
                      <a:pt x="1619250" y="123825"/>
                    </a:lnTo>
                    <a:lnTo>
                      <a:pt x="1314450" y="123825"/>
                    </a:lnTo>
                    <a:lnTo>
                      <a:pt x="1314450" y="107950"/>
                    </a:lnTo>
                    <a:lnTo>
                      <a:pt x="1273175" y="107950"/>
                    </a:lnTo>
                    <a:lnTo>
                      <a:pt x="1273175" y="69850"/>
                    </a:lnTo>
                    <a:lnTo>
                      <a:pt x="828675" y="69850"/>
                    </a:lnTo>
                    <a:lnTo>
                      <a:pt x="809625" y="50800"/>
                    </a:lnTo>
                    <a:lnTo>
                      <a:pt x="365125" y="50800"/>
                    </a:lnTo>
                    <a:lnTo>
                      <a:pt x="365125"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102" name="Group 101">
              <a:extLst>
                <a:ext uri="{FF2B5EF4-FFF2-40B4-BE49-F238E27FC236}">
                  <a16:creationId xmlns:a16="http://schemas.microsoft.com/office/drawing/2014/main" id="{6EA87486-4A19-ED4B-8CD3-27D65FD6F02C}"/>
                </a:ext>
              </a:extLst>
            </p:cNvPr>
            <p:cNvGrpSpPr/>
            <p:nvPr/>
          </p:nvGrpSpPr>
          <p:grpSpPr>
            <a:xfrm>
              <a:off x="263525" y="482600"/>
              <a:ext cx="11160126" cy="2779712"/>
              <a:chOff x="263525" y="482600"/>
              <a:chExt cx="11160126" cy="2779712"/>
            </a:xfrm>
          </p:grpSpPr>
          <p:sp>
            <p:nvSpPr>
              <p:cNvPr id="103" name="Oval 102">
                <a:extLst>
                  <a:ext uri="{FF2B5EF4-FFF2-40B4-BE49-F238E27FC236}">
                    <a16:creationId xmlns:a16="http://schemas.microsoft.com/office/drawing/2014/main" id="{E53FE766-C20A-6849-901B-BB259B112392}"/>
                  </a:ext>
                </a:extLst>
              </p:cNvPr>
              <p:cNvSpPr/>
              <p:nvPr/>
            </p:nvSpPr>
            <p:spPr bwMode="auto">
              <a:xfrm>
                <a:off x="11315701"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41475808-1B7A-1946-AD1E-8BB0A651463C}"/>
                  </a:ext>
                </a:extLst>
              </p:cNvPr>
              <p:cNvSpPr/>
              <p:nvPr/>
            </p:nvSpPr>
            <p:spPr bwMode="auto">
              <a:xfrm>
                <a:off x="11176001"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12308C41-C609-B948-A946-C1ECD54E1F92}"/>
                  </a:ext>
                </a:extLst>
              </p:cNvPr>
              <p:cNvSpPr/>
              <p:nvPr/>
            </p:nvSpPr>
            <p:spPr bwMode="auto">
              <a:xfrm>
                <a:off x="10925176"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D3C2F868-E02C-0843-945D-EBB48089D526}"/>
                  </a:ext>
                </a:extLst>
              </p:cNvPr>
              <p:cNvSpPr/>
              <p:nvPr/>
            </p:nvSpPr>
            <p:spPr bwMode="auto">
              <a:xfrm>
                <a:off x="10814051"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44A29813-75B2-DD45-9CED-090DB4626D9F}"/>
                  </a:ext>
                </a:extLst>
              </p:cNvPr>
              <p:cNvSpPr/>
              <p:nvPr/>
            </p:nvSpPr>
            <p:spPr bwMode="auto">
              <a:xfrm>
                <a:off x="10773538"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412D2107-69A6-FE41-9E17-6417275ECC5C}"/>
                  </a:ext>
                </a:extLst>
              </p:cNvPr>
              <p:cNvSpPr/>
              <p:nvPr/>
            </p:nvSpPr>
            <p:spPr bwMode="auto">
              <a:xfrm>
                <a:off x="10745725"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0251EA37-B5DF-7A43-A2DA-6260C91581E9}"/>
                  </a:ext>
                </a:extLst>
              </p:cNvPr>
              <p:cNvSpPr/>
              <p:nvPr/>
            </p:nvSpPr>
            <p:spPr bwMode="auto">
              <a:xfrm>
                <a:off x="10717912"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2BD4CD1D-ED10-2A4B-AECF-813376145C66}"/>
                  </a:ext>
                </a:extLst>
              </p:cNvPr>
              <p:cNvSpPr/>
              <p:nvPr/>
            </p:nvSpPr>
            <p:spPr bwMode="auto">
              <a:xfrm>
                <a:off x="10690099"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78B46595-B5CE-D14D-BD92-0955FC53B64E}"/>
                  </a:ext>
                </a:extLst>
              </p:cNvPr>
              <p:cNvSpPr/>
              <p:nvPr/>
            </p:nvSpPr>
            <p:spPr bwMode="auto">
              <a:xfrm>
                <a:off x="10662286"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6C0B7F64-335D-104E-8AF7-6819A4C0953F}"/>
                  </a:ext>
                </a:extLst>
              </p:cNvPr>
              <p:cNvSpPr/>
              <p:nvPr/>
            </p:nvSpPr>
            <p:spPr bwMode="auto">
              <a:xfrm>
                <a:off x="10634473"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C9F467A-681E-B04F-93EA-DA8D2920ED13}"/>
                  </a:ext>
                </a:extLst>
              </p:cNvPr>
              <p:cNvSpPr/>
              <p:nvPr/>
            </p:nvSpPr>
            <p:spPr bwMode="auto">
              <a:xfrm>
                <a:off x="10606660"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99759830-D641-1A43-BBAE-287349067E11}"/>
                  </a:ext>
                </a:extLst>
              </p:cNvPr>
              <p:cNvSpPr/>
              <p:nvPr/>
            </p:nvSpPr>
            <p:spPr bwMode="auto">
              <a:xfrm>
                <a:off x="10578847"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FD0AA164-3569-F14C-A58A-3EBC16640D76}"/>
                  </a:ext>
                </a:extLst>
              </p:cNvPr>
              <p:cNvSpPr/>
              <p:nvPr/>
            </p:nvSpPr>
            <p:spPr bwMode="auto">
              <a:xfrm>
                <a:off x="10495408"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93C74C43-CB49-9547-85CF-7213C6BF6BE5}"/>
                  </a:ext>
                </a:extLst>
              </p:cNvPr>
              <p:cNvSpPr/>
              <p:nvPr/>
            </p:nvSpPr>
            <p:spPr bwMode="auto">
              <a:xfrm>
                <a:off x="10551034"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7838D3B9-828D-8F43-A8F0-2509477DC037}"/>
                  </a:ext>
                </a:extLst>
              </p:cNvPr>
              <p:cNvSpPr/>
              <p:nvPr/>
            </p:nvSpPr>
            <p:spPr bwMode="auto">
              <a:xfrm>
                <a:off x="10467595"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87286228-4D67-B240-A82D-B8181CFAD740}"/>
                  </a:ext>
                </a:extLst>
              </p:cNvPr>
              <p:cNvSpPr/>
              <p:nvPr/>
            </p:nvSpPr>
            <p:spPr bwMode="auto">
              <a:xfrm>
                <a:off x="10439782"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95711D91-5797-0F4F-AB19-522F9F4D627A}"/>
                  </a:ext>
                </a:extLst>
              </p:cNvPr>
              <p:cNvSpPr/>
              <p:nvPr/>
            </p:nvSpPr>
            <p:spPr bwMode="auto">
              <a:xfrm>
                <a:off x="10384156"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7084526A-0AB9-CB46-AC31-06125004F6F8}"/>
                  </a:ext>
                </a:extLst>
              </p:cNvPr>
              <p:cNvSpPr/>
              <p:nvPr/>
            </p:nvSpPr>
            <p:spPr bwMode="auto">
              <a:xfrm>
                <a:off x="10411969"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CA1B8098-A1DF-B040-98C8-60BF423ACBC4}"/>
                  </a:ext>
                </a:extLst>
              </p:cNvPr>
              <p:cNvSpPr/>
              <p:nvPr/>
            </p:nvSpPr>
            <p:spPr bwMode="auto">
              <a:xfrm>
                <a:off x="10356343"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B41A1BB3-2E9C-5444-B8D1-FAC7EC928E23}"/>
                  </a:ext>
                </a:extLst>
              </p:cNvPr>
              <p:cNvSpPr/>
              <p:nvPr/>
            </p:nvSpPr>
            <p:spPr bwMode="auto">
              <a:xfrm>
                <a:off x="10328530"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4CEA8B2C-E14C-A94E-A456-6EC7F969CA37}"/>
                  </a:ext>
                </a:extLst>
              </p:cNvPr>
              <p:cNvSpPr/>
              <p:nvPr/>
            </p:nvSpPr>
            <p:spPr bwMode="auto">
              <a:xfrm>
                <a:off x="10300717"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3A15BE1-00C5-9E46-90FC-478009E92FFE}"/>
                  </a:ext>
                </a:extLst>
              </p:cNvPr>
              <p:cNvSpPr/>
              <p:nvPr/>
            </p:nvSpPr>
            <p:spPr bwMode="auto">
              <a:xfrm>
                <a:off x="10272904"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CEAF4A1C-47F0-274D-A772-1C522B6584F8}"/>
                  </a:ext>
                </a:extLst>
              </p:cNvPr>
              <p:cNvSpPr/>
              <p:nvPr/>
            </p:nvSpPr>
            <p:spPr bwMode="auto">
              <a:xfrm>
                <a:off x="10245091"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4703C110-BC89-4C4C-BA71-567BD4BDEE17}"/>
                  </a:ext>
                </a:extLst>
              </p:cNvPr>
              <p:cNvSpPr/>
              <p:nvPr/>
            </p:nvSpPr>
            <p:spPr bwMode="auto">
              <a:xfrm>
                <a:off x="10217278"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8303E277-D86C-F744-AF23-E1DE158878E4}"/>
                  </a:ext>
                </a:extLst>
              </p:cNvPr>
              <p:cNvSpPr/>
              <p:nvPr/>
            </p:nvSpPr>
            <p:spPr bwMode="auto">
              <a:xfrm>
                <a:off x="10161652"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D3370714-180C-304F-B922-211162B36A9C}"/>
                  </a:ext>
                </a:extLst>
              </p:cNvPr>
              <p:cNvSpPr/>
              <p:nvPr/>
            </p:nvSpPr>
            <p:spPr bwMode="auto">
              <a:xfrm>
                <a:off x="10106026"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3A450EF5-0BE2-6D4F-B130-F099929FD35E}"/>
                  </a:ext>
                </a:extLst>
              </p:cNvPr>
              <p:cNvSpPr/>
              <p:nvPr/>
            </p:nvSpPr>
            <p:spPr bwMode="auto">
              <a:xfrm>
                <a:off x="10523221"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5AFA4074-11AA-1D4A-9BFF-2032BEB8A236}"/>
                  </a:ext>
                </a:extLst>
              </p:cNvPr>
              <p:cNvSpPr/>
              <p:nvPr/>
            </p:nvSpPr>
            <p:spPr bwMode="auto">
              <a:xfrm>
                <a:off x="10189465"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2A560F5C-1807-1E48-B09D-5BFE35545C45}"/>
                  </a:ext>
                </a:extLst>
              </p:cNvPr>
              <p:cNvSpPr/>
              <p:nvPr/>
            </p:nvSpPr>
            <p:spPr bwMode="auto">
              <a:xfrm>
                <a:off x="10133839" y="3154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232701CD-C4BB-C14E-B0D9-E7FE69281083}"/>
                  </a:ext>
                </a:extLst>
              </p:cNvPr>
              <p:cNvSpPr/>
              <p:nvPr/>
            </p:nvSpPr>
            <p:spPr bwMode="auto">
              <a:xfrm>
                <a:off x="10067291"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6B4258F5-F812-2E4D-8FC2-D24CC64D519E}"/>
                  </a:ext>
                </a:extLst>
              </p:cNvPr>
              <p:cNvSpPr/>
              <p:nvPr/>
            </p:nvSpPr>
            <p:spPr bwMode="auto">
              <a:xfrm>
                <a:off x="10026778"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49556EBA-D6BC-2043-ABCF-29166A372857}"/>
                  </a:ext>
                </a:extLst>
              </p:cNvPr>
              <p:cNvSpPr/>
              <p:nvPr/>
            </p:nvSpPr>
            <p:spPr bwMode="auto">
              <a:xfrm>
                <a:off x="9998965"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2830FABB-DECA-644D-8AD6-88A257820268}"/>
                  </a:ext>
                </a:extLst>
              </p:cNvPr>
              <p:cNvSpPr/>
              <p:nvPr/>
            </p:nvSpPr>
            <p:spPr bwMode="auto">
              <a:xfrm>
                <a:off x="9971152"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A03A81B9-C4EB-5A4C-AB06-522BE5489A59}"/>
                  </a:ext>
                </a:extLst>
              </p:cNvPr>
              <p:cNvSpPr/>
              <p:nvPr/>
            </p:nvSpPr>
            <p:spPr bwMode="auto">
              <a:xfrm>
                <a:off x="9943339"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7744930D-4B86-9048-9893-8DC81D28E670}"/>
                  </a:ext>
                </a:extLst>
              </p:cNvPr>
              <p:cNvSpPr/>
              <p:nvPr/>
            </p:nvSpPr>
            <p:spPr bwMode="auto">
              <a:xfrm>
                <a:off x="9915526"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439059CF-8647-8447-BB64-C2241834F994}"/>
                  </a:ext>
                </a:extLst>
              </p:cNvPr>
              <p:cNvSpPr/>
              <p:nvPr/>
            </p:nvSpPr>
            <p:spPr bwMode="auto">
              <a:xfrm>
                <a:off x="9887713"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8DBD1329-2B8E-2745-B3B3-AC26DE2168A0}"/>
                  </a:ext>
                </a:extLst>
              </p:cNvPr>
              <p:cNvSpPr/>
              <p:nvPr/>
            </p:nvSpPr>
            <p:spPr bwMode="auto">
              <a:xfrm>
                <a:off x="9859900"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B3A4A792-265A-734B-872A-8C5A8077AA5D}"/>
                  </a:ext>
                </a:extLst>
              </p:cNvPr>
              <p:cNvSpPr/>
              <p:nvPr/>
            </p:nvSpPr>
            <p:spPr bwMode="auto">
              <a:xfrm>
                <a:off x="9832087" y="31003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EA66DB3C-396D-5047-811A-4A8DA8329D9E}"/>
                  </a:ext>
                </a:extLst>
              </p:cNvPr>
              <p:cNvSpPr/>
              <p:nvPr/>
            </p:nvSpPr>
            <p:spPr bwMode="auto">
              <a:xfrm>
                <a:off x="9484107"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15239DE4-A592-7B41-9334-9E933A9EB5F7}"/>
                  </a:ext>
                </a:extLst>
              </p:cNvPr>
              <p:cNvSpPr/>
              <p:nvPr/>
            </p:nvSpPr>
            <p:spPr bwMode="auto">
              <a:xfrm>
                <a:off x="9443594"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64933C43-8C9C-1648-90B5-C2C492FD2530}"/>
                  </a:ext>
                </a:extLst>
              </p:cNvPr>
              <p:cNvSpPr/>
              <p:nvPr/>
            </p:nvSpPr>
            <p:spPr bwMode="auto">
              <a:xfrm>
                <a:off x="9415781"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607569AE-C316-BD49-9F0F-95D104ED6F09}"/>
                  </a:ext>
                </a:extLst>
              </p:cNvPr>
              <p:cNvSpPr/>
              <p:nvPr/>
            </p:nvSpPr>
            <p:spPr bwMode="auto">
              <a:xfrm>
                <a:off x="9387968"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FAF4ED7-222C-E043-9BE5-37054A0A8795}"/>
                  </a:ext>
                </a:extLst>
              </p:cNvPr>
              <p:cNvSpPr/>
              <p:nvPr/>
            </p:nvSpPr>
            <p:spPr bwMode="auto">
              <a:xfrm>
                <a:off x="9360155"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C58F846F-5EAF-1443-9426-D815BCD276B7}"/>
                  </a:ext>
                </a:extLst>
              </p:cNvPr>
              <p:cNvSpPr/>
              <p:nvPr/>
            </p:nvSpPr>
            <p:spPr bwMode="auto">
              <a:xfrm>
                <a:off x="9332342"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46407AD5-5175-694B-8F11-2C633B429FFD}"/>
                  </a:ext>
                </a:extLst>
              </p:cNvPr>
              <p:cNvSpPr/>
              <p:nvPr/>
            </p:nvSpPr>
            <p:spPr bwMode="auto">
              <a:xfrm>
                <a:off x="9304529"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48F32E23-DB35-B84B-86BD-8E6D155F7F33}"/>
                  </a:ext>
                </a:extLst>
              </p:cNvPr>
              <p:cNvSpPr/>
              <p:nvPr/>
            </p:nvSpPr>
            <p:spPr bwMode="auto">
              <a:xfrm>
                <a:off x="9276716"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6D76DBA1-A791-494D-A473-42412F5D6E40}"/>
                  </a:ext>
                </a:extLst>
              </p:cNvPr>
              <p:cNvSpPr/>
              <p:nvPr/>
            </p:nvSpPr>
            <p:spPr bwMode="auto">
              <a:xfrm>
                <a:off x="9248903" y="29924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A746E44C-EE96-BC47-BEC9-73C0CDE1CF3D}"/>
                  </a:ext>
                </a:extLst>
              </p:cNvPr>
              <p:cNvSpPr/>
              <p:nvPr/>
            </p:nvSpPr>
            <p:spPr bwMode="auto">
              <a:xfrm>
                <a:off x="9791701"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833656B3-5B2A-C44F-94E1-B4A85033F48D}"/>
                  </a:ext>
                </a:extLst>
              </p:cNvPr>
              <p:cNvSpPr/>
              <p:nvPr/>
            </p:nvSpPr>
            <p:spPr bwMode="auto">
              <a:xfrm>
                <a:off x="9763888"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77A24413-402E-D842-92A4-3D06C2B3FDD8}"/>
                  </a:ext>
                </a:extLst>
              </p:cNvPr>
              <p:cNvSpPr/>
              <p:nvPr/>
            </p:nvSpPr>
            <p:spPr bwMode="auto">
              <a:xfrm>
                <a:off x="9736075"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C64FB028-0629-9749-94F7-2319E350A759}"/>
                  </a:ext>
                </a:extLst>
              </p:cNvPr>
              <p:cNvSpPr/>
              <p:nvPr/>
            </p:nvSpPr>
            <p:spPr bwMode="auto">
              <a:xfrm>
                <a:off x="9708262"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A28D77DD-4823-D341-B35B-FCD10280A027}"/>
                  </a:ext>
                </a:extLst>
              </p:cNvPr>
              <p:cNvSpPr/>
              <p:nvPr/>
            </p:nvSpPr>
            <p:spPr bwMode="auto">
              <a:xfrm>
                <a:off x="9680449"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3300A44C-9165-5049-BD77-15C82010B0C5}"/>
                  </a:ext>
                </a:extLst>
              </p:cNvPr>
              <p:cNvSpPr/>
              <p:nvPr/>
            </p:nvSpPr>
            <p:spPr bwMode="auto">
              <a:xfrm>
                <a:off x="9652636" y="30464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E22B30F6-9C35-6A43-9688-7D741DD1EBA3}"/>
                  </a:ext>
                </a:extLst>
              </p:cNvPr>
              <p:cNvSpPr/>
              <p:nvPr/>
            </p:nvSpPr>
            <p:spPr bwMode="auto">
              <a:xfrm>
                <a:off x="263525" y="4826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D212391F-5EDE-F440-AEEF-354ED26905B0}"/>
                  </a:ext>
                </a:extLst>
              </p:cNvPr>
              <p:cNvSpPr/>
              <p:nvPr/>
            </p:nvSpPr>
            <p:spPr bwMode="auto">
              <a:xfrm>
                <a:off x="393700" y="4953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95BDFB93-772B-6742-B0D5-210F984CAF06}"/>
                  </a:ext>
                </a:extLst>
              </p:cNvPr>
              <p:cNvSpPr/>
              <p:nvPr/>
            </p:nvSpPr>
            <p:spPr bwMode="auto">
              <a:xfrm>
                <a:off x="431800" y="4984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C2472F81-18D4-E843-B9A5-7C456BD5E556}"/>
                  </a:ext>
                </a:extLst>
              </p:cNvPr>
              <p:cNvSpPr/>
              <p:nvPr/>
            </p:nvSpPr>
            <p:spPr bwMode="auto">
              <a:xfrm>
                <a:off x="476250" y="5080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A6F303BD-7A6E-694B-94D6-DBDFFC3F85E9}"/>
                  </a:ext>
                </a:extLst>
              </p:cNvPr>
              <p:cNvSpPr/>
              <p:nvPr/>
            </p:nvSpPr>
            <p:spPr bwMode="auto">
              <a:xfrm>
                <a:off x="508000" y="5207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12A9D5C6-E849-A840-A172-F92D2792A62F}"/>
                  </a:ext>
                </a:extLst>
              </p:cNvPr>
              <p:cNvSpPr/>
              <p:nvPr/>
            </p:nvSpPr>
            <p:spPr bwMode="auto">
              <a:xfrm>
                <a:off x="768350" y="5238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E06B3D54-687F-1A4F-ABC5-A8ED760458E5}"/>
                  </a:ext>
                </a:extLst>
              </p:cNvPr>
              <p:cNvSpPr/>
              <p:nvPr/>
            </p:nvSpPr>
            <p:spPr bwMode="auto">
              <a:xfrm>
                <a:off x="1193800" y="5588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528A067B-7040-564A-B822-05C0D91818DA}"/>
                  </a:ext>
                </a:extLst>
              </p:cNvPr>
              <p:cNvSpPr/>
              <p:nvPr/>
            </p:nvSpPr>
            <p:spPr bwMode="auto">
              <a:xfrm>
                <a:off x="1327150" y="5651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291D9C60-C3E4-8147-AF37-8D7A80CCBC1C}"/>
                  </a:ext>
                </a:extLst>
              </p:cNvPr>
              <p:cNvSpPr/>
              <p:nvPr/>
            </p:nvSpPr>
            <p:spPr bwMode="auto">
              <a:xfrm>
                <a:off x="1663700" y="6254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3D2332F8-ABA7-434D-83EC-73225E46E536}"/>
                  </a:ext>
                </a:extLst>
              </p:cNvPr>
              <p:cNvSpPr/>
              <p:nvPr/>
            </p:nvSpPr>
            <p:spPr bwMode="auto">
              <a:xfrm>
                <a:off x="1695450" y="6254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0299AF3B-7203-9444-94F0-731DE1EDB5BB}"/>
                  </a:ext>
                </a:extLst>
              </p:cNvPr>
              <p:cNvSpPr/>
              <p:nvPr/>
            </p:nvSpPr>
            <p:spPr bwMode="auto">
              <a:xfrm>
                <a:off x="1838325" y="6286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6ACC163D-F712-724C-B01D-AFD1A2BA0BAB}"/>
                  </a:ext>
                </a:extLst>
              </p:cNvPr>
              <p:cNvSpPr/>
              <p:nvPr/>
            </p:nvSpPr>
            <p:spPr bwMode="auto">
              <a:xfrm>
                <a:off x="2317750" y="7874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B5E0AC82-895F-0048-9435-1D6169C650E8}"/>
                  </a:ext>
                </a:extLst>
              </p:cNvPr>
              <p:cNvSpPr/>
              <p:nvPr/>
            </p:nvSpPr>
            <p:spPr bwMode="auto">
              <a:xfrm>
                <a:off x="2816225" y="9080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F303CC51-87BB-E948-A8D7-2ABF253E57E4}"/>
                  </a:ext>
                </a:extLst>
              </p:cNvPr>
              <p:cNvSpPr/>
              <p:nvPr/>
            </p:nvSpPr>
            <p:spPr bwMode="auto">
              <a:xfrm>
                <a:off x="2784475" y="9080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C25DFCFA-7477-3040-B15E-6BC5C286102B}"/>
                  </a:ext>
                </a:extLst>
              </p:cNvPr>
              <p:cNvSpPr/>
              <p:nvPr/>
            </p:nvSpPr>
            <p:spPr bwMode="auto">
              <a:xfrm>
                <a:off x="3244850" y="9906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5C250C07-3F35-6844-A7B0-FDE116F82F0A}"/>
                  </a:ext>
                </a:extLst>
              </p:cNvPr>
              <p:cNvSpPr/>
              <p:nvPr/>
            </p:nvSpPr>
            <p:spPr bwMode="auto">
              <a:xfrm>
                <a:off x="3343275" y="10255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F566FE85-F3C0-2F4E-8DAE-334812CB69DB}"/>
                  </a:ext>
                </a:extLst>
              </p:cNvPr>
              <p:cNvSpPr/>
              <p:nvPr/>
            </p:nvSpPr>
            <p:spPr bwMode="auto">
              <a:xfrm>
                <a:off x="3324225" y="10223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2968519B-31C9-9D4C-8898-A0A0F7D4D209}"/>
                  </a:ext>
                </a:extLst>
              </p:cNvPr>
              <p:cNvSpPr/>
              <p:nvPr/>
            </p:nvSpPr>
            <p:spPr bwMode="auto">
              <a:xfrm>
                <a:off x="3609975" y="11303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691D6D48-245B-1149-977B-15AD06132EC9}"/>
                  </a:ext>
                </a:extLst>
              </p:cNvPr>
              <p:cNvSpPr/>
              <p:nvPr/>
            </p:nvSpPr>
            <p:spPr bwMode="auto">
              <a:xfrm>
                <a:off x="4270375" y="14065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42B893A5-C927-F34C-8339-7D47EDC1B222}"/>
                  </a:ext>
                </a:extLst>
              </p:cNvPr>
              <p:cNvSpPr/>
              <p:nvPr/>
            </p:nvSpPr>
            <p:spPr bwMode="auto">
              <a:xfrm>
                <a:off x="4419600" y="14160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FEA08768-B846-E549-A652-0B8F27B61D2A}"/>
                  </a:ext>
                </a:extLst>
              </p:cNvPr>
              <p:cNvSpPr/>
              <p:nvPr/>
            </p:nvSpPr>
            <p:spPr bwMode="auto">
              <a:xfrm>
                <a:off x="4876800" y="16097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810FA4C-94B0-9645-B386-37B9DFB562AD}"/>
                  </a:ext>
                </a:extLst>
              </p:cNvPr>
              <p:cNvSpPr/>
              <p:nvPr/>
            </p:nvSpPr>
            <p:spPr bwMode="auto">
              <a:xfrm>
                <a:off x="4968875" y="16732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E2E79AEA-C608-5840-B6AA-2879B8EC0341}"/>
                  </a:ext>
                </a:extLst>
              </p:cNvPr>
              <p:cNvSpPr/>
              <p:nvPr/>
            </p:nvSpPr>
            <p:spPr bwMode="auto">
              <a:xfrm>
                <a:off x="6305550" y="21590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367A3393-5870-C64D-BCF0-AC76AD8A79A8}"/>
                  </a:ext>
                </a:extLst>
              </p:cNvPr>
              <p:cNvSpPr/>
              <p:nvPr/>
            </p:nvSpPr>
            <p:spPr bwMode="auto">
              <a:xfrm>
                <a:off x="6330950" y="21621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C4D056E5-90E4-A946-97DA-7402BB6E3D05}"/>
                  </a:ext>
                </a:extLst>
              </p:cNvPr>
              <p:cNvSpPr/>
              <p:nvPr/>
            </p:nvSpPr>
            <p:spPr bwMode="auto">
              <a:xfrm>
                <a:off x="6356350" y="21558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C6F05B92-D4FD-0F43-9100-A2AE156FF97B}"/>
                  </a:ext>
                </a:extLst>
              </p:cNvPr>
              <p:cNvSpPr/>
              <p:nvPr/>
            </p:nvSpPr>
            <p:spPr bwMode="auto">
              <a:xfrm>
                <a:off x="6365875" y="21590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3B268B8F-90DF-9D47-9F83-EBDCF05D2B15}"/>
                  </a:ext>
                </a:extLst>
              </p:cNvPr>
              <p:cNvSpPr/>
              <p:nvPr/>
            </p:nvSpPr>
            <p:spPr bwMode="auto">
              <a:xfrm>
                <a:off x="6680200" y="22320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E553EE3F-7EBF-A241-A6AA-142E5A8B6318}"/>
                  </a:ext>
                </a:extLst>
              </p:cNvPr>
              <p:cNvSpPr/>
              <p:nvPr/>
            </p:nvSpPr>
            <p:spPr bwMode="auto">
              <a:xfrm>
                <a:off x="6769100" y="22574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28B37A97-726D-3245-9731-2C8CDB27C076}"/>
                  </a:ext>
                </a:extLst>
              </p:cNvPr>
              <p:cNvSpPr/>
              <p:nvPr/>
            </p:nvSpPr>
            <p:spPr bwMode="auto">
              <a:xfrm>
                <a:off x="7512050" y="24574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E8280510-2F72-A64C-9A1E-4EA3A46BC614}"/>
                  </a:ext>
                </a:extLst>
              </p:cNvPr>
              <p:cNvSpPr/>
              <p:nvPr/>
            </p:nvSpPr>
            <p:spPr bwMode="auto">
              <a:xfrm>
                <a:off x="9511412" y="302418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0C36349-AEEE-5541-A378-C7CC59DDD17C}"/>
                  </a:ext>
                </a:extLst>
              </p:cNvPr>
              <p:cNvSpPr/>
              <p:nvPr/>
            </p:nvSpPr>
            <p:spPr bwMode="auto">
              <a:xfrm>
                <a:off x="9555862" y="302736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F0C86933-45FE-4A4E-A9F1-EFE45823C245}"/>
                  </a:ext>
                </a:extLst>
              </p:cNvPr>
              <p:cNvSpPr/>
              <p:nvPr/>
            </p:nvSpPr>
            <p:spPr bwMode="auto">
              <a:xfrm>
                <a:off x="9587612" y="3030537"/>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55A0D343-5E3A-BC48-BFA5-B9C938819D98}"/>
                  </a:ext>
                </a:extLst>
              </p:cNvPr>
              <p:cNvSpPr/>
              <p:nvPr/>
            </p:nvSpPr>
            <p:spPr bwMode="auto">
              <a:xfrm>
                <a:off x="9625712" y="3033712"/>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8FEC2F95-98E2-6747-B179-7C45725BD855}"/>
                  </a:ext>
                </a:extLst>
              </p:cNvPr>
              <p:cNvSpPr/>
              <p:nvPr/>
            </p:nvSpPr>
            <p:spPr bwMode="auto">
              <a:xfrm>
                <a:off x="8140700" y="26924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30C6C8A7-184A-8B43-A586-F4571EC7EEB0}"/>
                  </a:ext>
                </a:extLst>
              </p:cNvPr>
              <p:cNvSpPr/>
              <p:nvPr/>
            </p:nvSpPr>
            <p:spPr bwMode="auto">
              <a:xfrm>
                <a:off x="8181975" y="270827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9B13EBEE-2219-5546-9722-6126AAAF13C0}"/>
                  </a:ext>
                </a:extLst>
              </p:cNvPr>
              <p:cNvSpPr/>
              <p:nvPr/>
            </p:nvSpPr>
            <p:spPr bwMode="auto">
              <a:xfrm>
                <a:off x="8207375" y="27114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280CBCF5-6BE7-2B47-9D16-4BDE4581C620}"/>
                  </a:ext>
                </a:extLst>
              </p:cNvPr>
              <p:cNvSpPr/>
              <p:nvPr/>
            </p:nvSpPr>
            <p:spPr bwMode="auto">
              <a:xfrm>
                <a:off x="8277225" y="27305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377638DD-ED06-2C43-A87E-8B9CB80D213E}"/>
                  </a:ext>
                </a:extLst>
              </p:cNvPr>
              <p:cNvSpPr/>
              <p:nvPr/>
            </p:nvSpPr>
            <p:spPr bwMode="auto">
              <a:xfrm>
                <a:off x="8258175" y="27241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B2F66402-5137-BD4C-9219-A94463E834D0}"/>
                  </a:ext>
                </a:extLst>
              </p:cNvPr>
              <p:cNvSpPr/>
              <p:nvPr/>
            </p:nvSpPr>
            <p:spPr bwMode="auto">
              <a:xfrm>
                <a:off x="8340725" y="273685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D8E7DCFB-4B8D-5B4B-AED7-2AA3D2500E98}"/>
                  </a:ext>
                </a:extLst>
              </p:cNvPr>
              <p:cNvSpPr/>
              <p:nvPr/>
            </p:nvSpPr>
            <p:spPr bwMode="auto">
              <a:xfrm>
                <a:off x="8382000" y="2740025"/>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45046171-2D7B-4740-BFED-CA700580E4F6}"/>
                  </a:ext>
                </a:extLst>
              </p:cNvPr>
              <p:cNvSpPr/>
              <p:nvPr/>
            </p:nvSpPr>
            <p:spPr bwMode="auto">
              <a:xfrm>
                <a:off x="8445500" y="27622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A7F6396F-29CB-E24C-8FE6-579BF8F948E2}"/>
                  </a:ext>
                </a:extLst>
              </p:cNvPr>
              <p:cNvSpPr/>
              <p:nvPr/>
            </p:nvSpPr>
            <p:spPr bwMode="auto">
              <a:xfrm>
                <a:off x="8489950" y="276859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0DF5D1DD-326C-0140-A469-243F72CA91F8}"/>
                  </a:ext>
                </a:extLst>
              </p:cNvPr>
              <p:cNvSpPr/>
              <p:nvPr/>
            </p:nvSpPr>
            <p:spPr bwMode="auto">
              <a:xfrm>
                <a:off x="8531225" y="27749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7F361C3B-AB34-2F47-AB6F-D8791A1DE593}"/>
                  </a:ext>
                </a:extLst>
              </p:cNvPr>
              <p:cNvSpPr/>
              <p:nvPr/>
            </p:nvSpPr>
            <p:spPr bwMode="auto">
              <a:xfrm>
                <a:off x="8588375" y="278447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F0BEAF26-C954-BE4A-9BD7-7FC331DF6F91}"/>
                  </a:ext>
                </a:extLst>
              </p:cNvPr>
              <p:cNvSpPr/>
              <p:nvPr/>
            </p:nvSpPr>
            <p:spPr bwMode="auto">
              <a:xfrm>
                <a:off x="8616950" y="279399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AE61C3DF-7C28-FC47-A8EF-DCE3F0F2540D}"/>
                  </a:ext>
                </a:extLst>
              </p:cNvPr>
              <p:cNvSpPr/>
              <p:nvPr/>
            </p:nvSpPr>
            <p:spPr bwMode="auto">
              <a:xfrm>
                <a:off x="8645525" y="279082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EE76388E-6C5A-6647-B7C9-71044BE97092}"/>
                  </a:ext>
                </a:extLst>
              </p:cNvPr>
              <p:cNvSpPr/>
              <p:nvPr/>
            </p:nvSpPr>
            <p:spPr bwMode="auto">
              <a:xfrm>
                <a:off x="8670925" y="280987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53A736C9-BA84-6A4D-AA95-E44ACBDE83D0}"/>
                  </a:ext>
                </a:extLst>
              </p:cNvPr>
              <p:cNvSpPr/>
              <p:nvPr/>
            </p:nvSpPr>
            <p:spPr bwMode="auto">
              <a:xfrm>
                <a:off x="8718550" y="283527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4E4B9DD-D39F-7646-810F-3040CA03FD99}"/>
                  </a:ext>
                </a:extLst>
              </p:cNvPr>
              <p:cNvSpPr/>
              <p:nvPr/>
            </p:nvSpPr>
            <p:spPr bwMode="auto">
              <a:xfrm>
                <a:off x="8775700" y="286067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6D10883A-275E-3140-AEE5-1BAD5574E165}"/>
                  </a:ext>
                </a:extLst>
              </p:cNvPr>
              <p:cNvSpPr/>
              <p:nvPr/>
            </p:nvSpPr>
            <p:spPr bwMode="auto">
              <a:xfrm>
                <a:off x="8820150" y="287337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BADC164E-AEDF-8D42-9031-B38D5C2368D8}"/>
                  </a:ext>
                </a:extLst>
              </p:cNvPr>
              <p:cNvSpPr/>
              <p:nvPr/>
            </p:nvSpPr>
            <p:spPr bwMode="auto">
              <a:xfrm>
                <a:off x="8848725" y="287972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CB7C0974-4E22-4946-A9F0-C3DD278BC51B}"/>
                  </a:ext>
                </a:extLst>
              </p:cNvPr>
              <p:cNvSpPr/>
              <p:nvPr/>
            </p:nvSpPr>
            <p:spPr bwMode="auto">
              <a:xfrm>
                <a:off x="8883650" y="288289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D7300C3D-3301-6348-A42B-08BDA9D74146}"/>
                  </a:ext>
                </a:extLst>
              </p:cNvPr>
              <p:cNvSpPr/>
              <p:nvPr/>
            </p:nvSpPr>
            <p:spPr bwMode="auto">
              <a:xfrm>
                <a:off x="8918575" y="28892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F7EDA97C-E6A5-314C-8771-786E837CBE83}"/>
                  </a:ext>
                </a:extLst>
              </p:cNvPr>
              <p:cNvSpPr/>
              <p:nvPr/>
            </p:nvSpPr>
            <p:spPr bwMode="auto">
              <a:xfrm>
                <a:off x="8985250" y="289559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1814F4E3-4ABF-A74C-AF9C-0941E5A78267}"/>
                  </a:ext>
                </a:extLst>
              </p:cNvPr>
              <p:cNvSpPr/>
              <p:nvPr/>
            </p:nvSpPr>
            <p:spPr bwMode="auto">
              <a:xfrm>
                <a:off x="9026525" y="29146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97BF5083-2ED7-0E4B-B48E-6D06D22592B7}"/>
                  </a:ext>
                </a:extLst>
              </p:cNvPr>
              <p:cNvSpPr/>
              <p:nvPr/>
            </p:nvSpPr>
            <p:spPr bwMode="auto">
              <a:xfrm>
                <a:off x="9058275" y="29273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E2B18B97-AA81-2B44-8CFE-2D6EF12DC70B}"/>
                  </a:ext>
                </a:extLst>
              </p:cNvPr>
              <p:cNvSpPr/>
              <p:nvPr/>
            </p:nvSpPr>
            <p:spPr bwMode="auto">
              <a:xfrm>
                <a:off x="9109075" y="293052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D3E0068F-7984-0143-BB42-508AEA781DF8}"/>
                  </a:ext>
                </a:extLst>
              </p:cNvPr>
              <p:cNvSpPr/>
              <p:nvPr/>
            </p:nvSpPr>
            <p:spPr bwMode="auto">
              <a:xfrm>
                <a:off x="9147175" y="29527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9CC75910-5DC2-584A-8570-E8CC36BE3208}"/>
                  </a:ext>
                </a:extLst>
              </p:cNvPr>
              <p:cNvSpPr/>
              <p:nvPr/>
            </p:nvSpPr>
            <p:spPr bwMode="auto">
              <a:xfrm>
                <a:off x="9188450" y="295909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EA1DC47E-F501-684D-AF04-7E28A8231D14}"/>
                  </a:ext>
                </a:extLst>
              </p:cNvPr>
              <p:cNvSpPr/>
              <p:nvPr/>
            </p:nvSpPr>
            <p:spPr bwMode="auto">
              <a:xfrm>
                <a:off x="9217025" y="2965449"/>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9FBBE53C-F5AE-C94E-B414-6BB2FDA9A63C}"/>
                  </a:ext>
                </a:extLst>
              </p:cNvPr>
              <p:cNvSpPr/>
              <p:nvPr/>
            </p:nvSpPr>
            <p:spPr bwMode="auto">
              <a:xfrm>
                <a:off x="9242425" y="2968624"/>
                <a:ext cx="107950" cy="111125"/>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8163482F-8E52-FD41-90AB-D5EDEC951666}"/>
                  </a:ext>
                </a:extLst>
              </p:cNvPr>
              <p:cNvSpPr/>
              <p:nvPr/>
            </p:nvSpPr>
            <p:spPr bwMode="auto">
              <a:xfrm>
                <a:off x="8413750" y="2743200"/>
                <a:ext cx="107950" cy="107950"/>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426243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ADF8B-F116-4203-91D4-8DC7649141EB}"/>
              </a:ext>
            </a:extLst>
          </p:cNvPr>
          <p:cNvSpPr>
            <a:spLocks noGrp="1"/>
          </p:cNvSpPr>
          <p:nvPr>
            <p:ph type="title"/>
          </p:nvPr>
        </p:nvSpPr>
        <p:spPr/>
        <p:txBody>
          <a:bodyPr/>
          <a:lstStyle/>
          <a:p>
            <a:r>
              <a:rPr lang="en-US" dirty="0"/>
              <a:t>ARASENS: Time to CRPC and Time to Pain Progression</a:t>
            </a:r>
          </a:p>
        </p:txBody>
      </p:sp>
      <p:sp>
        <p:nvSpPr>
          <p:cNvPr id="8" name="TextBox 7">
            <a:extLst>
              <a:ext uri="{FF2B5EF4-FFF2-40B4-BE49-F238E27FC236}">
                <a16:creationId xmlns:a16="http://schemas.microsoft.com/office/drawing/2014/main" id="{8131ED36-4498-4D81-8191-4F69C74B9BB5}"/>
              </a:ext>
            </a:extLst>
          </p:cNvPr>
          <p:cNvSpPr txBox="1"/>
          <p:nvPr/>
        </p:nvSpPr>
        <p:spPr bwMode="auto">
          <a:xfrm>
            <a:off x="7215084" y="1512739"/>
            <a:ext cx="4198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to Pain Progression</a:t>
            </a:r>
          </a:p>
        </p:txBody>
      </p:sp>
      <p:sp>
        <p:nvSpPr>
          <p:cNvPr id="9" name="TextBox 8">
            <a:extLst>
              <a:ext uri="{FF2B5EF4-FFF2-40B4-BE49-F238E27FC236}">
                <a16:creationId xmlns:a16="http://schemas.microsoft.com/office/drawing/2014/main" id="{CB6E6A72-3CE3-4DDA-BB95-A918302CCC12}"/>
              </a:ext>
            </a:extLst>
          </p:cNvPr>
          <p:cNvSpPr txBox="1"/>
          <p:nvPr/>
        </p:nvSpPr>
        <p:spPr bwMode="auto">
          <a:xfrm>
            <a:off x="1610367" y="1512739"/>
            <a:ext cx="4119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to CRPC</a:t>
            </a:r>
          </a:p>
        </p:txBody>
      </p:sp>
      <p:sp>
        <p:nvSpPr>
          <p:cNvPr id="11" name="Text Box 15">
            <a:extLst>
              <a:ext uri="{FF2B5EF4-FFF2-40B4-BE49-F238E27FC236}">
                <a16:creationId xmlns:a16="http://schemas.microsoft.com/office/drawing/2014/main" id="{7F8872BE-9AD0-413A-ADA9-E1851CA6AF8A}"/>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grpSp>
        <p:nvGrpSpPr>
          <p:cNvPr id="15" name="Group 14">
            <a:extLst>
              <a:ext uri="{FF2B5EF4-FFF2-40B4-BE49-F238E27FC236}">
                <a16:creationId xmlns:a16="http://schemas.microsoft.com/office/drawing/2014/main" id="{F38CDA90-34D8-43E3-8B5E-A857E0D8F151}"/>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4908EB91-FA89-4B41-B62C-416A12C93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E859863D-BCA2-49DB-A3E4-33AD05E1062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9" name="Table 2">
            <a:extLst>
              <a:ext uri="{FF2B5EF4-FFF2-40B4-BE49-F238E27FC236}">
                <a16:creationId xmlns:a16="http://schemas.microsoft.com/office/drawing/2014/main" id="{6A2788A4-9141-4C80-8E3C-0212B1C7897A}"/>
              </a:ext>
            </a:extLst>
          </p:cNvPr>
          <p:cNvGraphicFramePr>
            <a:graphicFrameLocks noGrp="1"/>
          </p:cNvGraphicFramePr>
          <p:nvPr/>
        </p:nvGraphicFramePr>
        <p:xfrm>
          <a:off x="7520873" y="3637466"/>
          <a:ext cx="2665089" cy="548640"/>
        </p:xfrm>
        <a:graphic>
          <a:graphicData uri="http://schemas.openxmlformats.org/drawingml/2006/table">
            <a:tbl>
              <a:tblPr firstRow="1" bandRow="1">
                <a:tableStyleId>{93296810-A885-4BE3-A3E7-6D5BEEA58F35}</a:tableStyleId>
              </a:tblPr>
              <a:tblGrid>
                <a:gridCol w="888363">
                  <a:extLst>
                    <a:ext uri="{9D8B030D-6E8A-4147-A177-3AD203B41FA5}">
                      <a16:colId xmlns:a16="http://schemas.microsoft.com/office/drawing/2014/main" val="2951865703"/>
                    </a:ext>
                  </a:extLst>
                </a:gridCol>
                <a:gridCol w="888363">
                  <a:extLst>
                    <a:ext uri="{9D8B030D-6E8A-4147-A177-3AD203B41FA5}">
                      <a16:colId xmlns:a16="http://schemas.microsoft.com/office/drawing/2014/main" val="3195147187"/>
                    </a:ext>
                  </a:extLst>
                </a:gridCol>
                <a:gridCol w="888363">
                  <a:extLst>
                    <a:ext uri="{9D8B030D-6E8A-4147-A177-3AD203B41FA5}">
                      <a16:colId xmlns:a16="http://schemas.microsoft.com/office/drawing/2014/main" val="1088116638"/>
                    </a:ext>
                  </a:extLst>
                </a:gridCol>
              </a:tblGrid>
              <a:tr h="170738">
                <a:tc>
                  <a:txBody>
                    <a:bodyPr/>
                    <a:lstStyle/>
                    <a:p>
                      <a:endParaRPr lang="en-US" sz="1200" dirty="0">
                        <a:solidFill>
                          <a:schemeClr val="bg1"/>
                        </a:solidFill>
                        <a:latin typeface="Calibri" panose="020F0502020204030204" pitchFamily="34" charset="0"/>
                        <a:cs typeface="Calibri" panose="020F0502020204030204" pitchFamily="34" charset="0"/>
                      </a:endParaRPr>
                    </a:p>
                  </a:txBody>
                  <a:tcPr marL="0" marR="0" marT="0" marB="0">
                    <a:noFill/>
                  </a:tcPr>
                </a:tc>
                <a:tc>
                  <a:txBody>
                    <a:bodyPr/>
                    <a:lstStyle/>
                    <a:p>
                      <a:pPr algn="ctr"/>
                      <a:r>
                        <a:rPr lang="en-US" sz="1200" dirty="0">
                          <a:solidFill>
                            <a:schemeClr val="accent1"/>
                          </a:solidFill>
                          <a:latin typeface="Calibri" panose="020F0502020204030204" pitchFamily="34" charset="0"/>
                          <a:cs typeface="Calibri" panose="020F0502020204030204" pitchFamily="34" charset="0"/>
                        </a:rPr>
                        <a:t>Darolutamide</a:t>
                      </a:r>
                    </a:p>
                  </a:txBody>
                  <a:tcPr marL="0" marR="0" marT="0" marB="0">
                    <a:noFill/>
                  </a:tcPr>
                </a:tc>
                <a:tc>
                  <a:txBody>
                    <a:bodyPr/>
                    <a:lstStyle/>
                    <a:p>
                      <a:pPr algn="ctr"/>
                      <a:r>
                        <a:rPr lang="en-US" sz="1200" dirty="0">
                          <a:solidFill>
                            <a:schemeClr val="accent3"/>
                          </a:solidFill>
                          <a:latin typeface="Calibri" panose="020F0502020204030204" pitchFamily="34" charset="0"/>
                          <a:cs typeface="Calibri" panose="020F0502020204030204" pitchFamily="34" charset="0"/>
                        </a:rPr>
                        <a:t>Placebo</a:t>
                      </a:r>
                    </a:p>
                  </a:txBody>
                  <a:tcPr marL="0" marR="0" marT="0" marB="0">
                    <a:noFill/>
                  </a:tcPr>
                </a:tc>
                <a:extLst>
                  <a:ext uri="{0D108BD9-81ED-4DB2-BD59-A6C34878D82A}">
                    <a16:rowId xmlns:a16="http://schemas.microsoft.com/office/drawing/2014/main" val="189846963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Median, mo</a:t>
                      </a:r>
                    </a:p>
                  </a:txBody>
                  <a:tcPr marL="0" marR="0" marT="0" marB="0">
                    <a:noFill/>
                  </a:tcPr>
                </a:tc>
                <a:tc>
                  <a:txBody>
                    <a:bodyPr/>
                    <a:lstStyle/>
                    <a:p>
                      <a:pPr algn="ctr"/>
                      <a:r>
                        <a:rPr lang="en-US" sz="1200" dirty="0">
                          <a:solidFill>
                            <a:schemeClr val="accent1"/>
                          </a:solidFill>
                          <a:latin typeface="Calibri" panose="020F0502020204030204" pitchFamily="34" charset="0"/>
                          <a:cs typeface="Calibri" panose="020F0502020204030204" pitchFamily="34" charset="0"/>
                        </a:rPr>
                        <a:t>NE</a:t>
                      </a:r>
                    </a:p>
                  </a:txBody>
                  <a:tcPr marL="0" marR="0" marT="0" marB="0">
                    <a:noFill/>
                  </a:tcPr>
                </a:tc>
                <a:tc>
                  <a:txBody>
                    <a:bodyPr/>
                    <a:lstStyle/>
                    <a:p>
                      <a:pPr algn="ctr"/>
                      <a:r>
                        <a:rPr lang="en-US" sz="1200" dirty="0">
                          <a:solidFill>
                            <a:schemeClr val="accent3"/>
                          </a:solidFill>
                          <a:latin typeface="Calibri" panose="020F0502020204030204" pitchFamily="34" charset="0"/>
                          <a:cs typeface="Calibri" panose="020F0502020204030204" pitchFamily="34" charset="0"/>
                        </a:rPr>
                        <a:t>27.5</a:t>
                      </a:r>
                    </a:p>
                  </a:txBody>
                  <a:tcPr marL="0" marR="0" marT="0" marB="0">
                    <a:noFill/>
                  </a:tcPr>
                </a:tc>
                <a:extLst>
                  <a:ext uri="{0D108BD9-81ED-4DB2-BD59-A6C34878D82A}">
                    <a16:rowId xmlns:a16="http://schemas.microsoft.com/office/drawing/2014/main" val="1600849810"/>
                  </a:ext>
                </a:extLst>
              </a:tr>
              <a:tr h="0">
                <a:tc gridSpan="3">
                  <a:txBody>
                    <a:bodyPr/>
                    <a:lstStyle/>
                    <a:p>
                      <a:pPr algn="ctr"/>
                      <a:r>
                        <a:rPr lang="en-US" sz="1200" dirty="0">
                          <a:solidFill>
                            <a:schemeClr val="bg1"/>
                          </a:solidFill>
                          <a:latin typeface="Calibri" panose="020F0502020204030204" pitchFamily="34" charset="0"/>
                          <a:cs typeface="Calibri" panose="020F0502020204030204" pitchFamily="34" charset="0"/>
                        </a:rPr>
                        <a:t>HR: 0.79 (95% CI: 0.66-0.95; </a:t>
                      </a:r>
                      <a:r>
                        <a:rPr lang="en-US" sz="1200" i="1" dirty="0">
                          <a:solidFill>
                            <a:schemeClr val="bg1"/>
                          </a:solidFill>
                          <a:latin typeface="Calibri" panose="020F0502020204030204" pitchFamily="34" charset="0"/>
                          <a:cs typeface="Calibri" panose="020F0502020204030204" pitchFamily="34" charset="0"/>
                        </a:rPr>
                        <a:t>P </a:t>
                      </a:r>
                      <a:r>
                        <a:rPr lang="en-US" sz="1200" i="0" dirty="0">
                          <a:solidFill>
                            <a:schemeClr val="bg1"/>
                          </a:solidFill>
                          <a:latin typeface="Calibri" panose="020F0502020204030204" pitchFamily="34" charset="0"/>
                          <a:cs typeface="Calibri" panose="020F0502020204030204" pitchFamily="34" charset="0"/>
                        </a:rPr>
                        <a:t>= .01)</a:t>
                      </a:r>
                      <a:endParaRPr lang="en-US" sz="1200" dirty="0">
                        <a:solidFill>
                          <a:schemeClr val="bg1"/>
                        </a:solidFill>
                        <a:latin typeface="Calibri" panose="020F0502020204030204" pitchFamily="34" charset="0"/>
                        <a:cs typeface="Calibri" panose="020F0502020204030204" pitchFamily="34" charset="0"/>
                      </a:endParaRPr>
                    </a:p>
                  </a:txBody>
                  <a:tcPr marL="0" marR="0" marT="0" marB="0">
                    <a:noFill/>
                  </a:tcPr>
                </a:tc>
                <a:tc hMerge="1">
                  <a:txBody>
                    <a:bodyPr/>
                    <a:lstStyle/>
                    <a:p>
                      <a:pPr algn="ctr"/>
                      <a:r>
                        <a:rPr lang="en-US" sz="800" dirty="0">
                          <a:solidFill>
                            <a:schemeClr val="bg1"/>
                          </a:solidFill>
                        </a:rPr>
                        <a:t>HR: 0.36 (95% CI: 0.30-0.42; </a:t>
                      </a:r>
                      <a:r>
                        <a:rPr lang="en-US" sz="800" i="1" dirty="0">
                          <a:solidFill>
                            <a:schemeClr val="bg1"/>
                          </a:solidFill>
                        </a:rPr>
                        <a:t>P </a:t>
                      </a:r>
                      <a:r>
                        <a:rPr lang="en-US" sz="800" i="0" dirty="0">
                          <a:solidFill>
                            <a:schemeClr val="bg1"/>
                          </a:solidFill>
                        </a:rPr>
                        <a:t>&lt;.001)</a:t>
                      </a:r>
                      <a:endParaRPr lang="en-US" sz="800" dirty="0">
                        <a:solidFill>
                          <a:schemeClr val="bg1"/>
                        </a:solidFill>
                      </a:endParaRPr>
                    </a:p>
                  </a:txBody>
                  <a:tcPr>
                    <a:solidFill>
                      <a:schemeClr val="tx1"/>
                    </a:solidFill>
                  </a:tcPr>
                </a:tc>
                <a:tc hMerge="1">
                  <a:txBody>
                    <a:bodyPr/>
                    <a:lstStyle/>
                    <a:p>
                      <a:pPr algn="ctr"/>
                      <a:endParaRPr lang="en-US" dirty="0">
                        <a:solidFill>
                          <a:schemeClr val="bg1"/>
                        </a:solidFill>
                      </a:endParaRPr>
                    </a:p>
                  </a:txBody>
                  <a:tcPr>
                    <a:solidFill>
                      <a:schemeClr val="tx1"/>
                    </a:solidFill>
                  </a:tcPr>
                </a:tc>
                <a:extLst>
                  <a:ext uri="{0D108BD9-81ED-4DB2-BD59-A6C34878D82A}">
                    <a16:rowId xmlns:a16="http://schemas.microsoft.com/office/drawing/2014/main" val="4242607390"/>
                  </a:ext>
                </a:extLst>
              </a:tr>
            </a:tbl>
          </a:graphicData>
        </a:graphic>
      </p:graphicFrame>
      <p:graphicFrame>
        <p:nvGraphicFramePr>
          <p:cNvPr id="25" name="Table 2">
            <a:extLst>
              <a:ext uri="{FF2B5EF4-FFF2-40B4-BE49-F238E27FC236}">
                <a16:creationId xmlns:a16="http://schemas.microsoft.com/office/drawing/2014/main" id="{6D8DC90A-246E-4B9A-8E66-817DD6A3E0B9}"/>
              </a:ext>
            </a:extLst>
          </p:cNvPr>
          <p:cNvGraphicFramePr>
            <a:graphicFrameLocks noGrp="1"/>
          </p:cNvGraphicFramePr>
          <p:nvPr/>
        </p:nvGraphicFramePr>
        <p:xfrm>
          <a:off x="1688732" y="3637466"/>
          <a:ext cx="2665089" cy="548640"/>
        </p:xfrm>
        <a:graphic>
          <a:graphicData uri="http://schemas.openxmlformats.org/drawingml/2006/table">
            <a:tbl>
              <a:tblPr firstRow="1" bandRow="1">
                <a:tableStyleId>{93296810-A885-4BE3-A3E7-6D5BEEA58F35}</a:tableStyleId>
              </a:tblPr>
              <a:tblGrid>
                <a:gridCol w="888363">
                  <a:extLst>
                    <a:ext uri="{9D8B030D-6E8A-4147-A177-3AD203B41FA5}">
                      <a16:colId xmlns:a16="http://schemas.microsoft.com/office/drawing/2014/main" val="2951865703"/>
                    </a:ext>
                  </a:extLst>
                </a:gridCol>
                <a:gridCol w="888363">
                  <a:extLst>
                    <a:ext uri="{9D8B030D-6E8A-4147-A177-3AD203B41FA5}">
                      <a16:colId xmlns:a16="http://schemas.microsoft.com/office/drawing/2014/main" val="3195147187"/>
                    </a:ext>
                  </a:extLst>
                </a:gridCol>
                <a:gridCol w="888363">
                  <a:extLst>
                    <a:ext uri="{9D8B030D-6E8A-4147-A177-3AD203B41FA5}">
                      <a16:colId xmlns:a16="http://schemas.microsoft.com/office/drawing/2014/main" val="1088116638"/>
                    </a:ext>
                  </a:extLst>
                </a:gridCol>
              </a:tblGrid>
              <a:tr h="170738">
                <a:tc>
                  <a:txBody>
                    <a:bodyPr/>
                    <a:lstStyle/>
                    <a:p>
                      <a:endParaRPr lang="en-US" sz="1200" dirty="0">
                        <a:solidFill>
                          <a:schemeClr val="bg1"/>
                        </a:solidFill>
                        <a:latin typeface="Calibri" panose="020F0502020204030204" pitchFamily="34" charset="0"/>
                        <a:cs typeface="Calibri" panose="020F0502020204030204" pitchFamily="34" charset="0"/>
                      </a:endParaRPr>
                    </a:p>
                  </a:txBody>
                  <a:tcPr marL="0" marR="0" marT="0" marB="0">
                    <a:noFill/>
                  </a:tcPr>
                </a:tc>
                <a:tc>
                  <a:txBody>
                    <a:bodyPr/>
                    <a:lstStyle/>
                    <a:p>
                      <a:pPr algn="ctr"/>
                      <a:r>
                        <a:rPr lang="en-US" sz="1200" dirty="0">
                          <a:solidFill>
                            <a:schemeClr val="accent1"/>
                          </a:solidFill>
                          <a:latin typeface="Calibri" panose="020F0502020204030204" pitchFamily="34" charset="0"/>
                          <a:cs typeface="Calibri" panose="020F0502020204030204" pitchFamily="34" charset="0"/>
                        </a:rPr>
                        <a:t>Darolutamide</a:t>
                      </a:r>
                    </a:p>
                  </a:txBody>
                  <a:tcPr marL="0" marR="0" marT="0" marB="0">
                    <a:noFill/>
                  </a:tcPr>
                </a:tc>
                <a:tc>
                  <a:txBody>
                    <a:bodyPr/>
                    <a:lstStyle/>
                    <a:p>
                      <a:pPr algn="ctr"/>
                      <a:r>
                        <a:rPr lang="en-US" sz="1200" dirty="0">
                          <a:solidFill>
                            <a:schemeClr val="accent3"/>
                          </a:solidFill>
                          <a:latin typeface="Calibri" panose="020F0502020204030204" pitchFamily="34" charset="0"/>
                          <a:cs typeface="Calibri" panose="020F0502020204030204" pitchFamily="34" charset="0"/>
                        </a:rPr>
                        <a:t>Placebo</a:t>
                      </a:r>
                    </a:p>
                  </a:txBody>
                  <a:tcPr marL="0" marR="0" marT="0" marB="0">
                    <a:noFill/>
                  </a:tcPr>
                </a:tc>
                <a:extLst>
                  <a:ext uri="{0D108BD9-81ED-4DB2-BD59-A6C34878D82A}">
                    <a16:rowId xmlns:a16="http://schemas.microsoft.com/office/drawing/2014/main" val="1898469637"/>
                  </a:ext>
                </a:extLst>
              </a:tr>
              <a:tr h="0">
                <a:tc>
                  <a:txBody>
                    <a:bodyPr/>
                    <a:lstStyle/>
                    <a:p>
                      <a:r>
                        <a:rPr lang="en-US" sz="1200" dirty="0">
                          <a:solidFill>
                            <a:schemeClr val="bg1"/>
                          </a:solidFill>
                          <a:latin typeface="Calibri" panose="020F0502020204030204" pitchFamily="34" charset="0"/>
                          <a:cs typeface="Calibri" panose="020F0502020204030204" pitchFamily="34" charset="0"/>
                        </a:rPr>
                        <a:t>Median, mo</a:t>
                      </a:r>
                    </a:p>
                  </a:txBody>
                  <a:tcPr marL="0" marR="0" marT="0" marB="0">
                    <a:noFill/>
                  </a:tcPr>
                </a:tc>
                <a:tc>
                  <a:txBody>
                    <a:bodyPr/>
                    <a:lstStyle/>
                    <a:p>
                      <a:pPr algn="ctr"/>
                      <a:r>
                        <a:rPr lang="en-US" sz="1200" dirty="0">
                          <a:solidFill>
                            <a:schemeClr val="accent1"/>
                          </a:solidFill>
                          <a:latin typeface="Calibri" panose="020F0502020204030204" pitchFamily="34" charset="0"/>
                          <a:cs typeface="Calibri" panose="020F0502020204030204" pitchFamily="34" charset="0"/>
                        </a:rPr>
                        <a:t>NE</a:t>
                      </a:r>
                    </a:p>
                  </a:txBody>
                  <a:tcPr marL="0" marR="0" marT="0" marB="0">
                    <a:noFill/>
                  </a:tcPr>
                </a:tc>
                <a:tc>
                  <a:txBody>
                    <a:bodyPr/>
                    <a:lstStyle/>
                    <a:p>
                      <a:pPr algn="ctr"/>
                      <a:r>
                        <a:rPr lang="en-US" sz="1200" dirty="0">
                          <a:solidFill>
                            <a:schemeClr val="accent3"/>
                          </a:solidFill>
                          <a:latin typeface="Calibri" panose="020F0502020204030204" pitchFamily="34" charset="0"/>
                          <a:cs typeface="Calibri" panose="020F0502020204030204" pitchFamily="34" charset="0"/>
                        </a:rPr>
                        <a:t>19.1</a:t>
                      </a:r>
                    </a:p>
                  </a:txBody>
                  <a:tcPr marL="0" marR="0" marT="0" marB="0">
                    <a:noFill/>
                  </a:tcPr>
                </a:tc>
                <a:extLst>
                  <a:ext uri="{0D108BD9-81ED-4DB2-BD59-A6C34878D82A}">
                    <a16:rowId xmlns:a16="http://schemas.microsoft.com/office/drawing/2014/main" val="1600849810"/>
                  </a:ext>
                </a:extLst>
              </a:tr>
              <a:tr h="0">
                <a:tc gridSpan="3">
                  <a:txBody>
                    <a:bodyPr/>
                    <a:lstStyle/>
                    <a:p>
                      <a:pPr algn="ctr"/>
                      <a:r>
                        <a:rPr lang="en-US" sz="1200" dirty="0">
                          <a:solidFill>
                            <a:schemeClr val="bg1"/>
                          </a:solidFill>
                          <a:latin typeface="Calibri" panose="020F0502020204030204" pitchFamily="34" charset="0"/>
                          <a:cs typeface="Calibri" panose="020F0502020204030204" pitchFamily="34" charset="0"/>
                        </a:rPr>
                        <a:t>HR: 0.36 (95% CI: 0.30-0.42; </a:t>
                      </a:r>
                      <a:r>
                        <a:rPr lang="en-US" sz="1200" i="1" dirty="0">
                          <a:solidFill>
                            <a:schemeClr val="bg1"/>
                          </a:solidFill>
                          <a:latin typeface="Calibri" panose="020F0502020204030204" pitchFamily="34" charset="0"/>
                          <a:cs typeface="Calibri" panose="020F0502020204030204" pitchFamily="34" charset="0"/>
                        </a:rPr>
                        <a:t>P </a:t>
                      </a:r>
                      <a:r>
                        <a:rPr lang="en-US" sz="1200" i="0" dirty="0">
                          <a:solidFill>
                            <a:schemeClr val="bg1"/>
                          </a:solidFill>
                          <a:latin typeface="Calibri" panose="020F0502020204030204" pitchFamily="34" charset="0"/>
                          <a:cs typeface="Calibri" panose="020F0502020204030204" pitchFamily="34" charset="0"/>
                        </a:rPr>
                        <a:t>&lt;.001)</a:t>
                      </a:r>
                      <a:endParaRPr lang="en-US" sz="1200" dirty="0">
                        <a:solidFill>
                          <a:schemeClr val="bg1"/>
                        </a:solidFill>
                        <a:latin typeface="Calibri" panose="020F0502020204030204" pitchFamily="34" charset="0"/>
                        <a:cs typeface="Calibri" panose="020F0502020204030204" pitchFamily="34" charset="0"/>
                      </a:endParaRPr>
                    </a:p>
                  </a:txBody>
                  <a:tcPr marL="0" marR="0" marT="0" marB="0">
                    <a:noFill/>
                  </a:tcPr>
                </a:tc>
                <a:tc hMerge="1">
                  <a:txBody>
                    <a:bodyPr/>
                    <a:lstStyle/>
                    <a:p>
                      <a:pPr algn="ctr"/>
                      <a:r>
                        <a:rPr lang="en-US" sz="800" dirty="0">
                          <a:solidFill>
                            <a:schemeClr val="bg1"/>
                          </a:solidFill>
                        </a:rPr>
                        <a:t>HR: 0.36 (95% CI: 0.30-0.42; </a:t>
                      </a:r>
                      <a:r>
                        <a:rPr lang="en-US" sz="800" i="1" dirty="0">
                          <a:solidFill>
                            <a:schemeClr val="bg1"/>
                          </a:solidFill>
                        </a:rPr>
                        <a:t>P </a:t>
                      </a:r>
                      <a:r>
                        <a:rPr lang="en-US" sz="800" i="0" dirty="0">
                          <a:solidFill>
                            <a:schemeClr val="bg1"/>
                          </a:solidFill>
                        </a:rPr>
                        <a:t>&lt;.001)</a:t>
                      </a:r>
                      <a:endParaRPr lang="en-US" sz="800" dirty="0">
                        <a:solidFill>
                          <a:schemeClr val="bg1"/>
                        </a:solidFill>
                      </a:endParaRPr>
                    </a:p>
                  </a:txBody>
                  <a:tcPr>
                    <a:solidFill>
                      <a:schemeClr val="tx1"/>
                    </a:solidFill>
                  </a:tcPr>
                </a:tc>
                <a:tc hMerge="1">
                  <a:txBody>
                    <a:bodyPr/>
                    <a:lstStyle/>
                    <a:p>
                      <a:pPr algn="ctr"/>
                      <a:endParaRPr lang="en-US" dirty="0">
                        <a:solidFill>
                          <a:schemeClr val="bg1"/>
                        </a:solidFill>
                      </a:endParaRPr>
                    </a:p>
                  </a:txBody>
                  <a:tcPr>
                    <a:solidFill>
                      <a:schemeClr val="tx1"/>
                    </a:solidFill>
                  </a:tcPr>
                </a:tc>
                <a:extLst>
                  <a:ext uri="{0D108BD9-81ED-4DB2-BD59-A6C34878D82A}">
                    <a16:rowId xmlns:a16="http://schemas.microsoft.com/office/drawing/2014/main" val="4242607390"/>
                  </a:ext>
                </a:extLst>
              </a:tr>
            </a:tbl>
          </a:graphicData>
        </a:graphic>
      </p:graphicFrame>
      <p:sp>
        <p:nvSpPr>
          <p:cNvPr id="23" name="TextBox 22">
            <a:extLst>
              <a:ext uri="{FF2B5EF4-FFF2-40B4-BE49-F238E27FC236}">
                <a16:creationId xmlns:a16="http://schemas.microsoft.com/office/drawing/2014/main" id="{48D054D9-DEA3-7145-B9F6-EFAC78C66F93}"/>
              </a:ext>
            </a:extLst>
          </p:cNvPr>
          <p:cNvSpPr txBox="1"/>
          <p:nvPr/>
        </p:nvSpPr>
        <p:spPr bwMode="auto">
          <a:xfrm>
            <a:off x="4548957" y="2535420"/>
            <a:ext cx="170367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1"/>
                </a:solidFill>
                <a:latin typeface="Calibri" panose="020F0502020204030204" pitchFamily="34" charset="0"/>
                <a:cs typeface="Calibri" panose="020F0502020204030204" pitchFamily="34" charset="0"/>
              </a:rPr>
              <a:t>Darolutamide</a:t>
            </a:r>
            <a:endParaRPr lang="en-US" sz="1400" b="0" dirty="0">
              <a:solidFill>
                <a:schemeClr val="accent1"/>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35098053-529E-0B4D-93C8-AF95E4DF3AF3}"/>
              </a:ext>
            </a:extLst>
          </p:cNvPr>
          <p:cNvSpPr txBox="1"/>
          <p:nvPr/>
        </p:nvSpPr>
        <p:spPr bwMode="auto">
          <a:xfrm>
            <a:off x="5295104" y="3429000"/>
            <a:ext cx="739111"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3"/>
                </a:solidFill>
                <a:latin typeface="Calibri" panose="020F0502020204030204" pitchFamily="34" charset="0"/>
                <a:cs typeface="Calibri" panose="020F0502020204030204" pitchFamily="34" charset="0"/>
              </a:rPr>
              <a:t>Placebo</a:t>
            </a:r>
          </a:p>
        </p:txBody>
      </p:sp>
      <p:sp>
        <p:nvSpPr>
          <p:cNvPr id="27" name="TextBox 26">
            <a:extLst>
              <a:ext uri="{FF2B5EF4-FFF2-40B4-BE49-F238E27FC236}">
                <a16:creationId xmlns:a16="http://schemas.microsoft.com/office/drawing/2014/main" id="{D509B835-4207-C849-9729-26C88C51FF7A}"/>
              </a:ext>
            </a:extLst>
          </p:cNvPr>
          <p:cNvSpPr txBox="1"/>
          <p:nvPr/>
        </p:nvSpPr>
        <p:spPr bwMode="auto">
          <a:xfrm>
            <a:off x="10242265" y="2662234"/>
            <a:ext cx="170367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1"/>
                </a:solidFill>
                <a:latin typeface="Calibri" panose="020F0502020204030204" pitchFamily="34" charset="0"/>
                <a:cs typeface="Calibri" panose="020F0502020204030204" pitchFamily="34" charset="0"/>
              </a:rPr>
              <a:t>Darolutamide</a:t>
            </a:r>
            <a:endParaRPr lang="en-US" sz="1400" b="0" dirty="0">
              <a:solidFill>
                <a:schemeClr val="accent1"/>
              </a:solidFill>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39790174-F742-2240-B789-57C1532B70F3}"/>
              </a:ext>
            </a:extLst>
          </p:cNvPr>
          <p:cNvSpPr txBox="1"/>
          <p:nvPr/>
        </p:nvSpPr>
        <p:spPr bwMode="auto">
          <a:xfrm>
            <a:off x="10504050" y="3337066"/>
            <a:ext cx="797383"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dirty="0">
                <a:solidFill>
                  <a:schemeClr val="accent3"/>
                </a:solidFill>
                <a:latin typeface="Calibri" panose="020F0502020204030204" pitchFamily="34" charset="0"/>
                <a:cs typeface="Calibri" panose="020F0502020204030204" pitchFamily="34" charset="0"/>
              </a:rPr>
              <a:t>Placebo</a:t>
            </a:r>
          </a:p>
        </p:txBody>
      </p:sp>
      <p:sp>
        <p:nvSpPr>
          <p:cNvPr id="33" name="TextBox 32">
            <a:extLst>
              <a:ext uri="{FF2B5EF4-FFF2-40B4-BE49-F238E27FC236}">
                <a16:creationId xmlns:a16="http://schemas.microsoft.com/office/drawing/2014/main" id="{8FD79CC9-AF9F-A243-8346-87BD3C4F9038}"/>
              </a:ext>
            </a:extLst>
          </p:cNvPr>
          <p:cNvSpPr txBox="1"/>
          <p:nvPr/>
        </p:nvSpPr>
        <p:spPr bwMode="auto">
          <a:xfrm>
            <a:off x="1566190" y="4608039"/>
            <a:ext cx="4156749" cy="303416"/>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sz="1600" dirty="0">
                <a:solidFill>
                  <a:schemeClr val="bg1"/>
                </a:solidFill>
                <a:latin typeface="Calibri" panose="020F0502020204030204" pitchFamily="34" charset="0"/>
              </a:rPr>
              <a:t>Mo Since Randomization</a:t>
            </a:r>
          </a:p>
        </p:txBody>
      </p:sp>
      <p:sp>
        <p:nvSpPr>
          <p:cNvPr id="34" name="TextBox 33">
            <a:extLst>
              <a:ext uri="{FF2B5EF4-FFF2-40B4-BE49-F238E27FC236}">
                <a16:creationId xmlns:a16="http://schemas.microsoft.com/office/drawing/2014/main" id="{01C726CF-B1BF-404A-BBA1-66DC50FBBA6A}"/>
              </a:ext>
            </a:extLst>
          </p:cNvPr>
          <p:cNvSpPr txBox="1"/>
          <p:nvPr/>
        </p:nvSpPr>
        <p:spPr bwMode="auto">
          <a:xfrm rot="16200000">
            <a:off x="-492040" y="2739449"/>
            <a:ext cx="2792599" cy="512704"/>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sz="1600" dirty="0">
                <a:solidFill>
                  <a:schemeClr val="bg1"/>
                </a:solidFill>
                <a:latin typeface="Calibri" panose="020F0502020204030204" pitchFamily="34" charset="0"/>
              </a:rPr>
              <a:t>Patients Who Did Not Have Disease Progression (%)</a:t>
            </a:r>
          </a:p>
        </p:txBody>
      </p:sp>
      <p:sp>
        <p:nvSpPr>
          <p:cNvPr id="35" name="TextBox 34">
            <a:extLst>
              <a:ext uri="{FF2B5EF4-FFF2-40B4-BE49-F238E27FC236}">
                <a16:creationId xmlns:a16="http://schemas.microsoft.com/office/drawing/2014/main" id="{BC9E2EC5-58A9-9E4E-9E05-EE57ED770B59}"/>
              </a:ext>
            </a:extLst>
          </p:cNvPr>
          <p:cNvSpPr txBox="1"/>
          <p:nvPr/>
        </p:nvSpPr>
        <p:spPr bwMode="auto">
          <a:xfrm>
            <a:off x="7199428" y="4608039"/>
            <a:ext cx="4213886" cy="303416"/>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sz="1600" dirty="0">
                <a:solidFill>
                  <a:schemeClr val="bg1"/>
                </a:solidFill>
                <a:latin typeface="Calibri" panose="020F0502020204030204" pitchFamily="34" charset="0"/>
              </a:rPr>
              <a:t>Mo Since Randomization</a:t>
            </a:r>
          </a:p>
        </p:txBody>
      </p:sp>
      <p:sp>
        <p:nvSpPr>
          <p:cNvPr id="36" name="TextBox 35">
            <a:extLst>
              <a:ext uri="{FF2B5EF4-FFF2-40B4-BE49-F238E27FC236}">
                <a16:creationId xmlns:a16="http://schemas.microsoft.com/office/drawing/2014/main" id="{73F7A7DD-49FF-3748-A0C0-92A15C7D309E}"/>
              </a:ext>
            </a:extLst>
          </p:cNvPr>
          <p:cNvSpPr txBox="1"/>
          <p:nvPr/>
        </p:nvSpPr>
        <p:spPr bwMode="auto">
          <a:xfrm rot="16200000">
            <a:off x="5349074" y="2887485"/>
            <a:ext cx="2532289" cy="303416"/>
          </a:xfrm>
          <a:prstGeom prst="rect">
            <a:avLst/>
          </a:prstGeom>
          <a:noFill/>
          <a:ln>
            <a:noFill/>
          </a:ln>
        </p:spPr>
        <p:txBody>
          <a:bodyPr wrap="square" lIns="45720" rIns="45720" rtlCol="0">
            <a:spAutoFit/>
          </a:bodyPr>
          <a:lstStyle/>
          <a:p>
            <a:pPr algn="ctr">
              <a:lnSpc>
                <a:spcPct val="85000"/>
              </a:lnSpc>
              <a:spcBef>
                <a:spcPts val="0"/>
              </a:spcBef>
              <a:spcAft>
                <a:spcPct val="0"/>
              </a:spcAft>
              <a:buClrTx/>
              <a:buFontTx/>
              <a:buNone/>
            </a:pPr>
            <a:r>
              <a:rPr lang="en-US" sz="1600" dirty="0">
                <a:solidFill>
                  <a:schemeClr val="bg1"/>
                </a:solidFill>
                <a:latin typeface="Calibri" panose="020F0502020204030204" pitchFamily="34" charset="0"/>
              </a:rPr>
              <a:t>Patients Free From Event (%)</a:t>
            </a:r>
          </a:p>
        </p:txBody>
      </p:sp>
      <p:graphicFrame>
        <p:nvGraphicFramePr>
          <p:cNvPr id="37" name="Table 13">
            <a:extLst>
              <a:ext uri="{FF2B5EF4-FFF2-40B4-BE49-F238E27FC236}">
                <a16:creationId xmlns:a16="http://schemas.microsoft.com/office/drawing/2014/main" id="{4E284330-6B78-4842-913B-CE0885937036}"/>
              </a:ext>
            </a:extLst>
          </p:cNvPr>
          <p:cNvGraphicFramePr>
            <a:graphicFrameLocks noGrp="1"/>
          </p:cNvGraphicFramePr>
          <p:nvPr/>
        </p:nvGraphicFramePr>
        <p:xfrm>
          <a:off x="576634" y="4864705"/>
          <a:ext cx="5307921" cy="502920"/>
        </p:xfrm>
        <a:graphic>
          <a:graphicData uri="http://schemas.openxmlformats.org/drawingml/2006/table">
            <a:tbl>
              <a:tblPr firstRow="1" bandRow="1">
                <a:tableStyleId>{2D5ABB26-0587-4C30-8999-92F81FD0307C}</a:tableStyleId>
              </a:tblPr>
              <a:tblGrid>
                <a:gridCol w="918801">
                  <a:extLst>
                    <a:ext uri="{9D8B030D-6E8A-4147-A177-3AD203B41FA5}">
                      <a16:colId xmlns:a16="http://schemas.microsoft.com/office/drawing/2014/main" val="369840893"/>
                    </a:ext>
                  </a:extLst>
                </a:gridCol>
                <a:gridCol w="219456">
                  <a:extLst>
                    <a:ext uri="{9D8B030D-6E8A-4147-A177-3AD203B41FA5}">
                      <a16:colId xmlns:a16="http://schemas.microsoft.com/office/drawing/2014/main" val="1502447180"/>
                    </a:ext>
                  </a:extLst>
                </a:gridCol>
                <a:gridCol w="219456">
                  <a:extLst>
                    <a:ext uri="{9D8B030D-6E8A-4147-A177-3AD203B41FA5}">
                      <a16:colId xmlns:a16="http://schemas.microsoft.com/office/drawing/2014/main" val="1245613956"/>
                    </a:ext>
                  </a:extLst>
                </a:gridCol>
                <a:gridCol w="219456">
                  <a:extLst>
                    <a:ext uri="{9D8B030D-6E8A-4147-A177-3AD203B41FA5}">
                      <a16:colId xmlns:a16="http://schemas.microsoft.com/office/drawing/2014/main" val="2868228583"/>
                    </a:ext>
                  </a:extLst>
                </a:gridCol>
                <a:gridCol w="219456">
                  <a:extLst>
                    <a:ext uri="{9D8B030D-6E8A-4147-A177-3AD203B41FA5}">
                      <a16:colId xmlns:a16="http://schemas.microsoft.com/office/drawing/2014/main" val="2957570787"/>
                    </a:ext>
                  </a:extLst>
                </a:gridCol>
                <a:gridCol w="219456">
                  <a:extLst>
                    <a:ext uri="{9D8B030D-6E8A-4147-A177-3AD203B41FA5}">
                      <a16:colId xmlns:a16="http://schemas.microsoft.com/office/drawing/2014/main" val="3834977615"/>
                    </a:ext>
                  </a:extLst>
                </a:gridCol>
                <a:gridCol w="219456">
                  <a:extLst>
                    <a:ext uri="{9D8B030D-6E8A-4147-A177-3AD203B41FA5}">
                      <a16:colId xmlns:a16="http://schemas.microsoft.com/office/drawing/2014/main" val="4072271495"/>
                    </a:ext>
                  </a:extLst>
                </a:gridCol>
                <a:gridCol w="219456">
                  <a:extLst>
                    <a:ext uri="{9D8B030D-6E8A-4147-A177-3AD203B41FA5}">
                      <a16:colId xmlns:a16="http://schemas.microsoft.com/office/drawing/2014/main" val="2707030472"/>
                    </a:ext>
                  </a:extLst>
                </a:gridCol>
                <a:gridCol w="219456">
                  <a:extLst>
                    <a:ext uri="{9D8B030D-6E8A-4147-A177-3AD203B41FA5}">
                      <a16:colId xmlns:a16="http://schemas.microsoft.com/office/drawing/2014/main" val="1788583826"/>
                    </a:ext>
                  </a:extLst>
                </a:gridCol>
                <a:gridCol w="219456">
                  <a:extLst>
                    <a:ext uri="{9D8B030D-6E8A-4147-A177-3AD203B41FA5}">
                      <a16:colId xmlns:a16="http://schemas.microsoft.com/office/drawing/2014/main" val="2308671237"/>
                    </a:ext>
                  </a:extLst>
                </a:gridCol>
                <a:gridCol w="219456">
                  <a:extLst>
                    <a:ext uri="{9D8B030D-6E8A-4147-A177-3AD203B41FA5}">
                      <a16:colId xmlns:a16="http://schemas.microsoft.com/office/drawing/2014/main" val="357228193"/>
                    </a:ext>
                  </a:extLst>
                </a:gridCol>
                <a:gridCol w="219456">
                  <a:extLst>
                    <a:ext uri="{9D8B030D-6E8A-4147-A177-3AD203B41FA5}">
                      <a16:colId xmlns:a16="http://schemas.microsoft.com/office/drawing/2014/main" val="3755869760"/>
                    </a:ext>
                  </a:extLst>
                </a:gridCol>
                <a:gridCol w="219456">
                  <a:extLst>
                    <a:ext uri="{9D8B030D-6E8A-4147-A177-3AD203B41FA5}">
                      <a16:colId xmlns:a16="http://schemas.microsoft.com/office/drawing/2014/main" val="2288186667"/>
                    </a:ext>
                  </a:extLst>
                </a:gridCol>
                <a:gridCol w="219456">
                  <a:extLst>
                    <a:ext uri="{9D8B030D-6E8A-4147-A177-3AD203B41FA5}">
                      <a16:colId xmlns:a16="http://schemas.microsoft.com/office/drawing/2014/main" val="3158967883"/>
                    </a:ext>
                  </a:extLst>
                </a:gridCol>
                <a:gridCol w="219456">
                  <a:extLst>
                    <a:ext uri="{9D8B030D-6E8A-4147-A177-3AD203B41FA5}">
                      <a16:colId xmlns:a16="http://schemas.microsoft.com/office/drawing/2014/main" val="3078549486"/>
                    </a:ext>
                  </a:extLst>
                </a:gridCol>
                <a:gridCol w="219456">
                  <a:extLst>
                    <a:ext uri="{9D8B030D-6E8A-4147-A177-3AD203B41FA5}">
                      <a16:colId xmlns:a16="http://schemas.microsoft.com/office/drawing/2014/main" val="3011107490"/>
                    </a:ext>
                  </a:extLst>
                </a:gridCol>
                <a:gridCol w="219456">
                  <a:extLst>
                    <a:ext uri="{9D8B030D-6E8A-4147-A177-3AD203B41FA5}">
                      <a16:colId xmlns:a16="http://schemas.microsoft.com/office/drawing/2014/main" val="3825225700"/>
                    </a:ext>
                  </a:extLst>
                </a:gridCol>
                <a:gridCol w="219456">
                  <a:extLst>
                    <a:ext uri="{9D8B030D-6E8A-4147-A177-3AD203B41FA5}">
                      <a16:colId xmlns:a16="http://schemas.microsoft.com/office/drawing/2014/main" val="2466693339"/>
                    </a:ext>
                  </a:extLst>
                </a:gridCol>
                <a:gridCol w="219456">
                  <a:extLst>
                    <a:ext uri="{9D8B030D-6E8A-4147-A177-3AD203B41FA5}">
                      <a16:colId xmlns:a16="http://schemas.microsoft.com/office/drawing/2014/main" val="3545709309"/>
                    </a:ext>
                  </a:extLst>
                </a:gridCol>
                <a:gridCol w="219456">
                  <a:extLst>
                    <a:ext uri="{9D8B030D-6E8A-4147-A177-3AD203B41FA5}">
                      <a16:colId xmlns:a16="http://schemas.microsoft.com/office/drawing/2014/main" val="973051247"/>
                    </a:ext>
                  </a:extLst>
                </a:gridCol>
                <a:gridCol w="219456">
                  <a:extLst>
                    <a:ext uri="{9D8B030D-6E8A-4147-A177-3AD203B41FA5}">
                      <a16:colId xmlns:a16="http://schemas.microsoft.com/office/drawing/2014/main" val="3371813274"/>
                    </a:ext>
                  </a:extLst>
                </a:gridCol>
              </a:tblGrid>
              <a:tr h="167640">
                <a:tc gridSpan="21">
                  <a:txBody>
                    <a:bodyPr/>
                    <a:lstStyle/>
                    <a:p>
                      <a:pPr algn="l"/>
                      <a:r>
                        <a:rPr lang="en-US" sz="1100" b="1" dirty="0">
                          <a:solidFill>
                            <a:schemeClr val="bg1"/>
                          </a:solidFill>
                          <a:latin typeface="Calibri" panose="020F0502020204030204" pitchFamily="34" charset="0"/>
                          <a:cs typeface="Calibri" panose="020F0502020204030204" pitchFamily="34" charset="0"/>
                        </a:rPr>
                        <a:t>Patients at Risk, n</a:t>
                      </a: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extLst>
                  <a:ext uri="{0D108BD9-81ED-4DB2-BD59-A6C34878D82A}">
                    <a16:rowId xmlns:a16="http://schemas.microsoft.com/office/drawing/2014/main" val="2036626844"/>
                  </a:ext>
                </a:extLst>
              </a:tr>
              <a:tr h="167640">
                <a:tc>
                  <a:txBody>
                    <a:bodyPr/>
                    <a:lstStyle/>
                    <a:p>
                      <a:pPr algn="l"/>
                      <a:r>
                        <a:rPr lang="en-US" sz="1000" b="1" dirty="0">
                          <a:solidFill>
                            <a:schemeClr val="accent1"/>
                          </a:solidFill>
                          <a:latin typeface="Calibri" panose="020F0502020204030204" pitchFamily="34" charset="0"/>
                          <a:cs typeface="Calibri" panose="020F0502020204030204" pitchFamily="34" charset="0"/>
                        </a:rPr>
                        <a:t>Darolutamide</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651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616</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567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537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496</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465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433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401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380</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358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340</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325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308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292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211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132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54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2400187299"/>
                  </a:ext>
                </a:extLst>
              </a:tr>
              <a:tr h="167640">
                <a:tc>
                  <a:txBody>
                    <a:bodyPr/>
                    <a:lstStyle/>
                    <a:p>
                      <a:pPr algn="l"/>
                      <a:r>
                        <a:rPr lang="en-US" sz="1000" b="1" dirty="0">
                          <a:solidFill>
                            <a:schemeClr val="accent3"/>
                          </a:solidFill>
                          <a:latin typeface="Calibri" panose="020F0502020204030204" pitchFamily="34" charset="0"/>
                          <a:cs typeface="Calibri" panose="020F0502020204030204" pitchFamily="34" charset="0"/>
                        </a:rPr>
                        <a:t>Placebo</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654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613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533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425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348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289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242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215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185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165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143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134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120</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105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79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458885280"/>
                  </a:ext>
                </a:extLst>
              </a:tr>
            </a:tbl>
          </a:graphicData>
        </a:graphic>
      </p:graphicFrame>
      <p:graphicFrame>
        <p:nvGraphicFramePr>
          <p:cNvPr id="38" name="Table 13">
            <a:extLst>
              <a:ext uri="{FF2B5EF4-FFF2-40B4-BE49-F238E27FC236}">
                <a16:creationId xmlns:a16="http://schemas.microsoft.com/office/drawing/2014/main" id="{24F0D2B1-6F47-3F47-95BA-DE2ABF6A1F20}"/>
              </a:ext>
            </a:extLst>
          </p:cNvPr>
          <p:cNvGraphicFramePr>
            <a:graphicFrameLocks noGrp="1"/>
          </p:cNvGraphicFramePr>
          <p:nvPr/>
        </p:nvGraphicFramePr>
        <p:xfrm>
          <a:off x="6196524" y="4864705"/>
          <a:ext cx="5307921" cy="502920"/>
        </p:xfrm>
        <a:graphic>
          <a:graphicData uri="http://schemas.openxmlformats.org/drawingml/2006/table">
            <a:tbl>
              <a:tblPr firstRow="1" bandRow="1">
                <a:tableStyleId>{2D5ABB26-0587-4C30-8999-92F81FD0307C}</a:tableStyleId>
              </a:tblPr>
              <a:tblGrid>
                <a:gridCol w="918801">
                  <a:extLst>
                    <a:ext uri="{9D8B030D-6E8A-4147-A177-3AD203B41FA5}">
                      <a16:colId xmlns:a16="http://schemas.microsoft.com/office/drawing/2014/main" val="369840893"/>
                    </a:ext>
                  </a:extLst>
                </a:gridCol>
                <a:gridCol w="219456">
                  <a:extLst>
                    <a:ext uri="{9D8B030D-6E8A-4147-A177-3AD203B41FA5}">
                      <a16:colId xmlns:a16="http://schemas.microsoft.com/office/drawing/2014/main" val="1502447180"/>
                    </a:ext>
                  </a:extLst>
                </a:gridCol>
                <a:gridCol w="219456">
                  <a:extLst>
                    <a:ext uri="{9D8B030D-6E8A-4147-A177-3AD203B41FA5}">
                      <a16:colId xmlns:a16="http://schemas.microsoft.com/office/drawing/2014/main" val="1245613956"/>
                    </a:ext>
                  </a:extLst>
                </a:gridCol>
                <a:gridCol w="219456">
                  <a:extLst>
                    <a:ext uri="{9D8B030D-6E8A-4147-A177-3AD203B41FA5}">
                      <a16:colId xmlns:a16="http://schemas.microsoft.com/office/drawing/2014/main" val="2868228583"/>
                    </a:ext>
                  </a:extLst>
                </a:gridCol>
                <a:gridCol w="219456">
                  <a:extLst>
                    <a:ext uri="{9D8B030D-6E8A-4147-A177-3AD203B41FA5}">
                      <a16:colId xmlns:a16="http://schemas.microsoft.com/office/drawing/2014/main" val="2957570787"/>
                    </a:ext>
                  </a:extLst>
                </a:gridCol>
                <a:gridCol w="219456">
                  <a:extLst>
                    <a:ext uri="{9D8B030D-6E8A-4147-A177-3AD203B41FA5}">
                      <a16:colId xmlns:a16="http://schemas.microsoft.com/office/drawing/2014/main" val="3834977615"/>
                    </a:ext>
                  </a:extLst>
                </a:gridCol>
                <a:gridCol w="219456">
                  <a:extLst>
                    <a:ext uri="{9D8B030D-6E8A-4147-A177-3AD203B41FA5}">
                      <a16:colId xmlns:a16="http://schemas.microsoft.com/office/drawing/2014/main" val="4072271495"/>
                    </a:ext>
                  </a:extLst>
                </a:gridCol>
                <a:gridCol w="219456">
                  <a:extLst>
                    <a:ext uri="{9D8B030D-6E8A-4147-A177-3AD203B41FA5}">
                      <a16:colId xmlns:a16="http://schemas.microsoft.com/office/drawing/2014/main" val="2707030472"/>
                    </a:ext>
                  </a:extLst>
                </a:gridCol>
                <a:gridCol w="219456">
                  <a:extLst>
                    <a:ext uri="{9D8B030D-6E8A-4147-A177-3AD203B41FA5}">
                      <a16:colId xmlns:a16="http://schemas.microsoft.com/office/drawing/2014/main" val="1788583826"/>
                    </a:ext>
                  </a:extLst>
                </a:gridCol>
                <a:gridCol w="219456">
                  <a:extLst>
                    <a:ext uri="{9D8B030D-6E8A-4147-A177-3AD203B41FA5}">
                      <a16:colId xmlns:a16="http://schemas.microsoft.com/office/drawing/2014/main" val="2308671237"/>
                    </a:ext>
                  </a:extLst>
                </a:gridCol>
                <a:gridCol w="219456">
                  <a:extLst>
                    <a:ext uri="{9D8B030D-6E8A-4147-A177-3AD203B41FA5}">
                      <a16:colId xmlns:a16="http://schemas.microsoft.com/office/drawing/2014/main" val="357228193"/>
                    </a:ext>
                  </a:extLst>
                </a:gridCol>
                <a:gridCol w="219456">
                  <a:extLst>
                    <a:ext uri="{9D8B030D-6E8A-4147-A177-3AD203B41FA5}">
                      <a16:colId xmlns:a16="http://schemas.microsoft.com/office/drawing/2014/main" val="3755869760"/>
                    </a:ext>
                  </a:extLst>
                </a:gridCol>
                <a:gridCol w="219456">
                  <a:extLst>
                    <a:ext uri="{9D8B030D-6E8A-4147-A177-3AD203B41FA5}">
                      <a16:colId xmlns:a16="http://schemas.microsoft.com/office/drawing/2014/main" val="2288186667"/>
                    </a:ext>
                  </a:extLst>
                </a:gridCol>
                <a:gridCol w="219456">
                  <a:extLst>
                    <a:ext uri="{9D8B030D-6E8A-4147-A177-3AD203B41FA5}">
                      <a16:colId xmlns:a16="http://schemas.microsoft.com/office/drawing/2014/main" val="3158967883"/>
                    </a:ext>
                  </a:extLst>
                </a:gridCol>
                <a:gridCol w="219456">
                  <a:extLst>
                    <a:ext uri="{9D8B030D-6E8A-4147-A177-3AD203B41FA5}">
                      <a16:colId xmlns:a16="http://schemas.microsoft.com/office/drawing/2014/main" val="3078549486"/>
                    </a:ext>
                  </a:extLst>
                </a:gridCol>
                <a:gridCol w="219456">
                  <a:extLst>
                    <a:ext uri="{9D8B030D-6E8A-4147-A177-3AD203B41FA5}">
                      <a16:colId xmlns:a16="http://schemas.microsoft.com/office/drawing/2014/main" val="3011107490"/>
                    </a:ext>
                  </a:extLst>
                </a:gridCol>
                <a:gridCol w="219456">
                  <a:extLst>
                    <a:ext uri="{9D8B030D-6E8A-4147-A177-3AD203B41FA5}">
                      <a16:colId xmlns:a16="http://schemas.microsoft.com/office/drawing/2014/main" val="3825225700"/>
                    </a:ext>
                  </a:extLst>
                </a:gridCol>
                <a:gridCol w="219456">
                  <a:extLst>
                    <a:ext uri="{9D8B030D-6E8A-4147-A177-3AD203B41FA5}">
                      <a16:colId xmlns:a16="http://schemas.microsoft.com/office/drawing/2014/main" val="2466693339"/>
                    </a:ext>
                  </a:extLst>
                </a:gridCol>
                <a:gridCol w="219456">
                  <a:extLst>
                    <a:ext uri="{9D8B030D-6E8A-4147-A177-3AD203B41FA5}">
                      <a16:colId xmlns:a16="http://schemas.microsoft.com/office/drawing/2014/main" val="3545709309"/>
                    </a:ext>
                  </a:extLst>
                </a:gridCol>
                <a:gridCol w="219456">
                  <a:extLst>
                    <a:ext uri="{9D8B030D-6E8A-4147-A177-3AD203B41FA5}">
                      <a16:colId xmlns:a16="http://schemas.microsoft.com/office/drawing/2014/main" val="973051247"/>
                    </a:ext>
                  </a:extLst>
                </a:gridCol>
                <a:gridCol w="219456">
                  <a:extLst>
                    <a:ext uri="{9D8B030D-6E8A-4147-A177-3AD203B41FA5}">
                      <a16:colId xmlns:a16="http://schemas.microsoft.com/office/drawing/2014/main" val="3371813274"/>
                    </a:ext>
                  </a:extLst>
                </a:gridCol>
              </a:tblGrid>
              <a:tr h="167640">
                <a:tc gridSpan="21">
                  <a:txBody>
                    <a:bodyPr/>
                    <a:lstStyle/>
                    <a:p>
                      <a:pPr algn="l"/>
                      <a:r>
                        <a:rPr lang="en-US" sz="1100" b="1" dirty="0">
                          <a:solidFill>
                            <a:schemeClr val="bg1"/>
                          </a:solidFill>
                          <a:latin typeface="Calibri" panose="020F0502020204030204" pitchFamily="34" charset="0"/>
                          <a:cs typeface="Calibri" panose="020F0502020204030204" pitchFamily="34" charset="0"/>
                        </a:rPr>
                        <a:t>Patients at Risk, n</a:t>
                      </a: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tc hMerge="1">
                  <a:txBody>
                    <a:bodyPr/>
                    <a:lstStyle/>
                    <a:p>
                      <a:pPr algn="ctr"/>
                      <a:endParaRPr lang="en-US" sz="1050" b="0" dirty="0">
                        <a:solidFill>
                          <a:schemeClr val="bg1"/>
                        </a:solidFill>
                      </a:endParaRPr>
                    </a:p>
                  </a:txBody>
                  <a:tcPr marL="0" marR="0" marT="0" marB="0" anchor="ctr"/>
                </a:tc>
                <a:extLst>
                  <a:ext uri="{0D108BD9-81ED-4DB2-BD59-A6C34878D82A}">
                    <a16:rowId xmlns:a16="http://schemas.microsoft.com/office/drawing/2014/main" val="2036626844"/>
                  </a:ext>
                </a:extLst>
              </a:tr>
              <a:tr h="167640">
                <a:tc>
                  <a:txBody>
                    <a:bodyPr/>
                    <a:lstStyle/>
                    <a:p>
                      <a:pPr algn="l"/>
                      <a:r>
                        <a:rPr lang="en-US" sz="1000" b="1" dirty="0">
                          <a:solidFill>
                            <a:schemeClr val="accent1"/>
                          </a:solidFill>
                          <a:latin typeface="Calibri" panose="020F0502020204030204" pitchFamily="34" charset="0"/>
                          <a:cs typeface="Calibri" panose="020F0502020204030204" pitchFamily="34" charset="0"/>
                        </a:rPr>
                        <a:t>Darolutamide</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651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447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401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363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327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284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265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249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228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211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202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189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175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159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106</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2400187299"/>
                  </a:ext>
                </a:extLst>
              </a:tr>
              <a:tr h="167640">
                <a:tc>
                  <a:txBody>
                    <a:bodyPr/>
                    <a:lstStyle/>
                    <a:p>
                      <a:pPr algn="l"/>
                      <a:r>
                        <a:rPr lang="en-US" sz="1000" b="1" dirty="0">
                          <a:solidFill>
                            <a:schemeClr val="accent3"/>
                          </a:solidFill>
                          <a:latin typeface="Calibri" panose="020F0502020204030204" pitchFamily="34" charset="0"/>
                          <a:cs typeface="Calibri" panose="020F0502020204030204" pitchFamily="34" charset="0"/>
                        </a:rPr>
                        <a:t>Placebo</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654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442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395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332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288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255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221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188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160</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134</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119</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107</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93</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86</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62</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35</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8</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1</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0</a:t>
                      </a:r>
                    </a:p>
                  </a:txBody>
                  <a:tcPr marL="0" marR="0" marT="0" marB="0" anchor="ctr"/>
                </a:tc>
                <a:tc>
                  <a:txBody>
                    <a:bodyPr/>
                    <a:lstStyle/>
                    <a:p>
                      <a:pPr algn="ctr"/>
                      <a:r>
                        <a:rPr lang="en-US" sz="1000" b="0" dirty="0">
                          <a:solidFill>
                            <a:schemeClr val="bg1"/>
                          </a:solidFill>
                          <a:latin typeface="Calibri" panose="020F0502020204030204" pitchFamily="34" charset="0"/>
                          <a:cs typeface="Calibri" panose="020F0502020204030204" pitchFamily="34" charset="0"/>
                        </a:rPr>
                        <a:t>0</a:t>
                      </a:r>
                    </a:p>
                  </a:txBody>
                  <a:tcPr marL="0" marR="0" marT="0" marB="0" anchor="ctr"/>
                </a:tc>
                <a:extLst>
                  <a:ext uri="{0D108BD9-81ED-4DB2-BD59-A6C34878D82A}">
                    <a16:rowId xmlns:a16="http://schemas.microsoft.com/office/drawing/2014/main" val="458885280"/>
                  </a:ext>
                </a:extLst>
              </a:tr>
            </a:tbl>
          </a:graphicData>
        </a:graphic>
      </p:graphicFrame>
      <p:grpSp>
        <p:nvGrpSpPr>
          <p:cNvPr id="110" name="Group 109">
            <a:extLst>
              <a:ext uri="{FF2B5EF4-FFF2-40B4-BE49-F238E27FC236}">
                <a16:creationId xmlns:a16="http://schemas.microsoft.com/office/drawing/2014/main" id="{AF0C77D0-D17C-AF42-8C5F-46A28B03FD9D}"/>
              </a:ext>
            </a:extLst>
          </p:cNvPr>
          <p:cNvGrpSpPr/>
          <p:nvPr/>
        </p:nvGrpSpPr>
        <p:grpSpPr>
          <a:xfrm>
            <a:off x="961120" y="1670709"/>
            <a:ext cx="4952976" cy="2888586"/>
            <a:chOff x="947772" y="1670709"/>
            <a:chExt cx="4952976" cy="2888586"/>
          </a:xfrm>
        </p:grpSpPr>
        <p:grpSp>
          <p:nvGrpSpPr>
            <p:cNvPr id="111" name="Group 110">
              <a:extLst>
                <a:ext uri="{FF2B5EF4-FFF2-40B4-BE49-F238E27FC236}">
                  <a16:creationId xmlns:a16="http://schemas.microsoft.com/office/drawing/2014/main" id="{5CE0FCA3-2967-3244-B41A-3151B49FF064}"/>
                </a:ext>
              </a:extLst>
            </p:cNvPr>
            <p:cNvGrpSpPr/>
            <p:nvPr/>
          </p:nvGrpSpPr>
          <p:grpSpPr>
            <a:xfrm>
              <a:off x="1411838" y="4343839"/>
              <a:ext cx="4488910" cy="215456"/>
              <a:chOff x="1411838" y="4323817"/>
              <a:chExt cx="4488910" cy="215456"/>
            </a:xfrm>
          </p:grpSpPr>
          <p:sp>
            <p:nvSpPr>
              <p:cNvPr id="159" name="TextBox 158">
                <a:extLst>
                  <a:ext uri="{FF2B5EF4-FFF2-40B4-BE49-F238E27FC236}">
                    <a16:creationId xmlns:a16="http://schemas.microsoft.com/office/drawing/2014/main" id="{13D82705-8A5C-9246-8D7E-8502FA3DB0E5}"/>
                  </a:ext>
                </a:extLst>
              </p:cNvPr>
              <p:cNvSpPr txBox="1"/>
              <p:nvPr/>
            </p:nvSpPr>
            <p:spPr bwMode="auto">
              <a:xfrm>
                <a:off x="5607577"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57</a:t>
                </a:r>
              </a:p>
            </p:txBody>
          </p:sp>
          <p:sp>
            <p:nvSpPr>
              <p:cNvPr id="160" name="TextBox 159">
                <a:extLst>
                  <a:ext uri="{FF2B5EF4-FFF2-40B4-BE49-F238E27FC236}">
                    <a16:creationId xmlns:a16="http://schemas.microsoft.com/office/drawing/2014/main" id="{30E9DB82-B355-5A43-9E9D-BAAA930440D7}"/>
                  </a:ext>
                </a:extLst>
              </p:cNvPr>
              <p:cNvSpPr txBox="1"/>
              <p:nvPr/>
            </p:nvSpPr>
            <p:spPr bwMode="auto">
              <a:xfrm>
                <a:off x="538674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54</a:t>
                </a:r>
              </a:p>
            </p:txBody>
          </p:sp>
          <p:sp>
            <p:nvSpPr>
              <p:cNvPr id="161" name="TextBox 160">
                <a:extLst>
                  <a:ext uri="{FF2B5EF4-FFF2-40B4-BE49-F238E27FC236}">
                    <a16:creationId xmlns:a16="http://schemas.microsoft.com/office/drawing/2014/main" id="{0C81085E-1AD6-9D4E-A6A9-E3A9626958F0}"/>
                  </a:ext>
                </a:extLst>
              </p:cNvPr>
              <p:cNvSpPr txBox="1"/>
              <p:nvPr/>
            </p:nvSpPr>
            <p:spPr bwMode="auto">
              <a:xfrm>
                <a:off x="516591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51</a:t>
                </a:r>
              </a:p>
            </p:txBody>
          </p:sp>
          <p:sp>
            <p:nvSpPr>
              <p:cNvPr id="162" name="TextBox 161">
                <a:extLst>
                  <a:ext uri="{FF2B5EF4-FFF2-40B4-BE49-F238E27FC236}">
                    <a16:creationId xmlns:a16="http://schemas.microsoft.com/office/drawing/2014/main" id="{B4215F7C-0F68-894F-B2B1-C44BECCEEA9A}"/>
                  </a:ext>
                </a:extLst>
              </p:cNvPr>
              <p:cNvSpPr txBox="1"/>
              <p:nvPr/>
            </p:nvSpPr>
            <p:spPr bwMode="auto">
              <a:xfrm>
                <a:off x="494508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48</a:t>
                </a:r>
              </a:p>
            </p:txBody>
          </p:sp>
          <p:sp>
            <p:nvSpPr>
              <p:cNvPr id="163" name="TextBox 162">
                <a:extLst>
                  <a:ext uri="{FF2B5EF4-FFF2-40B4-BE49-F238E27FC236}">
                    <a16:creationId xmlns:a16="http://schemas.microsoft.com/office/drawing/2014/main" id="{E243A240-E1A6-6141-9EDE-E927B386F021}"/>
                  </a:ext>
                </a:extLst>
              </p:cNvPr>
              <p:cNvSpPr txBox="1"/>
              <p:nvPr/>
            </p:nvSpPr>
            <p:spPr bwMode="auto">
              <a:xfrm>
                <a:off x="472425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45</a:t>
                </a:r>
              </a:p>
            </p:txBody>
          </p:sp>
          <p:sp>
            <p:nvSpPr>
              <p:cNvPr id="164" name="TextBox 163">
                <a:extLst>
                  <a:ext uri="{FF2B5EF4-FFF2-40B4-BE49-F238E27FC236}">
                    <a16:creationId xmlns:a16="http://schemas.microsoft.com/office/drawing/2014/main" id="{09F1EFE9-795B-AA4E-842E-A655AEB86903}"/>
                  </a:ext>
                </a:extLst>
              </p:cNvPr>
              <p:cNvSpPr txBox="1"/>
              <p:nvPr/>
            </p:nvSpPr>
            <p:spPr bwMode="auto">
              <a:xfrm>
                <a:off x="450343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42</a:t>
                </a:r>
              </a:p>
            </p:txBody>
          </p:sp>
          <p:sp>
            <p:nvSpPr>
              <p:cNvPr id="165" name="TextBox 164">
                <a:extLst>
                  <a:ext uri="{FF2B5EF4-FFF2-40B4-BE49-F238E27FC236}">
                    <a16:creationId xmlns:a16="http://schemas.microsoft.com/office/drawing/2014/main" id="{6381B405-E9E4-954B-AA9E-601FC9CFA7AE}"/>
                  </a:ext>
                </a:extLst>
              </p:cNvPr>
              <p:cNvSpPr txBox="1"/>
              <p:nvPr/>
            </p:nvSpPr>
            <p:spPr bwMode="auto">
              <a:xfrm>
                <a:off x="428260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39</a:t>
                </a:r>
              </a:p>
            </p:txBody>
          </p:sp>
          <p:sp>
            <p:nvSpPr>
              <p:cNvPr id="166" name="TextBox 165">
                <a:extLst>
                  <a:ext uri="{FF2B5EF4-FFF2-40B4-BE49-F238E27FC236}">
                    <a16:creationId xmlns:a16="http://schemas.microsoft.com/office/drawing/2014/main" id="{D4E1FF7B-8C9B-A54D-8A9B-05E4F8FAE190}"/>
                  </a:ext>
                </a:extLst>
              </p:cNvPr>
              <p:cNvSpPr txBox="1"/>
              <p:nvPr/>
            </p:nvSpPr>
            <p:spPr bwMode="auto">
              <a:xfrm>
                <a:off x="406177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36</a:t>
                </a:r>
              </a:p>
            </p:txBody>
          </p:sp>
          <p:sp>
            <p:nvSpPr>
              <p:cNvPr id="167" name="TextBox 166">
                <a:extLst>
                  <a:ext uri="{FF2B5EF4-FFF2-40B4-BE49-F238E27FC236}">
                    <a16:creationId xmlns:a16="http://schemas.microsoft.com/office/drawing/2014/main" id="{0F4EB47F-58FE-F142-88F7-B2613F890853}"/>
                  </a:ext>
                </a:extLst>
              </p:cNvPr>
              <p:cNvSpPr txBox="1"/>
              <p:nvPr/>
            </p:nvSpPr>
            <p:spPr bwMode="auto">
              <a:xfrm>
                <a:off x="384094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33</a:t>
                </a:r>
              </a:p>
            </p:txBody>
          </p:sp>
          <p:sp>
            <p:nvSpPr>
              <p:cNvPr id="168" name="TextBox 167">
                <a:extLst>
                  <a:ext uri="{FF2B5EF4-FFF2-40B4-BE49-F238E27FC236}">
                    <a16:creationId xmlns:a16="http://schemas.microsoft.com/office/drawing/2014/main" id="{CA536C12-E758-EC45-9C0F-0E6D12BA0E41}"/>
                  </a:ext>
                </a:extLst>
              </p:cNvPr>
              <p:cNvSpPr txBox="1"/>
              <p:nvPr/>
            </p:nvSpPr>
            <p:spPr bwMode="auto">
              <a:xfrm>
                <a:off x="362011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169" name="TextBox 168">
                <a:extLst>
                  <a:ext uri="{FF2B5EF4-FFF2-40B4-BE49-F238E27FC236}">
                    <a16:creationId xmlns:a16="http://schemas.microsoft.com/office/drawing/2014/main" id="{B34E3E49-26CC-8243-94B1-685367CF1CEE}"/>
                  </a:ext>
                </a:extLst>
              </p:cNvPr>
              <p:cNvSpPr txBox="1"/>
              <p:nvPr/>
            </p:nvSpPr>
            <p:spPr bwMode="auto">
              <a:xfrm>
                <a:off x="339929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27</a:t>
                </a:r>
              </a:p>
            </p:txBody>
          </p:sp>
          <p:sp>
            <p:nvSpPr>
              <p:cNvPr id="170" name="TextBox 169">
                <a:extLst>
                  <a:ext uri="{FF2B5EF4-FFF2-40B4-BE49-F238E27FC236}">
                    <a16:creationId xmlns:a16="http://schemas.microsoft.com/office/drawing/2014/main" id="{E503300A-3F29-7A4A-8C15-BDDE50ABA6AC}"/>
                  </a:ext>
                </a:extLst>
              </p:cNvPr>
              <p:cNvSpPr txBox="1"/>
              <p:nvPr/>
            </p:nvSpPr>
            <p:spPr bwMode="auto">
              <a:xfrm>
                <a:off x="317846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24</a:t>
                </a:r>
              </a:p>
            </p:txBody>
          </p:sp>
          <p:sp>
            <p:nvSpPr>
              <p:cNvPr id="171" name="TextBox 170">
                <a:extLst>
                  <a:ext uri="{FF2B5EF4-FFF2-40B4-BE49-F238E27FC236}">
                    <a16:creationId xmlns:a16="http://schemas.microsoft.com/office/drawing/2014/main" id="{197B7326-C8E8-D642-90F0-834F7A8BA366}"/>
                  </a:ext>
                </a:extLst>
              </p:cNvPr>
              <p:cNvSpPr txBox="1"/>
              <p:nvPr/>
            </p:nvSpPr>
            <p:spPr bwMode="auto">
              <a:xfrm>
                <a:off x="295763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21</a:t>
                </a:r>
              </a:p>
            </p:txBody>
          </p:sp>
          <p:sp>
            <p:nvSpPr>
              <p:cNvPr id="172" name="TextBox 171">
                <a:extLst>
                  <a:ext uri="{FF2B5EF4-FFF2-40B4-BE49-F238E27FC236}">
                    <a16:creationId xmlns:a16="http://schemas.microsoft.com/office/drawing/2014/main" id="{5FAD3144-299E-4F48-9C9D-DADDF62DDFA7}"/>
                  </a:ext>
                </a:extLst>
              </p:cNvPr>
              <p:cNvSpPr txBox="1"/>
              <p:nvPr/>
            </p:nvSpPr>
            <p:spPr bwMode="auto">
              <a:xfrm>
                <a:off x="273680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18</a:t>
                </a:r>
              </a:p>
            </p:txBody>
          </p:sp>
          <p:sp>
            <p:nvSpPr>
              <p:cNvPr id="173" name="TextBox 172">
                <a:extLst>
                  <a:ext uri="{FF2B5EF4-FFF2-40B4-BE49-F238E27FC236}">
                    <a16:creationId xmlns:a16="http://schemas.microsoft.com/office/drawing/2014/main" id="{1F65E31D-310E-164C-A85B-38E6AA7248C9}"/>
                  </a:ext>
                </a:extLst>
              </p:cNvPr>
              <p:cNvSpPr txBox="1"/>
              <p:nvPr/>
            </p:nvSpPr>
            <p:spPr bwMode="auto">
              <a:xfrm>
                <a:off x="251597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15</a:t>
                </a:r>
              </a:p>
            </p:txBody>
          </p:sp>
          <p:sp>
            <p:nvSpPr>
              <p:cNvPr id="174" name="TextBox 173">
                <a:extLst>
                  <a:ext uri="{FF2B5EF4-FFF2-40B4-BE49-F238E27FC236}">
                    <a16:creationId xmlns:a16="http://schemas.microsoft.com/office/drawing/2014/main" id="{00ABEBA2-55DA-A346-93CA-3494F730DA62}"/>
                  </a:ext>
                </a:extLst>
              </p:cNvPr>
              <p:cNvSpPr txBox="1"/>
              <p:nvPr/>
            </p:nvSpPr>
            <p:spPr bwMode="auto">
              <a:xfrm>
                <a:off x="229515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12</a:t>
                </a:r>
              </a:p>
            </p:txBody>
          </p:sp>
          <p:sp>
            <p:nvSpPr>
              <p:cNvPr id="175" name="TextBox 174">
                <a:extLst>
                  <a:ext uri="{FF2B5EF4-FFF2-40B4-BE49-F238E27FC236}">
                    <a16:creationId xmlns:a16="http://schemas.microsoft.com/office/drawing/2014/main" id="{6512A97E-F56F-4F4D-A4D7-A31C531BAC90}"/>
                  </a:ext>
                </a:extLst>
              </p:cNvPr>
              <p:cNvSpPr txBox="1"/>
              <p:nvPr/>
            </p:nvSpPr>
            <p:spPr bwMode="auto">
              <a:xfrm>
                <a:off x="207432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a:t>
                </a:r>
              </a:p>
            </p:txBody>
          </p:sp>
          <p:sp>
            <p:nvSpPr>
              <p:cNvPr id="176" name="TextBox 175">
                <a:extLst>
                  <a:ext uri="{FF2B5EF4-FFF2-40B4-BE49-F238E27FC236}">
                    <a16:creationId xmlns:a16="http://schemas.microsoft.com/office/drawing/2014/main" id="{58B587D8-8466-164F-9E75-3DB7F74C9EEB}"/>
                  </a:ext>
                </a:extLst>
              </p:cNvPr>
              <p:cNvSpPr txBox="1"/>
              <p:nvPr/>
            </p:nvSpPr>
            <p:spPr bwMode="auto">
              <a:xfrm>
                <a:off x="185349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a:t>
                </a:r>
              </a:p>
            </p:txBody>
          </p:sp>
          <p:sp>
            <p:nvSpPr>
              <p:cNvPr id="177" name="TextBox 176">
                <a:extLst>
                  <a:ext uri="{FF2B5EF4-FFF2-40B4-BE49-F238E27FC236}">
                    <a16:creationId xmlns:a16="http://schemas.microsoft.com/office/drawing/2014/main" id="{F685689E-1A7B-C34A-B1D1-BC641DBA9D1E}"/>
                  </a:ext>
                </a:extLst>
              </p:cNvPr>
              <p:cNvSpPr txBox="1"/>
              <p:nvPr/>
            </p:nvSpPr>
            <p:spPr bwMode="auto">
              <a:xfrm>
                <a:off x="163266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a:t>
                </a:r>
              </a:p>
            </p:txBody>
          </p:sp>
          <p:sp>
            <p:nvSpPr>
              <p:cNvPr id="178" name="TextBox 177">
                <a:extLst>
                  <a:ext uri="{FF2B5EF4-FFF2-40B4-BE49-F238E27FC236}">
                    <a16:creationId xmlns:a16="http://schemas.microsoft.com/office/drawing/2014/main" id="{BDA6821A-FFC7-3F4E-8460-A78772284197}"/>
                  </a:ext>
                </a:extLst>
              </p:cNvPr>
              <p:cNvSpPr txBox="1"/>
              <p:nvPr/>
            </p:nvSpPr>
            <p:spPr bwMode="auto">
              <a:xfrm>
                <a:off x="141183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grpSp>
        <p:grpSp>
          <p:nvGrpSpPr>
            <p:cNvPr id="112" name="Group 111">
              <a:extLst>
                <a:ext uri="{FF2B5EF4-FFF2-40B4-BE49-F238E27FC236}">
                  <a16:creationId xmlns:a16="http://schemas.microsoft.com/office/drawing/2014/main" id="{00BC82EE-87FB-5844-A3B2-8B58E7A4767F}"/>
                </a:ext>
              </a:extLst>
            </p:cNvPr>
            <p:cNvGrpSpPr/>
            <p:nvPr/>
          </p:nvGrpSpPr>
          <p:grpSpPr>
            <a:xfrm>
              <a:off x="947772" y="1670709"/>
              <a:ext cx="541451" cy="2710780"/>
              <a:chOff x="1294846" y="1501412"/>
              <a:chExt cx="404198" cy="3567370"/>
            </a:xfrm>
          </p:grpSpPr>
          <p:sp>
            <p:nvSpPr>
              <p:cNvPr id="148" name="TextBox 147">
                <a:extLst>
                  <a:ext uri="{FF2B5EF4-FFF2-40B4-BE49-F238E27FC236}">
                    <a16:creationId xmlns:a16="http://schemas.microsoft.com/office/drawing/2014/main" id="{47E6FF23-98C6-9743-911C-CAA16B91E4B2}"/>
                  </a:ext>
                </a:extLst>
              </p:cNvPr>
              <p:cNvSpPr txBox="1"/>
              <p:nvPr/>
            </p:nvSpPr>
            <p:spPr bwMode="auto">
              <a:xfrm>
                <a:off x="1412207" y="478524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sp>
            <p:nvSpPr>
              <p:cNvPr id="149" name="TextBox 148">
                <a:extLst>
                  <a:ext uri="{FF2B5EF4-FFF2-40B4-BE49-F238E27FC236}">
                    <a16:creationId xmlns:a16="http://schemas.microsoft.com/office/drawing/2014/main" id="{5FF24DC2-A53D-674E-B65B-77DCCEB8957B}"/>
                  </a:ext>
                </a:extLst>
              </p:cNvPr>
              <p:cNvSpPr txBox="1"/>
              <p:nvPr/>
            </p:nvSpPr>
            <p:spPr bwMode="auto">
              <a:xfrm>
                <a:off x="1412207" y="445685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a:t>
                </a:r>
              </a:p>
            </p:txBody>
          </p:sp>
          <p:sp>
            <p:nvSpPr>
              <p:cNvPr id="150" name="TextBox 149">
                <a:extLst>
                  <a:ext uri="{FF2B5EF4-FFF2-40B4-BE49-F238E27FC236}">
                    <a16:creationId xmlns:a16="http://schemas.microsoft.com/office/drawing/2014/main" id="{FFA3B5D6-E1EA-3D42-A188-B40F3C00934A}"/>
                  </a:ext>
                </a:extLst>
              </p:cNvPr>
              <p:cNvSpPr txBox="1"/>
              <p:nvPr/>
            </p:nvSpPr>
            <p:spPr bwMode="auto">
              <a:xfrm>
                <a:off x="1412207" y="4128476"/>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20</a:t>
                </a:r>
              </a:p>
            </p:txBody>
          </p:sp>
          <p:sp>
            <p:nvSpPr>
              <p:cNvPr id="151" name="TextBox 150">
                <a:extLst>
                  <a:ext uri="{FF2B5EF4-FFF2-40B4-BE49-F238E27FC236}">
                    <a16:creationId xmlns:a16="http://schemas.microsoft.com/office/drawing/2014/main" id="{D901F33F-9B9E-0B40-880F-9EA2B61CF23B}"/>
                  </a:ext>
                </a:extLst>
              </p:cNvPr>
              <p:cNvSpPr txBox="1"/>
              <p:nvPr/>
            </p:nvSpPr>
            <p:spPr bwMode="auto">
              <a:xfrm>
                <a:off x="1412207" y="380009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152" name="TextBox 151">
                <a:extLst>
                  <a:ext uri="{FF2B5EF4-FFF2-40B4-BE49-F238E27FC236}">
                    <a16:creationId xmlns:a16="http://schemas.microsoft.com/office/drawing/2014/main" id="{F8ED43D1-5F64-6845-BA9B-D4867A175557}"/>
                  </a:ext>
                </a:extLst>
              </p:cNvPr>
              <p:cNvSpPr txBox="1"/>
              <p:nvPr/>
            </p:nvSpPr>
            <p:spPr bwMode="auto">
              <a:xfrm>
                <a:off x="1412207" y="3471710"/>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40</a:t>
                </a:r>
              </a:p>
            </p:txBody>
          </p:sp>
          <p:sp>
            <p:nvSpPr>
              <p:cNvPr id="153" name="TextBox 152">
                <a:extLst>
                  <a:ext uri="{FF2B5EF4-FFF2-40B4-BE49-F238E27FC236}">
                    <a16:creationId xmlns:a16="http://schemas.microsoft.com/office/drawing/2014/main" id="{98E29845-73E3-8D4F-A36C-DCDDF0C6D5A1}"/>
                  </a:ext>
                </a:extLst>
              </p:cNvPr>
              <p:cNvSpPr txBox="1"/>
              <p:nvPr/>
            </p:nvSpPr>
            <p:spPr bwMode="auto">
              <a:xfrm>
                <a:off x="1412207" y="3143327"/>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50</a:t>
                </a:r>
              </a:p>
            </p:txBody>
          </p:sp>
          <p:sp>
            <p:nvSpPr>
              <p:cNvPr id="154" name="TextBox 153">
                <a:extLst>
                  <a:ext uri="{FF2B5EF4-FFF2-40B4-BE49-F238E27FC236}">
                    <a16:creationId xmlns:a16="http://schemas.microsoft.com/office/drawing/2014/main" id="{ED6775AF-F125-A649-A9BF-E15A39E04CAD}"/>
                  </a:ext>
                </a:extLst>
              </p:cNvPr>
              <p:cNvSpPr txBox="1"/>
              <p:nvPr/>
            </p:nvSpPr>
            <p:spPr bwMode="auto">
              <a:xfrm>
                <a:off x="1412207" y="2814944"/>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60</a:t>
                </a:r>
              </a:p>
            </p:txBody>
          </p:sp>
          <p:sp>
            <p:nvSpPr>
              <p:cNvPr id="155" name="TextBox 154">
                <a:extLst>
                  <a:ext uri="{FF2B5EF4-FFF2-40B4-BE49-F238E27FC236}">
                    <a16:creationId xmlns:a16="http://schemas.microsoft.com/office/drawing/2014/main" id="{B56E95DB-4327-904B-A080-FED0DAC9EA61}"/>
                  </a:ext>
                </a:extLst>
              </p:cNvPr>
              <p:cNvSpPr txBox="1"/>
              <p:nvPr/>
            </p:nvSpPr>
            <p:spPr bwMode="auto">
              <a:xfrm>
                <a:off x="1412207" y="2486561"/>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70</a:t>
                </a:r>
              </a:p>
            </p:txBody>
          </p:sp>
          <p:sp>
            <p:nvSpPr>
              <p:cNvPr id="156" name="TextBox 155">
                <a:extLst>
                  <a:ext uri="{FF2B5EF4-FFF2-40B4-BE49-F238E27FC236}">
                    <a16:creationId xmlns:a16="http://schemas.microsoft.com/office/drawing/2014/main" id="{3D9A236C-0E1F-7B46-AE2E-720DEA639E84}"/>
                  </a:ext>
                </a:extLst>
              </p:cNvPr>
              <p:cNvSpPr txBox="1"/>
              <p:nvPr/>
            </p:nvSpPr>
            <p:spPr bwMode="auto">
              <a:xfrm>
                <a:off x="1412207" y="2158179"/>
                <a:ext cx="286837" cy="37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80</a:t>
                </a:r>
              </a:p>
            </p:txBody>
          </p:sp>
          <p:sp>
            <p:nvSpPr>
              <p:cNvPr id="157" name="TextBox 156">
                <a:extLst>
                  <a:ext uri="{FF2B5EF4-FFF2-40B4-BE49-F238E27FC236}">
                    <a16:creationId xmlns:a16="http://schemas.microsoft.com/office/drawing/2014/main" id="{44254022-A0E4-A44A-A5BA-CE6D915B0E1C}"/>
                  </a:ext>
                </a:extLst>
              </p:cNvPr>
              <p:cNvSpPr txBox="1"/>
              <p:nvPr/>
            </p:nvSpPr>
            <p:spPr bwMode="auto">
              <a:xfrm>
                <a:off x="1412207" y="1829795"/>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90</a:t>
                </a:r>
              </a:p>
            </p:txBody>
          </p:sp>
          <p:sp>
            <p:nvSpPr>
              <p:cNvPr id="158" name="TextBox 157">
                <a:extLst>
                  <a:ext uri="{FF2B5EF4-FFF2-40B4-BE49-F238E27FC236}">
                    <a16:creationId xmlns:a16="http://schemas.microsoft.com/office/drawing/2014/main" id="{6368D5EE-698D-FA45-9006-04C83FAEB1AE}"/>
                  </a:ext>
                </a:extLst>
              </p:cNvPr>
              <p:cNvSpPr txBox="1"/>
              <p:nvPr/>
            </p:nvSpPr>
            <p:spPr bwMode="auto">
              <a:xfrm>
                <a:off x="1294846" y="1501412"/>
                <a:ext cx="404198"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100</a:t>
                </a:r>
              </a:p>
            </p:txBody>
          </p:sp>
        </p:grpSp>
        <p:grpSp>
          <p:nvGrpSpPr>
            <p:cNvPr id="113" name="Group 112">
              <a:extLst>
                <a:ext uri="{FF2B5EF4-FFF2-40B4-BE49-F238E27FC236}">
                  <a16:creationId xmlns:a16="http://schemas.microsoft.com/office/drawing/2014/main" id="{4CE60A02-F4A8-C149-97A1-F0020B9971FE}"/>
                </a:ext>
              </a:extLst>
            </p:cNvPr>
            <p:cNvGrpSpPr/>
            <p:nvPr/>
          </p:nvGrpSpPr>
          <p:grpSpPr>
            <a:xfrm>
              <a:off x="1483456" y="1796187"/>
              <a:ext cx="4279392" cy="2560320"/>
              <a:chOff x="1483456" y="1796187"/>
              <a:chExt cx="4279392" cy="2560320"/>
            </a:xfrm>
          </p:grpSpPr>
          <p:grpSp>
            <p:nvGrpSpPr>
              <p:cNvPr id="114" name="Group 113">
                <a:extLst>
                  <a:ext uri="{FF2B5EF4-FFF2-40B4-BE49-F238E27FC236}">
                    <a16:creationId xmlns:a16="http://schemas.microsoft.com/office/drawing/2014/main" id="{4F371AA0-5CE8-7A40-84E3-DDA6026FBB87}"/>
                  </a:ext>
                </a:extLst>
              </p:cNvPr>
              <p:cNvGrpSpPr/>
              <p:nvPr/>
            </p:nvGrpSpPr>
            <p:grpSpPr>
              <a:xfrm>
                <a:off x="1483456" y="1796187"/>
                <a:ext cx="4279392" cy="2560320"/>
                <a:chOff x="1483456" y="1796187"/>
                <a:chExt cx="4279392" cy="2560320"/>
              </a:xfrm>
            </p:grpSpPr>
            <p:cxnSp>
              <p:nvCxnSpPr>
                <p:cNvPr id="146" name="Straight Connector 145">
                  <a:extLst>
                    <a:ext uri="{FF2B5EF4-FFF2-40B4-BE49-F238E27FC236}">
                      <a16:creationId xmlns:a16="http://schemas.microsoft.com/office/drawing/2014/main" id="{AD37462F-64CA-3F4D-AD11-AD837077973A}"/>
                    </a:ext>
                  </a:extLst>
                </p:cNvPr>
                <p:cNvCxnSpPr>
                  <a:cxnSpLocks/>
                </p:cNvCxnSpPr>
                <p:nvPr/>
              </p:nvCxnSpPr>
              <p:spPr bwMode="auto">
                <a:xfrm>
                  <a:off x="1559699" y="1796187"/>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E56C4B7-8ECE-C24F-ADFD-A22CBEF22AD8}"/>
                    </a:ext>
                  </a:extLst>
                </p:cNvPr>
                <p:cNvCxnSpPr>
                  <a:cxnSpLocks/>
                </p:cNvCxnSpPr>
                <p:nvPr/>
              </p:nvCxnSpPr>
              <p:spPr bwMode="auto">
                <a:xfrm flipH="1">
                  <a:off x="1483456" y="4280539"/>
                  <a:ext cx="42793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3D70AEB1-82EA-7043-B572-ED7A21C640B1}"/>
                  </a:ext>
                </a:extLst>
              </p:cNvPr>
              <p:cNvGrpSpPr/>
              <p:nvPr/>
            </p:nvGrpSpPr>
            <p:grpSpPr>
              <a:xfrm>
                <a:off x="1483457" y="1804246"/>
                <a:ext cx="82296" cy="2228666"/>
                <a:chOff x="1621891" y="1661939"/>
                <a:chExt cx="80094" cy="2932911"/>
              </a:xfrm>
            </p:grpSpPr>
            <p:cxnSp>
              <p:nvCxnSpPr>
                <p:cNvPr id="136" name="Straight Connector 135">
                  <a:extLst>
                    <a:ext uri="{FF2B5EF4-FFF2-40B4-BE49-F238E27FC236}">
                      <a16:creationId xmlns:a16="http://schemas.microsoft.com/office/drawing/2014/main" id="{74CCBC82-9831-3948-BB41-D654C3EB0071}"/>
                    </a:ext>
                  </a:extLst>
                </p:cNvPr>
                <p:cNvCxnSpPr>
                  <a:cxnSpLocks/>
                </p:cNvCxnSpPr>
                <p:nvPr/>
              </p:nvCxnSpPr>
              <p:spPr bwMode="auto">
                <a:xfrm flipH="1">
                  <a:off x="1621891" y="1661939"/>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75BB6DE-1E42-114B-8D9A-72B0440F1C02}"/>
                    </a:ext>
                  </a:extLst>
                </p:cNvPr>
                <p:cNvCxnSpPr>
                  <a:cxnSpLocks/>
                </p:cNvCxnSpPr>
                <p:nvPr/>
              </p:nvCxnSpPr>
              <p:spPr bwMode="auto">
                <a:xfrm flipH="1">
                  <a:off x="1621891" y="1987818"/>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1BE5159-461A-5F41-AE42-D416030BA7A2}"/>
                    </a:ext>
                  </a:extLst>
                </p:cNvPr>
                <p:cNvCxnSpPr>
                  <a:cxnSpLocks/>
                </p:cNvCxnSpPr>
                <p:nvPr/>
              </p:nvCxnSpPr>
              <p:spPr bwMode="auto">
                <a:xfrm flipH="1">
                  <a:off x="1621891" y="2313697"/>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9867F01F-4024-444B-9BBE-F467637F4F17}"/>
                    </a:ext>
                  </a:extLst>
                </p:cNvPr>
                <p:cNvCxnSpPr>
                  <a:cxnSpLocks/>
                </p:cNvCxnSpPr>
                <p:nvPr/>
              </p:nvCxnSpPr>
              <p:spPr bwMode="auto">
                <a:xfrm flipH="1">
                  <a:off x="1621891" y="2639576"/>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4545D6C-06B7-3C47-AB5F-074946ECDDBC}"/>
                    </a:ext>
                  </a:extLst>
                </p:cNvPr>
                <p:cNvCxnSpPr>
                  <a:cxnSpLocks/>
                </p:cNvCxnSpPr>
                <p:nvPr/>
              </p:nvCxnSpPr>
              <p:spPr bwMode="auto">
                <a:xfrm flipH="1">
                  <a:off x="1621891" y="2965455"/>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324244C-3EE4-0F4B-95C1-C253D4C1139D}"/>
                    </a:ext>
                  </a:extLst>
                </p:cNvPr>
                <p:cNvCxnSpPr>
                  <a:cxnSpLocks/>
                </p:cNvCxnSpPr>
                <p:nvPr/>
              </p:nvCxnSpPr>
              <p:spPr bwMode="auto">
                <a:xfrm flipH="1">
                  <a:off x="1621891" y="3291334"/>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F075059-48E4-004D-B72C-59A56747F1A0}"/>
                    </a:ext>
                  </a:extLst>
                </p:cNvPr>
                <p:cNvCxnSpPr>
                  <a:cxnSpLocks/>
                </p:cNvCxnSpPr>
                <p:nvPr/>
              </p:nvCxnSpPr>
              <p:spPr bwMode="auto">
                <a:xfrm flipH="1">
                  <a:off x="1621891" y="3617213"/>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5D8A5D1-3E0A-E845-BBB2-62DB9234FD5A}"/>
                    </a:ext>
                  </a:extLst>
                </p:cNvPr>
                <p:cNvCxnSpPr>
                  <a:cxnSpLocks/>
                </p:cNvCxnSpPr>
                <p:nvPr/>
              </p:nvCxnSpPr>
              <p:spPr bwMode="auto">
                <a:xfrm flipH="1">
                  <a:off x="1621891" y="3943092"/>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80199F5-C7F9-B845-8D58-8DB594001C78}"/>
                    </a:ext>
                  </a:extLst>
                </p:cNvPr>
                <p:cNvCxnSpPr>
                  <a:cxnSpLocks/>
                </p:cNvCxnSpPr>
                <p:nvPr/>
              </p:nvCxnSpPr>
              <p:spPr bwMode="auto">
                <a:xfrm flipH="1">
                  <a:off x="1621891" y="4268971"/>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0CEA505-7D3F-9749-B985-CBD47414E03F}"/>
                    </a:ext>
                  </a:extLst>
                </p:cNvPr>
                <p:cNvCxnSpPr>
                  <a:cxnSpLocks/>
                </p:cNvCxnSpPr>
                <p:nvPr/>
              </p:nvCxnSpPr>
              <p:spPr bwMode="auto">
                <a:xfrm flipH="1">
                  <a:off x="1621891" y="4594850"/>
                  <a:ext cx="800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5F8A4805-3AE1-244D-A668-243F9E7E25B3}"/>
                  </a:ext>
                </a:extLst>
              </p:cNvPr>
              <p:cNvGrpSpPr/>
              <p:nvPr/>
            </p:nvGrpSpPr>
            <p:grpSpPr>
              <a:xfrm>
                <a:off x="1780189" y="4274211"/>
                <a:ext cx="3968829" cy="82296"/>
                <a:chOff x="1982775" y="4912398"/>
                <a:chExt cx="5054220" cy="80093"/>
              </a:xfrm>
            </p:grpSpPr>
            <p:cxnSp>
              <p:nvCxnSpPr>
                <p:cNvPr id="117" name="Straight Connector 116">
                  <a:extLst>
                    <a:ext uri="{FF2B5EF4-FFF2-40B4-BE49-F238E27FC236}">
                      <a16:creationId xmlns:a16="http://schemas.microsoft.com/office/drawing/2014/main" id="{67396AD5-4419-0041-821A-063065640CD8}"/>
                    </a:ext>
                  </a:extLst>
                </p:cNvPr>
                <p:cNvCxnSpPr>
                  <a:cxnSpLocks/>
                </p:cNvCxnSpPr>
                <p:nvPr/>
              </p:nvCxnSpPr>
              <p:spPr bwMode="auto">
                <a:xfrm>
                  <a:off x="19827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BE6A4C8-BCBA-2745-97FD-A25DDCE1F6B0}"/>
                    </a:ext>
                  </a:extLst>
                </p:cNvPr>
                <p:cNvCxnSpPr>
                  <a:cxnSpLocks/>
                </p:cNvCxnSpPr>
                <p:nvPr/>
              </p:nvCxnSpPr>
              <p:spPr bwMode="auto">
                <a:xfrm>
                  <a:off x="22635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A2675C3-D30A-0F4E-954C-56C30CEACA71}"/>
                    </a:ext>
                  </a:extLst>
                </p:cNvPr>
                <p:cNvCxnSpPr>
                  <a:cxnSpLocks/>
                </p:cNvCxnSpPr>
                <p:nvPr/>
              </p:nvCxnSpPr>
              <p:spPr bwMode="auto">
                <a:xfrm>
                  <a:off x="25443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76D6EBB-1282-9D4B-A68B-C15349703E87}"/>
                    </a:ext>
                  </a:extLst>
                </p:cNvPr>
                <p:cNvCxnSpPr>
                  <a:cxnSpLocks/>
                </p:cNvCxnSpPr>
                <p:nvPr/>
              </p:nvCxnSpPr>
              <p:spPr bwMode="auto">
                <a:xfrm>
                  <a:off x="28251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EB5DEEC-3C0B-864C-987C-247279A2792D}"/>
                    </a:ext>
                  </a:extLst>
                </p:cNvPr>
                <p:cNvCxnSpPr>
                  <a:cxnSpLocks/>
                </p:cNvCxnSpPr>
                <p:nvPr/>
              </p:nvCxnSpPr>
              <p:spPr bwMode="auto">
                <a:xfrm>
                  <a:off x="31059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F687D5E-F9D6-5441-9A0C-F1B3D581910E}"/>
                    </a:ext>
                  </a:extLst>
                </p:cNvPr>
                <p:cNvCxnSpPr>
                  <a:cxnSpLocks/>
                </p:cNvCxnSpPr>
                <p:nvPr/>
              </p:nvCxnSpPr>
              <p:spPr bwMode="auto">
                <a:xfrm>
                  <a:off x="33867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D63F95E-85AA-A84A-B303-DB3607F911B2}"/>
                    </a:ext>
                  </a:extLst>
                </p:cNvPr>
                <p:cNvCxnSpPr>
                  <a:cxnSpLocks/>
                </p:cNvCxnSpPr>
                <p:nvPr/>
              </p:nvCxnSpPr>
              <p:spPr bwMode="auto">
                <a:xfrm>
                  <a:off x="36675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C093FEE-0451-184A-9283-8C30B8E23BF5}"/>
                    </a:ext>
                  </a:extLst>
                </p:cNvPr>
                <p:cNvCxnSpPr>
                  <a:cxnSpLocks/>
                </p:cNvCxnSpPr>
                <p:nvPr/>
              </p:nvCxnSpPr>
              <p:spPr bwMode="auto">
                <a:xfrm>
                  <a:off x="39483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E8D53A9-78ED-524A-AAD0-0D985E4EF12C}"/>
                    </a:ext>
                  </a:extLst>
                </p:cNvPr>
                <p:cNvCxnSpPr>
                  <a:cxnSpLocks/>
                </p:cNvCxnSpPr>
                <p:nvPr/>
              </p:nvCxnSpPr>
              <p:spPr bwMode="auto">
                <a:xfrm>
                  <a:off x="422909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8C11B16-34F0-4A4F-A7DB-524335BADA57}"/>
                    </a:ext>
                  </a:extLst>
                </p:cNvPr>
                <p:cNvCxnSpPr>
                  <a:cxnSpLocks/>
                </p:cNvCxnSpPr>
                <p:nvPr/>
              </p:nvCxnSpPr>
              <p:spPr bwMode="auto">
                <a:xfrm>
                  <a:off x="450988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5B3A469-54E2-F340-8751-EFC411429917}"/>
                    </a:ext>
                  </a:extLst>
                </p:cNvPr>
                <p:cNvCxnSpPr>
                  <a:cxnSpLocks/>
                </p:cNvCxnSpPr>
                <p:nvPr/>
              </p:nvCxnSpPr>
              <p:spPr bwMode="auto">
                <a:xfrm>
                  <a:off x="47906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83C01B9-74AA-9E4B-9A50-F6BCA14DFEFF}"/>
                    </a:ext>
                  </a:extLst>
                </p:cNvPr>
                <p:cNvCxnSpPr>
                  <a:cxnSpLocks/>
                </p:cNvCxnSpPr>
                <p:nvPr/>
              </p:nvCxnSpPr>
              <p:spPr bwMode="auto">
                <a:xfrm>
                  <a:off x="50714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F05CA13-51D3-5648-B6FA-D3F8F7531536}"/>
                    </a:ext>
                  </a:extLst>
                </p:cNvPr>
                <p:cNvCxnSpPr>
                  <a:cxnSpLocks/>
                </p:cNvCxnSpPr>
                <p:nvPr/>
              </p:nvCxnSpPr>
              <p:spPr bwMode="auto">
                <a:xfrm>
                  <a:off x="53522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7C25BA9-5D8B-6D47-8464-7D497512C507}"/>
                    </a:ext>
                  </a:extLst>
                </p:cNvPr>
                <p:cNvCxnSpPr>
                  <a:cxnSpLocks/>
                </p:cNvCxnSpPr>
                <p:nvPr/>
              </p:nvCxnSpPr>
              <p:spPr bwMode="auto">
                <a:xfrm>
                  <a:off x="56330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9559258-D7E7-C443-88D6-2E4DA80696F0}"/>
                    </a:ext>
                  </a:extLst>
                </p:cNvPr>
                <p:cNvCxnSpPr>
                  <a:cxnSpLocks/>
                </p:cNvCxnSpPr>
                <p:nvPr/>
              </p:nvCxnSpPr>
              <p:spPr bwMode="auto">
                <a:xfrm>
                  <a:off x="59138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391D2B4-EFAB-F948-ACF2-5A760A57209F}"/>
                    </a:ext>
                  </a:extLst>
                </p:cNvPr>
                <p:cNvCxnSpPr>
                  <a:cxnSpLocks/>
                </p:cNvCxnSpPr>
                <p:nvPr/>
              </p:nvCxnSpPr>
              <p:spPr bwMode="auto">
                <a:xfrm>
                  <a:off x="61946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6061786-996A-B645-8B4C-D56B4CFCCF93}"/>
                    </a:ext>
                  </a:extLst>
                </p:cNvPr>
                <p:cNvCxnSpPr>
                  <a:cxnSpLocks/>
                </p:cNvCxnSpPr>
                <p:nvPr/>
              </p:nvCxnSpPr>
              <p:spPr bwMode="auto">
                <a:xfrm>
                  <a:off x="64754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CBF6757-D167-434F-9EEC-72BAA8B5034A}"/>
                    </a:ext>
                  </a:extLst>
                </p:cNvPr>
                <p:cNvCxnSpPr>
                  <a:cxnSpLocks/>
                </p:cNvCxnSpPr>
                <p:nvPr/>
              </p:nvCxnSpPr>
              <p:spPr bwMode="auto">
                <a:xfrm>
                  <a:off x="67562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112A2F6-B903-B744-8464-848A959143C2}"/>
                    </a:ext>
                  </a:extLst>
                </p:cNvPr>
                <p:cNvCxnSpPr>
                  <a:cxnSpLocks/>
                </p:cNvCxnSpPr>
                <p:nvPr/>
              </p:nvCxnSpPr>
              <p:spPr bwMode="auto">
                <a:xfrm>
                  <a:off x="7036995" y="4912398"/>
                  <a:ext cx="0" cy="80093"/>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80" name="Group 179">
            <a:extLst>
              <a:ext uri="{FF2B5EF4-FFF2-40B4-BE49-F238E27FC236}">
                <a16:creationId xmlns:a16="http://schemas.microsoft.com/office/drawing/2014/main" id="{B60B317F-A1B3-0D43-A496-C2851B1CD64F}"/>
              </a:ext>
            </a:extLst>
          </p:cNvPr>
          <p:cNvGrpSpPr/>
          <p:nvPr/>
        </p:nvGrpSpPr>
        <p:grpSpPr>
          <a:xfrm>
            <a:off x="6607707" y="1670709"/>
            <a:ext cx="4952976" cy="2888586"/>
            <a:chOff x="947772" y="1670709"/>
            <a:chExt cx="4952976" cy="2888586"/>
          </a:xfrm>
        </p:grpSpPr>
        <p:grpSp>
          <p:nvGrpSpPr>
            <p:cNvPr id="181" name="Group 180">
              <a:extLst>
                <a:ext uri="{FF2B5EF4-FFF2-40B4-BE49-F238E27FC236}">
                  <a16:creationId xmlns:a16="http://schemas.microsoft.com/office/drawing/2014/main" id="{685D334C-61E8-0A41-9C34-D5EE901B945D}"/>
                </a:ext>
              </a:extLst>
            </p:cNvPr>
            <p:cNvGrpSpPr/>
            <p:nvPr/>
          </p:nvGrpSpPr>
          <p:grpSpPr>
            <a:xfrm>
              <a:off x="1411838" y="4343839"/>
              <a:ext cx="4488910" cy="215456"/>
              <a:chOff x="1411838" y="4323817"/>
              <a:chExt cx="4488910" cy="215456"/>
            </a:xfrm>
          </p:grpSpPr>
          <p:sp>
            <p:nvSpPr>
              <p:cNvPr id="229" name="TextBox 228">
                <a:extLst>
                  <a:ext uri="{FF2B5EF4-FFF2-40B4-BE49-F238E27FC236}">
                    <a16:creationId xmlns:a16="http://schemas.microsoft.com/office/drawing/2014/main" id="{FDE69411-4C84-FB4C-8B36-045EA0D8E2F7}"/>
                  </a:ext>
                </a:extLst>
              </p:cNvPr>
              <p:cNvSpPr txBox="1"/>
              <p:nvPr/>
            </p:nvSpPr>
            <p:spPr bwMode="auto">
              <a:xfrm>
                <a:off x="5607577"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57</a:t>
                </a:r>
              </a:p>
            </p:txBody>
          </p:sp>
          <p:sp>
            <p:nvSpPr>
              <p:cNvPr id="230" name="TextBox 229">
                <a:extLst>
                  <a:ext uri="{FF2B5EF4-FFF2-40B4-BE49-F238E27FC236}">
                    <a16:creationId xmlns:a16="http://schemas.microsoft.com/office/drawing/2014/main" id="{B0798260-2898-1449-8104-1369AE5C598E}"/>
                  </a:ext>
                </a:extLst>
              </p:cNvPr>
              <p:cNvSpPr txBox="1"/>
              <p:nvPr/>
            </p:nvSpPr>
            <p:spPr bwMode="auto">
              <a:xfrm>
                <a:off x="538674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54</a:t>
                </a:r>
              </a:p>
            </p:txBody>
          </p:sp>
          <p:sp>
            <p:nvSpPr>
              <p:cNvPr id="231" name="TextBox 230">
                <a:extLst>
                  <a:ext uri="{FF2B5EF4-FFF2-40B4-BE49-F238E27FC236}">
                    <a16:creationId xmlns:a16="http://schemas.microsoft.com/office/drawing/2014/main" id="{B5435619-6FE5-044E-A125-ED12F3D655AB}"/>
                  </a:ext>
                </a:extLst>
              </p:cNvPr>
              <p:cNvSpPr txBox="1"/>
              <p:nvPr/>
            </p:nvSpPr>
            <p:spPr bwMode="auto">
              <a:xfrm>
                <a:off x="516591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51</a:t>
                </a:r>
              </a:p>
            </p:txBody>
          </p:sp>
          <p:sp>
            <p:nvSpPr>
              <p:cNvPr id="232" name="TextBox 231">
                <a:extLst>
                  <a:ext uri="{FF2B5EF4-FFF2-40B4-BE49-F238E27FC236}">
                    <a16:creationId xmlns:a16="http://schemas.microsoft.com/office/drawing/2014/main" id="{54B78C4E-246C-8D45-B7EC-07B50A97FC22}"/>
                  </a:ext>
                </a:extLst>
              </p:cNvPr>
              <p:cNvSpPr txBox="1"/>
              <p:nvPr/>
            </p:nvSpPr>
            <p:spPr bwMode="auto">
              <a:xfrm>
                <a:off x="494508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48</a:t>
                </a:r>
              </a:p>
            </p:txBody>
          </p:sp>
          <p:sp>
            <p:nvSpPr>
              <p:cNvPr id="233" name="TextBox 232">
                <a:extLst>
                  <a:ext uri="{FF2B5EF4-FFF2-40B4-BE49-F238E27FC236}">
                    <a16:creationId xmlns:a16="http://schemas.microsoft.com/office/drawing/2014/main" id="{201C0945-3D0D-694C-8920-0B331BCAD71A}"/>
                  </a:ext>
                </a:extLst>
              </p:cNvPr>
              <p:cNvSpPr txBox="1"/>
              <p:nvPr/>
            </p:nvSpPr>
            <p:spPr bwMode="auto">
              <a:xfrm>
                <a:off x="472425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45</a:t>
                </a:r>
              </a:p>
            </p:txBody>
          </p:sp>
          <p:sp>
            <p:nvSpPr>
              <p:cNvPr id="234" name="TextBox 233">
                <a:extLst>
                  <a:ext uri="{FF2B5EF4-FFF2-40B4-BE49-F238E27FC236}">
                    <a16:creationId xmlns:a16="http://schemas.microsoft.com/office/drawing/2014/main" id="{0A1DABAF-3299-4A49-8E46-5625DFA58426}"/>
                  </a:ext>
                </a:extLst>
              </p:cNvPr>
              <p:cNvSpPr txBox="1"/>
              <p:nvPr/>
            </p:nvSpPr>
            <p:spPr bwMode="auto">
              <a:xfrm>
                <a:off x="450343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42</a:t>
                </a:r>
              </a:p>
            </p:txBody>
          </p:sp>
          <p:sp>
            <p:nvSpPr>
              <p:cNvPr id="235" name="TextBox 234">
                <a:extLst>
                  <a:ext uri="{FF2B5EF4-FFF2-40B4-BE49-F238E27FC236}">
                    <a16:creationId xmlns:a16="http://schemas.microsoft.com/office/drawing/2014/main" id="{197C3E12-1948-2048-A8EA-D5DD35314F9D}"/>
                  </a:ext>
                </a:extLst>
              </p:cNvPr>
              <p:cNvSpPr txBox="1"/>
              <p:nvPr/>
            </p:nvSpPr>
            <p:spPr bwMode="auto">
              <a:xfrm>
                <a:off x="428260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39</a:t>
                </a:r>
              </a:p>
            </p:txBody>
          </p:sp>
          <p:sp>
            <p:nvSpPr>
              <p:cNvPr id="236" name="TextBox 235">
                <a:extLst>
                  <a:ext uri="{FF2B5EF4-FFF2-40B4-BE49-F238E27FC236}">
                    <a16:creationId xmlns:a16="http://schemas.microsoft.com/office/drawing/2014/main" id="{9752D2BE-E9EA-3E40-8C37-DF7C0EF7D5E4}"/>
                  </a:ext>
                </a:extLst>
              </p:cNvPr>
              <p:cNvSpPr txBox="1"/>
              <p:nvPr/>
            </p:nvSpPr>
            <p:spPr bwMode="auto">
              <a:xfrm>
                <a:off x="406177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36</a:t>
                </a:r>
              </a:p>
            </p:txBody>
          </p:sp>
          <p:sp>
            <p:nvSpPr>
              <p:cNvPr id="237" name="TextBox 236">
                <a:extLst>
                  <a:ext uri="{FF2B5EF4-FFF2-40B4-BE49-F238E27FC236}">
                    <a16:creationId xmlns:a16="http://schemas.microsoft.com/office/drawing/2014/main" id="{3D15597D-3A14-414E-B3FC-D230FC86AE41}"/>
                  </a:ext>
                </a:extLst>
              </p:cNvPr>
              <p:cNvSpPr txBox="1"/>
              <p:nvPr/>
            </p:nvSpPr>
            <p:spPr bwMode="auto">
              <a:xfrm>
                <a:off x="384094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33</a:t>
                </a:r>
              </a:p>
            </p:txBody>
          </p:sp>
          <p:sp>
            <p:nvSpPr>
              <p:cNvPr id="238" name="TextBox 237">
                <a:extLst>
                  <a:ext uri="{FF2B5EF4-FFF2-40B4-BE49-F238E27FC236}">
                    <a16:creationId xmlns:a16="http://schemas.microsoft.com/office/drawing/2014/main" id="{4F6415A5-EC55-894D-B719-EC8F60844F23}"/>
                  </a:ext>
                </a:extLst>
              </p:cNvPr>
              <p:cNvSpPr txBox="1"/>
              <p:nvPr/>
            </p:nvSpPr>
            <p:spPr bwMode="auto">
              <a:xfrm>
                <a:off x="362011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239" name="TextBox 238">
                <a:extLst>
                  <a:ext uri="{FF2B5EF4-FFF2-40B4-BE49-F238E27FC236}">
                    <a16:creationId xmlns:a16="http://schemas.microsoft.com/office/drawing/2014/main" id="{8948859E-4C21-7742-BC2E-695EDA5DA55C}"/>
                  </a:ext>
                </a:extLst>
              </p:cNvPr>
              <p:cNvSpPr txBox="1"/>
              <p:nvPr/>
            </p:nvSpPr>
            <p:spPr bwMode="auto">
              <a:xfrm>
                <a:off x="339929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27</a:t>
                </a:r>
              </a:p>
            </p:txBody>
          </p:sp>
          <p:sp>
            <p:nvSpPr>
              <p:cNvPr id="240" name="TextBox 239">
                <a:extLst>
                  <a:ext uri="{FF2B5EF4-FFF2-40B4-BE49-F238E27FC236}">
                    <a16:creationId xmlns:a16="http://schemas.microsoft.com/office/drawing/2014/main" id="{8D1EE562-566B-274C-A2BF-0DFA681FD4D5}"/>
                  </a:ext>
                </a:extLst>
              </p:cNvPr>
              <p:cNvSpPr txBox="1"/>
              <p:nvPr/>
            </p:nvSpPr>
            <p:spPr bwMode="auto">
              <a:xfrm>
                <a:off x="317846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24</a:t>
                </a:r>
              </a:p>
            </p:txBody>
          </p:sp>
          <p:sp>
            <p:nvSpPr>
              <p:cNvPr id="241" name="TextBox 240">
                <a:extLst>
                  <a:ext uri="{FF2B5EF4-FFF2-40B4-BE49-F238E27FC236}">
                    <a16:creationId xmlns:a16="http://schemas.microsoft.com/office/drawing/2014/main" id="{5B0C2726-87FB-FC47-9A00-2E3EB68892CD}"/>
                  </a:ext>
                </a:extLst>
              </p:cNvPr>
              <p:cNvSpPr txBox="1"/>
              <p:nvPr/>
            </p:nvSpPr>
            <p:spPr bwMode="auto">
              <a:xfrm>
                <a:off x="295763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21</a:t>
                </a:r>
              </a:p>
            </p:txBody>
          </p:sp>
          <p:sp>
            <p:nvSpPr>
              <p:cNvPr id="242" name="TextBox 241">
                <a:extLst>
                  <a:ext uri="{FF2B5EF4-FFF2-40B4-BE49-F238E27FC236}">
                    <a16:creationId xmlns:a16="http://schemas.microsoft.com/office/drawing/2014/main" id="{EC85FCB6-5803-4B4B-B02D-CD503E790FC1}"/>
                  </a:ext>
                </a:extLst>
              </p:cNvPr>
              <p:cNvSpPr txBox="1"/>
              <p:nvPr/>
            </p:nvSpPr>
            <p:spPr bwMode="auto">
              <a:xfrm>
                <a:off x="273680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18</a:t>
                </a:r>
              </a:p>
            </p:txBody>
          </p:sp>
          <p:sp>
            <p:nvSpPr>
              <p:cNvPr id="243" name="TextBox 242">
                <a:extLst>
                  <a:ext uri="{FF2B5EF4-FFF2-40B4-BE49-F238E27FC236}">
                    <a16:creationId xmlns:a16="http://schemas.microsoft.com/office/drawing/2014/main" id="{AFFEED3C-1136-3E47-BDB6-864E03632304}"/>
                  </a:ext>
                </a:extLst>
              </p:cNvPr>
              <p:cNvSpPr txBox="1"/>
              <p:nvPr/>
            </p:nvSpPr>
            <p:spPr bwMode="auto">
              <a:xfrm>
                <a:off x="251597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15</a:t>
                </a:r>
              </a:p>
            </p:txBody>
          </p:sp>
          <p:sp>
            <p:nvSpPr>
              <p:cNvPr id="244" name="TextBox 243">
                <a:extLst>
                  <a:ext uri="{FF2B5EF4-FFF2-40B4-BE49-F238E27FC236}">
                    <a16:creationId xmlns:a16="http://schemas.microsoft.com/office/drawing/2014/main" id="{038B8FD3-C53B-0747-AA1A-695EB6DA99C8}"/>
                  </a:ext>
                </a:extLst>
              </p:cNvPr>
              <p:cNvSpPr txBox="1"/>
              <p:nvPr/>
            </p:nvSpPr>
            <p:spPr bwMode="auto">
              <a:xfrm>
                <a:off x="2295150"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12</a:t>
                </a:r>
              </a:p>
            </p:txBody>
          </p:sp>
          <p:sp>
            <p:nvSpPr>
              <p:cNvPr id="245" name="TextBox 244">
                <a:extLst>
                  <a:ext uri="{FF2B5EF4-FFF2-40B4-BE49-F238E27FC236}">
                    <a16:creationId xmlns:a16="http://schemas.microsoft.com/office/drawing/2014/main" id="{5F37C103-1E15-A84D-B929-8D8BBB4AABE6}"/>
                  </a:ext>
                </a:extLst>
              </p:cNvPr>
              <p:cNvSpPr txBox="1"/>
              <p:nvPr/>
            </p:nvSpPr>
            <p:spPr bwMode="auto">
              <a:xfrm>
                <a:off x="2074322"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a:t>
                </a:r>
              </a:p>
            </p:txBody>
          </p:sp>
          <p:sp>
            <p:nvSpPr>
              <p:cNvPr id="246" name="TextBox 245">
                <a:extLst>
                  <a:ext uri="{FF2B5EF4-FFF2-40B4-BE49-F238E27FC236}">
                    <a16:creationId xmlns:a16="http://schemas.microsoft.com/office/drawing/2014/main" id="{DAF7A56C-75B2-744C-A5CC-4DC63407D716}"/>
                  </a:ext>
                </a:extLst>
              </p:cNvPr>
              <p:cNvSpPr txBox="1"/>
              <p:nvPr/>
            </p:nvSpPr>
            <p:spPr bwMode="auto">
              <a:xfrm>
                <a:off x="1853494"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a:t>
                </a:r>
              </a:p>
            </p:txBody>
          </p:sp>
          <p:sp>
            <p:nvSpPr>
              <p:cNvPr id="247" name="TextBox 246">
                <a:extLst>
                  <a:ext uri="{FF2B5EF4-FFF2-40B4-BE49-F238E27FC236}">
                    <a16:creationId xmlns:a16="http://schemas.microsoft.com/office/drawing/2014/main" id="{49AFDA0B-89E9-F342-958B-7732D0428E7E}"/>
                  </a:ext>
                </a:extLst>
              </p:cNvPr>
              <p:cNvSpPr txBox="1"/>
              <p:nvPr/>
            </p:nvSpPr>
            <p:spPr bwMode="auto">
              <a:xfrm>
                <a:off x="1632666"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a:t>
                </a:r>
              </a:p>
            </p:txBody>
          </p:sp>
          <p:sp>
            <p:nvSpPr>
              <p:cNvPr id="248" name="TextBox 247">
                <a:extLst>
                  <a:ext uri="{FF2B5EF4-FFF2-40B4-BE49-F238E27FC236}">
                    <a16:creationId xmlns:a16="http://schemas.microsoft.com/office/drawing/2014/main" id="{9E455615-6A99-2941-B1B8-476A31603B38}"/>
                  </a:ext>
                </a:extLst>
              </p:cNvPr>
              <p:cNvSpPr txBox="1"/>
              <p:nvPr/>
            </p:nvSpPr>
            <p:spPr bwMode="auto">
              <a:xfrm>
                <a:off x="1411838" y="4323817"/>
                <a:ext cx="293171"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ct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grpSp>
        <p:grpSp>
          <p:nvGrpSpPr>
            <p:cNvPr id="182" name="Group 181">
              <a:extLst>
                <a:ext uri="{FF2B5EF4-FFF2-40B4-BE49-F238E27FC236}">
                  <a16:creationId xmlns:a16="http://schemas.microsoft.com/office/drawing/2014/main" id="{30B54FC3-2615-C44E-A594-198526575AC9}"/>
                </a:ext>
              </a:extLst>
            </p:cNvPr>
            <p:cNvGrpSpPr/>
            <p:nvPr/>
          </p:nvGrpSpPr>
          <p:grpSpPr>
            <a:xfrm>
              <a:off x="947772" y="1670709"/>
              <a:ext cx="541451" cy="2710780"/>
              <a:chOff x="1294846" y="1501412"/>
              <a:chExt cx="404198" cy="3567370"/>
            </a:xfrm>
          </p:grpSpPr>
          <p:sp>
            <p:nvSpPr>
              <p:cNvPr id="218" name="TextBox 217">
                <a:extLst>
                  <a:ext uri="{FF2B5EF4-FFF2-40B4-BE49-F238E27FC236}">
                    <a16:creationId xmlns:a16="http://schemas.microsoft.com/office/drawing/2014/main" id="{9D527E13-0B73-EB44-A32B-8DEF3E4A98BA}"/>
                  </a:ext>
                </a:extLst>
              </p:cNvPr>
              <p:cNvSpPr txBox="1"/>
              <p:nvPr/>
            </p:nvSpPr>
            <p:spPr bwMode="auto">
              <a:xfrm>
                <a:off x="1412207" y="478524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0</a:t>
                </a:r>
              </a:p>
            </p:txBody>
          </p:sp>
          <p:sp>
            <p:nvSpPr>
              <p:cNvPr id="219" name="TextBox 218">
                <a:extLst>
                  <a:ext uri="{FF2B5EF4-FFF2-40B4-BE49-F238E27FC236}">
                    <a16:creationId xmlns:a16="http://schemas.microsoft.com/office/drawing/2014/main" id="{DD573D05-F6A2-904F-84B0-411EE2F15447}"/>
                  </a:ext>
                </a:extLst>
              </p:cNvPr>
              <p:cNvSpPr txBox="1"/>
              <p:nvPr/>
            </p:nvSpPr>
            <p:spPr bwMode="auto">
              <a:xfrm>
                <a:off x="1412207" y="4456859"/>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a:t>
                </a:r>
              </a:p>
            </p:txBody>
          </p:sp>
          <p:sp>
            <p:nvSpPr>
              <p:cNvPr id="220" name="TextBox 219">
                <a:extLst>
                  <a:ext uri="{FF2B5EF4-FFF2-40B4-BE49-F238E27FC236}">
                    <a16:creationId xmlns:a16="http://schemas.microsoft.com/office/drawing/2014/main" id="{2BE208D2-6F4E-9049-8FE4-2210723A4155}"/>
                  </a:ext>
                </a:extLst>
              </p:cNvPr>
              <p:cNvSpPr txBox="1"/>
              <p:nvPr/>
            </p:nvSpPr>
            <p:spPr bwMode="auto">
              <a:xfrm>
                <a:off x="1412207" y="4128476"/>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20</a:t>
                </a:r>
              </a:p>
            </p:txBody>
          </p:sp>
          <p:sp>
            <p:nvSpPr>
              <p:cNvPr id="221" name="TextBox 220">
                <a:extLst>
                  <a:ext uri="{FF2B5EF4-FFF2-40B4-BE49-F238E27FC236}">
                    <a16:creationId xmlns:a16="http://schemas.microsoft.com/office/drawing/2014/main" id="{180481D5-7B22-B04A-9DAC-918C12DD369C}"/>
                  </a:ext>
                </a:extLst>
              </p:cNvPr>
              <p:cNvSpPr txBox="1"/>
              <p:nvPr/>
            </p:nvSpPr>
            <p:spPr bwMode="auto">
              <a:xfrm>
                <a:off x="1412207" y="3800093"/>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30</a:t>
                </a:r>
              </a:p>
            </p:txBody>
          </p:sp>
          <p:sp>
            <p:nvSpPr>
              <p:cNvPr id="222" name="TextBox 221">
                <a:extLst>
                  <a:ext uri="{FF2B5EF4-FFF2-40B4-BE49-F238E27FC236}">
                    <a16:creationId xmlns:a16="http://schemas.microsoft.com/office/drawing/2014/main" id="{95DC8269-BEDB-4D41-B2A6-93EEFC7361C2}"/>
                  </a:ext>
                </a:extLst>
              </p:cNvPr>
              <p:cNvSpPr txBox="1"/>
              <p:nvPr/>
            </p:nvSpPr>
            <p:spPr bwMode="auto">
              <a:xfrm>
                <a:off x="1412207" y="3471710"/>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40</a:t>
                </a:r>
              </a:p>
            </p:txBody>
          </p:sp>
          <p:sp>
            <p:nvSpPr>
              <p:cNvPr id="223" name="TextBox 222">
                <a:extLst>
                  <a:ext uri="{FF2B5EF4-FFF2-40B4-BE49-F238E27FC236}">
                    <a16:creationId xmlns:a16="http://schemas.microsoft.com/office/drawing/2014/main" id="{A64ABA7E-2D7E-0C42-86F7-79C270750A63}"/>
                  </a:ext>
                </a:extLst>
              </p:cNvPr>
              <p:cNvSpPr txBox="1"/>
              <p:nvPr/>
            </p:nvSpPr>
            <p:spPr bwMode="auto">
              <a:xfrm>
                <a:off x="1412207" y="3143327"/>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50</a:t>
                </a:r>
              </a:p>
            </p:txBody>
          </p:sp>
          <p:sp>
            <p:nvSpPr>
              <p:cNvPr id="224" name="TextBox 223">
                <a:extLst>
                  <a:ext uri="{FF2B5EF4-FFF2-40B4-BE49-F238E27FC236}">
                    <a16:creationId xmlns:a16="http://schemas.microsoft.com/office/drawing/2014/main" id="{5E73D9FE-6E20-3D40-9FA6-CE2244C7F678}"/>
                  </a:ext>
                </a:extLst>
              </p:cNvPr>
              <p:cNvSpPr txBox="1"/>
              <p:nvPr/>
            </p:nvSpPr>
            <p:spPr bwMode="auto">
              <a:xfrm>
                <a:off x="1412207" y="2814944"/>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60</a:t>
                </a:r>
              </a:p>
            </p:txBody>
          </p:sp>
          <p:sp>
            <p:nvSpPr>
              <p:cNvPr id="225" name="TextBox 224">
                <a:extLst>
                  <a:ext uri="{FF2B5EF4-FFF2-40B4-BE49-F238E27FC236}">
                    <a16:creationId xmlns:a16="http://schemas.microsoft.com/office/drawing/2014/main" id="{CD7B2FFE-367A-C847-AF6D-6CA337668A67}"/>
                  </a:ext>
                </a:extLst>
              </p:cNvPr>
              <p:cNvSpPr txBox="1"/>
              <p:nvPr/>
            </p:nvSpPr>
            <p:spPr bwMode="auto">
              <a:xfrm>
                <a:off x="1412207" y="2486561"/>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70</a:t>
                </a:r>
              </a:p>
            </p:txBody>
          </p:sp>
          <p:sp>
            <p:nvSpPr>
              <p:cNvPr id="226" name="TextBox 225">
                <a:extLst>
                  <a:ext uri="{FF2B5EF4-FFF2-40B4-BE49-F238E27FC236}">
                    <a16:creationId xmlns:a16="http://schemas.microsoft.com/office/drawing/2014/main" id="{56301262-9360-5D4F-95FB-5B19F00CACF5}"/>
                  </a:ext>
                </a:extLst>
              </p:cNvPr>
              <p:cNvSpPr txBox="1"/>
              <p:nvPr/>
            </p:nvSpPr>
            <p:spPr bwMode="auto">
              <a:xfrm>
                <a:off x="1412207" y="2158179"/>
                <a:ext cx="286837" cy="37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80</a:t>
                </a:r>
              </a:p>
            </p:txBody>
          </p:sp>
          <p:sp>
            <p:nvSpPr>
              <p:cNvPr id="227" name="TextBox 226">
                <a:extLst>
                  <a:ext uri="{FF2B5EF4-FFF2-40B4-BE49-F238E27FC236}">
                    <a16:creationId xmlns:a16="http://schemas.microsoft.com/office/drawing/2014/main" id="{BA89110B-8032-BC4B-9E9D-E59DAF4BF8E7}"/>
                  </a:ext>
                </a:extLst>
              </p:cNvPr>
              <p:cNvSpPr txBox="1"/>
              <p:nvPr/>
            </p:nvSpPr>
            <p:spPr bwMode="auto">
              <a:xfrm>
                <a:off x="1412207" y="1829795"/>
                <a:ext cx="286837"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90</a:t>
                </a:r>
              </a:p>
            </p:txBody>
          </p:sp>
          <p:sp>
            <p:nvSpPr>
              <p:cNvPr id="228" name="TextBox 227">
                <a:extLst>
                  <a:ext uri="{FF2B5EF4-FFF2-40B4-BE49-F238E27FC236}">
                    <a16:creationId xmlns:a16="http://schemas.microsoft.com/office/drawing/2014/main" id="{6665FE74-157F-AD4B-89EB-0731342DF8AF}"/>
                  </a:ext>
                </a:extLst>
              </p:cNvPr>
              <p:cNvSpPr txBox="1"/>
              <p:nvPr/>
            </p:nvSpPr>
            <p:spPr bwMode="auto">
              <a:xfrm>
                <a:off x="1294846" y="1501412"/>
                <a:ext cx="404198" cy="28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45720" rIns="45720" rtlCol="0">
                <a:spAutoFit/>
              </a:bodyPr>
              <a:lstStyle/>
              <a:p>
                <a:pPr algn="r" eaLnBrk="1" fontAlgn="t" hangingPunct="1">
                  <a:lnSpc>
                    <a:spcPct val="85000"/>
                  </a:lnSpc>
                </a:pPr>
                <a:r>
                  <a:rPr lang="en-US" sz="1400" b="0" dirty="0">
                    <a:solidFill>
                      <a:schemeClr val="bg1"/>
                    </a:solidFill>
                    <a:latin typeface="Calibri" panose="020F0502020204030204" pitchFamily="34" charset="0"/>
                    <a:cs typeface="Calibri" panose="020F0502020204030204" pitchFamily="34" charset="0"/>
                  </a:rPr>
                  <a:t>100</a:t>
                </a:r>
              </a:p>
            </p:txBody>
          </p:sp>
        </p:grpSp>
        <p:grpSp>
          <p:nvGrpSpPr>
            <p:cNvPr id="183" name="Group 182">
              <a:extLst>
                <a:ext uri="{FF2B5EF4-FFF2-40B4-BE49-F238E27FC236}">
                  <a16:creationId xmlns:a16="http://schemas.microsoft.com/office/drawing/2014/main" id="{07505FD7-34F1-E649-BAC7-209CF378A21C}"/>
                </a:ext>
              </a:extLst>
            </p:cNvPr>
            <p:cNvGrpSpPr/>
            <p:nvPr/>
          </p:nvGrpSpPr>
          <p:grpSpPr>
            <a:xfrm>
              <a:off x="1483456" y="1796187"/>
              <a:ext cx="4279392" cy="2560320"/>
              <a:chOff x="1483456" y="1796187"/>
              <a:chExt cx="4279392" cy="2560320"/>
            </a:xfrm>
          </p:grpSpPr>
          <p:grpSp>
            <p:nvGrpSpPr>
              <p:cNvPr id="184" name="Group 183">
                <a:extLst>
                  <a:ext uri="{FF2B5EF4-FFF2-40B4-BE49-F238E27FC236}">
                    <a16:creationId xmlns:a16="http://schemas.microsoft.com/office/drawing/2014/main" id="{B867CF8F-0201-524F-A7A9-2ED043BF860D}"/>
                  </a:ext>
                </a:extLst>
              </p:cNvPr>
              <p:cNvGrpSpPr/>
              <p:nvPr/>
            </p:nvGrpSpPr>
            <p:grpSpPr>
              <a:xfrm>
                <a:off x="1483456" y="1796187"/>
                <a:ext cx="4279392" cy="2560320"/>
                <a:chOff x="1483456" y="1796187"/>
                <a:chExt cx="4279392" cy="2560320"/>
              </a:xfrm>
            </p:grpSpPr>
            <p:cxnSp>
              <p:nvCxnSpPr>
                <p:cNvPr id="216" name="Straight Connector 215">
                  <a:extLst>
                    <a:ext uri="{FF2B5EF4-FFF2-40B4-BE49-F238E27FC236}">
                      <a16:creationId xmlns:a16="http://schemas.microsoft.com/office/drawing/2014/main" id="{F791FE22-E98C-C84E-85CA-BFE8B25ABA3A}"/>
                    </a:ext>
                  </a:extLst>
                </p:cNvPr>
                <p:cNvCxnSpPr>
                  <a:cxnSpLocks/>
                </p:cNvCxnSpPr>
                <p:nvPr/>
              </p:nvCxnSpPr>
              <p:spPr bwMode="auto">
                <a:xfrm>
                  <a:off x="1559699" y="1796187"/>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DFAC7D0-B612-5246-A7C9-43B623D5862A}"/>
                    </a:ext>
                  </a:extLst>
                </p:cNvPr>
                <p:cNvCxnSpPr>
                  <a:cxnSpLocks/>
                </p:cNvCxnSpPr>
                <p:nvPr/>
              </p:nvCxnSpPr>
              <p:spPr bwMode="auto">
                <a:xfrm flipH="1">
                  <a:off x="1483456" y="4280539"/>
                  <a:ext cx="42793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26B5345E-EA11-574C-A4E8-FEB0B4701436}"/>
                  </a:ext>
                </a:extLst>
              </p:cNvPr>
              <p:cNvGrpSpPr/>
              <p:nvPr/>
            </p:nvGrpSpPr>
            <p:grpSpPr>
              <a:xfrm>
                <a:off x="1483457" y="1804246"/>
                <a:ext cx="82296" cy="2228666"/>
                <a:chOff x="1621891" y="1661939"/>
                <a:chExt cx="80094" cy="2932911"/>
              </a:xfrm>
            </p:grpSpPr>
            <p:cxnSp>
              <p:nvCxnSpPr>
                <p:cNvPr id="206" name="Straight Connector 205">
                  <a:extLst>
                    <a:ext uri="{FF2B5EF4-FFF2-40B4-BE49-F238E27FC236}">
                      <a16:creationId xmlns:a16="http://schemas.microsoft.com/office/drawing/2014/main" id="{E5194DE2-B9A2-D042-8963-D5908F56C143}"/>
                    </a:ext>
                  </a:extLst>
                </p:cNvPr>
                <p:cNvCxnSpPr>
                  <a:cxnSpLocks/>
                </p:cNvCxnSpPr>
                <p:nvPr/>
              </p:nvCxnSpPr>
              <p:spPr bwMode="auto">
                <a:xfrm flipH="1">
                  <a:off x="1621891" y="1661939"/>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2884A8B-B5BB-664C-8E49-483D581E2F5C}"/>
                    </a:ext>
                  </a:extLst>
                </p:cNvPr>
                <p:cNvCxnSpPr>
                  <a:cxnSpLocks/>
                </p:cNvCxnSpPr>
                <p:nvPr/>
              </p:nvCxnSpPr>
              <p:spPr bwMode="auto">
                <a:xfrm flipH="1">
                  <a:off x="1621891" y="1987818"/>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D26FDE5-62BA-2E49-84E4-F95A00DE1420}"/>
                    </a:ext>
                  </a:extLst>
                </p:cNvPr>
                <p:cNvCxnSpPr>
                  <a:cxnSpLocks/>
                </p:cNvCxnSpPr>
                <p:nvPr/>
              </p:nvCxnSpPr>
              <p:spPr bwMode="auto">
                <a:xfrm flipH="1">
                  <a:off x="1621891" y="2313697"/>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535417F-EB51-D040-95C3-B9329EEDC5E8}"/>
                    </a:ext>
                  </a:extLst>
                </p:cNvPr>
                <p:cNvCxnSpPr>
                  <a:cxnSpLocks/>
                </p:cNvCxnSpPr>
                <p:nvPr/>
              </p:nvCxnSpPr>
              <p:spPr bwMode="auto">
                <a:xfrm flipH="1">
                  <a:off x="1621891" y="2639576"/>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019586A-5479-DC41-89BC-5F9CC0C41E94}"/>
                    </a:ext>
                  </a:extLst>
                </p:cNvPr>
                <p:cNvCxnSpPr>
                  <a:cxnSpLocks/>
                </p:cNvCxnSpPr>
                <p:nvPr/>
              </p:nvCxnSpPr>
              <p:spPr bwMode="auto">
                <a:xfrm flipH="1">
                  <a:off x="1621891" y="2965455"/>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CED2138-CB48-CC45-A0E5-06999A9919E2}"/>
                    </a:ext>
                  </a:extLst>
                </p:cNvPr>
                <p:cNvCxnSpPr>
                  <a:cxnSpLocks/>
                </p:cNvCxnSpPr>
                <p:nvPr/>
              </p:nvCxnSpPr>
              <p:spPr bwMode="auto">
                <a:xfrm flipH="1">
                  <a:off x="1621891" y="3291334"/>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3DCF053-D146-E94E-818A-F1A11F34445F}"/>
                    </a:ext>
                  </a:extLst>
                </p:cNvPr>
                <p:cNvCxnSpPr>
                  <a:cxnSpLocks/>
                </p:cNvCxnSpPr>
                <p:nvPr/>
              </p:nvCxnSpPr>
              <p:spPr bwMode="auto">
                <a:xfrm flipH="1">
                  <a:off x="1621891" y="3617213"/>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2F11B9D-2ECD-4243-9146-62B661CE5248}"/>
                    </a:ext>
                  </a:extLst>
                </p:cNvPr>
                <p:cNvCxnSpPr>
                  <a:cxnSpLocks/>
                </p:cNvCxnSpPr>
                <p:nvPr/>
              </p:nvCxnSpPr>
              <p:spPr bwMode="auto">
                <a:xfrm flipH="1">
                  <a:off x="1621891" y="3943092"/>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7A1C384-D92C-7144-AB92-6609BC1A552F}"/>
                    </a:ext>
                  </a:extLst>
                </p:cNvPr>
                <p:cNvCxnSpPr>
                  <a:cxnSpLocks/>
                </p:cNvCxnSpPr>
                <p:nvPr/>
              </p:nvCxnSpPr>
              <p:spPr bwMode="auto">
                <a:xfrm flipH="1">
                  <a:off x="1621891" y="4268971"/>
                  <a:ext cx="80094" cy="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09B3653-7F7A-4E49-A9D4-994323E1BA8E}"/>
                    </a:ext>
                  </a:extLst>
                </p:cNvPr>
                <p:cNvCxnSpPr>
                  <a:cxnSpLocks/>
                </p:cNvCxnSpPr>
                <p:nvPr/>
              </p:nvCxnSpPr>
              <p:spPr bwMode="auto">
                <a:xfrm flipH="1">
                  <a:off x="1621891" y="4594850"/>
                  <a:ext cx="800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F3DDD5CC-8080-3348-B0AE-B02280373E42}"/>
                  </a:ext>
                </a:extLst>
              </p:cNvPr>
              <p:cNvGrpSpPr/>
              <p:nvPr/>
            </p:nvGrpSpPr>
            <p:grpSpPr>
              <a:xfrm>
                <a:off x="1780189" y="4274211"/>
                <a:ext cx="3968829" cy="82296"/>
                <a:chOff x="1982775" y="4912398"/>
                <a:chExt cx="5054220" cy="80093"/>
              </a:xfrm>
            </p:grpSpPr>
            <p:cxnSp>
              <p:nvCxnSpPr>
                <p:cNvPr id="187" name="Straight Connector 186">
                  <a:extLst>
                    <a:ext uri="{FF2B5EF4-FFF2-40B4-BE49-F238E27FC236}">
                      <a16:creationId xmlns:a16="http://schemas.microsoft.com/office/drawing/2014/main" id="{59C5C9DE-5918-FF47-A558-3104BA7109C0}"/>
                    </a:ext>
                  </a:extLst>
                </p:cNvPr>
                <p:cNvCxnSpPr>
                  <a:cxnSpLocks/>
                </p:cNvCxnSpPr>
                <p:nvPr/>
              </p:nvCxnSpPr>
              <p:spPr bwMode="auto">
                <a:xfrm>
                  <a:off x="19827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E64C140-C298-E94B-9A69-88809797F100}"/>
                    </a:ext>
                  </a:extLst>
                </p:cNvPr>
                <p:cNvCxnSpPr>
                  <a:cxnSpLocks/>
                </p:cNvCxnSpPr>
                <p:nvPr/>
              </p:nvCxnSpPr>
              <p:spPr bwMode="auto">
                <a:xfrm>
                  <a:off x="22635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CF1D1C7F-F0A1-0544-983A-63AFDFD3B764}"/>
                    </a:ext>
                  </a:extLst>
                </p:cNvPr>
                <p:cNvCxnSpPr>
                  <a:cxnSpLocks/>
                </p:cNvCxnSpPr>
                <p:nvPr/>
              </p:nvCxnSpPr>
              <p:spPr bwMode="auto">
                <a:xfrm>
                  <a:off x="25443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3D7B324-2502-404E-95C2-56F022846E88}"/>
                    </a:ext>
                  </a:extLst>
                </p:cNvPr>
                <p:cNvCxnSpPr>
                  <a:cxnSpLocks/>
                </p:cNvCxnSpPr>
                <p:nvPr/>
              </p:nvCxnSpPr>
              <p:spPr bwMode="auto">
                <a:xfrm>
                  <a:off x="28251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D087C71-8CEA-3041-AA0E-8B3A91B05551}"/>
                    </a:ext>
                  </a:extLst>
                </p:cNvPr>
                <p:cNvCxnSpPr>
                  <a:cxnSpLocks/>
                </p:cNvCxnSpPr>
                <p:nvPr/>
              </p:nvCxnSpPr>
              <p:spPr bwMode="auto">
                <a:xfrm>
                  <a:off x="31059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C945C99-899A-8349-9DD1-7309562E50AB}"/>
                    </a:ext>
                  </a:extLst>
                </p:cNvPr>
                <p:cNvCxnSpPr>
                  <a:cxnSpLocks/>
                </p:cNvCxnSpPr>
                <p:nvPr/>
              </p:nvCxnSpPr>
              <p:spPr bwMode="auto">
                <a:xfrm>
                  <a:off x="33867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3107FA6-E663-2040-82B4-6C2B2F251B44}"/>
                    </a:ext>
                  </a:extLst>
                </p:cNvPr>
                <p:cNvCxnSpPr>
                  <a:cxnSpLocks/>
                </p:cNvCxnSpPr>
                <p:nvPr/>
              </p:nvCxnSpPr>
              <p:spPr bwMode="auto">
                <a:xfrm>
                  <a:off x="36675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C74F5C11-3F69-1641-93BF-FA74359A52A2}"/>
                    </a:ext>
                  </a:extLst>
                </p:cNvPr>
                <p:cNvCxnSpPr>
                  <a:cxnSpLocks/>
                </p:cNvCxnSpPr>
                <p:nvPr/>
              </p:nvCxnSpPr>
              <p:spPr bwMode="auto">
                <a:xfrm>
                  <a:off x="39483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9EECD79-A4FF-E54F-84B8-798CE850E43C}"/>
                    </a:ext>
                  </a:extLst>
                </p:cNvPr>
                <p:cNvCxnSpPr>
                  <a:cxnSpLocks/>
                </p:cNvCxnSpPr>
                <p:nvPr/>
              </p:nvCxnSpPr>
              <p:spPr bwMode="auto">
                <a:xfrm>
                  <a:off x="422909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DA3E05A-DF93-4F45-9D7D-AB9784E1B297}"/>
                    </a:ext>
                  </a:extLst>
                </p:cNvPr>
                <p:cNvCxnSpPr>
                  <a:cxnSpLocks/>
                </p:cNvCxnSpPr>
                <p:nvPr/>
              </p:nvCxnSpPr>
              <p:spPr bwMode="auto">
                <a:xfrm>
                  <a:off x="450988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6BAFD6C-6C6B-F14B-A108-D70EB9F57385}"/>
                    </a:ext>
                  </a:extLst>
                </p:cNvPr>
                <p:cNvCxnSpPr>
                  <a:cxnSpLocks/>
                </p:cNvCxnSpPr>
                <p:nvPr/>
              </p:nvCxnSpPr>
              <p:spPr bwMode="auto">
                <a:xfrm>
                  <a:off x="479067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92A6CFB5-33F9-2A48-AB15-700668AC6FAB}"/>
                    </a:ext>
                  </a:extLst>
                </p:cNvPr>
                <p:cNvCxnSpPr>
                  <a:cxnSpLocks/>
                </p:cNvCxnSpPr>
                <p:nvPr/>
              </p:nvCxnSpPr>
              <p:spPr bwMode="auto">
                <a:xfrm>
                  <a:off x="507146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7708A2A-2012-EB4A-9B83-8340D69F55E5}"/>
                    </a:ext>
                  </a:extLst>
                </p:cNvPr>
                <p:cNvCxnSpPr>
                  <a:cxnSpLocks/>
                </p:cNvCxnSpPr>
                <p:nvPr/>
              </p:nvCxnSpPr>
              <p:spPr bwMode="auto">
                <a:xfrm>
                  <a:off x="535225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59873C4-6BAB-5B49-B384-F64C6A04D30B}"/>
                    </a:ext>
                  </a:extLst>
                </p:cNvPr>
                <p:cNvCxnSpPr>
                  <a:cxnSpLocks/>
                </p:cNvCxnSpPr>
                <p:nvPr/>
              </p:nvCxnSpPr>
              <p:spPr bwMode="auto">
                <a:xfrm>
                  <a:off x="563304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8B0176E-0D62-4146-8811-E94263A6F010}"/>
                    </a:ext>
                  </a:extLst>
                </p:cNvPr>
                <p:cNvCxnSpPr>
                  <a:cxnSpLocks/>
                </p:cNvCxnSpPr>
                <p:nvPr/>
              </p:nvCxnSpPr>
              <p:spPr bwMode="auto">
                <a:xfrm>
                  <a:off x="591383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6C1BF24-E2E8-6C46-AA4C-6B343AAB4F53}"/>
                    </a:ext>
                  </a:extLst>
                </p:cNvPr>
                <p:cNvCxnSpPr>
                  <a:cxnSpLocks/>
                </p:cNvCxnSpPr>
                <p:nvPr/>
              </p:nvCxnSpPr>
              <p:spPr bwMode="auto">
                <a:xfrm>
                  <a:off x="619462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09DCEF5-81BE-2F46-B888-5150CC953433}"/>
                    </a:ext>
                  </a:extLst>
                </p:cNvPr>
                <p:cNvCxnSpPr>
                  <a:cxnSpLocks/>
                </p:cNvCxnSpPr>
                <p:nvPr/>
              </p:nvCxnSpPr>
              <p:spPr bwMode="auto">
                <a:xfrm>
                  <a:off x="647541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B9B3A89-923B-BD48-97D0-A7CEDB47D970}"/>
                    </a:ext>
                  </a:extLst>
                </p:cNvPr>
                <p:cNvCxnSpPr>
                  <a:cxnSpLocks/>
                </p:cNvCxnSpPr>
                <p:nvPr/>
              </p:nvCxnSpPr>
              <p:spPr bwMode="auto">
                <a:xfrm>
                  <a:off x="6756205" y="4912398"/>
                  <a:ext cx="0" cy="80093"/>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B7B1478-2493-A241-BFC3-6F96BD67C40B}"/>
                    </a:ext>
                  </a:extLst>
                </p:cNvPr>
                <p:cNvCxnSpPr>
                  <a:cxnSpLocks/>
                </p:cNvCxnSpPr>
                <p:nvPr/>
              </p:nvCxnSpPr>
              <p:spPr bwMode="auto">
                <a:xfrm>
                  <a:off x="7036995" y="4912398"/>
                  <a:ext cx="0" cy="80093"/>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252" name="Group 251">
            <a:extLst>
              <a:ext uri="{FF2B5EF4-FFF2-40B4-BE49-F238E27FC236}">
                <a16:creationId xmlns:a16="http://schemas.microsoft.com/office/drawing/2014/main" id="{D9EC791D-FA55-A046-8ADF-4567707B6997}"/>
              </a:ext>
            </a:extLst>
          </p:cNvPr>
          <p:cNvGrpSpPr/>
          <p:nvPr/>
        </p:nvGrpSpPr>
        <p:grpSpPr>
          <a:xfrm>
            <a:off x="1579843" y="1794841"/>
            <a:ext cx="4153423" cy="1081726"/>
            <a:chOff x="94052" y="570301"/>
            <a:chExt cx="11488348" cy="2992048"/>
          </a:xfrm>
        </p:grpSpPr>
        <p:grpSp>
          <p:nvGrpSpPr>
            <p:cNvPr id="369" name="Group 368">
              <a:extLst>
                <a:ext uri="{FF2B5EF4-FFF2-40B4-BE49-F238E27FC236}">
                  <a16:creationId xmlns:a16="http://schemas.microsoft.com/office/drawing/2014/main" id="{820798BA-5C08-5149-BE3A-6DE71BF727D4}"/>
                </a:ext>
              </a:extLst>
            </p:cNvPr>
            <p:cNvGrpSpPr/>
            <p:nvPr/>
          </p:nvGrpSpPr>
          <p:grpSpPr>
            <a:xfrm>
              <a:off x="177800" y="635000"/>
              <a:ext cx="11306175" cy="2882900"/>
              <a:chOff x="177800" y="635000"/>
              <a:chExt cx="11306175" cy="2882900"/>
            </a:xfrm>
          </p:grpSpPr>
          <p:sp>
            <p:nvSpPr>
              <p:cNvPr id="495" name="Freeform 494">
                <a:extLst>
                  <a:ext uri="{FF2B5EF4-FFF2-40B4-BE49-F238E27FC236}">
                    <a16:creationId xmlns:a16="http://schemas.microsoft.com/office/drawing/2014/main" id="{1952A8FF-D53B-C640-995C-7750E437DADA}"/>
                  </a:ext>
                </a:extLst>
              </p:cNvPr>
              <p:cNvSpPr/>
              <p:nvPr/>
            </p:nvSpPr>
            <p:spPr bwMode="auto">
              <a:xfrm>
                <a:off x="3721100" y="2070100"/>
                <a:ext cx="7762875" cy="1447800"/>
              </a:xfrm>
              <a:custGeom>
                <a:avLst/>
                <a:gdLst>
                  <a:gd name="connsiteX0" fmla="*/ 7762875 w 7762875"/>
                  <a:gd name="connsiteY0" fmla="*/ 1419225 h 1447800"/>
                  <a:gd name="connsiteX1" fmla="*/ 5969000 w 7762875"/>
                  <a:gd name="connsiteY1" fmla="*/ 1419225 h 1447800"/>
                  <a:gd name="connsiteX2" fmla="*/ 5969000 w 7762875"/>
                  <a:gd name="connsiteY2" fmla="*/ 1447800 h 1447800"/>
                  <a:gd name="connsiteX3" fmla="*/ 5969000 w 7762875"/>
                  <a:gd name="connsiteY3" fmla="*/ 1387475 h 1447800"/>
                  <a:gd name="connsiteX4" fmla="*/ 5918200 w 7762875"/>
                  <a:gd name="connsiteY4" fmla="*/ 1387475 h 1447800"/>
                  <a:gd name="connsiteX5" fmla="*/ 5918200 w 7762875"/>
                  <a:gd name="connsiteY5" fmla="*/ 1346200 h 1447800"/>
                  <a:gd name="connsiteX6" fmla="*/ 5368925 w 7762875"/>
                  <a:gd name="connsiteY6" fmla="*/ 1346200 h 1447800"/>
                  <a:gd name="connsiteX7" fmla="*/ 5368925 w 7762875"/>
                  <a:gd name="connsiteY7" fmla="*/ 1298575 h 1447800"/>
                  <a:gd name="connsiteX8" fmla="*/ 5292725 w 7762875"/>
                  <a:gd name="connsiteY8" fmla="*/ 1298575 h 1447800"/>
                  <a:gd name="connsiteX9" fmla="*/ 5292725 w 7762875"/>
                  <a:gd name="connsiteY9" fmla="*/ 1260475 h 1447800"/>
                  <a:gd name="connsiteX10" fmla="*/ 5140325 w 7762875"/>
                  <a:gd name="connsiteY10" fmla="*/ 1260475 h 1447800"/>
                  <a:gd name="connsiteX11" fmla="*/ 5140325 w 7762875"/>
                  <a:gd name="connsiteY11" fmla="*/ 1228725 h 1447800"/>
                  <a:gd name="connsiteX12" fmla="*/ 4832350 w 7762875"/>
                  <a:gd name="connsiteY12" fmla="*/ 1228725 h 1447800"/>
                  <a:gd name="connsiteX13" fmla="*/ 4832350 w 7762875"/>
                  <a:gd name="connsiteY13" fmla="*/ 1190625 h 1447800"/>
                  <a:gd name="connsiteX14" fmla="*/ 4768850 w 7762875"/>
                  <a:gd name="connsiteY14" fmla="*/ 1190625 h 1447800"/>
                  <a:gd name="connsiteX15" fmla="*/ 4768850 w 7762875"/>
                  <a:gd name="connsiteY15" fmla="*/ 1162050 h 1447800"/>
                  <a:gd name="connsiteX16" fmla="*/ 4283075 w 7762875"/>
                  <a:gd name="connsiteY16" fmla="*/ 1162050 h 1447800"/>
                  <a:gd name="connsiteX17" fmla="*/ 4283075 w 7762875"/>
                  <a:gd name="connsiteY17" fmla="*/ 1162050 h 1447800"/>
                  <a:gd name="connsiteX18" fmla="*/ 3797300 w 7762875"/>
                  <a:gd name="connsiteY18" fmla="*/ 1162050 h 1447800"/>
                  <a:gd name="connsiteX19" fmla="*/ 3797300 w 7762875"/>
                  <a:gd name="connsiteY19" fmla="*/ 1120775 h 1447800"/>
                  <a:gd name="connsiteX20" fmla="*/ 3749675 w 7762875"/>
                  <a:gd name="connsiteY20" fmla="*/ 1120775 h 1447800"/>
                  <a:gd name="connsiteX21" fmla="*/ 3749675 w 7762875"/>
                  <a:gd name="connsiteY21" fmla="*/ 1095375 h 1447800"/>
                  <a:gd name="connsiteX22" fmla="*/ 3702050 w 7762875"/>
                  <a:gd name="connsiteY22" fmla="*/ 1095375 h 1447800"/>
                  <a:gd name="connsiteX23" fmla="*/ 3702050 w 7762875"/>
                  <a:gd name="connsiteY23" fmla="*/ 1060450 h 1447800"/>
                  <a:gd name="connsiteX24" fmla="*/ 3670300 w 7762875"/>
                  <a:gd name="connsiteY24" fmla="*/ 1060450 h 1447800"/>
                  <a:gd name="connsiteX25" fmla="*/ 3670300 w 7762875"/>
                  <a:gd name="connsiteY25" fmla="*/ 1003300 h 1447800"/>
                  <a:gd name="connsiteX26" fmla="*/ 3641725 w 7762875"/>
                  <a:gd name="connsiteY26" fmla="*/ 1003300 h 1447800"/>
                  <a:gd name="connsiteX27" fmla="*/ 3641725 w 7762875"/>
                  <a:gd name="connsiteY27" fmla="*/ 962025 h 1447800"/>
                  <a:gd name="connsiteX28" fmla="*/ 3121025 w 7762875"/>
                  <a:gd name="connsiteY28" fmla="*/ 962025 h 1447800"/>
                  <a:gd name="connsiteX29" fmla="*/ 3121025 w 7762875"/>
                  <a:gd name="connsiteY29" fmla="*/ 917575 h 1447800"/>
                  <a:gd name="connsiteX30" fmla="*/ 3016250 w 7762875"/>
                  <a:gd name="connsiteY30" fmla="*/ 917575 h 1447800"/>
                  <a:gd name="connsiteX31" fmla="*/ 3016250 w 7762875"/>
                  <a:gd name="connsiteY31" fmla="*/ 885825 h 1447800"/>
                  <a:gd name="connsiteX32" fmla="*/ 2609850 w 7762875"/>
                  <a:gd name="connsiteY32" fmla="*/ 885825 h 1447800"/>
                  <a:gd name="connsiteX33" fmla="*/ 2609850 w 7762875"/>
                  <a:gd name="connsiteY33" fmla="*/ 847725 h 1447800"/>
                  <a:gd name="connsiteX34" fmla="*/ 2571750 w 7762875"/>
                  <a:gd name="connsiteY34" fmla="*/ 847725 h 1447800"/>
                  <a:gd name="connsiteX35" fmla="*/ 2571750 w 7762875"/>
                  <a:gd name="connsiteY35" fmla="*/ 815975 h 1447800"/>
                  <a:gd name="connsiteX36" fmla="*/ 2457450 w 7762875"/>
                  <a:gd name="connsiteY36" fmla="*/ 815975 h 1447800"/>
                  <a:gd name="connsiteX37" fmla="*/ 2457450 w 7762875"/>
                  <a:gd name="connsiteY37" fmla="*/ 790575 h 1447800"/>
                  <a:gd name="connsiteX38" fmla="*/ 2247900 w 7762875"/>
                  <a:gd name="connsiteY38" fmla="*/ 790575 h 1447800"/>
                  <a:gd name="connsiteX39" fmla="*/ 2247900 w 7762875"/>
                  <a:gd name="connsiteY39" fmla="*/ 762000 h 1447800"/>
                  <a:gd name="connsiteX40" fmla="*/ 2070100 w 7762875"/>
                  <a:gd name="connsiteY40" fmla="*/ 762000 h 1447800"/>
                  <a:gd name="connsiteX41" fmla="*/ 2070100 w 7762875"/>
                  <a:gd name="connsiteY41" fmla="*/ 717550 h 1447800"/>
                  <a:gd name="connsiteX42" fmla="*/ 1993900 w 7762875"/>
                  <a:gd name="connsiteY42" fmla="*/ 717550 h 1447800"/>
                  <a:gd name="connsiteX43" fmla="*/ 1993900 w 7762875"/>
                  <a:gd name="connsiteY43" fmla="*/ 638175 h 1447800"/>
                  <a:gd name="connsiteX44" fmla="*/ 1905000 w 7762875"/>
                  <a:gd name="connsiteY44" fmla="*/ 638175 h 1447800"/>
                  <a:gd name="connsiteX45" fmla="*/ 1905000 w 7762875"/>
                  <a:gd name="connsiteY45" fmla="*/ 638175 h 1447800"/>
                  <a:gd name="connsiteX46" fmla="*/ 1793875 w 7762875"/>
                  <a:gd name="connsiteY46" fmla="*/ 638175 h 1447800"/>
                  <a:gd name="connsiteX47" fmla="*/ 1793875 w 7762875"/>
                  <a:gd name="connsiteY47" fmla="*/ 593725 h 1447800"/>
                  <a:gd name="connsiteX48" fmla="*/ 1565275 w 7762875"/>
                  <a:gd name="connsiteY48" fmla="*/ 593725 h 1447800"/>
                  <a:gd name="connsiteX49" fmla="*/ 1565275 w 7762875"/>
                  <a:gd name="connsiteY49" fmla="*/ 593725 h 1447800"/>
                  <a:gd name="connsiteX50" fmla="*/ 1473200 w 7762875"/>
                  <a:gd name="connsiteY50" fmla="*/ 593725 h 1447800"/>
                  <a:gd name="connsiteX51" fmla="*/ 1473200 w 7762875"/>
                  <a:gd name="connsiteY51" fmla="*/ 501650 h 1447800"/>
                  <a:gd name="connsiteX52" fmla="*/ 1403350 w 7762875"/>
                  <a:gd name="connsiteY52" fmla="*/ 501650 h 1447800"/>
                  <a:gd name="connsiteX53" fmla="*/ 1403350 w 7762875"/>
                  <a:gd name="connsiteY53" fmla="*/ 450850 h 1447800"/>
                  <a:gd name="connsiteX54" fmla="*/ 968375 w 7762875"/>
                  <a:gd name="connsiteY54" fmla="*/ 450850 h 1447800"/>
                  <a:gd name="connsiteX55" fmla="*/ 968375 w 7762875"/>
                  <a:gd name="connsiteY55" fmla="*/ 371475 h 1447800"/>
                  <a:gd name="connsiteX56" fmla="*/ 895350 w 7762875"/>
                  <a:gd name="connsiteY56" fmla="*/ 371475 h 1447800"/>
                  <a:gd name="connsiteX57" fmla="*/ 895350 w 7762875"/>
                  <a:gd name="connsiteY57" fmla="*/ 333375 h 1447800"/>
                  <a:gd name="connsiteX58" fmla="*/ 835025 w 7762875"/>
                  <a:gd name="connsiteY58" fmla="*/ 333375 h 1447800"/>
                  <a:gd name="connsiteX59" fmla="*/ 835025 w 7762875"/>
                  <a:gd name="connsiteY59" fmla="*/ 304800 h 1447800"/>
                  <a:gd name="connsiteX60" fmla="*/ 619125 w 7762875"/>
                  <a:gd name="connsiteY60" fmla="*/ 304800 h 1447800"/>
                  <a:gd name="connsiteX61" fmla="*/ 619125 w 7762875"/>
                  <a:gd name="connsiteY61" fmla="*/ 269875 h 1447800"/>
                  <a:gd name="connsiteX62" fmla="*/ 492125 w 7762875"/>
                  <a:gd name="connsiteY62" fmla="*/ 269875 h 1447800"/>
                  <a:gd name="connsiteX63" fmla="*/ 492125 w 7762875"/>
                  <a:gd name="connsiteY63" fmla="*/ 231775 h 1447800"/>
                  <a:gd name="connsiteX64" fmla="*/ 384175 w 7762875"/>
                  <a:gd name="connsiteY64" fmla="*/ 231775 h 1447800"/>
                  <a:gd name="connsiteX65" fmla="*/ 384175 w 7762875"/>
                  <a:gd name="connsiteY65" fmla="*/ 193675 h 1447800"/>
                  <a:gd name="connsiteX66" fmla="*/ 323850 w 7762875"/>
                  <a:gd name="connsiteY66" fmla="*/ 193675 h 1447800"/>
                  <a:gd name="connsiteX67" fmla="*/ 323850 w 7762875"/>
                  <a:gd name="connsiteY67" fmla="*/ 123825 h 1447800"/>
                  <a:gd name="connsiteX68" fmla="*/ 288925 w 7762875"/>
                  <a:gd name="connsiteY68" fmla="*/ 123825 h 1447800"/>
                  <a:gd name="connsiteX69" fmla="*/ 288925 w 7762875"/>
                  <a:gd name="connsiteY69" fmla="*/ 92075 h 1447800"/>
                  <a:gd name="connsiteX70" fmla="*/ 168275 w 7762875"/>
                  <a:gd name="connsiteY70" fmla="*/ 92075 h 1447800"/>
                  <a:gd name="connsiteX71" fmla="*/ 168275 w 7762875"/>
                  <a:gd name="connsiteY71" fmla="*/ 53975 h 1447800"/>
                  <a:gd name="connsiteX72" fmla="*/ 63500 w 7762875"/>
                  <a:gd name="connsiteY72" fmla="*/ 53975 h 1447800"/>
                  <a:gd name="connsiteX73" fmla="*/ 63500 w 7762875"/>
                  <a:gd name="connsiteY73" fmla="*/ 0 h 1447800"/>
                  <a:gd name="connsiteX74" fmla="*/ 0 w 7762875"/>
                  <a:gd name="connsiteY74"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7762875" h="1447800">
                    <a:moveTo>
                      <a:pt x="7762875" y="1419225"/>
                    </a:moveTo>
                    <a:lnTo>
                      <a:pt x="5969000" y="1419225"/>
                    </a:lnTo>
                    <a:lnTo>
                      <a:pt x="5969000" y="1447800"/>
                    </a:lnTo>
                    <a:lnTo>
                      <a:pt x="5969000" y="1387475"/>
                    </a:lnTo>
                    <a:lnTo>
                      <a:pt x="5918200" y="1387475"/>
                    </a:lnTo>
                    <a:lnTo>
                      <a:pt x="5918200" y="1346200"/>
                    </a:lnTo>
                    <a:lnTo>
                      <a:pt x="5368925" y="1346200"/>
                    </a:lnTo>
                    <a:lnTo>
                      <a:pt x="5368925" y="1298575"/>
                    </a:lnTo>
                    <a:lnTo>
                      <a:pt x="5292725" y="1298575"/>
                    </a:lnTo>
                    <a:lnTo>
                      <a:pt x="5292725" y="1260475"/>
                    </a:lnTo>
                    <a:lnTo>
                      <a:pt x="5140325" y="1260475"/>
                    </a:lnTo>
                    <a:lnTo>
                      <a:pt x="5140325" y="1228725"/>
                    </a:lnTo>
                    <a:lnTo>
                      <a:pt x="4832350" y="1228725"/>
                    </a:lnTo>
                    <a:lnTo>
                      <a:pt x="4832350" y="1190625"/>
                    </a:lnTo>
                    <a:lnTo>
                      <a:pt x="4768850" y="1190625"/>
                    </a:lnTo>
                    <a:lnTo>
                      <a:pt x="4768850" y="1162050"/>
                    </a:lnTo>
                    <a:lnTo>
                      <a:pt x="4283075" y="1162050"/>
                    </a:lnTo>
                    <a:lnTo>
                      <a:pt x="4283075" y="1162050"/>
                    </a:lnTo>
                    <a:lnTo>
                      <a:pt x="3797300" y="1162050"/>
                    </a:lnTo>
                    <a:lnTo>
                      <a:pt x="3797300" y="1120775"/>
                    </a:lnTo>
                    <a:lnTo>
                      <a:pt x="3749675" y="1120775"/>
                    </a:lnTo>
                    <a:lnTo>
                      <a:pt x="3749675" y="1095375"/>
                    </a:lnTo>
                    <a:lnTo>
                      <a:pt x="3702050" y="1095375"/>
                    </a:lnTo>
                    <a:lnTo>
                      <a:pt x="3702050" y="1060450"/>
                    </a:lnTo>
                    <a:lnTo>
                      <a:pt x="3670300" y="1060450"/>
                    </a:lnTo>
                    <a:lnTo>
                      <a:pt x="3670300" y="1003300"/>
                    </a:lnTo>
                    <a:lnTo>
                      <a:pt x="3641725" y="1003300"/>
                    </a:lnTo>
                    <a:lnTo>
                      <a:pt x="3641725" y="962025"/>
                    </a:lnTo>
                    <a:lnTo>
                      <a:pt x="3121025" y="962025"/>
                    </a:lnTo>
                    <a:lnTo>
                      <a:pt x="3121025" y="917575"/>
                    </a:lnTo>
                    <a:lnTo>
                      <a:pt x="3016250" y="917575"/>
                    </a:lnTo>
                    <a:lnTo>
                      <a:pt x="3016250" y="885825"/>
                    </a:lnTo>
                    <a:lnTo>
                      <a:pt x="2609850" y="885825"/>
                    </a:lnTo>
                    <a:lnTo>
                      <a:pt x="2609850" y="847725"/>
                    </a:lnTo>
                    <a:lnTo>
                      <a:pt x="2571750" y="847725"/>
                    </a:lnTo>
                    <a:lnTo>
                      <a:pt x="2571750" y="815975"/>
                    </a:lnTo>
                    <a:lnTo>
                      <a:pt x="2457450" y="815975"/>
                    </a:lnTo>
                    <a:lnTo>
                      <a:pt x="2457450" y="790575"/>
                    </a:lnTo>
                    <a:lnTo>
                      <a:pt x="2247900" y="790575"/>
                    </a:lnTo>
                    <a:lnTo>
                      <a:pt x="2247900" y="762000"/>
                    </a:lnTo>
                    <a:lnTo>
                      <a:pt x="2070100" y="762000"/>
                    </a:lnTo>
                    <a:lnTo>
                      <a:pt x="2070100" y="717550"/>
                    </a:lnTo>
                    <a:lnTo>
                      <a:pt x="1993900" y="717550"/>
                    </a:lnTo>
                    <a:lnTo>
                      <a:pt x="1993900" y="638175"/>
                    </a:lnTo>
                    <a:lnTo>
                      <a:pt x="1905000" y="638175"/>
                    </a:lnTo>
                    <a:lnTo>
                      <a:pt x="1905000" y="638175"/>
                    </a:lnTo>
                    <a:lnTo>
                      <a:pt x="1793875" y="638175"/>
                    </a:lnTo>
                    <a:lnTo>
                      <a:pt x="1793875" y="593725"/>
                    </a:lnTo>
                    <a:lnTo>
                      <a:pt x="1565275" y="593725"/>
                    </a:lnTo>
                    <a:lnTo>
                      <a:pt x="1565275" y="593725"/>
                    </a:lnTo>
                    <a:lnTo>
                      <a:pt x="1473200" y="593725"/>
                    </a:lnTo>
                    <a:lnTo>
                      <a:pt x="1473200" y="501650"/>
                    </a:lnTo>
                    <a:lnTo>
                      <a:pt x="1403350" y="501650"/>
                    </a:lnTo>
                    <a:lnTo>
                      <a:pt x="1403350" y="450850"/>
                    </a:lnTo>
                    <a:lnTo>
                      <a:pt x="968375" y="450850"/>
                    </a:lnTo>
                    <a:lnTo>
                      <a:pt x="968375" y="371475"/>
                    </a:lnTo>
                    <a:lnTo>
                      <a:pt x="895350" y="371475"/>
                    </a:lnTo>
                    <a:lnTo>
                      <a:pt x="895350" y="333375"/>
                    </a:lnTo>
                    <a:lnTo>
                      <a:pt x="835025" y="333375"/>
                    </a:lnTo>
                    <a:lnTo>
                      <a:pt x="835025" y="304800"/>
                    </a:lnTo>
                    <a:lnTo>
                      <a:pt x="619125" y="304800"/>
                    </a:lnTo>
                    <a:lnTo>
                      <a:pt x="619125" y="269875"/>
                    </a:lnTo>
                    <a:lnTo>
                      <a:pt x="492125" y="269875"/>
                    </a:lnTo>
                    <a:lnTo>
                      <a:pt x="492125" y="231775"/>
                    </a:lnTo>
                    <a:lnTo>
                      <a:pt x="384175" y="231775"/>
                    </a:lnTo>
                    <a:lnTo>
                      <a:pt x="384175" y="193675"/>
                    </a:lnTo>
                    <a:lnTo>
                      <a:pt x="323850" y="193675"/>
                    </a:lnTo>
                    <a:lnTo>
                      <a:pt x="323850" y="123825"/>
                    </a:lnTo>
                    <a:lnTo>
                      <a:pt x="288925" y="123825"/>
                    </a:lnTo>
                    <a:lnTo>
                      <a:pt x="288925" y="92075"/>
                    </a:lnTo>
                    <a:lnTo>
                      <a:pt x="168275" y="92075"/>
                    </a:lnTo>
                    <a:lnTo>
                      <a:pt x="168275" y="53975"/>
                    </a:lnTo>
                    <a:lnTo>
                      <a:pt x="63500" y="53975"/>
                    </a:lnTo>
                    <a:lnTo>
                      <a:pt x="635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96" name="Freeform 495">
                <a:extLst>
                  <a:ext uri="{FF2B5EF4-FFF2-40B4-BE49-F238E27FC236}">
                    <a16:creationId xmlns:a16="http://schemas.microsoft.com/office/drawing/2014/main" id="{489FDAC7-859E-2E4C-8ED8-F1F8AEC43D1E}"/>
                  </a:ext>
                </a:extLst>
              </p:cNvPr>
              <p:cNvSpPr/>
              <p:nvPr/>
            </p:nvSpPr>
            <p:spPr bwMode="auto">
              <a:xfrm>
                <a:off x="177800" y="635000"/>
                <a:ext cx="3552825" cy="1435100"/>
              </a:xfrm>
              <a:custGeom>
                <a:avLst/>
                <a:gdLst>
                  <a:gd name="connsiteX0" fmla="*/ 3552825 w 3552825"/>
                  <a:gd name="connsiteY0" fmla="*/ 1435100 h 1435100"/>
                  <a:gd name="connsiteX1" fmla="*/ 3368675 w 3552825"/>
                  <a:gd name="connsiteY1" fmla="*/ 1435100 h 1435100"/>
                  <a:gd name="connsiteX2" fmla="*/ 3368675 w 3552825"/>
                  <a:gd name="connsiteY2" fmla="*/ 1362075 h 1435100"/>
                  <a:gd name="connsiteX3" fmla="*/ 3298825 w 3552825"/>
                  <a:gd name="connsiteY3" fmla="*/ 1362075 h 1435100"/>
                  <a:gd name="connsiteX4" fmla="*/ 3298825 w 3552825"/>
                  <a:gd name="connsiteY4" fmla="*/ 1314450 h 1435100"/>
                  <a:gd name="connsiteX5" fmla="*/ 3254375 w 3552825"/>
                  <a:gd name="connsiteY5" fmla="*/ 1314450 h 1435100"/>
                  <a:gd name="connsiteX6" fmla="*/ 3254375 w 3552825"/>
                  <a:gd name="connsiteY6" fmla="*/ 1250950 h 1435100"/>
                  <a:gd name="connsiteX7" fmla="*/ 3213100 w 3552825"/>
                  <a:gd name="connsiteY7" fmla="*/ 1250950 h 1435100"/>
                  <a:gd name="connsiteX8" fmla="*/ 3213100 w 3552825"/>
                  <a:gd name="connsiteY8" fmla="*/ 1222375 h 1435100"/>
                  <a:gd name="connsiteX9" fmla="*/ 3060700 w 3552825"/>
                  <a:gd name="connsiteY9" fmla="*/ 1222375 h 1435100"/>
                  <a:gd name="connsiteX10" fmla="*/ 3060700 w 3552825"/>
                  <a:gd name="connsiteY10" fmla="*/ 1177925 h 1435100"/>
                  <a:gd name="connsiteX11" fmla="*/ 2835275 w 3552825"/>
                  <a:gd name="connsiteY11" fmla="*/ 1177925 h 1435100"/>
                  <a:gd name="connsiteX12" fmla="*/ 2835275 w 3552825"/>
                  <a:gd name="connsiteY12" fmla="*/ 1120775 h 1435100"/>
                  <a:gd name="connsiteX13" fmla="*/ 2784475 w 3552825"/>
                  <a:gd name="connsiteY13" fmla="*/ 1120775 h 1435100"/>
                  <a:gd name="connsiteX14" fmla="*/ 2784475 w 3552825"/>
                  <a:gd name="connsiteY14" fmla="*/ 990600 h 1435100"/>
                  <a:gd name="connsiteX15" fmla="*/ 2670175 w 3552825"/>
                  <a:gd name="connsiteY15" fmla="*/ 990600 h 1435100"/>
                  <a:gd name="connsiteX16" fmla="*/ 2670175 w 3552825"/>
                  <a:gd name="connsiteY16" fmla="*/ 958850 h 1435100"/>
                  <a:gd name="connsiteX17" fmla="*/ 2482850 w 3552825"/>
                  <a:gd name="connsiteY17" fmla="*/ 958850 h 1435100"/>
                  <a:gd name="connsiteX18" fmla="*/ 2482850 w 3552825"/>
                  <a:gd name="connsiteY18" fmla="*/ 917575 h 1435100"/>
                  <a:gd name="connsiteX19" fmla="*/ 2257425 w 3552825"/>
                  <a:gd name="connsiteY19" fmla="*/ 917575 h 1435100"/>
                  <a:gd name="connsiteX20" fmla="*/ 2257425 w 3552825"/>
                  <a:gd name="connsiteY20" fmla="*/ 781050 h 1435100"/>
                  <a:gd name="connsiteX21" fmla="*/ 2212975 w 3552825"/>
                  <a:gd name="connsiteY21" fmla="*/ 781050 h 1435100"/>
                  <a:gd name="connsiteX22" fmla="*/ 2212975 w 3552825"/>
                  <a:gd name="connsiteY22" fmla="*/ 692150 h 1435100"/>
                  <a:gd name="connsiteX23" fmla="*/ 2127250 w 3552825"/>
                  <a:gd name="connsiteY23" fmla="*/ 692150 h 1435100"/>
                  <a:gd name="connsiteX24" fmla="*/ 2127250 w 3552825"/>
                  <a:gd name="connsiteY24" fmla="*/ 654050 h 1435100"/>
                  <a:gd name="connsiteX25" fmla="*/ 1841500 w 3552825"/>
                  <a:gd name="connsiteY25" fmla="*/ 654050 h 1435100"/>
                  <a:gd name="connsiteX26" fmla="*/ 1841500 w 3552825"/>
                  <a:gd name="connsiteY26" fmla="*/ 606425 h 1435100"/>
                  <a:gd name="connsiteX27" fmla="*/ 1717675 w 3552825"/>
                  <a:gd name="connsiteY27" fmla="*/ 606425 h 1435100"/>
                  <a:gd name="connsiteX28" fmla="*/ 1717675 w 3552825"/>
                  <a:gd name="connsiteY28" fmla="*/ 536575 h 1435100"/>
                  <a:gd name="connsiteX29" fmla="*/ 1679575 w 3552825"/>
                  <a:gd name="connsiteY29" fmla="*/ 536575 h 1435100"/>
                  <a:gd name="connsiteX30" fmla="*/ 1679575 w 3552825"/>
                  <a:gd name="connsiteY30" fmla="*/ 479425 h 1435100"/>
                  <a:gd name="connsiteX31" fmla="*/ 1635125 w 3552825"/>
                  <a:gd name="connsiteY31" fmla="*/ 479425 h 1435100"/>
                  <a:gd name="connsiteX32" fmla="*/ 1635125 w 3552825"/>
                  <a:gd name="connsiteY32" fmla="*/ 447675 h 1435100"/>
                  <a:gd name="connsiteX33" fmla="*/ 1193800 w 3552825"/>
                  <a:gd name="connsiteY33" fmla="*/ 447675 h 1435100"/>
                  <a:gd name="connsiteX34" fmla="*/ 1193800 w 3552825"/>
                  <a:gd name="connsiteY34" fmla="*/ 387350 h 1435100"/>
                  <a:gd name="connsiteX35" fmla="*/ 1114425 w 3552825"/>
                  <a:gd name="connsiteY35" fmla="*/ 387350 h 1435100"/>
                  <a:gd name="connsiteX36" fmla="*/ 1114425 w 3552825"/>
                  <a:gd name="connsiteY36" fmla="*/ 295275 h 1435100"/>
                  <a:gd name="connsiteX37" fmla="*/ 1025525 w 3552825"/>
                  <a:gd name="connsiteY37" fmla="*/ 295275 h 1435100"/>
                  <a:gd name="connsiteX38" fmla="*/ 1025525 w 3552825"/>
                  <a:gd name="connsiteY38" fmla="*/ 219075 h 1435100"/>
                  <a:gd name="connsiteX39" fmla="*/ 955675 w 3552825"/>
                  <a:gd name="connsiteY39" fmla="*/ 219075 h 1435100"/>
                  <a:gd name="connsiteX40" fmla="*/ 955675 w 3552825"/>
                  <a:gd name="connsiteY40" fmla="*/ 133350 h 1435100"/>
                  <a:gd name="connsiteX41" fmla="*/ 701675 w 3552825"/>
                  <a:gd name="connsiteY41" fmla="*/ 133350 h 1435100"/>
                  <a:gd name="connsiteX42" fmla="*/ 701675 w 3552825"/>
                  <a:gd name="connsiteY42" fmla="*/ 47625 h 1435100"/>
                  <a:gd name="connsiteX43" fmla="*/ 555625 w 3552825"/>
                  <a:gd name="connsiteY43" fmla="*/ 47625 h 1435100"/>
                  <a:gd name="connsiteX44" fmla="*/ 555625 w 3552825"/>
                  <a:gd name="connsiteY44" fmla="*/ 0 h 1435100"/>
                  <a:gd name="connsiteX45" fmla="*/ 0 w 3552825"/>
                  <a:gd name="connsiteY45" fmla="*/ 0 h 143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52825" h="1435100">
                    <a:moveTo>
                      <a:pt x="3552825" y="1435100"/>
                    </a:moveTo>
                    <a:lnTo>
                      <a:pt x="3368675" y="1435100"/>
                    </a:lnTo>
                    <a:lnTo>
                      <a:pt x="3368675" y="1362075"/>
                    </a:lnTo>
                    <a:lnTo>
                      <a:pt x="3298825" y="1362075"/>
                    </a:lnTo>
                    <a:lnTo>
                      <a:pt x="3298825" y="1314450"/>
                    </a:lnTo>
                    <a:lnTo>
                      <a:pt x="3254375" y="1314450"/>
                    </a:lnTo>
                    <a:lnTo>
                      <a:pt x="3254375" y="1250950"/>
                    </a:lnTo>
                    <a:lnTo>
                      <a:pt x="3213100" y="1250950"/>
                    </a:lnTo>
                    <a:lnTo>
                      <a:pt x="3213100" y="1222375"/>
                    </a:lnTo>
                    <a:lnTo>
                      <a:pt x="3060700" y="1222375"/>
                    </a:lnTo>
                    <a:lnTo>
                      <a:pt x="3060700" y="1177925"/>
                    </a:lnTo>
                    <a:lnTo>
                      <a:pt x="2835275" y="1177925"/>
                    </a:lnTo>
                    <a:lnTo>
                      <a:pt x="2835275" y="1120775"/>
                    </a:lnTo>
                    <a:lnTo>
                      <a:pt x="2784475" y="1120775"/>
                    </a:lnTo>
                    <a:lnTo>
                      <a:pt x="2784475" y="990600"/>
                    </a:lnTo>
                    <a:lnTo>
                      <a:pt x="2670175" y="990600"/>
                    </a:lnTo>
                    <a:lnTo>
                      <a:pt x="2670175" y="958850"/>
                    </a:lnTo>
                    <a:lnTo>
                      <a:pt x="2482850" y="958850"/>
                    </a:lnTo>
                    <a:lnTo>
                      <a:pt x="2482850" y="917575"/>
                    </a:lnTo>
                    <a:lnTo>
                      <a:pt x="2257425" y="917575"/>
                    </a:lnTo>
                    <a:lnTo>
                      <a:pt x="2257425" y="781050"/>
                    </a:lnTo>
                    <a:lnTo>
                      <a:pt x="2212975" y="781050"/>
                    </a:lnTo>
                    <a:lnTo>
                      <a:pt x="2212975" y="692150"/>
                    </a:lnTo>
                    <a:lnTo>
                      <a:pt x="2127250" y="692150"/>
                    </a:lnTo>
                    <a:lnTo>
                      <a:pt x="2127250" y="654050"/>
                    </a:lnTo>
                    <a:lnTo>
                      <a:pt x="1841500" y="654050"/>
                    </a:lnTo>
                    <a:lnTo>
                      <a:pt x="1841500" y="606425"/>
                    </a:lnTo>
                    <a:lnTo>
                      <a:pt x="1717675" y="606425"/>
                    </a:lnTo>
                    <a:lnTo>
                      <a:pt x="1717675" y="536575"/>
                    </a:lnTo>
                    <a:lnTo>
                      <a:pt x="1679575" y="536575"/>
                    </a:lnTo>
                    <a:lnTo>
                      <a:pt x="1679575" y="479425"/>
                    </a:lnTo>
                    <a:lnTo>
                      <a:pt x="1635125" y="479425"/>
                    </a:lnTo>
                    <a:lnTo>
                      <a:pt x="1635125" y="447675"/>
                    </a:lnTo>
                    <a:lnTo>
                      <a:pt x="1193800" y="447675"/>
                    </a:lnTo>
                    <a:lnTo>
                      <a:pt x="1193800" y="387350"/>
                    </a:lnTo>
                    <a:lnTo>
                      <a:pt x="1114425" y="387350"/>
                    </a:lnTo>
                    <a:lnTo>
                      <a:pt x="1114425" y="295275"/>
                    </a:lnTo>
                    <a:lnTo>
                      <a:pt x="1025525" y="295275"/>
                    </a:lnTo>
                    <a:lnTo>
                      <a:pt x="1025525" y="219075"/>
                    </a:lnTo>
                    <a:lnTo>
                      <a:pt x="955675" y="219075"/>
                    </a:lnTo>
                    <a:lnTo>
                      <a:pt x="955675" y="133350"/>
                    </a:lnTo>
                    <a:lnTo>
                      <a:pt x="701675" y="133350"/>
                    </a:lnTo>
                    <a:lnTo>
                      <a:pt x="701675" y="47625"/>
                    </a:lnTo>
                    <a:lnTo>
                      <a:pt x="555625" y="47625"/>
                    </a:lnTo>
                    <a:lnTo>
                      <a:pt x="555625"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370" name="Group 369">
              <a:extLst>
                <a:ext uri="{FF2B5EF4-FFF2-40B4-BE49-F238E27FC236}">
                  <a16:creationId xmlns:a16="http://schemas.microsoft.com/office/drawing/2014/main" id="{C60896BD-F1F1-2A44-9E52-A834E8A751B5}"/>
                </a:ext>
              </a:extLst>
            </p:cNvPr>
            <p:cNvGrpSpPr/>
            <p:nvPr/>
          </p:nvGrpSpPr>
          <p:grpSpPr>
            <a:xfrm>
              <a:off x="94052" y="570301"/>
              <a:ext cx="11488348" cy="2992048"/>
              <a:chOff x="94052" y="570301"/>
              <a:chExt cx="11488348" cy="2992048"/>
            </a:xfrm>
          </p:grpSpPr>
          <p:sp>
            <p:nvSpPr>
              <p:cNvPr id="371" name="Oval 370">
                <a:extLst>
                  <a:ext uri="{FF2B5EF4-FFF2-40B4-BE49-F238E27FC236}">
                    <a16:creationId xmlns:a16="http://schemas.microsoft.com/office/drawing/2014/main" id="{F9698E6E-61C0-B84C-A5DB-F7AE17ED07B9}"/>
                  </a:ext>
                </a:extLst>
              </p:cNvPr>
              <p:cNvSpPr/>
              <p:nvPr/>
            </p:nvSpPr>
            <p:spPr bwMode="auto">
              <a:xfrm>
                <a:off x="11470077"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7621A74F-1FE7-5341-AD93-D86A78729D9C}"/>
                  </a:ext>
                </a:extLst>
              </p:cNvPr>
              <p:cNvSpPr/>
              <p:nvPr/>
            </p:nvSpPr>
            <p:spPr bwMode="auto">
              <a:xfrm>
                <a:off x="11295452"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B5DEED5C-7EED-8442-8732-D3C89894337C}"/>
                  </a:ext>
                </a:extLst>
              </p:cNvPr>
              <p:cNvSpPr/>
              <p:nvPr/>
            </p:nvSpPr>
            <p:spPr bwMode="auto">
              <a:xfrm>
                <a:off x="11251002"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CB3178C8-063D-DD41-B3E1-478B4381263D}"/>
                  </a:ext>
                </a:extLst>
              </p:cNvPr>
              <p:cNvSpPr/>
              <p:nvPr/>
            </p:nvSpPr>
            <p:spPr bwMode="auto">
              <a:xfrm>
                <a:off x="11209727"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BB73DBE2-D461-A442-9377-1A0C16276F6D}"/>
                  </a:ext>
                </a:extLst>
              </p:cNvPr>
              <p:cNvSpPr/>
              <p:nvPr/>
            </p:nvSpPr>
            <p:spPr bwMode="auto">
              <a:xfrm>
                <a:off x="10752527"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753161CD-14A7-F64E-BD59-013EBAAF7F85}"/>
                  </a:ext>
                </a:extLst>
              </p:cNvPr>
              <p:cNvSpPr/>
              <p:nvPr/>
            </p:nvSpPr>
            <p:spPr bwMode="auto">
              <a:xfrm>
                <a:off x="107239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4FD4F0D3-0274-354E-8AB1-4686B9723A3A}"/>
                  </a:ext>
                </a:extLst>
              </p:cNvPr>
              <p:cNvSpPr/>
              <p:nvPr/>
            </p:nvSpPr>
            <p:spPr bwMode="auto">
              <a:xfrm>
                <a:off x="10695377" y="3450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B8330655-258A-9148-9718-2BCBEC773366}"/>
                  </a:ext>
                </a:extLst>
              </p:cNvPr>
              <p:cNvSpPr/>
              <p:nvPr/>
            </p:nvSpPr>
            <p:spPr bwMode="auto">
              <a:xfrm>
                <a:off x="10673152"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AF29AAB2-D717-6744-AD6C-32D309F17E1C}"/>
                  </a:ext>
                </a:extLst>
              </p:cNvPr>
              <p:cNvSpPr/>
              <p:nvPr/>
            </p:nvSpPr>
            <p:spPr bwMode="auto">
              <a:xfrm>
                <a:off x="10349302" y="3440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26D6138A-9C67-9F44-8649-3FF7CA5E44A7}"/>
                  </a:ext>
                </a:extLst>
              </p:cNvPr>
              <p:cNvSpPr/>
              <p:nvPr/>
            </p:nvSpPr>
            <p:spPr bwMode="auto">
              <a:xfrm>
                <a:off x="10260402" y="3443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B547E348-8700-F648-A0C1-3B074092302E}"/>
                  </a:ext>
                </a:extLst>
              </p:cNvPr>
              <p:cNvSpPr/>
              <p:nvPr/>
            </p:nvSpPr>
            <p:spPr bwMode="auto">
              <a:xfrm>
                <a:off x="102032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43C7F3FD-2492-294B-936C-8B2CADB9DAE0}"/>
                  </a:ext>
                </a:extLst>
              </p:cNvPr>
              <p:cNvSpPr/>
              <p:nvPr/>
            </p:nvSpPr>
            <p:spPr bwMode="auto">
              <a:xfrm>
                <a:off x="101778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F8B7A88C-31EF-654E-A958-C1D54AD8AB19}"/>
                  </a:ext>
                </a:extLst>
              </p:cNvPr>
              <p:cNvSpPr/>
              <p:nvPr/>
            </p:nvSpPr>
            <p:spPr bwMode="auto">
              <a:xfrm>
                <a:off x="101524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C6736A18-7677-BF40-8107-981A122C8264}"/>
                  </a:ext>
                </a:extLst>
              </p:cNvPr>
              <p:cNvSpPr/>
              <p:nvPr/>
            </p:nvSpPr>
            <p:spPr bwMode="auto">
              <a:xfrm>
                <a:off x="1012070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EBC3011E-52FA-D447-BBB3-496CE526A56F}"/>
                  </a:ext>
                </a:extLst>
              </p:cNvPr>
              <p:cNvSpPr/>
              <p:nvPr/>
            </p:nvSpPr>
            <p:spPr bwMode="auto">
              <a:xfrm>
                <a:off x="10088952" y="3450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1883BFA2-30EF-2246-BCDC-DCA88A235C5E}"/>
                  </a:ext>
                </a:extLst>
              </p:cNvPr>
              <p:cNvSpPr/>
              <p:nvPr/>
            </p:nvSpPr>
            <p:spPr bwMode="auto">
              <a:xfrm>
                <a:off x="10063552" y="3450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D7DDD507-78D2-C848-8CBB-450D3819A7AE}"/>
                  </a:ext>
                </a:extLst>
              </p:cNvPr>
              <p:cNvSpPr/>
              <p:nvPr/>
            </p:nvSpPr>
            <p:spPr bwMode="auto">
              <a:xfrm>
                <a:off x="9888927"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F21B7217-E8D7-7E4D-85FF-08ADAE04C24B}"/>
                  </a:ext>
                </a:extLst>
              </p:cNvPr>
              <p:cNvSpPr/>
              <p:nvPr/>
            </p:nvSpPr>
            <p:spPr bwMode="auto">
              <a:xfrm>
                <a:off x="97206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A3791B33-C726-AA4B-AD44-055634CEC92E}"/>
                  </a:ext>
                </a:extLst>
              </p:cNvPr>
              <p:cNvSpPr/>
              <p:nvPr/>
            </p:nvSpPr>
            <p:spPr bwMode="auto">
              <a:xfrm>
                <a:off x="9657152" y="3446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A96DF3A4-A628-AB40-B555-3BD9511D6CE7}"/>
                  </a:ext>
                </a:extLst>
              </p:cNvPr>
              <p:cNvSpPr/>
              <p:nvPr/>
            </p:nvSpPr>
            <p:spPr bwMode="auto">
              <a:xfrm>
                <a:off x="9609527" y="3424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57E72E0D-1F39-1543-8D04-61BB0CBF9F8B}"/>
                  </a:ext>
                </a:extLst>
              </p:cNvPr>
              <p:cNvSpPr/>
              <p:nvPr/>
            </p:nvSpPr>
            <p:spPr bwMode="auto">
              <a:xfrm>
                <a:off x="9580952" y="3389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165FFC1E-69AF-824D-9D9A-057E3871CEBE}"/>
                  </a:ext>
                </a:extLst>
              </p:cNvPr>
              <p:cNvSpPr/>
              <p:nvPr/>
            </p:nvSpPr>
            <p:spPr bwMode="auto">
              <a:xfrm>
                <a:off x="9558727" y="33420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Oval 392">
                <a:extLst>
                  <a:ext uri="{FF2B5EF4-FFF2-40B4-BE49-F238E27FC236}">
                    <a16:creationId xmlns:a16="http://schemas.microsoft.com/office/drawing/2014/main" id="{2FD1612C-C895-274A-B4C4-ACC0AC169281}"/>
                  </a:ext>
                </a:extLst>
              </p:cNvPr>
              <p:cNvSpPr/>
              <p:nvPr/>
            </p:nvSpPr>
            <p:spPr bwMode="auto">
              <a:xfrm>
                <a:off x="9520627" y="33420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7E6BD522-F5B6-0F4A-AA06-482B46E50A92}"/>
                  </a:ext>
                </a:extLst>
              </p:cNvPr>
              <p:cNvSpPr/>
              <p:nvPr/>
            </p:nvSpPr>
            <p:spPr bwMode="auto">
              <a:xfrm>
                <a:off x="9234877" y="33452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A33F9B04-A097-6741-B181-DA7BF83A7509}"/>
                  </a:ext>
                </a:extLst>
              </p:cNvPr>
              <p:cNvSpPr/>
              <p:nvPr/>
            </p:nvSpPr>
            <p:spPr bwMode="auto">
              <a:xfrm>
                <a:off x="9142802" y="33452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ABF4A39B-CC5A-4749-B735-A96C390EFB61}"/>
                  </a:ext>
                </a:extLst>
              </p:cNvPr>
              <p:cNvSpPr/>
              <p:nvPr/>
            </p:nvSpPr>
            <p:spPr bwMode="auto">
              <a:xfrm>
                <a:off x="9050727" y="33420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48D81CC1-6F97-A84C-B386-32F000144FBF}"/>
                  </a:ext>
                </a:extLst>
              </p:cNvPr>
              <p:cNvSpPr/>
              <p:nvPr/>
            </p:nvSpPr>
            <p:spPr bwMode="auto">
              <a:xfrm>
                <a:off x="9009452" y="3323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5AE42C08-4827-C64D-A7B7-F2A23B2D1A57}"/>
                  </a:ext>
                </a:extLst>
              </p:cNvPr>
              <p:cNvSpPr/>
              <p:nvPr/>
            </p:nvSpPr>
            <p:spPr bwMode="auto">
              <a:xfrm>
                <a:off x="8977702" y="3297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CAFCC68A-56A0-BB4B-88D8-369D0E422FE9}"/>
                  </a:ext>
                </a:extLst>
              </p:cNvPr>
              <p:cNvSpPr/>
              <p:nvPr/>
            </p:nvSpPr>
            <p:spPr bwMode="auto">
              <a:xfrm>
                <a:off x="8939602" y="3284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6E7071F6-A8FF-4E49-8ED1-B2D9FD03B28D}"/>
                  </a:ext>
                </a:extLst>
              </p:cNvPr>
              <p:cNvSpPr/>
              <p:nvPr/>
            </p:nvSpPr>
            <p:spPr bwMode="auto">
              <a:xfrm>
                <a:off x="8866577" y="32785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1ED20EF6-A3EE-B844-A625-737CFFA60B97}"/>
                  </a:ext>
                </a:extLst>
              </p:cNvPr>
              <p:cNvSpPr/>
              <p:nvPr/>
            </p:nvSpPr>
            <p:spPr bwMode="auto">
              <a:xfrm>
                <a:off x="8780852" y="324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889A4DE2-E3FF-C24F-A0A6-1D661F3722F7}"/>
                  </a:ext>
                </a:extLst>
              </p:cNvPr>
              <p:cNvSpPr/>
              <p:nvPr/>
            </p:nvSpPr>
            <p:spPr bwMode="auto">
              <a:xfrm>
                <a:off x="8714177" y="324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DA3F1D56-5B99-5941-A73C-9F866DF4B6BC}"/>
                  </a:ext>
                </a:extLst>
              </p:cNvPr>
              <p:cNvSpPr/>
              <p:nvPr/>
            </p:nvSpPr>
            <p:spPr bwMode="auto">
              <a:xfrm>
                <a:off x="8650677" y="3243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EECE6DB5-5BC4-3B40-87A7-C9C102E40285}"/>
                  </a:ext>
                </a:extLst>
              </p:cNvPr>
              <p:cNvSpPr/>
              <p:nvPr/>
            </p:nvSpPr>
            <p:spPr bwMode="auto">
              <a:xfrm>
                <a:off x="8612577" y="3243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3D9F3EC3-F00B-A14A-8112-B4C4C5018A45}"/>
                  </a:ext>
                </a:extLst>
              </p:cNvPr>
              <p:cNvSpPr/>
              <p:nvPr/>
            </p:nvSpPr>
            <p:spPr bwMode="auto">
              <a:xfrm>
                <a:off x="8574477" y="324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F3A251EC-EF6A-E94D-8DB3-7C17A9D75B6D}"/>
                  </a:ext>
                </a:extLst>
              </p:cNvPr>
              <p:cNvSpPr/>
              <p:nvPr/>
            </p:nvSpPr>
            <p:spPr bwMode="auto">
              <a:xfrm>
                <a:off x="8539552" y="324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23A4315A-8ABF-D94F-8999-652258A9A7B3}"/>
                  </a:ext>
                </a:extLst>
              </p:cNvPr>
              <p:cNvSpPr/>
              <p:nvPr/>
            </p:nvSpPr>
            <p:spPr bwMode="auto">
              <a:xfrm>
                <a:off x="8507802" y="324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F5F41955-8E2C-124C-A529-5B927D5D5276}"/>
                  </a:ext>
                </a:extLst>
              </p:cNvPr>
              <p:cNvSpPr/>
              <p:nvPr/>
            </p:nvSpPr>
            <p:spPr bwMode="auto">
              <a:xfrm>
                <a:off x="8482402" y="32246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E9CBEA3B-F7D1-A34D-91C1-1192629E2708}"/>
                  </a:ext>
                </a:extLst>
              </p:cNvPr>
              <p:cNvSpPr/>
              <p:nvPr/>
            </p:nvSpPr>
            <p:spPr bwMode="auto">
              <a:xfrm>
                <a:off x="8437952" y="3192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2CC72D63-318F-8648-987E-BF054495B387}"/>
                  </a:ext>
                </a:extLst>
              </p:cNvPr>
              <p:cNvSpPr/>
              <p:nvPr/>
            </p:nvSpPr>
            <p:spPr bwMode="auto">
              <a:xfrm>
                <a:off x="8320477" y="3192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797DE254-501C-6D4D-ABAB-A4CE9DD8944A}"/>
                  </a:ext>
                </a:extLst>
              </p:cNvPr>
              <p:cNvSpPr/>
              <p:nvPr/>
            </p:nvSpPr>
            <p:spPr bwMode="auto">
              <a:xfrm>
                <a:off x="8282377" y="3192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FD0A891F-39FB-B349-AFBD-7F6AE1C8B321}"/>
                  </a:ext>
                </a:extLst>
              </p:cNvPr>
              <p:cNvSpPr/>
              <p:nvPr/>
            </p:nvSpPr>
            <p:spPr bwMode="auto">
              <a:xfrm>
                <a:off x="8199827" y="3196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1DB1414A-8997-9640-8819-D915B2044F9D}"/>
                  </a:ext>
                </a:extLst>
              </p:cNvPr>
              <p:cNvSpPr/>
              <p:nvPr/>
            </p:nvSpPr>
            <p:spPr bwMode="auto">
              <a:xfrm>
                <a:off x="8025202" y="3192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B25ABCC8-8B0E-4E4B-B1BC-9D6A0ED36ECE}"/>
                  </a:ext>
                </a:extLst>
              </p:cNvPr>
              <p:cNvSpPr/>
              <p:nvPr/>
            </p:nvSpPr>
            <p:spPr bwMode="auto">
              <a:xfrm>
                <a:off x="7939477" y="3170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674838F9-4A60-284C-AC96-C310D1B0928F}"/>
                  </a:ext>
                </a:extLst>
              </p:cNvPr>
              <p:cNvSpPr/>
              <p:nvPr/>
            </p:nvSpPr>
            <p:spPr bwMode="auto">
              <a:xfrm>
                <a:off x="7901377" y="31611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D9076355-4D1C-F542-A242-CF54529B2FA1}"/>
                  </a:ext>
                </a:extLst>
              </p:cNvPr>
              <p:cNvSpPr/>
              <p:nvPr/>
            </p:nvSpPr>
            <p:spPr bwMode="auto">
              <a:xfrm>
                <a:off x="7856927" y="31547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E6136D46-CC9D-804B-AA61-B5501C5AE3A9}"/>
                  </a:ext>
                </a:extLst>
              </p:cNvPr>
              <p:cNvSpPr/>
              <p:nvPr/>
            </p:nvSpPr>
            <p:spPr bwMode="auto">
              <a:xfrm>
                <a:off x="7583877" y="3157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8119141F-1BC7-3945-ABE0-8F729AFCA15B}"/>
                  </a:ext>
                </a:extLst>
              </p:cNvPr>
              <p:cNvSpPr/>
              <p:nvPr/>
            </p:nvSpPr>
            <p:spPr bwMode="auto">
              <a:xfrm>
                <a:off x="7117152" y="298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Oval 418">
                <a:extLst>
                  <a:ext uri="{FF2B5EF4-FFF2-40B4-BE49-F238E27FC236}">
                    <a16:creationId xmlns:a16="http://schemas.microsoft.com/office/drawing/2014/main" id="{F1173313-9F4A-8E46-B817-DD835805EFAE}"/>
                  </a:ext>
                </a:extLst>
              </p:cNvPr>
              <p:cNvSpPr/>
              <p:nvPr/>
            </p:nvSpPr>
            <p:spPr bwMode="auto">
              <a:xfrm>
                <a:off x="7047302" y="298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Oval 419">
                <a:extLst>
                  <a:ext uri="{FF2B5EF4-FFF2-40B4-BE49-F238E27FC236}">
                    <a16:creationId xmlns:a16="http://schemas.microsoft.com/office/drawing/2014/main" id="{218600BE-3596-3349-A141-0285BA7E055E}"/>
                  </a:ext>
                </a:extLst>
              </p:cNvPr>
              <p:cNvSpPr/>
              <p:nvPr/>
            </p:nvSpPr>
            <p:spPr bwMode="auto">
              <a:xfrm>
                <a:off x="6840927" y="2989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Oval 420">
                <a:extLst>
                  <a:ext uri="{FF2B5EF4-FFF2-40B4-BE49-F238E27FC236}">
                    <a16:creationId xmlns:a16="http://schemas.microsoft.com/office/drawing/2014/main" id="{90BA8824-7A87-A244-9376-462C370CAFDC}"/>
                  </a:ext>
                </a:extLst>
              </p:cNvPr>
              <p:cNvSpPr/>
              <p:nvPr/>
            </p:nvSpPr>
            <p:spPr bwMode="auto">
              <a:xfrm>
                <a:off x="6796477" y="2942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Oval 421">
                <a:extLst>
                  <a:ext uri="{FF2B5EF4-FFF2-40B4-BE49-F238E27FC236}">
                    <a16:creationId xmlns:a16="http://schemas.microsoft.com/office/drawing/2014/main" id="{7F15781A-4A17-E946-A2CE-D850E203B2B0}"/>
                  </a:ext>
                </a:extLst>
              </p:cNvPr>
              <p:cNvSpPr/>
              <p:nvPr/>
            </p:nvSpPr>
            <p:spPr bwMode="auto">
              <a:xfrm>
                <a:off x="6637727" y="2913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6E40F7AC-80EA-1640-B745-3B4A6BDF5300}"/>
                  </a:ext>
                </a:extLst>
              </p:cNvPr>
              <p:cNvSpPr/>
              <p:nvPr/>
            </p:nvSpPr>
            <p:spPr bwMode="auto">
              <a:xfrm>
                <a:off x="6599627" y="2913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0BEF205D-5E95-134E-A026-AEDE13804FC4}"/>
                  </a:ext>
                </a:extLst>
              </p:cNvPr>
              <p:cNvSpPr/>
              <p:nvPr/>
            </p:nvSpPr>
            <p:spPr bwMode="auto">
              <a:xfrm>
                <a:off x="6472627" y="29102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2960B45E-CC9F-3243-947D-05E080A31E30}"/>
                  </a:ext>
                </a:extLst>
              </p:cNvPr>
              <p:cNvSpPr/>
              <p:nvPr/>
            </p:nvSpPr>
            <p:spPr bwMode="auto">
              <a:xfrm>
                <a:off x="6294827" y="29071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Oval 425">
                <a:extLst>
                  <a:ext uri="{FF2B5EF4-FFF2-40B4-BE49-F238E27FC236}">
                    <a16:creationId xmlns:a16="http://schemas.microsoft.com/office/drawing/2014/main" id="{723206A8-94F3-0245-BC6F-872180025D49}"/>
                  </a:ext>
                </a:extLst>
              </p:cNvPr>
              <p:cNvSpPr/>
              <p:nvPr/>
            </p:nvSpPr>
            <p:spPr bwMode="auto">
              <a:xfrm>
                <a:off x="6259902" y="28753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B64CF3BA-1B38-F64E-9E2F-5A0891B9CB88}"/>
                  </a:ext>
                </a:extLst>
              </p:cNvPr>
              <p:cNvSpPr/>
              <p:nvPr/>
            </p:nvSpPr>
            <p:spPr bwMode="auto">
              <a:xfrm>
                <a:off x="6221802" y="2815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Oval 427">
                <a:extLst>
                  <a:ext uri="{FF2B5EF4-FFF2-40B4-BE49-F238E27FC236}">
                    <a16:creationId xmlns:a16="http://schemas.microsoft.com/office/drawing/2014/main" id="{60E54AD8-5B2F-7247-9999-F75CA2A2FC0A}"/>
                  </a:ext>
                </a:extLst>
              </p:cNvPr>
              <p:cNvSpPr/>
              <p:nvPr/>
            </p:nvSpPr>
            <p:spPr bwMode="auto">
              <a:xfrm>
                <a:off x="5913827" y="2789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B2D81A43-9969-8946-99E9-45F4A1E6B8C0}"/>
                  </a:ext>
                </a:extLst>
              </p:cNvPr>
              <p:cNvSpPr/>
              <p:nvPr/>
            </p:nvSpPr>
            <p:spPr bwMode="auto">
              <a:xfrm>
                <a:off x="5863027" y="2786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9AC0DEAE-9CB5-7944-9311-0AB4B3F0E950}"/>
                  </a:ext>
                </a:extLst>
              </p:cNvPr>
              <p:cNvSpPr/>
              <p:nvPr/>
            </p:nvSpPr>
            <p:spPr bwMode="auto">
              <a:xfrm>
                <a:off x="5704277" y="2764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0A0D3CE5-DB61-934A-AF4D-84494AA4C999}"/>
                  </a:ext>
                </a:extLst>
              </p:cNvPr>
              <p:cNvSpPr/>
              <p:nvPr/>
            </p:nvSpPr>
            <p:spPr bwMode="auto">
              <a:xfrm>
                <a:off x="5694752" y="27039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Oval 431">
                <a:extLst>
                  <a:ext uri="{FF2B5EF4-FFF2-40B4-BE49-F238E27FC236}">
                    <a16:creationId xmlns:a16="http://schemas.microsoft.com/office/drawing/2014/main" id="{438D1079-8A27-B443-A62C-43BE0923FD1D}"/>
                  </a:ext>
                </a:extLst>
              </p:cNvPr>
              <p:cNvSpPr/>
              <p:nvPr/>
            </p:nvSpPr>
            <p:spPr bwMode="auto">
              <a:xfrm>
                <a:off x="5618552" y="26467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E761A45E-2826-7A4D-B8D8-9B09BB8B3F4F}"/>
                  </a:ext>
                </a:extLst>
              </p:cNvPr>
              <p:cNvSpPr/>
              <p:nvPr/>
            </p:nvSpPr>
            <p:spPr bwMode="auto">
              <a:xfrm>
                <a:off x="5656652" y="2649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Oval 433">
                <a:extLst>
                  <a:ext uri="{FF2B5EF4-FFF2-40B4-BE49-F238E27FC236}">
                    <a16:creationId xmlns:a16="http://schemas.microsoft.com/office/drawing/2014/main" id="{E9638D16-3F13-0347-BD28-90AE5F31A07E}"/>
                  </a:ext>
                </a:extLst>
              </p:cNvPr>
              <p:cNvSpPr/>
              <p:nvPr/>
            </p:nvSpPr>
            <p:spPr bwMode="auto">
              <a:xfrm>
                <a:off x="5370902" y="26181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1CF8164B-2484-B241-A2CB-DFB59BB2CD9D}"/>
                  </a:ext>
                </a:extLst>
              </p:cNvPr>
              <p:cNvSpPr/>
              <p:nvPr/>
            </p:nvSpPr>
            <p:spPr bwMode="auto">
              <a:xfrm>
                <a:off x="5275652" y="26150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Oval 435">
                <a:extLst>
                  <a:ext uri="{FF2B5EF4-FFF2-40B4-BE49-F238E27FC236}">
                    <a16:creationId xmlns:a16="http://schemas.microsoft.com/office/drawing/2014/main" id="{10B997FB-A892-AB44-840A-B079246E52A0}"/>
                  </a:ext>
                </a:extLst>
              </p:cNvPr>
              <p:cNvSpPr/>
              <p:nvPr/>
            </p:nvSpPr>
            <p:spPr bwMode="auto">
              <a:xfrm>
                <a:off x="5158177" y="2605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Oval 436">
                <a:extLst>
                  <a:ext uri="{FF2B5EF4-FFF2-40B4-BE49-F238E27FC236}">
                    <a16:creationId xmlns:a16="http://schemas.microsoft.com/office/drawing/2014/main" id="{0EC429E3-3531-F944-800B-F92C5E2D7385}"/>
                  </a:ext>
                </a:extLst>
              </p:cNvPr>
              <p:cNvSpPr/>
              <p:nvPr/>
            </p:nvSpPr>
            <p:spPr bwMode="auto">
              <a:xfrm>
                <a:off x="5113727" y="2510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Oval 437">
                <a:extLst>
                  <a:ext uri="{FF2B5EF4-FFF2-40B4-BE49-F238E27FC236}">
                    <a16:creationId xmlns:a16="http://schemas.microsoft.com/office/drawing/2014/main" id="{87D3D201-8247-804D-B3AB-0BEA5A8FCCBF}"/>
                  </a:ext>
                </a:extLst>
              </p:cNvPr>
              <p:cNvSpPr/>
              <p:nvPr/>
            </p:nvSpPr>
            <p:spPr bwMode="auto">
              <a:xfrm>
                <a:off x="5040702" y="2478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37BDC75B-253E-5B42-97E3-5C9FE90E76F8}"/>
                  </a:ext>
                </a:extLst>
              </p:cNvPr>
              <p:cNvSpPr/>
              <p:nvPr/>
            </p:nvSpPr>
            <p:spPr bwMode="auto">
              <a:xfrm>
                <a:off x="4783527" y="24689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Oval 439">
                <a:extLst>
                  <a:ext uri="{FF2B5EF4-FFF2-40B4-BE49-F238E27FC236}">
                    <a16:creationId xmlns:a16="http://schemas.microsoft.com/office/drawing/2014/main" id="{72B74667-3676-1943-A1B6-3AF8486B70F2}"/>
                  </a:ext>
                </a:extLst>
              </p:cNvPr>
              <p:cNvSpPr/>
              <p:nvPr/>
            </p:nvSpPr>
            <p:spPr bwMode="auto">
              <a:xfrm>
                <a:off x="4637477" y="24689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253F807F-070B-6C45-870A-315746C2ABC7}"/>
                  </a:ext>
                </a:extLst>
              </p:cNvPr>
              <p:cNvSpPr/>
              <p:nvPr/>
            </p:nvSpPr>
            <p:spPr bwMode="auto">
              <a:xfrm>
                <a:off x="4602552" y="2424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Oval 441">
                <a:extLst>
                  <a:ext uri="{FF2B5EF4-FFF2-40B4-BE49-F238E27FC236}">
                    <a16:creationId xmlns:a16="http://schemas.microsoft.com/office/drawing/2014/main" id="{4DC2BDCF-263B-E34B-B376-10AE52448EA4}"/>
                  </a:ext>
                </a:extLst>
              </p:cNvPr>
              <p:cNvSpPr/>
              <p:nvPr/>
            </p:nvSpPr>
            <p:spPr bwMode="auto">
              <a:xfrm>
                <a:off x="4567627" y="2386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9120ADBA-33D0-CA42-A117-B5FCE0E725C4}"/>
                  </a:ext>
                </a:extLst>
              </p:cNvPr>
              <p:cNvSpPr/>
              <p:nvPr/>
            </p:nvSpPr>
            <p:spPr bwMode="auto">
              <a:xfrm>
                <a:off x="4431102" y="23165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Oval 443">
                <a:extLst>
                  <a:ext uri="{FF2B5EF4-FFF2-40B4-BE49-F238E27FC236}">
                    <a16:creationId xmlns:a16="http://schemas.microsoft.com/office/drawing/2014/main" id="{9F88A3DE-34CC-1843-8490-D64D35229C18}"/>
                  </a:ext>
                </a:extLst>
              </p:cNvPr>
              <p:cNvSpPr/>
              <p:nvPr/>
            </p:nvSpPr>
            <p:spPr bwMode="auto">
              <a:xfrm>
                <a:off x="4380302" y="23102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Oval 444">
                <a:extLst>
                  <a:ext uri="{FF2B5EF4-FFF2-40B4-BE49-F238E27FC236}">
                    <a16:creationId xmlns:a16="http://schemas.microsoft.com/office/drawing/2014/main" id="{05EE7FB1-07C7-8941-A414-D6BC389188DA}"/>
                  </a:ext>
                </a:extLst>
              </p:cNvPr>
              <p:cNvSpPr/>
              <p:nvPr/>
            </p:nvSpPr>
            <p:spPr bwMode="auto">
              <a:xfrm>
                <a:off x="4161227" y="2281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Oval 445">
                <a:extLst>
                  <a:ext uri="{FF2B5EF4-FFF2-40B4-BE49-F238E27FC236}">
                    <a16:creationId xmlns:a16="http://schemas.microsoft.com/office/drawing/2014/main" id="{F2ED7D6A-3B53-F44E-BD41-0F5128C2121B}"/>
                  </a:ext>
                </a:extLst>
              </p:cNvPr>
              <p:cNvSpPr/>
              <p:nvPr/>
            </p:nvSpPr>
            <p:spPr bwMode="auto">
              <a:xfrm>
                <a:off x="4123127" y="2281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Oval 446">
                <a:extLst>
                  <a:ext uri="{FF2B5EF4-FFF2-40B4-BE49-F238E27FC236}">
                    <a16:creationId xmlns:a16="http://schemas.microsoft.com/office/drawing/2014/main" id="{BAF5B3BD-9EBF-2142-A573-DCC7E13E5E9D}"/>
                  </a:ext>
                </a:extLst>
              </p:cNvPr>
              <p:cNvSpPr/>
              <p:nvPr/>
            </p:nvSpPr>
            <p:spPr bwMode="auto">
              <a:xfrm>
                <a:off x="4085027" y="2281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Oval 447">
                <a:extLst>
                  <a:ext uri="{FF2B5EF4-FFF2-40B4-BE49-F238E27FC236}">
                    <a16:creationId xmlns:a16="http://schemas.microsoft.com/office/drawing/2014/main" id="{AE4B7431-2D79-CE41-B2A6-7BA459A4E1C5}"/>
                  </a:ext>
                </a:extLst>
              </p:cNvPr>
              <p:cNvSpPr/>
              <p:nvPr/>
            </p:nvSpPr>
            <p:spPr bwMode="auto">
              <a:xfrm>
                <a:off x="4008827" y="22371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Oval 448">
                <a:extLst>
                  <a:ext uri="{FF2B5EF4-FFF2-40B4-BE49-F238E27FC236}">
                    <a16:creationId xmlns:a16="http://schemas.microsoft.com/office/drawing/2014/main" id="{CE12D347-912D-A046-879D-3240090D5EB6}"/>
                  </a:ext>
                </a:extLst>
              </p:cNvPr>
              <p:cNvSpPr/>
              <p:nvPr/>
            </p:nvSpPr>
            <p:spPr bwMode="auto">
              <a:xfrm>
                <a:off x="3970727" y="2116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Oval 449">
                <a:extLst>
                  <a:ext uri="{FF2B5EF4-FFF2-40B4-BE49-F238E27FC236}">
                    <a16:creationId xmlns:a16="http://schemas.microsoft.com/office/drawing/2014/main" id="{89D6F9EE-7AE1-ED47-B784-E19EC5F341B8}"/>
                  </a:ext>
                </a:extLst>
              </p:cNvPr>
              <p:cNvSpPr/>
              <p:nvPr/>
            </p:nvSpPr>
            <p:spPr bwMode="auto">
              <a:xfrm>
                <a:off x="3885002" y="21133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Oval 450">
                <a:extLst>
                  <a:ext uri="{FF2B5EF4-FFF2-40B4-BE49-F238E27FC236}">
                    <a16:creationId xmlns:a16="http://schemas.microsoft.com/office/drawing/2014/main" id="{163DCDC4-A04E-E544-9BB9-23C26B4D88B2}"/>
                  </a:ext>
                </a:extLst>
              </p:cNvPr>
              <p:cNvSpPr/>
              <p:nvPr/>
            </p:nvSpPr>
            <p:spPr bwMode="auto">
              <a:xfrm>
                <a:off x="3786577" y="20625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Oval 451">
                <a:extLst>
                  <a:ext uri="{FF2B5EF4-FFF2-40B4-BE49-F238E27FC236}">
                    <a16:creationId xmlns:a16="http://schemas.microsoft.com/office/drawing/2014/main" id="{BA6F151B-73F3-F445-B10B-28EBABE3C73D}"/>
                  </a:ext>
                </a:extLst>
              </p:cNvPr>
              <p:cNvSpPr/>
              <p:nvPr/>
            </p:nvSpPr>
            <p:spPr bwMode="auto">
              <a:xfrm>
                <a:off x="3719902" y="20530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4263BA6A-0996-4B48-96DB-67291C22C020}"/>
                  </a:ext>
                </a:extLst>
              </p:cNvPr>
              <p:cNvSpPr/>
              <p:nvPr/>
            </p:nvSpPr>
            <p:spPr bwMode="auto">
              <a:xfrm>
                <a:off x="3634177" y="20308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Oval 453">
                <a:extLst>
                  <a:ext uri="{FF2B5EF4-FFF2-40B4-BE49-F238E27FC236}">
                    <a16:creationId xmlns:a16="http://schemas.microsoft.com/office/drawing/2014/main" id="{C442E171-4642-BD40-B046-C7760400BD8E}"/>
                  </a:ext>
                </a:extLst>
              </p:cNvPr>
              <p:cNvSpPr/>
              <p:nvPr/>
            </p:nvSpPr>
            <p:spPr bwMode="auto">
              <a:xfrm>
                <a:off x="3586552" y="2024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Oval 454">
                <a:extLst>
                  <a:ext uri="{FF2B5EF4-FFF2-40B4-BE49-F238E27FC236}">
                    <a16:creationId xmlns:a16="http://schemas.microsoft.com/office/drawing/2014/main" id="{20EC7D2C-A1E4-EC44-B1D8-488AE01503CF}"/>
                  </a:ext>
                </a:extLst>
              </p:cNvPr>
              <p:cNvSpPr/>
              <p:nvPr/>
            </p:nvSpPr>
            <p:spPr bwMode="auto">
              <a:xfrm>
                <a:off x="3535752" y="2024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Oval 455">
                <a:extLst>
                  <a:ext uri="{FF2B5EF4-FFF2-40B4-BE49-F238E27FC236}">
                    <a16:creationId xmlns:a16="http://schemas.microsoft.com/office/drawing/2014/main" id="{7E9F8C46-DCE8-E440-904F-4CFC49DB726A}"/>
                  </a:ext>
                </a:extLst>
              </p:cNvPr>
              <p:cNvSpPr/>
              <p:nvPr/>
            </p:nvSpPr>
            <p:spPr bwMode="auto">
              <a:xfrm>
                <a:off x="3472252" y="19323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4A69DB81-924E-E042-A2C5-3C5F1ED49D90}"/>
                  </a:ext>
                </a:extLst>
              </p:cNvPr>
              <p:cNvSpPr/>
              <p:nvPr/>
            </p:nvSpPr>
            <p:spPr bwMode="auto">
              <a:xfrm>
                <a:off x="3411927" y="18688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0B3D87E2-0C2A-8A4F-9C72-1E505BCB8374}"/>
                  </a:ext>
                </a:extLst>
              </p:cNvPr>
              <p:cNvSpPr/>
              <p:nvPr/>
            </p:nvSpPr>
            <p:spPr bwMode="auto">
              <a:xfrm>
                <a:off x="3354777" y="18053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Oval 458">
                <a:extLst>
                  <a:ext uri="{FF2B5EF4-FFF2-40B4-BE49-F238E27FC236}">
                    <a16:creationId xmlns:a16="http://schemas.microsoft.com/office/drawing/2014/main" id="{06D5E493-006B-D84C-A5D1-62BB01D049B9}"/>
                  </a:ext>
                </a:extLst>
              </p:cNvPr>
              <p:cNvSpPr/>
              <p:nvPr/>
            </p:nvSpPr>
            <p:spPr bwMode="auto">
              <a:xfrm>
                <a:off x="3180152" y="17799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Oval 459">
                <a:extLst>
                  <a:ext uri="{FF2B5EF4-FFF2-40B4-BE49-F238E27FC236}">
                    <a16:creationId xmlns:a16="http://schemas.microsoft.com/office/drawing/2014/main" id="{159800F0-5899-9C49-89B1-B22FE59B4780}"/>
                  </a:ext>
                </a:extLst>
              </p:cNvPr>
              <p:cNvSpPr/>
              <p:nvPr/>
            </p:nvSpPr>
            <p:spPr bwMode="auto">
              <a:xfrm>
                <a:off x="2964252" y="17545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Oval 460">
                <a:extLst>
                  <a:ext uri="{FF2B5EF4-FFF2-40B4-BE49-F238E27FC236}">
                    <a16:creationId xmlns:a16="http://schemas.microsoft.com/office/drawing/2014/main" id="{BB0C0604-9551-CD43-989A-092A84E18395}"/>
                  </a:ext>
                </a:extLst>
              </p:cNvPr>
              <p:cNvSpPr/>
              <p:nvPr/>
            </p:nvSpPr>
            <p:spPr bwMode="auto">
              <a:xfrm>
                <a:off x="2916627" y="1668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Oval 461">
                <a:extLst>
                  <a:ext uri="{FF2B5EF4-FFF2-40B4-BE49-F238E27FC236}">
                    <a16:creationId xmlns:a16="http://schemas.microsoft.com/office/drawing/2014/main" id="{8D8081CD-A939-CF4C-BCF2-5F0371EF7872}"/>
                  </a:ext>
                </a:extLst>
              </p:cNvPr>
              <p:cNvSpPr/>
              <p:nvPr/>
            </p:nvSpPr>
            <p:spPr bwMode="auto">
              <a:xfrm>
                <a:off x="2811852" y="15545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Oval 462">
                <a:extLst>
                  <a:ext uri="{FF2B5EF4-FFF2-40B4-BE49-F238E27FC236}">
                    <a16:creationId xmlns:a16="http://schemas.microsoft.com/office/drawing/2014/main" id="{B8F1A8A5-F648-1D42-A8AE-B8289EA5EE59}"/>
                  </a:ext>
                </a:extLst>
              </p:cNvPr>
              <p:cNvSpPr/>
              <p:nvPr/>
            </p:nvSpPr>
            <p:spPr bwMode="auto">
              <a:xfrm>
                <a:off x="2757877" y="15513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Oval 463">
                <a:extLst>
                  <a:ext uri="{FF2B5EF4-FFF2-40B4-BE49-F238E27FC236}">
                    <a16:creationId xmlns:a16="http://schemas.microsoft.com/office/drawing/2014/main" id="{B6C95625-14EA-524C-B4D9-8022597822EC}"/>
                  </a:ext>
                </a:extLst>
              </p:cNvPr>
              <p:cNvSpPr/>
              <p:nvPr/>
            </p:nvSpPr>
            <p:spPr bwMode="auto">
              <a:xfrm>
                <a:off x="2656277" y="1519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F901A80E-BFC9-7444-9811-09CD2F9AE608}"/>
                  </a:ext>
                </a:extLst>
              </p:cNvPr>
              <p:cNvSpPr/>
              <p:nvPr/>
            </p:nvSpPr>
            <p:spPr bwMode="auto">
              <a:xfrm>
                <a:off x="2592777" y="1519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Oval 465">
                <a:extLst>
                  <a:ext uri="{FF2B5EF4-FFF2-40B4-BE49-F238E27FC236}">
                    <a16:creationId xmlns:a16="http://schemas.microsoft.com/office/drawing/2014/main" id="{F8874FED-9CCD-7747-899D-7359983CCB20}"/>
                  </a:ext>
                </a:extLst>
              </p:cNvPr>
              <p:cNvSpPr/>
              <p:nvPr/>
            </p:nvSpPr>
            <p:spPr bwMode="auto">
              <a:xfrm>
                <a:off x="2440377" y="15132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Oval 466">
                <a:extLst>
                  <a:ext uri="{FF2B5EF4-FFF2-40B4-BE49-F238E27FC236}">
                    <a16:creationId xmlns:a16="http://schemas.microsoft.com/office/drawing/2014/main" id="{803A6BA1-7DDE-0D44-9684-91BF979C0ED2}"/>
                  </a:ext>
                </a:extLst>
              </p:cNvPr>
              <p:cNvSpPr/>
              <p:nvPr/>
            </p:nvSpPr>
            <p:spPr bwMode="auto">
              <a:xfrm>
                <a:off x="2399102" y="1494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Oval 467">
                <a:extLst>
                  <a:ext uri="{FF2B5EF4-FFF2-40B4-BE49-F238E27FC236}">
                    <a16:creationId xmlns:a16="http://schemas.microsoft.com/office/drawing/2014/main" id="{BB074217-2AC4-6445-9E36-945A36D468EB}"/>
                  </a:ext>
                </a:extLst>
              </p:cNvPr>
              <p:cNvSpPr/>
              <p:nvPr/>
            </p:nvSpPr>
            <p:spPr bwMode="auto">
              <a:xfrm>
                <a:off x="2354652" y="1379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Oval 468">
                <a:extLst>
                  <a:ext uri="{FF2B5EF4-FFF2-40B4-BE49-F238E27FC236}">
                    <a16:creationId xmlns:a16="http://schemas.microsoft.com/office/drawing/2014/main" id="{69E6BBD6-D895-EE48-9209-D5E88FDCA471}"/>
                  </a:ext>
                </a:extLst>
              </p:cNvPr>
              <p:cNvSpPr/>
              <p:nvPr/>
            </p:nvSpPr>
            <p:spPr bwMode="auto">
              <a:xfrm>
                <a:off x="2259402" y="1240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Oval 469">
                <a:extLst>
                  <a:ext uri="{FF2B5EF4-FFF2-40B4-BE49-F238E27FC236}">
                    <a16:creationId xmlns:a16="http://schemas.microsoft.com/office/drawing/2014/main" id="{DC9C70DF-3BB6-F94D-9004-3B130E44FC7C}"/>
                  </a:ext>
                </a:extLst>
              </p:cNvPr>
              <p:cNvSpPr/>
              <p:nvPr/>
            </p:nvSpPr>
            <p:spPr bwMode="auto">
              <a:xfrm>
                <a:off x="2183202" y="12338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Oval 470">
                <a:extLst>
                  <a:ext uri="{FF2B5EF4-FFF2-40B4-BE49-F238E27FC236}">
                    <a16:creationId xmlns:a16="http://schemas.microsoft.com/office/drawing/2014/main" id="{C6C829AB-4FEC-554F-B195-184CD24A4E8B}"/>
                  </a:ext>
                </a:extLst>
              </p:cNvPr>
              <p:cNvSpPr/>
              <p:nvPr/>
            </p:nvSpPr>
            <p:spPr bwMode="auto">
              <a:xfrm>
                <a:off x="2100652" y="12338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Oval 471">
                <a:extLst>
                  <a:ext uri="{FF2B5EF4-FFF2-40B4-BE49-F238E27FC236}">
                    <a16:creationId xmlns:a16="http://schemas.microsoft.com/office/drawing/2014/main" id="{B6813D6D-446C-6546-825D-C3774D98CCA8}"/>
                  </a:ext>
                </a:extLst>
              </p:cNvPr>
              <p:cNvSpPr/>
              <p:nvPr/>
            </p:nvSpPr>
            <p:spPr bwMode="auto">
              <a:xfrm>
                <a:off x="2037152" y="1237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Oval 472">
                <a:extLst>
                  <a:ext uri="{FF2B5EF4-FFF2-40B4-BE49-F238E27FC236}">
                    <a16:creationId xmlns:a16="http://schemas.microsoft.com/office/drawing/2014/main" id="{117A9A6F-10AC-3F44-AB49-26802A4EB650}"/>
                  </a:ext>
                </a:extLst>
              </p:cNvPr>
              <p:cNvSpPr/>
              <p:nvPr/>
            </p:nvSpPr>
            <p:spPr bwMode="auto">
              <a:xfrm>
                <a:off x="1929202" y="1227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Oval 473">
                <a:extLst>
                  <a:ext uri="{FF2B5EF4-FFF2-40B4-BE49-F238E27FC236}">
                    <a16:creationId xmlns:a16="http://schemas.microsoft.com/office/drawing/2014/main" id="{24A16CE5-D06E-2240-BD98-91A9BA8EC58D}"/>
                  </a:ext>
                </a:extLst>
              </p:cNvPr>
              <p:cNvSpPr/>
              <p:nvPr/>
            </p:nvSpPr>
            <p:spPr bwMode="auto">
              <a:xfrm>
                <a:off x="1833952" y="11767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Oval 474">
                <a:extLst>
                  <a:ext uri="{FF2B5EF4-FFF2-40B4-BE49-F238E27FC236}">
                    <a16:creationId xmlns:a16="http://schemas.microsoft.com/office/drawing/2014/main" id="{BE117F23-94F1-9149-A905-A328A59A1650}"/>
                  </a:ext>
                </a:extLst>
              </p:cNvPr>
              <p:cNvSpPr/>
              <p:nvPr/>
            </p:nvSpPr>
            <p:spPr bwMode="auto">
              <a:xfrm>
                <a:off x="1802202" y="11418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Oval 475">
                <a:extLst>
                  <a:ext uri="{FF2B5EF4-FFF2-40B4-BE49-F238E27FC236}">
                    <a16:creationId xmlns:a16="http://schemas.microsoft.com/office/drawing/2014/main" id="{E0D9008C-7923-454D-B3CD-EC8DE53D3608}"/>
                  </a:ext>
                </a:extLst>
              </p:cNvPr>
              <p:cNvSpPr/>
              <p:nvPr/>
            </p:nvSpPr>
            <p:spPr bwMode="auto">
              <a:xfrm>
                <a:off x="1786327" y="1087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Oval 476">
                <a:extLst>
                  <a:ext uri="{FF2B5EF4-FFF2-40B4-BE49-F238E27FC236}">
                    <a16:creationId xmlns:a16="http://schemas.microsoft.com/office/drawing/2014/main" id="{231D135A-39F9-D848-9249-1995367DAFA3}"/>
                  </a:ext>
                </a:extLst>
              </p:cNvPr>
              <p:cNvSpPr/>
              <p:nvPr/>
            </p:nvSpPr>
            <p:spPr bwMode="auto">
              <a:xfrm>
                <a:off x="1738702" y="10656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8" name="Oval 477">
                <a:extLst>
                  <a:ext uri="{FF2B5EF4-FFF2-40B4-BE49-F238E27FC236}">
                    <a16:creationId xmlns:a16="http://schemas.microsoft.com/office/drawing/2014/main" id="{1CBBD983-CA78-664D-AF60-0C1EB6D917D7}"/>
                  </a:ext>
                </a:extLst>
              </p:cNvPr>
              <p:cNvSpPr/>
              <p:nvPr/>
            </p:nvSpPr>
            <p:spPr bwMode="auto">
              <a:xfrm>
                <a:off x="1656152" y="10497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9" name="Oval 478">
                <a:extLst>
                  <a:ext uri="{FF2B5EF4-FFF2-40B4-BE49-F238E27FC236}">
                    <a16:creationId xmlns:a16="http://schemas.microsoft.com/office/drawing/2014/main" id="{D2455B98-C042-7745-894F-2791D0963DAC}"/>
                  </a:ext>
                </a:extLst>
              </p:cNvPr>
              <p:cNvSpPr/>
              <p:nvPr/>
            </p:nvSpPr>
            <p:spPr bwMode="auto">
              <a:xfrm>
                <a:off x="1592652" y="10465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0" name="Oval 479">
                <a:extLst>
                  <a:ext uri="{FF2B5EF4-FFF2-40B4-BE49-F238E27FC236}">
                    <a16:creationId xmlns:a16="http://schemas.microsoft.com/office/drawing/2014/main" id="{CD2B2D68-0FEF-C745-B40F-FAB05482C928}"/>
                  </a:ext>
                </a:extLst>
              </p:cNvPr>
              <p:cNvSpPr/>
              <p:nvPr/>
            </p:nvSpPr>
            <p:spPr bwMode="auto">
              <a:xfrm>
                <a:off x="1433902" y="10465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1" name="Oval 480">
                <a:extLst>
                  <a:ext uri="{FF2B5EF4-FFF2-40B4-BE49-F238E27FC236}">
                    <a16:creationId xmlns:a16="http://schemas.microsoft.com/office/drawing/2014/main" id="{579B2D4D-4B98-3949-93D0-A59D64541C5A}"/>
                  </a:ext>
                </a:extLst>
              </p:cNvPr>
              <p:cNvSpPr/>
              <p:nvPr/>
            </p:nvSpPr>
            <p:spPr bwMode="auto">
              <a:xfrm>
                <a:off x="1341827" y="1027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2" name="Oval 481">
                <a:extLst>
                  <a:ext uri="{FF2B5EF4-FFF2-40B4-BE49-F238E27FC236}">
                    <a16:creationId xmlns:a16="http://schemas.microsoft.com/office/drawing/2014/main" id="{994BE90B-3BD2-4D4A-A17A-8F2BDAF15A40}"/>
                  </a:ext>
                </a:extLst>
              </p:cNvPr>
              <p:cNvSpPr/>
              <p:nvPr/>
            </p:nvSpPr>
            <p:spPr bwMode="auto">
              <a:xfrm>
                <a:off x="1256102" y="960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3" name="Oval 482">
                <a:extLst>
                  <a:ext uri="{FF2B5EF4-FFF2-40B4-BE49-F238E27FC236}">
                    <a16:creationId xmlns:a16="http://schemas.microsoft.com/office/drawing/2014/main" id="{2E689CF8-D8C4-DC4F-B405-5A841D5B9B11}"/>
                  </a:ext>
                </a:extLst>
              </p:cNvPr>
              <p:cNvSpPr/>
              <p:nvPr/>
            </p:nvSpPr>
            <p:spPr bwMode="auto">
              <a:xfrm>
                <a:off x="1205302" y="884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4" name="Oval 483">
                <a:extLst>
                  <a:ext uri="{FF2B5EF4-FFF2-40B4-BE49-F238E27FC236}">
                    <a16:creationId xmlns:a16="http://schemas.microsoft.com/office/drawing/2014/main" id="{5C67FD68-0928-8646-ACD3-9A7E45B6AB3D}"/>
                  </a:ext>
                </a:extLst>
              </p:cNvPr>
              <p:cNvSpPr/>
              <p:nvPr/>
            </p:nvSpPr>
            <p:spPr bwMode="auto">
              <a:xfrm>
                <a:off x="1097352" y="7989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Oval 484">
                <a:extLst>
                  <a:ext uri="{FF2B5EF4-FFF2-40B4-BE49-F238E27FC236}">
                    <a16:creationId xmlns:a16="http://schemas.microsoft.com/office/drawing/2014/main" id="{3741163D-531C-C14F-B734-E529A886125D}"/>
                  </a:ext>
                </a:extLst>
              </p:cNvPr>
              <p:cNvSpPr/>
              <p:nvPr/>
            </p:nvSpPr>
            <p:spPr bwMode="auto">
              <a:xfrm>
                <a:off x="1059252" y="7385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6" name="Oval 485">
                <a:extLst>
                  <a:ext uri="{FF2B5EF4-FFF2-40B4-BE49-F238E27FC236}">
                    <a16:creationId xmlns:a16="http://schemas.microsoft.com/office/drawing/2014/main" id="{DEDE2826-7DD6-5D4B-8B3A-89767D368AC4}"/>
                  </a:ext>
                </a:extLst>
              </p:cNvPr>
              <p:cNvSpPr/>
              <p:nvPr/>
            </p:nvSpPr>
            <p:spPr bwMode="auto">
              <a:xfrm>
                <a:off x="1005277" y="70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Oval 486">
                <a:extLst>
                  <a:ext uri="{FF2B5EF4-FFF2-40B4-BE49-F238E27FC236}">
                    <a16:creationId xmlns:a16="http://schemas.microsoft.com/office/drawing/2014/main" id="{8763DE2E-DEB0-3044-82DF-4360FA92D03F}"/>
                  </a:ext>
                </a:extLst>
              </p:cNvPr>
              <p:cNvSpPr/>
              <p:nvPr/>
            </p:nvSpPr>
            <p:spPr bwMode="auto">
              <a:xfrm>
                <a:off x="906852" y="700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Oval 487">
                <a:extLst>
                  <a:ext uri="{FF2B5EF4-FFF2-40B4-BE49-F238E27FC236}">
                    <a16:creationId xmlns:a16="http://schemas.microsoft.com/office/drawing/2014/main" id="{54A829C2-9934-4841-8F2C-8D38694ADD79}"/>
                  </a:ext>
                </a:extLst>
              </p:cNvPr>
              <p:cNvSpPr/>
              <p:nvPr/>
            </p:nvSpPr>
            <p:spPr bwMode="auto">
              <a:xfrm>
                <a:off x="735402" y="646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Oval 488">
                <a:extLst>
                  <a:ext uri="{FF2B5EF4-FFF2-40B4-BE49-F238E27FC236}">
                    <a16:creationId xmlns:a16="http://schemas.microsoft.com/office/drawing/2014/main" id="{A4712C83-F36E-CB44-A101-E5CF3816AF73}"/>
                  </a:ext>
                </a:extLst>
              </p:cNvPr>
              <p:cNvSpPr/>
              <p:nvPr/>
            </p:nvSpPr>
            <p:spPr bwMode="auto">
              <a:xfrm>
                <a:off x="668727" y="592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Oval 489">
                <a:extLst>
                  <a:ext uri="{FF2B5EF4-FFF2-40B4-BE49-F238E27FC236}">
                    <a16:creationId xmlns:a16="http://schemas.microsoft.com/office/drawing/2014/main" id="{BF74A6C2-55C4-1547-8B67-45E24C3CC750}"/>
                  </a:ext>
                </a:extLst>
              </p:cNvPr>
              <p:cNvSpPr/>
              <p:nvPr/>
            </p:nvSpPr>
            <p:spPr bwMode="auto">
              <a:xfrm>
                <a:off x="554427" y="5830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Oval 490">
                <a:extLst>
                  <a:ext uri="{FF2B5EF4-FFF2-40B4-BE49-F238E27FC236}">
                    <a16:creationId xmlns:a16="http://schemas.microsoft.com/office/drawing/2014/main" id="{1176D37E-0BD9-954F-AAA2-8E1BCAA88CE0}"/>
                  </a:ext>
                </a:extLst>
              </p:cNvPr>
              <p:cNvSpPr/>
              <p:nvPr/>
            </p:nvSpPr>
            <p:spPr bwMode="auto">
              <a:xfrm>
                <a:off x="456002" y="576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Oval 491">
                <a:extLst>
                  <a:ext uri="{FF2B5EF4-FFF2-40B4-BE49-F238E27FC236}">
                    <a16:creationId xmlns:a16="http://schemas.microsoft.com/office/drawing/2014/main" id="{ED4D9302-74C6-CE4D-AF42-8B3A0F00EFDD}"/>
                  </a:ext>
                </a:extLst>
              </p:cNvPr>
              <p:cNvSpPr/>
              <p:nvPr/>
            </p:nvSpPr>
            <p:spPr bwMode="auto">
              <a:xfrm>
                <a:off x="363927" y="573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3" name="Oval 492">
                <a:extLst>
                  <a:ext uri="{FF2B5EF4-FFF2-40B4-BE49-F238E27FC236}">
                    <a16:creationId xmlns:a16="http://schemas.microsoft.com/office/drawing/2014/main" id="{F8813BF2-1B4A-9745-B43C-52AC6293E313}"/>
                  </a:ext>
                </a:extLst>
              </p:cNvPr>
              <p:cNvSpPr/>
              <p:nvPr/>
            </p:nvSpPr>
            <p:spPr bwMode="auto">
              <a:xfrm>
                <a:off x="202002" y="5703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4" name="Oval 493">
                <a:extLst>
                  <a:ext uri="{FF2B5EF4-FFF2-40B4-BE49-F238E27FC236}">
                    <a16:creationId xmlns:a16="http://schemas.microsoft.com/office/drawing/2014/main" id="{EBED10E1-59E8-514E-896E-7912FE33E9FF}"/>
                  </a:ext>
                </a:extLst>
              </p:cNvPr>
              <p:cNvSpPr/>
              <p:nvPr/>
            </p:nvSpPr>
            <p:spPr bwMode="auto">
              <a:xfrm>
                <a:off x="94052" y="573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53" name="Group 252">
            <a:extLst>
              <a:ext uri="{FF2B5EF4-FFF2-40B4-BE49-F238E27FC236}">
                <a16:creationId xmlns:a16="http://schemas.microsoft.com/office/drawing/2014/main" id="{44FFA586-F1FE-644D-AC86-2CB551C80A92}"/>
              </a:ext>
            </a:extLst>
          </p:cNvPr>
          <p:cNvGrpSpPr/>
          <p:nvPr/>
        </p:nvGrpSpPr>
        <p:grpSpPr>
          <a:xfrm>
            <a:off x="1617008" y="1800223"/>
            <a:ext cx="4061951" cy="1959846"/>
            <a:chOff x="196850" y="585188"/>
            <a:chExt cx="11235336" cy="5420923"/>
          </a:xfrm>
        </p:grpSpPr>
        <p:grpSp>
          <p:nvGrpSpPr>
            <p:cNvPr id="254" name="Group 253">
              <a:extLst>
                <a:ext uri="{FF2B5EF4-FFF2-40B4-BE49-F238E27FC236}">
                  <a16:creationId xmlns:a16="http://schemas.microsoft.com/office/drawing/2014/main" id="{4294B781-52F1-354C-8690-AD979934EDD7}"/>
                </a:ext>
              </a:extLst>
            </p:cNvPr>
            <p:cNvGrpSpPr/>
            <p:nvPr/>
          </p:nvGrpSpPr>
          <p:grpSpPr>
            <a:xfrm>
              <a:off x="196850" y="644525"/>
              <a:ext cx="11179175" cy="5305425"/>
              <a:chOff x="196850" y="644525"/>
              <a:chExt cx="11179175" cy="5305425"/>
            </a:xfrm>
          </p:grpSpPr>
          <p:sp>
            <p:nvSpPr>
              <p:cNvPr id="367" name="Freeform 366">
                <a:extLst>
                  <a:ext uri="{FF2B5EF4-FFF2-40B4-BE49-F238E27FC236}">
                    <a16:creationId xmlns:a16="http://schemas.microsoft.com/office/drawing/2014/main" id="{2FF20FBF-D250-F746-8D62-CD2F60FA77BE}"/>
                  </a:ext>
                </a:extLst>
              </p:cNvPr>
              <p:cNvSpPr/>
              <p:nvPr/>
            </p:nvSpPr>
            <p:spPr bwMode="auto">
              <a:xfrm>
                <a:off x="3581400" y="3959225"/>
                <a:ext cx="7794625" cy="1990725"/>
              </a:xfrm>
              <a:custGeom>
                <a:avLst/>
                <a:gdLst>
                  <a:gd name="connsiteX0" fmla="*/ 7794625 w 7794625"/>
                  <a:gd name="connsiteY0" fmla="*/ 1990725 h 1990725"/>
                  <a:gd name="connsiteX1" fmla="*/ 6591300 w 7794625"/>
                  <a:gd name="connsiteY1" fmla="*/ 1990725 h 1990725"/>
                  <a:gd name="connsiteX2" fmla="*/ 6591300 w 7794625"/>
                  <a:gd name="connsiteY2" fmla="*/ 1936750 h 1990725"/>
                  <a:gd name="connsiteX3" fmla="*/ 6540500 w 7794625"/>
                  <a:gd name="connsiteY3" fmla="*/ 1936750 h 1990725"/>
                  <a:gd name="connsiteX4" fmla="*/ 6540500 w 7794625"/>
                  <a:gd name="connsiteY4" fmla="*/ 1873250 h 1990725"/>
                  <a:gd name="connsiteX5" fmla="*/ 6061075 w 7794625"/>
                  <a:gd name="connsiteY5" fmla="*/ 1873250 h 1990725"/>
                  <a:gd name="connsiteX6" fmla="*/ 6061075 w 7794625"/>
                  <a:gd name="connsiteY6" fmla="*/ 1781175 h 1990725"/>
                  <a:gd name="connsiteX7" fmla="*/ 5521325 w 7794625"/>
                  <a:gd name="connsiteY7" fmla="*/ 1781175 h 1990725"/>
                  <a:gd name="connsiteX8" fmla="*/ 5521325 w 7794625"/>
                  <a:gd name="connsiteY8" fmla="*/ 1736725 h 1990725"/>
                  <a:gd name="connsiteX9" fmla="*/ 4987925 w 7794625"/>
                  <a:gd name="connsiteY9" fmla="*/ 1736725 h 1990725"/>
                  <a:gd name="connsiteX10" fmla="*/ 4987925 w 7794625"/>
                  <a:gd name="connsiteY10" fmla="*/ 1670050 h 1990725"/>
                  <a:gd name="connsiteX11" fmla="*/ 4454525 w 7794625"/>
                  <a:gd name="connsiteY11" fmla="*/ 1670050 h 1990725"/>
                  <a:gd name="connsiteX12" fmla="*/ 4454525 w 7794625"/>
                  <a:gd name="connsiteY12" fmla="*/ 1609725 h 1990725"/>
                  <a:gd name="connsiteX13" fmla="*/ 4394200 w 7794625"/>
                  <a:gd name="connsiteY13" fmla="*/ 1609725 h 1990725"/>
                  <a:gd name="connsiteX14" fmla="*/ 4394200 w 7794625"/>
                  <a:gd name="connsiteY14" fmla="*/ 1530350 h 1990725"/>
                  <a:gd name="connsiteX15" fmla="*/ 3838575 w 7794625"/>
                  <a:gd name="connsiteY15" fmla="*/ 1530350 h 1990725"/>
                  <a:gd name="connsiteX16" fmla="*/ 3838575 w 7794625"/>
                  <a:gd name="connsiteY16" fmla="*/ 1460500 h 1990725"/>
                  <a:gd name="connsiteX17" fmla="*/ 3781425 w 7794625"/>
                  <a:gd name="connsiteY17" fmla="*/ 1460500 h 1990725"/>
                  <a:gd name="connsiteX18" fmla="*/ 3781425 w 7794625"/>
                  <a:gd name="connsiteY18" fmla="*/ 1412875 h 1990725"/>
                  <a:gd name="connsiteX19" fmla="*/ 3302000 w 7794625"/>
                  <a:gd name="connsiteY19" fmla="*/ 1412875 h 1990725"/>
                  <a:gd name="connsiteX20" fmla="*/ 3302000 w 7794625"/>
                  <a:gd name="connsiteY20" fmla="*/ 1374775 h 1990725"/>
                  <a:gd name="connsiteX21" fmla="*/ 3228975 w 7794625"/>
                  <a:gd name="connsiteY21" fmla="*/ 1374775 h 1990725"/>
                  <a:gd name="connsiteX22" fmla="*/ 3228975 w 7794625"/>
                  <a:gd name="connsiteY22" fmla="*/ 1320800 h 1990725"/>
                  <a:gd name="connsiteX23" fmla="*/ 2743200 w 7794625"/>
                  <a:gd name="connsiteY23" fmla="*/ 1320800 h 1990725"/>
                  <a:gd name="connsiteX24" fmla="*/ 2743200 w 7794625"/>
                  <a:gd name="connsiteY24" fmla="*/ 1241425 h 1990725"/>
                  <a:gd name="connsiteX25" fmla="*/ 2692400 w 7794625"/>
                  <a:gd name="connsiteY25" fmla="*/ 1241425 h 1990725"/>
                  <a:gd name="connsiteX26" fmla="*/ 2692400 w 7794625"/>
                  <a:gd name="connsiteY26" fmla="*/ 1184275 h 1990725"/>
                  <a:gd name="connsiteX27" fmla="*/ 2409825 w 7794625"/>
                  <a:gd name="connsiteY27" fmla="*/ 1184275 h 1990725"/>
                  <a:gd name="connsiteX28" fmla="*/ 2409825 w 7794625"/>
                  <a:gd name="connsiteY28" fmla="*/ 1149350 h 1990725"/>
                  <a:gd name="connsiteX29" fmla="*/ 2355850 w 7794625"/>
                  <a:gd name="connsiteY29" fmla="*/ 1146175 h 1990725"/>
                  <a:gd name="connsiteX30" fmla="*/ 2174875 w 7794625"/>
                  <a:gd name="connsiteY30" fmla="*/ 1146175 h 1990725"/>
                  <a:gd name="connsiteX31" fmla="*/ 2174875 w 7794625"/>
                  <a:gd name="connsiteY31" fmla="*/ 1079500 h 1990725"/>
                  <a:gd name="connsiteX32" fmla="*/ 2143125 w 7794625"/>
                  <a:gd name="connsiteY32" fmla="*/ 1079500 h 1990725"/>
                  <a:gd name="connsiteX33" fmla="*/ 2143125 w 7794625"/>
                  <a:gd name="connsiteY33" fmla="*/ 936625 h 1990725"/>
                  <a:gd name="connsiteX34" fmla="*/ 2032000 w 7794625"/>
                  <a:gd name="connsiteY34" fmla="*/ 936625 h 1990725"/>
                  <a:gd name="connsiteX35" fmla="*/ 2032000 w 7794625"/>
                  <a:gd name="connsiteY35" fmla="*/ 869950 h 1990725"/>
                  <a:gd name="connsiteX36" fmla="*/ 1651000 w 7794625"/>
                  <a:gd name="connsiteY36" fmla="*/ 869950 h 1990725"/>
                  <a:gd name="connsiteX37" fmla="*/ 1651000 w 7794625"/>
                  <a:gd name="connsiteY37" fmla="*/ 793750 h 1990725"/>
                  <a:gd name="connsiteX38" fmla="*/ 1577975 w 7794625"/>
                  <a:gd name="connsiteY38" fmla="*/ 793750 h 1990725"/>
                  <a:gd name="connsiteX39" fmla="*/ 1577975 w 7794625"/>
                  <a:gd name="connsiteY39" fmla="*/ 711200 h 1990725"/>
                  <a:gd name="connsiteX40" fmla="*/ 1473200 w 7794625"/>
                  <a:gd name="connsiteY40" fmla="*/ 711200 h 1990725"/>
                  <a:gd name="connsiteX41" fmla="*/ 1473200 w 7794625"/>
                  <a:gd name="connsiteY41" fmla="*/ 654050 h 1990725"/>
                  <a:gd name="connsiteX42" fmla="*/ 1247775 w 7794625"/>
                  <a:gd name="connsiteY42" fmla="*/ 654050 h 1990725"/>
                  <a:gd name="connsiteX43" fmla="*/ 1247775 w 7794625"/>
                  <a:gd name="connsiteY43" fmla="*/ 606425 h 1990725"/>
                  <a:gd name="connsiteX44" fmla="*/ 1069975 w 7794625"/>
                  <a:gd name="connsiteY44" fmla="*/ 606425 h 1990725"/>
                  <a:gd name="connsiteX45" fmla="*/ 1069975 w 7794625"/>
                  <a:gd name="connsiteY45" fmla="*/ 396875 h 1990725"/>
                  <a:gd name="connsiteX46" fmla="*/ 1041400 w 7794625"/>
                  <a:gd name="connsiteY46" fmla="*/ 396875 h 1990725"/>
                  <a:gd name="connsiteX47" fmla="*/ 1041400 w 7794625"/>
                  <a:gd name="connsiteY47" fmla="*/ 396875 h 1990725"/>
                  <a:gd name="connsiteX48" fmla="*/ 1041400 w 7794625"/>
                  <a:gd name="connsiteY48" fmla="*/ 339725 h 1990725"/>
                  <a:gd name="connsiteX49" fmla="*/ 549275 w 7794625"/>
                  <a:gd name="connsiteY49" fmla="*/ 339725 h 1990725"/>
                  <a:gd name="connsiteX50" fmla="*/ 549275 w 7794625"/>
                  <a:gd name="connsiteY50" fmla="*/ 257175 h 1990725"/>
                  <a:gd name="connsiteX51" fmla="*/ 492125 w 7794625"/>
                  <a:gd name="connsiteY51" fmla="*/ 257175 h 1990725"/>
                  <a:gd name="connsiteX52" fmla="*/ 492125 w 7794625"/>
                  <a:gd name="connsiteY52" fmla="*/ 127000 h 1990725"/>
                  <a:gd name="connsiteX53" fmla="*/ 428625 w 7794625"/>
                  <a:gd name="connsiteY53" fmla="*/ 127000 h 1990725"/>
                  <a:gd name="connsiteX54" fmla="*/ 428625 w 7794625"/>
                  <a:gd name="connsiteY54" fmla="*/ 41275 h 1990725"/>
                  <a:gd name="connsiteX55" fmla="*/ 120650 w 7794625"/>
                  <a:gd name="connsiteY55" fmla="*/ 41275 h 1990725"/>
                  <a:gd name="connsiteX56" fmla="*/ 120650 w 7794625"/>
                  <a:gd name="connsiteY56" fmla="*/ 0 h 1990725"/>
                  <a:gd name="connsiteX57" fmla="*/ 0 w 7794625"/>
                  <a:gd name="connsiteY57" fmla="*/ 0 h 199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794625" h="1990725">
                    <a:moveTo>
                      <a:pt x="7794625" y="1990725"/>
                    </a:moveTo>
                    <a:lnTo>
                      <a:pt x="6591300" y="1990725"/>
                    </a:lnTo>
                    <a:lnTo>
                      <a:pt x="6591300" y="1936750"/>
                    </a:lnTo>
                    <a:lnTo>
                      <a:pt x="6540500" y="1936750"/>
                    </a:lnTo>
                    <a:lnTo>
                      <a:pt x="6540500" y="1873250"/>
                    </a:lnTo>
                    <a:lnTo>
                      <a:pt x="6061075" y="1873250"/>
                    </a:lnTo>
                    <a:lnTo>
                      <a:pt x="6061075" y="1781175"/>
                    </a:lnTo>
                    <a:lnTo>
                      <a:pt x="5521325" y="1781175"/>
                    </a:lnTo>
                    <a:lnTo>
                      <a:pt x="5521325" y="1736725"/>
                    </a:lnTo>
                    <a:lnTo>
                      <a:pt x="4987925" y="1736725"/>
                    </a:lnTo>
                    <a:lnTo>
                      <a:pt x="4987925" y="1670050"/>
                    </a:lnTo>
                    <a:lnTo>
                      <a:pt x="4454525" y="1670050"/>
                    </a:lnTo>
                    <a:lnTo>
                      <a:pt x="4454525" y="1609725"/>
                    </a:lnTo>
                    <a:lnTo>
                      <a:pt x="4394200" y="1609725"/>
                    </a:lnTo>
                    <a:lnTo>
                      <a:pt x="4394200" y="1530350"/>
                    </a:lnTo>
                    <a:lnTo>
                      <a:pt x="3838575" y="1530350"/>
                    </a:lnTo>
                    <a:lnTo>
                      <a:pt x="3838575" y="1460500"/>
                    </a:lnTo>
                    <a:lnTo>
                      <a:pt x="3781425" y="1460500"/>
                    </a:lnTo>
                    <a:lnTo>
                      <a:pt x="3781425" y="1412875"/>
                    </a:lnTo>
                    <a:lnTo>
                      <a:pt x="3302000" y="1412875"/>
                    </a:lnTo>
                    <a:lnTo>
                      <a:pt x="3302000" y="1374775"/>
                    </a:lnTo>
                    <a:lnTo>
                      <a:pt x="3228975" y="1374775"/>
                    </a:lnTo>
                    <a:lnTo>
                      <a:pt x="3228975" y="1320800"/>
                    </a:lnTo>
                    <a:lnTo>
                      <a:pt x="2743200" y="1320800"/>
                    </a:lnTo>
                    <a:lnTo>
                      <a:pt x="2743200" y="1241425"/>
                    </a:lnTo>
                    <a:lnTo>
                      <a:pt x="2692400" y="1241425"/>
                    </a:lnTo>
                    <a:lnTo>
                      <a:pt x="2692400" y="1184275"/>
                    </a:lnTo>
                    <a:lnTo>
                      <a:pt x="2409825" y="1184275"/>
                    </a:lnTo>
                    <a:lnTo>
                      <a:pt x="2409825" y="1149350"/>
                    </a:lnTo>
                    <a:lnTo>
                      <a:pt x="2355850" y="1146175"/>
                    </a:lnTo>
                    <a:lnTo>
                      <a:pt x="2174875" y="1146175"/>
                    </a:lnTo>
                    <a:lnTo>
                      <a:pt x="2174875" y="1079500"/>
                    </a:lnTo>
                    <a:lnTo>
                      <a:pt x="2143125" y="1079500"/>
                    </a:lnTo>
                    <a:lnTo>
                      <a:pt x="2143125" y="936625"/>
                    </a:lnTo>
                    <a:lnTo>
                      <a:pt x="2032000" y="936625"/>
                    </a:lnTo>
                    <a:lnTo>
                      <a:pt x="2032000" y="869950"/>
                    </a:lnTo>
                    <a:lnTo>
                      <a:pt x="1651000" y="869950"/>
                    </a:lnTo>
                    <a:lnTo>
                      <a:pt x="1651000" y="793750"/>
                    </a:lnTo>
                    <a:lnTo>
                      <a:pt x="1577975" y="793750"/>
                    </a:lnTo>
                    <a:lnTo>
                      <a:pt x="1577975" y="711200"/>
                    </a:lnTo>
                    <a:lnTo>
                      <a:pt x="1473200" y="711200"/>
                    </a:lnTo>
                    <a:lnTo>
                      <a:pt x="1473200" y="654050"/>
                    </a:lnTo>
                    <a:lnTo>
                      <a:pt x="1247775" y="654050"/>
                    </a:lnTo>
                    <a:lnTo>
                      <a:pt x="1247775" y="606425"/>
                    </a:lnTo>
                    <a:lnTo>
                      <a:pt x="1069975" y="606425"/>
                    </a:lnTo>
                    <a:lnTo>
                      <a:pt x="1069975" y="396875"/>
                    </a:lnTo>
                    <a:lnTo>
                      <a:pt x="1041400" y="396875"/>
                    </a:lnTo>
                    <a:lnTo>
                      <a:pt x="1041400" y="396875"/>
                    </a:lnTo>
                    <a:lnTo>
                      <a:pt x="1041400" y="339725"/>
                    </a:lnTo>
                    <a:lnTo>
                      <a:pt x="549275" y="339725"/>
                    </a:lnTo>
                    <a:lnTo>
                      <a:pt x="549275" y="257175"/>
                    </a:lnTo>
                    <a:lnTo>
                      <a:pt x="492125" y="257175"/>
                    </a:lnTo>
                    <a:lnTo>
                      <a:pt x="492125" y="127000"/>
                    </a:lnTo>
                    <a:lnTo>
                      <a:pt x="428625" y="127000"/>
                    </a:lnTo>
                    <a:lnTo>
                      <a:pt x="428625" y="41275"/>
                    </a:lnTo>
                    <a:lnTo>
                      <a:pt x="120650" y="41275"/>
                    </a:lnTo>
                    <a:lnTo>
                      <a:pt x="1206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68" name="Freeform 367">
                <a:extLst>
                  <a:ext uri="{FF2B5EF4-FFF2-40B4-BE49-F238E27FC236}">
                    <a16:creationId xmlns:a16="http://schemas.microsoft.com/office/drawing/2014/main" id="{A1CB0264-5B70-D346-848D-E1EE550A8DC6}"/>
                  </a:ext>
                </a:extLst>
              </p:cNvPr>
              <p:cNvSpPr/>
              <p:nvPr/>
            </p:nvSpPr>
            <p:spPr bwMode="auto">
              <a:xfrm>
                <a:off x="196850" y="644525"/>
                <a:ext cx="3394075" cy="3308350"/>
              </a:xfrm>
              <a:custGeom>
                <a:avLst/>
                <a:gdLst>
                  <a:gd name="connsiteX0" fmla="*/ 3394075 w 3394075"/>
                  <a:gd name="connsiteY0" fmla="*/ 3308350 h 3308350"/>
                  <a:gd name="connsiteX1" fmla="*/ 3394075 w 3394075"/>
                  <a:gd name="connsiteY1" fmla="*/ 3263900 h 3308350"/>
                  <a:gd name="connsiteX2" fmla="*/ 3349625 w 3394075"/>
                  <a:gd name="connsiteY2" fmla="*/ 3263900 h 3308350"/>
                  <a:gd name="connsiteX3" fmla="*/ 3349625 w 3394075"/>
                  <a:gd name="connsiteY3" fmla="*/ 3155950 h 3308350"/>
                  <a:gd name="connsiteX4" fmla="*/ 3305175 w 3394075"/>
                  <a:gd name="connsiteY4" fmla="*/ 3155950 h 3308350"/>
                  <a:gd name="connsiteX5" fmla="*/ 3305175 w 3394075"/>
                  <a:gd name="connsiteY5" fmla="*/ 3006725 h 3308350"/>
                  <a:gd name="connsiteX6" fmla="*/ 3162300 w 3394075"/>
                  <a:gd name="connsiteY6" fmla="*/ 3006725 h 3308350"/>
                  <a:gd name="connsiteX7" fmla="*/ 3162300 w 3394075"/>
                  <a:gd name="connsiteY7" fmla="*/ 2924175 h 3308350"/>
                  <a:gd name="connsiteX8" fmla="*/ 3079750 w 3394075"/>
                  <a:gd name="connsiteY8" fmla="*/ 2924175 h 3308350"/>
                  <a:gd name="connsiteX9" fmla="*/ 3079750 w 3394075"/>
                  <a:gd name="connsiteY9" fmla="*/ 2876550 h 3308350"/>
                  <a:gd name="connsiteX10" fmla="*/ 2981325 w 3394075"/>
                  <a:gd name="connsiteY10" fmla="*/ 2876550 h 3308350"/>
                  <a:gd name="connsiteX11" fmla="*/ 2981325 w 3394075"/>
                  <a:gd name="connsiteY11" fmla="*/ 2832100 h 3308350"/>
                  <a:gd name="connsiteX12" fmla="*/ 2882900 w 3394075"/>
                  <a:gd name="connsiteY12" fmla="*/ 2832100 h 3308350"/>
                  <a:gd name="connsiteX13" fmla="*/ 2882900 w 3394075"/>
                  <a:gd name="connsiteY13" fmla="*/ 2787650 h 3308350"/>
                  <a:gd name="connsiteX14" fmla="*/ 2762250 w 3394075"/>
                  <a:gd name="connsiteY14" fmla="*/ 2787650 h 3308350"/>
                  <a:gd name="connsiteX15" fmla="*/ 2762250 w 3394075"/>
                  <a:gd name="connsiteY15" fmla="*/ 2432050 h 3308350"/>
                  <a:gd name="connsiteX16" fmla="*/ 2733675 w 3394075"/>
                  <a:gd name="connsiteY16" fmla="*/ 2432050 h 3308350"/>
                  <a:gd name="connsiteX17" fmla="*/ 2733675 w 3394075"/>
                  <a:gd name="connsiteY17" fmla="*/ 2336800 h 3308350"/>
                  <a:gd name="connsiteX18" fmla="*/ 2568575 w 3394075"/>
                  <a:gd name="connsiteY18" fmla="*/ 2336800 h 3308350"/>
                  <a:gd name="connsiteX19" fmla="*/ 2568575 w 3394075"/>
                  <a:gd name="connsiteY19" fmla="*/ 2282825 h 3308350"/>
                  <a:gd name="connsiteX20" fmla="*/ 2428875 w 3394075"/>
                  <a:gd name="connsiteY20" fmla="*/ 2282825 h 3308350"/>
                  <a:gd name="connsiteX21" fmla="*/ 2428875 w 3394075"/>
                  <a:gd name="connsiteY21" fmla="*/ 2222500 h 3308350"/>
                  <a:gd name="connsiteX22" fmla="*/ 2241550 w 3394075"/>
                  <a:gd name="connsiteY22" fmla="*/ 2222500 h 3308350"/>
                  <a:gd name="connsiteX23" fmla="*/ 2241550 w 3394075"/>
                  <a:gd name="connsiteY23" fmla="*/ 1927225 h 3308350"/>
                  <a:gd name="connsiteX24" fmla="*/ 2187575 w 3394075"/>
                  <a:gd name="connsiteY24" fmla="*/ 1927225 h 3308350"/>
                  <a:gd name="connsiteX25" fmla="*/ 2187575 w 3394075"/>
                  <a:gd name="connsiteY25" fmla="*/ 1755775 h 3308350"/>
                  <a:gd name="connsiteX26" fmla="*/ 2146300 w 3394075"/>
                  <a:gd name="connsiteY26" fmla="*/ 1755775 h 3308350"/>
                  <a:gd name="connsiteX27" fmla="*/ 2146300 w 3394075"/>
                  <a:gd name="connsiteY27" fmla="*/ 1673225 h 3308350"/>
                  <a:gd name="connsiteX28" fmla="*/ 1901825 w 3394075"/>
                  <a:gd name="connsiteY28" fmla="*/ 1673225 h 3308350"/>
                  <a:gd name="connsiteX29" fmla="*/ 1901825 w 3394075"/>
                  <a:gd name="connsiteY29" fmla="*/ 1603375 h 3308350"/>
                  <a:gd name="connsiteX30" fmla="*/ 1778000 w 3394075"/>
                  <a:gd name="connsiteY30" fmla="*/ 1603375 h 3308350"/>
                  <a:gd name="connsiteX31" fmla="*/ 1778000 w 3394075"/>
                  <a:gd name="connsiteY31" fmla="*/ 1555750 h 3308350"/>
                  <a:gd name="connsiteX32" fmla="*/ 1695450 w 3394075"/>
                  <a:gd name="connsiteY32" fmla="*/ 1555750 h 3308350"/>
                  <a:gd name="connsiteX33" fmla="*/ 1695450 w 3394075"/>
                  <a:gd name="connsiteY33" fmla="*/ 1355725 h 3308350"/>
                  <a:gd name="connsiteX34" fmla="*/ 1647825 w 3394075"/>
                  <a:gd name="connsiteY34" fmla="*/ 1355725 h 3308350"/>
                  <a:gd name="connsiteX35" fmla="*/ 1647825 w 3394075"/>
                  <a:gd name="connsiteY35" fmla="*/ 873125 h 3308350"/>
                  <a:gd name="connsiteX36" fmla="*/ 1616075 w 3394075"/>
                  <a:gd name="connsiteY36" fmla="*/ 873125 h 3308350"/>
                  <a:gd name="connsiteX37" fmla="*/ 1555750 w 3394075"/>
                  <a:gd name="connsiteY37" fmla="*/ 873125 h 3308350"/>
                  <a:gd name="connsiteX38" fmla="*/ 1555750 w 3394075"/>
                  <a:gd name="connsiteY38" fmla="*/ 809625 h 3308350"/>
                  <a:gd name="connsiteX39" fmla="*/ 1419225 w 3394075"/>
                  <a:gd name="connsiteY39" fmla="*/ 809625 h 3308350"/>
                  <a:gd name="connsiteX40" fmla="*/ 1419225 w 3394075"/>
                  <a:gd name="connsiteY40" fmla="*/ 762000 h 3308350"/>
                  <a:gd name="connsiteX41" fmla="*/ 1320800 w 3394075"/>
                  <a:gd name="connsiteY41" fmla="*/ 762000 h 3308350"/>
                  <a:gd name="connsiteX42" fmla="*/ 1320800 w 3394075"/>
                  <a:gd name="connsiteY42" fmla="*/ 708025 h 3308350"/>
                  <a:gd name="connsiteX43" fmla="*/ 1162050 w 3394075"/>
                  <a:gd name="connsiteY43" fmla="*/ 708025 h 3308350"/>
                  <a:gd name="connsiteX44" fmla="*/ 1162050 w 3394075"/>
                  <a:gd name="connsiteY44" fmla="*/ 622300 h 3308350"/>
                  <a:gd name="connsiteX45" fmla="*/ 1101725 w 3394075"/>
                  <a:gd name="connsiteY45" fmla="*/ 622300 h 3308350"/>
                  <a:gd name="connsiteX46" fmla="*/ 1101725 w 3394075"/>
                  <a:gd name="connsiteY46" fmla="*/ 406400 h 3308350"/>
                  <a:gd name="connsiteX47" fmla="*/ 1041400 w 3394075"/>
                  <a:gd name="connsiteY47" fmla="*/ 406400 h 3308350"/>
                  <a:gd name="connsiteX48" fmla="*/ 1041400 w 3394075"/>
                  <a:gd name="connsiteY48" fmla="*/ 333375 h 3308350"/>
                  <a:gd name="connsiteX49" fmla="*/ 968375 w 3394075"/>
                  <a:gd name="connsiteY49" fmla="*/ 333375 h 3308350"/>
                  <a:gd name="connsiteX50" fmla="*/ 968375 w 3394075"/>
                  <a:gd name="connsiteY50" fmla="*/ 273050 h 3308350"/>
                  <a:gd name="connsiteX51" fmla="*/ 917575 w 3394075"/>
                  <a:gd name="connsiteY51" fmla="*/ 273050 h 3308350"/>
                  <a:gd name="connsiteX52" fmla="*/ 917575 w 3394075"/>
                  <a:gd name="connsiteY52" fmla="*/ 200025 h 3308350"/>
                  <a:gd name="connsiteX53" fmla="*/ 863600 w 3394075"/>
                  <a:gd name="connsiteY53" fmla="*/ 200025 h 3308350"/>
                  <a:gd name="connsiteX54" fmla="*/ 863600 w 3394075"/>
                  <a:gd name="connsiteY54" fmla="*/ 155575 h 3308350"/>
                  <a:gd name="connsiteX55" fmla="*/ 676275 w 3394075"/>
                  <a:gd name="connsiteY55" fmla="*/ 155575 h 3308350"/>
                  <a:gd name="connsiteX56" fmla="*/ 676275 w 3394075"/>
                  <a:gd name="connsiteY56" fmla="*/ 117475 h 3308350"/>
                  <a:gd name="connsiteX57" fmla="*/ 577850 w 3394075"/>
                  <a:gd name="connsiteY57" fmla="*/ 117475 h 3308350"/>
                  <a:gd name="connsiteX58" fmla="*/ 577850 w 3394075"/>
                  <a:gd name="connsiteY58" fmla="*/ 76200 h 3308350"/>
                  <a:gd name="connsiteX59" fmla="*/ 495300 w 3394075"/>
                  <a:gd name="connsiteY59" fmla="*/ 76200 h 3308350"/>
                  <a:gd name="connsiteX60" fmla="*/ 495300 w 3394075"/>
                  <a:gd name="connsiteY60" fmla="*/ 25400 h 3308350"/>
                  <a:gd name="connsiteX61" fmla="*/ 355600 w 3394075"/>
                  <a:gd name="connsiteY61" fmla="*/ 25400 h 3308350"/>
                  <a:gd name="connsiteX62" fmla="*/ 355600 w 3394075"/>
                  <a:gd name="connsiteY62" fmla="*/ 0 h 3308350"/>
                  <a:gd name="connsiteX63" fmla="*/ 0 w 3394075"/>
                  <a:gd name="connsiteY63" fmla="*/ 0 h 330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94075" h="3308350">
                    <a:moveTo>
                      <a:pt x="3394075" y="3308350"/>
                    </a:moveTo>
                    <a:lnTo>
                      <a:pt x="3394075" y="3263900"/>
                    </a:lnTo>
                    <a:lnTo>
                      <a:pt x="3349625" y="3263900"/>
                    </a:lnTo>
                    <a:lnTo>
                      <a:pt x="3349625" y="3155950"/>
                    </a:lnTo>
                    <a:lnTo>
                      <a:pt x="3305175" y="3155950"/>
                    </a:lnTo>
                    <a:lnTo>
                      <a:pt x="3305175" y="3006725"/>
                    </a:lnTo>
                    <a:lnTo>
                      <a:pt x="3162300" y="3006725"/>
                    </a:lnTo>
                    <a:lnTo>
                      <a:pt x="3162300" y="2924175"/>
                    </a:lnTo>
                    <a:lnTo>
                      <a:pt x="3079750" y="2924175"/>
                    </a:lnTo>
                    <a:lnTo>
                      <a:pt x="3079750" y="2876550"/>
                    </a:lnTo>
                    <a:lnTo>
                      <a:pt x="2981325" y="2876550"/>
                    </a:lnTo>
                    <a:lnTo>
                      <a:pt x="2981325" y="2832100"/>
                    </a:lnTo>
                    <a:lnTo>
                      <a:pt x="2882900" y="2832100"/>
                    </a:lnTo>
                    <a:lnTo>
                      <a:pt x="2882900" y="2787650"/>
                    </a:lnTo>
                    <a:lnTo>
                      <a:pt x="2762250" y="2787650"/>
                    </a:lnTo>
                    <a:lnTo>
                      <a:pt x="2762250" y="2432050"/>
                    </a:lnTo>
                    <a:lnTo>
                      <a:pt x="2733675" y="2432050"/>
                    </a:lnTo>
                    <a:lnTo>
                      <a:pt x="2733675" y="2336800"/>
                    </a:lnTo>
                    <a:lnTo>
                      <a:pt x="2568575" y="2336800"/>
                    </a:lnTo>
                    <a:lnTo>
                      <a:pt x="2568575" y="2282825"/>
                    </a:lnTo>
                    <a:lnTo>
                      <a:pt x="2428875" y="2282825"/>
                    </a:lnTo>
                    <a:lnTo>
                      <a:pt x="2428875" y="2222500"/>
                    </a:lnTo>
                    <a:lnTo>
                      <a:pt x="2241550" y="2222500"/>
                    </a:lnTo>
                    <a:lnTo>
                      <a:pt x="2241550" y="1927225"/>
                    </a:lnTo>
                    <a:lnTo>
                      <a:pt x="2187575" y="1927225"/>
                    </a:lnTo>
                    <a:lnTo>
                      <a:pt x="2187575" y="1755775"/>
                    </a:lnTo>
                    <a:lnTo>
                      <a:pt x="2146300" y="1755775"/>
                    </a:lnTo>
                    <a:lnTo>
                      <a:pt x="2146300" y="1673225"/>
                    </a:lnTo>
                    <a:lnTo>
                      <a:pt x="1901825" y="1673225"/>
                    </a:lnTo>
                    <a:lnTo>
                      <a:pt x="1901825" y="1603375"/>
                    </a:lnTo>
                    <a:lnTo>
                      <a:pt x="1778000" y="1603375"/>
                    </a:lnTo>
                    <a:lnTo>
                      <a:pt x="1778000" y="1555750"/>
                    </a:lnTo>
                    <a:lnTo>
                      <a:pt x="1695450" y="1555750"/>
                    </a:lnTo>
                    <a:lnTo>
                      <a:pt x="1695450" y="1355725"/>
                    </a:lnTo>
                    <a:lnTo>
                      <a:pt x="1647825" y="1355725"/>
                    </a:lnTo>
                    <a:lnTo>
                      <a:pt x="1647825" y="873125"/>
                    </a:lnTo>
                    <a:lnTo>
                      <a:pt x="1616075" y="873125"/>
                    </a:lnTo>
                    <a:lnTo>
                      <a:pt x="1555750" y="873125"/>
                    </a:lnTo>
                    <a:lnTo>
                      <a:pt x="1555750" y="809625"/>
                    </a:lnTo>
                    <a:lnTo>
                      <a:pt x="1419225" y="809625"/>
                    </a:lnTo>
                    <a:lnTo>
                      <a:pt x="1419225" y="762000"/>
                    </a:lnTo>
                    <a:lnTo>
                      <a:pt x="1320800" y="762000"/>
                    </a:lnTo>
                    <a:lnTo>
                      <a:pt x="1320800" y="708025"/>
                    </a:lnTo>
                    <a:lnTo>
                      <a:pt x="1162050" y="708025"/>
                    </a:lnTo>
                    <a:lnTo>
                      <a:pt x="1162050" y="622300"/>
                    </a:lnTo>
                    <a:lnTo>
                      <a:pt x="1101725" y="622300"/>
                    </a:lnTo>
                    <a:lnTo>
                      <a:pt x="1101725" y="406400"/>
                    </a:lnTo>
                    <a:lnTo>
                      <a:pt x="1041400" y="406400"/>
                    </a:lnTo>
                    <a:lnTo>
                      <a:pt x="1041400" y="333375"/>
                    </a:lnTo>
                    <a:lnTo>
                      <a:pt x="968375" y="333375"/>
                    </a:lnTo>
                    <a:lnTo>
                      <a:pt x="968375" y="273050"/>
                    </a:lnTo>
                    <a:lnTo>
                      <a:pt x="917575" y="273050"/>
                    </a:lnTo>
                    <a:lnTo>
                      <a:pt x="917575" y="200025"/>
                    </a:lnTo>
                    <a:lnTo>
                      <a:pt x="863600" y="200025"/>
                    </a:lnTo>
                    <a:lnTo>
                      <a:pt x="863600" y="155575"/>
                    </a:lnTo>
                    <a:lnTo>
                      <a:pt x="676275" y="155575"/>
                    </a:lnTo>
                    <a:lnTo>
                      <a:pt x="676275" y="117475"/>
                    </a:lnTo>
                    <a:lnTo>
                      <a:pt x="577850" y="117475"/>
                    </a:lnTo>
                    <a:lnTo>
                      <a:pt x="577850" y="76200"/>
                    </a:lnTo>
                    <a:lnTo>
                      <a:pt x="495300" y="76200"/>
                    </a:lnTo>
                    <a:lnTo>
                      <a:pt x="495300" y="25400"/>
                    </a:lnTo>
                    <a:lnTo>
                      <a:pt x="355600" y="25400"/>
                    </a:lnTo>
                    <a:lnTo>
                      <a:pt x="355600"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55" name="Group 254">
              <a:extLst>
                <a:ext uri="{FF2B5EF4-FFF2-40B4-BE49-F238E27FC236}">
                  <a16:creationId xmlns:a16="http://schemas.microsoft.com/office/drawing/2014/main" id="{EDAB869E-1100-284A-AB4D-1A39054E7104}"/>
                </a:ext>
              </a:extLst>
            </p:cNvPr>
            <p:cNvGrpSpPr/>
            <p:nvPr/>
          </p:nvGrpSpPr>
          <p:grpSpPr>
            <a:xfrm>
              <a:off x="197628" y="585188"/>
              <a:ext cx="11234558" cy="5420923"/>
              <a:chOff x="197628" y="585188"/>
              <a:chExt cx="11234558" cy="5420923"/>
            </a:xfrm>
          </p:grpSpPr>
          <p:sp>
            <p:nvSpPr>
              <p:cNvPr id="256" name="Oval 255">
                <a:extLst>
                  <a:ext uri="{FF2B5EF4-FFF2-40B4-BE49-F238E27FC236}">
                    <a16:creationId xmlns:a16="http://schemas.microsoft.com/office/drawing/2014/main" id="{F661809E-95A3-9E48-B385-7CB050C3594B}"/>
                  </a:ext>
                </a:extLst>
              </p:cNvPr>
              <p:cNvSpPr/>
              <p:nvPr/>
            </p:nvSpPr>
            <p:spPr bwMode="auto">
              <a:xfrm>
                <a:off x="11319863" y="5893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83F6E54-1C4E-234F-A533-9142EF0524B8}"/>
                  </a:ext>
                </a:extLst>
              </p:cNvPr>
              <p:cNvSpPr/>
              <p:nvPr/>
            </p:nvSpPr>
            <p:spPr bwMode="auto">
              <a:xfrm>
                <a:off x="10748363" y="5893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11CA0AD6-0FC2-5C4F-A58B-6CF3919FBBEA}"/>
                  </a:ext>
                </a:extLst>
              </p:cNvPr>
              <p:cNvSpPr/>
              <p:nvPr/>
            </p:nvSpPr>
            <p:spPr bwMode="auto">
              <a:xfrm>
                <a:off x="10691213" y="5890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72C95FAB-D77E-134A-AFC6-41E9A983F061}"/>
                  </a:ext>
                </a:extLst>
              </p:cNvPr>
              <p:cNvSpPr/>
              <p:nvPr/>
            </p:nvSpPr>
            <p:spPr bwMode="auto">
              <a:xfrm>
                <a:off x="10195913" y="5893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1C87836D-0698-644F-A5D6-E8C8CE415E29}"/>
                  </a:ext>
                </a:extLst>
              </p:cNvPr>
              <p:cNvSpPr/>
              <p:nvPr/>
            </p:nvSpPr>
            <p:spPr bwMode="auto">
              <a:xfrm>
                <a:off x="10135588" y="5890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6AABA8D1-556E-3241-90C2-5CA285E3789A}"/>
                  </a:ext>
                </a:extLst>
              </p:cNvPr>
              <p:cNvSpPr/>
              <p:nvPr/>
            </p:nvSpPr>
            <p:spPr bwMode="auto">
              <a:xfrm>
                <a:off x="10043513" y="5779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F73AB505-59BE-9945-AFA2-FA8299BD9AED}"/>
                  </a:ext>
                </a:extLst>
              </p:cNvPr>
              <p:cNvSpPr/>
              <p:nvPr/>
            </p:nvSpPr>
            <p:spPr bwMode="auto">
              <a:xfrm>
                <a:off x="9652988" y="57826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6E083244-FD3B-6A45-8C72-F26AE0759896}"/>
                  </a:ext>
                </a:extLst>
              </p:cNvPr>
              <p:cNvSpPr/>
              <p:nvPr/>
            </p:nvSpPr>
            <p:spPr bwMode="auto">
              <a:xfrm>
                <a:off x="9611713" y="57826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4ACA2F10-11C2-2245-8CAC-586451D87CBD}"/>
                  </a:ext>
                </a:extLst>
              </p:cNvPr>
              <p:cNvSpPr/>
              <p:nvPr/>
            </p:nvSpPr>
            <p:spPr bwMode="auto">
              <a:xfrm>
                <a:off x="9576788" y="57826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2F599309-9B14-6244-9654-6A71BB336434}"/>
                  </a:ext>
                </a:extLst>
              </p:cNvPr>
              <p:cNvSpPr/>
              <p:nvPr/>
            </p:nvSpPr>
            <p:spPr bwMode="auto">
              <a:xfrm>
                <a:off x="9579963" y="5709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45C60F8C-9B26-F743-9C1F-BF6E1D9952F6}"/>
                  </a:ext>
                </a:extLst>
              </p:cNvPr>
              <p:cNvSpPr/>
              <p:nvPr/>
            </p:nvSpPr>
            <p:spPr bwMode="auto">
              <a:xfrm>
                <a:off x="9110063" y="56778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CD278B43-EF4F-2440-BFC6-12EE6F8AB5E3}"/>
                  </a:ext>
                </a:extLst>
              </p:cNvPr>
              <p:cNvSpPr/>
              <p:nvPr/>
            </p:nvSpPr>
            <p:spPr bwMode="auto">
              <a:xfrm>
                <a:off x="9056088" y="56778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298EBD41-781F-4E4D-B408-90D641F206BC}"/>
                  </a:ext>
                </a:extLst>
              </p:cNvPr>
              <p:cNvSpPr/>
              <p:nvPr/>
            </p:nvSpPr>
            <p:spPr bwMode="auto">
              <a:xfrm>
                <a:off x="9008463" y="56556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95E08215-DAB3-6F47-876B-AEBDC67A8116}"/>
                  </a:ext>
                </a:extLst>
              </p:cNvPr>
              <p:cNvSpPr/>
              <p:nvPr/>
            </p:nvSpPr>
            <p:spPr bwMode="auto">
              <a:xfrm>
                <a:off x="8957663" y="5652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60F12FCD-3DBA-B34A-AF98-0CB1BB10A986}"/>
                  </a:ext>
                </a:extLst>
              </p:cNvPr>
              <p:cNvSpPr/>
              <p:nvPr/>
            </p:nvSpPr>
            <p:spPr bwMode="auto">
              <a:xfrm>
                <a:off x="8887813" y="563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3C1455E5-BA92-CF44-A9F4-A23DA14E58AF}"/>
                  </a:ext>
                </a:extLst>
              </p:cNvPr>
              <p:cNvSpPr/>
              <p:nvPr/>
            </p:nvSpPr>
            <p:spPr bwMode="auto">
              <a:xfrm>
                <a:off x="8846538" y="563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5CFFF02F-C5BC-4C43-B033-230D7D396EBD}"/>
                  </a:ext>
                </a:extLst>
              </p:cNvPr>
              <p:cNvSpPr/>
              <p:nvPr/>
            </p:nvSpPr>
            <p:spPr bwMode="auto">
              <a:xfrm>
                <a:off x="8690963" y="563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B5E7275D-A914-DA4E-A3F1-22972C0B1D77}"/>
                  </a:ext>
                </a:extLst>
              </p:cNvPr>
              <p:cNvSpPr/>
              <p:nvPr/>
            </p:nvSpPr>
            <p:spPr bwMode="auto">
              <a:xfrm>
                <a:off x="8589363" y="5630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72707973-9DA9-B94E-842D-6DDC60585CB7}"/>
                  </a:ext>
                </a:extLst>
              </p:cNvPr>
              <p:cNvSpPr/>
              <p:nvPr/>
            </p:nvSpPr>
            <p:spPr bwMode="auto">
              <a:xfrm>
                <a:off x="8544913" y="563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346AF395-0F99-5147-ABA5-41017B51DB40}"/>
                  </a:ext>
                </a:extLst>
              </p:cNvPr>
              <p:cNvSpPr/>
              <p:nvPr/>
            </p:nvSpPr>
            <p:spPr bwMode="auto">
              <a:xfrm>
                <a:off x="8516338" y="563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FF410EE3-2555-8040-BEDF-E6CBD0C2E9DB}"/>
                  </a:ext>
                </a:extLst>
              </p:cNvPr>
              <p:cNvSpPr/>
              <p:nvPr/>
            </p:nvSpPr>
            <p:spPr bwMode="auto">
              <a:xfrm>
                <a:off x="8481413" y="56048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DE0483DE-7F8A-AC42-A233-B90F9132F328}"/>
                  </a:ext>
                </a:extLst>
              </p:cNvPr>
              <p:cNvSpPr/>
              <p:nvPr/>
            </p:nvSpPr>
            <p:spPr bwMode="auto">
              <a:xfrm>
                <a:off x="8456013" y="55858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ED974231-9C6A-5B4C-B7A9-AF6942367C05}"/>
                  </a:ext>
                </a:extLst>
              </p:cNvPr>
              <p:cNvSpPr/>
              <p:nvPr/>
            </p:nvSpPr>
            <p:spPr bwMode="auto">
              <a:xfrm>
                <a:off x="8417913" y="5579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860AF215-34C7-A54F-9C16-57FA855D1A5F}"/>
                  </a:ext>
                </a:extLst>
              </p:cNvPr>
              <p:cNvSpPr/>
              <p:nvPr/>
            </p:nvSpPr>
            <p:spPr bwMode="auto">
              <a:xfrm>
                <a:off x="8233763" y="5573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24E17C73-46A6-9B49-B72A-8B6D0E8D4576}"/>
                  </a:ext>
                </a:extLst>
              </p:cNvPr>
              <p:cNvSpPr/>
              <p:nvPr/>
            </p:nvSpPr>
            <p:spPr bwMode="auto">
              <a:xfrm>
                <a:off x="8179788" y="5573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C32213EE-4CBF-5949-AFFF-6017B5A4FD8E}"/>
                  </a:ext>
                </a:extLst>
              </p:cNvPr>
              <p:cNvSpPr/>
              <p:nvPr/>
            </p:nvSpPr>
            <p:spPr bwMode="auto">
              <a:xfrm>
                <a:off x="7967063" y="5582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894FF1E8-D4A3-CC48-96CE-054AA883C69F}"/>
                  </a:ext>
                </a:extLst>
              </p:cNvPr>
              <p:cNvSpPr/>
              <p:nvPr/>
            </p:nvSpPr>
            <p:spPr bwMode="auto">
              <a:xfrm>
                <a:off x="7932138" y="55191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D46DCDE7-6412-5142-86F4-E3F0E77AC3D7}"/>
                  </a:ext>
                </a:extLst>
              </p:cNvPr>
              <p:cNvSpPr/>
              <p:nvPr/>
            </p:nvSpPr>
            <p:spPr bwMode="auto">
              <a:xfrm>
                <a:off x="7897213" y="5439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B6BD8CE6-FF11-7349-B977-6F70AA351E7A}"/>
                  </a:ext>
                </a:extLst>
              </p:cNvPr>
              <p:cNvSpPr/>
              <p:nvPr/>
            </p:nvSpPr>
            <p:spPr bwMode="auto">
              <a:xfrm>
                <a:off x="7767038" y="5439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967CD745-4219-9E45-802F-E04F28EF1C4B}"/>
                  </a:ext>
                </a:extLst>
              </p:cNvPr>
              <p:cNvSpPr/>
              <p:nvPr/>
            </p:nvSpPr>
            <p:spPr bwMode="auto">
              <a:xfrm>
                <a:off x="7567013" y="5439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02B6A069-44EB-8E44-8F12-4A0B9EBF7109}"/>
                  </a:ext>
                </a:extLst>
              </p:cNvPr>
              <p:cNvSpPr/>
              <p:nvPr/>
            </p:nvSpPr>
            <p:spPr bwMode="auto">
              <a:xfrm>
                <a:off x="7055838" y="5312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F0D36A71-BD03-D045-B13F-80C87EADF611}"/>
                  </a:ext>
                </a:extLst>
              </p:cNvPr>
              <p:cNvSpPr/>
              <p:nvPr/>
            </p:nvSpPr>
            <p:spPr bwMode="auto">
              <a:xfrm>
                <a:off x="6820888" y="53064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E7548F88-4053-A94B-B6B1-8C5BC52920EA}"/>
                  </a:ext>
                </a:extLst>
              </p:cNvPr>
              <p:cNvSpPr/>
              <p:nvPr/>
            </p:nvSpPr>
            <p:spPr bwMode="auto">
              <a:xfrm>
                <a:off x="6096988" y="5090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1CAD3135-80B8-8743-9A16-9EF154E6FA49}"/>
                  </a:ext>
                </a:extLst>
              </p:cNvPr>
              <p:cNvSpPr/>
              <p:nvPr/>
            </p:nvSpPr>
            <p:spPr bwMode="auto">
              <a:xfrm>
                <a:off x="5690588" y="50301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6076D39E-D6E7-204E-AC08-EF4FBEB68DA4}"/>
                  </a:ext>
                </a:extLst>
              </p:cNvPr>
              <p:cNvSpPr/>
              <p:nvPr/>
            </p:nvSpPr>
            <p:spPr bwMode="auto">
              <a:xfrm>
                <a:off x="5655663" y="4874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5F823B84-2901-6B43-9BAA-37869153CEEF}"/>
                  </a:ext>
                </a:extLst>
              </p:cNvPr>
              <p:cNvSpPr/>
              <p:nvPr/>
            </p:nvSpPr>
            <p:spPr bwMode="auto">
              <a:xfrm>
                <a:off x="5538188" y="47888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E9E9CFB2-6E0A-E746-A95A-3E217C1F7860}"/>
                  </a:ext>
                </a:extLst>
              </p:cNvPr>
              <p:cNvSpPr/>
              <p:nvPr/>
            </p:nvSpPr>
            <p:spPr bwMode="auto">
              <a:xfrm>
                <a:off x="5312763" y="4785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D9BCE84B-8589-0E46-AAEB-A13875A96164}"/>
                  </a:ext>
                </a:extLst>
              </p:cNvPr>
              <p:cNvSpPr/>
              <p:nvPr/>
            </p:nvSpPr>
            <p:spPr bwMode="auto">
              <a:xfrm>
                <a:off x="5122263" y="4693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BBC0B681-8DBA-F94E-B00D-7D8174018D28}"/>
                  </a:ext>
                </a:extLst>
              </p:cNvPr>
              <p:cNvSpPr/>
              <p:nvPr/>
            </p:nvSpPr>
            <p:spPr bwMode="auto">
              <a:xfrm>
                <a:off x="5106388" y="4626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CF68C591-A3E9-9449-AC70-45BE6965A870}"/>
                  </a:ext>
                </a:extLst>
              </p:cNvPr>
              <p:cNvSpPr/>
              <p:nvPr/>
            </p:nvSpPr>
            <p:spPr bwMode="auto">
              <a:xfrm>
                <a:off x="5001613" y="4579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00CCA781-4991-4442-B3D9-8A3C8E269911}"/>
                  </a:ext>
                </a:extLst>
              </p:cNvPr>
              <p:cNvSpPr/>
              <p:nvPr/>
            </p:nvSpPr>
            <p:spPr bwMode="auto">
              <a:xfrm>
                <a:off x="4887313" y="45729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BBE0F379-8C71-0744-B733-33BFCDBA518B}"/>
                  </a:ext>
                </a:extLst>
              </p:cNvPr>
              <p:cNvSpPr/>
              <p:nvPr/>
            </p:nvSpPr>
            <p:spPr bwMode="auto">
              <a:xfrm>
                <a:off x="4842863" y="45698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7125E0C6-0B8F-7D49-AE2E-53083FD98956}"/>
                  </a:ext>
                </a:extLst>
              </p:cNvPr>
              <p:cNvSpPr/>
              <p:nvPr/>
            </p:nvSpPr>
            <p:spPr bwMode="auto">
              <a:xfrm>
                <a:off x="4674588" y="4531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D129C80D-A7FF-FE48-9BFE-C6AB259AE462}"/>
                  </a:ext>
                </a:extLst>
              </p:cNvPr>
              <p:cNvSpPr/>
              <p:nvPr/>
            </p:nvSpPr>
            <p:spPr bwMode="auto">
              <a:xfrm>
                <a:off x="4617438" y="45285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C10F06C0-190B-914E-B7DD-23C4A907DADE}"/>
                  </a:ext>
                </a:extLst>
              </p:cNvPr>
              <p:cNvSpPr/>
              <p:nvPr/>
            </p:nvSpPr>
            <p:spPr bwMode="auto">
              <a:xfrm>
                <a:off x="4538063" y="42872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31DFA678-D3F7-A74E-8347-B0FC96F30DA5}"/>
                  </a:ext>
                </a:extLst>
              </p:cNvPr>
              <p:cNvSpPr/>
              <p:nvPr/>
            </p:nvSpPr>
            <p:spPr bwMode="auto">
              <a:xfrm>
                <a:off x="4401538" y="4239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E5C33453-11AD-8F46-9D88-9A44F1A6E589}"/>
                  </a:ext>
                </a:extLst>
              </p:cNvPr>
              <p:cNvSpPr/>
              <p:nvPr/>
            </p:nvSpPr>
            <p:spPr bwMode="auto">
              <a:xfrm>
                <a:off x="4236438" y="4239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5FAB6B8E-DD45-F848-85A3-E0C044E4E4F5}"/>
                  </a:ext>
                </a:extLst>
              </p:cNvPr>
              <p:cNvSpPr/>
              <p:nvPr/>
            </p:nvSpPr>
            <p:spPr bwMode="auto">
              <a:xfrm>
                <a:off x="4207863" y="4239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E877DBD3-829E-F847-970C-7D73396F399F}"/>
                  </a:ext>
                </a:extLst>
              </p:cNvPr>
              <p:cNvSpPr/>
              <p:nvPr/>
            </p:nvSpPr>
            <p:spPr bwMode="auto">
              <a:xfrm>
                <a:off x="3995138" y="4042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B4CF44F6-44E6-F343-814E-2566C5DE7EEE}"/>
                  </a:ext>
                </a:extLst>
              </p:cNvPr>
              <p:cNvSpPr/>
              <p:nvPr/>
            </p:nvSpPr>
            <p:spPr bwMode="auto">
              <a:xfrm>
                <a:off x="3874488" y="3947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3846D3D3-2B3B-FA4E-9378-251FDD0B0AEC}"/>
                  </a:ext>
                </a:extLst>
              </p:cNvPr>
              <p:cNvSpPr/>
              <p:nvPr/>
            </p:nvSpPr>
            <p:spPr bwMode="auto">
              <a:xfrm>
                <a:off x="3766538" y="3947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7B2A2834-87AD-384C-A9D2-C756BE884D9B}"/>
                  </a:ext>
                </a:extLst>
              </p:cNvPr>
              <p:cNvSpPr/>
              <p:nvPr/>
            </p:nvSpPr>
            <p:spPr bwMode="auto">
              <a:xfrm>
                <a:off x="3550638" y="39062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B761B2AB-30DE-4145-A6D1-7505F4552D78}"/>
                  </a:ext>
                </a:extLst>
              </p:cNvPr>
              <p:cNvSpPr/>
              <p:nvPr/>
            </p:nvSpPr>
            <p:spPr bwMode="auto">
              <a:xfrm>
                <a:off x="3458563" y="37855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04ACBBEF-E8AF-2341-A9A8-0B070A1C50E0}"/>
                  </a:ext>
                </a:extLst>
              </p:cNvPr>
              <p:cNvSpPr/>
              <p:nvPr/>
            </p:nvSpPr>
            <p:spPr bwMode="auto">
              <a:xfrm>
                <a:off x="3429988" y="3598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5D9ACB7A-0E99-804F-B0F1-E10491AAF776}"/>
                  </a:ext>
                </a:extLst>
              </p:cNvPr>
              <p:cNvSpPr/>
              <p:nvPr/>
            </p:nvSpPr>
            <p:spPr bwMode="auto">
              <a:xfrm>
                <a:off x="3331563" y="3547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F1B07E38-17BE-0047-9459-53879535A0ED}"/>
                  </a:ext>
                </a:extLst>
              </p:cNvPr>
              <p:cNvSpPr/>
              <p:nvPr/>
            </p:nvSpPr>
            <p:spPr bwMode="auto">
              <a:xfrm>
                <a:off x="3268063" y="35284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DF1C3ADF-B88D-8B4C-9142-25F21F7DB842}"/>
                  </a:ext>
                </a:extLst>
              </p:cNvPr>
              <p:cNvSpPr/>
              <p:nvPr/>
            </p:nvSpPr>
            <p:spPr bwMode="auto">
              <a:xfrm>
                <a:off x="3207738" y="34585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4A5C59F2-5FCE-9F47-9046-C7905987CDDF}"/>
                  </a:ext>
                </a:extLst>
              </p:cNvPr>
              <p:cNvSpPr/>
              <p:nvPr/>
            </p:nvSpPr>
            <p:spPr bwMode="auto">
              <a:xfrm>
                <a:off x="3188688" y="34553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9870B863-DBC8-564D-B3FB-61D7BE6CE9D8}"/>
                  </a:ext>
                </a:extLst>
              </p:cNvPr>
              <p:cNvSpPr/>
              <p:nvPr/>
            </p:nvSpPr>
            <p:spPr bwMode="auto">
              <a:xfrm>
                <a:off x="3102963" y="34426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F8D452C6-C3AE-7D48-BB52-27C9E4B06E1D}"/>
                  </a:ext>
                </a:extLst>
              </p:cNvPr>
              <p:cNvSpPr/>
              <p:nvPr/>
            </p:nvSpPr>
            <p:spPr bwMode="auto">
              <a:xfrm>
                <a:off x="3033113" y="3423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3BF26E17-7F15-B349-A908-FC5E4F82934E}"/>
                  </a:ext>
                </a:extLst>
              </p:cNvPr>
              <p:cNvSpPr/>
              <p:nvPr/>
            </p:nvSpPr>
            <p:spPr bwMode="auto">
              <a:xfrm>
                <a:off x="2985488" y="3407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7C7D67B6-B136-194A-88B6-3ED327231644}"/>
                  </a:ext>
                </a:extLst>
              </p:cNvPr>
              <p:cNvSpPr/>
              <p:nvPr/>
            </p:nvSpPr>
            <p:spPr bwMode="auto">
              <a:xfrm>
                <a:off x="2899763" y="32648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01667AA4-5515-774D-B17B-19F1EA391692}"/>
                  </a:ext>
                </a:extLst>
              </p:cNvPr>
              <p:cNvSpPr/>
              <p:nvPr/>
            </p:nvSpPr>
            <p:spPr bwMode="auto">
              <a:xfrm>
                <a:off x="2864838" y="2928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69225FE4-6212-8149-8145-E20F4FF9EC18}"/>
                  </a:ext>
                </a:extLst>
              </p:cNvPr>
              <p:cNvSpPr/>
              <p:nvPr/>
            </p:nvSpPr>
            <p:spPr bwMode="auto">
              <a:xfrm>
                <a:off x="2772763" y="2928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04F8DCB0-A91F-2944-B22B-2382610D7ACB}"/>
                  </a:ext>
                </a:extLst>
              </p:cNvPr>
              <p:cNvSpPr/>
              <p:nvPr/>
            </p:nvSpPr>
            <p:spPr bwMode="auto">
              <a:xfrm>
                <a:off x="2706088" y="2925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B83F6FE5-3DDD-0A40-A019-78166E6797A9}"/>
                  </a:ext>
                </a:extLst>
              </p:cNvPr>
              <p:cNvSpPr/>
              <p:nvPr/>
            </p:nvSpPr>
            <p:spPr bwMode="auto">
              <a:xfrm>
                <a:off x="2629888" y="28965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74D1B21A-C161-FF4D-9A4F-E134ACD68CCD}"/>
                  </a:ext>
                </a:extLst>
              </p:cNvPr>
              <p:cNvSpPr/>
              <p:nvPr/>
            </p:nvSpPr>
            <p:spPr bwMode="auto">
              <a:xfrm>
                <a:off x="2544163" y="28775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F18E415B-0465-A945-94E4-CE502944D90B}"/>
                  </a:ext>
                </a:extLst>
              </p:cNvPr>
              <p:cNvSpPr/>
              <p:nvPr/>
            </p:nvSpPr>
            <p:spPr bwMode="auto">
              <a:xfrm>
                <a:off x="2388588" y="2782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6BC4DF84-1C91-2341-84BF-70E8E4452FF4}"/>
                  </a:ext>
                </a:extLst>
              </p:cNvPr>
              <p:cNvSpPr/>
              <p:nvPr/>
            </p:nvSpPr>
            <p:spPr bwMode="auto">
              <a:xfrm>
                <a:off x="2369538" y="2604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49E654E0-45C6-5049-991B-37207CED5D1E}"/>
                  </a:ext>
                </a:extLst>
              </p:cNvPr>
              <p:cNvSpPr/>
              <p:nvPr/>
            </p:nvSpPr>
            <p:spPr bwMode="auto">
              <a:xfrm>
                <a:off x="2350488" y="2544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202CE395-7DAE-DE47-83F1-202BA9E1DBA4}"/>
                  </a:ext>
                </a:extLst>
              </p:cNvPr>
              <p:cNvSpPr/>
              <p:nvPr/>
            </p:nvSpPr>
            <p:spPr bwMode="auto">
              <a:xfrm>
                <a:off x="2328263" y="23600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67CC31ED-31AE-1149-8343-4D512FF7A751}"/>
                  </a:ext>
                </a:extLst>
              </p:cNvPr>
              <p:cNvSpPr/>
              <p:nvPr/>
            </p:nvSpPr>
            <p:spPr bwMode="auto">
              <a:xfrm>
                <a:off x="2312388" y="23155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5A300356-28C4-924E-A3AD-6536E00738B7}"/>
                  </a:ext>
                </a:extLst>
              </p:cNvPr>
              <p:cNvSpPr/>
              <p:nvPr/>
            </p:nvSpPr>
            <p:spPr bwMode="auto">
              <a:xfrm>
                <a:off x="2274288" y="2290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0B1885C5-72B1-FA49-BEA9-FE79C873AB27}"/>
                  </a:ext>
                </a:extLst>
              </p:cNvPr>
              <p:cNvSpPr/>
              <p:nvPr/>
            </p:nvSpPr>
            <p:spPr bwMode="auto">
              <a:xfrm>
                <a:off x="2194913" y="22869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FE9FA14B-99FD-8843-B1A3-D0310C86D75C}"/>
                  </a:ext>
                </a:extLst>
              </p:cNvPr>
              <p:cNvSpPr/>
              <p:nvPr/>
            </p:nvSpPr>
            <p:spPr bwMode="auto">
              <a:xfrm>
                <a:off x="2048863" y="22552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F3669AC8-7DDC-7F45-B77F-25E62E44908E}"/>
                  </a:ext>
                </a:extLst>
              </p:cNvPr>
              <p:cNvSpPr/>
              <p:nvPr/>
            </p:nvSpPr>
            <p:spPr bwMode="auto">
              <a:xfrm>
                <a:off x="2020288" y="22425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7BCB0641-A9E8-734C-A0D4-21B62F18622F}"/>
                  </a:ext>
                </a:extLst>
              </p:cNvPr>
              <p:cNvSpPr/>
              <p:nvPr/>
            </p:nvSpPr>
            <p:spPr bwMode="auto">
              <a:xfrm>
                <a:off x="1991713" y="22266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DAB342C7-336B-434F-A726-FA9645161E6B}"/>
                  </a:ext>
                </a:extLst>
              </p:cNvPr>
              <p:cNvSpPr/>
              <p:nvPr/>
            </p:nvSpPr>
            <p:spPr bwMode="auto">
              <a:xfrm>
                <a:off x="1963138" y="2213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E1F1418E-AF3A-F44C-8232-62F866024FD6}"/>
                  </a:ext>
                </a:extLst>
              </p:cNvPr>
              <p:cNvSpPr/>
              <p:nvPr/>
            </p:nvSpPr>
            <p:spPr bwMode="auto">
              <a:xfrm>
                <a:off x="1928213" y="2204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AB7ACC31-472F-2F4B-8E4C-39BF6CFED129}"/>
                  </a:ext>
                </a:extLst>
              </p:cNvPr>
              <p:cNvSpPr/>
              <p:nvPr/>
            </p:nvSpPr>
            <p:spPr bwMode="auto">
              <a:xfrm>
                <a:off x="1890113" y="21758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EBBA3A91-66DB-E745-A144-614CDDA1B02F}"/>
                  </a:ext>
                </a:extLst>
              </p:cNvPr>
              <p:cNvSpPr/>
              <p:nvPr/>
            </p:nvSpPr>
            <p:spPr bwMode="auto">
              <a:xfrm>
                <a:off x="1858153" y="2166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F84365FC-1194-0D48-891C-030ECD367822}"/>
                  </a:ext>
                </a:extLst>
              </p:cNvPr>
              <p:cNvSpPr/>
              <p:nvPr/>
            </p:nvSpPr>
            <p:spPr bwMode="auto">
              <a:xfrm>
                <a:off x="1823228" y="2147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53E2E78A-46DD-9345-956C-25F7C1353E10}"/>
                  </a:ext>
                </a:extLst>
              </p:cNvPr>
              <p:cNvSpPr/>
              <p:nvPr/>
            </p:nvSpPr>
            <p:spPr bwMode="auto">
              <a:xfrm>
                <a:off x="1813703" y="2036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3553657F-7BDF-954E-900E-9A05E584DE9F}"/>
                  </a:ext>
                </a:extLst>
              </p:cNvPr>
              <p:cNvSpPr/>
              <p:nvPr/>
            </p:nvSpPr>
            <p:spPr bwMode="auto">
              <a:xfrm>
                <a:off x="1797828" y="19631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D195152C-76AC-0A47-82F8-7085B1E7F065}"/>
                  </a:ext>
                </a:extLst>
              </p:cNvPr>
              <p:cNvSpPr/>
              <p:nvPr/>
            </p:nvSpPr>
            <p:spPr bwMode="auto">
              <a:xfrm>
                <a:off x="1791478" y="18393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A6EF7CEB-EF0E-C043-B73B-B41B9A9770BF}"/>
                  </a:ext>
                </a:extLst>
              </p:cNvPr>
              <p:cNvSpPr/>
              <p:nvPr/>
            </p:nvSpPr>
            <p:spPr bwMode="auto">
              <a:xfrm>
                <a:off x="1781953" y="16488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A8C2352E-6542-4D46-B38E-84FFC8B8B32B}"/>
                  </a:ext>
                </a:extLst>
              </p:cNvPr>
              <p:cNvSpPr/>
              <p:nvPr/>
            </p:nvSpPr>
            <p:spPr bwMode="auto">
              <a:xfrm>
                <a:off x="1747028" y="14773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8A390415-0B30-EE48-A331-43AC7D44467B}"/>
                  </a:ext>
                </a:extLst>
              </p:cNvPr>
              <p:cNvSpPr/>
              <p:nvPr/>
            </p:nvSpPr>
            <p:spPr bwMode="auto">
              <a:xfrm>
                <a:off x="1680353" y="1417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804723A2-7DDF-5449-A7FF-7EC0BD47C1B5}"/>
                  </a:ext>
                </a:extLst>
              </p:cNvPr>
              <p:cNvSpPr/>
              <p:nvPr/>
            </p:nvSpPr>
            <p:spPr bwMode="auto">
              <a:xfrm>
                <a:off x="1578753" y="1375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996A27EE-FCFF-A94E-BFA4-9A5366E7FB6B}"/>
                  </a:ext>
                </a:extLst>
              </p:cNvPr>
              <p:cNvSpPr/>
              <p:nvPr/>
            </p:nvSpPr>
            <p:spPr bwMode="auto">
              <a:xfrm>
                <a:off x="1486678" y="13281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6CCE1641-CE1E-A140-8861-B375A11481B7}"/>
                  </a:ext>
                </a:extLst>
              </p:cNvPr>
              <p:cNvSpPr/>
              <p:nvPr/>
            </p:nvSpPr>
            <p:spPr bwMode="auto">
              <a:xfrm>
                <a:off x="1442228" y="1315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F980D9F8-7175-DD4E-86A1-6BD3E5E8E317}"/>
                  </a:ext>
                </a:extLst>
              </p:cNvPr>
              <p:cNvSpPr/>
              <p:nvPr/>
            </p:nvSpPr>
            <p:spPr bwMode="auto">
              <a:xfrm>
                <a:off x="1353328" y="13090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444E779E-1234-324C-88F5-278FF81FF4F7}"/>
                  </a:ext>
                </a:extLst>
              </p:cNvPr>
              <p:cNvSpPr/>
              <p:nvPr/>
            </p:nvSpPr>
            <p:spPr bwMode="auto">
              <a:xfrm>
                <a:off x="1318403" y="1290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D1035C4E-1EFC-634F-BDF6-014D96E7B14F}"/>
                  </a:ext>
                </a:extLst>
              </p:cNvPr>
              <p:cNvSpPr/>
              <p:nvPr/>
            </p:nvSpPr>
            <p:spPr bwMode="auto">
              <a:xfrm>
                <a:off x="1270778" y="12360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182BF177-7D19-0742-AE34-B63A83687A43}"/>
                  </a:ext>
                </a:extLst>
              </p:cNvPr>
              <p:cNvSpPr/>
              <p:nvPr/>
            </p:nvSpPr>
            <p:spPr bwMode="auto">
              <a:xfrm>
                <a:off x="1226328" y="1121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13CCDF32-5854-744D-8213-3C6E8D82281C}"/>
                  </a:ext>
                </a:extLst>
              </p:cNvPr>
              <p:cNvSpPr/>
              <p:nvPr/>
            </p:nvSpPr>
            <p:spPr bwMode="auto">
              <a:xfrm>
                <a:off x="1248553" y="11598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E1D80DD6-9F64-F542-A968-376D7AFA411C}"/>
                  </a:ext>
                </a:extLst>
              </p:cNvPr>
              <p:cNvSpPr/>
              <p:nvPr/>
            </p:nvSpPr>
            <p:spPr bwMode="auto">
              <a:xfrm>
                <a:off x="1210453" y="10392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559C15FA-6C95-E34F-9DE3-E5471B087B23}"/>
                  </a:ext>
                </a:extLst>
              </p:cNvPr>
              <p:cNvSpPr/>
              <p:nvPr/>
            </p:nvSpPr>
            <p:spPr bwMode="auto">
              <a:xfrm>
                <a:off x="1156478" y="975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4EA61C59-8D24-C542-87C5-07449B218E26}"/>
                  </a:ext>
                </a:extLst>
              </p:cNvPr>
              <p:cNvSpPr/>
              <p:nvPr/>
            </p:nvSpPr>
            <p:spPr bwMode="auto">
              <a:xfrm>
                <a:off x="1105678" y="9249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9005A3B1-35C4-E642-8C70-5ED78CA885B2}"/>
                  </a:ext>
                </a:extLst>
              </p:cNvPr>
              <p:cNvSpPr/>
              <p:nvPr/>
            </p:nvSpPr>
            <p:spPr bwMode="auto">
              <a:xfrm>
                <a:off x="1073928" y="883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A5354FB0-26B8-1A41-8268-8F8C2DC930E4}"/>
                  </a:ext>
                </a:extLst>
              </p:cNvPr>
              <p:cNvSpPr/>
              <p:nvPr/>
            </p:nvSpPr>
            <p:spPr bwMode="auto">
              <a:xfrm>
                <a:off x="1029478" y="8550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2902666E-BCEA-8342-B11C-26AAFDE707BA}"/>
                  </a:ext>
                </a:extLst>
              </p:cNvPr>
              <p:cNvSpPr/>
              <p:nvPr/>
            </p:nvSpPr>
            <p:spPr bwMode="auto">
              <a:xfrm>
                <a:off x="978678" y="804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2F042F9C-8028-E648-B11D-E1A293409551}"/>
                  </a:ext>
                </a:extLst>
              </p:cNvPr>
              <p:cNvSpPr/>
              <p:nvPr/>
            </p:nvSpPr>
            <p:spPr bwMode="auto">
              <a:xfrm>
                <a:off x="950103" y="7947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04C23290-8876-234B-989D-36CE3410FFDB}"/>
                  </a:ext>
                </a:extLst>
              </p:cNvPr>
              <p:cNvSpPr/>
              <p:nvPr/>
            </p:nvSpPr>
            <p:spPr bwMode="auto">
              <a:xfrm>
                <a:off x="899303" y="782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BEAC93DE-EEF9-A84E-B052-37AEE7452534}"/>
                  </a:ext>
                </a:extLst>
              </p:cNvPr>
              <p:cNvSpPr/>
              <p:nvPr/>
            </p:nvSpPr>
            <p:spPr bwMode="auto">
              <a:xfrm>
                <a:off x="826278" y="747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2A554C9B-5C66-154F-89B6-EEAD2BFEFC1B}"/>
                  </a:ext>
                </a:extLst>
              </p:cNvPr>
              <p:cNvSpPr/>
              <p:nvPr/>
            </p:nvSpPr>
            <p:spPr bwMode="auto">
              <a:xfrm>
                <a:off x="775478" y="753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26EC14D1-1170-A149-BC52-D0CFC74B1B3A}"/>
                  </a:ext>
                </a:extLst>
              </p:cNvPr>
              <p:cNvSpPr/>
              <p:nvPr/>
            </p:nvSpPr>
            <p:spPr bwMode="auto">
              <a:xfrm>
                <a:off x="721503" y="699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F9C776EE-C049-9A43-B18F-91846FECBB43}"/>
                  </a:ext>
                </a:extLst>
              </p:cNvPr>
              <p:cNvSpPr/>
              <p:nvPr/>
            </p:nvSpPr>
            <p:spPr bwMode="auto">
              <a:xfrm>
                <a:off x="683403" y="6582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4C96982E-86B1-2343-A119-D58317C366D1}"/>
                  </a:ext>
                </a:extLst>
              </p:cNvPr>
              <p:cNvSpPr/>
              <p:nvPr/>
            </p:nvSpPr>
            <p:spPr bwMode="auto">
              <a:xfrm>
                <a:off x="575453" y="5978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1C37C83C-A3EF-214F-BA5F-C3EB27B0BEC1}"/>
                  </a:ext>
                </a:extLst>
              </p:cNvPr>
              <p:cNvSpPr/>
              <p:nvPr/>
            </p:nvSpPr>
            <p:spPr bwMode="auto">
              <a:xfrm>
                <a:off x="378603" y="594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ACFB1790-24AF-8A47-BF1A-3C7F9BEF2967}"/>
                  </a:ext>
                </a:extLst>
              </p:cNvPr>
              <p:cNvSpPr/>
              <p:nvPr/>
            </p:nvSpPr>
            <p:spPr bwMode="auto">
              <a:xfrm>
                <a:off x="197628" y="5851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498" name="Group 497">
            <a:extLst>
              <a:ext uri="{FF2B5EF4-FFF2-40B4-BE49-F238E27FC236}">
                <a16:creationId xmlns:a16="http://schemas.microsoft.com/office/drawing/2014/main" id="{8FB2F4A1-EE8D-7242-9459-9B169A6CF858}"/>
              </a:ext>
            </a:extLst>
          </p:cNvPr>
          <p:cNvGrpSpPr/>
          <p:nvPr/>
        </p:nvGrpSpPr>
        <p:grpSpPr>
          <a:xfrm>
            <a:off x="7206424" y="1805456"/>
            <a:ext cx="3873013" cy="1487831"/>
            <a:chOff x="251813" y="1109063"/>
            <a:chExt cx="11094648" cy="4262048"/>
          </a:xfrm>
        </p:grpSpPr>
        <p:grpSp>
          <p:nvGrpSpPr>
            <p:cNvPr id="618" name="Group 617">
              <a:extLst>
                <a:ext uri="{FF2B5EF4-FFF2-40B4-BE49-F238E27FC236}">
                  <a16:creationId xmlns:a16="http://schemas.microsoft.com/office/drawing/2014/main" id="{D4086C1A-162E-304D-A24C-9BE0E4C3A1D0}"/>
                </a:ext>
              </a:extLst>
            </p:cNvPr>
            <p:cNvGrpSpPr/>
            <p:nvPr/>
          </p:nvGrpSpPr>
          <p:grpSpPr>
            <a:xfrm>
              <a:off x="292100" y="1139825"/>
              <a:ext cx="10998200" cy="4165600"/>
              <a:chOff x="292100" y="1139825"/>
              <a:chExt cx="10998200" cy="4165600"/>
            </a:xfrm>
          </p:grpSpPr>
          <p:sp>
            <p:nvSpPr>
              <p:cNvPr id="748" name="Freeform 747">
                <a:extLst>
                  <a:ext uri="{FF2B5EF4-FFF2-40B4-BE49-F238E27FC236}">
                    <a16:creationId xmlns:a16="http://schemas.microsoft.com/office/drawing/2014/main" id="{5EC38263-8566-404B-9184-EFC1AE9F477C}"/>
                  </a:ext>
                </a:extLst>
              </p:cNvPr>
              <p:cNvSpPr/>
              <p:nvPr/>
            </p:nvSpPr>
            <p:spPr bwMode="auto">
              <a:xfrm>
                <a:off x="4149725" y="4127500"/>
                <a:ext cx="7140575" cy="1177925"/>
              </a:xfrm>
              <a:custGeom>
                <a:avLst/>
                <a:gdLst>
                  <a:gd name="connsiteX0" fmla="*/ 7140575 w 7140575"/>
                  <a:gd name="connsiteY0" fmla="*/ 1177925 h 1177925"/>
                  <a:gd name="connsiteX1" fmla="*/ 5972175 w 7140575"/>
                  <a:gd name="connsiteY1" fmla="*/ 1177925 h 1177925"/>
                  <a:gd name="connsiteX2" fmla="*/ 5972175 w 7140575"/>
                  <a:gd name="connsiteY2" fmla="*/ 1063625 h 1177925"/>
                  <a:gd name="connsiteX3" fmla="*/ 5302250 w 7140575"/>
                  <a:gd name="connsiteY3" fmla="*/ 1063625 h 1177925"/>
                  <a:gd name="connsiteX4" fmla="*/ 5302250 w 7140575"/>
                  <a:gd name="connsiteY4" fmla="*/ 1022350 h 1177925"/>
                  <a:gd name="connsiteX5" fmla="*/ 4819650 w 7140575"/>
                  <a:gd name="connsiteY5" fmla="*/ 1022350 h 1177925"/>
                  <a:gd name="connsiteX6" fmla="*/ 4819650 w 7140575"/>
                  <a:gd name="connsiteY6" fmla="*/ 952500 h 1177925"/>
                  <a:gd name="connsiteX7" fmla="*/ 4679950 w 7140575"/>
                  <a:gd name="connsiteY7" fmla="*/ 952500 h 1177925"/>
                  <a:gd name="connsiteX8" fmla="*/ 4679950 w 7140575"/>
                  <a:gd name="connsiteY8" fmla="*/ 911225 h 1177925"/>
                  <a:gd name="connsiteX9" fmla="*/ 4375150 w 7140575"/>
                  <a:gd name="connsiteY9" fmla="*/ 911225 h 1177925"/>
                  <a:gd name="connsiteX10" fmla="*/ 4375150 w 7140575"/>
                  <a:gd name="connsiteY10" fmla="*/ 863600 h 1177925"/>
                  <a:gd name="connsiteX11" fmla="*/ 3673475 w 7140575"/>
                  <a:gd name="connsiteY11" fmla="*/ 863600 h 1177925"/>
                  <a:gd name="connsiteX12" fmla="*/ 3673475 w 7140575"/>
                  <a:gd name="connsiteY12" fmla="*/ 787400 h 1177925"/>
                  <a:gd name="connsiteX13" fmla="*/ 3562350 w 7140575"/>
                  <a:gd name="connsiteY13" fmla="*/ 787400 h 1177925"/>
                  <a:gd name="connsiteX14" fmla="*/ 3562350 w 7140575"/>
                  <a:gd name="connsiteY14" fmla="*/ 733425 h 1177925"/>
                  <a:gd name="connsiteX15" fmla="*/ 3149600 w 7140575"/>
                  <a:gd name="connsiteY15" fmla="*/ 733425 h 1177925"/>
                  <a:gd name="connsiteX16" fmla="*/ 3149600 w 7140575"/>
                  <a:gd name="connsiteY16" fmla="*/ 695325 h 1177925"/>
                  <a:gd name="connsiteX17" fmla="*/ 2825750 w 7140575"/>
                  <a:gd name="connsiteY17" fmla="*/ 695325 h 1177925"/>
                  <a:gd name="connsiteX18" fmla="*/ 2825750 w 7140575"/>
                  <a:gd name="connsiteY18" fmla="*/ 654050 h 1177925"/>
                  <a:gd name="connsiteX19" fmla="*/ 2536825 w 7140575"/>
                  <a:gd name="connsiteY19" fmla="*/ 654050 h 1177925"/>
                  <a:gd name="connsiteX20" fmla="*/ 2536825 w 7140575"/>
                  <a:gd name="connsiteY20" fmla="*/ 584200 h 1177925"/>
                  <a:gd name="connsiteX21" fmla="*/ 2111375 w 7140575"/>
                  <a:gd name="connsiteY21" fmla="*/ 584200 h 1177925"/>
                  <a:gd name="connsiteX22" fmla="*/ 2111375 w 7140575"/>
                  <a:gd name="connsiteY22" fmla="*/ 523875 h 1177925"/>
                  <a:gd name="connsiteX23" fmla="*/ 1917700 w 7140575"/>
                  <a:gd name="connsiteY23" fmla="*/ 523875 h 1177925"/>
                  <a:gd name="connsiteX24" fmla="*/ 1917700 w 7140575"/>
                  <a:gd name="connsiteY24" fmla="*/ 476250 h 1177925"/>
                  <a:gd name="connsiteX25" fmla="*/ 1882775 w 7140575"/>
                  <a:gd name="connsiteY25" fmla="*/ 476250 h 1177925"/>
                  <a:gd name="connsiteX26" fmla="*/ 1882775 w 7140575"/>
                  <a:gd name="connsiteY26" fmla="*/ 390525 h 1177925"/>
                  <a:gd name="connsiteX27" fmla="*/ 1603375 w 7140575"/>
                  <a:gd name="connsiteY27" fmla="*/ 390525 h 1177925"/>
                  <a:gd name="connsiteX28" fmla="*/ 1603375 w 7140575"/>
                  <a:gd name="connsiteY28" fmla="*/ 365125 h 1177925"/>
                  <a:gd name="connsiteX29" fmla="*/ 1377950 w 7140575"/>
                  <a:gd name="connsiteY29" fmla="*/ 365125 h 1177925"/>
                  <a:gd name="connsiteX30" fmla="*/ 1377950 w 7140575"/>
                  <a:gd name="connsiteY30" fmla="*/ 311150 h 1177925"/>
                  <a:gd name="connsiteX31" fmla="*/ 1282700 w 7140575"/>
                  <a:gd name="connsiteY31" fmla="*/ 311150 h 1177925"/>
                  <a:gd name="connsiteX32" fmla="*/ 1282700 w 7140575"/>
                  <a:gd name="connsiteY32" fmla="*/ 269875 h 1177925"/>
                  <a:gd name="connsiteX33" fmla="*/ 1187450 w 7140575"/>
                  <a:gd name="connsiteY33" fmla="*/ 269875 h 1177925"/>
                  <a:gd name="connsiteX34" fmla="*/ 1187450 w 7140575"/>
                  <a:gd name="connsiteY34" fmla="*/ 238125 h 1177925"/>
                  <a:gd name="connsiteX35" fmla="*/ 841375 w 7140575"/>
                  <a:gd name="connsiteY35" fmla="*/ 238125 h 1177925"/>
                  <a:gd name="connsiteX36" fmla="*/ 841375 w 7140575"/>
                  <a:gd name="connsiteY36" fmla="*/ 193675 h 1177925"/>
                  <a:gd name="connsiteX37" fmla="*/ 765175 w 7140575"/>
                  <a:gd name="connsiteY37" fmla="*/ 193675 h 1177925"/>
                  <a:gd name="connsiteX38" fmla="*/ 765175 w 7140575"/>
                  <a:gd name="connsiteY38" fmla="*/ 155575 h 1177925"/>
                  <a:gd name="connsiteX39" fmla="*/ 673100 w 7140575"/>
                  <a:gd name="connsiteY39" fmla="*/ 155575 h 1177925"/>
                  <a:gd name="connsiteX40" fmla="*/ 546100 w 7140575"/>
                  <a:gd name="connsiteY40" fmla="*/ 155575 h 1177925"/>
                  <a:gd name="connsiteX41" fmla="*/ 546100 w 7140575"/>
                  <a:gd name="connsiteY41" fmla="*/ 92075 h 1177925"/>
                  <a:gd name="connsiteX42" fmla="*/ 215900 w 7140575"/>
                  <a:gd name="connsiteY42" fmla="*/ 92075 h 1177925"/>
                  <a:gd name="connsiteX43" fmla="*/ 215900 w 7140575"/>
                  <a:gd name="connsiteY43" fmla="*/ 0 h 1177925"/>
                  <a:gd name="connsiteX44" fmla="*/ 0 w 7140575"/>
                  <a:gd name="connsiteY44" fmla="*/ 0 h 117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7140575" h="1177925">
                    <a:moveTo>
                      <a:pt x="7140575" y="1177925"/>
                    </a:moveTo>
                    <a:lnTo>
                      <a:pt x="5972175" y="1177925"/>
                    </a:lnTo>
                    <a:lnTo>
                      <a:pt x="5972175" y="1063625"/>
                    </a:lnTo>
                    <a:lnTo>
                      <a:pt x="5302250" y="1063625"/>
                    </a:lnTo>
                    <a:lnTo>
                      <a:pt x="5302250" y="1022350"/>
                    </a:lnTo>
                    <a:lnTo>
                      <a:pt x="4819650" y="1022350"/>
                    </a:lnTo>
                    <a:lnTo>
                      <a:pt x="4819650" y="952500"/>
                    </a:lnTo>
                    <a:lnTo>
                      <a:pt x="4679950" y="952500"/>
                    </a:lnTo>
                    <a:lnTo>
                      <a:pt x="4679950" y="911225"/>
                    </a:lnTo>
                    <a:lnTo>
                      <a:pt x="4375150" y="911225"/>
                    </a:lnTo>
                    <a:lnTo>
                      <a:pt x="4375150" y="863600"/>
                    </a:lnTo>
                    <a:lnTo>
                      <a:pt x="3673475" y="863600"/>
                    </a:lnTo>
                    <a:lnTo>
                      <a:pt x="3673475" y="787400"/>
                    </a:lnTo>
                    <a:lnTo>
                      <a:pt x="3562350" y="787400"/>
                    </a:lnTo>
                    <a:lnTo>
                      <a:pt x="3562350" y="733425"/>
                    </a:lnTo>
                    <a:lnTo>
                      <a:pt x="3149600" y="733425"/>
                    </a:lnTo>
                    <a:lnTo>
                      <a:pt x="3149600" y="695325"/>
                    </a:lnTo>
                    <a:lnTo>
                      <a:pt x="2825750" y="695325"/>
                    </a:lnTo>
                    <a:lnTo>
                      <a:pt x="2825750" y="654050"/>
                    </a:lnTo>
                    <a:lnTo>
                      <a:pt x="2536825" y="654050"/>
                    </a:lnTo>
                    <a:lnTo>
                      <a:pt x="2536825" y="584200"/>
                    </a:lnTo>
                    <a:lnTo>
                      <a:pt x="2111375" y="584200"/>
                    </a:lnTo>
                    <a:lnTo>
                      <a:pt x="2111375" y="523875"/>
                    </a:lnTo>
                    <a:lnTo>
                      <a:pt x="1917700" y="523875"/>
                    </a:lnTo>
                    <a:lnTo>
                      <a:pt x="1917700" y="476250"/>
                    </a:lnTo>
                    <a:lnTo>
                      <a:pt x="1882775" y="476250"/>
                    </a:lnTo>
                    <a:lnTo>
                      <a:pt x="1882775" y="390525"/>
                    </a:lnTo>
                    <a:lnTo>
                      <a:pt x="1603375" y="390525"/>
                    </a:lnTo>
                    <a:lnTo>
                      <a:pt x="1603375" y="365125"/>
                    </a:lnTo>
                    <a:lnTo>
                      <a:pt x="1377950" y="365125"/>
                    </a:lnTo>
                    <a:lnTo>
                      <a:pt x="1377950" y="311150"/>
                    </a:lnTo>
                    <a:lnTo>
                      <a:pt x="1282700" y="311150"/>
                    </a:lnTo>
                    <a:lnTo>
                      <a:pt x="1282700" y="269875"/>
                    </a:lnTo>
                    <a:lnTo>
                      <a:pt x="1187450" y="269875"/>
                    </a:lnTo>
                    <a:lnTo>
                      <a:pt x="1187450" y="238125"/>
                    </a:lnTo>
                    <a:lnTo>
                      <a:pt x="841375" y="238125"/>
                    </a:lnTo>
                    <a:lnTo>
                      <a:pt x="841375" y="193675"/>
                    </a:lnTo>
                    <a:lnTo>
                      <a:pt x="765175" y="193675"/>
                    </a:lnTo>
                    <a:lnTo>
                      <a:pt x="765175" y="155575"/>
                    </a:lnTo>
                    <a:lnTo>
                      <a:pt x="673100" y="155575"/>
                    </a:lnTo>
                    <a:lnTo>
                      <a:pt x="546100" y="155575"/>
                    </a:lnTo>
                    <a:lnTo>
                      <a:pt x="546100" y="92075"/>
                    </a:lnTo>
                    <a:lnTo>
                      <a:pt x="215900" y="92075"/>
                    </a:lnTo>
                    <a:lnTo>
                      <a:pt x="2159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49" name="Freeform 748">
                <a:extLst>
                  <a:ext uri="{FF2B5EF4-FFF2-40B4-BE49-F238E27FC236}">
                    <a16:creationId xmlns:a16="http://schemas.microsoft.com/office/drawing/2014/main" id="{780377D4-E079-0145-8082-EDA21E46519D}"/>
                  </a:ext>
                </a:extLst>
              </p:cNvPr>
              <p:cNvSpPr/>
              <p:nvPr/>
            </p:nvSpPr>
            <p:spPr bwMode="auto">
              <a:xfrm>
                <a:off x="292100" y="1139825"/>
                <a:ext cx="3860800" cy="2981325"/>
              </a:xfrm>
              <a:custGeom>
                <a:avLst/>
                <a:gdLst>
                  <a:gd name="connsiteX0" fmla="*/ 3860800 w 3860800"/>
                  <a:gd name="connsiteY0" fmla="*/ 2981325 h 2981325"/>
                  <a:gd name="connsiteX1" fmla="*/ 3727450 w 3860800"/>
                  <a:gd name="connsiteY1" fmla="*/ 2981325 h 2981325"/>
                  <a:gd name="connsiteX2" fmla="*/ 3727450 w 3860800"/>
                  <a:gd name="connsiteY2" fmla="*/ 2911475 h 2981325"/>
                  <a:gd name="connsiteX3" fmla="*/ 3546475 w 3860800"/>
                  <a:gd name="connsiteY3" fmla="*/ 2911475 h 2981325"/>
                  <a:gd name="connsiteX4" fmla="*/ 3546475 w 3860800"/>
                  <a:gd name="connsiteY4" fmla="*/ 2838450 h 2981325"/>
                  <a:gd name="connsiteX5" fmla="*/ 3486150 w 3860800"/>
                  <a:gd name="connsiteY5" fmla="*/ 2838450 h 2981325"/>
                  <a:gd name="connsiteX6" fmla="*/ 3486150 w 3860800"/>
                  <a:gd name="connsiteY6" fmla="*/ 2765425 h 2981325"/>
                  <a:gd name="connsiteX7" fmla="*/ 3346450 w 3860800"/>
                  <a:gd name="connsiteY7" fmla="*/ 2765425 h 2981325"/>
                  <a:gd name="connsiteX8" fmla="*/ 3346450 w 3860800"/>
                  <a:gd name="connsiteY8" fmla="*/ 2724150 h 2981325"/>
                  <a:gd name="connsiteX9" fmla="*/ 3206750 w 3860800"/>
                  <a:gd name="connsiteY9" fmla="*/ 2724150 h 2981325"/>
                  <a:gd name="connsiteX10" fmla="*/ 3206750 w 3860800"/>
                  <a:gd name="connsiteY10" fmla="*/ 2689225 h 2981325"/>
                  <a:gd name="connsiteX11" fmla="*/ 2936875 w 3860800"/>
                  <a:gd name="connsiteY11" fmla="*/ 2689225 h 2981325"/>
                  <a:gd name="connsiteX12" fmla="*/ 2936875 w 3860800"/>
                  <a:gd name="connsiteY12" fmla="*/ 2590800 h 2981325"/>
                  <a:gd name="connsiteX13" fmla="*/ 2882900 w 3860800"/>
                  <a:gd name="connsiteY13" fmla="*/ 2590800 h 2981325"/>
                  <a:gd name="connsiteX14" fmla="*/ 2882900 w 3860800"/>
                  <a:gd name="connsiteY14" fmla="*/ 2520950 h 2981325"/>
                  <a:gd name="connsiteX15" fmla="*/ 2759075 w 3860800"/>
                  <a:gd name="connsiteY15" fmla="*/ 2520950 h 2981325"/>
                  <a:gd name="connsiteX16" fmla="*/ 2759075 w 3860800"/>
                  <a:gd name="connsiteY16" fmla="*/ 2479675 h 2981325"/>
                  <a:gd name="connsiteX17" fmla="*/ 2720975 w 3860800"/>
                  <a:gd name="connsiteY17" fmla="*/ 2479675 h 2981325"/>
                  <a:gd name="connsiteX18" fmla="*/ 2720975 w 3860800"/>
                  <a:gd name="connsiteY18" fmla="*/ 2432050 h 2981325"/>
                  <a:gd name="connsiteX19" fmla="*/ 2419350 w 3860800"/>
                  <a:gd name="connsiteY19" fmla="*/ 2432050 h 2981325"/>
                  <a:gd name="connsiteX20" fmla="*/ 2419350 w 3860800"/>
                  <a:gd name="connsiteY20" fmla="*/ 2384425 h 2981325"/>
                  <a:gd name="connsiteX21" fmla="*/ 2368550 w 3860800"/>
                  <a:gd name="connsiteY21" fmla="*/ 2384425 h 2981325"/>
                  <a:gd name="connsiteX22" fmla="*/ 2368550 w 3860800"/>
                  <a:gd name="connsiteY22" fmla="*/ 2266950 h 2981325"/>
                  <a:gd name="connsiteX23" fmla="*/ 2333625 w 3860800"/>
                  <a:gd name="connsiteY23" fmla="*/ 2266950 h 2981325"/>
                  <a:gd name="connsiteX24" fmla="*/ 2333625 w 3860800"/>
                  <a:gd name="connsiteY24" fmla="*/ 2216150 h 2981325"/>
                  <a:gd name="connsiteX25" fmla="*/ 2282825 w 3860800"/>
                  <a:gd name="connsiteY25" fmla="*/ 2216150 h 2981325"/>
                  <a:gd name="connsiteX26" fmla="*/ 2282825 w 3860800"/>
                  <a:gd name="connsiteY26" fmla="*/ 2171700 h 2981325"/>
                  <a:gd name="connsiteX27" fmla="*/ 2235200 w 3860800"/>
                  <a:gd name="connsiteY27" fmla="*/ 2171700 h 2981325"/>
                  <a:gd name="connsiteX28" fmla="*/ 2235200 w 3860800"/>
                  <a:gd name="connsiteY28" fmla="*/ 2070100 h 2981325"/>
                  <a:gd name="connsiteX29" fmla="*/ 1978025 w 3860800"/>
                  <a:gd name="connsiteY29" fmla="*/ 2070100 h 2981325"/>
                  <a:gd name="connsiteX30" fmla="*/ 1978025 w 3860800"/>
                  <a:gd name="connsiteY30" fmla="*/ 2032000 h 2981325"/>
                  <a:gd name="connsiteX31" fmla="*/ 1901825 w 3860800"/>
                  <a:gd name="connsiteY31" fmla="*/ 2032000 h 2981325"/>
                  <a:gd name="connsiteX32" fmla="*/ 1901825 w 3860800"/>
                  <a:gd name="connsiteY32" fmla="*/ 1974850 h 2981325"/>
                  <a:gd name="connsiteX33" fmla="*/ 1835150 w 3860800"/>
                  <a:gd name="connsiteY33" fmla="*/ 1974850 h 2981325"/>
                  <a:gd name="connsiteX34" fmla="*/ 1835150 w 3860800"/>
                  <a:gd name="connsiteY34" fmla="*/ 1924050 h 2981325"/>
                  <a:gd name="connsiteX35" fmla="*/ 1800225 w 3860800"/>
                  <a:gd name="connsiteY35" fmla="*/ 1924050 h 2981325"/>
                  <a:gd name="connsiteX36" fmla="*/ 1800225 w 3860800"/>
                  <a:gd name="connsiteY36" fmla="*/ 1885950 h 2981325"/>
                  <a:gd name="connsiteX37" fmla="*/ 1755775 w 3860800"/>
                  <a:gd name="connsiteY37" fmla="*/ 1885950 h 2981325"/>
                  <a:gd name="connsiteX38" fmla="*/ 1755775 w 3860800"/>
                  <a:gd name="connsiteY38" fmla="*/ 1498600 h 2981325"/>
                  <a:gd name="connsiteX39" fmla="*/ 1606550 w 3860800"/>
                  <a:gd name="connsiteY39" fmla="*/ 1498600 h 2981325"/>
                  <a:gd name="connsiteX40" fmla="*/ 1606550 w 3860800"/>
                  <a:gd name="connsiteY40" fmla="*/ 1431925 h 2981325"/>
                  <a:gd name="connsiteX41" fmla="*/ 1533525 w 3860800"/>
                  <a:gd name="connsiteY41" fmla="*/ 1431925 h 2981325"/>
                  <a:gd name="connsiteX42" fmla="*/ 1533525 w 3860800"/>
                  <a:gd name="connsiteY42" fmla="*/ 1387475 h 2981325"/>
                  <a:gd name="connsiteX43" fmla="*/ 1425575 w 3860800"/>
                  <a:gd name="connsiteY43" fmla="*/ 1387475 h 2981325"/>
                  <a:gd name="connsiteX44" fmla="*/ 1425575 w 3860800"/>
                  <a:gd name="connsiteY44" fmla="*/ 1352550 h 2981325"/>
                  <a:gd name="connsiteX45" fmla="*/ 1301750 w 3860800"/>
                  <a:gd name="connsiteY45" fmla="*/ 1352550 h 2981325"/>
                  <a:gd name="connsiteX46" fmla="*/ 1301750 w 3860800"/>
                  <a:gd name="connsiteY46" fmla="*/ 1304925 h 2981325"/>
                  <a:gd name="connsiteX47" fmla="*/ 1203325 w 3860800"/>
                  <a:gd name="connsiteY47" fmla="*/ 1304925 h 2981325"/>
                  <a:gd name="connsiteX48" fmla="*/ 1203325 w 3860800"/>
                  <a:gd name="connsiteY48" fmla="*/ 996950 h 2981325"/>
                  <a:gd name="connsiteX49" fmla="*/ 1174750 w 3860800"/>
                  <a:gd name="connsiteY49" fmla="*/ 996950 h 2981325"/>
                  <a:gd name="connsiteX50" fmla="*/ 1098550 w 3860800"/>
                  <a:gd name="connsiteY50" fmla="*/ 996950 h 2981325"/>
                  <a:gd name="connsiteX51" fmla="*/ 1098550 w 3860800"/>
                  <a:gd name="connsiteY51" fmla="*/ 847725 h 2981325"/>
                  <a:gd name="connsiteX52" fmla="*/ 892175 w 3860800"/>
                  <a:gd name="connsiteY52" fmla="*/ 847725 h 2981325"/>
                  <a:gd name="connsiteX53" fmla="*/ 892175 w 3860800"/>
                  <a:gd name="connsiteY53" fmla="*/ 806450 h 2981325"/>
                  <a:gd name="connsiteX54" fmla="*/ 688975 w 3860800"/>
                  <a:gd name="connsiteY54" fmla="*/ 806450 h 2981325"/>
                  <a:gd name="connsiteX55" fmla="*/ 688975 w 3860800"/>
                  <a:gd name="connsiteY55" fmla="*/ 765175 h 2981325"/>
                  <a:gd name="connsiteX56" fmla="*/ 631825 w 3860800"/>
                  <a:gd name="connsiteY56" fmla="*/ 765175 h 2981325"/>
                  <a:gd name="connsiteX57" fmla="*/ 631825 w 3860800"/>
                  <a:gd name="connsiteY57" fmla="*/ 717550 h 2981325"/>
                  <a:gd name="connsiteX58" fmla="*/ 581025 w 3860800"/>
                  <a:gd name="connsiteY58" fmla="*/ 717550 h 2981325"/>
                  <a:gd name="connsiteX59" fmla="*/ 581025 w 3860800"/>
                  <a:gd name="connsiteY59" fmla="*/ 247650 h 2981325"/>
                  <a:gd name="connsiteX60" fmla="*/ 473075 w 3860800"/>
                  <a:gd name="connsiteY60" fmla="*/ 247650 h 2981325"/>
                  <a:gd name="connsiteX61" fmla="*/ 473075 w 3860800"/>
                  <a:gd name="connsiteY61" fmla="*/ 209550 h 2981325"/>
                  <a:gd name="connsiteX62" fmla="*/ 282575 w 3860800"/>
                  <a:gd name="connsiteY62" fmla="*/ 209550 h 2981325"/>
                  <a:gd name="connsiteX63" fmla="*/ 282575 w 3860800"/>
                  <a:gd name="connsiteY63" fmla="*/ 155575 h 2981325"/>
                  <a:gd name="connsiteX64" fmla="*/ 190500 w 3860800"/>
                  <a:gd name="connsiteY64" fmla="*/ 155575 h 2981325"/>
                  <a:gd name="connsiteX65" fmla="*/ 190500 w 3860800"/>
                  <a:gd name="connsiteY65" fmla="*/ 79375 h 2981325"/>
                  <a:gd name="connsiteX66" fmla="*/ 152400 w 3860800"/>
                  <a:gd name="connsiteY66" fmla="*/ 79375 h 2981325"/>
                  <a:gd name="connsiteX67" fmla="*/ 152400 w 3860800"/>
                  <a:gd name="connsiteY67" fmla="*/ 34925 h 2981325"/>
                  <a:gd name="connsiteX68" fmla="*/ 104775 w 3860800"/>
                  <a:gd name="connsiteY68" fmla="*/ 34925 h 2981325"/>
                  <a:gd name="connsiteX69" fmla="*/ 104775 w 3860800"/>
                  <a:gd name="connsiteY69" fmla="*/ 0 h 2981325"/>
                  <a:gd name="connsiteX70" fmla="*/ 0 w 3860800"/>
                  <a:gd name="connsiteY70" fmla="*/ 0 h 29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860800" h="2981325">
                    <a:moveTo>
                      <a:pt x="3860800" y="2981325"/>
                    </a:moveTo>
                    <a:lnTo>
                      <a:pt x="3727450" y="2981325"/>
                    </a:lnTo>
                    <a:lnTo>
                      <a:pt x="3727450" y="2911475"/>
                    </a:lnTo>
                    <a:lnTo>
                      <a:pt x="3546475" y="2911475"/>
                    </a:lnTo>
                    <a:lnTo>
                      <a:pt x="3546475" y="2838450"/>
                    </a:lnTo>
                    <a:lnTo>
                      <a:pt x="3486150" y="2838450"/>
                    </a:lnTo>
                    <a:lnTo>
                      <a:pt x="3486150" y="2765425"/>
                    </a:lnTo>
                    <a:lnTo>
                      <a:pt x="3346450" y="2765425"/>
                    </a:lnTo>
                    <a:lnTo>
                      <a:pt x="3346450" y="2724150"/>
                    </a:lnTo>
                    <a:lnTo>
                      <a:pt x="3206750" y="2724150"/>
                    </a:lnTo>
                    <a:lnTo>
                      <a:pt x="3206750" y="2689225"/>
                    </a:lnTo>
                    <a:lnTo>
                      <a:pt x="2936875" y="2689225"/>
                    </a:lnTo>
                    <a:lnTo>
                      <a:pt x="2936875" y="2590800"/>
                    </a:lnTo>
                    <a:lnTo>
                      <a:pt x="2882900" y="2590800"/>
                    </a:lnTo>
                    <a:lnTo>
                      <a:pt x="2882900" y="2520950"/>
                    </a:lnTo>
                    <a:lnTo>
                      <a:pt x="2759075" y="2520950"/>
                    </a:lnTo>
                    <a:lnTo>
                      <a:pt x="2759075" y="2479675"/>
                    </a:lnTo>
                    <a:lnTo>
                      <a:pt x="2720975" y="2479675"/>
                    </a:lnTo>
                    <a:lnTo>
                      <a:pt x="2720975" y="2432050"/>
                    </a:lnTo>
                    <a:lnTo>
                      <a:pt x="2419350" y="2432050"/>
                    </a:lnTo>
                    <a:lnTo>
                      <a:pt x="2419350" y="2384425"/>
                    </a:lnTo>
                    <a:lnTo>
                      <a:pt x="2368550" y="2384425"/>
                    </a:lnTo>
                    <a:lnTo>
                      <a:pt x="2368550" y="2266950"/>
                    </a:lnTo>
                    <a:lnTo>
                      <a:pt x="2333625" y="2266950"/>
                    </a:lnTo>
                    <a:lnTo>
                      <a:pt x="2333625" y="2216150"/>
                    </a:lnTo>
                    <a:lnTo>
                      <a:pt x="2282825" y="2216150"/>
                    </a:lnTo>
                    <a:lnTo>
                      <a:pt x="2282825" y="2171700"/>
                    </a:lnTo>
                    <a:lnTo>
                      <a:pt x="2235200" y="2171700"/>
                    </a:lnTo>
                    <a:lnTo>
                      <a:pt x="2235200" y="2070100"/>
                    </a:lnTo>
                    <a:lnTo>
                      <a:pt x="1978025" y="2070100"/>
                    </a:lnTo>
                    <a:lnTo>
                      <a:pt x="1978025" y="2032000"/>
                    </a:lnTo>
                    <a:lnTo>
                      <a:pt x="1901825" y="2032000"/>
                    </a:lnTo>
                    <a:lnTo>
                      <a:pt x="1901825" y="1974850"/>
                    </a:lnTo>
                    <a:lnTo>
                      <a:pt x="1835150" y="1974850"/>
                    </a:lnTo>
                    <a:lnTo>
                      <a:pt x="1835150" y="1924050"/>
                    </a:lnTo>
                    <a:lnTo>
                      <a:pt x="1800225" y="1924050"/>
                    </a:lnTo>
                    <a:lnTo>
                      <a:pt x="1800225" y="1885950"/>
                    </a:lnTo>
                    <a:lnTo>
                      <a:pt x="1755775" y="1885950"/>
                    </a:lnTo>
                    <a:lnTo>
                      <a:pt x="1755775" y="1498600"/>
                    </a:lnTo>
                    <a:lnTo>
                      <a:pt x="1606550" y="1498600"/>
                    </a:lnTo>
                    <a:lnTo>
                      <a:pt x="1606550" y="1431925"/>
                    </a:lnTo>
                    <a:lnTo>
                      <a:pt x="1533525" y="1431925"/>
                    </a:lnTo>
                    <a:lnTo>
                      <a:pt x="1533525" y="1387475"/>
                    </a:lnTo>
                    <a:lnTo>
                      <a:pt x="1425575" y="1387475"/>
                    </a:lnTo>
                    <a:lnTo>
                      <a:pt x="1425575" y="1352550"/>
                    </a:lnTo>
                    <a:lnTo>
                      <a:pt x="1301750" y="1352550"/>
                    </a:lnTo>
                    <a:lnTo>
                      <a:pt x="1301750" y="1304925"/>
                    </a:lnTo>
                    <a:lnTo>
                      <a:pt x="1203325" y="1304925"/>
                    </a:lnTo>
                    <a:lnTo>
                      <a:pt x="1203325" y="996950"/>
                    </a:lnTo>
                    <a:lnTo>
                      <a:pt x="1174750" y="996950"/>
                    </a:lnTo>
                    <a:lnTo>
                      <a:pt x="1098550" y="996950"/>
                    </a:lnTo>
                    <a:lnTo>
                      <a:pt x="1098550" y="847725"/>
                    </a:lnTo>
                    <a:lnTo>
                      <a:pt x="892175" y="847725"/>
                    </a:lnTo>
                    <a:lnTo>
                      <a:pt x="892175" y="806450"/>
                    </a:lnTo>
                    <a:lnTo>
                      <a:pt x="688975" y="806450"/>
                    </a:lnTo>
                    <a:lnTo>
                      <a:pt x="688975" y="765175"/>
                    </a:lnTo>
                    <a:lnTo>
                      <a:pt x="631825" y="765175"/>
                    </a:lnTo>
                    <a:lnTo>
                      <a:pt x="631825" y="717550"/>
                    </a:lnTo>
                    <a:lnTo>
                      <a:pt x="581025" y="717550"/>
                    </a:lnTo>
                    <a:lnTo>
                      <a:pt x="581025" y="247650"/>
                    </a:lnTo>
                    <a:lnTo>
                      <a:pt x="473075" y="247650"/>
                    </a:lnTo>
                    <a:lnTo>
                      <a:pt x="473075" y="209550"/>
                    </a:lnTo>
                    <a:lnTo>
                      <a:pt x="282575" y="209550"/>
                    </a:lnTo>
                    <a:lnTo>
                      <a:pt x="282575" y="155575"/>
                    </a:lnTo>
                    <a:lnTo>
                      <a:pt x="190500" y="155575"/>
                    </a:lnTo>
                    <a:lnTo>
                      <a:pt x="190500" y="79375"/>
                    </a:lnTo>
                    <a:lnTo>
                      <a:pt x="152400" y="79375"/>
                    </a:lnTo>
                    <a:lnTo>
                      <a:pt x="152400" y="34925"/>
                    </a:lnTo>
                    <a:lnTo>
                      <a:pt x="104775" y="34925"/>
                    </a:lnTo>
                    <a:lnTo>
                      <a:pt x="104775"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619" name="Group 618">
              <a:extLst>
                <a:ext uri="{FF2B5EF4-FFF2-40B4-BE49-F238E27FC236}">
                  <a16:creationId xmlns:a16="http://schemas.microsoft.com/office/drawing/2014/main" id="{BB5E35D9-896A-5A4D-8DFE-7B0FD8C20FF6}"/>
                </a:ext>
              </a:extLst>
            </p:cNvPr>
            <p:cNvGrpSpPr/>
            <p:nvPr/>
          </p:nvGrpSpPr>
          <p:grpSpPr>
            <a:xfrm>
              <a:off x="251813" y="1109063"/>
              <a:ext cx="11094648" cy="4262048"/>
              <a:chOff x="251813" y="1109063"/>
              <a:chExt cx="11094648" cy="4262048"/>
            </a:xfrm>
          </p:grpSpPr>
          <p:sp>
            <p:nvSpPr>
              <p:cNvPr id="620" name="Oval 619">
                <a:extLst>
                  <a:ext uri="{FF2B5EF4-FFF2-40B4-BE49-F238E27FC236}">
                    <a16:creationId xmlns:a16="http://schemas.microsoft.com/office/drawing/2014/main" id="{01E268ED-A021-964A-884D-82EA440F91DD}"/>
                  </a:ext>
                </a:extLst>
              </p:cNvPr>
              <p:cNvSpPr/>
              <p:nvPr/>
            </p:nvSpPr>
            <p:spPr bwMode="auto">
              <a:xfrm>
                <a:off x="11234138" y="5249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1" name="Oval 620">
                <a:extLst>
                  <a:ext uri="{FF2B5EF4-FFF2-40B4-BE49-F238E27FC236}">
                    <a16:creationId xmlns:a16="http://schemas.microsoft.com/office/drawing/2014/main" id="{BDE0516A-84FF-1445-B96C-F7F80F89D6D4}"/>
                  </a:ext>
                </a:extLst>
              </p:cNvPr>
              <p:cNvSpPr/>
              <p:nvPr/>
            </p:nvSpPr>
            <p:spPr bwMode="auto">
              <a:xfrm>
                <a:off x="10900763" y="5249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2" name="Oval 621">
                <a:extLst>
                  <a:ext uri="{FF2B5EF4-FFF2-40B4-BE49-F238E27FC236}">
                    <a16:creationId xmlns:a16="http://schemas.microsoft.com/office/drawing/2014/main" id="{0255D122-5BF7-1945-AEC2-573AA8F6C9CD}"/>
                  </a:ext>
                </a:extLst>
              </p:cNvPr>
              <p:cNvSpPr/>
              <p:nvPr/>
            </p:nvSpPr>
            <p:spPr bwMode="auto">
              <a:xfrm>
                <a:off x="10662638" y="5252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3" name="Oval 622">
                <a:extLst>
                  <a:ext uri="{FF2B5EF4-FFF2-40B4-BE49-F238E27FC236}">
                    <a16:creationId xmlns:a16="http://schemas.microsoft.com/office/drawing/2014/main" id="{2FD598C6-CC8A-F742-91A9-B39FC0768662}"/>
                  </a:ext>
                </a:extLst>
              </p:cNvPr>
              <p:cNvSpPr/>
              <p:nvPr/>
            </p:nvSpPr>
            <p:spPr bwMode="auto">
              <a:xfrm>
                <a:off x="10408638" y="5252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4" name="Oval 623">
                <a:extLst>
                  <a:ext uri="{FF2B5EF4-FFF2-40B4-BE49-F238E27FC236}">
                    <a16:creationId xmlns:a16="http://schemas.microsoft.com/office/drawing/2014/main" id="{E400C475-FADE-B445-9243-D8AB4ABB2877}"/>
                  </a:ext>
                </a:extLst>
              </p:cNvPr>
              <p:cNvSpPr/>
              <p:nvPr/>
            </p:nvSpPr>
            <p:spPr bwMode="auto">
              <a:xfrm>
                <a:off x="10189563" y="5255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5" name="Oval 624">
                <a:extLst>
                  <a:ext uri="{FF2B5EF4-FFF2-40B4-BE49-F238E27FC236}">
                    <a16:creationId xmlns:a16="http://schemas.microsoft.com/office/drawing/2014/main" id="{2CF24FEE-C181-094A-A47F-F3E437E8A51F}"/>
                  </a:ext>
                </a:extLst>
              </p:cNvPr>
              <p:cNvSpPr/>
              <p:nvPr/>
            </p:nvSpPr>
            <p:spPr bwMode="auto">
              <a:xfrm>
                <a:off x="10157813" y="5258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6" name="Oval 625">
                <a:extLst>
                  <a:ext uri="{FF2B5EF4-FFF2-40B4-BE49-F238E27FC236}">
                    <a16:creationId xmlns:a16="http://schemas.microsoft.com/office/drawing/2014/main" id="{3345F623-47DF-B14B-B1DB-54CC638B79B1}"/>
                  </a:ext>
                </a:extLst>
              </p:cNvPr>
              <p:cNvSpPr/>
              <p:nvPr/>
            </p:nvSpPr>
            <p:spPr bwMode="auto">
              <a:xfrm>
                <a:off x="10072088" y="5258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7" name="Oval 626">
                <a:extLst>
                  <a:ext uri="{FF2B5EF4-FFF2-40B4-BE49-F238E27FC236}">
                    <a16:creationId xmlns:a16="http://schemas.microsoft.com/office/drawing/2014/main" id="{3E9EF0DB-5BDE-4C44-B486-5A151694230A}"/>
                  </a:ext>
                </a:extLst>
              </p:cNvPr>
              <p:cNvSpPr/>
              <p:nvPr/>
            </p:nvSpPr>
            <p:spPr bwMode="auto">
              <a:xfrm>
                <a:off x="10059388" y="5125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Oval 627">
                <a:extLst>
                  <a:ext uri="{FF2B5EF4-FFF2-40B4-BE49-F238E27FC236}">
                    <a16:creationId xmlns:a16="http://schemas.microsoft.com/office/drawing/2014/main" id="{3FC28A3B-ECCF-BB49-9F59-7AAD53673E39}"/>
                  </a:ext>
                </a:extLst>
              </p:cNvPr>
              <p:cNvSpPr/>
              <p:nvPr/>
            </p:nvSpPr>
            <p:spPr bwMode="auto">
              <a:xfrm>
                <a:off x="9754588" y="5131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9" name="Oval 628">
                <a:extLst>
                  <a:ext uri="{FF2B5EF4-FFF2-40B4-BE49-F238E27FC236}">
                    <a16:creationId xmlns:a16="http://schemas.microsoft.com/office/drawing/2014/main" id="{97A8F14D-4E17-CB42-A170-A21E8D2CADB6}"/>
                  </a:ext>
                </a:extLst>
              </p:cNvPr>
              <p:cNvSpPr/>
              <p:nvPr/>
            </p:nvSpPr>
            <p:spPr bwMode="auto">
              <a:xfrm>
                <a:off x="9710138" y="5134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0" name="Oval 629">
                <a:extLst>
                  <a:ext uri="{FF2B5EF4-FFF2-40B4-BE49-F238E27FC236}">
                    <a16:creationId xmlns:a16="http://schemas.microsoft.com/office/drawing/2014/main" id="{9B2956E7-0B4C-F649-8A92-5CF44F4D1935}"/>
                  </a:ext>
                </a:extLst>
              </p:cNvPr>
              <p:cNvSpPr/>
              <p:nvPr/>
            </p:nvSpPr>
            <p:spPr bwMode="auto">
              <a:xfrm>
                <a:off x="9611713" y="5131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1" name="Oval 630">
                <a:extLst>
                  <a:ext uri="{FF2B5EF4-FFF2-40B4-BE49-F238E27FC236}">
                    <a16:creationId xmlns:a16="http://schemas.microsoft.com/office/drawing/2014/main" id="{FD4C19B8-794E-F54A-BEF2-C70507CF9741}"/>
                  </a:ext>
                </a:extLst>
              </p:cNvPr>
              <p:cNvSpPr/>
              <p:nvPr/>
            </p:nvSpPr>
            <p:spPr bwMode="auto">
              <a:xfrm>
                <a:off x="9576788" y="5134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2" name="Oval 631">
                <a:extLst>
                  <a:ext uri="{FF2B5EF4-FFF2-40B4-BE49-F238E27FC236}">
                    <a16:creationId xmlns:a16="http://schemas.microsoft.com/office/drawing/2014/main" id="{B08EA0B4-F988-7841-AD96-86285FE4368C}"/>
                  </a:ext>
                </a:extLst>
              </p:cNvPr>
              <p:cNvSpPr/>
              <p:nvPr/>
            </p:nvSpPr>
            <p:spPr bwMode="auto">
              <a:xfrm>
                <a:off x="9548213" y="5134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3" name="Oval 632">
                <a:extLst>
                  <a:ext uri="{FF2B5EF4-FFF2-40B4-BE49-F238E27FC236}">
                    <a16:creationId xmlns:a16="http://schemas.microsoft.com/office/drawing/2014/main" id="{6073D866-9488-5F4E-BE7E-050C1C7EF2B9}"/>
                  </a:ext>
                </a:extLst>
              </p:cNvPr>
              <p:cNvSpPr/>
              <p:nvPr/>
            </p:nvSpPr>
            <p:spPr bwMode="auto">
              <a:xfrm>
                <a:off x="9519638" y="51381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4" name="Oval 633">
                <a:extLst>
                  <a:ext uri="{FF2B5EF4-FFF2-40B4-BE49-F238E27FC236}">
                    <a16:creationId xmlns:a16="http://schemas.microsoft.com/office/drawing/2014/main" id="{5BD2FA36-60F1-C146-8EDA-CAB4271026AF}"/>
                  </a:ext>
                </a:extLst>
              </p:cNvPr>
              <p:cNvSpPr/>
              <p:nvPr/>
            </p:nvSpPr>
            <p:spPr bwMode="auto">
              <a:xfrm>
                <a:off x="9487888" y="5131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5" name="Oval 634">
                <a:extLst>
                  <a:ext uri="{FF2B5EF4-FFF2-40B4-BE49-F238E27FC236}">
                    <a16:creationId xmlns:a16="http://schemas.microsoft.com/office/drawing/2014/main" id="{AA9C9221-C58B-4646-AE35-C182367CAC7B}"/>
                  </a:ext>
                </a:extLst>
              </p:cNvPr>
              <p:cNvSpPr/>
              <p:nvPr/>
            </p:nvSpPr>
            <p:spPr bwMode="auto">
              <a:xfrm>
                <a:off x="9452963" y="5134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6" name="Oval 635">
                <a:extLst>
                  <a:ext uri="{FF2B5EF4-FFF2-40B4-BE49-F238E27FC236}">
                    <a16:creationId xmlns:a16="http://schemas.microsoft.com/office/drawing/2014/main" id="{29A14B2F-A3B6-7C4D-BB4B-643129B8A93F}"/>
                  </a:ext>
                </a:extLst>
              </p:cNvPr>
              <p:cNvSpPr/>
              <p:nvPr/>
            </p:nvSpPr>
            <p:spPr bwMode="auto">
              <a:xfrm>
                <a:off x="9354538" y="5084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7" name="Oval 636">
                <a:extLst>
                  <a:ext uri="{FF2B5EF4-FFF2-40B4-BE49-F238E27FC236}">
                    <a16:creationId xmlns:a16="http://schemas.microsoft.com/office/drawing/2014/main" id="{94AD7B74-B6D8-F14F-9D6D-629AD64834AE}"/>
                  </a:ext>
                </a:extLst>
              </p:cNvPr>
              <p:cNvSpPr/>
              <p:nvPr/>
            </p:nvSpPr>
            <p:spPr bwMode="auto">
              <a:xfrm>
                <a:off x="9125938" y="50936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8" name="Oval 637">
                <a:extLst>
                  <a:ext uri="{FF2B5EF4-FFF2-40B4-BE49-F238E27FC236}">
                    <a16:creationId xmlns:a16="http://schemas.microsoft.com/office/drawing/2014/main" id="{6E9CC9EA-06B2-5D45-9646-58D08A3C89FA}"/>
                  </a:ext>
                </a:extLst>
              </p:cNvPr>
              <p:cNvSpPr/>
              <p:nvPr/>
            </p:nvSpPr>
            <p:spPr bwMode="auto">
              <a:xfrm>
                <a:off x="9024338" y="5090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9" name="Oval 638">
                <a:extLst>
                  <a:ext uri="{FF2B5EF4-FFF2-40B4-BE49-F238E27FC236}">
                    <a16:creationId xmlns:a16="http://schemas.microsoft.com/office/drawing/2014/main" id="{8923AC2F-DACA-D24E-ADDF-D60DF0719657}"/>
                  </a:ext>
                </a:extLst>
              </p:cNvPr>
              <p:cNvSpPr/>
              <p:nvPr/>
            </p:nvSpPr>
            <p:spPr bwMode="auto">
              <a:xfrm>
                <a:off x="8967188" y="5087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0" name="Oval 639">
                <a:extLst>
                  <a:ext uri="{FF2B5EF4-FFF2-40B4-BE49-F238E27FC236}">
                    <a16:creationId xmlns:a16="http://schemas.microsoft.com/office/drawing/2014/main" id="{C7695E82-8F45-B443-83F7-D629570CAEF0}"/>
                  </a:ext>
                </a:extLst>
              </p:cNvPr>
              <p:cNvSpPr/>
              <p:nvPr/>
            </p:nvSpPr>
            <p:spPr bwMode="auto">
              <a:xfrm>
                <a:off x="8922738" y="5087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1" name="Oval 640">
                <a:extLst>
                  <a:ext uri="{FF2B5EF4-FFF2-40B4-BE49-F238E27FC236}">
                    <a16:creationId xmlns:a16="http://schemas.microsoft.com/office/drawing/2014/main" id="{D1811FFF-8595-BF42-8B1E-76D331C0EA07}"/>
                  </a:ext>
                </a:extLst>
              </p:cNvPr>
              <p:cNvSpPr/>
              <p:nvPr/>
            </p:nvSpPr>
            <p:spPr bwMode="auto">
              <a:xfrm>
                <a:off x="8884638" y="50301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2" name="Oval 641">
                <a:extLst>
                  <a:ext uri="{FF2B5EF4-FFF2-40B4-BE49-F238E27FC236}">
                    <a16:creationId xmlns:a16="http://schemas.microsoft.com/office/drawing/2014/main" id="{4AB49E0E-910D-B441-B5B3-C74966C56B87}"/>
                  </a:ext>
                </a:extLst>
              </p:cNvPr>
              <p:cNvSpPr/>
              <p:nvPr/>
            </p:nvSpPr>
            <p:spPr bwMode="auto">
              <a:xfrm>
                <a:off x="8738588" y="5001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3" name="Oval 642">
                <a:extLst>
                  <a:ext uri="{FF2B5EF4-FFF2-40B4-BE49-F238E27FC236}">
                    <a16:creationId xmlns:a16="http://schemas.microsoft.com/office/drawing/2014/main" id="{14AC3F2C-271B-9D42-A56B-85A133C966A1}"/>
                  </a:ext>
                </a:extLst>
              </p:cNvPr>
              <p:cNvSpPr/>
              <p:nvPr/>
            </p:nvSpPr>
            <p:spPr bwMode="auto">
              <a:xfrm>
                <a:off x="8671913" y="5001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4" name="Oval 643">
                <a:extLst>
                  <a:ext uri="{FF2B5EF4-FFF2-40B4-BE49-F238E27FC236}">
                    <a16:creationId xmlns:a16="http://schemas.microsoft.com/office/drawing/2014/main" id="{032AA53D-ABA5-7249-B54C-4405ECE58DC1}"/>
                  </a:ext>
                </a:extLst>
              </p:cNvPr>
              <p:cNvSpPr/>
              <p:nvPr/>
            </p:nvSpPr>
            <p:spPr bwMode="auto">
              <a:xfrm>
                <a:off x="8617938" y="4998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5" name="Oval 644">
                <a:extLst>
                  <a:ext uri="{FF2B5EF4-FFF2-40B4-BE49-F238E27FC236}">
                    <a16:creationId xmlns:a16="http://schemas.microsoft.com/office/drawing/2014/main" id="{5C79C3E4-2FAA-1444-BEE2-452E784D5C7A}"/>
                  </a:ext>
                </a:extLst>
              </p:cNvPr>
              <p:cNvSpPr/>
              <p:nvPr/>
            </p:nvSpPr>
            <p:spPr bwMode="auto">
              <a:xfrm>
                <a:off x="8468713" y="49793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6" name="Oval 645">
                <a:extLst>
                  <a:ext uri="{FF2B5EF4-FFF2-40B4-BE49-F238E27FC236}">
                    <a16:creationId xmlns:a16="http://schemas.microsoft.com/office/drawing/2014/main" id="{DAA6B038-D5A8-D849-B860-D92136B6C194}"/>
                  </a:ext>
                </a:extLst>
              </p:cNvPr>
              <p:cNvSpPr/>
              <p:nvPr/>
            </p:nvSpPr>
            <p:spPr bwMode="auto">
              <a:xfrm>
                <a:off x="8424263" y="49793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7" name="Oval 646">
                <a:extLst>
                  <a:ext uri="{FF2B5EF4-FFF2-40B4-BE49-F238E27FC236}">
                    <a16:creationId xmlns:a16="http://schemas.microsoft.com/office/drawing/2014/main" id="{23ACA610-1B88-884E-9BA0-FFD6E17E466E}"/>
                  </a:ext>
                </a:extLst>
              </p:cNvPr>
              <p:cNvSpPr/>
              <p:nvPr/>
            </p:nvSpPr>
            <p:spPr bwMode="auto">
              <a:xfrm>
                <a:off x="8389338" y="49793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8" name="Oval 647">
                <a:extLst>
                  <a:ext uri="{FF2B5EF4-FFF2-40B4-BE49-F238E27FC236}">
                    <a16:creationId xmlns:a16="http://schemas.microsoft.com/office/drawing/2014/main" id="{75ED5B99-F406-2745-85B2-EF90F853CE84}"/>
                  </a:ext>
                </a:extLst>
              </p:cNvPr>
              <p:cNvSpPr/>
              <p:nvPr/>
            </p:nvSpPr>
            <p:spPr bwMode="auto">
              <a:xfrm>
                <a:off x="8360763" y="49793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9" name="Oval 648">
                <a:extLst>
                  <a:ext uri="{FF2B5EF4-FFF2-40B4-BE49-F238E27FC236}">
                    <a16:creationId xmlns:a16="http://schemas.microsoft.com/office/drawing/2014/main" id="{D278F8DB-5424-C048-B115-5A6B5FC58D75}"/>
                  </a:ext>
                </a:extLst>
              </p:cNvPr>
              <p:cNvSpPr/>
              <p:nvPr/>
            </p:nvSpPr>
            <p:spPr bwMode="auto">
              <a:xfrm>
                <a:off x="8306788" y="4934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0" name="Oval 649">
                <a:extLst>
                  <a:ext uri="{FF2B5EF4-FFF2-40B4-BE49-F238E27FC236}">
                    <a16:creationId xmlns:a16="http://schemas.microsoft.com/office/drawing/2014/main" id="{98B4955D-0BD7-BC4B-B8EC-7F11F5C67144}"/>
                  </a:ext>
                </a:extLst>
              </p:cNvPr>
              <p:cNvSpPr/>
              <p:nvPr/>
            </p:nvSpPr>
            <p:spPr bwMode="auto">
              <a:xfrm>
                <a:off x="8195663" y="4934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1" name="Oval 650">
                <a:extLst>
                  <a:ext uri="{FF2B5EF4-FFF2-40B4-BE49-F238E27FC236}">
                    <a16:creationId xmlns:a16="http://schemas.microsoft.com/office/drawing/2014/main" id="{485A9BB4-435E-BD4E-918F-49BE83BA49F7}"/>
                  </a:ext>
                </a:extLst>
              </p:cNvPr>
              <p:cNvSpPr/>
              <p:nvPr/>
            </p:nvSpPr>
            <p:spPr bwMode="auto">
              <a:xfrm>
                <a:off x="10100663" y="5258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2" name="Oval 651">
                <a:extLst>
                  <a:ext uri="{FF2B5EF4-FFF2-40B4-BE49-F238E27FC236}">
                    <a16:creationId xmlns:a16="http://schemas.microsoft.com/office/drawing/2014/main" id="{66C11DF9-C5D2-EE41-8054-B995D1CD6F52}"/>
                  </a:ext>
                </a:extLst>
              </p:cNvPr>
              <p:cNvSpPr/>
              <p:nvPr/>
            </p:nvSpPr>
            <p:spPr bwMode="auto">
              <a:xfrm>
                <a:off x="7770213" y="4874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3" name="Oval 652">
                <a:extLst>
                  <a:ext uri="{FF2B5EF4-FFF2-40B4-BE49-F238E27FC236}">
                    <a16:creationId xmlns:a16="http://schemas.microsoft.com/office/drawing/2014/main" id="{38CBAA6D-1CBB-2F4D-BA07-B6F92A9FBA6C}"/>
                  </a:ext>
                </a:extLst>
              </p:cNvPr>
              <p:cNvSpPr/>
              <p:nvPr/>
            </p:nvSpPr>
            <p:spPr bwMode="auto">
              <a:xfrm>
                <a:off x="7665438" y="48396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4" name="Oval 653">
                <a:extLst>
                  <a:ext uri="{FF2B5EF4-FFF2-40B4-BE49-F238E27FC236}">
                    <a16:creationId xmlns:a16="http://schemas.microsoft.com/office/drawing/2014/main" id="{201737CF-F3B6-BA4B-AF39-87D7B3F2AD9D}"/>
                  </a:ext>
                </a:extLst>
              </p:cNvPr>
              <p:cNvSpPr/>
              <p:nvPr/>
            </p:nvSpPr>
            <p:spPr bwMode="auto">
              <a:xfrm>
                <a:off x="7373338" y="4807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5" name="Oval 654">
                <a:extLst>
                  <a:ext uri="{FF2B5EF4-FFF2-40B4-BE49-F238E27FC236}">
                    <a16:creationId xmlns:a16="http://schemas.microsoft.com/office/drawing/2014/main" id="{6501C268-92B3-CD42-8904-D0D82428E363}"/>
                  </a:ext>
                </a:extLst>
              </p:cNvPr>
              <p:cNvSpPr/>
              <p:nvPr/>
            </p:nvSpPr>
            <p:spPr bwMode="auto">
              <a:xfrm>
                <a:off x="7293963" y="4804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6" name="Oval 655">
                <a:extLst>
                  <a:ext uri="{FF2B5EF4-FFF2-40B4-BE49-F238E27FC236}">
                    <a16:creationId xmlns:a16="http://schemas.microsoft.com/office/drawing/2014/main" id="{964DA274-F00A-BF43-B441-A81183D9EB19}"/>
                  </a:ext>
                </a:extLst>
              </p:cNvPr>
              <p:cNvSpPr/>
              <p:nvPr/>
            </p:nvSpPr>
            <p:spPr bwMode="auto">
              <a:xfrm>
                <a:off x="7265388" y="4807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7" name="Oval 656">
                <a:extLst>
                  <a:ext uri="{FF2B5EF4-FFF2-40B4-BE49-F238E27FC236}">
                    <a16:creationId xmlns:a16="http://schemas.microsoft.com/office/drawing/2014/main" id="{A5A54B8B-0BB0-F745-A481-FB183CC63554}"/>
                  </a:ext>
                </a:extLst>
              </p:cNvPr>
              <p:cNvSpPr/>
              <p:nvPr/>
            </p:nvSpPr>
            <p:spPr bwMode="auto">
              <a:xfrm>
                <a:off x="7176488" y="4785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8" name="Oval 657">
                <a:extLst>
                  <a:ext uri="{FF2B5EF4-FFF2-40B4-BE49-F238E27FC236}">
                    <a16:creationId xmlns:a16="http://schemas.microsoft.com/office/drawing/2014/main" id="{66E4AF31-3A18-FA4A-BC04-0A130AABDA07}"/>
                  </a:ext>
                </a:extLst>
              </p:cNvPr>
              <p:cNvSpPr/>
              <p:nvPr/>
            </p:nvSpPr>
            <p:spPr bwMode="auto">
              <a:xfrm>
                <a:off x="7071713" y="47730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9" name="Oval 658">
                <a:extLst>
                  <a:ext uri="{FF2B5EF4-FFF2-40B4-BE49-F238E27FC236}">
                    <a16:creationId xmlns:a16="http://schemas.microsoft.com/office/drawing/2014/main" id="{E11D3D5F-15FF-C34E-8304-EE1DAFF997C4}"/>
                  </a:ext>
                </a:extLst>
              </p:cNvPr>
              <p:cNvSpPr/>
              <p:nvPr/>
            </p:nvSpPr>
            <p:spPr bwMode="auto">
              <a:xfrm>
                <a:off x="6909788" y="4747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0" name="Oval 659">
                <a:extLst>
                  <a:ext uri="{FF2B5EF4-FFF2-40B4-BE49-F238E27FC236}">
                    <a16:creationId xmlns:a16="http://schemas.microsoft.com/office/drawing/2014/main" id="{616471FA-E028-FB46-9037-230A96156FEA}"/>
                  </a:ext>
                </a:extLst>
              </p:cNvPr>
              <p:cNvSpPr/>
              <p:nvPr/>
            </p:nvSpPr>
            <p:spPr bwMode="auto">
              <a:xfrm>
                <a:off x="6868513" y="4741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1" name="Oval 660">
                <a:extLst>
                  <a:ext uri="{FF2B5EF4-FFF2-40B4-BE49-F238E27FC236}">
                    <a16:creationId xmlns:a16="http://schemas.microsoft.com/office/drawing/2014/main" id="{2528991A-1689-9C49-BE83-3BB3DB413667}"/>
                  </a:ext>
                </a:extLst>
              </p:cNvPr>
              <p:cNvSpPr/>
              <p:nvPr/>
            </p:nvSpPr>
            <p:spPr bwMode="auto">
              <a:xfrm>
                <a:off x="6598638" y="46714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2" name="Oval 661">
                <a:extLst>
                  <a:ext uri="{FF2B5EF4-FFF2-40B4-BE49-F238E27FC236}">
                    <a16:creationId xmlns:a16="http://schemas.microsoft.com/office/drawing/2014/main" id="{E0F40E37-69C4-464D-B600-EC69DF7DF082}"/>
                  </a:ext>
                </a:extLst>
              </p:cNvPr>
              <p:cNvSpPr/>
              <p:nvPr/>
            </p:nvSpPr>
            <p:spPr bwMode="auto">
              <a:xfrm>
                <a:off x="6566888" y="4658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3" name="Oval 662">
                <a:extLst>
                  <a:ext uri="{FF2B5EF4-FFF2-40B4-BE49-F238E27FC236}">
                    <a16:creationId xmlns:a16="http://schemas.microsoft.com/office/drawing/2014/main" id="{F499CDA7-63EC-F94F-9BEE-12CFAB4934AC}"/>
                  </a:ext>
                </a:extLst>
              </p:cNvPr>
              <p:cNvSpPr/>
              <p:nvPr/>
            </p:nvSpPr>
            <p:spPr bwMode="auto">
              <a:xfrm>
                <a:off x="6455763" y="46523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4" name="Oval 663">
                <a:extLst>
                  <a:ext uri="{FF2B5EF4-FFF2-40B4-BE49-F238E27FC236}">
                    <a16:creationId xmlns:a16="http://schemas.microsoft.com/office/drawing/2014/main" id="{FB0B435C-831E-934A-8EA5-1F50ECEB509F}"/>
                  </a:ext>
                </a:extLst>
              </p:cNvPr>
              <p:cNvSpPr/>
              <p:nvPr/>
            </p:nvSpPr>
            <p:spPr bwMode="auto">
              <a:xfrm>
                <a:off x="6325588" y="46555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5" name="Oval 664">
                <a:extLst>
                  <a:ext uri="{FF2B5EF4-FFF2-40B4-BE49-F238E27FC236}">
                    <a16:creationId xmlns:a16="http://schemas.microsoft.com/office/drawing/2014/main" id="{1F4BEB9D-DE6C-ED48-98FA-A75A382B234F}"/>
                  </a:ext>
                </a:extLst>
              </p:cNvPr>
              <p:cNvSpPr/>
              <p:nvPr/>
            </p:nvSpPr>
            <p:spPr bwMode="auto">
              <a:xfrm>
                <a:off x="6138263" y="4592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6" name="Oval 665">
                <a:extLst>
                  <a:ext uri="{FF2B5EF4-FFF2-40B4-BE49-F238E27FC236}">
                    <a16:creationId xmlns:a16="http://schemas.microsoft.com/office/drawing/2014/main" id="{89565AED-F3B9-F64E-BA02-7710E2BB5CBC}"/>
                  </a:ext>
                </a:extLst>
              </p:cNvPr>
              <p:cNvSpPr/>
              <p:nvPr/>
            </p:nvSpPr>
            <p:spPr bwMode="auto">
              <a:xfrm>
                <a:off x="6065238" y="45888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7" name="Oval 666">
                <a:extLst>
                  <a:ext uri="{FF2B5EF4-FFF2-40B4-BE49-F238E27FC236}">
                    <a16:creationId xmlns:a16="http://schemas.microsoft.com/office/drawing/2014/main" id="{AF78FE60-10F5-A443-A999-2D632EB957CC}"/>
                  </a:ext>
                </a:extLst>
              </p:cNvPr>
              <p:cNvSpPr/>
              <p:nvPr/>
            </p:nvSpPr>
            <p:spPr bwMode="auto">
              <a:xfrm>
                <a:off x="6030313" y="4592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8" name="Oval 667">
                <a:extLst>
                  <a:ext uri="{FF2B5EF4-FFF2-40B4-BE49-F238E27FC236}">
                    <a16:creationId xmlns:a16="http://schemas.microsoft.com/office/drawing/2014/main" id="{5EF6CCF7-4407-3345-B666-4E279CFB9F10}"/>
                  </a:ext>
                </a:extLst>
              </p:cNvPr>
              <p:cNvSpPr/>
              <p:nvPr/>
            </p:nvSpPr>
            <p:spPr bwMode="auto">
              <a:xfrm>
                <a:off x="5960463" y="4499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9" name="Oval 668">
                <a:extLst>
                  <a:ext uri="{FF2B5EF4-FFF2-40B4-BE49-F238E27FC236}">
                    <a16:creationId xmlns:a16="http://schemas.microsoft.com/office/drawing/2014/main" id="{136AE14E-B7AC-AB41-906D-3CB013FDDC27}"/>
                  </a:ext>
                </a:extLst>
              </p:cNvPr>
              <p:cNvSpPr/>
              <p:nvPr/>
            </p:nvSpPr>
            <p:spPr bwMode="auto">
              <a:xfrm>
                <a:off x="5922363" y="44999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0" name="Oval 669">
                <a:extLst>
                  <a:ext uri="{FF2B5EF4-FFF2-40B4-BE49-F238E27FC236}">
                    <a16:creationId xmlns:a16="http://schemas.microsoft.com/office/drawing/2014/main" id="{CAEEDE69-0BA2-DD4E-82F0-DFD8146A6AFD}"/>
                  </a:ext>
                </a:extLst>
              </p:cNvPr>
              <p:cNvSpPr/>
              <p:nvPr/>
            </p:nvSpPr>
            <p:spPr bwMode="auto">
              <a:xfrm>
                <a:off x="5865213" y="44967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1" name="Oval 670">
                <a:extLst>
                  <a:ext uri="{FF2B5EF4-FFF2-40B4-BE49-F238E27FC236}">
                    <a16:creationId xmlns:a16="http://schemas.microsoft.com/office/drawing/2014/main" id="{44181DBB-E4C0-0F44-95E1-D32723C9AE3F}"/>
                  </a:ext>
                </a:extLst>
              </p:cNvPr>
              <p:cNvSpPr/>
              <p:nvPr/>
            </p:nvSpPr>
            <p:spPr bwMode="auto">
              <a:xfrm>
                <a:off x="5827113" y="44809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2" name="Oval 671">
                <a:extLst>
                  <a:ext uri="{FF2B5EF4-FFF2-40B4-BE49-F238E27FC236}">
                    <a16:creationId xmlns:a16="http://schemas.microsoft.com/office/drawing/2014/main" id="{4AAB673A-A009-8945-9F79-79FE8893D1FC}"/>
                  </a:ext>
                </a:extLst>
              </p:cNvPr>
              <p:cNvSpPr/>
              <p:nvPr/>
            </p:nvSpPr>
            <p:spPr bwMode="auto">
              <a:xfrm>
                <a:off x="5766788" y="4455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3" name="Oval 672">
                <a:extLst>
                  <a:ext uri="{FF2B5EF4-FFF2-40B4-BE49-F238E27FC236}">
                    <a16:creationId xmlns:a16="http://schemas.microsoft.com/office/drawing/2014/main" id="{E3A84A14-7F64-0E4E-9881-DEBF7C883D3B}"/>
                  </a:ext>
                </a:extLst>
              </p:cNvPr>
              <p:cNvSpPr/>
              <p:nvPr/>
            </p:nvSpPr>
            <p:spPr bwMode="auto">
              <a:xfrm>
                <a:off x="5623913" y="44586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4" name="Oval 673">
                <a:extLst>
                  <a:ext uri="{FF2B5EF4-FFF2-40B4-BE49-F238E27FC236}">
                    <a16:creationId xmlns:a16="http://schemas.microsoft.com/office/drawing/2014/main" id="{52E6C08F-335A-7046-95C9-286BDD161B4E}"/>
                  </a:ext>
                </a:extLst>
              </p:cNvPr>
              <p:cNvSpPr/>
              <p:nvPr/>
            </p:nvSpPr>
            <p:spPr bwMode="auto">
              <a:xfrm>
                <a:off x="5560413" y="4455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5" name="Oval 674">
                <a:extLst>
                  <a:ext uri="{FF2B5EF4-FFF2-40B4-BE49-F238E27FC236}">
                    <a16:creationId xmlns:a16="http://schemas.microsoft.com/office/drawing/2014/main" id="{5C1F4677-16DF-0F43-8059-C8DBC3D68366}"/>
                  </a:ext>
                </a:extLst>
              </p:cNvPr>
              <p:cNvSpPr/>
              <p:nvPr/>
            </p:nvSpPr>
            <p:spPr bwMode="auto">
              <a:xfrm>
                <a:off x="5474688" y="44047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6" name="Oval 675">
                <a:extLst>
                  <a:ext uri="{FF2B5EF4-FFF2-40B4-BE49-F238E27FC236}">
                    <a16:creationId xmlns:a16="http://schemas.microsoft.com/office/drawing/2014/main" id="{62BA07A8-8D2E-9E45-87B6-1C11FBBA278C}"/>
                  </a:ext>
                </a:extLst>
              </p:cNvPr>
              <p:cNvSpPr/>
              <p:nvPr/>
            </p:nvSpPr>
            <p:spPr bwMode="auto">
              <a:xfrm>
                <a:off x="5408013" y="4382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7" name="Oval 676">
                <a:extLst>
                  <a:ext uri="{FF2B5EF4-FFF2-40B4-BE49-F238E27FC236}">
                    <a16:creationId xmlns:a16="http://schemas.microsoft.com/office/drawing/2014/main" id="{AD88A7BA-2571-E245-9AFB-5598B9BA07FF}"/>
                  </a:ext>
                </a:extLst>
              </p:cNvPr>
              <p:cNvSpPr/>
              <p:nvPr/>
            </p:nvSpPr>
            <p:spPr bwMode="auto">
              <a:xfrm>
                <a:off x="5354038" y="43570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8" name="Oval 677">
                <a:extLst>
                  <a:ext uri="{FF2B5EF4-FFF2-40B4-BE49-F238E27FC236}">
                    <a16:creationId xmlns:a16="http://schemas.microsoft.com/office/drawing/2014/main" id="{70A7BE3E-1787-724D-A72E-6FD241092E36}"/>
                  </a:ext>
                </a:extLst>
              </p:cNvPr>
              <p:cNvSpPr/>
              <p:nvPr/>
            </p:nvSpPr>
            <p:spPr bwMode="auto">
              <a:xfrm>
                <a:off x="5258788" y="4328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9" name="Oval 678">
                <a:extLst>
                  <a:ext uri="{FF2B5EF4-FFF2-40B4-BE49-F238E27FC236}">
                    <a16:creationId xmlns:a16="http://schemas.microsoft.com/office/drawing/2014/main" id="{22D3418D-B0F0-2D48-89CC-6A136AB9C81A}"/>
                  </a:ext>
                </a:extLst>
              </p:cNvPr>
              <p:cNvSpPr/>
              <p:nvPr/>
            </p:nvSpPr>
            <p:spPr bwMode="auto">
              <a:xfrm>
                <a:off x="5179413" y="4322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0" name="Oval 679">
                <a:extLst>
                  <a:ext uri="{FF2B5EF4-FFF2-40B4-BE49-F238E27FC236}">
                    <a16:creationId xmlns:a16="http://schemas.microsoft.com/office/drawing/2014/main" id="{BC8563EB-BC46-F048-82E1-151D7E5E8089}"/>
                  </a:ext>
                </a:extLst>
              </p:cNvPr>
              <p:cNvSpPr/>
              <p:nvPr/>
            </p:nvSpPr>
            <p:spPr bwMode="auto">
              <a:xfrm>
                <a:off x="5115913" y="4306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1" name="Oval 680">
                <a:extLst>
                  <a:ext uri="{FF2B5EF4-FFF2-40B4-BE49-F238E27FC236}">
                    <a16:creationId xmlns:a16="http://schemas.microsoft.com/office/drawing/2014/main" id="{AD0876EE-6BEC-4E4A-ADAC-67627CBEBA35}"/>
                  </a:ext>
                </a:extLst>
              </p:cNvPr>
              <p:cNvSpPr/>
              <p:nvPr/>
            </p:nvSpPr>
            <p:spPr bwMode="auto">
              <a:xfrm>
                <a:off x="5068288" y="4306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2" name="Oval 681">
                <a:extLst>
                  <a:ext uri="{FF2B5EF4-FFF2-40B4-BE49-F238E27FC236}">
                    <a16:creationId xmlns:a16="http://schemas.microsoft.com/office/drawing/2014/main" id="{59EF863C-DB76-B846-9BB9-2483B0499D3F}"/>
                  </a:ext>
                </a:extLst>
              </p:cNvPr>
              <p:cNvSpPr/>
              <p:nvPr/>
            </p:nvSpPr>
            <p:spPr bwMode="auto">
              <a:xfrm>
                <a:off x="4953988" y="4296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3" name="Oval 682">
                <a:extLst>
                  <a:ext uri="{FF2B5EF4-FFF2-40B4-BE49-F238E27FC236}">
                    <a16:creationId xmlns:a16="http://schemas.microsoft.com/office/drawing/2014/main" id="{0D536ACB-5E15-6F49-8841-9C441FBE6341}"/>
                  </a:ext>
                </a:extLst>
              </p:cNvPr>
              <p:cNvSpPr/>
              <p:nvPr/>
            </p:nvSpPr>
            <p:spPr bwMode="auto">
              <a:xfrm>
                <a:off x="4909538" y="42618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4" name="Oval 683">
                <a:extLst>
                  <a:ext uri="{FF2B5EF4-FFF2-40B4-BE49-F238E27FC236}">
                    <a16:creationId xmlns:a16="http://schemas.microsoft.com/office/drawing/2014/main" id="{D7C4539A-59FA-B149-9E24-8BF1A88F92DC}"/>
                  </a:ext>
                </a:extLst>
              </p:cNvPr>
              <p:cNvSpPr/>
              <p:nvPr/>
            </p:nvSpPr>
            <p:spPr bwMode="auto">
              <a:xfrm>
                <a:off x="4874613" y="42300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5" name="Oval 684">
                <a:extLst>
                  <a:ext uri="{FF2B5EF4-FFF2-40B4-BE49-F238E27FC236}">
                    <a16:creationId xmlns:a16="http://schemas.microsoft.com/office/drawing/2014/main" id="{2497FFF1-25B2-D44A-BF4B-5A9FB9AC3EF9}"/>
                  </a:ext>
                </a:extLst>
              </p:cNvPr>
              <p:cNvSpPr/>
              <p:nvPr/>
            </p:nvSpPr>
            <p:spPr bwMode="auto">
              <a:xfrm>
                <a:off x="4820638" y="42205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6" name="Oval 685">
                <a:extLst>
                  <a:ext uri="{FF2B5EF4-FFF2-40B4-BE49-F238E27FC236}">
                    <a16:creationId xmlns:a16="http://schemas.microsoft.com/office/drawing/2014/main" id="{866CDE5A-7A88-D24E-B9D9-B327653E7030}"/>
                  </a:ext>
                </a:extLst>
              </p:cNvPr>
              <p:cNvSpPr/>
              <p:nvPr/>
            </p:nvSpPr>
            <p:spPr bwMode="auto">
              <a:xfrm>
                <a:off x="4728563" y="42269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7" name="Oval 686">
                <a:extLst>
                  <a:ext uri="{FF2B5EF4-FFF2-40B4-BE49-F238E27FC236}">
                    <a16:creationId xmlns:a16="http://schemas.microsoft.com/office/drawing/2014/main" id="{234D957A-E7C3-D64C-9E2B-1F895C580E22}"/>
                  </a:ext>
                </a:extLst>
              </p:cNvPr>
              <p:cNvSpPr/>
              <p:nvPr/>
            </p:nvSpPr>
            <p:spPr bwMode="auto">
              <a:xfrm>
                <a:off x="4652363" y="42269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8" name="Oval 687">
                <a:extLst>
                  <a:ext uri="{FF2B5EF4-FFF2-40B4-BE49-F238E27FC236}">
                    <a16:creationId xmlns:a16="http://schemas.microsoft.com/office/drawing/2014/main" id="{50BBA823-8AB4-9E4D-903B-594B334B54ED}"/>
                  </a:ext>
                </a:extLst>
              </p:cNvPr>
              <p:cNvSpPr/>
              <p:nvPr/>
            </p:nvSpPr>
            <p:spPr bwMode="auto">
              <a:xfrm>
                <a:off x="4592038" y="4179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9" name="Oval 688">
                <a:extLst>
                  <a:ext uri="{FF2B5EF4-FFF2-40B4-BE49-F238E27FC236}">
                    <a16:creationId xmlns:a16="http://schemas.microsoft.com/office/drawing/2014/main" id="{8D559996-B74B-034E-BA3A-8D35151FCF0B}"/>
                  </a:ext>
                </a:extLst>
              </p:cNvPr>
              <p:cNvSpPr/>
              <p:nvPr/>
            </p:nvSpPr>
            <p:spPr bwMode="auto">
              <a:xfrm>
                <a:off x="4534888" y="4172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0" name="Oval 689">
                <a:extLst>
                  <a:ext uri="{FF2B5EF4-FFF2-40B4-BE49-F238E27FC236}">
                    <a16:creationId xmlns:a16="http://schemas.microsoft.com/office/drawing/2014/main" id="{DE7FE3C2-702D-1747-8A04-EB2AB498E0C8}"/>
                  </a:ext>
                </a:extLst>
              </p:cNvPr>
              <p:cNvSpPr/>
              <p:nvPr/>
            </p:nvSpPr>
            <p:spPr bwMode="auto">
              <a:xfrm>
                <a:off x="4480913" y="4172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1" name="Oval 690">
                <a:extLst>
                  <a:ext uri="{FF2B5EF4-FFF2-40B4-BE49-F238E27FC236}">
                    <a16:creationId xmlns:a16="http://schemas.microsoft.com/office/drawing/2014/main" id="{F178E0CC-3F3A-8644-970A-D71405DC41A0}"/>
                  </a:ext>
                </a:extLst>
              </p:cNvPr>
              <p:cNvSpPr/>
              <p:nvPr/>
            </p:nvSpPr>
            <p:spPr bwMode="auto">
              <a:xfrm>
                <a:off x="4436463" y="4172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2" name="Oval 691">
                <a:extLst>
                  <a:ext uri="{FF2B5EF4-FFF2-40B4-BE49-F238E27FC236}">
                    <a16:creationId xmlns:a16="http://schemas.microsoft.com/office/drawing/2014/main" id="{6751066A-DE00-574D-AD90-4592C77251CE}"/>
                  </a:ext>
                </a:extLst>
              </p:cNvPr>
              <p:cNvSpPr/>
              <p:nvPr/>
            </p:nvSpPr>
            <p:spPr bwMode="auto">
              <a:xfrm>
                <a:off x="4395188" y="4176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3" name="Oval 692">
                <a:extLst>
                  <a:ext uri="{FF2B5EF4-FFF2-40B4-BE49-F238E27FC236}">
                    <a16:creationId xmlns:a16="http://schemas.microsoft.com/office/drawing/2014/main" id="{DE58D524-7E0C-1443-8002-DF74F0ED2A14}"/>
                  </a:ext>
                </a:extLst>
              </p:cNvPr>
              <p:cNvSpPr/>
              <p:nvPr/>
            </p:nvSpPr>
            <p:spPr bwMode="auto">
              <a:xfrm>
                <a:off x="4353913" y="41792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4" name="Oval 693">
                <a:extLst>
                  <a:ext uri="{FF2B5EF4-FFF2-40B4-BE49-F238E27FC236}">
                    <a16:creationId xmlns:a16="http://schemas.microsoft.com/office/drawing/2014/main" id="{0A715466-F878-4342-93FD-14119B37C226}"/>
                  </a:ext>
                </a:extLst>
              </p:cNvPr>
              <p:cNvSpPr/>
              <p:nvPr/>
            </p:nvSpPr>
            <p:spPr bwMode="auto">
              <a:xfrm>
                <a:off x="4287238" y="40713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5" name="Oval 694">
                <a:extLst>
                  <a:ext uri="{FF2B5EF4-FFF2-40B4-BE49-F238E27FC236}">
                    <a16:creationId xmlns:a16="http://schemas.microsoft.com/office/drawing/2014/main" id="{5ADEC5E6-A851-8B42-A662-D7E8862023FC}"/>
                  </a:ext>
                </a:extLst>
              </p:cNvPr>
              <p:cNvSpPr/>
              <p:nvPr/>
            </p:nvSpPr>
            <p:spPr bwMode="auto">
              <a:xfrm>
                <a:off x="4226913" y="4074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6" name="Oval 695">
                <a:extLst>
                  <a:ext uri="{FF2B5EF4-FFF2-40B4-BE49-F238E27FC236}">
                    <a16:creationId xmlns:a16="http://schemas.microsoft.com/office/drawing/2014/main" id="{8B674C74-1F7B-FC4D-9319-83B3B0094230}"/>
                  </a:ext>
                </a:extLst>
              </p:cNvPr>
              <p:cNvSpPr/>
              <p:nvPr/>
            </p:nvSpPr>
            <p:spPr bwMode="auto">
              <a:xfrm>
                <a:off x="4150713" y="4068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7" name="Oval 696">
                <a:extLst>
                  <a:ext uri="{FF2B5EF4-FFF2-40B4-BE49-F238E27FC236}">
                    <a16:creationId xmlns:a16="http://schemas.microsoft.com/office/drawing/2014/main" id="{109B6479-F257-7E4E-BE7E-ADBC517ED9E6}"/>
                  </a:ext>
                </a:extLst>
              </p:cNvPr>
              <p:cNvSpPr/>
              <p:nvPr/>
            </p:nvSpPr>
            <p:spPr bwMode="auto">
              <a:xfrm>
                <a:off x="4096738" y="4068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8" name="Oval 697">
                <a:extLst>
                  <a:ext uri="{FF2B5EF4-FFF2-40B4-BE49-F238E27FC236}">
                    <a16:creationId xmlns:a16="http://schemas.microsoft.com/office/drawing/2014/main" id="{2B132312-8B1E-8848-9479-DD4510597C19}"/>
                  </a:ext>
                </a:extLst>
              </p:cNvPr>
              <p:cNvSpPr/>
              <p:nvPr/>
            </p:nvSpPr>
            <p:spPr bwMode="auto">
              <a:xfrm>
                <a:off x="4058638" y="4068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9" name="Oval 698">
                <a:extLst>
                  <a:ext uri="{FF2B5EF4-FFF2-40B4-BE49-F238E27FC236}">
                    <a16:creationId xmlns:a16="http://schemas.microsoft.com/office/drawing/2014/main" id="{3C1F3A0B-CD0E-BF4E-BAD8-0EDEEC1CFE09}"/>
                  </a:ext>
                </a:extLst>
              </p:cNvPr>
              <p:cNvSpPr/>
              <p:nvPr/>
            </p:nvSpPr>
            <p:spPr bwMode="auto">
              <a:xfrm>
                <a:off x="3998313" y="40364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0" name="Oval 699">
                <a:extLst>
                  <a:ext uri="{FF2B5EF4-FFF2-40B4-BE49-F238E27FC236}">
                    <a16:creationId xmlns:a16="http://schemas.microsoft.com/office/drawing/2014/main" id="{E53E1A5C-17F9-B142-BCE4-E5867897FC72}"/>
                  </a:ext>
                </a:extLst>
              </p:cNvPr>
              <p:cNvSpPr/>
              <p:nvPr/>
            </p:nvSpPr>
            <p:spPr bwMode="auto">
              <a:xfrm>
                <a:off x="3918938" y="40173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1" name="Oval 700">
                <a:extLst>
                  <a:ext uri="{FF2B5EF4-FFF2-40B4-BE49-F238E27FC236}">
                    <a16:creationId xmlns:a16="http://schemas.microsoft.com/office/drawing/2014/main" id="{270152E7-BD1E-3B41-9BBB-02CC54769B21}"/>
                  </a:ext>
                </a:extLst>
              </p:cNvPr>
              <p:cNvSpPr/>
              <p:nvPr/>
            </p:nvSpPr>
            <p:spPr bwMode="auto">
              <a:xfrm>
                <a:off x="3830038" y="40110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2" name="Oval 701">
                <a:extLst>
                  <a:ext uri="{FF2B5EF4-FFF2-40B4-BE49-F238E27FC236}">
                    <a16:creationId xmlns:a16="http://schemas.microsoft.com/office/drawing/2014/main" id="{14DCFD41-8735-A543-B138-4CBBBDFF7588}"/>
                  </a:ext>
                </a:extLst>
              </p:cNvPr>
              <p:cNvSpPr/>
              <p:nvPr/>
            </p:nvSpPr>
            <p:spPr bwMode="auto">
              <a:xfrm>
                <a:off x="3782413" y="40014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3" name="Oval 702">
                <a:extLst>
                  <a:ext uri="{FF2B5EF4-FFF2-40B4-BE49-F238E27FC236}">
                    <a16:creationId xmlns:a16="http://schemas.microsoft.com/office/drawing/2014/main" id="{3F736A5D-045A-9347-9076-823A02C061E8}"/>
                  </a:ext>
                </a:extLst>
              </p:cNvPr>
              <p:cNvSpPr/>
              <p:nvPr/>
            </p:nvSpPr>
            <p:spPr bwMode="auto">
              <a:xfrm>
                <a:off x="3725263" y="39411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4" name="Oval 703">
                <a:extLst>
                  <a:ext uri="{FF2B5EF4-FFF2-40B4-BE49-F238E27FC236}">
                    <a16:creationId xmlns:a16="http://schemas.microsoft.com/office/drawing/2014/main" id="{3B304580-0026-C84E-A3F5-8A86F802BBCA}"/>
                  </a:ext>
                </a:extLst>
              </p:cNvPr>
              <p:cNvSpPr/>
              <p:nvPr/>
            </p:nvSpPr>
            <p:spPr bwMode="auto">
              <a:xfrm>
                <a:off x="3690338" y="38427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5" name="Oval 704">
                <a:extLst>
                  <a:ext uri="{FF2B5EF4-FFF2-40B4-BE49-F238E27FC236}">
                    <a16:creationId xmlns:a16="http://schemas.microsoft.com/office/drawing/2014/main" id="{25358109-A6CC-994E-A0B8-BBBE93ADC3AF}"/>
                  </a:ext>
                </a:extLst>
              </p:cNvPr>
              <p:cNvSpPr/>
              <p:nvPr/>
            </p:nvSpPr>
            <p:spPr bwMode="auto">
              <a:xfrm>
                <a:off x="3576038" y="38205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6" name="Oval 705">
                <a:extLst>
                  <a:ext uri="{FF2B5EF4-FFF2-40B4-BE49-F238E27FC236}">
                    <a16:creationId xmlns:a16="http://schemas.microsoft.com/office/drawing/2014/main" id="{B26625FD-C7F3-A041-A8F3-B23651087E33}"/>
                  </a:ext>
                </a:extLst>
              </p:cNvPr>
              <p:cNvSpPr/>
              <p:nvPr/>
            </p:nvSpPr>
            <p:spPr bwMode="auto">
              <a:xfrm>
                <a:off x="3537938" y="38046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7" name="Oval 706">
                <a:extLst>
                  <a:ext uri="{FF2B5EF4-FFF2-40B4-BE49-F238E27FC236}">
                    <a16:creationId xmlns:a16="http://schemas.microsoft.com/office/drawing/2014/main" id="{7F3403AB-2A0A-A243-B760-FF90139CF1C3}"/>
                  </a:ext>
                </a:extLst>
              </p:cNvPr>
              <p:cNvSpPr/>
              <p:nvPr/>
            </p:nvSpPr>
            <p:spPr bwMode="auto">
              <a:xfrm>
                <a:off x="3417288" y="3791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8" name="Oval 707">
                <a:extLst>
                  <a:ext uri="{FF2B5EF4-FFF2-40B4-BE49-F238E27FC236}">
                    <a16:creationId xmlns:a16="http://schemas.microsoft.com/office/drawing/2014/main" id="{F9544A81-383E-D243-85A4-853FA2DD564F}"/>
                  </a:ext>
                </a:extLst>
              </p:cNvPr>
              <p:cNvSpPr/>
              <p:nvPr/>
            </p:nvSpPr>
            <p:spPr bwMode="auto">
              <a:xfrm>
                <a:off x="3315688" y="3788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9" name="Oval 708">
                <a:extLst>
                  <a:ext uri="{FF2B5EF4-FFF2-40B4-BE49-F238E27FC236}">
                    <a16:creationId xmlns:a16="http://schemas.microsoft.com/office/drawing/2014/main" id="{9FCA9FE2-0A23-C640-8529-72F82AE98B20}"/>
                  </a:ext>
                </a:extLst>
              </p:cNvPr>
              <p:cNvSpPr/>
              <p:nvPr/>
            </p:nvSpPr>
            <p:spPr bwMode="auto">
              <a:xfrm>
                <a:off x="3277588" y="37855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0" name="Oval 709">
                <a:extLst>
                  <a:ext uri="{FF2B5EF4-FFF2-40B4-BE49-F238E27FC236}">
                    <a16:creationId xmlns:a16="http://schemas.microsoft.com/office/drawing/2014/main" id="{4B587B88-6074-7D4B-9D0A-AE2CCB658BBD}"/>
                  </a:ext>
                </a:extLst>
              </p:cNvPr>
              <p:cNvSpPr/>
              <p:nvPr/>
            </p:nvSpPr>
            <p:spPr bwMode="auto">
              <a:xfrm>
                <a:off x="3156938" y="37443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1" name="Oval 710">
                <a:extLst>
                  <a:ext uri="{FF2B5EF4-FFF2-40B4-BE49-F238E27FC236}">
                    <a16:creationId xmlns:a16="http://schemas.microsoft.com/office/drawing/2014/main" id="{07C3E3B0-62E4-F041-8000-6EB95E4781A7}"/>
                  </a:ext>
                </a:extLst>
              </p:cNvPr>
              <p:cNvSpPr/>
              <p:nvPr/>
            </p:nvSpPr>
            <p:spPr bwMode="auto">
              <a:xfrm>
                <a:off x="3131538" y="3661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2" name="Oval 711">
                <a:extLst>
                  <a:ext uri="{FF2B5EF4-FFF2-40B4-BE49-F238E27FC236}">
                    <a16:creationId xmlns:a16="http://schemas.microsoft.com/office/drawing/2014/main" id="{4C34F68B-E6D1-3E4B-82CC-C904D24858F0}"/>
                  </a:ext>
                </a:extLst>
              </p:cNvPr>
              <p:cNvSpPr/>
              <p:nvPr/>
            </p:nvSpPr>
            <p:spPr bwMode="auto">
              <a:xfrm>
                <a:off x="3026763" y="35855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3" name="Oval 712">
                <a:extLst>
                  <a:ext uri="{FF2B5EF4-FFF2-40B4-BE49-F238E27FC236}">
                    <a16:creationId xmlns:a16="http://schemas.microsoft.com/office/drawing/2014/main" id="{09F9BA54-7720-8941-95CF-77175D4A6B57}"/>
                  </a:ext>
                </a:extLst>
              </p:cNvPr>
              <p:cNvSpPr/>
              <p:nvPr/>
            </p:nvSpPr>
            <p:spPr bwMode="auto">
              <a:xfrm>
                <a:off x="3179163" y="3725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4" name="Oval 713">
                <a:extLst>
                  <a:ext uri="{FF2B5EF4-FFF2-40B4-BE49-F238E27FC236}">
                    <a16:creationId xmlns:a16="http://schemas.microsoft.com/office/drawing/2014/main" id="{A4D16619-8C15-B341-B995-3C0BD0CB2962}"/>
                  </a:ext>
                </a:extLst>
              </p:cNvPr>
              <p:cNvSpPr/>
              <p:nvPr/>
            </p:nvSpPr>
            <p:spPr bwMode="auto">
              <a:xfrm>
                <a:off x="2944213" y="3547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5" name="Oval 714">
                <a:extLst>
                  <a:ext uri="{FF2B5EF4-FFF2-40B4-BE49-F238E27FC236}">
                    <a16:creationId xmlns:a16="http://schemas.microsoft.com/office/drawing/2014/main" id="{49709244-3F04-124F-B596-9BDD5939AACA}"/>
                  </a:ext>
                </a:extLst>
              </p:cNvPr>
              <p:cNvSpPr/>
              <p:nvPr/>
            </p:nvSpPr>
            <p:spPr bwMode="auto">
              <a:xfrm>
                <a:off x="2902938" y="3547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6" name="Oval 715">
                <a:extLst>
                  <a:ext uri="{FF2B5EF4-FFF2-40B4-BE49-F238E27FC236}">
                    <a16:creationId xmlns:a16="http://schemas.microsoft.com/office/drawing/2014/main" id="{9E2F5E1F-9043-4F49-8642-D30A8169EC44}"/>
                  </a:ext>
                </a:extLst>
              </p:cNvPr>
              <p:cNvSpPr/>
              <p:nvPr/>
            </p:nvSpPr>
            <p:spPr bwMode="auto">
              <a:xfrm>
                <a:off x="2868013" y="3547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7" name="Oval 716">
                <a:extLst>
                  <a:ext uri="{FF2B5EF4-FFF2-40B4-BE49-F238E27FC236}">
                    <a16:creationId xmlns:a16="http://schemas.microsoft.com/office/drawing/2014/main" id="{CDC397D1-1F07-E745-BBFF-FFC5EAFC5399}"/>
                  </a:ext>
                </a:extLst>
              </p:cNvPr>
              <p:cNvSpPr/>
              <p:nvPr/>
            </p:nvSpPr>
            <p:spPr bwMode="auto">
              <a:xfrm>
                <a:off x="2658463" y="35125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8" name="Oval 717">
                <a:extLst>
                  <a:ext uri="{FF2B5EF4-FFF2-40B4-BE49-F238E27FC236}">
                    <a16:creationId xmlns:a16="http://schemas.microsoft.com/office/drawing/2014/main" id="{BD73380D-1CA3-EF43-90A6-64820770585F}"/>
                  </a:ext>
                </a:extLst>
              </p:cNvPr>
              <p:cNvSpPr/>
              <p:nvPr/>
            </p:nvSpPr>
            <p:spPr bwMode="auto">
              <a:xfrm>
                <a:off x="4045938" y="4042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9" name="Oval 718">
                <a:extLst>
                  <a:ext uri="{FF2B5EF4-FFF2-40B4-BE49-F238E27FC236}">
                    <a16:creationId xmlns:a16="http://schemas.microsoft.com/office/drawing/2014/main" id="{21DAE956-6B3E-1E41-A3A9-45253287B405}"/>
                  </a:ext>
                </a:extLst>
              </p:cNvPr>
              <p:cNvSpPr/>
              <p:nvPr/>
            </p:nvSpPr>
            <p:spPr bwMode="auto">
              <a:xfrm>
                <a:off x="2582263" y="34299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0" name="Oval 719">
                <a:extLst>
                  <a:ext uri="{FF2B5EF4-FFF2-40B4-BE49-F238E27FC236}">
                    <a16:creationId xmlns:a16="http://schemas.microsoft.com/office/drawing/2014/main" id="{13B57014-1946-FA46-966C-A230B6FE238C}"/>
                  </a:ext>
                </a:extLst>
              </p:cNvPr>
              <p:cNvSpPr/>
              <p:nvPr/>
            </p:nvSpPr>
            <p:spPr bwMode="auto">
              <a:xfrm>
                <a:off x="2556863" y="33633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1" name="Oval 720">
                <a:extLst>
                  <a:ext uri="{FF2B5EF4-FFF2-40B4-BE49-F238E27FC236}">
                    <a16:creationId xmlns:a16="http://schemas.microsoft.com/office/drawing/2014/main" id="{6C7680A6-14AB-5242-8865-DE622CFB3BF8}"/>
                  </a:ext>
                </a:extLst>
              </p:cNvPr>
              <p:cNvSpPr/>
              <p:nvPr/>
            </p:nvSpPr>
            <p:spPr bwMode="auto">
              <a:xfrm>
                <a:off x="2461613" y="31982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2" name="Oval 721">
                <a:extLst>
                  <a:ext uri="{FF2B5EF4-FFF2-40B4-BE49-F238E27FC236}">
                    <a16:creationId xmlns:a16="http://schemas.microsoft.com/office/drawing/2014/main" id="{18E9EBE7-77A8-7B4E-9CD5-25554EAE4307}"/>
                  </a:ext>
                </a:extLst>
              </p:cNvPr>
              <p:cNvSpPr/>
              <p:nvPr/>
            </p:nvSpPr>
            <p:spPr bwMode="auto">
              <a:xfrm>
                <a:off x="2423513" y="31537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3" name="Oval 722">
                <a:extLst>
                  <a:ext uri="{FF2B5EF4-FFF2-40B4-BE49-F238E27FC236}">
                    <a16:creationId xmlns:a16="http://schemas.microsoft.com/office/drawing/2014/main" id="{26C5FA84-3BBA-8F48-BEFF-3C1DD22629F4}"/>
                  </a:ext>
                </a:extLst>
              </p:cNvPr>
              <p:cNvSpPr/>
              <p:nvPr/>
            </p:nvSpPr>
            <p:spPr bwMode="auto">
              <a:xfrm>
                <a:off x="2347313" y="3156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4" name="Oval 723">
                <a:extLst>
                  <a:ext uri="{FF2B5EF4-FFF2-40B4-BE49-F238E27FC236}">
                    <a16:creationId xmlns:a16="http://schemas.microsoft.com/office/drawing/2014/main" id="{B13011B5-A43A-8246-AC3A-05ED744F6820}"/>
                  </a:ext>
                </a:extLst>
              </p:cNvPr>
              <p:cNvSpPr/>
              <p:nvPr/>
            </p:nvSpPr>
            <p:spPr bwMode="auto">
              <a:xfrm>
                <a:off x="2261588" y="3156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5" name="Oval 724">
                <a:extLst>
                  <a:ext uri="{FF2B5EF4-FFF2-40B4-BE49-F238E27FC236}">
                    <a16:creationId xmlns:a16="http://schemas.microsoft.com/office/drawing/2014/main" id="{367CC1DF-3EF3-374D-89CD-FC26ABF23F27}"/>
                  </a:ext>
                </a:extLst>
              </p:cNvPr>
              <p:cNvSpPr/>
              <p:nvPr/>
            </p:nvSpPr>
            <p:spPr bwMode="auto">
              <a:xfrm>
                <a:off x="2312388" y="3160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6" name="Oval 725">
                <a:extLst>
                  <a:ext uri="{FF2B5EF4-FFF2-40B4-BE49-F238E27FC236}">
                    <a16:creationId xmlns:a16="http://schemas.microsoft.com/office/drawing/2014/main" id="{24233DE7-C8F5-6246-BE8B-7388233BF042}"/>
                  </a:ext>
                </a:extLst>
              </p:cNvPr>
              <p:cNvSpPr/>
              <p:nvPr/>
            </p:nvSpPr>
            <p:spPr bwMode="auto">
              <a:xfrm>
                <a:off x="2102838" y="30934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7" name="Oval 726">
                <a:extLst>
                  <a:ext uri="{FF2B5EF4-FFF2-40B4-BE49-F238E27FC236}">
                    <a16:creationId xmlns:a16="http://schemas.microsoft.com/office/drawing/2014/main" id="{46AF6794-2DEE-A248-96B2-56CB6C9BD88C}"/>
                  </a:ext>
                </a:extLst>
              </p:cNvPr>
              <p:cNvSpPr/>
              <p:nvPr/>
            </p:nvSpPr>
            <p:spPr bwMode="auto">
              <a:xfrm>
                <a:off x="2036163" y="3029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8" name="Oval 727">
                <a:extLst>
                  <a:ext uri="{FF2B5EF4-FFF2-40B4-BE49-F238E27FC236}">
                    <a16:creationId xmlns:a16="http://schemas.microsoft.com/office/drawing/2014/main" id="{B8D728E2-B949-9F43-A0FB-99F88B58F983}"/>
                  </a:ext>
                </a:extLst>
              </p:cNvPr>
              <p:cNvSpPr/>
              <p:nvPr/>
            </p:nvSpPr>
            <p:spPr bwMode="auto">
              <a:xfrm>
                <a:off x="2007588" y="29918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9" name="Oval 728">
                <a:extLst>
                  <a:ext uri="{FF2B5EF4-FFF2-40B4-BE49-F238E27FC236}">
                    <a16:creationId xmlns:a16="http://schemas.microsoft.com/office/drawing/2014/main" id="{CB624C09-1117-4A46-8AEA-4C688E685C76}"/>
                  </a:ext>
                </a:extLst>
              </p:cNvPr>
              <p:cNvSpPr/>
              <p:nvPr/>
            </p:nvSpPr>
            <p:spPr bwMode="auto">
              <a:xfrm>
                <a:off x="1969488" y="29442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0" name="Oval 729">
                <a:extLst>
                  <a:ext uri="{FF2B5EF4-FFF2-40B4-BE49-F238E27FC236}">
                    <a16:creationId xmlns:a16="http://schemas.microsoft.com/office/drawing/2014/main" id="{2F9E9D9F-3EEF-A847-8692-29D78AB1016A}"/>
                  </a:ext>
                </a:extLst>
              </p:cNvPr>
              <p:cNvSpPr/>
              <p:nvPr/>
            </p:nvSpPr>
            <p:spPr bwMode="auto">
              <a:xfrm>
                <a:off x="1975838" y="27791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1" name="Oval 730">
                <a:extLst>
                  <a:ext uri="{FF2B5EF4-FFF2-40B4-BE49-F238E27FC236}">
                    <a16:creationId xmlns:a16="http://schemas.microsoft.com/office/drawing/2014/main" id="{37CB722F-E45D-A749-851D-5974FBA0B4BD}"/>
                  </a:ext>
                </a:extLst>
              </p:cNvPr>
              <p:cNvSpPr/>
              <p:nvPr/>
            </p:nvSpPr>
            <p:spPr bwMode="auto">
              <a:xfrm>
                <a:off x="1972663" y="261718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2" name="Oval 731">
                <a:extLst>
                  <a:ext uri="{FF2B5EF4-FFF2-40B4-BE49-F238E27FC236}">
                    <a16:creationId xmlns:a16="http://schemas.microsoft.com/office/drawing/2014/main" id="{47883173-6502-7D49-ABD3-C6CD06F06CF6}"/>
                  </a:ext>
                </a:extLst>
              </p:cNvPr>
              <p:cNvSpPr/>
              <p:nvPr/>
            </p:nvSpPr>
            <p:spPr bwMode="auto">
              <a:xfrm>
                <a:off x="1934563" y="26140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3" name="Oval 732">
                <a:extLst>
                  <a:ext uri="{FF2B5EF4-FFF2-40B4-BE49-F238E27FC236}">
                    <a16:creationId xmlns:a16="http://schemas.microsoft.com/office/drawing/2014/main" id="{89742ED1-970D-7640-88EC-B186EF1CFA6C}"/>
                  </a:ext>
                </a:extLst>
              </p:cNvPr>
              <p:cNvSpPr/>
              <p:nvPr/>
            </p:nvSpPr>
            <p:spPr bwMode="auto">
              <a:xfrm>
                <a:off x="1896463" y="2582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4" name="Oval 733">
                <a:extLst>
                  <a:ext uri="{FF2B5EF4-FFF2-40B4-BE49-F238E27FC236}">
                    <a16:creationId xmlns:a16="http://schemas.microsoft.com/office/drawing/2014/main" id="{37BD0C05-1843-0B46-BC95-7B127CC7727B}"/>
                  </a:ext>
                </a:extLst>
              </p:cNvPr>
              <p:cNvSpPr/>
              <p:nvPr/>
            </p:nvSpPr>
            <p:spPr bwMode="auto">
              <a:xfrm>
                <a:off x="1537688" y="24362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5" name="Oval 734">
                <a:extLst>
                  <a:ext uri="{FF2B5EF4-FFF2-40B4-BE49-F238E27FC236}">
                    <a16:creationId xmlns:a16="http://schemas.microsoft.com/office/drawing/2014/main" id="{F1E8D62E-7F5B-E743-95B4-8B06CBE9F7AB}"/>
                  </a:ext>
                </a:extLst>
              </p:cNvPr>
              <p:cNvSpPr/>
              <p:nvPr/>
            </p:nvSpPr>
            <p:spPr bwMode="auto">
              <a:xfrm>
                <a:off x="1499588" y="2404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6" name="Oval 735">
                <a:extLst>
                  <a:ext uri="{FF2B5EF4-FFF2-40B4-BE49-F238E27FC236}">
                    <a16:creationId xmlns:a16="http://schemas.microsoft.com/office/drawing/2014/main" id="{C65C7766-9179-E841-9DAD-0BCE27E6C562}"/>
                  </a:ext>
                </a:extLst>
              </p:cNvPr>
              <p:cNvSpPr/>
              <p:nvPr/>
            </p:nvSpPr>
            <p:spPr bwMode="auto">
              <a:xfrm>
                <a:off x="1432913" y="23473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7" name="Oval 736">
                <a:extLst>
                  <a:ext uri="{FF2B5EF4-FFF2-40B4-BE49-F238E27FC236}">
                    <a16:creationId xmlns:a16="http://schemas.microsoft.com/office/drawing/2014/main" id="{06B9A041-058F-EF40-AD9D-A7A0E6D08BD2}"/>
                  </a:ext>
                </a:extLst>
              </p:cNvPr>
              <p:cNvSpPr/>
              <p:nvPr/>
            </p:nvSpPr>
            <p:spPr bwMode="auto">
              <a:xfrm>
                <a:off x="1420213" y="22393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8" name="Oval 737">
                <a:extLst>
                  <a:ext uri="{FF2B5EF4-FFF2-40B4-BE49-F238E27FC236}">
                    <a16:creationId xmlns:a16="http://schemas.microsoft.com/office/drawing/2014/main" id="{B9600095-AA4D-5849-B4E2-434F31DA5CA2}"/>
                  </a:ext>
                </a:extLst>
              </p:cNvPr>
              <p:cNvSpPr/>
              <p:nvPr/>
            </p:nvSpPr>
            <p:spPr bwMode="auto">
              <a:xfrm>
                <a:off x="1410688" y="22012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9" name="Oval 738">
                <a:extLst>
                  <a:ext uri="{FF2B5EF4-FFF2-40B4-BE49-F238E27FC236}">
                    <a16:creationId xmlns:a16="http://schemas.microsoft.com/office/drawing/2014/main" id="{B5DA9E95-D62F-B24C-A5D4-5A66CA549ADE}"/>
                  </a:ext>
                </a:extLst>
              </p:cNvPr>
              <p:cNvSpPr/>
              <p:nvPr/>
            </p:nvSpPr>
            <p:spPr bwMode="auto">
              <a:xfrm>
                <a:off x="1417038" y="2150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0" name="Oval 739">
                <a:extLst>
                  <a:ext uri="{FF2B5EF4-FFF2-40B4-BE49-F238E27FC236}">
                    <a16:creationId xmlns:a16="http://schemas.microsoft.com/office/drawing/2014/main" id="{1B08E340-6E6C-2B4D-B2D4-6E684EA79B77}"/>
                  </a:ext>
                </a:extLst>
              </p:cNvPr>
              <p:cNvSpPr/>
              <p:nvPr/>
            </p:nvSpPr>
            <p:spPr bwMode="auto">
              <a:xfrm>
                <a:off x="1312263" y="19377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1" name="Oval 740">
                <a:extLst>
                  <a:ext uri="{FF2B5EF4-FFF2-40B4-BE49-F238E27FC236}">
                    <a16:creationId xmlns:a16="http://schemas.microsoft.com/office/drawing/2014/main" id="{4C0D2EF1-91F2-F746-BE2A-8496B051EADF}"/>
                  </a:ext>
                </a:extLst>
              </p:cNvPr>
              <p:cNvSpPr/>
              <p:nvPr/>
            </p:nvSpPr>
            <p:spPr bwMode="auto">
              <a:xfrm>
                <a:off x="1086838" y="19028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2" name="Oval 741">
                <a:extLst>
                  <a:ext uri="{FF2B5EF4-FFF2-40B4-BE49-F238E27FC236}">
                    <a16:creationId xmlns:a16="http://schemas.microsoft.com/office/drawing/2014/main" id="{7C742BE8-9C5F-CD44-811B-61D399E9AF05}"/>
                  </a:ext>
                </a:extLst>
              </p:cNvPr>
              <p:cNvSpPr/>
              <p:nvPr/>
            </p:nvSpPr>
            <p:spPr bwMode="auto">
              <a:xfrm>
                <a:off x="972538" y="19028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3" name="Oval 742">
                <a:extLst>
                  <a:ext uri="{FF2B5EF4-FFF2-40B4-BE49-F238E27FC236}">
                    <a16:creationId xmlns:a16="http://schemas.microsoft.com/office/drawing/2014/main" id="{0A8AE126-B060-AC4B-B9C8-44B2B4FFA234}"/>
                  </a:ext>
                </a:extLst>
              </p:cNvPr>
              <p:cNvSpPr/>
              <p:nvPr/>
            </p:nvSpPr>
            <p:spPr bwMode="auto">
              <a:xfrm>
                <a:off x="874113" y="18869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4" name="Oval 743">
                <a:extLst>
                  <a:ext uri="{FF2B5EF4-FFF2-40B4-BE49-F238E27FC236}">
                    <a16:creationId xmlns:a16="http://schemas.microsoft.com/office/drawing/2014/main" id="{FAF2B83D-2F57-F642-9849-F3E7F26E3624}"/>
                  </a:ext>
                </a:extLst>
              </p:cNvPr>
              <p:cNvSpPr/>
              <p:nvPr/>
            </p:nvSpPr>
            <p:spPr bwMode="auto">
              <a:xfrm>
                <a:off x="836013" y="1798038"/>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5" name="Oval 744">
                <a:extLst>
                  <a:ext uri="{FF2B5EF4-FFF2-40B4-BE49-F238E27FC236}">
                    <a16:creationId xmlns:a16="http://schemas.microsoft.com/office/drawing/2014/main" id="{F3ADCC29-AB29-E742-BFD9-456CEC786CAE}"/>
                  </a:ext>
                </a:extLst>
              </p:cNvPr>
              <p:cNvSpPr/>
              <p:nvPr/>
            </p:nvSpPr>
            <p:spPr bwMode="auto">
              <a:xfrm>
                <a:off x="813788" y="169961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6" name="Oval 745">
                <a:extLst>
                  <a:ext uri="{FF2B5EF4-FFF2-40B4-BE49-F238E27FC236}">
                    <a16:creationId xmlns:a16="http://schemas.microsoft.com/office/drawing/2014/main" id="{C558D22F-61F5-EF49-83A0-E176D9C1852E}"/>
                  </a:ext>
                </a:extLst>
              </p:cNvPr>
              <p:cNvSpPr/>
              <p:nvPr/>
            </p:nvSpPr>
            <p:spPr bwMode="auto">
              <a:xfrm>
                <a:off x="512163" y="12614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7" name="Oval 746">
                <a:extLst>
                  <a:ext uri="{FF2B5EF4-FFF2-40B4-BE49-F238E27FC236}">
                    <a16:creationId xmlns:a16="http://schemas.microsoft.com/office/drawing/2014/main" id="{3F1662BE-6A5F-9048-B1A2-DAC78B0FE222}"/>
                  </a:ext>
                </a:extLst>
              </p:cNvPr>
              <p:cNvSpPr/>
              <p:nvPr/>
            </p:nvSpPr>
            <p:spPr bwMode="auto">
              <a:xfrm>
                <a:off x="251813" y="1109063"/>
                <a:ext cx="112323" cy="112323"/>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499" name="Group 498">
            <a:extLst>
              <a:ext uri="{FF2B5EF4-FFF2-40B4-BE49-F238E27FC236}">
                <a16:creationId xmlns:a16="http://schemas.microsoft.com/office/drawing/2014/main" id="{17B4F4C0-1350-7C4D-8EF9-9E4D47516699}"/>
              </a:ext>
            </a:extLst>
          </p:cNvPr>
          <p:cNvGrpSpPr/>
          <p:nvPr/>
        </p:nvGrpSpPr>
        <p:grpSpPr>
          <a:xfrm>
            <a:off x="7199429" y="1790493"/>
            <a:ext cx="4068084" cy="1250643"/>
            <a:chOff x="231775" y="1066201"/>
            <a:chExt cx="11653448" cy="3582598"/>
          </a:xfrm>
        </p:grpSpPr>
        <p:grpSp>
          <p:nvGrpSpPr>
            <p:cNvPr id="500" name="Group 499">
              <a:extLst>
                <a:ext uri="{FF2B5EF4-FFF2-40B4-BE49-F238E27FC236}">
                  <a16:creationId xmlns:a16="http://schemas.microsoft.com/office/drawing/2014/main" id="{D954D308-9B9B-D34B-B4AA-46F401983170}"/>
                </a:ext>
              </a:extLst>
            </p:cNvPr>
            <p:cNvGrpSpPr/>
            <p:nvPr/>
          </p:nvGrpSpPr>
          <p:grpSpPr>
            <a:xfrm>
              <a:off x="292100" y="1149350"/>
              <a:ext cx="11525250" cy="3438525"/>
              <a:chOff x="292100" y="1149350"/>
              <a:chExt cx="11525250" cy="3438525"/>
            </a:xfrm>
          </p:grpSpPr>
          <p:sp>
            <p:nvSpPr>
              <p:cNvPr id="616" name="Freeform 615">
                <a:extLst>
                  <a:ext uri="{FF2B5EF4-FFF2-40B4-BE49-F238E27FC236}">
                    <a16:creationId xmlns:a16="http://schemas.microsoft.com/office/drawing/2014/main" id="{8070F464-6A84-9F49-B9C2-DA65A63292D6}"/>
                  </a:ext>
                </a:extLst>
              </p:cNvPr>
              <p:cNvSpPr/>
              <p:nvPr/>
            </p:nvSpPr>
            <p:spPr bwMode="auto">
              <a:xfrm>
                <a:off x="4146550" y="3759200"/>
                <a:ext cx="7670800" cy="828675"/>
              </a:xfrm>
              <a:custGeom>
                <a:avLst/>
                <a:gdLst>
                  <a:gd name="connsiteX0" fmla="*/ 7670800 w 7670800"/>
                  <a:gd name="connsiteY0" fmla="*/ 828675 h 828675"/>
                  <a:gd name="connsiteX1" fmla="*/ 5810250 w 7670800"/>
                  <a:gd name="connsiteY1" fmla="*/ 828675 h 828675"/>
                  <a:gd name="connsiteX2" fmla="*/ 5810250 w 7670800"/>
                  <a:gd name="connsiteY2" fmla="*/ 765175 h 828675"/>
                  <a:gd name="connsiteX3" fmla="*/ 5492750 w 7670800"/>
                  <a:gd name="connsiteY3" fmla="*/ 765175 h 828675"/>
                  <a:gd name="connsiteX4" fmla="*/ 5492750 w 7670800"/>
                  <a:gd name="connsiteY4" fmla="*/ 723900 h 828675"/>
                  <a:gd name="connsiteX5" fmla="*/ 4841875 w 7670800"/>
                  <a:gd name="connsiteY5" fmla="*/ 723900 h 828675"/>
                  <a:gd name="connsiteX6" fmla="*/ 4841875 w 7670800"/>
                  <a:gd name="connsiteY6" fmla="*/ 685800 h 828675"/>
                  <a:gd name="connsiteX7" fmla="*/ 4330700 w 7670800"/>
                  <a:gd name="connsiteY7" fmla="*/ 685800 h 828675"/>
                  <a:gd name="connsiteX8" fmla="*/ 4330700 w 7670800"/>
                  <a:gd name="connsiteY8" fmla="*/ 641350 h 828675"/>
                  <a:gd name="connsiteX9" fmla="*/ 3568700 w 7670800"/>
                  <a:gd name="connsiteY9" fmla="*/ 641350 h 828675"/>
                  <a:gd name="connsiteX10" fmla="*/ 3568700 w 7670800"/>
                  <a:gd name="connsiteY10" fmla="*/ 609600 h 828675"/>
                  <a:gd name="connsiteX11" fmla="*/ 3168650 w 7670800"/>
                  <a:gd name="connsiteY11" fmla="*/ 609600 h 828675"/>
                  <a:gd name="connsiteX12" fmla="*/ 3168650 w 7670800"/>
                  <a:gd name="connsiteY12" fmla="*/ 561975 h 828675"/>
                  <a:gd name="connsiteX13" fmla="*/ 3111500 w 7670800"/>
                  <a:gd name="connsiteY13" fmla="*/ 561975 h 828675"/>
                  <a:gd name="connsiteX14" fmla="*/ 3111500 w 7670800"/>
                  <a:gd name="connsiteY14" fmla="*/ 504825 h 828675"/>
                  <a:gd name="connsiteX15" fmla="*/ 2517775 w 7670800"/>
                  <a:gd name="connsiteY15" fmla="*/ 504825 h 828675"/>
                  <a:gd name="connsiteX16" fmla="*/ 2517775 w 7670800"/>
                  <a:gd name="connsiteY16" fmla="*/ 463550 h 828675"/>
                  <a:gd name="connsiteX17" fmla="*/ 2289175 w 7670800"/>
                  <a:gd name="connsiteY17" fmla="*/ 463550 h 828675"/>
                  <a:gd name="connsiteX18" fmla="*/ 2289175 w 7670800"/>
                  <a:gd name="connsiteY18" fmla="*/ 431800 h 828675"/>
                  <a:gd name="connsiteX19" fmla="*/ 1908175 w 7670800"/>
                  <a:gd name="connsiteY19" fmla="*/ 431800 h 828675"/>
                  <a:gd name="connsiteX20" fmla="*/ 1908175 w 7670800"/>
                  <a:gd name="connsiteY20" fmla="*/ 460375 h 828675"/>
                  <a:gd name="connsiteX21" fmla="*/ 1908175 w 7670800"/>
                  <a:gd name="connsiteY21" fmla="*/ 419100 h 828675"/>
                  <a:gd name="connsiteX22" fmla="*/ 1733550 w 7670800"/>
                  <a:gd name="connsiteY22" fmla="*/ 419100 h 828675"/>
                  <a:gd name="connsiteX23" fmla="*/ 1733550 w 7670800"/>
                  <a:gd name="connsiteY23" fmla="*/ 361950 h 828675"/>
                  <a:gd name="connsiteX24" fmla="*/ 1638300 w 7670800"/>
                  <a:gd name="connsiteY24" fmla="*/ 361950 h 828675"/>
                  <a:gd name="connsiteX25" fmla="*/ 1638300 w 7670800"/>
                  <a:gd name="connsiteY25" fmla="*/ 327025 h 828675"/>
                  <a:gd name="connsiteX26" fmla="*/ 1447800 w 7670800"/>
                  <a:gd name="connsiteY26" fmla="*/ 327025 h 828675"/>
                  <a:gd name="connsiteX27" fmla="*/ 1447800 w 7670800"/>
                  <a:gd name="connsiteY27" fmla="*/ 285750 h 828675"/>
                  <a:gd name="connsiteX28" fmla="*/ 1349375 w 7670800"/>
                  <a:gd name="connsiteY28" fmla="*/ 285750 h 828675"/>
                  <a:gd name="connsiteX29" fmla="*/ 1349375 w 7670800"/>
                  <a:gd name="connsiteY29" fmla="*/ 234950 h 828675"/>
                  <a:gd name="connsiteX30" fmla="*/ 1270000 w 7670800"/>
                  <a:gd name="connsiteY30" fmla="*/ 234950 h 828675"/>
                  <a:gd name="connsiteX31" fmla="*/ 1270000 w 7670800"/>
                  <a:gd name="connsiteY31" fmla="*/ 234950 h 828675"/>
                  <a:gd name="connsiteX32" fmla="*/ 917575 w 7670800"/>
                  <a:gd name="connsiteY32" fmla="*/ 234950 h 828675"/>
                  <a:gd name="connsiteX33" fmla="*/ 917575 w 7670800"/>
                  <a:gd name="connsiteY33" fmla="*/ 184150 h 828675"/>
                  <a:gd name="connsiteX34" fmla="*/ 838200 w 7670800"/>
                  <a:gd name="connsiteY34" fmla="*/ 184150 h 828675"/>
                  <a:gd name="connsiteX35" fmla="*/ 838200 w 7670800"/>
                  <a:gd name="connsiteY35" fmla="*/ 155575 h 828675"/>
                  <a:gd name="connsiteX36" fmla="*/ 800100 w 7670800"/>
                  <a:gd name="connsiteY36" fmla="*/ 155575 h 828675"/>
                  <a:gd name="connsiteX37" fmla="*/ 800100 w 7670800"/>
                  <a:gd name="connsiteY37" fmla="*/ 117475 h 828675"/>
                  <a:gd name="connsiteX38" fmla="*/ 749300 w 7670800"/>
                  <a:gd name="connsiteY38" fmla="*/ 117475 h 828675"/>
                  <a:gd name="connsiteX39" fmla="*/ 749300 w 7670800"/>
                  <a:gd name="connsiteY39" fmla="*/ 85725 h 828675"/>
                  <a:gd name="connsiteX40" fmla="*/ 469900 w 7670800"/>
                  <a:gd name="connsiteY40" fmla="*/ 85725 h 828675"/>
                  <a:gd name="connsiteX41" fmla="*/ 469900 w 7670800"/>
                  <a:gd name="connsiteY41" fmla="*/ 44450 h 828675"/>
                  <a:gd name="connsiteX42" fmla="*/ 339725 w 7670800"/>
                  <a:gd name="connsiteY42" fmla="*/ 44450 h 828675"/>
                  <a:gd name="connsiteX43" fmla="*/ 244475 w 7670800"/>
                  <a:gd name="connsiteY43" fmla="*/ 44450 h 828675"/>
                  <a:gd name="connsiteX44" fmla="*/ 244475 w 7670800"/>
                  <a:gd name="connsiteY44" fmla="*/ 0 h 828675"/>
                  <a:gd name="connsiteX45" fmla="*/ 0 w 7670800"/>
                  <a:gd name="connsiteY45" fmla="*/ 0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670800" h="828675">
                    <a:moveTo>
                      <a:pt x="7670800" y="828675"/>
                    </a:moveTo>
                    <a:lnTo>
                      <a:pt x="5810250" y="828675"/>
                    </a:lnTo>
                    <a:lnTo>
                      <a:pt x="5810250" y="765175"/>
                    </a:lnTo>
                    <a:lnTo>
                      <a:pt x="5492750" y="765175"/>
                    </a:lnTo>
                    <a:lnTo>
                      <a:pt x="5492750" y="723900"/>
                    </a:lnTo>
                    <a:lnTo>
                      <a:pt x="4841875" y="723900"/>
                    </a:lnTo>
                    <a:lnTo>
                      <a:pt x="4841875" y="685800"/>
                    </a:lnTo>
                    <a:lnTo>
                      <a:pt x="4330700" y="685800"/>
                    </a:lnTo>
                    <a:lnTo>
                      <a:pt x="4330700" y="641350"/>
                    </a:lnTo>
                    <a:lnTo>
                      <a:pt x="3568700" y="641350"/>
                    </a:lnTo>
                    <a:lnTo>
                      <a:pt x="3568700" y="609600"/>
                    </a:lnTo>
                    <a:lnTo>
                      <a:pt x="3168650" y="609600"/>
                    </a:lnTo>
                    <a:lnTo>
                      <a:pt x="3168650" y="561975"/>
                    </a:lnTo>
                    <a:lnTo>
                      <a:pt x="3111500" y="561975"/>
                    </a:lnTo>
                    <a:lnTo>
                      <a:pt x="3111500" y="504825"/>
                    </a:lnTo>
                    <a:lnTo>
                      <a:pt x="2517775" y="504825"/>
                    </a:lnTo>
                    <a:lnTo>
                      <a:pt x="2517775" y="463550"/>
                    </a:lnTo>
                    <a:lnTo>
                      <a:pt x="2289175" y="463550"/>
                    </a:lnTo>
                    <a:lnTo>
                      <a:pt x="2289175" y="431800"/>
                    </a:lnTo>
                    <a:lnTo>
                      <a:pt x="1908175" y="431800"/>
                    </a:lnTo>
                    <a:lnTo>
                      <a:pt x="1908175" y="460375"/>
                    </a:lnTo>
                    <a:lnTo>
                      <a:pt x="1908175" y="419100"/>
                    </a:lnTo>
                    <a:lnTo>
                      <a:pt x="1733550" y="419100"/>
                    </a:lnTo>
                    <a:lnTo>
                      <a:pt x="1733550" y="361950"/>
                    </a:lnTo>
                    <a:lnTo>
                      <a:pt x="1638300" y="361950"/>
                    </a:lnTo>
                    <a:lnTo>
                      <a:pt x="1638300" y="327025"/>
                    </a:lnTo>
                    <a:lnTo>
                      <a:pt x="1447800" y="327025"/>
                    </a:lnTo>
                    <a:lnTo>
                      <a:pt x="1447800" y="285750"/>
                    </a:lnTo>
                    <a:lnTo>
                      <a:pt x="1349375" y="285750"/>
                    </a:lnTo>
                    <a:lnTo>
                      <a:pt x="1349375" y="234950"/>
                    </a:lnTo>
                    <a:lnTo>
                      <a:pt x="1270000" y="234950"/>
                    </a:lnTo>
                    <a:lnTo>
                      <a:pt x="1270000" y="234950"/>
                    </a:lnTo>
                    <a:lnTo>
                      <a:pt x="917575" y="234950"/>
                    </a:lnTo>
                    <a:lnTo>
                      <a:pt x="917575" y="184150"/>
                    </a:lnTo>
                    <a:lnTo>
                      <a:pt x="838200" y="184150"/>
                    </a:lnTo>
                    <a:lnTo>
                      <a:pt x="838200" y="155575"/>
                    </a:lnTo>
                    <a:lnTo>
                      <a:pt x="800100" y="155575"/>
                    </a:lnTo>
                    <a:lnTo>
                      <a:pt x="800100" y="117475"/>
                    </a:lnTo>
                    <a:lnTo>
                      <a:pt x="749300" y="117475"/>
                    </a:lnTo>
                    <a:lnTo>
                      <a:pt x="749300" y="85725"/>
                    </a:lnTo>
                    <a:lnTo>
                      <a:pt x="469900" y="85725"/>
                    </a:lnTo>
                    <a:lnTo>
                      <a:pt x="469900" y="44450"/>
                    </a:lnTo>
                    <a:lnTo>
                      <a:pt x="339725" y="44450"/>
                    </a:lnTo>
                    <a:lnTo>
                      <a:pt x="244475" y="44450"/>
                    </a:lnTo>
                    <a:lnTo>
                      <a:pt x="2444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17" name="Freeform 616">
                <a:extLst>
                  <a:ext uri="{FF2B5EF4-FFF2-40B4-BE49-F238E27FC236}">
                    <a16:creationId xmlns:a16="http://schemas.microsoft.com/office/drawing/2014/main" id="{C2A13CCC-C471-8740-B9BD-08E01D9F0C42}"/>
                  </a:ext>
                </a:extLst>
              </p:cNvPr>
              <p:cNvSpPr/>
              <p:nvPr/>
            </p:nvSpPr>
            <p:spPr bwMode="auto">
              <a:xfrm>
                <a:off x="292100" y="1149350"/>
                <a:ext cx="3863975" cy="2590800"/>
              </a:xfrm>
              <a:custGeom>
                <a:avLst/>
                <a:gdLst>
                  <a:gd name="connsiteX0" fmla="*/ 3863975 w 3863975"/>
                  <a:gd name="connsiteY0" fmla="*/ 2590800 h 2590800"/>
                  <a:gd name="connsiteX1" fmla="*/ 3470275 w 3863975"/>
                  <a:gd name="connsiteY1" fmla="*/ 2590800 h 2590800"/>
                  <a:gd name="connsiteX2" fmla="*/ 3470275 w 3863975"/>
                  <a:gd name="connsiteY2" fmla="*/ 2447925 h 2590800"/>
                  <a:gd name="connsiteX3" fmla="*/ 3432175 w 3863975"/>
                  <a:gd name="connsiteY3" fmla="*/ 2444750 h 2590800"/>
                  <a:gd name="connsiteX4" fmla="*/ 3025775 w 3863975"/>
                  <a:gd name="connsiteY4" fmla="*/ 2444750 h 2590800"/>
                  <a:gd name="connsiteX5" fmla="*/ 3025775 w 3863975"/>
                  <a:gd name="connsiteY5" fmla="*/ 2403475 h 2590800"/>
                  <a:gd name="connsiteX6" fmla="*/ 2955925 w 3863975"/>
                  <a:gd name="connsiteY6" fmla="*/ 2403475 h 2590800"/>
                  <a:gd name="connsiteX7" fmla="*/ 2955925 w 3863975"/>
                  <a:gd name="connsiteY7" fmla="*/ 2339975 h 2590800"/>
                  <a:gd name="connsiteX8" fmla="*/ 2921000 w 3863975"/>
                  <a:gd name="connsiteY8" fmla="*/ 2339975 h 2590800"/>
                  <a:gd name="connsiteX9" fmla="*/ 2921000 w 3863975"/>
                  <a:gd name="connsiteY9" fmla="*/ 2251075 h 2590800"/>
                  <a:gd name="connsiteX10" fmla="*/ 2898775 w 3863975"/>
                  <a:gd name="connsiteY10" fmla="*/ 2251075 h 2590800"/>
                  <a:gd name="connsiteX11" fmla="*/ 2898775 w 3863975"/>
                  <a:gd name="connsiteY11" fmla="*/ 2149475 h 2590800"/>
                  <a:gd name="connsiteX12" fmla="*/ 2847975 w 3863975"/>
                  <a:gd name="connsiteY12" fmla="*/ 2149475 h 2590800"/>
                  <a:gd name="connsiteX13" fmla="*/ 2847975 w 3863975"/>
                  <a:gd name="connsiteY13" fmla="*/ 2032000 h 2590800"/>
                  <a:gd name="connsiteX14" fmla="*/ 2705100 w 3863975"/>
                  <a:gd name="connsiteY14" fmla="*/ 2032000 h 2590800"/>
                  <a:gd name="connsiteX15" fmla="*/ 2705100 w 3863975"/>
                  <a:gd name="connsiteY15" fmla="*/ 1978025 h 2590800"/>
                  <a:gd name="connsiteX16" fmla="*/ 2489200 w 3863975"/>
                  <a:gd name="connsiteY16" fmla="*/ 1978025 h 2590800"/>
                  <a:gd name="connsiteX17" fmla="*/ 2489200 w 3863975"/>
                  <a:gd name="connsiteY17" fmla="*/ 1978025 h 2590800"/>
                  <a:gd name="connsiteX18" fmla="*/ 2428875 w 3863975"/>
                  <a:gd name="connsiteY18" fmla="*/ 1978025 h 2590800"/>
                  <a:gd name="connsiteX19" fmla="*/ 2428875 w 3863975"/>
                  <a:gd name="connsiteY19" fmla="*/ 1924050 h 2590800"/>
                  <a:gd name="connsiteX20" fmla="*/ 2333625 w 3863975"/>
                  <a:gd name="connsiteY20" fmla="*/ 1924050 h 2590800"/>
                  <a:gd name="connsiteX21" fmla="*/ 2333625 w 3863975"/>
                  <a:gd name="connsiteY21" fmla="*/ 1873250 h 2590800"/>
                  <a:gd name="connsiteX22" fmla="*/ 2305050 w 3863975"/>
                  <a:gd name="connsiteY22" fmla="*/ 1873250 h 2590800"/>
                  <a:gd name="connsiteX23" fmla="*/ 2305050 w 3863975"/>
                  <a:gd name="connsiteY23" fmla="*/ 1676400 h 2590800"/>
                  <a:gd name="connsiteX24" fmla="*/ 2235200 w 3863975"/>
                  <a:gd name="connsiteY24" fmla="*/ 1676400 h 2590800"/>
                  <a:gd name="connsiteX25" fmla="*/ 2235200 w 3863975"/>
                  <a:gd name="connsiteY25" fmla="*/ 1638300 h 2590800"/>
                  <a:gd name="connsiteX26" fmla="*/ 2184400 w 3863975"/>
                  <a:gd name="connsiteY26" fmla="*/ 1638300 h 2590800"/>
                  <a:gd name="connsiteX27" fmla="*/ 2184400 w 3863975"/>
                  <a:gd name="connsiteY27" fmla="*/ 1609725 h 2590800"/>
                  <a:gd name="connsiteX28" fmla="*/ 2012950 w 3863975"/>
                  <a:gd name="connsiteY28" fmla="*/ 1609725 h 2590800"/>
                  <a:gd name="connsiteX29" fmla="*/ 2012950 w 3863975"/>
                  <a:gd name="connsiteY29" fmla="*/ 1581150 h 2590800"/>
                  <a:gd name="connsiteX30" fmla="*/ 1851025 w 3863975"/>
                  <a:gd name="connsiteY30" fmla="*/ 1581150 h 2590800"/>
                  <a:gd name="connsiteX31" fmla="*/ 1851025 w 3863975"/>
                  <a:gd name="connsiteY31" fmla="*/ 1546225 h 2590800"/>
                  <a:gd name="connsiteX32" fmla="*/ 1746250 w 3863975"/>
                  <a:gd name="connsiteY32" fmla="*/ 1546225 h 2590800"/>
                  <a:gd name="connsiteX33" fmla="*/ 1746250 w 3863975"/>
                  <a:gd name="connsiteY33" fmla="*/ 1381125 h 2590800"/>
                  <a:gd name="connsiteX34" fmla="*/ 1698625 w 3863975"/>
                  <a:gd name="connsiteY34" fmla="*/ 1381125 h 2590800"/>
                  <a:gd name="connsiteX35" fmla="*/ 1698625 w 3863975"/>
                  <a:gd name="connsiteY35" fmla="*/ 1279525 h 2590800"/>
                  <a:gd name="connsiteX36" fmla="*/ 1670050 w 3863975"/>
                  <a:gd name="connsiteY36" fmla="*/ 1279525 h 2590800"/>
                  <a:gd name="connsiteX37" fmla="*/ 1670050 w 3863975"/>
                  <a:gd name="connsiteY37" fmla="*/ 1219200 h 2590800"/>
                  <a:gd name="connsiteX38" fmla="*/ 1473200 w 3863975"/>
                  <a:gd name="connsiteY38" fmla="*/ 1219200 h 2590800"/>
                  <a:gd name="connsiteX39" fmla="*/ 1473200 w 3863975"/>
                  <a:gd name="connsiteY39" fmla="*/ 1190625 h 2590800"/>
                  <a:gd name="connsiteX40" fmla="*/ 1212850 w 3863975"/>
                  <a:gd name="connsiteY40" fmla="*/ 1190625 h 2590800"/>
                  <a:gd name="connsiteX41" fmla="*/ 1212850 w 3863975"/>
                  <a:gd name="connsiteY41" fmla="*/ 984250 h 2590800"/>
                  <a:gd name="connsiteX42" fmla="*/ 1143000 w 3863975"/>
                  <a:gd name="connsiteY42" fmla="*/ 984250 h 2590800"/>
                  <a:gd name="connsiteX43" fmla="*/ 1143000 w 3863975"/>
                  <a:gd name="connsiteY43" fmla="*/ 739775 h 2590800"/>
                  <a:gd name="connsiteX44" fmla="*/ 1108075 w 3863975"/>
                  <a:gd name="connsiteY44" fmla="*/ 739775 h 2590800"/>
                  <a:gd name="connsiteX45" fmla="*/ 1108075 w 3863975"/>
                  <a:gd name="connsiteY45" fmla="*/ 685800 h 2590800"/>
                  <a:gd name="connsiteX46" fmla="*/ 600075 w 3863975"/>
                  <a:gd name="connsiteY46" fmla="*/ 685800 h 2590800"/>
                  <a:gd name="connsiteX47" fmla="*/ 600075 w 3863975"/>
                  <a:gd name="connsiteY47" fmla="*/ 282575 h 2590800"/>
                  <a:gd name="connsiteX48" fmla="*/ 517525 w 3863975"/>
                  <a:gd name="connsiteY48" fmla="*/ 282575 h 2590800"/>
                  <a:gd name="connsiteX49" fmla="*/ 517525 w 3863975"/>
                  <a:gd name="connsiteY49" fmla="*/ 206375 h 2590800"/>
                  <a:gd name="connsiteX50" fmla="*/ 482600 w 3863975"/>
                  <a:gd name="connsiteY50" fmla="*/ 203200 h 2590800"/>
                  <a:gd name="connsiteX51" fmla="*/ 301625 w 3863975"/>
                  <a:gd name="connsiteY51" fmla="*/ 203200 h 2590800"/>
                  <a:gd name="connsiteX52" fmla="*/ 301625 w 3863975"/>
                  <a:gd name="connsiteY52" fmla="*/ 146050 h 2590800"/>
                  <a:gd name="connsiteX53" fmla="*/ 209550 w 3863975"/>
                  <a:gd name="connsiteY53" fmla="*/ 146050 h 2590800"/>
                  <a:gd name="connsiteX54" fmla="*/ 209550 w 3863975"/>
                  <a:gd name="connsiteY54" fmla="*/ 79375 h 2590800"/>
                  <a:gd name="connsiteX55" fmla="*/ 155575 w 3863975"/>
                  <a:gd name="connsiteY55" fmla="*/ 79375 h 2590800"/>
                  <a:gd name="connsiteX56" fmla="*/ 155575 w 3863975"/>
                  <a:gd name="connsiteY56" fmla="*/ 0 h 2590800"/>
                  <a:gd name="connsiteX57" fmla="*/ 0 w 3863975"/>
                  <a:gd name="connsiteY57" fmla="*/ 0 h 25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863975" h="2590800">
                    <a:moveTo>
                      <a:pt x="3863975" y="2590800"/>
                    </a:moveTo>
                    <a:lnTo>
                      <a:pt x="3470275" y="2590800"/>
                    </a:lnTo>
                    <a:lnTo>
                      <a:pt x="3470275" y="2447925"/>
                    </a:lnTo>
                    <a:lnTo>
                      <a:pt x="3432175" y="2444750"/>
                    </a:lnTo>
                    <a:lnTo>
                      <a:pt x="3025775" y="2444750"/>
                    </a:lnTo>
                    <a:lnTo>
                      <a:pt x="3025775" y="2403475"/>
                    </a:lnTo>
                    <a:lnTo>
                      <a:pt x="2955925" y="2403475"/>
                    </a:lnTo>
                    <a:lnTo>
                      <a:pt x="2955925" y="2339975"/>
                    </a:lnTo>
                    <a:lnTo>
                      <a:pt x="2921000" y="2339975"/>
                    </a:lnTo>
                    <a:lnTo>
                      <a:pt x="2921000" y="2251075"/>
                    </a:lnTo>
                    <a:lnTo>
                      <a:pt x="2898775" y="2251075"/>
                    </a:lnTo>
                    <a:lnTo>
                      <a:pt x="2898775" y="2149475"/>
                    </a:lnTo>
                    <a:lnTo>
                      <a:pt x="2847975" y="2149475"/>
                    </a:lnTo>
                    <a:lnTo>
                      <a:pt x="2847975" y="2032000"/>
                    </a:lnTo>
                    <a:lnTo>
                      <a:pt x="2705100" y="2032000"/>
                    </a:lnTo>
                    <a:lnTo>
                      <a:pt x="2705100" y="1978025"/>
                    </a:lnTo>
                    <a:lnTo>
                      <a:pt x="2489200" y="1978025"/>
                    </a:lnTo>
                    <a:lnTo>
                      <a:pt x="2489200" y="1978025"/>
                    </a:lnTo>
                    <a:lnTo>
                      <a:pt x="2428875" y="1978025"/>
                    </a:lnTo>
                    <a:lnTo>
                      <a:pt x="2428875" y="1924050"/>
                    </a:lnTo>
                    <a:lnTo>
                      <a:pt x="2333625" y="1924050"/>
                    </a:lnTo>
                    <a:lnTo>
                      <a:pt x="2333625" y="1873250"/>
                    </a:lnTo>
                    <a:lnTo>
                      <a:pt x="2305050" y="1873250"/>
                    </a:lnTo>
                    <a:lnTo>
                      <a:pt x="2305050" y="1676400"/>
                    </a:lnTo>
                    <a:lnTo>
                      <a:pt x="2235200" y="1676400"/>
                    </a:lnTo>
                    <a:lnTo>
                      <a:pt x="2235200" y="1638300"/>
                    </a:lnTo>
                    <a:lnTo>
                      <a:pt x="2184400" y="1638300"/>
                    </a:lnTo>
                    <a:lnTo>
                      <a:pt x="2184400" y="1609725"/>
                    </a:lnTo>
                    <a:lnTo>
                      <a:pt x="2012950" y="1609725"/>
                    </a:lnTo>
                    <a:lnTo>
                      <a:pt x="2012950" y="1581150"/>
                    </a:lnTo>
                    <a:lnTo>
                      <a:pt x="1851025" y="1581150"/>
                    </a:lnTo>
                    <a:lnTo>
                      <a:pt x="1851025" y="1546225"/>
                    </a:lnTo>
                    <a:lnTo>
                      <a:pt x="1746250" y="1546225"/>
                    </a:lnTo>
                    <a:lnTo>
                      <a:pt x="1746250" y="1381125"/>
                    </a:lnTo>
                    <a:lnTo>
                      <a:pt x="1698625" y="1381125"/>
                    </a:lnTo>
                    <a:lnTo>
                      <a:pt x="1698625" y="1279525"/>
                    </a:lnTo>
                    <a:lnTo>
                      <a:pt x="1670050" y="1279525"/>
                    </a:lnTo>
                    <a:lnTo>
                      <a:pt x="1670050" y="1219200"/>
                    </a:lnTo>
                    <a:lnTo>
                      <a:pt x="1473200" y="1219200"/>
                    </a:lnTo>
                    <a:lnTo>
                      <a:pt x="1473200" y="1190625"/>
                    </a:lnTo>
                    <a:lnTo>
                      <a:pt x="1212850" y="1190625"/>
                    </a:lnTo>
                    <a:lnTo>
                      <a:pt x="1212850" y="984250"/>
                    </a:lnTo>
                    <a:lnTo>
                      <a:pt x="1143000" y="984250"/>
                    </a:lnTo>
                    <a:lnTo>
                      <a:pt x="1143000" y="739775"/>
                    </a:lnTo>
                    <a:lnTo>
                      <a:pt x="1108075" y="739775"/>
                    </a:lnTo>
                    <a:lnTo>
                      <a:pt x="1108075" y="685800"/>
                    </a:lnTo>
                    <a:lnTo>
                      <a:pt x="600075" y="685800"/>
                    </a:lnTo>
                    <a:lnTo>
                      <a:pt x="600075" y="282575"/>
                    </a:lnTo>
                    <a:lnTo>
                      <a:pt x="517525" y="282575"/>
                    </a:lnTo>
                    <a:lnTo>
                      <a:pt x="517525" y="206375"/>
                    </a:lnTo>
                    <a:lnTo>
                      <a:pt x="482600" y="203200"/>
                    </a:lnTo>
                    <a:lnTo>
                      <a:pt x="301625" y="203200"/>
                    </a:lnTo>
                    <a:lnTo>
                      <a:pt x="301625" y="146050"/>
                    </a:lnTo>
                    <a:lnTo>
                      <a:pt x="209550" y="146050"/>
                    </a:lnTo>
                    <a:lnTo>
                      <a:pt x="209550" y="79375"/>
                    </a:lnTo>
                    <a:lnTo>
                      <a:pt x="155575" y="79375"/>
                    </a:lnTo>
                    <a:lnTo>
                      <a:pt x="155575" y="0"/>
                    </a:lnTo>
                    <a:lnTo>
                      <a:pt x="0" y="0"/>
                    </a:lnTo>
                  </a:path>
                </a:pathLst>
              </a:custGeom>
              <a:noFill/>
              <a:ln w="28575">
                <a:solidFill>
                  <a:schemeClr val="accent1"/>
                </a:solidFill>
                <a:miter lim="800000"/>
                <a:headEnd/>
                <a:tailEnd/>
              </a:ln>
            </p:spPr>
            <p:txBody>
              <a:bodyPr rtlCol="0" anchor="ctr"/>
              <a:lstStyle/>
              <a:p>
                <a:pPr algn="ctr"/>
                <a:endParaRPr lang="en-US" dirty="0"/>
              </a:p>
            </p:txBody>
          </p:sp>
        </p:grpSp>
        <p:grpSp>
          <p:nvGrpSpPr>
            <p:cNvPr id="501" name="Group 500">
              <a:extLst>
                <a:ext uri="{FF2B5EF4-FFF2-40B4-BE49-F238E27FC236}">
                  <a16:creationId xmlns:a16="http://schemas.microsoft.com/office/drawing/2014/main" id="{AED83777-2587-F045-BEBC-878C042F7C01}"/>
                </a:ext>
              </a:extLst>
            </p:cNvPr>
            <p:cNvGrpSpPr/>
            <p:nvPr/>
          </p:nvGrpSpPr>
          <p:grpSpPr>
            <a:xfrm>
              <a:off x="231775" y="1066201"/>
              <a:ext cx="11653448" cy="3582598"/>
              <a:chOff x="231775" y="1066201"/>
              <a:chExt cx="11653448" cy="3582598"/>
            </a:xfrm>
          </p:grpSpPr>
          <p:sp>
            <p:nvSpPr>
              <p:cNvPr id="502" name="Oval 501">
                <a:extLst>
                  <a:ext uri="{FF2B5EF4-FFF2-40B4-BE49-F238E27FC236}">
                    <a16:creationId xmlns:a16="http://schemas.microsoft.com/office/drawing/2014/main" id="{45E05D45-11E7-E94F-8F08-C3C5C6EA7670}"/>
                  </a:ext>
                </a:extLst>
              </p:cNvPr>
              <p:cNvSpPr/>
              <p:nvPr/>
            </p:nvSpPr>
            <p:spPr bwMode="auto">
              <a:xfrm>
                <a:off x="11772900" y="4531713"/>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Oval 502">
                <a:extLst>
                  <a:ext uri="{FF2B5EF4-FFF2-40B4-BE49-F238E27FC236}">
                    <a16:creationId xmlns:a16="http://schemas.microsoft.com/office/drawing/2014/main" id="{953207CF-A5CB-4649-BE4F-5775AF7F1B69}"/>
                  </a:ext>
                </a:extLst>
              </p:cNvPr>
              <p:cNvSpPr/>
              <p:nvPr/>
            </p:nvSpPr>
            <p:spPr bwMode="auto">
              <a:xfrm>
                <a:off x="11315700" y="4534888"/>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Oval 503">
                <a:extLst>
                  <a:ext uri="{FF2B5EF4-FFF2-40B4-BE49-F238E27FC236}">
                    <a16:creationId xmlns:a16="http://schemas.microsoft.com/office/drawing/2014/main" id="{9564B8D1-3717-2441-81B5-E054B22A0E0C}"/>
                  </a:ext>
                </a:extLst>
              </p:cNvPr>
              <p:cNvSpPr/>
              <p:nvPr/>
            </p:nvSpPr>
            <p:spPr bwMode="auto">
              <a:xfrm>
                <a:off x="11233150" y="4534888"/>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Oval 504">
                <a:extLst>
                  <a:ext uri="{FF2B5EF4-FFF2-40B4-BE49-F238E27FC236}">
                    <a16:creationId xmlns:a16="http://schemas.microsoft.com/office/drawing/2014/main" id="{3D3B684A-4C2C-4F41-A4F0-307924104C58}"/>
                  </a:ext>
                </a:extLst>
              </p:cNvPr>
              <p:cNvSpPr/>
              <p:nvPr/>
            </p:nvSpPr>
            <p:spPr bwMode="auto">
              <a:xfrm>
                <a:off x="10893425" y="4528538"/>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Oval 505">
                <a:extLst>
                  <a:ext uri="{FF2B5EF4-FFF2-40B4-BE49-F238E27FC236}">
                    <a16:creationId xmlns:a16="http://schemas.microsoft.com/office/drawing/2014/main" id="{7F3B2166-7655-034E-A388-CAF717E6939B}"/>
                  </a:ext>
                </a:extLst>
              </p:cNvPr>
              <p:cNvSpPr/>
              <p:nvPr/>
            </p:nvSpPr>
            <p:spPr bwMode="auto">
              <a:xfrm>
                <a:off x="10721975" y="453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Oval 506">
                <a:extLst>
                  <a:ext uri="{FF2B5EF4-FFF2-40B4-BE49-F238E27FC236}">
                    <a16:creationId xmlns:a16="http://schemas.microsoft.com/office/drawing/2014/main" id="{B3B9F773-14FE-EF4B-9312-FAC3C0BDFF60}"/>
                  </a:ext>
                </a:extLst>
              </p:cNvPr>
              <p:cNvSpPr/>
              <p:nvPr/>
            </p:nvSpPr>
            <p:spPr bwMode="auto">
              <a:xfrm>
                <a:off x="10690225" y="453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8" name="Oval 507">
                <a:extLst>
                  <a:ext uri="{FF2B5EF4-FFF2-40B4-BE49-F238E27FC236}">
                    <a16:creationId xmlns:a16="http://schemas.microsoft.com/office/drawing/2014/main" id="{FF34A346-55E6-AB4D-AE47-C8FFE73A4B21}"/>
                  </a:ext>
                </a:extLst>
              </p:cNvPr>
              <p:cNvSpPr/>
              <p:nvPr/>
            </p:nvSpPr>
            <p:spPr bwMode="auto">
              <a:xfrm>
                <a:off x="10655300" y="453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9" name="Oval 508">
                <a:extLst>
                  <a:ext uri="{FF2B5EF4-FFF2-40B4-BE49-F238E27FC236}">
                    <a16:creationId xmlns:a16="http://schemas.microsoft.com/office/drawing/2014/main" id="{4479D795-D352-E84A-A058-5491A09A96FB}"/>
                  </a:ext>
                </a:extLst>
              </p:cNvPr>
              <p:cNvSpPr/>
              <p:nvPr/>
            </p:nvSpPr>
            <p:spPr bwMode="auto">
              <a:xfrm>
                <a:off x="10629900" y="453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0" name="Oval 509">
                <a:extLst>
                  <a:ext uri="{FF2B5EF4-FFF2-40B4-BE49-F238E27FC236}">
                    <a16:creationId xmlns:a16="http://schemas.microsoft.com/office/drawing/2014/main" id="{EBAC58CA-C111-AC41-994B-73805F9982E5}"/>
                  </a:ext>
                </a:extLst>
              </p:cNvPr>
              <p:cNvSpPr/>
              <p:nvPr/>
            </p:nvSpPr>
            <p:spPr bwMode="auto">
              <a:xfrm>
                <a:off x="10594975" y="45364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Oval 510">
                <a:extLst>
                  <a:ext uri="{FF2B5EF4-FFF2-40B4-BE49-F238E27FC236}">
                    <a16:creationId xmlns:a16="http://schemas.microsoft.com/office/drawing/2014/main" id="{647069FC-B8DD-CD42-82F4-5D8FF7B6CFAF}"/>
                  </a:ext>
                </a:extLst>
              </p:cNvPr>
              <p:cNvSpPr/>
              <p:nvPr/>
            </p:nvSpPr>
            <p:spPr bwMode="auto">
              <a:xfrm>
                <a:off x="10150475" y="45301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2" name="Oval 511">
                <a:extLst>
                  <a:ext uri="{FF2B5EF4-FFF2-40B4-BE49-F238E27FC236}">
                    <a16:creationId xmlns:a16="http://schemas.microsoft.com/office/drawing/2014/main" id="{9B2CBB83-FF41-3B43-819E-9D6D798040E0}"/>
                  </a:ext>
                </a:extLst>
              </p:cNvPr>
              <p:cNvSpPr/>
              <p:nvPr/>
            </p:nvSpPr>
            <p:spPr bwMode="auto">
              <a:xfrm>
                <a:off x="10118725" y="45301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3" name="Oval 512">
                <a:extLst>
                  <a:ext uri="{FF2B5EF4-FFF2-40B4-BE49-F238E27FC236}">
                    <a16:creationId xmlns:a16="http://schemas.microsoft.com/office/drawing/2014/main" id="{786D3E3D-D420-1B4F-B0BC-E08253D32092}"/>
                  </a:ext>
                </a:extLst>
              </p:cNvPr>
              <p:cNvSpPr/>
              <p:nvPr/>
            </p:nvSpPr>
            <p:spPr bwMode="auto">
              <a:xfrm>
                <a:off x="10083800" y="45301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Oval 513">
                <a:extLst>
                  <a:ext uri="{FF2B5EF4-FFF2-40B4-BE49-F238E27FC236}">
                    <a16:creationId xmlns:a16="http://schemas.microsoft.com/office/drawing/2014/main" id="{7E6359B0-FBAD-7340-A4CB-FC1D21540E86}"/>
                  </a:ext>
                </a:extLst>
              </p:cNvPr>
              <p:cNvSpPr/>
              <p:nvPr/>
            </p:nvSpPr>
            <p:spPr bwMode="auto">
              <a:xfrm>
                <a:off x="10058400" y="45301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Oval 514">
                <a:extLst>
                  <a:ext uri="{FF2B5EF4-FFF2-40B4-BE49-F238E27FC236}">
                    <a16:creationId xmlns:a16="http://schemas.microsoft.com/office/drawing/2014/main" id="{9A954153-CE07-E742-A35C-0C9E2A0B39E5}"/>
                  </a:ext>
                </a:extLst>
              </p:cNvPr>
              <p:cNvSpPr/>
              <p:nvPr/>
            </p:nvSpPr>
            <p:spPr bwMode="auto">
              <a:xfrm>
                <a:off x="10023475" y="45301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Oval 515">
                <a:extLst>
                  <a:ext uri="{FF2B5EF4-FFF2-40B4-BE49-F238E27FC236}">
                    <a16:creationId xmlns:a16="http://schemas.microsoft.com/office/drawing/2014/main" id="{F760C8D7-5547-8A45-A092-F650AAF511B2}"/>
                  </a:ext>
                </a:extLst>
              </p:cNvPr>
              <p:cNvSpPr/>
              <p:nvPr/>
            </p:nvSpPr>
            <p:spPr bwMode="auto">
              <a:xfrm>
                <a:off x="9544050" y="4431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Oval 516">
                <a:extLst>
                  <a:ext uri="{FF2B5EF4-FFF2-40B4-BE49-F238E27FC236}">
                    <a16:creationId xmlns:a16="http://schemas.microsoft.com/office/drawing/2014/main" id="{8BB9B1B8-D84B-7A43-AC25-F78A96750AEF}"/>
                  </a:ext>
                </a:extLst>
              </p:cNvPr>
              <p:cNvSpPr/>
              <p:nvPr/>
            </p:nvSpPr>
            <p:spPr bwMode="auto">
              <a:xfrm>
                <a:off x="9512300" y="4431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Oval 517">
                <a:extLst>
                  <a:ext uri="{FF2B5EF4-FFF2-40B4-BE49-F238E27FC236}">
                    <a16:creationId xmlns:a16="http://schemas.microsoft.com/office/drawing/2014/main" id="{CC98FC49-B2D5-CA4F-8944-C9906E882E87}"/>
                  </a:ext>
                </a:extLst>
              </p:cNvPr>
              <p:cNvSpPr/>
              <p:nvPr/>
            </p:nvSpPr>
            <p:spPr bwMode="auto">
              <a:xfrm>
                <a:off x="9477375" y="4431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Oval 518">
                <a:extLst>
                  <a:ext uri="{FF2B5EF4-FFF2-40B4-BE49-F238E27FC236}">
                    <a16:creationId xmlns:a16="http://schemas.microsoft.com/office/drawing/2014/main" id="{98E8DB28-A783-BA45-95E1-F1B56006B5F9}"/>
                  </a:ext>
                </a:extLst>
              </p:cNvPr>
              <p:cNvSpPr/>
              <p:nvPr/>
            </p:nvSpPr>
            <p:spPr bwMode="auto">
              <a:xfrm>
                <a:off x="9451975" y="4431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Oval 519">
                <a:extLst>
                  <a:ext uri="{FF2B5EF4-FFF2-40B4-BE49-F238E27FC236}">
                    <a16:creationId xmlns:a16="http://schemas.microsoft.com/office/drawing/2014/main" id="{22845EFE-2ED9-F24E-A86B-8D20DF8E957F}"/>
                  </a:ext>
                </a:extLst>
              </p:cNvPr>
              <p:cNvSpPr/>
              <p:nvPr/>
            </p:nvSpPr>
            <p:spPr bwMode="auto">
              <a:xfrm>
                <a:off x="9417050" y="4431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1" name="Oval 520">
                <a:extLst>
                  <a:ext uri="{FF2B5EF4-FFF2-40B4-BE49-F238E27FC236}">
                    <a16:creationId xmlns:a16="http://schemas.microsoft.com/office/drawing/2014/main" id="{7CAAD636-69BC-5A48-A3BF-40669F8C8888}"/>
                  </a:ext>
                </a:extLst>
              </p:cNvPr>
              <p:cNvSpPr/>
              <p:nvPr/>
            </p:nvSpPr>
            <p:spPr bwMode="auto">
              <a:xfrm>
                <a:off x="8407400"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2" name="Oval 521">
                <a:extLst>
                  <a:ext uri="{FF2B5EF4-FFF2-40B4-BE49-F238E27FC236}">
                    <a16:creationId xmlns:a16="http://schemas.microsoft.com/office/drawing/2014/main" id="{4A84D87D-6C3B-114C-BEC1-3A9CE6DA0E74}"/>
                  </a:ext>
                </a:extLst>
              </p:cNvPr>
              <p:cNvSpPr/>
              <p:nvPr/>
            </p:nvSpPr>
            <p:spPr bwMode="auto">
              <a:xfrm>
                <a:off x="8375650"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3" name="Oval 522">
                <a:extLst>
                  <a:ext uri="{FF2B5EF4-FFF2-40B4-BE49-F238E27FC236}">
                    <a16:creationId xmlns:a16="http://schemas.microsoft.com/office/drawing/2014/main" id="{EF379A31-AADB-C54D-A4BA-1184AECD967E}"/>
                  </a:ext>
                </a:extLst>
              </p:cNvPr>
              <p:cNvSpPr/>
              <p:nvPr/>
            </p:nvSpPr>
            <p:spPr bwMode="auto">
              <a:xfrm>
                <a:off x="8340725"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Oval 523">
                <a:extLst>
                  <a:ext uri="{FF2B5EF4-FFF2-40B4-BE49-F238E27FC236}">
                    <a16:creationId xmlns:a16="http://schemas.microsoft.com/office/drawing/2014/main" id="{D9F35F98-AB28-1448-978B-E020A7019132}"/>
                  </a:ext>
                </a:extLst>
              </p:cNvPr>
              <p:cNvSpPr/>
              <p:nvPr/>
            </p:nvSpPr>
            <p:spPr bwMode="auto">
              <a:xfrm>
                <a:off x="8315325"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Oval 524">
                <a:extLst>
                  <a:ext uri="{FF2B5EF4-FFF2-40B4-BE49-F238E27FC236}">
                    <a16:creationId xmlns:a16="http://schemas.microsoft.com/office/drawing/2014/main" id="{27BBAA76-7EE1-1F44-BE8B-E746EB7E4FFF}"/>
                  </a:ext>
                </a:extLst>
              </p:cNvPr>
              <p:cNvSpPr/>
              <p:nvPr/>
            </p:nvSpPr>
            <p:spPr bwMode="auto">
              <a:xfrm>
                <a:off x="8280400"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6" name="Oval 525">
                <a:extLst>
                  <a:ext uri="{FF2B5EF4-FFF2-40B4-BE49-F238E27FC236}">
                    <a16:creationId xmlns:a16="http://schemas.microsoft.com/office/drawing/2014/main" id="{5AF7EDFD-3901-8346-A984-5BA2C0F6C8B6}"/>
                  </a:ext>
                </a:extLst>
              </p:cNvPr>
              <p:cNvSpPr/>
              <p:nvPr/>
            </p:nvSpPr>
            <p:spPr bwMode="auto">
              <a:xfrm>
                <a:off x="9017000" y="4438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7" name="Oval 526">
                <a:extLst>
                  <a:ext uri="{FF2B5EF4-FFF2-40B4-BE49-F238E27FC236}">
                    <a16:creationId xmlns:a16="http://schemas.microsoft.com/office/drawing/2014/main" id="{E4357975-36D9-7148-991F-D828F507AE43}"/>
                  </a:ext>
                </a:extLst>
              </p:cNvPr>
              <p:cNvSpPr/>
              <p:nvPr/>
            </p:nvSpPr>
            <p:spPr bwMode="auto">
              <a:xfrm>
                <a:off x="8985250" y="4438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8" name="Oval 527">
                <a:extLst>
                  <a:ext uri="{FF2B5EF4-FFF2-40B4-BE49-F238E27FC236}">
                    <a16:creationId xmlns:a16="http://schemas.microsoft.com/office/drawing/2014/main" id="{4178E3AC-6AFB-6A4A-A750-DDE06FA1CFD5}"/>
                  </a:ext>
                </a:extLst>
              </p:cNvPr>
              <p:cNvSpPr/>
              <p:nvPr/>
            </p:nvSpPr>
            <p:spPr bwMode="auto">
              <a:xfrm>
                <a:off x="8950325" y="4438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9" name="Oval 528">
                <a:extLst>
                  <a:ext uri="{FF2B5EF4-FFF2-40B4-BE49-F238E27FC236}">
                    <a16:creationId xmlns:a16="http://schemas.microsoft.com/office/drawing/2014/main" id="{4AA3AE86-C675-354F-9BE6-80958E54A15D}"/>
                  </a:ext>
                </a:extLst>
              </p:cNvPr>
              <p:cNvSpPr/>
              <p:nvPr/>
            </p:nvSpPr>
            <p:spPr bwMode="auto">
              <a:xfrm>
                <a:off x="8906864" y="4397974"/>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0" name="Oval 529">
                <a:extLst>
                  <a:ext uri="{FF2B5EF4-FFF2-40B4-BE49-F238E27FC236}">
                    <a16:creationId xmlns:a16="http://schemas.microsoft.com/office/drawing/2014/main" id="{F5386F74-6A42-A34A-BF1A-0BDFF96A6A09}"/>
                  </a:ext>
                </a:extLst>
              </p:cNvPr>
              <p:cNvSpPr/>
              <p:nvPr/>
            </p:nvSpPr>
            <p:spPr bwMode="auto">
              <a:xfrm>
                <a:off x="8868763" y="4400550"/>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1" name="Oval 530">
                <a:extLst>
                  <a:ext uri="{FF2B5EF4-FFF2-40B4-BE49-F238E27FC236}">
                    <a16:creationId xmlns:a16="http://schemas.microsoft.com/office/drawing/2014/main" id="{F36210AA-1DF9-8B4D-B3BE-C0233849A169}"/>
                  </a:ext>
                </a:extLst>
              </p:cNvPr>
              <p:cNvSpPr/>
              <p:nvPr/>
            </p:nvSpPr>
            <p:spPr bwMode="auto">
              <a:xfrm>
                <a:off x="8929089" y="4397974"/>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2" name="Oval 531">
                <a:extLst>
                  <a:ext uri="{FF2B5EF4-FFF2-40B4-BE49-F238E27FC236}">
                    <a16:creationId xmlns:a16="http://schemas.microsoft.com/office/drawing/2014/main" id="{AA17BC5F-7832-C941-83EA-C4B96246D52A}"/>
                  </a:ext>
                </a:extLst>
              </p:cNvPr>
              <p:cNvSpPr/>
              <p:nvPr/>
            </p:nvSpPr>
            <p:spPr bwMode="auto">
              <a:xfrm>
                <a:off x="9189439" y="4436074"/>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3" name="Oval 532">
                <a:extLst>
                  <a:ext uri="{FF2B5EF4-FFF2-40B4-BE49-F238E27FC236}">
                    <a16:creationId xmlns:a16="http://schemas.microsoft.com/office/drawing/2014/main" id="{7A91A1D1-4EEC-504A-BDF6-E0A1F70786A2}"/>
                  </a:ext>
                </a:extLst>
              </p:cNvPr>
              <p:cNvSpPr/>
              <p:nvPr/>
            </p:nvSpPr>
            <p:spPr bwMode="auto">
              <a:xfrm>
                <a:off x="9360889" y="4436074"/>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4" name="Oval 533">
                <a:extLst>
                  <a:ext uri="{FF2B5EF4-FFF2-40B4-BE49-F238E27FC236}">
                    <a16:creationId xmlns:a16="http://schemas.microsoft.com/office/drawing/2014/main" id="{7E5AF9BB-02B8-FF45-81D5-D34E42DACA76}"/>
                  </a:ext>
                </a:extLst>
              </p:cNvPr>
              <p:cNvSpPr/>
              <p:nvPr/>
            </p:nvSpPr>
            <p:spPr bwMode="auto">
              <a:xfrm>
                <a:off x="9598025" y="44793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5" name="Oval 534">
                <a:extLst>
                  <a:ext uri="{FF2B5EF4-FFF2-40B4-BE49-F238E27FC236}">
                    <a16:creationId xmlns:a16="http://schemas.microsoft.com/office/drawing/2014/main" id="{01E1C2C4-1542-F146-B241-80F478391927}"/>
                  </a:ext>
                </a:extLst>
              </p:cNvPr>
              <p:cNvSpPr/>
              <p:nvPr/>
            </p:nvSpPr>
            <p:spPr bwMode="auto">
              <a:xfrm>
                <a:off x="9725025" y="4476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6" name="Oval 535">
                <a:extLst>
                  <a:ext uri="{FF2B5EF4-FFF2-40B4-BE49-F238E27FC236}">
                    <a16:creationId xmlns:a16="http://schemas.microsoft.com/office/drawing/2014/main" id="{0A32AF02-43DA-6E4E-856F-03F65B369C28}"/>
                  </a:ext>
                </a:extLst>
              </p:cNvPr>
              <p:cNvSpPr/>
              <p:nvPr/>
            </p:nvSpPr>
            <p:spPr bwMode="auto">
              <a:xfrm>
                <a:off x="9829800" y="44729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7" name="Oval 536">
                <a:extLst>
                  <a:ext uri="{FF2B5EF4-FFF2-40B4-BE49-F238E27FC236}">
                    <a16:creationId xmlns:a16="http://schemas.microsoft.com/office/drawing/2014/main" id="{85625DE0-F775-DC4C-8A16-B2941067A455}"/>
                  </a:ext>
                </a:extLst>
              </p:cNvPr>
              <p:cNvSpPr/>
              <p:nvPr/>
            </p:nvSpPr>
            <p:spPr bwMode="auto">
              <a:xfrm>
                <a:off x="9623425" y="44729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8" name="Oval 537">
                <a:extLst>
                  <a:ext uri="{FF2B5EF4-FFF2-40B4-BE49-F238E27FC236}">
                    <a16:creationId xmlns:a16="http://schemas.microsoft.com/office/drawing/2014/main" id="{0BBE3EA6-F35B-9F40-8400-9C9BC15B7BEF}"/>
                  </a:ext>
                </a:extLst>
              </p:cNvPr>
              <p:cNvSpPr/>
              <p:nvPr/>
            </p:nvSpPr>
            <p:spPr bwMode="auto">
              <a:xfrm>
                <a:off x="8181975" y="43523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Oval 538">
                <a:extLst>
                  <a:ext uri="{FF2B5EF4-FFF2-40B4-BE49-F238E27FC236}">
                    <a16:creationId xmlns:a16="http://schemas.microsoft.com/office/drawing/2014/main" id="{9B867599-A661-AD41-94AC-204DAB3ED815}"/>
                  </a:ext>
                </a:extLst>
              </p:cNvPr>
              <p:cNvSpPr/>
              <p:nvPr/>
            </p:nvSpPr>
            <p:spPr bwMode="auto">
              <a:xfrm>
                <a:off x="8080375"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Oval 539">
                <a:extLst>
                  <a:ext uri="{FF2B5EF4-FFF2-40B4-BE49-F238E27FC236}">
                    <a16:creationId xmlns:a16="http://schemas.microsoft.com/office/drawing/2014/main" id="{C58E961B-4759-9B40-B7D4-51AD40DD88BC}"/>
                  </a:ext>
                </a:extLst>
              </p:cNvPr>
              <p:cNvSpPr/>
              <p:nvPr/>
            </p:nvSpPr>
            <p:spPr bwMode="auto">
              <a:xfrm>
                <a:off x="8039100" y="4358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1" name="Oval 540">
                <a:extLst>
                  <a:ext uri="{FF2B5EF4-FFF2-40B4-BE49-F238E27FC236}">
                    <a16:creationId xmlns:a16="http://schemas.microsoft.com/office/drawing/2014/main" id="{4CA80CF9-8E0D-5B49-B091-A798D2DFD2FC}"/>
                  </a:ext>
                </a:extLst>
              </p:cNvPr>
              <p:cNvSpPr/>
              <p:nvPr/>
            </p:nvSpPr>
            <p:spPr bwMode="auto">
              <a:xfrm>
                <a:off x="7956550" y="4355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2" name="Oval 541">
                <a:extLst>
                  <a:ext uri="{FF2B5EF4-FFF2-40B4-BE49-F238E27FC236}">
                    <a16:creationId xmlns:a16="http://schemas.microsoft.com/office/drawing/2014/main" id="{C4DF1966-BDA6-1942-9FBE-0E88B2634611}"/>
                  </a:ext>
                </a:extLst>
              </p:cNvPr>
              <p:cNvSpPr/>
              <p:nvPr/>
            </p:nvSpPr>
            <p:spPr bwMode="auto">
              <a:xfrm>
                <a:off x="7762875" y="4339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3" name="Oval 542">
                <a:extLst>
                  <a:ext uri="{FF2B5EF4-FFF2-40B4-BE49-F238E27FC236}">
                    <a16:creationId xmlns:a16="http://schemas.microsoft.com/office/drawing/2014/main" id="{AB1B606C-F281-AB4B-92BC-6B5105C0B927}"/>
                  </a:ext>
                </a:extLst>
              </p:cNvPr>
              <p:cNvSpPr/>
              <p:nvPr/>
            </p:nvSpPr>
            <p:spPr bwMode="auto">
              <a:xfrm>
                <a:off x="7543800" y="4317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4" name="Oval 543">
                <a:extLst>
                  <a:ext uri="{FF2B5EF4-FFF2-40B4-BE49-F238E27FC236}">
                    <a16:creationId xmlns:a16="http://schemas.microsoft.com/office/drawing/2014/main" id="{EF7DC898-769A-DD4A-933F-F2F028B0024E}"/>
                  </a:ext>
                </a:extLst>
              </p:cNvPr>
              <p:cNvSpPr/>
              <p:nvPr/>
            </p:nvSpPr>
            <p:spPr bwMode="auto">
              <a:xfrm>
                <a:off x="7486650" y="4317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5" name="Oval 544">
                <a:extLst>
                  <a:ext uri="{FF2B5EF4-FFF2-40B4-BE49-F238E27FC236}">
                    <a16:creationId xmlns:a16="http://schemas.microsoft.com/office/drawing/2014/main" id="{40A17729-5D3D-C744-82A9-F9E95D7A913D}"/>
                  </a:ext>
                </a:extLst>
              </p:cNvPr>
              <p:cNvSpPr/>
              <p:nvPr/>
            </p:nvSpPr>
            <p:spPr bwMode="auto">
              <a:xfrm>
                <a:off x="7242175" y="4311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6" name="Oval 545">
                <a:extLst>
                  <a:ext uri="{FF2B5EF4-FFF2-40B4-BE49-F238E27FC236}">
                    <a16:creationId xmlns:a16="http://schemas.microsoft.com/office/drawing/2014/main" id="{5E5619BB-BD45-F747-942C-543DC15F232C}"/>
                  </a:ext>
                </a:extLst>
              </p:cNvPr>
              <p:cNvSpPr/>
              <p:nvPr/>
            </p:nvSpPr>
            <p:spPr bwMode="auto">
              <a:xfrm>
                <a:off x="7172325" y="42253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7" name="Oval 546">
                <a:extLst>
                  <a:ext uri="{FF2B5EF4-FFF2-40B4-BE49-F238E27FC236}">
                    <a16:creationId xmlns:a16="http://schemas.microsoft.com/office/drawing/2014/main" id="{EAF173DD-6C57-F740-B777-9B0F8CD84F48}"/>
                  </a:ext>
                </a:extLst>
              </p:cNvPr>
              <p:cNvSpPr/>
              <p:nvPr/>
            </p:nvSpPr>
            <p:spPr bwMode="auto">
              <a:xfrm>
                <a:off x="7219950" y="4285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8" name="Oval 547">
                <a:extLst>
                  <a:ext uri="{FF2B5EF4-FFF2-40B4-BE49-F238E27FC236}">
                    <a16:creationId xmlns:a16="http://schemas.microsoft.com/office/drawing/2014/main" id="{236F7900-B446-A346-9CB9-A659396FA0E4}"/>
                  </a:ext>
                </a:extLst>
              </p:cNvPr>
              <p:cNvSpPr/>
              <p:nvPr/>
            </p:nvSpPr>
            <p:spPr bwMode="auto">
              <a:xfrm>
                <a:off x="6845300" y="4222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9" name="Oval 548">
                <a:extLst>
                  <a:ext uri="{FF2B5EF4-FFF2-40B4-BE49-F238E27FC236}">
                    <a16:creationId xmlns:a16="http://schemas.microsoft.com/office/drawing/2014/main" id="{3A9D9916-811E-1848-999D-1CCB3B32AA79}"/>
                  </a:ext>
                </a:extLst>
              </p:cNvPr>
              <p:cNvSpPr/>
              <p:nvPr/>
            </p:nvSpPr>
            <p:spPr bwMode="auto">
              <a:xfrm>
                <a:off x="6873875" y="4222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0" name="Oval 549">
                <a:extLst>
                  <a:ext uri="{FF2B5EF4-FFF2-40B4-BE49-F238E27FC236}">
                    <a16:creationId xmlns:a16="http://schemas.microsoft.com/office/drawing/2014/main" id="{59097E46-DFAA-9D48-8B83-A5E540089025}"/>
                  </a:ext>
                </a:extLst>
              </p:cNvPr>
              <p:cNvSpPr/>
              <p:nvPr/>
            </p:nvSpPr>
            <p:spPr bwMode="auto">
              <a:xfrm>
                <a:off x="6657975" y="4222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1" name="Oval 550">
                <a:extLst>
                  <a:ext uri="{FF2B5EF4-FFF2-40B4-BE49-F238E27FC236}">
                    <a16:creationId xmlns:a16="http://schemas.microsoft.com/office/drawing/2014/main" id="{22C5A74F-6FA5-BE4F-B4B5-6D63E40D8C29}"/>
                  </a:ext>
                </a:extLst>
              </p:cNvPr>
              <p:cNvSpPr/>
              <p:nvPr/>
            </p:nvSpPr>
            <p:spPr bwMode="auto">
              <a:xfrm>
                <a:off x="6613525" y="42189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2" name="Oval 551">
                <a:extLst>
                  <a:ext uri="{FF2B5EF4-FFF2-40B4-BE49-F238E27FC236}">
                    <a16:creationId xmlns:a16="http://schemas.microsoft.com/office/drawing/2014/main" id="{29C8E8C2-D57E-0B46-9BA8-9AA770D6AFDC}"/>
                  </a:ext>
                </a:extLst>
              </p:cNvPr>
              <p:cNvSpPr/>
              <p:nvPr/>
            </p:nvSpPr>
            <p:spPr bwMode="auto">
              <a:xfrm>
                <a:off x="6575425" y="4184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3" name="Oval 552">
                <a:extLst>
                  <a:ext uri="{FF2B5EF4-FFF2-40B4-BE49-F238E27FC236}">
                    <a16:creationId xmlns:a16="http://schemas.microsoft.com/office/drawing/2014/main" id="{317BB774-61B0-D240-907B-518192A66F5D}"/>
                  </a:ext>
                </a:extLst>
              </p:cNvPr>
              <p:cNvSpPr/>
              <p:nvPr/>
            </p:nvSpPr>
            <p:spPr bwMode="auto">
              <a:xfrm>
                <a:off x="6537325" y="41777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4" name="Oval 553">
                <a:extLst>
                  <a:ext uri="{FF2B5EF4-FFF2-40B4-BE49-F238E27FC236}">
                    <a16:creationId xmlns:a16="http://schemas.microsoft.com/office/drawing/2014/main" id="{6EB48999-E64D-6648-AADA-506F69FED797}"/>
                  </a:ext>
                </a:extLst>
              </p:cNvPr>
              <p:cNvSpPr/>
              <p:nvPr/>
            </p:nvSpPr>
            <p:spPr bwMode="auto">
              <a:xfrm>
                <a:off x="6042025" y="41364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5" name="Oval 554">
                <a:extLst>
                  <a:ext uri="{FF2B5EF4-FFF2-40B4-BE49-F238E27FC236}">
                    <a16:creationId xmlns:a16="http://schemas.microsoft.com/office/drawing/2014/main" id="{75BB2C52-3FCA-C344-91F7-48225C2472D2}"/>
                  </a:ext>
                </a:extLst>
              </p:cNvPr>
              <p:cNvSpPr/>
              <p:nvPr/>
            </p:nvSpPr>
            <p:spPr bwMode="auto">
              <a:xfrm>
                <a:off x="5953125" y="41173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6" name="Oval 555">
                <a:extLst>
                  <a:ext uri="{FF2B5EF4-FFF2-40B4-BE49-F238E27FC236}">
                    <a16:creationId xmlns:a16="http://schemas.microsoft.com/office/drawing/2014/main" id="{FE1DCF92-F24D-E04F-9D8D-1A31EFFD09FA}"/>
                  </a:ext>
                </a:extLst>
              </p:cNvPr>
              <p:cNvSpPr/>
              <p:nvPr/>
            </p:nvSpPr>
            <p:spPr bwMode="auto">
              <a:xfrm>
                <a:off x="5746750" y="40792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7" name="Oval 556">
                <a:extLst>
                  <a:ext uri="{FF2B5EF4-FFF2-40B4-BE49-F238E27FC236}">
                    <a16:creationId xmlns:a16="http://schemas.microsoft.com/office/drawing/2014/main" id="{0933B1C0-5AB3-6043-9B09-D1697A591390}"/>
                  </a:ext>
                </a:extLst>
              </p:cNvPr>
              <p:cNvSpPr/>
              <p:nvPr/>
            </p:nvSpPr>
            <p:spPr bwMode="auto">
              <a:xfrm>
                <a:off x="5708650" y="40570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Oval 557">
                <a:extLst>
                  <a:ext uri="{FF2B5EF4-FFF2-40B4-BE49-F238E27FC236}">
                    <a16:creationId xmlns:a16="http://schemas.microsoft.com/office/drawing/2014/main" id="{0DE82C7A-6EEB-F54F-BC6A-A63E21E3CE7F}"/>
                  </a:ext>
                </a:extLst>
              </p:cNvPr>
              <p:cNvSpPr/>
              <p:nvPr/>
            </p:nvSpPr>
            <p:spPr bwMode="auto">
              <a:xfrm>
                <a:off x="5683250" y="40380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Oval 558">
                <a:extLst>
                  <a:ext uri="{FF2B5EF4-FFF2-40B4-BE49-F238E27FC236}">
                    <a16:creationId xmlns:a16="http://schemas.microsoft.com/office/drawing/2014/main" id="{051041C9-A3E9-D743-B711-57DF25B17D9B}"/>
                  </a:ext>
                </a:extLst>
              </p:cNvPr>
              <p:cNvSpPr/>
              <p:nvPr/>
            </p:nvSpPr>
            <p:spPr bwMode="auto">
              <a:xfrm>
                <a:off x="5546725" y="4034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Oval 559">
                <a:extLst>
                  <a:ext uri="{FF2B5EF4-FFF2-40B4-BE49-F238E27FC236}">
                    <a16:creationId xmlns:a16="http://schemas.microsoft.com/office/drawing/2014/main" id="{3D09EFA5-D1B6-694B-B5DF-D02D2C87B240}"/>
                  </a:ext>
                </a:extLst>
              </p:cNvPr>
              <p:cNvSpPr/>
              <p:nvPr/>
            </p:nvSpPr>
            <p:spPr bwMode="auto">
              <a:xfrm>
                <a:off x="5492750" y="39999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1" name="Oval 560">
                <a:extLst>
                  <a:ext uri="{FF2B5EF4-FFF2-40B4-BE49-F238E27FC236}">
                    <a16:creationId xmlns:a16="http://schemas.microsoft.com/office/drawing/2014/main" id="{4EDDE5F0-1EA6-114B-9FFC-6AFCB3DB5958}"/>
                  </a:ext>
                </a:extLst>
              </p:cNvPr>
              <p:cNvSpPr/>
              <p:nvPr/>
            </p:nvSpPr>
            <p:spPr bwMode="auto">
              <a:xfrm>
                <a:off x="5419725" y="3936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2" name="Oval 561">
                <a:extLst>
                  <a:ext uri="{FF2B5EF4-FFF2-40B4-BE49-F238E27FC236}">
                    <a16:creationId xmlns:a16="http://schemas.microsoft.com/office/drawing/2014/main" id="{74CCC55D-ADD0-4748-BB28-0BDE66ABB52F}"/>
                  </a:ext>
                </a:extLst>
              </p:cNvPr>
              <p:cNvSpPr/>
              <p:nvPr/>
            </p:nvSpPr>
            <p:spPr bwMode="auto">
              <a:xfrm>
                <a:off x="5280025" y="3933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Oval 562">
                <a:extLst>
                  <a:ext uri="{FF2B5EF4-FFF2-40B4-BE49-F238E27FC236}">
                    <a16:creationId xmlns:a16="http://schemas.microsoft.com/office/drawing/2014/main" id="{414FC168-BC6E-0444-B93B-37A79B024579}"/>
                  </a:ext>
                </a:extLst>
              </p:cNvPr>
              <p:cNvSpPr/>
              <p:nvPr/>
            </p:nvSpPr>
            <p:spPr bwMode="auto">
              <a:xfrm>
                <a:off x="5222875" y="3933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Oval 563">
                <a:extLst>
                  <a:ext uri="{FF2B5EF4-FFF2-40B4-BE49-F238E27FC236}">
                    <a16:creationId xmlns:a16="http://schemas.microsoft.com/office/drawing/2014/main" id="{6E3C8666-FABD-9544-B493-A78FDBDDC8CB}"/>
                  </a:ext>
                </a:extLst>
              </p:cNvPr>
              <p:cNvSpPr/>
              <p:nvPr/>
            </p:nvSpPr>
            <p:spPr bwMode="auto">
              <a:xfrm>
                <a:off x="5165725" y="3936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Oval 564">
                <a:extLst>
                  <a:ext uri="{FF2B5EF4-FFF2-40B4-BE49-F238E27FC236}">
                    <a16:creationId xmlns:a16="http://schemas.microsoft.com/office/drawing/2014/main" id="{C2A3EE25-67B8-3941-A5C8-A7C4843E75CF}"/>
                  </a:ext>
                </a:extLst>
              </p:cNvPr>
              <p:cNvSpPr/>
              <p:nvPr/>
            </p:nvSpPr>
            <p:spPr bwMode="auto">
              <a:xfrm>
                <a:off x="5045075" y="3936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Oval 565">
                <a:extLst>
                  <a:ext uri="{FF2B5EF4-FFF2-40B4-BE49-F238E27FC236}">
                    <a16:creationId xmlns:a16="http://schemas.microsoft.com/office/drawing/2014/main" id="{D4164434-BD66-E142-B4A6-1EBD7CAFE48F}"/>
                  </a:ext>
                </a:extLst>
              </p:cNvPr>
              <p:cNvSpPr/>
              <p:nvPr/>
            </p:nvSpPr>
            <p:spPr bwMode="auto">
              <a:xfrm>
                <a:off x="4933950" y="3920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Oval 566">
                <a:extLst>
                  <a:ext uri="{FF2B5EF4-FFF2-40B4-BE49-F238E27FC236}">
                    <a16:creationId xmlns:a16="http://schemas.microsoft.com/office/drawing/2014/main" id="{80E9D0B1-3214-314D-B81C-31CBB2D129AD}"/>
                  </a:ext>
                </a:extLst>
              </p:cNvPr>
              <p:cNvSpPr/>
              <p:nvPr/>
            </p:nvSpPr>
            <p:spPr bwMode="auto">
              <a:xfrm>
                <a:off x="4879975" y="38824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8" name="Oval 567">
                <a:extLst>
                  <a:ext uri="{FF2B5EF4-FFF2-40B4-BE49-F238E27FC236}">
                    <a16:creationId xmlns:a16="http://schemas.microsoft.com/office/drawing/2014/main" id="{EE76A730-A0A0-7E4D-9E99-711A633D4324}"/>
                  </a:ext>
                </a:extLst>
              </p:cNvPr>
              <p:cNvSpPr/>
              <p:nvPr/>
            </p:nvSpPr>
            <p:spPr bwMode="auto">
              <a:xfrm>
                <a:off x="4702175" y="37871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9" name="Oval 568">
                <a:extLst>
                  <a:ext uri="{FF2B5EF4-FFF2-40B4-BE49-F238E27FC236}">
                    <a16:creationId xmlns:a16="http://schemas.microsoft.com/office/drawing/2014/main" id="{A5ECA375-922E-AE47-9173-1E8CBF3FD39C}"/>
                  </a:ext>
                </a:extLst>
              </p:cNvPr>
              <p:cNvSpPr/>
              <p:nvPr/>
            </p:nvSpPr>
            <p:spPr bwMode="auto">
              <a:xfrm>
                <a:off x="5118100" y="3933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0" name="Oval 569">
                <a:extLst>
                  <a:ext uri="{FF2B5EF4-FFF2-40B4-BE49-F238E27FC236}">
                    <a16:creationId xmlns:a16="http://schemas.microsoft.com/office/drawing/2014/main" id="{EB776B3F-2DA6-7D49-8BD9-DADCA93B43C9}"/>
                  </a:ext>
                </a:extLst>
              </p:cNvPr>
              <p:cNvSpPr/>
              <p:nvPr/>
            </p:nvSpPr>
            <p:spPr bwMode="auto">
              <a:xfrm>
                <a:off x="4467225" y="37522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1" name="Oval 570">
                <a:extLst>
                  <a:ext uri="{FF2B5EF4-FFF2-40B4-BE49-F238E27FC236}">
                    <a16:creationId xmlns:a16="http://schemas.microsoft.com/office/drawing/2014/main" id="{A393E458-F996-A546-B834-D9C1EB72AEC1}"/>
                  </a:ext>
                </a:extLst>
              </p:cNvPr>
              <p:cNvSpPr/>
              <p:nvPr/>
            </p:nvSpPr>
            <p:spPr bwMode="auto">
              <a:xfrm>
                <a:off x="4422775" y="37522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2" name="Oval 571">
                <a:extLst>
                  <a:ext uri="{FF2B5EF4-FFF2-40B4-BE49-F238E27FC236}">
                    <a16:creationId xmlns:a16="http://schemas.microsoft.com/office/drawing/2014/main" id="{A2E4ED1E-B96F-594A-A289-6E4F57E1604D}"/>
                  </a:ext>
                </a:extLst>
              </p:cNvPr>
              <p:cNvSpPr/>
              <p:nvPr/>
            </p:nvSpPr>
            <p:spPr bwMode="auto">
              <a:xfrm>
                <a:off x="4365625" y="37586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3" name="Oval 572">
                <a:extLst>
                  <a:ext uri="{FF2B5EF4-FFF2-40B4-BE49-F238E27FC236}">
                    <a16:creationId xmlns:a16="http://schemas.microsoft.com/office/drawing/2014/main" id="{0657F693-469E-694F-BD47-4AF8253489C6}"/>
                  </a:ext>
                </a:extLst>
              </p:cNvPr>
              <p:cNvSpPr/>
              <p:nvPr/>
            </p:nvSpPr>
            <p:spPr bwMode="auto">
              <a:xfrm>
                <a:off x="4292600" y="3714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4" name="Oval 573">
                <a:extLst>
                  <a:ext uri="{FF2B5EF4-FFF2-40B4-BE49-F238E27FC236}">
                    <a16:creationId xmlns:a16="http://schemas.microsoft.com/office/drawing/2014/main" id="{3709D915-6F62-C445-81BD-992B63655453}"/>
                  </a:ext>
                </a:extLst>
              </p:cNvPr>
              <p:cNvSpPr/>
              <p:nvPr/>
            </p:nvSpPr>
            <p:spPr bwMode="auto">
              <a:xfrm>
                <a:off x="4238625" y="3701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5" name="Oval 574">
                <a:extLst>
                  <a:ext uri="{FF2B5EF4-FFF2-40B4-BE49-F238E27FC236}">
                    <a16:creationId xmlns:a16="http://schemas.microsoft.com/office/drawing/2014/main" id="{D3133171-0B43-044D-80D5-1C2E7D27DAF5}"/>
                  </a:ext>
                </a:extLst>
              </p:cNvPr>
              <p:cNvSpPr/>
              <p:nvPr/>
            </p:nvSpPr>
            <p:spPr bwMode="auto">
              <a:xfrm>
                <a:off x="4197350" y="3704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6" name="Oval 575">
                <a:extLst>
                  <a:ext uri="{FF2B5EF4-FFF2-40B4-BE49-F238E27FC236}">
                    <a16:creationId xmlns:a16="http://schemas.microsoft.com/office/drawing/2014/main" id="{128CB1D5-7BC0-0E4A-9944-0C2D20D2DEFD}"/>
                  </a:ext>
                </a:extLst>
              </p:cNvPr>
              <p:cNvSpPr/>
              <p:nvPr/>
            </p:nvSpPr>
            <p:spPr bwMode="auto">
              <a:xfrm>
                <a:off x="4159250" y="37078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7" name="Oval 576">
                <a:extLst>
                  <a:ext uri="{FF2B5EF4-FFF2-40B4-BE49-F238E27FC236}">
                    <a16:creationId xmlns:a16="http://schemas.microsoft.com/office/drawing/2014/main" id="{A5505B10-C507-2643-AD8E-01B4F7B85EC3}"/>
                  </a:ext>
                </a:extLst>
              </p:cNvPr>
              <p:cNvSpPr/>
              <p:nvPr/>
            </p:nvSpPr>
            <p:spPr bwMode="auto">
              <a:xfrm>
                <a:off x="4035425" y="37014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8" name="Oval 577">
                <a:extLst>
                  <a:ext uri="{FF2B5EF4-FFF2-40B4-BE49-F238E27FC236}">
                    <a16:creationId xmlns:a16="http://schemas.microsoft.com/office/drawing/2014/main" id="{3F68C05A-4D6A-3148-AE5B-528D63FFCA65}"/>
                  </a:ext>
                </a:extLst>
              </p:cNvPr>
              <p:cNvSpPr/>
              <p:nvPr/>
            </p:nvSpPr>
            <p:spPr bwMode="auto">
              <a:xfrm>
                <a:off x="3908425" y="3704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9" name="Oval 578">
                <a:extLst>
                  <a:ext uri="{FF2B5EF4-FFF2-40B4-BE49-F238E27FC236}">
                    <a16:creationId xmlns:a16="http://schemas.microsoft.com/office/drawing/2014/main" id="{501C9C28-143B-7640-AFD8-A1E122574D0C}"/>
                  </a:ext>
                </a:extLst>
              </p:cNvPr>
              <p:cNvSpPr/>
              <p:nvPr/>
            </p:nvSpPr>
            <p:spPr bwMode="auto">
              <a:xfrm>
                <a:off x="3940175" y="37046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0" name="Oval 579">
                <a:extLst>
                  <a:ext uri="{FF2B5EF4-FFF2-40B4-BE49-F238E27FC236}">
                    <a16:creationId xmlns:a16="http://schemas.microsoft.com/office/drawing/2014/main" id="{8BA2143F-B08C-E144-92C7-668A1121B726}"/>
                  </a:ext>
                </a:extLst>
              </p:cNvPr>
              <p:cNvSpPr/>
              <p:nvPr/>
            </p:nvSpPr>
            <p:spPr bwMode="auto">
              <a:xfrm>
                <a:off x="3711575" y="36252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1" name="Oval 580">
                <a:extLst>
                  <a:ext uri="{FF2B5EF4-FFF2-40B4-BE49-F238E27FC236}">
                    <a16:creationId xmlns:a16="http://schemas.microsoft.com/office/drawing/2014/main" id="{6E8CC6B4-6BC7-E346-B122-151741EAC49A}"/>
                  </a:ext>
                </a:extLst>
              </p:cNvPr>
              <p:cNvSpPr/>
              <p:nvPr/>
            </p:nvSpPr>
            <p:spPr bwMode="auto">
              <a:xfrm>
                <a:off x="3467100" y="35268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2" name="Oval 581">
                <a:extLst>
                  <a:ext uri="{FF2B5EF4-FFF2-40B4-BE49-F238E27FC236}">
                    <a16:creationId xmlns:a16="http://schemas.microsoft.com/office/drawing/2014/main" id="{53C68C4A-0561-B74B-81A8-77CC8DFF5A6C}"/>
                  </a:ext>
                </a:extLst>
              </p:cNvPr>
              <p:cNvSpPr/>
              <p:nvPr/>
            </p:nvSpPr>
            <p:spPr bwMode="auto">
              <a:xfrm>
                <a:off x="3308350" y="35331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3" name="Oval 582">
                <a:extLst>
                  <a:ext uri="{FF2B5EF4-FFF2-40B4-BE49-F238E27FC236}">
                    <a16:creationId xmlns:a16="http://schemas.microsoft.com/office/drawing/2014/main" id="{2FDAE0DA-0846-DC4E-8F78-0EFD471263BB}"/>
                  </a:ext>
                </a:extLst>
              </p:cNvPr>
              <p:cNvSpPr/>
              <p:nvPr/>
            </p:nvSpPr>
            <p:spPr bwMode="auto">
              <a:xfrm>
                <a:off x="3225800" y="35046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4" name="Oval 583">
                <a:extLst>
                  <a:ext uri="{FF2B5EF4-FFF2-40B4-BE49-F238E27FC236}">
                    <a16:creationId xmlns:a16="http://schemas.microsoft.com/office/drawing/2014/main" id="{E985A8CD-0314-0742-9464-3057D5536FF3}"/>
                  </a:ext>
                </a:extLst>
              </p:cNvPr>
              <p:cNvSpPr/>
              <p:nvPr/>
            </p:nvSpPr>
            <p:spPr bwMode="auto">
              <a:xfrm>
                <a:off x="3181350" y="34823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5" name="Oval 584">
                <a:extLst>
                  <a:ext uri="{FF2B5EF4-FFF2-40B4-BE49-F238E27FC236}">
                    <a16:creationId xmlns:a16="http://schemas.microsoft.com/office/drawing/2014/main" id="{0FFB10A0-8D08-A446-B3D9-84DE5DAC075D}"/>
                  </a:ext>
                </a:extLst>
              </p:cNvPr>
              <p:cNvSpPr/>
              <p:nvPr/>
            </p:nvSpPr>
            <p:spPr bwMode="auto">
              <a:xfrm>
                <a:off x="3149600" y="32823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6" name="Oval 585">
                <a:extLst>
                  <a:ext uri="{FF2B5EF4-FFF2-40B4-BE49-F238E27FC236}">
                    <a16:creationId xmlns:a16="http://schemas.microsoft.com/office/drawing/2014/main" id="{AF9F7FE1-2CB0-9B47-831D-F6A0F8A27AB0}"/>
                  </a:ext>
                </a:extLst>
              </p:cNvPr>
              <p:cNvSpPr/>
              <p:nvPr/>
            </p:nvSpPr>
            <p:spPr bwMode="auto">
              <a:xfrm>
                <a:off x="3086100" y="31648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7" name="Oval 586">
                <a:extLst>
                  <a:ext uri="{FF2B5EF4-FFF2-40B4-BE49-F238E27FC236}">
                    <a16:creationId xmlns:a16="http://schemas.microsoft.com/office/drawing/2014/main" id="{C45AD442-704C-324C-A467-9E76EF01FD65}"/>
                  </a:ext>
                </a:extLst>
              </p:cNvPr>
              <p:cNvSpPr/>
              <p:nvPr/>
            </p:nvSpPr>
            <p:spPr bwMode="auto">
              <a:xfrm>
                <a:off x="3048000" y="3158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8" name="Oval 587">
                <a:extLst>
                  <a:ext uri="{FF2B5EF4-FFF2-40B4-BE49-F238E27FC236}">
                    <a16:creationId xmlns:a16="http://schemas.microsoft.com/office/drawing/2014/main" id="{0EA1CC41-F994-084C-8D8B-BD73EB4295BD}"/>
                  </a:ext>
                </a:extLst>
              </p:cNvPr>
              <p:cNvSpPr/>
              <p:nvPr/>
            </p:nvSpPr>
            <p:spPr bwMode="auto">
              <a:xfrm>
                <a:off x="2886075" y="30759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9" name="Oval 588">
                <a:extLst>
                  <a:ext uri="{FF2B5EF4-FFF2-40B4-BE49-F238E27FC236}">
                    <a16:creationId xmlns:a16="http://schemas.microsoft.com/office/drawing/2014/main" id="{DB87B92D-C594-2A4F-BFF6-81E91C1BC13A}"/>
                  </a:ext>
                </a:extLst>
              </p:cNvPr>
              <p:cNvSpPr/>
              <p:nvPr/>
            </p:nvSpPr>
            <p:spPr bwMode="auto">
              <a:xfrm>
                <a:off x="2778125" y="3044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0" name="Oval 589">
                <a:extLst>
                  <a:ext uri="{FF2B5EF4-FFF2-40B4-BE49-F238E27FC236}">
                    <a16:creationId xmlns:a16="http://schemas.microsoft.com/office/drawing/2014/main" id="{7018CBD7-8E60-B645-82EF-9AFB759CB2ED}"/>
                  </a:ext>
                </a:extLst>
              </p:cNvPr>
              <p:cNvSpPr/>
              <p:nvPr/>
            </p:nvSpPr>
            <p:spPr bwMode="auto">
              <a:xfrm>
                <a:off x="2746375" y="3047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1" name="Oval 590">
                <a:extLst>
                  <a:ext uri="{FF2B5EF4-FFF2-40B4-BE49-F238E27FC236}">
                    <a16:creationId xmlns:a16="http://schemas.microsoft.com/office/drawing/2014/main" id="{61EA74A4-CD7A-F946-AD2D-68EEA0FBABF8}"/>
                  </a:ext>
                </a:extLst>
              </p:cNvPr>
              <p:cNvSpPr/>
              <p:nvPr/>
            </p:nvSpPr>
            <p:spPr bwMode="auto">
              <a:xfrm>
                <a:off x="2603500" y="30251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2" name="Oval 591">
                <a:extLst>
                  <a:ext uri="{FF2B5EF4-FFF2-40B4-BE49-F238E27FC236}">
                    <a16:creationId xmlns:a16="http://schemas.microsoft.com/office/drawing/2014/main" id="{FCDBF67F-14BA-074C-9A4B-AABAE5352E9B}"/>
                  </a:ext>
                </a:extLst>
              </p:cNvPr>
              <p:cNvSpPr/>
              <p:nvPr/>
            </p:nvSpPr>
            <p:spPr bwMode="auto">
              <a:xfrm>
                <a:off x="2641600" y="30283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3" name="Oval 592">
                <a:extLst>
                  <a:ext uri="{FF2B5EF4-FFF2-40B4-BE49-F238E27FC236}">
                    <a16:creationId xmlns:a16="http://schemas.microsoft.com/office/drawing/2014/main" id="{0C0E8975-F726-FE4C-9E93-4CA0C309A54D}"/>
                  </a:ext>
                </a:extLst>
              </p:cNvPr>
              <p:cNvSpPr/>
              <p:nvPr/>
            </p:nvSpPr>
            <p:spPr bwMode="auto">
              <a:xfrm>
                <a:off x="2549525" y="2952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4" name="Oval 593">
                <a:extLst>
                  <a:ext uri="{FF2B5EF4-FFF2-40B4-BE49-F238E27FC236}">
                    <a16:creationId xmlns:a16="http://schemas.microsoft.com/office/drawing/2014/main" id="{BADF427E-6A32-A34D-894A-5A0B5C6712A2}"/>
                  </a:ext>
                </a:extLst>
              </p:cNvPr>
              <p:cNvSpPr/>
              <p:nvPr/>
            </p:nvSpPr>
            <p:spPr bwMode="auto">
              <a:xfrm>
                <a:off x="2524125" y="2777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5" name="Oval 594">
                <a:extLst>
                  <a:ext uri="{FF2B5EF4-FFF2-40B4-BE49-F238E27FC236}">
                    <a16:creationId xmlns:a16="http://schemas.microsoft.com/office/drawing/2014/main" id="{5D83FC98-6894-7541-A99B-FC9C7012246E}"/>
                  </a:ext>
                </a:extLst>
              </p:cNvPr>
              <p:cNvSpPr/>
              <p:nvPr/>
            </p:nvSpPr>
            <p:spPr bwMode="auto">
              <a:xfrm>
                <a:off x="2457450" y="27267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6" name="Oval 595">
                <a:extLst>
                  <a:ext uri="{FF2B5EF4-FFF2-40B4-BE49-F238E27FC236}">
                    <a16:creationId xmlns:a16="http://schemas.microsoft.com/office/drawing/2014/main" id="{13711F9F-B22A-2E48-A73D-5D82D01B9B9F}"/>
                  </a:ext>
                </a:extLst>
              </p:cNvPr>
              <p:cNvSpPr/>
              <p:nvPr/>
            </p:nvSpPr>
            <p:spPr bwMode="auto">
              <a:xfrm>
                <a:off x="2136775" y="26981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7" name="Oval 596">
                <a:extLst>
                  <a:ext uri="{FF2B5EF4-FFF2-40B4-BE49-F238E27FC236}">
                    <a16:creationId xmlns:a16="http://schemas.microsoft.com/office/drawing/2014/main" id="{31EF94F7-0BF1-2044-926C-B156B02D2C60}"/>
                  </a:ext>
                </a:extLst>
              </p:cNvPr>
              <p:cNvSpPr/>
              <p:nvPr/>
            </p:nvSpPr>
            <p:spPr bwMode="auto">
              <a:xfrm>
                <a:off x="2111375" y="26695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8" name="Oval 597">
                <a:extLst>
                  <a:ext uri="{FF2B5EF4-FFF2-40B4-BE49-F238E27FC236}">
                    <a16:creationId xmlns:a16="http://schemas.microsoft.com/office/drawing/2014/main" id="{D2D4A294-763C-2B40-8C84-EA97D87E39B8}"/>
                  </a:ext>
                </a:extLst>
              </p:cNvPr>
              <p:cNvSpPr/>
              <p:nvPr/>
            </p:nvSpPr>
            <p:spPr bwMode="auto">
              <a:xfrm>
                <a:off x="2009775" y="26029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9" name="Oval 598">
                <a:extLst>
                  <a:ext uri="{FF2B5EF4-FFF2-40B4-BE49-F238E27FC236}">
                    <a16:creationId xmlns:a16="http://schemas.microsoft.com/office/drawing/2014/main" id="{05971472-A9A4-6249-ACD0-98B8CD6EA1FA}"/>
                  </a:ext>
                </a:extLst>
              </p:cNvPr>
              <p:cNvSpPr/>
              <p:nvPr/>
            </p:nvSpPr>
            <p:spPr bwMode="auto">
              <a:xfrm>
                <a:off x="1965325" y="24505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0" name="Oval 599">
                <a:extLst>
                  <a:ext uri="{FF2B5EF4-FFF2-40B4-BE49-F238E27FC236}">
                    <a16:creationId xmlns:a16="http://schemas.microsoft.com/office/drawing/2014/main" id="{7F16C962-4EAA-6347-B69A-BE2957CF4A31}"/>
                  </a:ext>
                </a:extLst>
              </p:cNvPr>
              <p:cNvSpPr/>
              <p:nvPr/>
            </p:nvSpPr>
            <p:spPr bwMode="auto">
              <a:xfrm>
                <a:off x="1930400" y="2396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1" name="Oval 600">
                <a:extLst>
                  <a:ext uri="{FF2B5EF4-FFF2-40B4-BE49-F238E27FC236}">
                    <a16:creationId xmlns:a16="http://schemas.microsoft.com/office/drawing/2014/main" id="{16A2E93D-46AA-5E4C-AA8B-E1FE42C00259}"/>
                  </a:ext>
                </a:extLst>
              </p:cNvPr>
              <p:cNvSpPr/>
              <p:nvPr/>
            </p:nvSpPr>
            <p:spPr bwMode="auto">
              <a:xfrm>
                <a:off x="1768475" y="23012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2" name="Oval 601">
                <a:extLst>
                  <a:ext uri="{FF2B5EF4-FFF2-40B4-BE49-F238E27FC236}">
                    <a16:creationId xmlns:a16="http://schemas.microsoft.com/office/drawing/2014/main" id="{877F8324-B6D2-A843-88AF-425BCAA37F7E}"/>
                  </a:ext>
                </a:extLst>
              </p:cNvPr>
              <p:cNvSpPr/>
              <p:nvPr/>
            </p:nvSpPr>
            <p:spPr bwMode="auto">
              <a:xfrm>
                <a:off x="1622425" y="2285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3" name="Oval 602">
                <a:extLst>
                  <a:ext uri="{FF2B5EF4-FFF2-40B4-BE49-F238E27FC236}">
                    <a16:creationId xmlns:a16="http://schemas.microsoft.com/office/drawing/2014/main" id="{2325C723-4817-B54E-911A-B585208E5E43}"/>
                  </a:ext>
                </a:extLst>
              </p:cNvPr>
              <p:cNvSpPr/>
              <p:nvPr/>
            </p:nvSpPr>
            <p:spPr bwMode="auto">
              <a:xfrm>
                <a:off x="1444625" y="21996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4" name="Oval 603">
                <a:extLst>
                  <a:ext uri="{FF2B5EF4-FFF2-40B4-BE49-F238E27FC236}">
                    <a16:creationId xmlns:a16="http://schemas.microsoft.com/office/drawing/2014/main" id="{A6CC1CC7-F6B3-1F41-A142-8DBAAB9DD97E}"/>
                  </a:ext>
                </a:extLst>
              </p:cNvPr>
              <p:cNvSpPr/>
              <p:nvPr/>
            </p:nvSpPr>
            <p:spPr bwMode="auto">
              <a:xfrm>
                <a:off x="1416050" y="2031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5" name="Oval 604">
                <a:extLst>
                  <a:ext uri="{FF2B5EF4-FFF2-40B4-BE49-F238E27FC236}">
                    <a16:creationId xmlns:a16="http://schemas.microsoft.com/office/drawing/2014/main" id="{0A714061-02C5-2F40-81A6-0C84BE8D90E3}"/>
                  </a:ext>
                </a:extLst>
              </p:cNvPr>
              <p:cNvSpPr/>
              <p:nvPr/>
            </p:nvSpPr>
            <p:spPr bwMode="auto">
              <a:xfrm>
                <a:off x="1393825" y="1913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6" name="Oval 605">
                <a:extLst>
                  <a:ext uri="{FF2B5EF4-FFF2-40B4-BE49-F238E27FC236}">
                    <a16:creationId xmlns:a16="http://schemas.microsoft.com/office/drawing/2014/main" id="{CF5E7ED9-66AC-EB4B-8113-9E0B4341905E}"/>
                  </a:ext>
                </a:extLst>
              </p:cNvPr>
              <p:cNvSpPr/>
              <p:nvPr/>
            </p:nvSpPr>
            <p:spPr bwMode="auto">
              <a:xfrm>
                <a:off x="879475" y="17297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7" name="Oval 606">
                <a:extLst>
                  <a:ext uri="{FF2B5EF4-FFF2-40B4-BE49-F238E27FC236}">
                    <a16:creationId xmlns:a16="http://schemas.microsoft.com/office/drawing/2014/main" id="{4BF86364-8D9F-6441-BFA0-E4187C7F7ADB}"/>
                  </a:ext>
                </a:extLst>
              </p:cNvPr>
              <p:cNvSpPr/>
              <p:nvPr/>
            </p:nvSpPr>
            <p:spPr bwMode="auto">
              <a:xfrm>
                <a:off x="822325" y="16345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8" name="Oval 607">
                <a:extLst>
                  <a:ext uri="{FF2B5EF4-FFF2-40B4-BE49-F238E27FC236}">
                    <a16:creationId xmlns:a16="http://schemas.microsoft.com/office/drawing/2014/main" id="{54DF8FFC-780C-7247-9D52-89439C134BAF}"/>
                  </a:ext>
                </a:extLst>
              </p:cNvPr>
              <p:cNvSpPr/>
              <p:nvPr/>
            </p:nvSpPr>
            <p:spPr bwMode="auto">
              <a:xfrm>
                <a:off x="825500" y="15234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9" name="Oval 608">
                <a:extLst>
                  <a:ext uri="{FF2B5EF4-FFF2-40B4-BE49-F238E27FC236}">
                    <a16:creationId xmlns:a16="http://schemas.microsoft.com/office/drawing/2014/main" id="{132ECFD4-64F6-C447-8564-84E16689B6CC}"/>
                  </a:ext>
                </a:extLst>
              </p:cNvPr>
              <p:cNvSpPr/>
              <p:nvPr/>
            </p:nvSpPr>
            <p:spPr bwMode="auto">
              <a:xfrm>
                <a:off x="815975" y="13932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0" name="Oval 609">
                <a:extLst>
                  <a:ext uri="{FF2B5EF4-FFF2-40B4-BE49-F238E27FC236}">
                    <a16:creationId xmlns:a16="http://schemas.microsoft.com/office/drawing/2014/main" id="{7097B9DF-3E62-3442-A20B-B98E7BA21AC9}"/>
                  </a:ext>
                </a:extLst>
              </p:cNvPr>
              <p:cNvSpPr/>
              <p:nvPr/>
            </p:nvSpPr>
            <p:spPr bwMode="auto">
              <a:xfrm>
                <a:off x="803275" y="13646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1" name="Oval 610">
                <a:extLst>
                  <a:ext uri="{FF2B5EF4-FFF2-40B4-BE49-F238E27FC236}">
                    <a16:creationId xmlns:a16="http://schemas.microsoft.com/office/drawing/2014/main" id="{56B5644E-FCC3-A446-B657-14BF8705FFC1}"/>
                  </a:ext>
                </a:extLst>
              </p:cNvPr>
              <p:cNvSpPr/>
              <p:nvPr/>
            </p:nvSpPr>
            <p:spPr bwMode="auto">
              <a:xfrm>
                <a:off x="758825" y="133607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2" name="Oval 611">
                <a:extLst>
                  <a:ext uri="{FF2B5EF4-FFF2-40B4-BE49-F238E27FC236}">
                    <a16:creationId xmlns:a16="http://schemas.microsoft.com/office/drawing/2014/main" id="{444E5F0D-08FD-C841-9AA5-27B449D9BA74}"/>
                  </a:ext>
                </a:extLst>
              </p:cNvPr>
              <p:cNvSpPr/>
              <p:nvPr/>
            </p:nvSpPr>
            <p:spPr bwMode="auto">
              <a:xfrm>
                <a:off x="720725" y="131385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3" name="Oval 612">
                <a:extLst>
                  <a:ext uri="{FF2B5EF4-FFF2-40B4-BE49-F238E27FC236}">
                    <a16:creationId xmlns:a16="http://schemas.microsoft.com/office/drawing/2014/main" id="{3B8E7D35-5DA7-2D4C-A9B7-BF858BA8ABB1}"/>
                  </a:ext>
                </a:extLst>
              </p:cNvPr>
              <p:cNvSpPr/>
              <p:nvPr/>
            </p:nvSpPr>
            <p:spPr bwMode="auto">
              <a:xfrm>
                <a:off x="539750" y="1278926"/>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4" name="Oval 613">
                <a:extLst>
                  <a:ext uri="{FF2B5EF4-FFF2-40B4-BE49-F238E27FC236}">
                    <a16:creationId xmlns:a16="http://schemas.microsoft.com/office/drawing/2014/main" id="{D7F12C27-614F-714B-B9C3-3C4E73C57AA2}"/>
                  </a:ext>
                </a:extLst>
              </p:cNvPr>
              <p:cNvSpPr/>
              <p:nvPr/>
            </p:nvSpPr>
            <p:spPr bwMode="auto">
              <a:xfrm>
                <a:off x="269875" y="10789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5" name="Oval 614">
                <a:extLst>
                  <a:ext uri="{FF2B5EF4-FFF2-40B4-BE49-F238E27FC236}">
                    <a16:creationId xmlns:a16="http://schemas.microsoft.com/office/drawing/2014/main" id="{B9F7E75F-EFB6-C54F-A2C7-3A22DFDC5D42}"/>
                  </a:ext>
                </a:extLst>
              </p:cNvPr>
              <p:cNvSpPr/>
              <p:nvPr/>
            </p:nvSpPr>
            <p:spPr bwMode="auto">
              <a:xfrm>
                <a:off x="231775" y="1066201"/>
                <a:ext cx="112323" cy="112323"/>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1549369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ADF8B-F116-4203-91D4-8DC7649141EB}"/>
              </a:ext>
            </a:extLst>
          </p:cNvPr>
          <p:cNvSpPr>
            <a:spLocks noGrp="1"/>
          </p:cNvSpPr>
          <p:nvPr>
            <p:ph type="title"/>
          </p:nvPr>
        </p:nvSpPr>
        <p:spPr/>
        <p:txBody>
          <a:bodyPr/>
          <a:lstStyle/>
          <a:p>
            <a:r>
              <a:rPr lang="en-US" dirty="0"/>
              <a:t>ARASENS: Other Secondary Endpoints</a:t>
            </a:r>
          </a:p>
        </p:txBody>
      </p:sp>
      <p:graphicFrame>
        <p:nvGraphicFramePr>
          <p:cNvPr id="10" name="Group 32">
            <a:extLst>
              <a:ext uri="{FF2B5EF4-FFF2-40B4-BE49-F238E27FC236}">
                <a16:creationId xmlns:a16="http://schemas.microsoft.com/office/drawing/2014/main" id="{6E9D41BD-CC4D-4F6C-AEE7-37673BD8B790}"/>
              </a:ext>
            </a:extLst>
          </p:cNvPr>
          <p:cNvGraphicFramePr>
            <a:graphicFrameLocks noGrp="1"/>
          </p:cNvGraphicFramePr>
          <p:nvPr/>
        </p:nvGraphicFramePr>
        <p:xfrm>
          <a:off x="727076" y="1604964"/>
          <a:ext cx="10736263" cy="4114896"/>
        </p:xfrm>
        <a:graphic>
          <a:graphicData uri="http://schemas.openxmlformats.org/drawingml/2006/table">
            <a:tbl>
              <a:tblPr/>
              <a:tblGrid>
                <a:gridCol w="3416299">
                  <a:extLst>
                    <a:ext uri="{9D8B030D-6E8A-4147-A177-3AD203B41FA5}">
                      <a16:colId xmlns:a16="http://schemas.microsoft.com/office/drawing/2014/main" val="20000"/>
                    </a:ext>
                  </a:extLst>
                </a:gridCol>
                <a:gridCol w="2439988">
                  <a:extLst>
                    <a:ext uri="{9D8B030D-6E8A-4147-A177-3AD203B41FA5}">
                      <a16:colId xmlns:a16="http://schemas.microsoft.com/office/drawing/2014/main" val="20001"/>
                    </a:ext>
                  </a:extLst>
                </a:gridCol>
                <a:gridCol w="2439988">
                  <a:extLst>
                    <a:ext uri="{9D8B030D-6E8A-4147-A177-3AD203B41FA5}">
                      <a16:colId xmlns:a16="http://schemas.microsoft.com/office/drawing/2014/main" val="20002"/>
                    </a:ext>
                  </a:extLst>
                </a:gridCol>
                <a:gridCol w="2439988">
                  <a:extLst>
                    <a:ext uri="{9D8B030D-6E8A-4147-A177-3AD203B41FA5}">
                      <a16:colId xmlns:a16="http://schemas.microsoft.com/office/drawing/2014/main" val="346858748"/>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Darolutamide + ADT + Docetaxel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 ADT + Docetaxel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SSE-free survival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0.61 (0.52-0.72;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Time first SSE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0.71 (0.54-0.94;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Time to initiation of subsequent systemic antineoplastic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0.39 (0.33-0.46;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413650673"/>
                  </a:ext>
                </a:extLst>
              </a:tr>
              <a:tr h="4991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Time to worsening of disease-related physical symptoms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1.04 (0.89-1.22;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5252834"/>
                  </a:ext>
                </a:extLst>
              </a:tr>
              <a:tr h="499118">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Time to initiation of opioid use for ≥7 consecutive days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0.69 (0.52-0.91*)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797342378"/>
                  </a:ext>
                </a:extLst>
              </a:tr>
            </a:tbl>
          </a:graphicData>
        </a:graphic>
      </p:graphicFrame>
      <p:sp>
        <p:nvSpPr>
          <p:cNvPr id="11" name="Text Box 15">
            <a:extLst>
              <a:ext uri="{FF2B5EF4-FFF2-40B4-BE49-F238E27FC236}">
                <a16:creationId xmlns:a16="http://schemas.microsoft.com/office/drawing/2014/main" id="{7F8872BE-9AD0-413A-ADA9-E1851CA6AF8A}"/>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grpSp>
        <p:nvGrpSpPr>
          <p:cNvPr id="15" name="Group 14">
            <a:extLst>
              <a:ext uri="{FF2B5EF4-FFF2-40B4-BE49-F238E27FC236}">
                <a16:creationId xmlns:a16="http://schemas.microsoft.com/office/drawing/2014/main" id="{F38CDA90-34D8-43E3-8B5E-A857E0D8F151}"/>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4908EB91-FA89-4B41-B62C-416A12C938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E859863D-BCA2-49DB-A3E4-33AD05E1062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1" name="Text Box 30">
            <a:extLst>
              <a:ext uri="{FF2B5EF4-FFF2-40B4-BE49-F238E27FC236}">
                <a16:creationId xmlns:a16="http://schemas.microsoft.com/office/drawing/2014/main" id="{25745218-1C7A-4946-A004-8EC6AE04766E}"/>
              </a:ext>
            </a:extLst>
          </p:cNvPr>
          <p:cNvSpPr txBox="1">
            <a:spLocks noChangeArrowheads="1"/>
          </p:cNvSpPr>
          <p:nvPr/>
        </p:nvSpPr>
        <p:spPr bwMode="auto">
          <a:xfrm>
            <a:off x="727077" y="573074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altLang="en-US" sz="1400" b="0" i="1" dirty="0">
                <a:solidFill>
                  <a:schemeClr val="bg1"/>
                </a:solidFill>
                <a:latin typeface="Calibri" panose="020F0502020204030204" pitchFamily="34" charset="0"/>
              </a:rPr>
              <a:t>P</a:t>
            </a:r>
            <a:r>
              <a:rPr lang="en-US" altLang="en-US" sz="1400" b="0" dirty="0">
                <a:solidFill>
                  <a:schemeClr val="bg1"/>
                </a:solidFill>
                <a:latin typeface="Calibri" panose="020F0502020204030204" pitchFamily="34" charset="0"/>
              </a:rPr>
              <a:t> value not applicable.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806780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ARASENS: Safety</a:t>
            </a:r>
            <a:endParaRPr lang="en-US" altLang="en-US" dirty="0"/>
          </a:p>
        </p:txBody>
      </p:sp>
      <p:sp>
        <p:nvSpPr>
          <p:cNvPr id="4" name="Content Placeholder 3">
            <a:extLst>
              <a:ext uri="{FF2B5EF4-FFF2-40B4-BE49-F238E27FC236}">
                <a16:creationId xmlns:a16="http://schemas.microsoft.com/office/drawing/2014/main" id="{AA450273-909F-4AE5-A6CC-25AF328B0499}"/>
              </a:ext>
            </a:extLst>
          </p:cNvPr>
          <p:cNvSpPr>
            <a:spLocks noGrp="1"/>
          </p:cNvSpPr>
          <p:nvPr>
            <p:ph sz="half" idx="2"/>
          </p:nvPr>
        </p:nvSpPr>
        <p:spPr>
          <a:xfrm>
            <a:off x="6252634" y="4470352"/>
            <a:ext cx="5229570" cy="1719839"/>
          </a:xfrm>
        </p:spPr>
        <p:txBody>
          <a:bodyPr/>
          <a:lstStyle/>
          <a:p>
            <a:r>
              <a:rPr lang="en-US" sz="2000" dirty="0"/>
              <a:t>Comparable rates between treatment arms of any-grade, grade 3-5, and serious AEs</a:t>
            </a:r>
          </a:p>
          <a:p>
            <a:r>
              <a:rPr lang="en-US" sz="2000" dirty="0"/>
              <a:t>Similar rates of death due to treatment-emergent AEs (darolutamide arm, 4.1%; placebo arm, 4.0%)</a:t>
            </a:r>
          </a:p>
        </p:txBody>
      </p:sp>
      <p:grpSp>
        <p:nvGrpSpPr>
          <p:cNvPr id="8" name="Group 7">
            <a:extLst>
              <a:ext uri="{FF2B5EF4-FFF2-40B4-BE49-F238E27FC236}">
                <a16:creationId xmlns:a16="http://schemas.microsoft.com/office/drawing/2014/main" id="{153E2938-D740-41DB-80A1-2502B27D6998}"/>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D1A70EE5-6B49-460B-A9EC-D26FC18FC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83BB5B02-E581-47F0-BDC3-82AF6745734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Content Placeholder 1">
            <a:extLst>
              <a:ext uri="{FF2B5EF4-FFF2-40B4-BE49-F238E27FC236}">
                <a16:creationId xmlns:a16="http://schemas.microsoft.com/office/drawing/2014/main" id="{C6602948-4C02-417E-8364-6AB3524869B5}"/>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600" b="0" kern="0" dirty="0"/>
          </a:p>
          <a:p>
            <a:endParaRPr lang="en-US" sz="2600" b="0" kern="0" dirty="0"/>
          </a:p>
        </p:txBody>
      </p:sp>
      <p:sp>
        <p:nvSpPr>
          <p:cNvPr id="13" name="Text Box 15">
            <a:extLst>
              <a:ext uri="{FF2B5EF4-FFF2-40B4-BE49-F238E27FC236}">
                <a16:creationId xmlns:a16="http://schemas.microsoft.com/office/drawing/2014/main" id="{9ABCE7A8-6526-4762-AB54-C30584F81BC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graphicFrame>
        <p:nvGraphicFramePr>
          <p:cNvPr id="14" name="Group 3">
            <a:extLst>
              <a:ext uri="{FF2B5EF4-FFF2-40B4-BE49-F238E27FC236}">
                <a16:creationId xmlns:a16="http://schemas.microsoft.com/office/drawing/2014/main" id="{EE9E88ED-8F23-4DD1-8A09-948D980D94BA}"/>
              </a:ext>
            </a:extLst>
          </p:cNvPr>
          <p:cNvGraphicFramePr>
            <a:graphicFrameLocks/>
          </p:cNvGraphicFramePr>
          <p:nvPr/>
        </p:nvGraphicFramePr>
        <p:xfrm>
          <a:off x="719138" y="1610437"/>
          <a:ext cx="5373687" cy="3779696"/>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Selected Grade 3/4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222 (34.2)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5552669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4753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338195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79115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019863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weight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35378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85743194"/>
                  </a:ext>
                </a:extLst>
              </a:tr>
            </a:tbl>
          </a:graphicData>
        </a:graphic>
      </p:graphicFrame>
      <p:graphicFrame>
        <p:nvGraphicFramePr>
          <p:cNvPr id="15" name="Group 3">
            <a:extLst>
              <a:ext uri="{FF2B5EF4-FFF2-40B4-BE49-F238E27FC236}">
                <a16:creationId xmlns:a16="http://schemas.microsoft.com/office/drawing/2014/main" id="{50473FE0-309C-48AC-9FF7-0BF622A879A7}"/>
              </a:ext>
            </a:extLst>
          </p:cNvPr>
          <p:cNvGraphicFramePr>
            <a:graphicFrameLocks/>
          </p:cNvGraphicFramePr>
          <p:nvPr/>
        </p:nvGraphicFramePr>
        <p:xfrm>
          <a:off x="6384927" y="1610437"/>
          <a:ext cx="5097279" cy="2712784"/>
        </p:xfrm>
        <a:graphic>
          <a:graphicData uri="http://schemas.openxmlformats.org/drawingml/2006/table">
            <a:tbl>
              <a:tblPr/>
              <a:tblGrid>
                <a:gridCol w="1699093">
                  <a:extLst>
                    <a:ext uri="{9D8B030D-6E8A-4147-A177-3AD203B41FA5}">
                      <a16:colId xmlns:a16="http://schemas.microsoft.com/office/drawing/2014/main" val="20000"/>
                    </a:ext>
                  </a:extLst>
                </a:gridCol>
                <a:gridCol w="1699093">
                  <a:extLst>
                    <a:ext uri="{9D8B030D-6E8A-4147-A177-3AD203B41FA5}">
                      <a16:colId xmlns:a16="http://schemas.microsoft.com/office/drawing/2014/main" val="20001"/>
                    </a:ext>
                  </a:extLst>
                </a:gridCol>
                <a:gridCol w="169909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649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292 (44.8)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permanent d/c of trial agent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Darolutamide or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56715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ARASENS: AEs of Special Interest</a:t>
            </a:r>
            <a:br>
              <a:rPr lang="en-US" dirty="0"/>
            </a:br>
            <a:endParaRPr lang="en-US" altLang="en-US" dirty="0"/>
          </a:p>
        </p:txBody>
      </p:sp>
      <p:sp>
        <p:nvSpPr>
          <p:cNvPr id="12" name="Content Placeholder 1">
            <a:extLst>
              <a:ext uri="{FF2B5EF4-FFF2-40B4-BE49-F238E27FC236}">
                <a16:creationId xmlns:a16="http://schemas.microsoft.com/office/drawing/2014/main" id="{C6602948-4C02-417E-8364-6AB3524869B5}"/>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600" b="0" kern="0" dirty="0"/>
          </a:p>
          <a:p>
            <a:endParaRPr lang="en-US" sz="2600" b="0" kern="0" dirty="0"/>
          </a:p>
        </p:txBody>
      </p:sp>
      <p:sp>
        <p:nvSpPr>
          <p:cNvPr id="13" name="Text Box 15">
            <a:extLst>
              <a:ext uri="{FF2B5EF4-FFF2-40B4-BE49-F238E27FC236}">
                <a16:creationId xmlns:a16="http://schemas.microsoft.com/office/drawing/2014/main" id="{9ABCE7A8-6526-4762-AB54-C30584F81BC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a:t>
            </a:r>
          </a:p>
        </p:txBody>
      </p:sp>
      <p:graphicFrame>
        <p:nvGraphicFramePr>
          <p:cNvPr id="14" name="Group 3">
            <a:extLst>
              <a:ext uri="{FF2B5EF4-FFF2-40B4-BE49-F238E27FC236}">
                <a16:creationId xmlns:a16="http://schemas.microsoft.com/office/drawing/2014/main" id="{EE9E88ED-8F23-4DD1-8A09-948D980D94BA}"/>
              </a:ext>
            </a:extLst>
          </p:cNvPr>
          <p:cNvGraphicFramePr>
            <a:graphicFrameLocks/>
          </p:cNvGraphicFramePr>
          <p:nvPr/>
        </p:nvGraphicFramePr>
        <p:xfrm>
          <a:off x="727076" y="883315"/>
          <a:ext cx="10735055" cy="5303776"/>
        </p:xfrm>
        <a:graphic>
          <a:graphicData uri="http://schemas.openxmlformats.org/drawingml/2006/table">
            <a:tbl>
              <a:tblPr/>
              <a:tblGrid>
                <a:gridCol w="3578351">
                  <a:extLst>
                    <a:ext uri="{9D8B030D-6E8A-4147-A177-3AD203B41FA5}">
                      <a16:colId xmlns:a16="http://schemas.microsoft.com/office/drawing/2014/main" val="20000"/>
                    </a:ext>
                  </a:extLst>
                </a:gridCol>
                <a:gridCol w="1789176">
                  <a:extLst>
                    <a:ext uri="{9D8B030D-6E8A-4147-A177-3AD203B41FA5}">
                      <a16:colId xmlns:a16="http://schemas.microsoft.com/office/drawing/2014/main" val="20001"/>
                    </a:ext>
                  </a:extLst>
                </a:gridCol>
                <a:gridCol w="1789176">
                  <a:extLst>
                    <a:ext uri="{9D8B030D-6E8A-4147-A177-3AD203B41FA5}">
                      <a16:colId xmlns:a16="http://schemas.microsoft.com/office/drawing/2014/main" val="431190225"/>
                    </a:ext>
                  </a:extLst>
                </a:gridCol>
                <a:gridCol w="1789176">
                  <a:extLst>
                    <a:ext uri="{9D8B030D-6E8A-4147-A177-3AD203B41FA5}">
                      <a16:colId xmlns:a16="http://schemas.microsoft.com/office/drawing/2014/main" val="20002"/>
                    </a:ext>
                  </a:extLst>
                </a:gridCol>
                <a:gridCol w="1789176">
                  <a:extLst>
                    <a:ext uri="{9D8B030D-6E8A-4147-A177-3AD203B41FA5}">
                      <a16:colId xmlns:a16="http://schemas.microsoft.com/office/drawing/2014/main" val="606331842"/>
                    </a:ext>
                  </a:extLst>
                </a:gridCol>
              </a:tblGrid>
              <a:tr h="23213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Associated With ADT or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AR Pathway Inhibitors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 (n = 652)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 (n = 650)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96640566"/>
                  </a:ext>
                </a:extLst>
              </a:tr>
              <a:tr h="5571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Exposure-Adjusted Incidence Rate/</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100 Patient-Yr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Exposure-Adjusted Incidence Rate/</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100 Patient-Yr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216 (33.1)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 (32.9)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fracture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Falls, including accident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(6.6)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(4.6)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 (16.6)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(13.5)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55526690"/>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Diabetes mellitus and hyperglycemia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(15.2)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(14.3)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475355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Weight decreased</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33819582"/>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Vasodilation and flushing</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(20.4)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(21.7)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7911593"/>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Breast disorders/gynecomastia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0198634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(13.7)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(9.2)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3537808"/>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disorder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(10.9)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(11.7)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8574319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Cerebral ischemia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22006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Mental-impairment disorder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60561683"/>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Depressed-mood disorder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92244974"/>
                  </a:ext>
                </a:extLst>
              </a:tr>
              <a:tr h="2321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Seizure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(0.6)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87080789"/>
                  </a:ext>
                </a:extLst>
              </a:tr>
            </a:tbl>
          </a:graphicData>
        </a:graphic>
      </p:graphicFrame>
      <p:grpSp>
        <p:nvGrpSpPr>
          <p:cNvPr id="15" name="Group 14">
            <a:extLst>
              <a:ext uri="{FF2B5EF4-FFF2-40B4-BE49-F238E27FC236}">
                <a16:creationId xmlns:a16="http://schemas.microsoft.com/office/drawing/2014/main" id="{E2DC63A3-7E21-44BF-AA1E-EA77E181EC51}"/>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E69B9865-A28D-44A4-BBD9-61F98B5BC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B1310B25-DB79-4141-AAAD-1363C5E8A7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59131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ARASENS: 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400" dirty="0"/>
              <a:t>Addition of darolutamide to ADT + docetaxel significantly prolonged OS vs placebo + ADT + docetaxel in patients with mCSPC</a:t>
            </a:r>
          </a:p>
          <a:p>
            <a:pPr lvl="1"/>
            <a:r>
              <a:rPr lang="en-US" sz="2200" dirty="0"/>
              <a:t>Median OS: NE vs 48.9 mo (HR: 0.68; 95% CI: 0.57-0.80; </a:t>
            </a:r>
            <a:r>
              <a:rPr lang="en-US" sz="2200" i="1" dirty="0"/>
              <a:t>P </a:t>
            </a:r>
            <a:r>
              <a:rPr lang="en-US" sz="2200" dirty="0"/>
              <a:t>&lt;.001)</a:t>
            </a:r>
          </a:p>
          <a:p>
            <a:pPr lvl="1"/>
            <a:r>
              <a:rPr lang="en-US" sz="2200" dirty="0"/>
              <a:t>OS benefit consistent across prespecified subgroups, including those with de novo vs recurrent metastatic disease at diagnosis</a:t>
            </a:r>
          </a:p>
          <a:p>
            <a:r>
              <a:rPr lang="en-US" sz="2400" dirty="0"/>
              <a:t>Addition of darolutamide significantly improved 5 out of 7 hierarchically tested secondary endpoints: time to CRPC, time to pain progression, time to first SSE, and time to first subsequent antineoplastic therapy</a:t>
            </a:r>
          </a:p>
          <a:p>
            <a:r>
              <a:rPr lang="en-US" sz="2400" dirty="0"/>
              <a:t>AE rates comparable between arms, with no new safety signals observed</a:t>
            </a:r>
          </a:p>
          <a:p>
            <a:r>
              <a:rPr lang="en-US" sz="2400" dirty="0"/>
              <a:t>Investigators concluded that darolutamide + ADT + docetaxel should become a new standard of care for mCSPC</a:t>
            </a:r>
          </a:p>
        </p:txBody>
      </p:sp>
      <p:sp>
        <p:nvSpPr>
          <p:cNvPr id="8" name="Text Box 15">
            <a:extLst>
              <a:ext uri="{FF2B5EF4-FFF2-40B4-BE49-F238E27FC236}">
                <a16:creationId xmlns:a16="http://schemas.microsoft.com/office/drawing/2014/main" id="{2AB3ECD6-F485-4A4A-A25C-E4975AC612E7}"/>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2022;[Epub]. Smith. ASCO GU 2022. Abstr 13.</a:t>
            </a:r>
          </a:p>
        </p:txBody>
      </p:sp>
      <p:grpSp>
        <p:nvGrpSpPr>
          <p:cNvPr id="9" name="Group 8">
            <a:extLst>
              <a:ext uri="{FF2B5EF4-FFF2-40B4-BE49-F238E27FC236}">
                <a16:creationId xmlns:a16="http://schemas.microsoft.com/office/drawing/2014/main" id="{61968903-3664-4E99-A108-C92D7CFFCDF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795E17A8-D8BB-4375-908B-0F44EF356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C041A35-F980-44BC-83FD-BC45E30E646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652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First-line Olaparib + Abiraterone vs </a:t>
            </a:r>
            <a:br>
              <a:rPr lang="en-US" dirty="0"/>
            </a:br>
            <a:r>
              <a:rPr lang="en-US" dirty="0"/>
              <a:t>Placebo + Abiraterone in mCRPC</a:t>
            </a:r>
          </a:p>
        </p:txBody>
      </p:sp>
      <p:sp>
        <p:nvSpPr>
          <p:cNvPr id="4" name="Content Placeholder 7">
            <a:extLst>
              <a:ext uri="{FF2B5EF4-FFF2-40B4-BE49-F238E27FC236}">
                <a16:creationId xmlns:a16="http://schemas.microsoft.com/office/drawing/2014/main" id="{0D0E62BB-91F9-4696-8038-D8BC6E429178}"/>
              </a:ext>
            </a:extLst>
          </p:cNvPr>
          <p:cNvSpPr txBox="1">
            <a:spLocks/>
          </p:cNvSpPr>
          <p:nvPr/>
        </p:nvSpPr>
        <p:spPr bwMode="auto">
          <a:xfrm>
            <a:off x="605558" y="5319736"/>
            <a:ext cx="10881360" cy="106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marR="0" lvl="0" indent="-342900" fontAlgn="base">
              <a:lnSpc>
                <a:spcPct val="90000"/>
              </a:lnSpc>
              <a:spcBef>
                <a:spcPts val="1000"/>
              </a:spcBef>
              <a:spcAft>
                <a:spcPts val="700"/>
              </a:spcAft>
              <a:buClr>
                <a:srgbClr val="000000"/>
              </a:buClr>
              <a:buSzTx/>
              <a:buFont typeface="Wingdings" panose="05000000000000000000" pitchFamily="2" charset="2"/>
              <a:buChar char="§"/>
              <a:tabLst/>
              <a:defRPr sz="2200" kern="0">
                <a:solidFill>
                  <a:srgbClr val="000000"/>
                </a:solidFill>
                <a:latin typeface="Calibri" panose="020F0502020204030204" pitchFamily="34" charset="0"/>
              </a:defRPr>
            </a:lvl1pPr>
            <a:lvl2pPr marL="742950" indent="-285750" fontAlgn="base">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fontAlgn="base">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fontAlgn="base">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fontAlgn="base">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vl6pPr>
            <a:lvl7pPr marL="2971800" indent="-228600" fontAlgn="base">
              <a:lnSpc>
                <a:spcPct val="90000"/>
              </a:lnSpc>
              <a:spcBef>
                <a:spcPct val="35000"/>
              </a:spcBef>
              <a:spcAft>
                <a:spcPct val="25000"/>
              </a:spcAft>
              <a:buClr>
                <a:schemeClr val="accent2"/>
              </a:buClr>
              <a:buFont typeface="Arial" charset="0"/>
              <a:buChar char="–"/>
              <a:defRPr sz="1400"/>
            </a:lvl7pPr>
            <a:lvl8pPr marL="3429000" indent="-228600" fontAlgn="base">
              <a:lnSpc>
                <a:spcPct val="90000"/>
              </a:lnSpc>
              <a:spcBef>
                <a:spcPct val="35000"/>
              </a:spcBef>
              <a:spcAft>
                <a:spcPct val="25000"/>
              </a:spcAft>
              <a:buClr>
                <a:schemeClr val="accent2"/>
              </a:buClr>
              <a:buFont typeface="Arial" charset="0"/>
              <a:buChar char="–"/>
              <a:defRPr sz="1400"/>
            </a:lvl8pPr>
            <a:lvl9pPr marL="3886200" indent="-228600" fontAlgn="base">
              <a:lnSpc>
                <a:spcPct val="90000"/>
              </a:lnSpc>
              <a:spcBef>
                <a:spcPct val="35000"/>
              </a:spcBef>
              <a:spcAft>
                <a:spcPct val="25000"/>
              </a:spcAft>
              <a:buClr>
                <a:schemeClr val="accent2"/>
              </a:buClr>
              <a:buFont typeface="Arial" charset="0"/>
              <a:buChar char="–"/>
              <a:defRPr sz="1400"/>
            </a:lvl9pPr>
          </a:lstStyle>
          <a:p>
            <a:r>
              <a:rPr lang="en-US" sz="2000" dirty="0"/>
              <a:t>Primary endpoint: </a:t>
            </a:r>
            <a:r>
              <a:rPr lang="en-US" sz="2000" b="0" dirty="0"/>
              <a:t>rPFS by investigator</a:t>
            </a:r>
          </a:p>
          <a:p>
            <a:r>
              <a:rPr lang="en-US" sz="2000" dirty="0"/>
              <a:t>Key secondary endpoints: </a:t>
            </a:r>
            <a:r>
              <a:rPr lang="en-US" sz="2000" b="0" dirty="0"/>
              <a:t>OS, time to subsequent therapy or death, PFS2, ORR, HRRm prevalence (retrospectively assessed), HRQoL, safety</a:t>
            </a:r>
          </a:p>
        </p:txBody>
      </p:sp>
      <p:sp>
        <p:nvSpPr>
          <p:cNvPr id="5" name="Content Placeholder 7">
            <a:extLst>
              <a:ext uri="{FF2B5EF4-FFF2-40B4-BE49-F238E27FC236}">
                <a16:creationId xmlns:a16="http://schemas.microsoft.com/office/drawing/2014/main" id="{CDF0B2EE-1FF9-4D9C-BB32-F52F4FA1DB54}"/>
              </a:ext>
            </a:extLst>
          </p:cNvPr>
          <p:cNvSpPr txBox="1">
            <a:spLocks/>
          </p:cNvSpPr>
          <p:nvPr/>
        </p:nvSpPr>
        <p:spPr bwMode="auto">
          <a:xfrm>
            <a:off x="605559" y="1513047"/>
            <a:ext cx="10877529" cy="405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000" b="0" kern="0" dirty="0">
                <a:solidFill>
                  <a:srgbClr val="000000"/>
                </a:solidFill>
              </a:rPr>
              <a:t>Interim analysis of international, randomized</a:t>
            </a:r>
            <a:r>
              <a:rPr kumimoji="0" lang="en-US" sz="2000" b="0" i="0" u="none" strike="noStrike" kern="0" cap="none" spc="0" normalizeH="0" baseline="0" noProof="0" dirty="0">
                <a:ln>
                  <a:noFill/>
                </a:ln>
                <a:solidFill>
                  <a:srgbClr val="000000"/>
                </a:solidFill>
                <a:effectLst/>
                <a:uLnTx/>
                <a:uFillTx/>
              </a:rPr>
              <a:t>, double-blind phase III </a:t>
            </a:r>
            <a:r>
              <a:rPr lang="en-US" sz="2000" b="0" kern="0" dirty="0">
                <a:solidFill>
                  <a:srgbClr val="000000"/>
                </a:solidFill>
              </a:rPr>
              <a:t>trial</a:t>
            </a:r>
            <a:r>
              <a:rPr kumimoji="0" lang="en-US" sz="2000" b="0" i="0" u="none" strike="noStrike" kern="0" cap="none" spc="0" normalizeH="0" baseline="0" noProof="0" dirty="0">
                <a:ln>
                  <a:noFill/>
                </a:ln>
                <a:solidFill>
                  <a:srgbClr val="000000"/>
                </a:solidFill>
                <a:effectLst/>
                <a:uLnTx/>
                <a:uFillTx/>
              </a:rPr>
              <a:t> (data cutoff: July 30, 2021)</a:t>
            </a:r>
          </a:p>
        </p:txBody>
      </p:sp>
      <p:sp>
        <p:nvSpPr>
          <p:cNvPr id="21" name="Text Box 15">
            <a:extLst>
              <a:ext uri="{FF2B5EF4-FFF2-40B4-BE49-F238E27FC236}">
                <a16:creationId xmlns:a16="http://schemas.microsoft.com/office/drawing/2014/main" id="{9B0C4D0A-1A43-4009-93ED-3CF99434D3FD}"/>
              </a:ext>
            </a:extLst>
          </p:cNvPr>
          <p:cNvSpPr txBox="1">
            <a:spLocks noChangeArrowheads="1"/>
          </p:cNvSpPr>
          <p:nvPr/>
        </p:nvSpPr>
        <p:spPr bwMode="auto">
          <a:xfrm>
            <a:off x="422583" y="64182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 Clarke. ASCO 2019. Abstr TPS340. NCT03732820.</a:t>
            </a:r>
          </a:p>
        </p:txBody>
      </p:sp>
      <p:sp>
        <p:nvSpPr>
          <p:cNvPr id="22" name="TextBox 21">
            <a:extLst>
              <a:ext uri="{FF2B5EF4-FFF2-40B4-BE49-F238E27FC236}">
                <a16:creationId xmlns:a16="http://schemas.microsoft.com/office/drawing/2014/main" id="{388EFA16-AFFC-4699-A072-4466F4B6B64D}"/>
              </a:ext>
            </a:extLst>
          </p:cNvPr>
          <p:cNvSpPr txBox="1"/>
          <p:nvPr/>
        </p:nvSpPr>
        <p:spPr bwMode="auto">
          <a:xfrm>
            <a:off x="4806555" y="4755338"/>
            <a:ext cx="56977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 additional 108 patients will be randomized 1:1 in China. </a:t>
            </a:r>
            <a:r>
              <a:rPr lang="en-GB" altLang="en-US" sz="1400" baseline="30000" dirty="0">
                <a:solidFill>
                  <a:srgbClr val="000000"/>
                </a:solidFill>
                <a:latin typeface="Calibri" panose="020F0502020204030204" pitchFamily="34" charset="0"/>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Prednisone/prednisolone (5 mg BID) given with abiraterone. </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ext Box 45">
            <a:extLst>
              <a:ext uri="{FF2B5EF4-FFF2-40B4-BE49-F238E27FC236}">
                <a16:creationId xmlns:a16="http://schemas.microsoft.com/office/drawing/2014/main" id="{DD2DB5CD-8875-43C2-B561-456712463F26}"/>
              </a:ext>
            </a:extLst>
          </p:cNvPr>
          <p:cNvSpPr txBox="1">
            <a:spLocks noChangeArrowheads="1"/>
          </p:cNvSpPr>
          <p:nvPr/>
        </p:nvSpPr>
        <p:spPr bwMode="auto">
          <a:xfrm>
            <a:off x="788670" y="2668134"/>
            <a:ext cx="332169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GB" altLang="en-US" sz="1600" dirty="0"/>
              <a:t>Patients with mCRPC; n</a:t>
            </a:r>
            <a:r>
              <a:rPr lang="en-GB" altLang="en-US" sz="1600" b="0" dirty="0">
                <a:solidFill>
                  <a:schemeClr val="bg1"/>
                </a:solidFill>
                <a:latin typeface="Calibri" panose="020F0502020204030204" pitchFamily="34" charset="0"/>
              </a:rPr>
              <a:t>o prior tx for mCRPC; ongoing ADT; docetaxel for mHSPC allowed; no prior abiraterone; n</a:t>
            </a:r>
            <a:r>
              <a:rPr lang="en-US" altLang="en-US" sz="1600" b="0" dirty="0">
                <a:solidFill>
                  <a:schemeClr val="bg1"/>
                </a:solidFill>
                <a:latin typeface="Calibri" panose="020F0502020204030204" pitchFamily="34" charset="0"/>
              </a:rPr>
              <a:t>o screening for HRR mutations required, but optional biopsies and blood collected for NGS testing; </a:t>
            </a:r>
            <a:br>
              <a:rPr lang="en-US"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0/1</a:t>
            </a:r>
            <a:endParaRPr lang="en-US" altLang="en-US" sz="1600" dirty="0"/>
          </a:p>
          <a:p>
            <a:r>
              <a:rPr lang="en-GB" altLang="en-US" sz="1600" b="0" dirty="0">
                <a:solidFill>
                  <a:schemeClr val="bg1"/>
                </a:solidFill>
                <a:latin typeface="Calibri" panose="020F0502020204030204" pitchFamily="34" charset="0"/>
              </a:rPr>
              <a:t>(N = 796*)</a:t>
            </a:r>
            <a:endParaRPr lang="en-US" altLang="en-US" sz="1600" b="0" dirty="0">
              <a:solidFill>
                <a:schemeClr val="bg1"/>
              </a:solidFill>
              <a:latin typeface="Calibri" panose="020F0502020204030204" pitchFamily="34" charset="0"/>
            </a:endParaRPr>
          </a:p>
        </p:txBody>
      </p:sp>
      <p:sp>
        <p:nvSpPr>
          <p:cNvPr id="7" name="Rectangle 46">
            <a:extLst>
              <a:ext uri="{FF2B5EF4-FFF2-40B4-BE49-F238E27FC236}">
                <a16:creationId xmlns:a16="http://schemas.microsoft.com/office/drawing/2014/main" id="{67A892DF-F644-405E-9433-3EE4514A5435}"/>
              </a:ext>
            </a:extLst>
          </p:cNvPr>
          <p:cNvSpPr>
            <a:spLocks noChangeArrowheads="1"/>
          </p:cNvSpPr>
          <p:nvPr/>
        </p:nvSpPr>
        <p:spPr bwMode="auto">
          <a:xfrm>
            <a:off x="8013498" y="3040980"/>
            <a:ext cx="31161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 or unacceptable toxicity</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from placebo to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olaparib not permitted</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Rectangle 49">
            <a:extLst>
              <a:ext uri="{FF2B5EF4-FFF2-40B4-BE49-F238E27FC236}">
                <a16:creationId xmlns:a16="http://schemas.microsoft.com/office/drawing/2014/main" id="{66D054BE-C411-4F6B-95A1-6093EA170BF0}"/>
              </a:ext>
            </a:extLst>
          </p:cNvPr>
          <p:cNvSpPr>
            <a:spLocks noChangeArrowheads="1"/>
          </p:cNvSpPr>
          <p:nvPr/>
        </p:nvSpPr>
        <p:spPr bwMode="auto">
          <a:xfrm>
            <a:off x="4806555" y="2649847"/>
            <a:ext cx="2743200" cy="100584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Olaparib</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300 mg BID +</a:t>
            </a:r>
            <a:b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Abiraterone</a:t>
            </a:r>
            <a:r>
              <a:rPr kumimoji="0" lang="en-GB" altLang="en-US" sz="1600" b="0" i="0" u="none" strike="noStrike" kern="120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rPr>
              <a:t>†</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1000 mg QD</a:t>
            </a:r>
            <a:endParaRPr kumimoji="0" lang="en-US" altLang="en-US" sz="1600" b="0" i="0" u="none" strike="noStrike" kern="120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(n = 399)</a:t>
            </a:r>
          </a:p>
        </p:txBody>
      </p:sp>
      <p:sp>
        <p:nvSpPr>
          <p:cNvPr id="9" name="Line 52">
            <a:extLst>
              <a:ext uri="{FF2B5EF4-FFF2-40B4-BE49-F238E27FC236}">
                <a16:creationId xmlns:a16="http://schemas.microsoft.com/office/drawing/2014/main" id="{69AFC201-0B6C-4AB8-BF7C-C8BDD3A1E981}"/>
              </a:ext>
            </a:extLst>
          </p:cNvPr>
          <p:cNvSpPr>
            <a:spLocks noChangeShapeType="1"/>
          </p:cNvSpPr>
          <p:nvPr/>
        </p:nvSpPr>
        <p:spPr bwMode="auto">
          <a:xfrm>
            <a:off x="7598241" y="370269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50">
            <a:extLst>
              <a:ext uri="{FF2B5EF4-FFF2-40B4-BE49-F238E27FC236}">
                <a16:creationId xmlns:a16="http://schemas.microsoft.com/office/drawing/2014/main" id="{F3D677CF-1B60-4EC1-BA32-F4E31931803C}"/>
              </a:ext>
            </a:extLst>
          </p:cNvPr>
          <p:cNvSpPr>
            <a:spLocks noChangeArrowheads="1"/>
          </p:cNvSpPr>
          <p:nvPr/>
        </p:nvSpPr>
        <p:spPr bwMode="auto">
          <a:xfrm>
            <a:off x="4806555" y="3749712"/>
            <a:ext cx="2743200" cy="100584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a:t>
            </a:r>
            <a:r>
              <a:rPr kumimoji="0" lang="en-GB" altLang="en-US" sz="1600" b="0"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1000 mg QD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397)</a:t>
            </a:r>
          </a:p>
        </p:txBody>
      </p:sp>
      <p:sp>
        <p:nvSpPr>
          <p:cNvPr id="12" name="Line 53">
            <a:extLst>
              <a:ext uri="{FF2B5EF4-FFF2-40B4-BE49-F238E27FC236}">
                <a16:creationId xmlns:a16="http://schemas.microsoft.com/office/drawing/2014/main" id="{7C5BD050-A0FB-4DB3-B58B-05DA8345C4A9}"/>
              </a:ext>
            </a:extLst>
          </p:cNvPr>
          <p:cNvSpPr>
            <a:spLocks noChangeShapeType="1"/>
          </p:cNvSpPr>
          <p:nvPr/>
        </p:nvSpPr>
        <p:spPr bwMode="auto">
          <a:xfrm>
            <a:off x="4150503" y="3901795"/>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4" name="Line 54">
            <a:extLst>
              <a:ext uri="{FF2B5EF4-FFF2-40B4-BE49-F238E27FC236}">
                <a16:creationId xmlns:a16="http://schemas.microsoft.com/office/drawing/2014/main" id="{FA1A02E5-70A6-4F06-B3D5-C4532D9F41BA}"/>
              </a:ext>
            </a:extLst>
          </p:cNvPr>
          <p:cNvSpPr>
            <a:spLocks noChangeShapeType="1"/>
          </p:cNvSpPr>
          <p:nvPr/>
        </p:nvSpPr>
        <p:spPr bwMode="auto">
          <a:xfrm flipV="1">
            <a:off x="4150503" y="3152767"/>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5" name="Text Box 30">
            <a:extLst>
              <a:ext uri="{FF2B5EF4-FFF2-40B4-BE49-F238E27FC236}">
                <a16:creationId xmlns:a16="http://schemas.microsoft.com/office/drawing/2014/main" id="{E27292FE-05E0-4319-A20F-5326260A0A3D}"/>
              </a:ext>
            </a:extLst>
          </p:cNvPr>
          <p:cNvSpPr txBox="1">
            <a:spLocks noChangeArrowheads="1"/>
          </p:cNvSpPr>
          <p:nvPr/>
        </p:nvSpPr>
        <p:spPr bwMode="auto">
          <a:xfrm>
            <a:off x="2083374" y="1876198"/>
            <a:ext cx="4606487"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metastatic disease sites (bone only vs visceral vs other), taxane for mHSPC (yes vs no) </a:t>
            </a:r>
            <a:endParaRPr kumimoji="0" lang="en-US" altLang="en-US" sz="16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7" name="Straight Arrow Connector 16">
            <a:extLst>
              <a:ext uri="{FF2B5EF4-FFF2-40B4-BE49-F238E27FC236}">
                <a16:creationId xmlns:a16="http://schemas.microsoft.com/office/drawing/2014/main" id="{F9CEAC54-FD80-4043-9B65-126C59A66B1B}"/>
              </a:ext>
            </a:extLst>
          </p:cNvPr>
          <p:cNvCxnSpPr>
            <a:cxnSpLocks/>
          </p:cNvCxnSpPr>
          <p:nvPr/>
        </p:nvCxnSpPr>
        <p:spPr bwMode="auto">
          <a:xfrm>
            <a:off x="4383865" y="2444107"/>
            <a:ext cx="0" cy="431123"/>
          </a:xfrm>
          <a:prstGeom prst="straightConnector1">
            <a:avLst/>
          </a:prstGeom>
          <a:noFill/>
          <a:ln w="28575" cap="flat" cmpd="sng" algn="ctr">
            <a:solidFill>
              <a:schemeClr val="bg1"/>
            </a:solidFill>
            <a:prstDash val="sysDash"/>
            <a:round/>
            <a:headEnd type="none" w="med" len="med"/>
            <a:tailEnd type="triangle"/>
          </a:ln>
          <a:effectLst/>
        </p:spPr>
      </p:cxnSp>
      <p:grpSp>
        <p:nvGrpSpPr>
          <p:cNvPr id="24" name="Group 23">
            <a:extLst>
              <a:ext uri="{FF2B5EF4-FFF2-40B4-BE49-F238E27FC236}">
                <a16:creationId xmlns:a16="http://schemas.microsoft.com/office/drawing/2014/main" id="{B4380353-A68A-4F20-99F9-309869A16CD6}"/>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FAC6043D-984C-47B3-A26A-5CBFC8F8A9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8">
              <a:extLst>
                <a:ext uri="{FF2B5EF4-FFF2-40B4-BE49-F238E27FC236}">
                  <a16:creationId xmlns:a16="http://schemas.microsoft.com/office/drawing/2014/main" id="{EA8E6382-A789-450E-9790-2211677D290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42077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Baseline Characteristics, HRR Testing</a:t>
            </a:r>
          </a:p>
        </p:txBody>
      </p:sp>
      <p:sp>
        <p:nvSpPr>
          <p:cNvPr id="4" name="Content Placeholder 3">
            <a:extLst>
              <a:ext uri="{FF2B5EF4-FFF2-40B4-BE49-F238E27FC236}">
                <a16:creationId xmlns:a16="http://schemas.microsoft.com/office/drawing/2014/main" id="{75A96F30-277C-4408-9051-4EA25768F5E5}"/>
              </a:ext>
            </a:extLst>
          </p:cNvPr>
          <p:cNvSpPr>
            <a:spLocks noGrp="1"/>
          </p:cNvSpPr>
          <p:nvPr>
            <p:ph sz="half" idx="2"/>
          </p:nvPr>
        </p:nvSpPr>
        <p:spPr/>
        <p:txBody>
          <a:bodyPr/>
          <a:lstStyle/>
          <a:p>
            <a:r>
              <a:rPr lang="en-US" sz="2000" dirty="0"/>
              <a:t>Trial enrollment not based on biomarkers</a:t>
            </a:r>
          </a:p>
          <a:p>
            <a:r>
              <a:rPr lang="en-US" sz="2000" dirty="0"/>
              <a:t>HRRm status assessed retrospectively using biopsy and/or blood sampled at baseline</a:t>
            </a:r>
          </a:p>
          <a:p>
            <a:pPr lvl="1"/>
            <a:r>
              <a:rPr lang="en-US" sz="1800" dirty="0"/>
              <a:t>Assessed using NGS (FoundationOne® CDx </a:t>
            </a:r>
            <a:br>
              <a:rPr lang="en-US" sz="1800" dirty="0"/>
            </a:br>
            <a:r>
              <a:rPr lang="en-US" sz="1800" dirty="0"/>
              <a:t>for tissue, FoundationOne® Liquid CDx for plasma ctDNA)</a:t>
            </a:r>
          </a:p>
          <a:p>
            <a:pPr lvl="1"/>
            <a:r>
              <a:rPr lang="en-US" sz="1800" dirty="0"/>
              <a:t>HRRm: ≥1 mutation in HRR genes detected by either NGS assay (</a:t>
            </a:r>
            <a:r>
              <a:rPr lang="en-US" sz="1800" i="1" dirty="0"/>
              <a:t>ATM, BRCA1, BRCA2, BARD1, BRIP1, CDK12, CHEK1, CHEK2, FANCL, PALB2, RAD51B, RAD51C, RAD51D, RAD54L</a:t>
            </a:r>
            <a:r>
              <a:rPr lang="en-US" sz="1800" dirty="0"/>
              <a:t>)</a:t>
            </a:r>
          </a:p>
          <a:p>
            <a:pPr lvl="1"/>
            <a:r>
              <a:rPr lang="en-US" sz="1800" dirty="0"/>
              <a:t>Non-HRRm: no mutation detected </a:t>
            </a:r>
          </a:p>
          <a:p>
            <a:pPr lvl="1"/>
            <a:r>
              <a:rPr lang="en-US" sz="1800" dirty="0"/>
              <a:t>HRRm unknown: no valid results </a:t>
            </a:r>
          </a:p>
          <a:p>
            <a:r>
              <a:rPr lang="en-US" sz="2000" dirty="0"/>
              <a:t>HRRm status established for 97.7% of patients</a:t>
            </a:r>
          </a:p>
          <a:p>
            <a:pPr lvl="1"/>
            <a:endParaRPr lang="en-US" sz="2000" dirty="0"/>
          </a:p>
        </p:txBody>
      </p:sp>
      <p:sp>
        <p:nvSpPr>
          <p:cNvPr id="8" name="Text Box 15">
            <a:extLst>
              <a:ext uri="{FF2B5EF4-FFF2-40B4-BE49-F238E27FC236}">
                <a16:creationId xmlns:a16="http://schemas.microsoft.com/office/drawing/2014/main" id="{CB33B637-B8FC-42E3-87F9-0A403D346B46}"/>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graphicFrame>
        <p:nvGraphicFramePr>
          <p:cNvPr id="9" name="Group 3">
            <a:extLst>
              <a:ext uri="{FF2B5EF4-FFF2-40B4-BE49-F238E27FC236}">
                <a16:creationId xmlns:a16="http://schemas.microsoft.com/office/drawing/2014/main" id="{EE7AE77C-CF58-4844-8B54-FBC20817F32B}"/>
              </a:ext>
            </a:extLst>
          </p:cNvPr>
          <p:cNvGraphicFramePr>
            <a:graphicFrameLocks/>
          </p:cNvGraphicFramePr>
          <p:nvPr/>
        </p:nvGraphicFramePr>
        <p:xfrm>
          <a:off x="719138" y="1429813"/>
          <a:ext cx="5373687" cy="4785488"/>
        </p:xfrm>
        <a:graphic>
          <a:graphicData uri="http://schemas.openxmlformats.org/drawingml/2006/table">
            <a:tbl>
              <a:tblPr/>
              <a:tblGrid>
                <a:gridCol w="2104273">
                  <a:extLst>
                    <a:ext uri="{9D8B030D-6E8A-4147-A177-3AD203B41FA5}">
                      <a16:colId xmlns:a16="http://schemas.microsoft.com/office/drawing/2014/main" val="20000"/>
                    </a:ext>
                  </a:extLst>
                </a:gridCol>
                <a:gridCol w="1634707">
                  <a:extLst>
                    <a:ext uri="{9D8B030D-6E8A-4147-A177-3AD203B41FA5}">
                      <a16:colId xmlns:a16="http://schemas.microsoft.com/office/drawing/2014/main" val="20001"/>
                    </a:ext>
                  </a:extLst>
                </a:gridCol>
                <a:gridCol w="163470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 + Abiraterone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Abiraterone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69.0 (43-91)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(46-88)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Symptomatic pain,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Site of metastases,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Distant 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Locoregional 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349 (87.5)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(20.6)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339 (85.4)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5001370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Docetaxel for mHSPC,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70708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PSA, µg/L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17.90 (6.09-67.00)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16.81 (6.26-53.30)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928259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HRRm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Non-HRRm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HRRm 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279 (69.9)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273 (68.8)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77535008"/>
                  </a:ext>
                </a:extLst>
              </a:tr>
            </a:tbl>
          </a:graphicData>
        </a:graphic>
      </p:graphicFrame>
      <p:grpSp>
        <p:nvGrpSpPr>
          <p:cNvPr id="13" name="Group 12">
            <a:extLst>
              <a:ext uri="{FF2B5EF4-FFF2-40B4-BE49-F238E27FC236}">
                <a16:creationId xmlns:a16="http://schemas.microsoft.com/office/drawing/2014/main" id="{5DFD716C-B2A6-4BB1-BA4E-838A6930F438}"/>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CDE95EA2-F742-4CD7-84D7-E92EBA66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8D9D1611-C5FC-4DDF-ABAD-6A55553791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53508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PROpel: rPFS (Primary Endpoint)</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a:xfrm>
            <a:off x="604675" y="5037983"/>
            <a:ext cx="10877529" cy="1125749"/>
          </a:xfrm>
        </p:spPr>
        <p:txBody>
          <a:bodyPr/>
          <a:lstStyle/>
          <a:p>
            <a:r>
              <a:rPr lang="en-US" sz="2000" dirty="0"/>
              <a:t>Olaparib + abiraterone significantly reduced risk of progression or death by 34% per investigator assessment (</a:t>
            </a:r>
            <a:r>
              <a:rPr lang="en-US" sz="2000" i="1" dirty="0"/>
              <a:t>P </a:t>
            </a:r>
            <a:r>
              <a:rPr lang="en-US" sz="2000" dirty="0"/>
              <a:t>&lt;.0001), consistent with 39% risk reduction per BICR (nominal </a:t>
            </a:r>
            <a:r>
              <a:rPr lang="en-US" sz="2000" i="1" dirty="0"/>
              <a:t>P</a:t>
            </a:r>
            <a:r>
              <a:rPr lang="en-US" sz="2000" dirty="0"/>
              <a:t> &lt;.0001)</a:t>
            </a:r>
          </a:p>
          <a:p>
            <a:r>
              <a:rPr lang="en-US" sz="2000" dirty="0"/>
              <a:t>rPFS benefit with olaparib seen across all prespecified subgroups, including HRRm and non-HRRm</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28284" y="1604963"/>
          <a:ext cx="10735056" cy="3285888"/>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gridCol w="2683764">
                  <a:extLst>
                    <a:ext uri="{9D8B030D-6E8A-4147-A177-3AD203B41FA5}">
                      <a16:colId xmlns:a16="http://schemas.microsoft.com/office/drawing/2014/main" val="1604843977"/>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Olaparib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gridSpan="4">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rPFS by investigator assessment (primary endpoint)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2618741"/>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(0.54-0.81;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45228007"/>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05832604"/>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rPFS by BICR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532377223"/>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 (0.49-0.74;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031333541"/>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1382611"/>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grpSp>
        <p:nvGrpSpPr>
          <p:cNvPr id="10" name="Group 9">
            <a:extLst>
              <a:ext uri="{FF2B5EF4-FFF2-40B4-BE49-F238E27FC236}">
                <a16:creationId xmlns:a16="http://schemas.microsoft.com/office/drawing/2014/main" id="{B4540F1F-917A-4D26-814B-BD08EB9CAF74}"/>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2AFBBCF5-39E3-4F0D-9B81-55831EBBE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3D03C749-6F5A-4ACA-953F-7350A01982A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34107DAC-ED4C-4AD0-9900-71B42EA96F64}"/>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spTree>
    <p:extLst>
      <p:ext uri="{BB962C8B-B14F-4D97-AF65-F5344CB8AC3E}">
        <p14:creationId xmlns:p14="http://schemas.microsoft.com/office/powerpoint/2010/main" val="3350322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PROpel: Other Efficacy Outcomes</a:t>
            </a:r>
          </a:p>
        </p:txBody>
      </p:sp>
      <p:sp>
        <p:nvSpPr>
          <p:cNvPr id="4" name="Content Placeholder 3">
            <a:extLst>
              <a:ext uri="{FF2B5EF4-FFF2-40B4-BE49-F238E27FC236}">
                <a16:creationId xmlns:a16="http://schemas.microsoft.com/office/drawing/2014/main" id="{18CF3695-AF50-422C-BEC4-2A59F8D78F56}"/>
              </a:ext>
            </a:extLst>
          </p:cNvPr>
          <p:cNvSpPr>
            <a:spLocks noGrp="1"/>
          </p:cNvSpPr>
          <p:nvPr>
            <p:ph sz="half" idx="1"/>
          </p:nvPr>
        </p:nvSpPr>
        <p:spPr>
          <a:xfrm>
            <a:off x="601820" y="4705350"/>
            <a:ext cx="5309278" cy="1484118"/>
          </a:xfrm>
        </p:spPr>
        <p:txBody>
          <a:bodyPr/>
          <a:lstStyle/>
          <a:p>
            <a:r>
              <a:rPr lang="en-US" dirty="0"/>
              <a:t>OS data at 28.6% maturity</a:t>
            </a:r>
          </a:p>
        </p:txBody>
      </p:sp>
      <p:sp>
        <p:nvSpPr>
          <p:cNvPr id="17" name="Content Placeholder 16">
            <a:extLst>
              <a:ext uri="{FF2B5EF4-FFF2-40B4-BE49-F238E27FC236}">
                <a16:creationId xmlns:a16="http://schemas.microsoft.com/office/drawing/2014/main" id="{3DF63944-A830-4B7C-AEBB-B7AABC0B2BC5}"/>
              </a:ext>
            </a:extLst>
          </p:cNvPr>
          <p:cNvSpPr>
            <a:spLocks noGrp="1"/>
          </p:cNvSpPr>
          <p:nvPr>
            <p:ph sz="half" idx="2"/>
          </p:nvPr>
        </p:nvSpPr>
        <p:spPr>
          <a:xfrm>
            <a:off x="6252634" y="4705844"/>
            <a:ext cx="5229570" cy="1484348"/>
          </a:xfrm>
        </p:spPr>
        <p:txBody>
          <a:bodyPr/>
          <a:lstStyle/>
          <a:p>
            <a:r>
              <a:rPr lang="en-US" dirty="0"/>
              <a:t>ORR improved by ~10% with addition of olaparib (odds ratio: 1.60; 95% CI: 1.02-2.53; nominal </a:t>
            </a:r>
            <a:r>
              <a:rPr lang="en-US" i="1" dirty="0"/>
              <a:t>P </a:t>
            </a:r>
            <a:r>
              <a:rPr lang="en-US" dirty="0"/>
              <a:t>= .0409)</a:t>
            </a:r>
          </a:p>
        </p:txBody>
      </p:sp>
      <p:graphicFrame>
        <p:nvGraphicFramePr>
          <p:cNvPr id="10" name="Group 32">
            <a:extLst>
              <a:ext uri="{FF2B5EF4-FFF2-40B4-BE49-F238E27FC236}">
                <a16:creationId xmlns:a16="http://schemas.microsoft.com/office/drawing/2014/main" id="{071DBD38-5EA6-7C49-B489-06BAF80AB0F4}"/>
              </a:ext>
            </a:extLst>
          </p:cNvPr>
          <p:cNvGraphicFramePr>
            <a:graphicFrameLocks noGrp="1"/>
          </p:cNvGraphicFramePr>
          <p:nvPr>
            <p:extLst>
              <p:ext uri="{D42A27DB-BD31-4B8C-83A1-F6EECF244321}">
                <p14:modId xmlns:p14="http://schemas.microsoft.com/office/powerpoint/2010/main" val="2914004541"/>
              </p:ext>
            </p:extLst>
          </p:nvPr>
        </p:nvGraphicFramePr>
        <p:xfrm>
          <a:off x="6384926" y="1610437"/>
          <a:ext cx="5097462" cy="2697544"/>
        </p:xfrm>
        <a:graphic>
          <a:graphicData uri="http://schemas.openxmlformats.org/drawingml/2006/table">
            <a:tbl>
              <a:tblPr/>
              <a:tblGrid>
                <a:gridCol w="1699154">
                  <a:extLst>
                    <a:ext uri="{9D8B030D-6E8A-4147-A177-3AD203B41FA5}">
                      <a16:colId xmlns:a16="http://schemas.microsoft.com/office/drawing/2014/main" val="20000"/>
                    </a:ext>
                  </a:extLst>
                </a:gridCol>
                <a:gridCol w="1699154">
                  <a:extLst>
                    <a:ext uri="{9D8B030D-6E8A-4147-A177-3AD203B41FA5}">
                      <a16:colId xmlns:a16="http://schemas.microsoft.com/office/drawing/2014/main" val="20001"/>
                    </a:ext>
                  </a:extLst>
                </a:gridCol>
                <a:gridCol w="1699154">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in Patients With Measurable Disease,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81235">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3284914"/>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7747725"/>
                  </a:ext>
                </a:extLst>
              </a:tr>
            </a:tbl>
          </a:graphicData>
        </a:graphic>
      </p:graphicFrame>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19138" y="1610437"/>
          <a:ext cx="5376672" cy="2944480"/>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20001"/>
                    </a:ext>
                  </a:extLst>
                </a:gridCol>
                <a:gridCol w="179222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Abiraterone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0.86 (0.66-1.12;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8169550"/>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TFST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3284914"/>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(0.61-0.90;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0389943"/>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7747725"/>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0.69 (0.51-0.94;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2547451"/>
                  </a:ext>
                </a:extLst>
              </a:tr>
            </a:tbl>
          </a:graphicData>
        </a:graphic>
      </p:graphicFrame>
      <p:grpSp>
        <p:nvGrpSpPr>
          <p:cNvPr id="11" name="Group 10">
            <a:extLst>
              <a:ext uri="{FF2B5EF4-FFF2-40B4-BE49-F238E27FC236}">
                <a16:creationId xmlns:a16="http://schemas.microsoft.com/office/drawing/2014/main" id="{53F71DBE-6880-416D-A1AB-FAC2877FE43A}"/>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CB6B038B-3A45-4B8D-8429-C25B5CA0B9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015DA065-A2B6-413A-B630-55D4BC6A86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E05CF0A4-266A-407B-BDA6-7BEA644962D5}"/>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spTree>
    <p:extLst>
      <p:ext uri="{BB962C8B-B14F-4D97-AF65-F5344CB8AC3E}">
        <p14:creationId xmlns:p14="http://schemas.microsoft.com/office/powerpoint/2010/main" val="29046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Safety Summary, </a:t>
            </a:r>
            <a:br>
              <a:rPr lang="en-US" dirty="0"/>
            </a:br>
            <a:r>
              <a:rPr lang="en-US" dirty="0"/>
              <a:t>Cardiac and Thromboembolic AEs, HRQoL</a:t>
            </a:r>
          </a:p>
        </p:txBody>
      </p:sp>
      <p:sp>
        <p:nvSpPr>
          <p:cNvPr id="3" name="Content Placeholder 2">
            <a:extLst>
              <a:ext uri="{FF2B5EF4-FFF2-40B4-BE49-F238E27FC236}">
                <a16:creationId xmlns:a16="http://schemas.microsoft.com/office/drawing/2014/main" id="{59E8DE2C-EF54-47F3-AC03-E9B2EE316E59}"/>
              </a:ext>
            </a:extLst>
          </p:cNvPr>
          <p:cNvSpPr>
            <a:spLocks noGrp="1"/>
          </p:cNvSpPr>
          <p:nvPr>
            <p:ph idx="1"/>
          </p:nvPr>
        </p:nvSpPr>
        <p:spPr>
          <a:xfrm>
            <a:off x="604675" y="4983055"/>
            <a:ext cx="10877529" cy="1180678"/>
          </a:xfrm>
        </p:spPr>
        <p:txBody>
          <a:bodyPr/>
          <a:lstStyle/>
          <a:p>
            <a:r>
              <a:rPr lang="en-US" sz="2000" dirty="0"/>
              <a:t>Incidence of new primary malignancies and pneumonitis balanced between arms</a:t>
            </a:r>
          </a:p>
          <a:p>
            <a:r>
              <a:rPr lang="en-US" sz="2000" dirty="0"/>
              <a:t>No cases reported of MDS/AML</a:t>
            </a:r>
          </a:p>
          <a:p>
            <a:r>
              <a:rPr lang="en-US" sz="2000" b="0" kern="0" dirty="0"/>
              <a:t>HRQoL per FACT-P was comparable between arms over time</a:t>
            </a:r>
            <a:endParaRPr lang="en-US" sz="2000" dirty="0"/>
          </a:p>
        </p:txBody>
      </p:sp>
      <p:sp>
        <p:nvSpPr>
          <p:cNvPr id="8" name="Text Box 15">
            <a:extLst>
              <a:ext uri="{FF2B5EF4-FFF2-40B4-BE49-F238E27FC236}">
                <a16:creationId xmlns:a16="http://schemas.microsoft.com/office/drawing/2014/main" id="{5DF80520-FF24-4E8E-9F83-14C6826650F5}"/>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graphicFrame>
        <p:nvGraphicFramePr>
          <p:cNvPr id="9" name="Group 3">
            <a:extLst>
              <a:ext uri="{FF2B5EF4-FFF2-40B4-BE49-F238E27FC236}">
                <a16:creationId xmlns:a16="http://schemas.microsoft.com/office/drawing/2014/main" id="{272B045E-E87F-409C-AF1A-A68F3C044B49}"/>
              </a:ext>
            </a:extLst>
          </p:cNvPr>
          <p:cNvGraphicFramePr>
            <a:graphicFrameLocks/>
          </p:cNvGraphicFramePr>
          <p:nvPr/>
        </p:nvGraphicFramePr>
        <p:xfrm>
          <a:off x="719138" y="1604963"/>
          <a:ext cx="5376672" cy="3230960"/>
        </p:xfrm>
        <a:graphic>
          <a:graphicData uri="http://schemas.openxmlformats.org/drawingml/2006/table">
            <a:tbl>
              <a:tblPr/>
              <a:tblGrid>
                <a:gridCol w="2300890">
                  <a:extLst>
                    <a:ext uri="{9D8B030D-6E8A-4147-A177-3AD203B41FA5}">
                      <a16:colId xmlns:a16="http://schemas.microsoft.com/office/drawing/2014/main" val="20000"/>
                    </a:ext>
                  </a:extLst>
                </a:gridCol>
                <a:gridCol w="1537891">
                  <a:extLst>
                    <a:ext uri="{9D8B030D-6E8A-4147-A177-3AD203B41FA5}">
                      <a16:colId xmlns:a16="http://schemas.microsoft.com/office/drawing/2014/main" val="20001"/>
                    </a:ext>
                  </a:extLst>
                </a:gridCol>
                <a:gridCol w="153789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 + Abiraterone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Abiraterone</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387 (97.2)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376 (94.9)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 due to an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 leading to: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 of olaparib/placebo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 of olaparib/placebo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 of olaparib/placebo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D/c of abiraterone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 (44.7)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(13.8)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21257106"/>
                  </a:ext>
                </a:extLst>
              </a:tr>
            </a:tbl>
          </a:graphicData>
        </a:graphic>
      </p:graphicFrame>
      <p:grpSp>
        <p:nvGrpSpPr>
          <p:cNvPr id="10" name="Group 9">
            <a:extLst>
              <a:ext uri="{FF2B5EF4-FFF2-40B4-BE49-F238E27FC236}">
                <a16:creationId xmlns:a16="http://schemas.microsoft.com/office/drawing/2014/main" id="{2E6AC98A-8B6F-48BD-AF1A-9CFC8E76C57A}"/>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DD5A49BE-67C9-4B69-8DB8-2039329D98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D603A4B0-A085-4990-9F43-C883CF50DD8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Group 3">
            <a:extLst>
              <a:ext uri="{FF2B5EF4-FFF2-40B4-BE49-F238E27FC236}">
                <a16:creationId xmlns:a16="http://schemas.microsoft.com/office/drawing/2014/main" id="{9374A42F-1EA2-4EFD-8D7A-804D17A599D3}"/>
              </a:ext>
            </a:extLst>
          </p:cNvPr>
          <p:cNvGraphicFramePr>
            <a:graphicFrameLocks/>
          </p:cNvGraphicFramePr>
          <p:nvPr>
            <p:extLst>
              <p:ext uri="{D42A27DB-BD31-4B8C-83A1-F6EECF244321}">
                <p14:modId xmlns:p14="http://schemas.microsoft.com/office/powerpoint/2010/main" val="1572351858"/>
              </p:ext>
            </p:extLst>
          </p:nvPr>
        </p:nvGraphicFramePr>
        <p:xfrm>
          <a:off x="6381943" y="1604963"/>
          <a:ext cx="5100445" cy="2712784"/>
        </p:xfrm>
        <a:graphic>
          <a:graphicData uri="http://schemas.openxmlformats.org/drawingml/2006/table">
            <a:tbl>
              <a:tblPr/>
              <a:tblGrid>
                <a:gridCol w="2225726">
                  <a:extLst>
                    <a:ext uri="{9D8B030D-6E8A-4147-A177-3AD203B41FA5}">
                      <a16:colId xmlns:a16="http://schemas.microsoft.com/office/drawing/2014/main" val="20000"/>
                    </a:ext>
                  </a:extLst>
                </a:gridCol>
                <a:gridCol w="1415837">
                  <a:extLst>
                    <a:ext uri="{9D8B030D-6E8A-4147-A177-3AD203B41FA5}">
                      <a16:colId xmlns:a16="http://schemas.microsoft.com/office/drawing/2014/main" val="20001"/>
                    </a:ext>
                  </a:extLst>
                </a:gridCol>
                <a:gridCol w="145888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Cardiac and Thromboembolic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 + Abiraterone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Abiraterone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failure*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Embolic and thromboembolic events, arterial*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Embolic and thromboembolic events, venous*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Pulmonary embolism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4" name="Text Box 30">
            <a:extLst>
              <a:ext uri="{FF2B5EF4-FFF2-40B4-BE49-F238E27FC236}">
                <a16:creationId xmlns:a16="http://schemas.microsoft.com/office/drawing/2014/main" id="{2626A321-BFE2-472A-A103-B5D9038217C3}"/>
              </a:ext>
            </a:extLst>
          </p:cNvPr>
          <p:cNvSpPr txBox="1">
            <a:spLocks noChangeArrowheads="1"/>
          </p:cNvSpPr>
          <p:nvPr/>
        </p:nvSpPr>
        <p:spPr bwMode="auto">
          <a:xfrm>
            <a:off x="6384926" y="4329186"/>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*Standardized MedDRA query (SMQ).</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42661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PROpel: Most Common AEs</a:t>
            </a:r>
          </a:p>
        </p:txBody>
      </p:sp>
      <p:grpSp>
        <p:nvGrpSpPr>
          <p:cNvPr id="10" name="Group 9">
            <a:extLst>
              <a:ext uri="{FF2B5EF4-FFF2-40B4-BE49-F238E27FC236}">
                <a16:creationId xmlns:a16="http://schemas.microsoft.com/office/drawing/2014/main" id="{BBA8A387-27F9-432F-A061-A13CCA09004B}"/>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FDD99CB-87EC-456A-8735-D3243040C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2A908EC0-ABF9-47D7-96B4-C9224E03D0F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9C9EA008-5842-4BFC-994A-94BD0090140E}"/>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graphicFrame>
        <p:nvGraphicFramePr>
          <p:cNvPr id="14" name="Group 32">
            <a:extLst>
              <a:ext uri="{FF2B5EF4-FFF2-40B4-BE49-F238E27FC236}">
                <a16:creationId xmlns:a16="http://schemas.microsoft.com/office/drawing/2014/main" id="{674F641C-D8A7-4383-A049-260EF8E7F0BA}"/>
              </a:ext>
            </a:extLst>
          </p:cNvPr>
          <p:cNvGraphicFramePr>
            <a:graphicFrameLocks noGrp="1"/>
          </p:cNvGraphicFramePr>
          <p:nvPr/>
        </p:nvGraphicFramePr>
        <p:xfrm>
          <a:off x="727076" y="1604963"/>
          <a:ext cx="10735059" cy="4572240"/>
        </p:xfrm>
        <a:graphic>
          <a:graphicData uri="http://schemas.openxmlformats.org/drawingml/2006/table">
            <a:tbl>
              <a:tblPr/>
              <a:tblGrid>
                <a:gridCol w="3828647">
                  <a:extLst>
                    <a:ext uri="{9D8B030D-6E8A-4147-A177-3AD203B41FA5}">
                      <a16:colId xmlns:a16="http://schemas.microsoft.com/office/drawing/2014/main" val="20000"/>
                    </a:ext>
                  </a:extLst>
                </a:gridCol>
                <a:gridCol w="1726603">
                  <a:extLst>
                    <a:ext uri="{9D8B030D-6E8A-4147-A177-3AD203B41FA5}">
                      <a16:colId xmlns:a16="http://schemas.microsoft.com/office/drawing/2014/main" val="20001"/>
                    </a:ext>
                  </a:extLst>
                </a:gridCol>
                <a:gridCol w="1726603">
                  <a:extLst>
                    <a:ext uri="{9D8B030D-6E8A-4147-A177-3AD203B41FA5}">
                      <a16:colId xmlns:a16="http://schemas.microsoft.com/office/drawing/2014/main" val="3125739211"/>
                    </a:ext>
                  </a:extLst>
                </a:gridCol>
                <a:gridCol w="1726603">
                  <a:extLst>
                    <a:ext uri="{9D8B030D-6E8A-4147-A177-3AD203B41FA5}">
                      <a16:colId xmlns:a16="http://schemas.microsoft.com/office/drawing/2014/main" val="20002"/>
                    </a:ext>
                  </a:extLst>
                </a:gridCol>
                <a:gridCol w="1726603">
                  <a:extLst>
                    <a:ext uri="{9D8B030D-6E8A-4147-A177-3AD203B41FA5}">
                      <a16:colId xmlns:a16="http://schemas.microsoft.com/office/drawing/2014/main" val="3212316141"/>
                    </a:ext>
                  </a:extLst>
                </a:gridCol>
              </a:tblGrid>
              <a:tr h="20214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 + Abiraterone (n = 399)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Abiraterone (n = 397)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99190823"/>
                  </a:ext>
                </a:extLst>
              </a:tr>
              <a:tr h="2021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 or 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2435939"/>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815022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686718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9053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347277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5455603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184795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3233413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Urinary tract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4266210"/>
                  </a:ext>
                </a:extLst>
              </a:tr>
            </a:tbl>
          </a:graphicData>
        </a:graphic>
      </p:graphicFrame>
    </p:spTree>
    <p:extLst>
      <p:ext uri="{BB962C8B-B14F-4D97-AF65-F5344CB8AC3E}">
        <p14:creationId xmlns:p14="http://schemas.microsoft.com/office/powerpoint/2010/main" val="1908463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PROpel: 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Addition of olaparib to first-line abiraterone significantly prolonged rPFS vs placebo + abiraterone in patients with mCRPC </a:t>
            </a:r>
          </a:p>
          <a:p>
            <a:pPr lvl="1"/>
            <a:r>
              <a:rPr lang="en-US" dirty="0"/>
              <a:t>Median rPFS per investigator assessment: 24.8 vs 16.6 (HR: 0.66; </a:t>
            </a:r>
            <a:br>
              <a:rPr lang="en-US" dirty="0"/>
            </a:br>
            <a:r>
              <a:rPr lang="en-US" dirty="0"/>
              <a:t>95% CI: 0.54-0.81; </a:t>
            </a:r>
            <a:r>
              <a:rPr lang="en-US" i="1" dirty="0"/>
              <a:t>P </a:t>
            </a:r>
            <a:r>
              <a:rPr lang="en-US" dirty="0"/>
              <a:t>&lt;.0001)</a:t>
            </a:r>
          </a:p>
          <a:p>
            <a:pPr lvl="1"/>
            <a:r>
              <a:rPr lang="en-US" dirty="0"/>
              <a:t>rPFS benefit observed across all prespecified subgroups, including </a:t>
            </a:r>
            <a:br>
              <a:rPr lang="en-US" dirty="0"/>
            </a:br>
            <a:r>
              <a:rPr lang="en-US" dirty="0"/>
              <a:t>HRRm and non-HRRm</a:t>
            </a:r>
          </a:p>
          <a:p>
            <a:r>
              <a:rPr lang="en-US" dirty="0"/>
              <a:t>Safety profile consistent with established profiles for each drug</a:t>
            </a:r>
          </a:p>
          <a:p>
            <a:r>
              <a:rPr lang="en-US" dirty="0"/>
              <a:t>Investigators concluded that olaparib + abiraterone is first combination regimen to demonstrate clinical benefit in first-line mCRPC regardless of HRRm status</a:t>
            </a:r>
          </a:p>
        </p:txBody>
      </p:sp>
      <p:grpSp>
        <p:nvGrpSpPr>
          <p:cNvPr id="9" name="Group 8">
            <a:extLst>
              <a:ext uri="{FF2B5EF4-FFF2-40B4-BE49-F238E27FC236}">
                <a16:creationId xmlns:a16="http://schemas.microsoft.com/office/drawing/2014/main" id="{2021229E-5A86-4117-9344-9D7608DC772A}"/>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32EFA1C-3593-4CB6-9F08-37FF98ECE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2961B666-6DEE-4507-9D96-5917947FCCB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2DCD1354-6797-4E02-AF8F-9418EB3F5817}"/>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Saad. ASCO GU 2022. Abstr 11.</a:t>
            </a:r>
          </a:p>
        </p:txBody>
      </p:sp>
    </p:spTree>
    <p:extLst>
      <p:ext uri="{BB962C8B-B14F-4D97-AF65-F5344CB8AC3E}">
        <p14:creationId xmlns:p14="http://schemas.microsoft.com/office/powerpoint/2010/main" val="386489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1121E-948F-47B3-A0FD-B61485205B35}"/>
              </a:ext>
            </a:extLst>
          </p:cNvPr>
          <p:cNvSpPr>
            <a:spLocks noGrp="1"/>
          </p:cNvSpPr>
          <p:nvPr>
            <p:ph type="title"/>
          </p:nvPr>
        </p:nvSpPr>
        <p:spPr/>
        <p:txBody>
          <a:bodyPr/>
          <a:lstStyle/>
          <a:p>
            <a:r>
              <a:rPr lang="en-US" dirty="0"/>
              <a:t>MAGNITUDE: First-line Niraparib + </a:t>
            </a:r>
            <a:br>
              <a:rPr lang="en-US" dirty="0"/>
            </a:br>
            <a:r>
              <a:rPr lang="en-US" dirty="0"/>
              <a:t>Abiraterone Acetate and Prednisone in mCRPC</a:t>
            </a:r>
          </a:p>
        </p:txBody>
      </p:sp>
      <p:sp>
        <p:nvSpPr>
          <p:cNvPr id="8" name="Text Box 11">
            <a:extLst>
              <a:ext uri="{FF2B5EF4-FFF2-40B4-BE49-F238E27FC236}">
                <a16:creationId xmlns:a16="http://schemas.microsoft.com/office/drawing/2014/main" id="{848DD241-14F2-486D-8576-17B78F411037}"/>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 Chi. ASCO 2020. Abstr TPS5588. NCT03748641.</a:t>
            </a:r>
          </a:p>
        </p:txBody>
      </p:sp>
      <p:sp>
        <p:nvSpPr>
          <p:cNvPr id="10" name="Content Placeholder 2">
            <a:extLst>
              <a:ext uri="{FF2B5EF4-FFF2-40B4-BE49-F238E27FC236}">
                <a16:creationId xmlns:a16="http://schemas.microsoft.com/office/drawing/2014/main" id="{720BCD8B-5620-4A8E-85E8-00B5AA3C3196}"/>
              </a:ext>
            </a:extLst>
          </p:cNvPr>
          <p:cNvSpPr txBox="1">
            <a:spLocks/>
          </p:cNvSpPr>
          <p:nvPr/>
        </p:nvSpPr>
        <p:spPr bwMode="auto">
          <a:xfrm>
            <a:off x="627064" y="1533466"/>
            <a:ext cx="10877529" cy="4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double-blind phase III trial (cutoff for final rPFS analysis: October 8, 2021)</a:t>
            </a:r>
          </a:p>
        </p:txBody>
      </p:sp>
      <p:sp>
        <p:nvSpPr>
          <p:cNvPr id="13" name="Rectangle 46">
            <a:extLst>
              <a:ext uri="{FF2B5EF4-FFF2-40B4-BE49-F238E27FC236}">
                <a16:creationId xmlns:a16="http://schemas.microsoft.com/office/drawing/2014/main" id="{B93CEF73-596F-497C-A33D-4672F332375A}"/>
              </a:ext>
            </a:extLst>
          </p:cNvPr>
          <p:cNvSpPr>
            <a:spLocks noChangeArrowheads="1"/>
          </p:cNvSpPr>
          <p:nvPr/>
        </p:nvSpPr>
        <p:spPr bwMode="auto">
          <a:xfrm>
            <a:off x="10069033" y="2820878"/>
            <a:ext cx="183578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unacceptable toxicity, death,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end of study (total study duration ~66 mo)</a:t>
            </a:r>
          </a:p>
        </p:txBody>
      </p:sp>
      <p:sp>
        <p:nvSpPr>
          <p:cNvPr id="15" name="Rectangle 49">
            <a:extLst>
              <a:ext uri="{FF2B5EF4-FFF2-40B4-BE49-F238E27FC236}">
                <a16:creationId xmlns:a16="http://schemas.microsoft.com/office/drawing/2014/main" id="{4146C1EF-2D3F-40ED-BDF2-63BF0D448F91}"/>
              </a:ext>
            </a:extLst>
          </p:cNvPr>
          <p:cNvSpPr>
            <a:spLocks noChangeArrowheads="1"/>
          </p:cNvSpPr>
          <p:nvPr/>
        </p:nvSpPr>
        <p:spPr bwMode="auto">
          <a:xfrm>
            <a:off x="6249325" y="2312836"/>
            <a:ext cx="3417706"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200 mg PO QD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AAP</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50">
            <a:extLst>
              <a:ext uri="{FF2B5EF4-FFF2-40B4-BE49-F238E27FC236}">
                <a16:creationId xmlns:a16="http://schemas.microsoft.com/office/drawing/2014/main" id="{77A4E744-F734-4C21-BCCA-F96796B554D3}"/>
              </a:ext>
            </a:extLst>
          </p:cNvPr>
          <p:cNvSpPr>
            <a:spLocks noChangeArrowheads="1"/>
          </p:cNvSpPr>
          <p:nvPr/>
        </p:nvSpPr>
        <p:spPr bwMode="auto">
          <a:xfrm>
            <a:off x="6249325" y="2964525"/>
            <a:ext cx="3417706" cy="5486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QD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AAP</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Line 52">
            <a:extLst>
              <a:ext uri="{FF2B5EF4-FFF2-40B4-BE49-F238E27FC236}">
                <a16:creationId xmlns:a16="http://schemas.microsoft.com/office/drawing/2014/main" id="{53A7E07E-29C4-424C-8D83-F23D2106E2E6}"/>
              </a:ext>
            </a:extLst>
          </p:cNvPr>
          <p:cNvSpPr>
            <a:spLocks noChangeShapeType="1"/>
          </p:cNvSpPr>
          <p:nvPr/>
        </p:nvSpPr>
        <p:spPr bwMode="auto">
          <a:xfrm>
            <a:off x="9493997" y="360548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 Box 45">
            <a:extLst>
              <a:ext uri="{FF2B5EF4-FFF2-40B4-BE49-F238E27FC236}">
                <a16:creationId xmlns:a16="http://schemas.microsoft.com/office/drawing/2014/main" id="{49A5D749-A173-4BFE-B50C-BAE135BCA35B}"/>
              </a:ext>
            </a:extLst>
          </p:cNvPr>
          <p:cNvSpPr txBox="1">
            <a:spLocks noChangeArrowheads="1"/>
          </p:cNvSpPr>
          <p:nvPr/>
        </p:nvSpPr>
        <p:spPr bwMode="auto">
          <a:xfrm>
            <a:off x="3880641" y="3974811"/>
            <a:ext cx="1698578" cy="584775"/>
          </a:xfrm>
          <a:prstGeom prst="rect">
            <a:avLst/>
          </a:prstGeom>
          <a:solidFill>
            <a:schemeClr val="bg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HRR BM-</a:t>
            </a:r>
            <a:b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247)</a:t>
            </a:r>
          </a:p>
        </p:txBody>
      </p:sp>
      <p:sp>
        <p:nvSpPr>
          <p:cNvPr id="22" name="Text Box 45">
            <a:extLst>
              <a:ext uri="{FF2B5EF4-FFF2-40B4-BE49-F238E27FC236}">
                <a16:creationId xmlns:a16="http://schemas.microsoft.com/office/drawing/2014/main" id="{B00B9228-E8BA-4182-843E-74E22160B1A2}"/>
              </a:ext>
            </a:extLst>
          </p:cNvPr>
          <p:cNvSpPr txBox="1">
            <a:spLocks noChangeArrowheads="1"/>
          </p:cNvSpPr>
          <p:nvPr/>
        </p:nvSpPr>
        <p:spPr bwMode="auto">
          <a:xfrm>
            <a:off x="3880642" y="2589835"/>
            <a:ext cx="1698577" cy="584775"/>
          </a:xfrm>
          <a:prstGeom prst="rect">
            <a:avLst/>
          </a:prstGeom>
          <a:solidFill>
            <a:schemeClr val="bg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HRR BM+</a:t>
            </a:r>
            <a:b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423)</a:t>
            </a:r>
          </a:p>
        </p:txBody>
      </p:sp>
      <p:sp>
        <p:nvSpPr>
          <p:cNvPr id="23" name="Rectangle 49">
            <a:extLst>
              <a:ext uri="{FF2B5EF4-FFF2-40B4-BE49-F238E27FC236}">
                <a16:creationId xmlns:a16="http://schemas.microsoft.com/office/drawing/2014/main" id="{3B8F8EC9-C87E-4596-A0A0-6605E9DFFECC}"/>
              </a:ext>
            </a:extLst>
          </p:cNvPr>
          <p:cNvSpPr>
            <a:spLocks noChangeArrowheads="1"/>
          </p:cNvSpPr>
          <p:nvPr/>
        </p:nvSpPr>
        <p:spPr bwMode="auto">
          <a:xfrm>
            <a:off x="6249325" y="3697812"/>
            <a:ext cx="3417706"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200 mg PO QD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AAP</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50">
            <a:extLst>
              <a:ext uri="{FF2B5EF4-FFF2-40B4-BE49-F238E27FC236}">
                <a16:creationId xmlns:a16="http://schemas.microsoft.com/office/drawing/2014/main" id="{AB75E5ED-AD0D-4B53-AADD-065FB3FF82BF}"/>
              </a:ext>
            </a:extLst>
          </p:cNvPr>
          <p:cNvSpPr>
            <a:spLocks noChangeArrowheads="1"/>
          </p:cNvSpPr>
          <p:nvPr/>
        </p:nvSpPr>
        <p:spPr bwMode="auto">
          <a:xfrm>
            <a:off x="6249325" y="4347825"/>
            <a:ext cx="3417706" cy="5486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QD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AAP</a:t>
            </a:r>
            <a:r>
              <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Line 52">
            <a:extLst>
              <a:ext uri="{FF2B5EF4-FFF2-40B4-BE49-F238E27FC236}">
                <a16:creationId xmlns:a16="http://schemas.microsoft.com/office/drawing/2014/main" id="{0C62BD90-6036-476D-9169-BD934EED0315}"/>
              </a:ext>
            </a:extLst>
          </p:cNvPr>
          <p:cNvSpPr>
            <a:spLocks noChangeShapeType="1"/>
          </p:cNvSpPr>
          <p:nvPr/>
        </p:nvSpPr>
        <p:spPr bwMode="auto">
          <a:xfrm>
            <a:off x="3347971" y="288222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52">
            <a:extLst>
              <a:ext uri="{FF2B5EF4-FFF2-40B4-BE49-F238E27FC236}">
                <a16:creationId xmlns:a16="http://schemas.microsoft.com/office/drawing/2014/main" id="{073BBB6D-8A10-4E96-AEA6-0CC4CBC56CE1}"/>
              </a:ext>
            </a:extLst>
          </p:cNvPr>
          <p:cNvSpPr>
            <a:spLocks noChangeShapeType="1"/>
          </p:cNvSpPr>
          <p:nvPr/>
        </p:nvSpPr>
        <p:spPr bwMode="auto">
          <a:xfrm>
            <a:off x="3347971" y="426719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0A7C1CA7-85A9-4CDE-94CD-AA398FE76A4D}"/>
              </a:ext>
            </a:extLst>
          </p:cNvPr>
          <p:cNvGrpSpPr/>
          <p:nvPr/>
        </p:nvGrpSpPr>
        <p:grpSpPr>
          <a:xfrm>
            <a:off x="5695809" y="2611879"/>
            <a:ext cx="420232" cy="602243"/>
            <a:chOff x="5270500" y="2429966"/>
            <a:chExt cx="420232" cy="602243"/>
          </a:xfrm>
        </p:grpSpPr>
        <p:sp>
          <p:nvSpPr>
            <p:cNvPr id="20" name="Line 54">
              <a:extLst>
                <a:ext uri="{FF2B5EF4-FFF2-40B4-BE49-F238E27FC236}">
                  <a16:creationId xmlns:a16="http://schemas.microsoft.com/office/drawing/2014/main" id="{1D6BDA71-39B4-445A-B282-727AA89D2AD4}"/>
                </a:ext>
              </a:extLst>
            </p:cNvPr>
            <p:cNvSpPr>
              <a:spLocks noChangeShapeType="1"/>
            </p:cNvSpPr>
            <p:nvPr/>
          </p:nvSpPr>
          <p:spPr bwMode="auto">
            <a:xfrm flipV="1">
              <a:off x="5270500" y="2429966"/>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4">
              <a:extLst>
                <a:ext uri="{FF2B5EF4-FFF2-40B4-BE49-F238E27FC236}">
                  <a16:creationId xmlns:a16="http://schemas.microsoft.com/office/drawing/2014/main" id="{030AABD9-A024-4FD4-8B65-9E412F4479FC}"/>
                </a:ext>
              </a:extLst>
            </p:cNvPr>
            <p:cNvSpPr>
              <a:spLocks noChangeShapeType="1"/>
            </p:cNvSpPr>
            <p:nvPr/>
          </p:nvSpPr>
          <p:spPr bwMode="auto">
            <a:xfrm>
              <a:off x="5270500" y="2797437"/>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2" name="Group 31">
            <a:extLst>
              <a:ext uri="{FF2B5EF4-FFF2-40B4-BE49-F238E27FC236}">
                <a16:creationId xmlns:a16="http://schemas.microsoft.com/office/drawing/2014/main" id="{BCC592D5-7D9F-440C-BE6D-B89FEEA244B2}"/>
              </a:ext>
            </a:extLst>
          </p:cNvPr>
          <p:cNvGrpSpPr/>
          <p:nvPr/>
        </p:nvGrpSpPr>
        <p:grpSpPr>
          <a:xfrm>
            <a:off x="5695809" y="3996855"/>
            <a:ext cx="420232" cy="602243"/>
            <a:chOff x="5270500" y="2429966"/>
            <a:chExt cx="420232" cy="602243"/>
          </a:xfrm>
        </p:grpSpPr>
        <p:sp>
          <p:nvSpPr>
            <p:cNvPr id="33" name="Line 54">
              <a:extLst>
                <a:ext uri="{FF2B5EF4-FFF2-40B4-BE49-F238E27FC236}">
                  <a16:creationId xmlns:a16="http://schemas.microsoft.com/office/drawing/2014/main" id="{019D5D9C-61E2-4B3A-8F11-8FC1B85234BB}"/>
                </a:ext>
              </a:extLst>
            </p:cNvPr>
            <p:cNvSpPr>
              <a:spLocks noChangeShapeType="1"/>
            </p:cNvSpPr>
            <p:nvPr/>
          </p:nvSpPr>
          <p:spPr bwMode="auto">
            <a:xfrm flipV="1">
              <a:off x="5270500" y="2429966"/>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54">
              <a:extLst>
                <a:ext uri="{FF2B5EF4-FFF2-40B4-BE49-F238E27FC236}">
                  <a16:creationId xmlns:a16="http://schemas.microsoft.com/office/drawing/2014/main" id="{A47D3F6E-ECC2-4E14-A3D1-283524A5527C}"/>
                </a:ext>
              </a:extLst>
            </p:cNvPr>
            <p:cNvSpPr>
              <a:spLocks noChangeShapeType="1"/>
            </p:cNvSpPr>
            <p:nvPr/>
          </p:nvSpPr>
          <p:spPr bwMode="auto">
            <a:xfrm>
              <a:off x="5270500" y="2797437"/>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5" name="Text Box 30">
            <a:extLst>
              <a:ext uri="{FF2B5EF4-FFF2-40B4-BE49-F238E27FC236}">
                <a16:creationId xmlns:a16="http://schemas.microsoft.com/office/drawing/2014/main" id="{FF9C788B-DFCE-4BDA-852A-85FA0C240110}"/>
              </a:ext>
            </a:extLst>
          </p:cNvPr>
          <p:cNvSpPr txBox="1">
            <a:spLocks noChangeArrowheads="1"/>
          </p:cNvSpPr>
          <p:nvPr/>
        </p:nvSpPr>
        <p:spPr bwMode="auto">
          <a:xfrm>
            <a:off x="727077" y="4992349"/>
            <a:ext cx="10894834"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BM+ per tissue and/or plasma assays for </a:t>
            </a:r>
            <a:r>
              <a:rPr kumimoji="0" lang="it-IT"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ATM, BRCA1, BRCA2, BRIP1, CDK12, CHEK2, FANCA, HDAC2, PALB2</a:t>
            </a:r>
            <a: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it-IT"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AAP: abiraterone acetate 1000 mg PO QD + prednisone 10 mg PO QD.</a:t>
            </a:r>
          </a:p>
        </p:txBody>
      </p:sp>
      <p:sp>
        <p:nvSpPr>
          <p:cNvPr id="3" name="TextBox 2">
            <a:extLst>
              <a:ext uri="{FF2B5EF4-FFF2-40B4-BE49-F238E27FC236}">
                <a16:creationId xmlns:a16="http://schemas.microsoft.com/office/drawing/2014/main" id="{8F5D4188-7DE0-4C9D-BE90-264E04A97DBE}"/>
              </a:ext>
            </a:extLst>
          </p:cNvPr>
          <p:cNvSpPr txBox="1"/>
          <p:nvPr/>
        </p:nvSpPr>
        <p:spPr bwMode="auto">
          <a:xfrm>
            <a:off x="5717075" y="274329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9" name="TextBox 28">
            <a:extLst>
              <a:ext uri="{FF2B5EF4-FFF2-40B4-BE49-F238E27FC236}">
                <a16:creationId xmlns:a16="http://schemas.microsoft.com/office/drawing/2014/main" id="{8C7D56E4-30C7-40DE-87B3-61CEC75F6606}"/>
              </a:ext>
            </a:extLst>
          </p:cNvPr>
          <p:cNvSpPr txBox="1"/>
          <p:nvPr/>
        </p:nvSpPr>
        <p:spPr bwMode="auto">
          <a:xfrm>
            <a:off x="5717075" y="4128700"/>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4" name="TextBox 3">
            <a:extLst>
              <a:ext uri="{FF2B5EF4-FFF2-40B4-BE49-F238E27FC236}">
                <a16:creationId xmlns:a16="http://schemas.microsoft.com/office/drawing/2014/main" id="{8A9EB698-96E6-460A-872A-E9ACB1B0A84A}"/>
              </a:ext>
            </a:extLst>
          </p:cNvPr>
          <p:cNvSpPr txBox="1"/>
          <p:nvPr/>
        </p:nvSpPr>
        <p:spPr bwMode="auto">
          <a:xfrm>
            <a:off x="3586740" y="1990716"/>
            <a:ext cx="2286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Prescreened for HRR Biomarker (BM) Status*</a:t>
            </a:r>
          </a:p>
        </p:txBody>
      </p:sp>
      <p:sp>
        <p:nvSpPr>
          <p:cNvPr id="40" name="Content Placeholder 2">
            <a:extLst>
              <a:ext uri="{FF2B5EF4-FFF2-40B4-BE49-F238E27FC236}">
                <a16:creationId xmlns:a16="http://schemas.microsoft.com/office/drawing/2014/main" id="{F5F36989-4B66-44B4-A50F-E5E5AFDD4819}"/>
              </a:ext>
            </a:extLst>
          </p:cNvPr>
          <p:cNvSpPr>
            <a:spLocks noGrp="1"/>
          </p:cNvSpPr>
          <p:nvPr>
            <p:ph sz="half" idx="1"/>
          </p:nvPr>
        </p:nvSpPr>
        <p:spPr>
          <a:xfrm>
            <a:off x="601820" y="5535748"/>
            <a:ext cx="5309278" cy="653719"/>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rPr>
              <a:t>Primary endpoint:</a:t>
            </a:r>
            <a:r>
              <a:rPr kumimoji="0" lang="en-US" sz="2200" b="0" i="0" u="none" strike="noStrike" kern="0" cap="none" spc="0" normalizeH="0" baseline="0" noProof="0" dirty="0">
                <a:ln>
                  <a:noFill/>
                </a:ln>
                <a:solidFill>
                  <a:srgbClr val="000000"/>
                </a:solidFill>
                <a:effectLst/>
                <a:uLnTx/>
                <a:uFillTx/>
              </a:rPr>
              <a:t> radiographic PFS by central review</a:t>
            </a:r>
          </a:p>
        </p:txBody>
      </p:sp>
      <p:sp>
        <p:nvSpPr>
          <p:cNvPr id="41" name="Content Placeholder 3">
            <a:extLst>
              <a:ext uri="{FF2B5EF4-FFF2-40B4-BE49-F238E27FC236}">
                <a16:creationId xmlns:a16="http://schemas.microsoft.com/office/drawing/2014/main" id="{F13E4244-4C70-4115-99F5-7345178D0FCE}"/>
              </a:ext>
            </a:extLst>
          </p:cNvPr>
          <p:cNvSpPr txBox="1">
            <a:spLocks/>
          </p:cNvSpPr>
          <p:nvPr/>
        </p:nvSpPr>
        <p:spPr>
          <a:xfrm>
            <a:off x="6252634" y="5536372"/>
            <a:ext cx="5229570" cy="65382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solidFill>
                  <a:srgbClr val="000000"/>
                </a:solidFill>
              </a:rPr>
              <a:t>Secondary endpoints: </a:t>
            </a:r>
            <a:r>
              <a:rPr lang="en-US" sz="2200" b="0" kern="0" dirty="0">
                <a:solidFill>
                  <a:srgbClr val="000000"/>
                </a:solidFill>
              </a:rPr>
              <a:t>OS, time to symptomatic progression, time to cytotoxic chemotherapy</a:t>
            </a:r>
          </a:p>
          <a:p>
            <a:endParaRPr lang="en-US" sz="2200" b="0" kern="0" dirty="0"/>
          </a:p>
        </p:txBody>
      </p:sp>
      <p:grpSp>
        <p:nvGrpSpPr>
          <p:cNvPr id="36" name="Group 35">
            <a:extLst>
              <a:ext uri="{FF2B5EF4-FFF2-40B4-BE49-F238E27FC236}">
                <a16:creationId xmlns:a16="http://schemas.microsoft.com/office/drawing/2014/main" id="{7FB5BE79-0E61-4881-A4E2-EC05CB8C656E}"/>
              </a:ext>
            </a:extLst>
          </p:cNvPr>
          <p:cNvGrpSpPr/>
          <p:nvPr/>
        </p:nvGrpSpPr>
        <p:grpSpPr>
          <a:xfrm>
            <a:off x="9392911" y="6207927"/>
            <a:ext cx="2488502" cy="454909"/>
            <a:chOff x="9392911" y="6207927"/>
            <a:chExt cx="2488502" cy="454909"/>
          </a:xfrm>
        </p:grpSpPr>
        <p:pic>
          <p:nvPicPr>
            <p:cNvPr id="37" name="Picture 36" descr="A picture containing text, ax, wheel&#10;&#10;Description automatically generated">
              <a:extLst>
                <a:ext uri="{FF2B5EF4-FFF2-40B4-BE49-F238E27FC236}">
                  <a16:creationId xmlns:a16="http://schemas.microsoft.com/office/drawing/2014/main" id="{0D820D9F-4DDC-4DC1-A5CB-775D56660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8" name="Rectangle 8">
              <a:extLst>
                <a:ext uri="{FF2B5EF4-FFF2-40B4-BE49-F238E27FC236}">
                  <a16:creationId xmlns:a16="http://schemas.microsoft.com/office/drawing/2014/main" id="{FC85136C-8817-4C86-94AB-A442CF76171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9" name="Text Box 45">
            <a:extLst>
              <a:ext uri="{FF2B5EF4-FFF2-40B4-BE49-F238E27FC236}">
                <a16:creationId xmlns:a16="http://schemas.microsoft.com/office/drawing/2014/main" id="{BD96F398-E5A7-4457-A47C-1403CE053620}"/>
              </a:ext>
            </a:extLst>
          </p:cNvPr>
          <p:cNvSpPr txBox="1">
            <a:spLocks noChangeArrowheads="1"/>
          </p:cNvSpPr>
          <p:nvPr/>
        </p:nvSpPr>
        <p:spPr bwMode="auto">
          <a:xfrm>
            <a:off x="788670" y="2451327"/>
            <a:ext cx="266021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Patients with mCRPC;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o prior systemic tx for mCRPC; no prior PARPi; prior AAP permitted for mCRPC if ≤4 mo; BPI-SF worst pain score ≤3; no uncontrolled HTN, severe/unstable angina, MI, or ischemia; </a:t>
            </a:r>
            <a:r>
              <a:rPr lang="en-GB" altLang="en-US" sz="1600" b="0" dirty="0">
                <a:solidFill>
                  <a:srgbClr val="000000"/>
                </a:solidFill>
                <a:latin typeface="Calibri" panose="020F0502020204030204" pitchFamily="34" charset="0"/>
                <a:cs typeface="Arial" panose="020B0604020202020204" pitchFamily="34" charset="0"/>
              </a:rPr>
              <a:t>ECOG PS 0/1</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buClrTx/>
              <a:buNone/>
              <a:defRPr/>
            </a:pPr>
            <a:r>
              <a:rPr lang="en-GB" altLang="en-US" sz="1600" dirty="0">
                <a:solidFill>
                  <a:srgbClr val="000000"/>
                </a:solidFill>
                <a:latin typeface="Calibri" panose="020F0502020204030204" pitchFamily="34" charset="0"/>
                <a:cs typeface="Arial" panose="020B0604020202020204" pitchFamily="34" charset="0"/>
              </a:rPr>
              <a:t>(N = 670)</a:t>
            </a:r>
          </a:p>
        </p:txBody>
      </p:sp>
    </p:spTree>
    <p:extLst>
      <p:ext uri="{BB962C8B-B14F-4D97-AF65-F5344CB8AC3E}">
        <p14:creationId xmlns:p14="http://schemas.microsoft.com/office/powerpoint/2010/main" val="2367444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MAGNITUDE: HRR Testing, Prespecified </a:t>
            </a:r>
            <a:br>
              <a:rPr lang="en-US" dirty="0"/>
            </a:br>
            <a:r>
              <a:rPr lang="en-US" dirty="0"/>
              <a:t>Early Futility Analysis in HRR BM- Cohort</a:t>
            </a:r>
          </a:p>
        </p:txBody>
      </p:sp>
      <p:sp>
        <p:nvSpPr>
          <p:cNvPr id="3" name="Content Placeholder 2">
            <a:extLst>
              <a:ext uri="{FF2B5EF4-FFF2-40B4-BE49-F238E27FC236}">
                <a16:creationId xmlns:a16="http://schemas.microsoft.com/office/drawing/2014/main" id="{C191F53A-0A8C-45E7-8DE2-53395AEA4C10}"/>
              </a:ext>
            </a:extLst>
          </p:cNvPr>
          <p:cNvSpPr>
            <a:spLocks noGrp="1"/>
          </p:cNvSpPr>
          <p:nvPr>
            <p:ph sz="half" idx="1"/>
          </p:nvPr>
        </p:nvSpPr>
        <p:spPr/>
        <p:txBody>
          <a:bodyPr/>
          <a:lstStyle/>
          <a:p>
            <a:r>
              <a:rPr lang="en-US" sz="2000" dirty="0"/>
              <a:t>All patients prescreened for HRR status and assigned to HRR BM+ or HRR BM- cohort before randomization</a:t>
            </a:r>
          </a:p>
          <a:p>
            <a:pPr lvl="1"/>
            <a:r>
              <a:rPr lang="en-US" sz="1800" dirty="0"/>
              <a:t>HRR panel: </a:t>
            </a:r>
            <a:r>
              <a:rPr lang="en-US" sz="1800" i="1" dirty="0"/>
              <a:t>ATM, BRCA1, BRCA2, BRIP1, CDK12, CHEK2, FANCA, HDAC2, PALB2</a:t>
            </a:r>
          </a:p>
          <a:p>
            <a:pPr lvl="1"/>
            <a:r>
              <a:rPr lang="en-US" sz="1800" dirty="0"/>
              <a:t>Biomarkers assessed in tissue and/or plasma using multiple assays: FoundationOne® CDx for tissue, Resolution Bioscience liquid test for ctDNA, AmoyDx blood and tissue assays, Invitae germline testing of blood/saliva, </a:t>
            </a:r>
            <a:br>
              <a:rPr lang="en-US" sz="1800" dirty="0"/>
            </a:br>
            <a:r>
              <a:rPr lang="en-US" sz="1800" dirty="0"/>
              <a:t>and/or local laboratory testing</a:t>
            </a:r>
          </a:p>
          <a:p>
            <a:pPr lvl="1"/>
            <a:r>
              <a:rPr lang="en-US" sz="1800" dirty="0"/>
              <a:t>Patients deemed HRR BM+ if positive by </a:t>
            </a:r>
            <a:br>
              <a:rPr lang="en-US" sz="1800" dirty="0"/>
            </a:br>
            <a:r>
              <a:rPr lang="en-US" sz="1800" dirty="0"/>
              <a:t>≥1 assay</a:t>
            </a:r>
          </a:p>
          <a:p>
            <a:pPr lvl="1"/>
            <a:r>
              <a:rPr lang="en-US" sz="1800" dirty="0"/>
              <a:t>Patients deemed HRR BM- if negative by both tissue and plasma assays</a:t>
            </a:r>
            <a:endParaRPr lang="en-US" sz="2000" dirty="0"/>
          </a:p>
        </p:txBody>
      </p:sp>
      <p:sp>
        <p:nvSpPr>
          <p:cNvPr id="4" name="Content Placeholder 3">
            <a:extLst>
              <a:ext uri="{FF2B5EF4-FFF2-40B4-BE49-F238E27FC236}">
                <a16:creationId xmlns:a16="http://schemas.microsoft.com/office/drawing/2014/main" id="{E908DE9D-1BE0-42DB-80CB-CE93BA13EBB5}"/>
              </a:ext>
            </a:extLst>
          </p:cNvPr>
          <p:cNvSpPr>
            <a:spLocks noGrp="1"/>
          </p:cNvSpPr>
          <p:nvPr>
            <p:ph sz="half" idx="2"/>
          </p:nvPr>
        </p:nvSpPr>
        <p:spPr/>
        <p:txBody>
          <a:bodyPr/>
          <a:lstStyle/>
          <a:p>
            <a:r>
              <a:rPr lang="en-US" sz="2000" dirty="0"/>
              <a:t>Prespecified futility analysis performed </a:t>
            </a:r>
            <a:br>
              <a:rPr lang="en-US" sz="2000" dirty="0"/>
            </a:br>
            <a:r>
              <a:rPr lang="en-US" sz="2000" dirty="0"/>
              <a:t>in HRR BM- cohort after enrolling </a:t>
            </a:r>
            <a:br>
              <a:rPr lang="en-US" sz="2000" dirty="0"/>
            </a:br>
            <a:r>
              <a:rPr lang="en-US" sz="2000" dirty="0"/>
              <a:t>~200/600 planned patients with </a:t>
            </a:r>
            <a:br>
              <a:rPr lang="en-US" sz="2000" dirty="0"/>
            </a:br>
            <a:r>
              <a:rPr lang="en-US" sz="2000" dirty="0"/>
              <a:t>~125 composite progression events </a:t>
            </a:r>
            <a:br>
              <a:rPr lang="en-US" sz="2000" dirty="0"/>
            </a:br>
            <a:r>
              <a:rPr lang="en-US" sz="2000" dirty="0"/>
              <a:t>(first event of rPFS or PFS progression)</a:t>
            </a:r>
          </a:p>
          <a:p>
            <a:r>
              <a:rPr lang="en-US" sz="2000" dirty="0"/>
              <a:t>Composite progression endpoint met, </a:t>
            </a:r>
            <a:br>
              <a:rPr lang="en-US" sz="2000" dirty="0"/>
            </a:br>
            <a:r>
              <a:rPr lang="en-US" sz="2000" dirty="0"/>
              <a:t>where futility defined as ≥1</a:t>
            </a:r>
          </a:p>
          <a:p>
            <a:pPr lvl="1"/>
            <a:r>
              <a:rPr lang="en-US" sz="1800" dirty="0"/>
              <a:t>HR for composite progression: </a:t>
            </a:r>
            <a:br>
              <a:rPr lang="en-US" sz="1800" dirty="0"/>
            </a:br>
            <a:r>
              <a:rPr lang="en-US" sz="1800" dirty="0"/>
              <a:t>1.09 (95% CI: 0.75-1.59)</a:t>
            </a:r>
          </a:p>
          <a:p>
            <a:r>
              <a:rPr lang="en-US" sz="2000" dirty="0"/>
              <a:t>Higher rates of grade 3/4 AEs observed in niraparib vs placebo arms</a:t>
            </a:r>
          </a:p>
          <a:p>
            <a:r>
              <a:rPr lang="en-US" sz="2000" b="1" dirty="0">
                <a:solidFill>
                  <a:schemeClr val="accent3"/>
                </a:solidFill>
              </a:rPr>
              <a:t>IDMC recommended stopping enrollment in HRR BM- cohort due to added toxicity with no added efficacy</a:t>
            </a:r>
          </a:p>
        </p:txBody>
      </p:sp>
      <p:sp>
        <p:nvSpPr>
          <p:cNvPr id="7" name="Text Box 11">
            <a:extLst>
              <a:ext uri="{FF2B5EF4-FFF2-40B4-BE49-F238E27FC236}">
                <a16:creationId xmlns:a16="http://schemas.microsoft.com/office/drawing/2014/main" id="{805E5FC1-2949-4817-85D8-E21AA80312C4}"/>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pSp>
        <p:nvGrpSpPr>
          <p:cNvPr id="11" name="Group 10">
            <a:extLst>
              <a:ext uri="{FF2B5EF4-FFF2-40B4-BE49-F238E27FC236}">
                <a16:creationId xmlns:a16="http://schemas.microsoft.com/office/drawing/2014/main" id="{B92826CF-9892-4380-A5F1-20386B57F11A}"/>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6C9152CD-C2C4-4145-B1F1-3A157CB26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CD762022-1D26-484B-9600-EF8FF16CE6D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52419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MAGNITUDE: Baseline Characteristics in </a:t>
            </a:r>
            <a:br>
              <a:rPr lang="en-US" dirty="0"/>
            </a:br>
            <a:r>
              <a:rPr lang="en-US" dirty="0"/>
              <a:t>HRR BM+ Cohort</a:t>
            </a:r>
          </a:p>
        </p:txBody>
      </p:sp>
      <p:sp>
        <p:nvSpPr>
          <p:cNvPr id="7" name="Text Box 11">
            <a:extLst>
              <a:ext uri="{FF2B5EF4-FFF2-40B4-BE49-F238E27FC236}">
                <a16:creationId xmlns:a16="http://schemas.microsoft.com/office/drawing/2014/main" id="{805E5FC1-2949-4817-85D8-E21AA80312C4}"/>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aphicFrame>
        <p:nvGraphicFramePr>
          <p:cNvPr id="11" name="Group 3">
            <a:extLst>
              <a:ext uri="{FF2B5EF4-FFF2-40B4-BE49-F238E27FC236}">
                <a16:creationId xmlns:a16="http://schemas.microsoft.com/office/drawing/2014/main" id="{159231F6-D1C9-4456-957B-9A2E2EF2759C}"/>
              </a:ext>
            </a:extLst>
          </p:cNvPr>
          <p:cNvGraphicFramePr>
            <a:graphicFrameLocks/>
          </p:cNvGraphicFramePr>
          <p:nvPr/>
        </p:nvGraphicFramePr>
        <p:xfrm>
          <a:off x="719138" y="1610437"/>
          <a:ext cx="5376672" cy="4297760"/>
        </p:xfrm>
        <a:graphic>
          <a:graphicData uri="http://schemas.openxmlformats.org/drawingml/2006/table">
            <a:tbl>
              <a:tblPr/>
              <a:tblGrid>
                <a:gridCol w="2227880">
                  <a:extLst>
                    <a:ext uri="{9D8B030D-6E8A-4147-A177-3AD203B41FA5}">
                      <a16:colId xmlns:a16="http://schemas.microsoft.com/office/drawing/2014/main" val="20000"/>
                    </a:ext>
                  </a:extLst>
                </a:gridCol>
                <a:gridCol w="1574396">
                  <a:extLst>
                    <a:ext uri="{9D8B030D-6E8A-4147-A177-3AD203B41FA5}">
                      <a16:colId xmlns:a16="http://schemas.microsoft.com/office/drawing/2014/main" val="20001"/>
                    </a:ext>
                  </a:extLst>
                </a:gridCol>
                <a:gridCol w="157439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Niraparib + AAP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AAP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(45-100)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(43-88)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Biomarker alteration,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BRCA1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CHEK2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PALB2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CDK12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FANCA, BRIP1,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 HDAC2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Co-occurring alterations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(40.6)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(41.7)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hemoglobin,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g/L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(64.0-172.0)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(75.0-161.0)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LDH,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enzyme U/L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(87.0-2959.0)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200.5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(77.0-1530.0)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bl>
          </a:graphicData>
        </a:graphic>
      </p:graphicFrame>
      <p:graphicFrame>
        <p:nvGraphicFramePr>
          <p:cNvPr id="13" name="Group 3">
            <a:extLst>
              <a:ext uri="{FF2B5EF4-FFF2-40B4-BE49-F238E27FC236}">
                <a16:creationId xmlns:a16="http://schemas.microsoft.com/office/drawing/2014/main" id="{1B967B32-8F38-4972-A668-024E72D4857F}"/>
              </a:ext>
            </a:extLst>
          </p:cNvPr>
          <p:cNvGraphicFramePr>
            <a:graphicFrameLocks/>
          </p:cNvGraphicFramePr>
          <p:nvPr>
            <p:extLst>
              <p:ext uri="{D42A27DB-BD31-4B8C-83A1-F6EECF244321}">
                <p14:modId xmlns:p14="http://schemas.microsoft.com/office/powerpoint/2010/main" val="2700821352"/>
              </p:ext>
            </p:extLst>
          </p:nvPr>
        </p:nvGraphicFramePr>
        <p:xfrm>
          <a:off x="6384926" y="1610437"/>
          <a:ext cx="5097462" cy="3932048"/>
        </p:xfrm>
        <a:graphic>
          <a:graphicData uri="http://schemas.openxmlformats.org/drawingml/2006/table">
            <a:tbl>
              <a:tblPr/>
              <a:tblGrid>
                <a:gridCol w="2112186">
                  <a:extLst>
                    <a:ext uri="{9D8B030D-6E8A-4147-A177-3AD203B41FA5}">
                      <a16:colId xmlns:a16="http://schemas.microsoft.com/office/drawing/2014/main" val="20000"/>
                    </a:ext>
                  </a:extLst>
                </a:gridCol>
                <a:gridCol w="1492638">
                  <a:extLst>
                    <a:ext uri="{9D8B030D-6E8A-4147-A177-3AD203B41FA5}">
                      <a16:colId xmlns:a16="http://schemas.microsoft.com/office/drawing/2014/main" val="20001"/>
                    </a:ext>
                  </a:extLst>
                </a:gridCol>
                <a:gridCol w="149263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Niraparib + AAP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AAP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 (86.3)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(80.6)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Lung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PSA at study entry, µg/L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(0-4826.5)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(0.1-4400.0)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taxane-based CT for nmCRPC/mCSPC,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86636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AR-targeted tx for nmCRPC/mCSPC,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478093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AAP tx for 1L mCRPC,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11836330"/>
                  </a:ext>
                </a:extLst>
              </a:tr>
            </a:tbl>
          </a:graphicData>
        </a:graphic>
      </p:graphicFrame>
      <p:grpSp>
        <p:nvGrpSpPr>
          <p:cNvPr id="12" name="Group 11">
            <a:extLst>
              <a:ext uri="{FF2B5EF4-FFF2-40B4-BE49-F238E27FC236}">
                <a16:creationId xmlns:a16="http://schemas.microsoft.com/office/drawing/2014/main" id="{3BA31EB4-5BF9-4550-AA92-6DA90398345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11196A98-4439-4B27-8776-B483746E3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4F3A6632-04C7-45F9-A5DF-D2FD0CC0CDB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6551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CDF3A7-5E45-2D43-B78B-7144BC0E2252}"/>
              </a:ext>
            </a:extLst>
          </p:cNvPr>
          <p:cNvSpPr>
            <a:spLocks noGrp="1"/>
          </p:cNvSpPr>
          <p:nvPr>
            <p:ph type="title"/>
          </p:nvPr>
        </p:nvSpPr>
        <p:spPr/>
        <p:txBody>
          <a:bodyPr/>
          <a:lstStyle/>
          <a:p>
            <a:r>
              <a:rPr lang="en-US" dirty="0"/>
              <a:t>MAGNITUDE: rPFS by Central Review </a:t>
            </a:r>
            <a:br>
              <a:rPr lang="en-US" dirty="0"/>
            </a:br>
            <a:r>
              <a:rPr lang="en-US" dirty="0"/>
              <a:t>(Primary Endpoint)</a:t>
            </a:r>
          </a:p>
        </p:txBody>
      </p:sp>
      <p:sp>
        <p:nvSpPr>
          <p:cNvPr id="4" name="Content Placeholder 3">
            <a:extLst>
              <a:ext uri="{FF2B5EF4-FFF2-40B4-BE49-F238E27FC236}">
                <a16:creationId xmlns:a16="http://schemas.microsoft.com/office/drawing/2014/main" id="{BF1D8F00-52BD-4774-AD2E-EF136D40735C}"/>
              </a:ext>
            </a:extLst>
          </p:cNvPr>
          <p:cNvSpPr>
            <a:spLocks noGrp="1"/>
          </p:cNvSpPr>
          <p:nvPr>
            <p:ph sz="half" idx="1"/>
          </p:nvPr>
        </p:nvSpPr>
        <p:spPr>
          <a:xfrm>
            <a:off x="609759" y="4876431"/>
            <a:ext cx="5309278" cy="1313037"/>
          </a:xfrm>
        </p:spPr>
        <p:txBody>
          <a:bodyPr/>
          <a:lstStyle/>
          <a:p>
            <a:r>
              <a:rPr lang="en-US" sz="2200" dirty="0"/>
              <a:t>Primary endpoint met with risk of progression or death significantly reduced by 47% in </a:t>
            </a:r>
            <a:r>
              <a:rPr lang="en-US" sz="2200" i="1" dirty="0"/>
              <a:t>BRCA1/2</a:t>
            </a:r>
            <a:r>
              <a:rPr lang="en-US" sz="2200" dirty="0"/>
              <a:t>-mutated subgroup and by 27% in all HRR BM+ patients</a:t>
            </a:r>
          </a:p>
        </p:txBody>
      </p:sp>
      <p:sp>
        <p:nvSpPr>
          <p:cNvPr id="13" name="Content Placeholder 12">
            <a:extLst>
              <a:ext uri="{FF2B5EF4-FFF2-40B4-BE49-F238E27FC236}">
                <a16:creationId xmlns:a16="http://schemas.microsoft.com/office/drawing/2014/main" id="{05543B99-C161-4D00-8B1F-ABAB41E8D886}"/>
              </a:ext>
            </a:extLst>
          </p:cNvPr>
          <p:cNvSpPr>
            <a:spLocks noGrp="1"/>
          </p:cNvSpPr>
          <p:nvPr>
            <p:ph sz="half" idx="2"/>
          </p:nvPr>
        </p:nvSpPr>
        <p:spPr>
          <a:xfrm>
            <a:off x="6252634" y="4876953"/>
            <a:ext cx="5229570" cy="1313240"/>
          </a:xfrm>
        </p:spPr>
        <p:txBody>
          <a:bodyPr/>
          <a:lstStyle/>
          <a:p>
            <a:r>
              <a:rPr lang="en-US" sz="2200" dirty="0"/>
              <a:t>rPFS benefit was consistent across prespecified subgroups of HRR BM+ cohort</a:t>
            </a:r>
          </a:p>
        </p:txBody>
      </p:sp>
      <p:sp>
        <p:nvSpPr>
          <p:cNvPr id="7" name="Text Box 11">
            <a:extLst>
              <a:ext uri="{FF2B5EF4-FFF2-40B4-BE49-F238E27FC236}">
                <a16:creationId xmlns:a16="http://schemas.microsoft.com/office/drawing/2014/main" id="{6E4A99EF-CC3A-AF41-9FC2-162C01FD5A3E}"/>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pSp>
        <p:nvGrpSpPr>
          <p:cNvPr id="8" name="Group 7">
            <a:extLst>
              <a:ext uri="{FF2B5EF4-FFF2-40B4-BE49-F238E27FC236}">
                <a16:creationId xmlns:a16="http://schemas.microsoft.com/office/drawing/2014/main" id="{95DFC97F-1936-F64C-B4B9-216247720E4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8FB7C0E-BD56-3249-B9E3-62C7D3EC6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65E63B65-9AFE-A14B-854E-CA720593B0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8D011BA2-5FB3-4629-8CD4-0916E8191031}"/>
              </a:ext>
            </a:extLst>
          </p:cNvPr>
          <p:cNvGraphicFramePr>
            <a:graphicFrameLocks/>
          </p:cNvGraphicFramePr>
          <p:nvPr/>
        </p:nvGraphicFramePr>
        <p:xfrm>
          <a:off x="727867" y="1604963"/>
          <a:ext cx="10736265" cy="2926208"/>
        </p:xfrm>
        <a:graphic>
          <a:graphicData uri="http://schemas.openxmlformats.org/drawingml/2006/table">
            <a:tbl>
              <a:tblPr/>
              <a:tblGrid>
                <a:gridCol w="3244693">
                  <a:extLst>
                    <a:ext uri="{9D8B030D-6E8A-4147-A177-3AD203B41FA5}">
                      <a16:colId xmlns:a16="http://schemas.microsoft.com/office/drawing/2014/main" val="20000"/>
                    </a:ext>
                  </a:extLst>
                </a:gridCol>
                <a:gridCol w="1872893">
                  <a:extLst>
                    <a:ext uri="{9D8B030D-6E8A-4147-A177-3AD203B41FA5}">
                      <a16:colId xmlns:a16="http://schemas.microsoft.com/office/drawing/2014/main" val="20001"/>
                    </a:ext>
                  </a:extLst>
                </a:gridCol>
                <a:gridCol w="1872893">
                  <a:extLst>
                    <a:ext uri="{9D8B030D-6E8A-4147-A177-3AD203B41FA5}">
                      <a16:colId xmlns:a16="http://schemas.microsoft.com/office/drawing/2014/main" val="20002"/>
                    </a:ext>
                  </a:extLst>
                </a:gridCol>
                <a:gridCol w="1872893">
                  <a:extLst>
                    <a:ext uri="{9D8B030D-6E8A-4147-A177-3AD203B41FA5}">
                      <a16:colId xmlns:a16="http://schemas.microsoft.com/office/drawing/2014/main" val="20003"/>
                    </a:ext>
                  </a:extLst>
                </a:gridCol>
                <a:gridCol w="1872893">
                  <a:extLst>
                    <a:ext uri="{9D8B030D-6E8A-4147-A177-3AD203B41FA5}">
                      <a16:colId xmlns:a16="http://schemas.microsoft.com/office/drawing/2014/main" val="41841241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rPFS 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BRCA1/2</a:t>
                      </a:r>
                      <a:r>
                        <a:rPr kumimoji="0" lang="en-US" sz="1600" b="1" i="0" u="none" strike="noStrike" cap="none" normalizeH="0" baseline="0" dirty="0">
                          <a:ln>
                            <a:noFill/>
                          </a:ln>
                          <a:solidFill>
                            <a:schemeClr val="tx1"/>
                          </a:solidFill>
                          <a:effectLst/>
                          <a:latin typeface="Calibri" panose="020F0502020204030204" pitchFamily="34" charset="0"/>
                        </a:rPr>
                        <a:t>-Mutated Patients*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HRR BM+ Patients</a:t>
                      </a:r>
                      <a:r>
                        <a:rPr kumimoji="0" lang="en-US" sz="16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004539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Central Review (Primary Endpoint)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rPFS,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0.53 (0.36-0.79;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.0014)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0.73 (0.56-0.96;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.0217)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Investigator Assessment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5878911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rPFS,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805045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0.50 (0.33-0.75;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.0006)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(0.49-0.86;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.0022)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13289263"/>
                  </a:ext>
                </a:extLst>
              </a:tr>
            </a:tbl>
          </a:graphicData>
        </a:graphic>
      </p:graphicFrame>
      <p:sp>
        <p:nvSpPr>
          <p:cNvPr id="12" name="Text Box 30">
            <a:extLst>
              <a:ext uri="{FF2B5EF4-FFF2-40B4-BE49-F238E27FC236}">
                <a16:creationId xmlns:a16="http://schemas.microsoft.com/office/drawing/2014/main" id="{E81F22CB-EB73-4104-8D65-2CAB9C4C2DB1}"/>
              </a:ext>
            </a:extLst>
          </p:cNvPr>
          <p:cNvSpPr txBox="1">
            <a:spLocks noChangeArrowheads="1"/>
          </p:cNvSpPr>
          <p:nvPr/>
        </p:nvSpPr>
        <p:spPr bwMode="auto">
          <a:xfrm>
            <a:off x="727077" y="455119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*16.7 mo.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18.6 mo.</a:t>
            </a:r>
          </a:p>
        </p:txBody>
      </p:sp>
    </p:spTree>
    <p:extLst>
      <p:ext uri="{BB962C8B-B14F-4D97-AF65-F5344CB8AC3E}">
        <p14:creationId xmlns:p14="http://schemas.microsoft.com/office/powerpoint/2010/main" val="2276935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CDF3A7-5E45-2D43-B78B-7144BC0E2252}"/>
              </a:ext>
            </a:extLst>
          </p:cNvPr>
          <p:cNvSpPr>
            <a:spLocks noGrp="1"/>
          </p:cNvSpPr>
          <p:nvPr>
            <p:ph type="title"/>
          </p:nvPr>
        </p:nvSpPr>
        <p:spPr/>
        <p:txBody>
          <a:bodyPr/>
          <a:lstStyle/>
          <a:p>
            <a:r>
              <a:rPr lang="en-US" dirty="0"/>
              <a:t>MAGNITUDE: Time to Cytotoxic CT, Time to Symptomatic Progression, OS (Secondary Endpoints)</a:t>
            </a:r>
          </a:p>
        </p:txBody>
      </p:sp>
      <p:sp>
        <p:nvSpPr>
          <p:cNvPr id="6" name="Content Placeholder 5">
            <a:extLst>
              <a:ext uri="{FF2B5EF4-FFF2-40B4-BE49-F238E27FC236}">
                <a16:creationId xmlns:a16="http://schemas.microsoft.com/office/drawing/2014/main" id="{3FFB673A-2904-4A53-8561-5884CF7DDA0D}"/>
              </a:ext>
            </a:extLst>
          </p:cNvPr>
          <p:cNvSpPr>
            <a:spLocks noGrp="1"/>
          </p:cNvSpPr>
          <p:nvPr>
            <p:ph idx="1"/>
          </p:nvPr>
        </p:nvSpPr>
        <p:spPr>
          <a:xfrm>
            <a:off x="604675" y="4678303"/>
            <a:ext cx="10877529" cy="1485430"/>
          </a:xfrm>
        </p:spPr>
        <p:txBody>
          <a:bodyPr/>
          <a:lstStyle/>
          <a:p>
            <a:r>
              <a:rPr lang="en-US" sz="2400" dirty="0"/>
              <a:t>Time to cytotoxic CT and time to symptomatic progression both improved with addition of niraparib to AAP</a:t>
            </a:r>
          </a:p>
          <a:p>
            <a:r>
              <a:rPr lang="en-US" sz="2400" dirty="0"/>
              <a:t>After a median follow-up of 18.6 mo, OS data are immature for HRR BM+ cohort (46.3% of events have occurred; HR: 0.94; 95% CI: 0.65-1.36; </a:t>
            </a:r>
            <a:r>
              <a:rPr lang="en-US" sz="2400" i="1" dirty="0"/>
              <a:t>P </a:t>
            </a:r>
            <a:r>
              <a:rPr lang="en-US" sz="2400" dirty="0"/>
              <a:t>= .733)</a:t>
            </a:r>
          </a:p>
        </p:txBody>
      </p:sp>
      <p:sp>
        <p:nvSpPr>
          <p:cNvPr id="7" name="Text Box 11">
            <a:extLst>
              <a:ext uri="{FF2B5EF4-FFF2-40B4-BE49-F238E27FC236}">
                <a16:creationId xmlns:a16="http://schemas.microsoft.com/office/drawing/2014/main" id="{6E4A99EF-CC3A-AF41-9FC2-162C01FD5A3E}"/>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pSp>
        <p:nvGrpSpPr>
          <p:cNvPr id="8" name="Group 7">
            <a:extLst>
              <a:ext uri="{FF2B5EF4-FFF2-40B4-BE49-F238E27FC236}">
                <a16:creationId xmlns:a16="http://schemas.microsoft.com/office/drawing/2014/main" id="{95DFC97F-1936-F64C-B4B9-216247720E4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8FB7C0E-BD56-3249-B9E3-62C7D3EC6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65E63B65-9AFE-A14B-854E-CA720593B0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
            <a:extLst>
              <a:ext uri="{FF2B5EF4-FFF2-40B4-BE49-F238E27FC236}">
                <a16:creationId xmlns:a16="http://schemas.microsoft.com/office/drawing/2014/main" id="{8D011BA2-5FB3-4629-8CD4-0916E8191031}"/>
              </a:ext>
            </a:extLst>
          </p:cNvPr>
          <p:cNvGraphicFramePr>
            <a:graphicFrameLocks/>
          </p:cNvGraphicFramePr>
          <p:nvPr/>
        </p:nvGraphicFramePr>
        <p:xfrm>
          <a:off x="727867" y="1604963"/>
          <a:ext cx="10736265" cy="2926208"/>
        </p:xfrm>
        <a:graphic>
          <a:graphicData uri="http://schemas.openxmlformats.org/drawingml/2006/table">
            <a:tbl>
              <a:tblPr/>
              <a:tblGrid>
                <a:gridCol w="3244693">
                  <a:extLst>
                    <a:ext uri="{9D8B030D-6E8A-4147-A177-3AD203B41FA5}">
                      <a16:colId xmlns:a16="http://schemas.microsoft.com/office/drawing/2014/main" val="20000"/>
                    </a:ext>
                  </a:extLst>
                </a:gridCol>
                <a:gridCol w="1872893">
                  <a:extLst>
                    <a:ext uri="{9D8B030D-6E8A-4147-A177-3AD203B41FA5}">
                      <a16:colId xmlns:a16="http://schemas.microsoft.com/office/drawing/2014/main" val="20001"/>
                    </a:ext>
                  </a:extLst>
                </a:gridCol>
                <a:gridCol w="1872893">
                  <a:extLst>
                    <a:ext uri="{9D8B030D-6E8A-4147-A177-3AD203B41FA5}">
                      <a16:colId xmlns:a16="http://schemas.microsoft.com/office/drawing/2014/main" val="20002"/>
                    </a:ext>
                  </a:extLst>
                </a:gridCol>
                <a:gridCol w="1872893">
                  <a:extLst>
                    <a:ext uri="{9D8B030D-6E8A-4147-A177-3AD203B41FA5}">
                      <a16:colId xmlns:a16="http://schemas.microsoft.com/office/drawing/2014/main" val="20003"/>
                    </a:ext>
                  </a:extLst>
                </a:gridCol>
                <a:gridCol w="1872893">
                  <a:extLst>
                    <a:ext uri="{9D8B030D-6E8A-4147-A177-3AD203B41FA5}">
                      <a16:colId xmlns:a16="http://schemas.microsoft.com/office/drawing/2014/main" val="41841241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Secondary Endpoint 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BRCA1/2</a:t>
                      </a:r>
                      <a:r>
                        <a:rPr kumimoji="0" lang="en-US" sz="1600" b="1" i="0" u="none" strike="noStrike" cap="none" normalizeH="0" baseline="0" dirty="0">
                          <a:ln>
                            <a:noFill/>
                          </a:ln>
                          <a:solidFill>
                            <a:schemeClr val="tx1"/>
                          </a:solidFill>
                          <a:effectLst/>
                          <a:latin typeface="Calibri" panose="020F0502020204030204" pitchFamily="34" charset="0"/>
                        </a:rPr>
                        <a:t>-Mutated Patients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HRR BM+ Patients</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004539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Time to Cytotoxic CT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0.58 (0.33-1.01;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.0495)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(0.39-0.89;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.0108)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Time to Symptomatic Progression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5878911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805045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0.68 (0.42-1.11;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.1224)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0.69 (0.47-0.99;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.0444)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13289263"/>
                  </a:ext>
                </a:extLst>
              </a:tr>
            </a:tbl>
          </a:graphicData>
        </a:graphic>
      </p:graphicFrame>
    </p:spTree>
    <p:extLst>
      <p:ext uri="{BB962C8B-B14F-4D97-AF65-F5344CB8AC3E}">
        <p14:creationId xmlns:p14="http://schemas.microsoft.com/office/powerpoint/2010/main" val="2626444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70B8-253E-44B1-AA60-4A86E78922DB}"/>
              </a:ext>
            </a:extLst>
          </p:cNvPr>
          <p:cNvSpPr>
            <a:spLocks noGrp="1"/>
          </p:cNvSpPr>
          <p:nvPr>
            <p:ph type="title"/>
          </p:nvPr>
        </p:nvSpPr>
        <p:spPr/>
        <p:txBody>
          <a:bodyPr/>
          <a:lstStyle/>
          <a:p>
            <a:r>
              <a:rPr lang="en-US" dirty="0"/>
              <a:t>MAGNITUDE: Time to PSA Progression, </a:t>
            </a:r>
            <a:br>
              <a:rPr lang="en-US" dirty="0"/>
            </a:br>
            <a:r>
              <a:rPr lang="en-US" dirty="0"/>
              <a:t>Response, and HRQoL (Other Prespecified Endpoints)</a:t>
            </a:r>
          </a:p>
        </p:txBody>
      </p:sp>
      <p:sp>
        <p:nvSpPr>
          <p:cNvPr id="10" name="Content Placeholder 9">
            <a:extLst>
              <a:ext uri="{FF2B5EF4-FFF2-40B4-BE49-F238E27FC236}">
                <a16:creationId xmlns:a16="http://schemas.microsoft.com/office/drawing/2014/main" id="{767DC18E-4474-421C-B2EC-1A66AFCD01B8}"/>
              </a:ext>
            </a:extLst>
          </p:cNvPr>
          <p:cNvSpPr>
            <a:spLocks noGrp="1"/>
          </p:cNvSpPr>
          <p:nvPr>
            <p:ph idx="1"/>
          </p:nvPr>
        </p:nvSpPr>
        <p:spPr>
          <a:xfrm>
            <a:off x="609759" y="5013726"/>
            <a:ext cx="10877529" cy="1103313"/>
          </a:xfrm>
        </p:spPr>
        <p:txBody>
          <a:bodyPr/>
          <a:lstStyle/>
          <a:p>
            <a:r>
              <a:rPr lang="en-US" sz="2000" dirty="0"/>
              <a:t>Niraparib + AAP approximately doubled median time to PSA progression vs placebo + AAP</a:t>
            </a:r>
          </a:p>
          <a:p>
            <a:r>
              <a:rPr lang="en-US" sz="2000" dirty="0"/>
              <a:t>Niraparib + AAP associated with nearly doubled ORR and deeper responses vs placebo + AAP</a:t>
            </a:r>
          </a:p>
          <a:p>
            <a:r>
              <a:rPr lang="en-US" sz="2000" dirty="0"/>
              <a:t>HRQoL per FACT-P total score showed no clinically meaningful change from baseline in either arm</a:t>
            </a:r>
          </a:p>
        </p:txBody>
      </p:sp>
      <p:sp>
        <p:nvSpPr>
          <p:cNvPr id="5" name="Text Box 11">
            <a:extLst>
              <a:ext uri="{FF2B5EF4-FFF2-40B4-BE49-F238E27FC236}">
                <a16:creationId xmlns:a16="http://schemas.microsoft.com/office/drawing/2014/main" id="{3479CBAB-B9F6-4FF8-9BB4-17791E6BAE51}"/>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pSp>
        <p:nvGrpSpPr>
          <p:cNvPr id="6" name="Group 5">
            <a:extLst>
              <a:ext uri="{FF2B5EF4-FFF2-40B4-BE49-F238E27FC236}">
                <a16:creationId xmlns:a16="http://schemas.microsoft.com/office/drawing/2014/main" id="{1724E13F-AC4F-440D-A5D2-C8055456E08C}"/>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CC51734C-2842-4F6B-97A1-53A9F5CA5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3D89AAD2-27AC-41C4-943A-88DC2D75242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
            <a:extLst>
              <a:ext uri="{FF2B5EF4-FFF2-40B4-BE49-F238E27FC236}">
                <a16:creationId xmlns:a16="http://schemas.microsoft.com/office/drawing/2014/main" id="{63880801-FFB7-4163-91A9-0B089FBD457C}"/>
              </a:ext>
            </a:extLst>
          </p:cNvPr>
          <p:cNvGraphicFramePr>
            <a:graphicFrameLocks/>
          </p:cNvGraphicFramePr>
          <p:nvPr/>
        </p:nvGraphicFramePr>
        <p:xfrm>
          <a:off x="727867" y="1379183"/>
          <a:ext cx="10736265" cy="3596800"/>
        </p:xfrm>
        <a:graphic>
          <a:graphicData uri="http://schemas.openxmlformats.org/drawingml/2006/table">
            <a:tbl>
              <a:tblPr/>
              <a:tblGrid>
                <a:gridCol w="3244693">
                  <a:extLst>
                    <a:ext uri="{9D8B030D-6E8A-4147-A177-3AD203B41FA5}">
                      <a16:colId xmlns:a16="http://schemas.microsoft.com/office/drawing/2014/main" val="20000"/>
                    </a:ext>
                  </a:extLst>
                </a:gridCol>
                <a:gridCol w="1872893">
                  <a:extLst>
                    <a:ext uri="{9D8B030D-6E8A-4147-A177-3AD203B41FA5}">
                      <a16:colId xmlns:a16="http://schemas.microsoft.com/office/drawing/2014/main" val="20001"/>
                    </a:ext>
                  </a:extLst>
                </a:gridCol>
                <a:gridCol w="1872893">
                  <a:extLst>
                    <a:ext uri="{9D8B030D-6E8A-4147-A177-3AD203B41FA5}">
                      <a16:colId xmlns:a16="http://schemas.microsoft.com/office/drawing/2014/main" val="20002"/>
                    </a:ext>
                  </a:extLst>
                </a:gridCol>
                <a:gridCol w="1872893">
                  <a:extLst>
                    <a:ext uri="{9D8B030D-6E8A-4147-A177-3AD203B41FA5}">
                      <a16:colId xmlns:a16="http://schemas.microsoft.com/office/drawing/2014/main" val="20003"/>
                    </a:ext>
                  </a:extLst>
                </a:gridCol>
                <a:gridCol w="1872893">
                  <a:extLst>
                    <a:ext uri="{9D8B030D-6E8A-4147-A177-3AD203B41FA5}">
                      <a16:colId xmlns:a16="http://schemas.microsoft.com/office/drawing/2014/main" val="4184124165"/>
                    </a:ext>
                  </a:extLst>
                </a:gridCol>
              </a:tblGrid>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BRCA1/2</a:t>
                      </a:r>
                      <a:r>
                        <a:rPr kumimoji="0" lang="en-US" sz="1600" b="1" i="0" u="none" strike="noStrike" cap="none" normalizeH="0" baseline="0" dirty="0">
                          <a:ln>
                            <a:noFill/>
                          </a:ln>
                          <a:solidFill>
                            <a:schemeClr val="tx1"/>
                          </a:solidFill>
                          <a:effectLst/>
                          <a:latin typeface="Calibri" panose="020F0502020204030204" pitchFamily="34" charset="0"/>
                        </a:rPr>
                        <a:t>-Mutated Patients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HRR BM+ Patients</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432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Niraparib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Placebo + AAP</a:t>
                      </a:r>
                      <a:br>
                        <a:rPr kumimoji="0" lang="en-US" sz="1600" b="1" i="0" u="none" strike="noStrike" cap="none" normalizeH="0" baseline="0" dirty="0">
                          <a:ln>
                            <a:noFill/>
                          </a:ln>
                          <a:solidFill>
                            <a:schemeClr val="bg1"/>
                          </a:solidFill>
                          <a:effectLst/>
                          <a:latin typeface="Calibri" panose="020F0502020204030204" pitchFamily="34" charset="0"/>
                        </a:rPr>
                      </a:br>
                      <a:r>
                        <a:rPr kumimoji="0" lang="en-US" sz="1600" b="1" i="0" u="none" strike="noStrike" cap="none" normalizeH="0" baseline="0" dirty="0">
                          <a:ln>
                            <a:noFill/>
                          </a:ln>
                          <a:solidFill>
                            <a:schemeClr val="bg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0045396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Time to PSA Progression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0.46 (0.30-0.69;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.0002)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0.57 (0.43-0.76;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.0001)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58789111"/>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29/56 (52)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15/48 (31)</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55/92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23/82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8050452"/>
                  </a:ext>
                </a:extLst>
              </a:tr>
              <a:tr h="27432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13289263"/>
                  </a:ext>
                </a:extLst>
              </a:tr>
              <a:tr h="274320">
                <a:tc>
                  <a:txBody>
                    <a:bodyPr/>
                    <a:lstStyle/>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128839974"/>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Relative risk</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.035)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 (nominal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113085671"/>
                  </a:ext>
                </a:extLst>
              </a:tr>
            </a:tbl>
          </a:graphicData>
        </a:graphic>
      </p:graphicFrame>
    </p:spTree>
    <p:extLst>
      <p:ext uri="{BB962C8B-B14F-4D97-AF65-F5344CB8AC3E}">
        <p14:creationId xmlns:p14="http://schemas.microsoft.com/office/powerpoint/2010/main" val="35334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MAGNITUDE: Treatment-Emergent AEs in </a:t>
            </a:r>
            <a:br>
              <a:rPr lang="en-US" dirty="0"/>
            </a:br>
            <a:r>
              <a:rPr lang="en-US" dirty="0"/>
              <a:t>HRR BM+ Cohort</a:t>
            </a:r>
          </a:p>
        </p:txBody>
      </p:sp>
      <p:sp>
        <p:nvSpPr>
          <p:cNvPr id="4" name="Content Placeholder 3">
            <a:extLst>
              <a:ext uri="{FF2B5EF4-FFF2-40B4-BE49-F238E27FC236}">
                <a16:creationId xmlns:a16="http://schemas.microsoft.com/office/drawing/2014/main" id="{D32B7196-6596-4C8F-B0BA-CD00A5E85B02}"/>
              </a:ext>
            </a:extLst>
          </p:cNvPr>
          <p:cNvSpPr>
            <a:spLocks noGrp="1"/>
          </p:cNvSpPr>
          <p:nvPr>
            <p:ph sz="half" idx="2"/>
          </p:nvPr>
        </p:nvSpPr>
        <p:spPr/>
        <p:txBody>
          <a:bodyPr/>
          <a:lstStyle/>
          <a:p>
            <a:r>
              <a:rPr lang="en-US" dirty="0"/>
              <a:t>AEs most frequently leading to dose reduction in niraparib arm</a:t>
            </a:r>
          </a:p>
          <a:p>
            <a:pPr lvl="1"/>
            <a:r>
              <a:rPr lang="en-US" dirty="0"/>
              <a:t>Anemia: 13.2%</a:t>
            </a:r>
          </a:p>
          <a:p>
            <a:pPr lvl="1"/>
            <a:r>
              <a:rPr lang="en-US" dirty="0"/>
              <a:t>Thrombocytopenia: 2.8%</a:t>
            </a:r>
          </a:p>
          <a:p>
            <a:r>
              <a:rPr lang="en-US" dirty="0"/>
              <a:t>Median relative dose intensity in niraparib arm: 99%</a:t>
            </a:r>
          </a:p>
        </p:txBody>
      </p:sp>
      <p:sp>
        <p:nvSpPr>
          <p:cNvPr id="7" name="Text Box 11">
            <a:extLst>
              <a:ext uri="{FF2B5EF4-FFF2-40B4-BE49-F238E27FC236}">
                <a16:creationId xmlns:a16="http://schemas.microsoft.com/office/drawing/2014/main" id="{805E5FC1-2949-4817-85D8-E21AA80312C4}"/>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aphicFrame>
        <p:nvGraphicFramePr>
          <p:cNvPr id="13" name="Group 3">
            <a:extLst>
              <a:ext uri="{FF2B5EF4-FFF2-40B4-BE49-F238E27FC236}">
                <a16:creationId xmlns:a16="http://schemas.microsoft.com/office/drawing/2014/main" id="{1B967B32-8F38-4972-A668-024E72D4857F}"/>
              </a:ext>
            </a:extLst>
          </p:cNvPr>
          <p:cNvGraphicFramePr>
            <a:graphicFrameLocks/>
          </p:cNvGraphicFramePr>
          <p:nvPr/>
        </p:nvGraphicFramePr>
        <p:xfrm>
          <a:off x="719138" y="1610437"/>
          <a:ext cx="5376672" cy="4541632"/>
        </p:xfrm>
        <a:graphic>
          <a:graphicData uri="http://schemas.openxmlformats.org/drawingml/2006/table">
            <a:tbl>
              <a:tblPr/>
              <a:tblGrid>
                <a:gridCol w="2601578">
                  <a:extLst>
                    <a:ext uri="{9D8B030D-6E8A-4147-A177-3AD203B41FA5}">
                      <a16:colId xmlns:a16="http://schemas.microsoft.com/office/drawing/2014/main" val="20000"/>
                    </a:ext>
                  </a:extLst>
                </a:gridCol>
                <a:gridCol w="1387547">
                  <a:extLst>
                    <a:ext uri="{9D8B030D-6E8A-4147-A177-3AD203B41FA5}">
                      <a16:colId xmlns:a16="http://schemas.microsoft.com/office/drawing/2014/main" val="20001"/>
                    </a:ext>
                  </a:extLst>
                </a:gridCol>
                <a:gridCol w="1387547">
                  <a:extLst>
                    <a:ext uri="{9D8B030D-6E8A-4147-A177-3AD203B41FA5}">
                      <a16:colId xmlns:a16="http://schemas.microsoft.com/office/drawing/2014/main" val="20002"/>
                    </a:ext>
                  </a:extLst>
                </a:gridCol>
              </a:tblGrid>
              <a:tr h="1429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(99.1)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 (76.4)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 (94.3)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(55.0)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 (67.0)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(24.6)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reduction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of niraparib/placebo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86636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deaths within 30 days of last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 due to prostate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47809359"/>
                  </a:ext>
                </a:extLst>
              </a:tr>
            </a:tbl>
          </a:graphicData>
        </a:graphic>
      </p:graphicFrame>
      <p:grpSp>
        <p:nvGrpSpPr>
          <p:cNvPr id="11" name="Group 10">
            <a:extLst>
              <a:ext uri="{FF2B5EF4-FFF2-40B4-BE49-F238E27FC236}">
                <a16:creationId xmlns:a16="http://schemas.microsoft.com/office/drawing/2014/main" id="{2F5E9E62-4037-BC40-BFE9-CD668C121BC5}"/>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D7FF862-6F9A-CD4E-9C89-F0B69503D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348D2A6A-8C43-3B4E-A159-493B657B4C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6055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MAGNITUDE: Common TEAEs or TEAEs of </a:t>
            </a:r>
            <a:br>
              <a:rPr lang="en-US" dirty="0"/>
            </a:br>
            <a:r>
              <a:rPr lang="en-US" dirty="0"/>
              <a:t>Clinical Interest in HRR BM+ Cohort</a:t>
            </a:r>
          </a:p>
        </p:txBody>
      </p:sp>
      <p:sp>
        <p:nvSpPr>
          <p:cNvPr id="7" name="Text Box 11">
            <a:extLst>
              <a:ext uri="{FF2B5EF4-FFF2-40B4-BE49-F238E27FC236}">
                <a16:creationId xmlns:a16="http://schemas.microsoft.com/office/drawing/2014/main" id="{805E5FC1-2949-4817-85D8-E21AA80312C4}"/>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graphicFrame>
        <p:nvGraphicFramePr>
          <p:cNvPr id="13" name="Group 3">
            <a:extLst>
              <a:ext uri="{FF2B5EF4-FFF2-40B4-BE49-F238E27FC236}">
                <a16:creationId xmlns:a16="http://schemas.microsoft.com/office/drawing/2014/main" id="{1B967B32-8F38-4972-A668-024E72D4857F}"/>
              </a:ext>
            </a:extLst>
          </p:cNvPr>
          <p:cNvGraphicFramePr>
            <a:graphicFrameLocks/>
          </p:cNvGraphicFramePr>
          <p:nvPr/>
        </p:nvGraphicFramePr>
        <p:xfrm>
          <a:off x="727076" y="1379183"/>
          <a:ext cx="10735054" cy="4785488"/>
        </p:xfrm>
        <a:graphic>
          <a:graphicData uri="http://schemas.openxmlformats.org/drawingml/2006/table">
            <a:tbl>
              <a:tblPr/>
              <a:tblGrid>
                <a:gridCol w="3344410">
                  <a:extLst>
                    <a:ext uri="{9D8B030D-6E8A-4147-A177-3AD203B41FA5}">
                      <a16:colId xmlns:a16="http://schemas.microsoft.com/office/drawing/2014/main" val="20000"/>
                    </a:ext>
                  </a:extLst>
                </a:gridCol>
                <a:gridCol w="1847661">
                  <a:extLst>
                    <a:ext uri="{9D8B030D-6E8A-4147-A177-3AD203B41FA5}">
                      <a16:colId xmlns:a16="http://schemas.microsoft.com/office/drawing/2014/main" val="20001"/>
                    </a:ext>
                  </a:extLst>
                </a:gridCol>
                <a:gridCol w="1847661">
                  <a:extLst>
                    <a:ext uri="{9D8B030D-6E8A-4147-A177-3AD203B41FA5}">
                      <a16:colId xmlns:a16="http://schemas.microsoft.com/office/drawing/2014/main" val="372769875"/>
                    </a:ext>
                  </a:extLst>
                </a:gridCol>
                <a:gridCol w="1847661">
                  <a:extLst>
                    <a:ext uri="{9D8B030D-6E8A-4147-A177-3AD203B41FA5}">
                      <a16:colId xmlns:a16="http://schemas.microsoft.com/office/drawing/2014/main" val="20002"/>
                    </a:ext>
                  </a:extLst>
                </a:gridCol>
                <a:gridCol w="1847661">
                  <a:extLst>
                    <a:ext uri="{9D8B030D-6E8A-4147-A177-3AD203B41FA5}">
                      <a16:colId xmlns:a16="http://schemas.microsoft.com/office/drawing/2014/main" val="4280850230"/>
                    </a:ext>
                  </a:extLst>
                </a:gridCol>
              </a:tblGrid>
              <a:tr h="14294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Occurring in &gt;20% of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Niraparib Arm or of Clinical Interest,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Niraparib + AAP (n = 212)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56627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AAP (n = 211)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F9101"/>
                    </a:solidFill>
                  </a:tcPr>
                </a:tc>
                <a:extLst>
                  <a:ext uri="{0D108BD9-81ED-4DB2-BD59-A6C34878D82A}">
                    <a16:rowId xmlns:a16="http://schemas.microsoft.com/office/drawing/2014/main" val="10001"/>
                  </a:ext>
                </a:extLst>
              </a:tr>
              <a:tr h="14294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Grades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Grades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7070039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AML/MDS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43 (20.4)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18 (8.5)</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(5.7)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(0.5)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16 (7.6)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(2.4)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Cardiovascular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Arrhythmia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Ischemic heart disease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67 (31.6)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27 (12.7)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33 (15.6)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(2.8)*</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47 (22.3)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 (5.7)</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(3.8)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 (14.2)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(1.4)</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(0.5)</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(2.8)</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General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(26.4)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(16.6)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Gastrointestinal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(23.6)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Hepatotoxicity</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(11.8)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(12.3)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86636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Cerebrovascular disorders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47809359"/>
                  </a:ext>
                </a:extLst>
              </a:tr>
            </a:tbl>
          </a:graphicData>
        </a:graphic>
      </p:graphicFrame>
      <p:sp>
        <p:nvSpPr>
          <p:cNvPr id="16" name="Text Box 30">
            <a:extLst>
              <a:ext uri="{FF2B5EF4-FFF2-40B4-BE49-F238E27FC236}">
                <a16:creationId xmlns:a16="http://schemas.microsoft.com/office/drawing/2014/main" id="{CA98BB50-25D2-4CF5-81E6-2EFA917E764D}"/>
              </a:ext>
            </a:extLst>
          </p:cNvPr>
          <p:cNvSpPr txBox="1">
            <a:spLocks noChangeArrowheads="1"/>
          </p:cNvSpPr>
          <p:nvPr/>
        </p:nvSpPr>
        <p:spPr bwMode="auto">
          <a:xfrm>
            <a:off x="3988581" y="6179045"/>
            <a:ext cx="41148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*Includes 1 grade 5 event.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3 grade 5 events.</a:t>
            </a:r>
          </a:p>
        </p:txBody>
      </p:sp>
      <p:grpSp>
        <p:nvGrpSpPr>
          <p:cNvPr id="9" name="Group 8">
            <a:extLst>
              <a:ext uri="{FF2B5EF4-FFF2-40B4-BE49-F238E27FC236}">
                <a16:creationId xmlns:a16="http://schemas.microsoft.com/office/drawing/2014/main" id="{B41ED735-C35B-124B-97C8-1F18E4E1ED3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ADE28F4D-AA5D-8F46-A06E-AB0A7EDC8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EF780C1-7068-764E-8FB1-221A5A3021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59491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2E5D3-420D-7541-B58C-5C16B01AE018}"/>
              </a:ext>
            </a:extLst>
          </p:cNvPr>
          <p:cNvSpPr>
            <a:spLocks noGrp="1"/>
          </p:cNvSpPr>
          <p:nvPr>
            <p:ph type="title"/>
          </p:nvPr>
        </p:nvSpPr>
        <p:spPr/>
        <p:txBody>
          <a:bodyPr/>
          <a:lstStyle/>
          <a:p>
            <a:r>
              <a:rPr lang="en-US" dirty="0"/>
              <a:t>MAGNITUDE: Investigator Conclusions</a:t>
            </a:r>
          </a:p>
        </p:txBody>
      </p:sp>
      <p:sp>
        <p:nvSpPr>
          <p:cNvPr id="3" name="Content Placeholder 2">
            <a:extLst>
              <a:ext uri="{FF2B5EF4-FFF2-40B4-BE49-F238E27FC236}">
                <a16:creationId xmlns:a16="http://schemas.microsoft.com/office/drawing/2014/main" id="{E36A1A1C-D7A5-624C-9F82-D573AA5843B8}"/>
              </a:ext>
            </a:extLst>
          </p:cNvPr>
          <p:cNvSpPr>
            <a:spLocks noGrp="1"/>
          </p:cNvSpPr>
          <p:nvPr>
            <p:ph idx="1"/>
          </p:nvPr>
        </p:nvSpPr>
        <p:spPr/>
        <p:txBody>
          <a:bodyPr/>
          <a:lstStyle/>
          <a:p>
            <a:pPr>
              <a:spcAft>
                <a:spcPts val="400"/>
              </a:spcAft>
            </a:pPr>
            <a:r>
              <a:rPr lang="en-US" sz="2000" dirty="0"/>
              <a:t>In this multicohort phase III trial, addition of niraparib to first-line AAP significantly prolonged rPFS vs placebo + AAP in patients with mCRPC and HRR gene alterations</a:t>
            </a:r>
          </a:p>
          <a:p>
            <a:pPr lvl="1">
              <a:spcAft>
                <a:spcPts val="400"/>
              </a:spcAft>
            </a:pPr>
            <a:r>
              <a:rPr lang="en-US" sz="1800" dirty="0"/>
              <a:t>Risk of progression or death significantly reduced by 47% in </a:t>
            </a:r>
            <a:r>
              <a:rPr lang="en-US" sz="1800" i="1" dirty="0"/>
              <a:t>BRCA1/2</a:t>
            </a:r>
            <a:r>
              <a:rPr lang="en-US" sz="1800" dirty="0"/>
              <a:t>-mutated subgroup and by 27% in all HRR BM+ patients</a:t>
            </a:r>
          </a:p>
          <a:p>
            <a:pPr>
              <a:spcAft>
                <a:spcPts val="400"/>
              </a:spcAft>
            </a:pPr>
            <a:r>
              <a:rPr lang="en-US" sz="2000" dirty="0"/>
              <a:t>Prespecified futility analysis found no benefit with addition of niraparib to AAP in patients who were HRR BM-, and IDMC stopped enrollment of this cohort</a:t>
            </a:r>
          </a:p>
          <a:p>
            <a:pPr>
              <a:spcAft>
                <a:spcPts val="400"/>
              </a:spcAft>
            </a:pPr>
            <a:r>
              <a:rPr lang="en-US" sz="2000" dirty="0"/>
              <a:t>Niraparib + AAP improved other clinical outcomes vs placebo + AAP in HRR BM+ cohort</a:t>
            </a:r>
          </a:p>
          <a:p>
            <a:pPr lvl="1">
              <a:spcAft>
                <a:spcPts val="400"/>
              </a:spcAft>
            </a:pPr>
            <a:r>
              <a:rPr lang="en-US" sz="1800" dirty="0"/>
              <a:t>Time to cytotoxic CT, time to symptomatic progression, time to PSA progression, and ORR improved</a:t>
            </a:r>
          </a:p>
          <a:p>
            <a:pPr>
              <a:spcAft>
                <a:spcPts val="400"/>
              </a:spcAft>
            </a:pPr>
            <a:r>
              <a:rPr lang="en-US" sz="2000" dirty="0"/>
              <a:t>HRQoL maintained with niraparib + AAP in HRR BM+ cohort</a:t>
            </a:r>
          </a:p>
          <a:p>
            <a:pPr>
              <a:spcAft>
                <a:spcPts val="400"/>
              </a:spcAft>
            </a:pPr>
            <a:r>
              <a:rPr lang="en-US" sz="2000" dirty="0"/>
              <a:t>No new safety signals identified</a:t>
            </a:r>
          </a:p>
          <a:p>
            <a:pPr>
              <a:spcAft>
                <a:spcPts val="400"/>
              </a:spcAft>
            </a:pPr>
            <a:r>
              <a:rPr lang="en-US" sz="2000" dirty="0"/>
              <a:t>Investigators concluded that findings support use of niraparib + AAP as first-line treatment option for patients with mCRPC and HRR gene alterations, underscoring need to test for HRR gene alterations in this patient population</a:t>
            </a:r>
          </a:p>
        </p:txBody>
      </p:sp>
      <p:grpSp>
        <p:nvGrpSpPr>
          <p:cNvPr id="4" name="Group 3">
            <a:extLst>
              <a:ext uri="{FF2B5EF4-FFF2-40B4-BE49-F238E27FC236}">
                <a16:creationId xmlns:a16="http://schemas.microsoft.com/office/drawing/2014/main" id="{BEC3C05C-D59F-0F4B-AB91-C91A7221656C}"/>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3003E9A7-EE98-FB4D-8AB8-EB80052DE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0EB3127F-2B75-8B41-9C6F-0BBB531FE1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1">
            <a:extLst>
              <a:ext uri="{FF2B5EF4-FFF2-40B4-BE49-F238E27FC236}">
                <a16:creationId xmlns:a16="http://schemas.microsoft.com/office/drawing/2014/main" id="{7BC9A90B-16C3-184E-9E68-1D209582E55A}"/>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GU 2022. Abstr 12.</a:t>
            </a:r>
          </a:p>
        </p:txBody>
      </p:sp>
    </p:spTree>
    <p:extLst>
      <p:ext uri="{BB962C8B-B14F-4D97-AF65-F5344CB8AC3E}">
        <p14:creationId xmlns:p14="http://schemas.microsoft.com/office/powerpoint/2010/main" val="2278781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22D6B-25EA-4F7F-8365-158B289DF008}"/>
              </a:ext>
            </a:extLst>
          </p:cNvPr>
          <p:cNvSpPr>
            <a:spLocks noGrp="1"/>
          </p:cNvSpPr>
          <p:nvPr>
            <p:ph type="title"/>
          </p:nvPr>
        </p:nvSpPr>
        <p:spPr/>
        <p:txBody>
          <a:bodyPr/>
          <a:lstStyle/>
          <a:p>
            <a:r>
              <a:rPr lang="en-US" dirty="0"/>
              <a:t>Urothelial Cancers</a:t>
            </a:r>
          </a:p>
        </p:txBody>
      </p:sp>
    </p:spTree>
    <p:extLst>
      <p:ext uri="{BB962C8B-B14F-4D97-AF65-F5344CB8AC3E}">
        <p14:creationId xmlns:p14="http://schemas.microsoft.com/office/powerpoint/2010/main" val="3421043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Phase I/II EV-103: Neoadjuvant Enfortumab Vedotin in Cisplatin-Ineligible MIBC (Cohort H)</a:t>
            </a:r>
          </a:p>
        </p:txBody>
      </p:sp>
      <p:sp>
        <p:nvSpPr>
          <p:cNvPr id="2" name="Content Placeholder 1">
            <a:extLst>
              <a:ext uri="{FF2B5EF4-FFF2-40B4-BE49-F238E27FC236}">
                <a16:creationId xmlns:a16="http://schemas.microsoft.com/office/drawing/2014/main" id="{AB719BAA-58F8-4CB8-A3BB-B22BB9C1DC9B}"/>
              </a:ext>
            </a:extLst>
          </p:cNvPr>
          <p:cNvSpPr>
            <a:spLocks noGrp="1"/>
          </p:cNvSpPr>
          <p:nvPr>
            <p:ph idx="1"/>
          </p:nvPr>
        </p:nvSpPr>
        <p:spPr>
          <a:xfrm>
            <a:off x="604675" y="1513047"/>
            <a:ext cx="10877529" cy="408217"/>
          </a:xfrm>
        </p:spPr>
        <p:txBody>
          <a:bodyPr/>
          <a:lstStyle/>
          <a:p>
            <a:r>
              <a:rPr lang="en-US" sz="2200" dirty="0"/>
              <a:t>International, open-label, multicohort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1911717"/>
            <a:ext cx="251468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H</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muscle-invasive bladder cancer (clinical stage T2-T4aN0M0); cisplatin ineligible;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&gt;50% urothelial carcinoma histology; medically fit for RC + PLND; no upper tract or urethral tumors allowed; TURBT ≤90 d from C1D1;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22)</a:t>
            </a:r>
            <a:endParaRPr lang="en-US" altLang="en-US" sz="16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915029" y="3019713"/>
            <a:ext cx="20767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Follow-up imaging Q12W for first 2 yr, then Q24W</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687922" y="2886776"/>
            <a:ext cx="2076768" cy="109687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Enfortumab vedotin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1.25 mg/kg IV on D1, 8 of 21-d cycles x 3</a:t>
            </a:r>
            <a:endParaRPr lang="en-US" altLang="en-US" sz="1600" dirty="0">
              <a:solidFill>
                <a:schemeClr val="tx1"/>
              </a:solidFill>
              <a:latin typeface="Calibri" panose="020F050202020403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flipV="1">
            <a:off x="8515068" y="3435211"/>
            <a:ext cx="263135"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grpSp>
        <p:nvGrpSpPr>
          <p:cNvPr id="23" name="Group 22">
            <a:extLst>
              <a:ext uri="{FF2B5EF4-FFF2-40B4-BE49-F238E27FC236}">
                <a16:creationId xmlns:a16="http://schemas.microsoft.com/office/drawing/2014/main" id="{44823AD4-0757-487D-BEAA-BC24ED878D53}"/>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038E16A8-BC1D-4C33-AFD9-AEC13643B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C9F7E6B4-5915-4562-BD41-34518C029CF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6" name="Text Box 11">
            <a:extLst>
              <a:ext uri="{FF2B5EF4-FFF2-40B4-BE49-F238E27FC236}">
                <a16:creationId xmlns:a16="http://schemas.microsoft.com/office/drawing/2014/main" id="{1817E8A3-FA33-4667-AB10-5F4A356E64E3}"/>
              </a:ext>
            </a:extLst>
          </p:cNvPr>
          <p:cNvSpPr txBox="1">
            <a:spLocks noChangeArrowheads="1"/>
          </p:cNvSpPr>
          <p:nvPr/>
        </p:nvSpPr>
        <p:spPr bwMode="auto">
          <a:xfrm>
            <a:off x="433387" y="6385837"/>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NCT03288545.</a:t>
            </a:r>
          </a:p>
        </p:txBody>
      </p:sp>
      <p:sp>
        <p:nvSpPr>
          <p:cNvPr id="27" name="Rectangle 49">
            <a:extLst>
              <a:ext uri="{FF2B5EF4-FFF2-40B4-BE49-F238E27FC236}">
                <a16:creationId xmlns:a16="http://schemas.microsoft.com/office/drawing/2014/main" id="{2A5B9B0E-9CCE-46D7-B3F1-774A8D22F921}"/>
              </a:ext>
            </a:extLst>
          </p:cNvPr>
          <p:cNvSpPr>
            <a:spLocks noChangeArrowheads="1"/>
          </p:cNvSpPr>
          <p:nvPr/>
        </p:nvSpPr>
        <p:spPr bwMode="auto">
          <a:xfrm>
            <a:off x="6301475" y="2886776"/>
            <a:ext cx="2076768" cy="1096871"/>
          </a:xfrm>
          <a:prstGeom prst="rect">
            <a:avLst/>
          </a:prstGeom>
          <a:solidFill>
            <a:srgbClr val="CDCDCF"/>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RC + PLND</a:t>
            </a:r>
            <a:r>
              <a:rPr lang="en-US" altLang="en-US" sz="1600" b="0" dirty="0">
                <a:solidFill>
                  <a:schemeClr val="bg1"/>
                </a:solidFill>
                <a:latin typeface="Calibri" panose="020F0502020204030204" pitchFamily="34" charset="0"/>
              </a:rPr>
              <a:t> 4-12 wk after last dose of neoadjuvant enfortumab vedotin</a:t>
            </a:r>
            <a:endParaRPr lang="en-US" altLang="en-US" sz="1600" dirty="0">
              <a:solidFill>
                <a:schemeClr val="bg1"/>
              </a:solidFill>
              <a:latin typeface="Calibri" panose="020F0502020204030204" pitchFamily="34" charset="0"/>
            </a:endParaRPr>
          </a:p>
        </p:txBody>
      </p:sp>
      <p:sp>
        <p:nvSpPr>
          <p:cNvPr id="28" name="Line 52">
            <a:extLst>
              <a:ext uri="{FF2B5EF4-FFF2-40B4-BE49-F238E27FC236}">
                <a16:creationId xmlns:a16="http://schemas.microsoft.com/office/drawing/2014/main" id="{635B81A4-31BB-476A-B2BB-58CC41881A00}"/>
              </a:ext>
            </a:extLst>
          </p:cNvPr>
          <p:cNvSpPr>
            <a:spLocks noChangeShapeType="1"/>
          </p:cNvSpPr>
          <p:nvPr/>
        </p:nvSpPr>
        <p:spPr bwMode="auto">
          <a:xfrm flipV="1">
            <a:off x="5918175" y="3435211"/>
            <a:ext cx="263135"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9" name="Line 52">
            <a:extLst>
              <a:ext uri="{FF2B5EF4-FFF2-40B4-BE49-F238E27FC236}">
                <a16:creationId xmlns:a16="http://schemas.microsoft.com/office/drawing/2014/main" id="{42485F4A-9AE2-4BC9-963C-D9AEAD6B1F93}"/>
              </a:ext>
            </a:extLst>
          </p:cNvPr>
          <p:cNvSpPr>
            <a:spLocks noChangeShapeType="1"/>
          </p:cNvSpPr>
          <p:nvPr/>
        </p:nvSpPr>
        <p:spPr bwMode="auto">
          <a:xfrm flipV="1">
            <a:off x="3304620" y="3435211"/>
            <a:ext cx="263135"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0" name="Rectangle 46">
            <a:extLst>
              <a:ext uri="{FF2B5EF4-FFF2-40B4-BE49-F238E27FC236}">
                <a16:creationId xmlns:a16="http://schemas.microsoft.com/office/drawing/2014/main" id="{ABD3C7DE-45A9-4237-AAB2-0CDEFCD69FE0}"/>
              </a:ext>
            </a:extLst>
          </p:cNvPr>
          <p:cNvSpPr>
            <a:spLocks noChangeArrowheads="1"/>
          </p:cNvSpPr>
          <p:nvPr/>
        </p:nvSpPr>
        <p:spPr bwMode="auto">
          <a:xfrm>
            <a:off x="3687922" y="2529416"/>
            <a:ext cx="207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Neoadjuvant Tx</a:t>
            </a:r>
          </a:p>
        </p:txBody>
      </p:sp>
      <p:sp>
        <p:nvSpPr>
          <p:cNvPr id="31" name="Rectangle 46">
            <a:extLst>
              <a:ext uri="{FF2B5EF4-FFF2-40B4-BE49-F238E27FC236}">
                <a16:creationId xmlns:a16="http://schemas.microsoft.com/office/drawing/2014/main" id="{BD6478CF-764C-456D-85A6-527586C5A059}"/>
              </a:ext>
            </a:extLst>
          </p:cNvPr>
          <p:cNvSpPr>
            <a:spLocks noChangeArrowheads="1"/>
          </p:cNvSpPr>
          <p:nvPr/>
        </p:nvSpPr>
        <p:spPr bwMode="auto">
          <a:xfrm>
            <a:off x="6301475" y="2529416"/>
            <a:ext cx="2076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Surgery</a:t>
            </a:r>
          </a:p>
        </p:txBody>
      </p:sp>
      <p:sp>
        <p:nvSpPr>
          <p:cNvPr id="32" name="Content Placeholder 2">
            <a:extLst>
              <a:ext uri="{FF2B5EF4-FFF2-40B4-BE49-F238E27FC236}">
                <a16:creationId xmlns:a16="http://schemas.microsoft.com/office/drawing/2014/main" id="{88427AA5-CAA9-4D3E-93A0-1B46AC28AA67}"/>
              </a:ext>
            </a:extLst>
          </p:cNvPr>
          <p:cNvSpPr txBox="1">
            <a:spLocks/>
          </p:cNvSpPr>
          <p:nvPr/>
        </p:nvSpPr>
        <p:spPr bwMode="auto">
          <a:xfrm>
            <a:off x="604675" y="4936737"/>
            <a:ext cx="10877529" cy="122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 </a:t>
            </a:r>
            <a:r>
              <a:rPr lang="en-US" sz="2200" b="0" kern="0" dirty="0"/>
              <a:t>pCR rate by central pathology review</a:t>
            </a:r>
          </a:p>
          <a:p>
            <a:r>
              <a:rPr lang="en-US" sz="2200" b="1" kern="0" dirty="0"/>
              <a:t>Secondary endpoints: </a:t>
            </a:r>
            <a:r>
              <a:rPr lang="en-US" sz="2200" b="0" kern="0" dirty="0"/>
              <a:t>pathologic downstaging rate by central pathology review, EFS, DFS, OS, PROs, biomarkers, safety</a:t>
            </a:r>
          </a:p>
        </p:txBody>
      </p:sp>
    </p:spTree>
    <p:extLst>
      <p:ext uri="{BB962C8B-B14F-4D97-AF65-F5344CB8AC3E}">
        <p14:creationId xmlns:p14="http://schemas.microsoft.com/office/powerpoint/2010/main" val="37602738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EV-103 Cohort H: Baseline Characteristics</a:t>
            </a:r>
          </a:p>
        </p:txBody>
      </p:sp>
      <p:sp>
        <p:nvSpPr>
          <p:cNvPr id="5" name="Content Placeholder 4">
            <a:extLst>
              <a:ext uri="{FF2B5EF4-FFF2-40B4-BE49-F238E27FC236}">
                <a16:creationId xmlns:a16="http://schemas.microsoft.com/office/drawing/2014/main" id="{0B9075AE-6227-456E-AF9D-1FBD911C8525}"/>
              </a:ext>
            </a:extLst>
          </p:cNvPr>
          <p:cNvSpPr>
            <a:spLocks noGrp="1"/>
          </p:cNvSpPr>
          <p:nvPr>
            <p:ph sz="half" idx="2"/>
          </p:nvPr>
        </p:nvSpPr>
        <p:spPr>
          <a:xfrm>
            <a:off x="6252634" y="5724368"/>
            <a:ext cx="5229570" cy="307777"/>
          </a:xfrm>
        </p:spPr>
        <p:txBody>
          <a:bodyPr/>
          <a:lstStyle/>
          <a:p>
            <a:r>
              <a:rPr lang="en-US" sz="1800" dirty="0"/>
              <a:t>Most common reason for cisplatin ineligibility was having a CrCl of 30-60 mL/min</a:t>
            </a:r>
          </a:p>
        </p:txBody>
      </p:sp>
      <p:grpSp>
        <p:nvGrpSpPr>
          <p:cNvPr id="12" name="Group 11">
            <a:extLst>
              <a:ext uri="{FF2B5EF4-FFF2-40B4-BE49-F238E27FC236}">
                <a16:creationId xmlns:a16="http://schemas.microsoft.com/office/drawing/2014/main" id="{B382B74B-071B-0741-9B44-C7963E80BCB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1099287-1641-374F-B2BE-CEA825786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F4F3FA69-9EC3-A44D-B8B9-AE9ECC4FE5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 Box 11">
            <a:extLst>
              <a:ext uri="{FF2B5EF4-FFF2-40B4-BE49-F238E27FC236}">
                <a16:creationId xmlns:a16="http://schemas.microsoft.com/office/drawing/2014/main" id="{2DEB3FDC-9B26-D94B-A106-6CFA8E8596F2}"/>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7" name="Group 3">
            <a:extLst>
              <a:ext uri="{FF2B5EF4-FFF2-40B4-BE49-F238E27FC236}">
                <a16:creationId xmlns:a16="http://schemas.microsoft.com/office/drawing/2014/main" id="{69D6ACB1-F63E-694B-A357-1648EDB56CEB}"/>
              </a:ext>
            </a:extLst>
          </p:cNvPr>
          <p:cNvGraphicFramePr>
            <a:graphicFrameLocks/>
          </p:cNvGraphicFramePr>
          <p:nvPr/>
        </p:nvGraphicFramePr>
        <p:xfrm>
          <a:off x="719328" y="1452391"/>
          <a:ext cx="5376672" cy="4633088"/>
        </p:xfrm>
        <a:graphic>
          <a:graphicData uri="http://schemas.openxmlformats.org/drawingml/2006/table">
            <a:tbl>
              <a:tblPr/>
              <a:tblGrid>
                <a:gridCol w="4065638">
                  <a:extLst>
                    <a:ext uri="{9D8B030D-6E8A-4147-A177-3AD203B41FA5}">
                      <a16:colId xmlns:a16="http://schemas.microsoft.com/office/drawing/2014/main" val="20000"/>
                    </a:ext>
                  </a:extLst>
                </a:gridCol>
                <a:gridCol w="131103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H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74.5 (56-81)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Current/former smoker,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(95.5)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7826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enrollment time from diagnosis,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131719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(59.1)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25231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 stage,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cT2N0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cT3N0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cT4aN0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9568352"/>
                  </a:ext>
                </a:extLst>
              </a:tr>
            </a:tbl>
          </a:graphicData>
        </a:graphic>
      </p:graphicFrame>
      <p:graphicFrame>
        <p:nvGraphicFramePr>
          <p:cNvPr id="9" name="Group 3">
            <a:extLst>
              <a:ext uri="{FF2B5EF4-FFF2-40B4-BE49-F238E27FC236}">
                <a16:creationId xmlns:a16="http://schemas.microsoft.com/office/drawing/2014/main" id="{9929BE96-D864-40F3-9B2C-CAAD81029CA5}"/>
              </a:ext>
            </a:extLst>
          </p:cNvPr>
          <p:cNvGraphicFramePr>
            <a:graphicFrameLocks/>
          </p:cNvGraphicFramePr>
          <p:nvPr>
            <p:extLst>
              <p:ext uri="{D42A27DB-BD31-4B8C-83A1-F6EECF244321}">
                <p14:modId xmlns:p14="http://schemas.microsoft.com/office/powerpoint/2010/main" val="3567914110"/>
              </p:ext>
            </p:extLst>
          </p:nvPr>
        </p:nvGraphicFramePr>
        <p:xfrm>
          <a:off x="6384926" y="1452391"/>
          <a:ext cx="5087746" cy="4175808"/>
        </p:xfrm>
        <a:graphic>
          <a:graphicData uri="http://schemas.openxmlformats.org/drawingml/2006/table">
            <a:tbl>
              <a:tblPr/>
              <a:tblGrid>
                <a:gridCol w="3847163">
                  <a:extLst>
                    <a:ext uri="{9D8B030D-6E8A-4147-A177-3AD203B41FA5}">
                      <a16:colId xmlns:a16="http://schemas.microsoft.com/office/drawing/2014/main" val="20000"/>
                    </a:ext>
                  </a:extLst>
                </a:gridCol>
                <a:gridCol w="124058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 H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type,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TCC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TCC with squamous differentiation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TCC with other histologic variants</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TCC + adenocarcinoma</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TCC + micropapillary</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TCC + sarcomatoid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1385123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Meeting ≥1 of Galsky criteria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cisplatin ineligibility,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CrCl &lt;60 and ≥30 mL/min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hearing loss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CrCl &lt;60 and ≥30 mL/min and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hearing loss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61179262"/>
                  </a:ext>
                </a:extLst>
              </a:tr>
            </a:tbl>
          </a:graphicData>
        </a:graphic>
      </p:graphicFrame>
    </p:spTree>
    <p:extLst>
      <p:ext uri="{BB962C8B-B14F-4D97-AF65-F5344CB8AC3E}">
        <p14:creationId xmlns:p14="http://schemas.microsoft.com/office/powerpoint/2010/main" val="1408807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23004-A8CB-49F7-881D-6D7CF4900B3F}"/>
              </a:ext>
            </a:extLst>
          </p:cNvPr>
          <p:cNvSpPr>
            <a:spLocks noGrp="1"/>
          </p:cNvSpPr>
          <p:nvPr>
            <p:ph type="title"/>
          </p:nvPr>
        </p:nvSpPr>
        <p:spPr/>
        <p:txBody>
          <a:bodyPr/>
          <a:lstStyle/>
          <a:p>
            <a:r>
              <a:rPr lang="en-US" dirty="0"/>
              <a:t>EV-103 Cohort H: Patient Disposition</a:t>
            </a:r>
          </a:p>
        </p:txBody>
      </p:sp>
      <p:sp>
        <p:nvSpPr>
          <p:cNvPr id="4" name="Content Placeholder 3">
            <a:extLst>
              <a:ext uri="{FF2B5EF4-FFF2-40B4-BE49-F238E27FC236}">
                <a16:creationId xmlns:a16="http://schemas.microsoft.com/office/drawing/2014/main" id="{8F5C731F-459A-42C3-9DB5-BF2E6BFA04E9}"/>
              </a:ext>
            </a:extLst>
          </p:cNvPr>
          <p:cNvSpPr>
            <a:spLocks noGrp="1"/>
          </p:cNvSpPr>
          <p:nvPr>
            <p:ph sz="half" idx="2"/>
          </p:nvPr>
        </p:nvSpPr>
        <p:spPr/>
        <p:txBody>
          <a:bodyPr/>
          <a:lstStyle/>
          <a:p>
            <a:r>
              <a:rPr lang="en-US" dirty="0"/>
              <a:t>All 3 cycles of neoadjuvant enfortumab vedotin completed by 19/22 patients</a:t>
            </a:r>
          </a:p>
          <a:p>
            <a:r>
              <a:rPr lang="en-US" dirty="0"/>
              <a:t>All enrolled patients had surgery without experiencing delays</a:t>
            </a:r>
          </a:p>
          <a:p>
            <a:pPr lvl="1"/>
            <a:r>
              <a:rPr lang="en-US" dirty="0"/>
              <a:t>21 patients underwent </a:t>
            </a:r>
            <a:br>
              <a:rPr lang="en-US" dirty="0"/>
            </a:br>
            <a:r>
              <a:rPr lang="en-US" dirty="0"/>
              <a:t>RC + PLND</a:t>
            </a:r>
          </a:p>
          <a:p>
            <a:pPr lvl="1"/>
            <a:r>
              <a:rPr lang="en-US" dirty="0"/>
              <a:t>1 patient underwent partial cystectomy</a:t>
            </a:r>
          </a:p>
        </p:txBody>
      </p:sp>
      <p:grpSp>
        <p:nvGrpSpPr>
          <p:cNvPr id="5" name="Group 4">
            <a:extLst>
              <a:ext uri="{FF2B5EF4-FFF2-40B4-BE49-F238E27FC236}">
                <a16:creationId xmlns:a16="http://schemas.microsoft.com/office/drawing/2014/main" id="{E3DE42A7-34B5-47C4-B056-58B87D9E8142}"/>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C4CDDDE1-8773-410E-8882-AEF4B5616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EF55B4E6-C68A-4702-85C1-89A78BF6AC9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886274BF-9C94-4769-A6A4-E538364BE326}"/>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9" name="Group 3">
            <a:extLst>
              <a:ext uri="{FF2B5EF4-FFF2-40B4-BE49-F238E27FC236}">
                <a16:creationId xmlns:a16="http://schemas.microsoft.com/office/drawing/2014/main" id="{F01D7729-18E6-49C1-BF2A-3160F450567F}"/>
              </a:ext>
            </a:extLst>
          </p:cNvPr>
          <p:cNvGraphicFramePr>
            <a:graphicFrameLocks/>
          </p:cNvGraphicFramePr>
          <p:nvPr/>
        </p:nvGraphicFramePr>
        <p:xfrm>
          <a:off x="719328" y="1569672"/>
          <a:ext cx="5376672" cy="4389216"/>
        </p:xfrm>
        <a:graphic>
          <a:graphicData uri="http://schemas.openxmlformats.org/drawingml/2006/table">
            <a:tbl>
              <a:tblPr/>
              <a:tblGrid>
                <a:gridCol w="4065638">
                  <a:extLst>
                    <a:ext uri="{9D8B030D-6E8A-4147-A177-3AD203B41FA5}">
                      <a16:colId xmlns:a16="http://schemas.microsoft.com/office/drawing/2014/main" val="20000"/>
                    </a:ext>
                  </a:extLst>
                </a:gridCol>
                <a:gridCol w="131103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H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neoadjuvant tx,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treated at neoadjuvant cycle,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from end of neoadjuvant tx to surgery,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(1.0-2.7)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on study,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7826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off study,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Due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1317191"/>
                  </a:ext>
                </a:extLst>
              </a:tr>
            </a:tbl>
          </a:graphicData>
        </a:graphic>
      </p:graphicFrame>
    </p:spTree>
    <p:extLst>
      <p:ext uri="{BB962C8B-B14F-4D97-AF65-F5344CB8AC3E}">
        <p14:creationId xmlns:p14="http://schemas.microsoft.com/office/powerpoint/2010/main" val="1883643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CDF3A7-5E45-2D43-B78B-7144BC0E2252}"/>
              </a:ext>
            </a:extLst>
          </p:cNvPr>
          <p:cNvSpPr>
            <a:spLocks noGrp="1"/>
          </p:cNvSpPr>
          <p:nvPr>
            <p:ph type="title"/>
          </p:nvPr>
        </p:nvSpPr>
        <p:spPr/>
        <p:txBody>
          <a:bodyPr/>
          <a:lstStyle/>
          <a:p>
            <a:r>
              <a:rPr lang="en-US" dirty="0"/>
              <a:t>EV-103 Cohort H: Rates of pCR and Pathologic Downstaging by Central Pathology Review</a:t>
            </a:r>
          </a:p>
        </p:txBody>
      </p:sp>
      <p:sp>
        <p:nvSpPr>
          <p:cNvPr id="15" name="Content Placeholder 14">
            <a:extLst>
              <a:ext uri="{FF2B5EF4-FFF2-40B4-BE49-F238E27FC236}">
                <a16:creationId xmlns:a16="http://schemas.microsoft.com/office/drawing/2014/main" id="{CEC0850F-8D0A-4C66-A6F4-431BD6EE21A8}"/>
              </a:ext>
            </a:extLst>
          </p:cNvPr>
          <p:cNvSpPr>
            <a:spLocks noGrp="1"/>
          </p:cNvSpPr>
          <p:nvPr>
            <p:ph idx="1"/>
          </p:nvPr>
        </p:nvSpPr>
        <p:spPr>
          <a:xfrm>
            <a:off x="604675" y="3563713"/>
            <a:ext cx="10877529" cy="2600019"/>
          </a:xfrm>
        </p:spPr>
        <p:txBody>
          <a:bodyPr/>
          <a:lstStyle/>
          <a:p>
            <a:r>
              <a:rPr lang="en-US" dirty="0"/>
              <a:t>Antitumor activity observed with neoadjuvant enfortumab vedotin</a:t>
            </a:r>
          </a:p>
        </p:txBody>
      </p:sp>
      <p:grpSp>
        <p:nvGrpSpPr>
          <p:cNvPr id="8" name="Group 7">
            <a:extLst>
              <a:ext uri="{FF2B5EF4-FFF2-40B4-BE49-F238E27FC236}">
                <a16:creationId xmlns:a16="http://schemas.microsoft.com/office/drawing/2014/main" id="{95DFC97F-1936-F64C-B4B9-216247720E4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8FB7C0E-BD56-3249-B9E3-62C7D3EC6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65E63B65-9AFE-A14B-854E-CA720593B0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B0B7450B-142A-B849-9C64-AB7E4EA01C72}"/>
              </a:ext>
            </a:extLst>
          </p:cNvPr>
          <p:cNvGraphicFramePr>
            <a:graphicFrameLocks noGrp="1"/>
          </p:cNvGraphicFramePr>
          <p:nvPr/>
        </p:nvGraphicFramePr>
        <p:xfrm>
          <a:off x="727076" y="1604964"/>
          <a:ext cx="10735056" cy="1493568"/>
        </p:xfrm>
        <a:graphic>
          <a:graphicData uri="http://schemas.openxmlformats.org/drawingml/2006/table">
            <a:tbl>
              <a:tblPr/>
              <a:tblGrid>
                <a:gridCol w="5367528">
                  <a:extLst>
                    <a:ext uri="{9D8B030D-6E8A-4147-A177-3AD203B41FA5}">
                      <a16:colId xmlns:a16="http://schemas.microsoft.com/office/drawing/2014/main" val="20000"/>
                    </a:ext>
                  </a:extLst>
                </a:gridCol>
                <a:gridCol w="5367528">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Pathologic Response, n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Cohort H</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Primary endpoint: pCR*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(36.4) (17.2-59.3)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Pathologic downstaging rate</a:t>
                      </a:r>
                      <a:r>
                        <a:rPr kumimoji="0" lang="en-US" sz="2000" b="0" i="0" u="none" strike="noStrike" cap="none" normalizeH="0" baseline="30000" dirty="0">
                          <a:ln>
                            <a:noFill/>
                          </a:ln>
                          <a:solidFill>
                            <a:schemeClr val="bg1"/>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(50.0) (28.2-71.8)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3" name="Text Box 11">
            <a:extLst>
              <a:ext uri="{FF2B5EF4-FFF2-40B4-BE49-F238E27FC236}">
                <a16:creationId xmlns:a16="http://schemas.microsoft.com/office/drawing/2014/main" id="{09717199-7F6C-4C43-B138-F43F45BAC9FA}"/>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14" name="Text Box 30">
            <a:extLst>
              <a:ext uri="{FF2B5EF4-FFF2-40B4-BE49-F238E27FC236}">
                <a16:creationId xmlns:a16="http://schemas.microsoft.com/office/drawing/2014/main" id="{40C0E8A8-4569-4CF6-BFD2-B6BBE80A5512}"/>
              </a:ext>
            </a:extLst>
          </p:cNvPr>
          <p:cNvSpPr txBox="1">
            <a:spLocks noChangeArrowheads="1"/>
          </p:cNvSpPr>
          <p:nvPr/>
        </p:nvSpPr>
        <p:spPr bwMode="auto">
          <a:xfrm>
            <a:off x="727077" y="311137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Defined as: *Absence of any viable tumor tissue (ypT0 and N0). </a:t>
            </a:r>
            <a:r>
              <a:rPr lang="en-US" altLang="en-US" sz="1400" b="0" baseline="30000" dirty="0">
                <a:solidFill>
                  <a:schemeClr val="bg1"/>
                </a:solidFill>
              </a:rPr>
              <a:t>†</a:t>
            </a:r>
            <a:r>
              <a:rPr lang="en-US" altLang="en-US" sz="1400" b="0" dirty="0">
                <a:solidFill>
                  <a:schemeClr val="bg1"/>
                </a:solidFill>
                <a:latin typeface="Calibri" panose="020F0502020204030204" pitchFamily="34" charset="0"/>
              </a:rPr>
              <a:t>Presence of ypT0, ypTis, ypTa, ypT1, and N0.</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71975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EV-103 Cohort H: TEAEs and AEs of Special Interest</a:t>
            </a:r>
          </a:p>
        </p:txBody>
      </p:sp>
      <p:sp>
        <p:nvSpPr>
          <p:cNvPr id="4" name="Content Placeholder 3">
            <a:extLst>
              <a:ext uri="{FF2B5EF4-FFF2-40B4-BE49-F238E27FC236}">
                <a16:creationId xmlns:a16="http://schemas.microsoft.com/office/drawing/2014/main" id="{D32B7196-6596-4C8F-B0BA-CD00A5E85B02}"/>
              </a:ext>
            </a:extLst>
          </p:cNvPr>
          <p:cNvSpPr>
            <a:spLocks noGrp="1"/>
          </p:cNvSpPr>
          <p:nvPr>
            <p:ph sz="half" idx="2"/>
          </p:nvPr>
        </p:nvSpPr>
        <p:spPr>
          <a:xfrm>
            <a:off x="6252634" y="1254642"/>
            <a:ext cx="5229570" cy="4935550"/>
          </a:xfrm>
        </p:spPr>
        <p:txBody>
          <a:bodyPr/>
          <a:lstStyle/>
          <a:p>
            <a:r>
              <a:rPr lang="en-US" sz="2000" dirty="0"/>
              <a:t>Grade ≥3 EV-related TEAEs occurred in </a:t>
            </a:r>
            <a:br>
              <a:rPr lang="en-US" sz="2000" dirty="0"/>
            </a:br>
            <a:r>
              <a:rPr lang="en-US" sz="2000" dirty="0"/>
              <a:t>4 (18%) patients</a:t>
            </a:r>
          </a:p>
          <a:p>
            <a:pPr lvl="1"/>
            <a:r>
              <a:rPr lang="en-US" sz="1800" dirty="0"/>
              <a:t>Included asthenia, dehydration, erythema multiforme, hyperglycemia, postprocedural urine leak, rash maculopapular, small intestinal obstruction</a:t>
            </a:r>
          </a:p>
          <a:p>
            <a:r>
              <a:rPr lang="en-US" sz="2000" dirty="0"/>
              <a:t>No grade 4 TEAEs or deaths reported</a:t>
            </a:r>
          </a:p>
          <a:p>
            <a:r>
              <a:rPr lang="en-US" sz="2000" dirty="0"/>
              <a:t>3 deaths occurred on study: acute kidney injury, cardiac arrest related to RC + PLND, pulmonary embolism related to RC + PLND</a:t>
            </a:r>
          </a:p>
          <a:p>
            <a:r>
              <a:rPr lang="en-US" sz="2000" dirty="0"/>
              <a:t>Most AEs of special interest were low grade and resolved</a:t>
            </a:r>
          </a:p>
          <a:p>
            <a:r>
              <a:rPr lang="en-US" sz="2000" dirty="0"/>
              <a:t>None of the 5 patients with hyperglycemia had preexisting DM</a:t>
            </a:r>
          </a:p>
        </p:txBody>
      </p:sp>
      <p:grpSp>
        <p:nvGrpSpPr>
          <p:cNvPr id="11" name="Group 10">
            <a:extLst>
              <a:ext uri="{FF2B5EF4-FFF2-40B4-BE49-F238E27FC236}">
                <a16:creationId xmlns:a16="http://schemas.microsoft.com/office/drawing/2014/main" id="{2F5E9E62-4037-BC40-BFE9-CD668C121BC5}"/>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D7FF862-6F9A-CD4E-9C89-F0B69503D6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348D2A6A-8C43-3B4E-A159-493B657B4C0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2">
            <a:extLst>
              <a:ext uri="{FF2B5EF4-FFF2-40B4-BE49-F238E27FC236}">
                <a16:creationId xmlns:a16="http://schemas.microsoft.com/office/drawing/2014/main" id="{6F704E4C-DC39-374F-B5CE-C98EE1568C12}"/>
              </a:ext>
            </a:extLst>
          </p:cNvPr>
          <p:cNvGraphicFramePr>
            <a:graphicFrameLocks noGrp="1"/>
          </p:cNvGraphicFramePr>
          <p:nvPr/>
        </p:nvGraphicFramePr>
        <p:xfrm>
          <a:off x="722313" y="1127837"/>
          <a:ext cx="5376672" cy="5181872"/>
        </p:xfrm>
        <a:graphic>
          <a:graphicData uri="http://schemas.openxmlformats.org/drawingml/2006/table">
            <a:tbl>
              <a:tblPr/>
              <a:tblGrid>
                <a:gridCol w="3200442">
                  <a:extLst>
                    <a:ext uri="{9D8B030D-6E8A-4147-A177-3AD203B41FA5}">
                      <a16:colId xmlns:a16="http://schemas.microsoft.com/office/drawing/2014/main" val="20000"/>
                    </a:ext>
                  </a:extLst>
                </a:gridCol>
                <a:gridCol w="1088115">
                  <a:extLst>
                    <a:ext uri="{9D8B030D-6E8A-4147-A177-3AD203B41FA5}">
                      <a16:colId xmlns:a16="http://schemas.microsoft.com/office/drawing/2014/main" val="20001"/>
                    </a:ext>
                  </a:extLst>
                </a:gridCol>
                <a:gridCol w="1088115">
                  <a:extLst>
                    <a:ext uri="{9D8B030D-6E8A-4147-A177-3AD203B41FA5}">
                      <a16:colId xmlns:a16="http://schemas.microsoft.com/office/drawing/2014/main" val="548697286"/>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H (N =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0">
                <a:tc gridSpan="3">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EV-Related TEAEs in ≥20% of Patients by Preferred Term</a:t>
                      </a:r>
                    </a:p>
                  </a:txBody>
                  <a:tcPr marL="121881" marR="121881" marT="45728" marB="45728"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endParaRPr lang="en-US"/>
                    </a:p>
                  </a:txBody>
                  <a:tcPr/>
                </a:tc>
                <a:extLst>
                  <a:ext uri="{0D108BD9-81ED-4DB2-BD59-A6C34878D82A}">
                    <a16:rowId xmlns:a16="http://schemas.microsoft.com/office/drawing/2014/main" val="233376425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hMerge="1">
                  <a:txBody>
                    <a:bodyPr/>
                    <a:lstStyle/>
                    <a:p>
                      <a:endParaRPr lang="en-US"/>
                    </a:p>
                  </a:txBody>
                  <a:tcPr/>
                </a:tc>
                <a:extLst>
                  <a:ext uri="{0D108BD9-81ED-4DB2-BD59-A6C34878D82A}">
                    <a16:rowId xmlns:a16="http://schemas.microsoft.com/office/drawing/2014/main" val="1446658557"/>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402603014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hMerge="1">
                  <a:txBody>
                    <a:bodyPr/>
                    <a:lstStyle/>
                    <a:p>
                      <a:endParaRPr lang="en-US"/>
                    </a:p>
                  </a:txBody>
                  <a:tcPr/>
                </a:tc>
                <a:extLst>
                  <a:ext uri="{0D108BD9-81ED-4DB2-BD59-A6C34878D82A}">
                    <a16:rowId xmlns:a16="http://schemas.microsoft.com/office/drawing/2014/main" val="4283121416"/>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203648586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Peripheral sensory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hMerge="1">
                  <a:txBody>
                    <a:bodyPr/>
                    <a:lstStyle/>
                    <a:p>
                      <a:endParaRPr lang="en-US"/>
                    </a:p>
                  </a:txBody>
                  <a:tcPr/>
                </a:tc>
                <a:extLst>
                  <a:ext uri="{0D108BD9-81ED-4DB2-BD59-A6C34878D82A}">
                    <a16:rowId xmlns:a16="http://schemas.microsoft.com/office/drawing/2014/main" val="395634753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Dry eye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240094683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Rash maculopapular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3726631846"/>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AEs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2213805579"/>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Peripheral neuropathy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52713531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Skin reaction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0713499"/>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Hyperglycemia (nonfasting)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182079956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Ocular disorder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71407947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Infusion-related reactions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830084747"/>
                  </a:ext>
                </a:extLst>
              </a:tr>
            </a:tbl>
          </a:graphicData>
        </a:graphic>
      </p:graphicFrame>
      <p:sp>
        <p:nvSpPr>
          <p:cNvPr id="10" name="Text Box 11">
            <a:extLst>
              <a:ext uri="{FF2B5EF4-FFF2-40B4-BE49-F238E27FC236}">
                <a16:creationId xmlns:a16="http://schemas.microsoft.com/office/drawing/2014/main" id="{37ECD40A-2711-704B-AB78-F4CF05CEED4C}"/>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6231011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EV-103 Cohort H: TEAEs Leading to </a:t>
            </a:r>
            <a:br>
              <a:rPr lang="en-US" dirty="0"/>
            </a:br>
            <a:r>
              <a:rPr lang="en-US" dirty="0"/>
              <a:t>Dose Modification/Discontinuation</a:t>
            </a:r>
          </a:p>
        </p:txBody>
      </p:sp>
      <p:grpSp>
        <p:nvGrpSpPr>
          <p:cNvPr id="9" name="Group 8">
            <a:extLst>
              <a:ext uri="{FF2B5EF4-FFF2-40B4-BE49-F238E27FC236}">
                <a16:creationId xmlns:a16="http://schemas.microsoft.com/office/drawing/2014/main" id="{B41ED735-C35B-124B-97C8-1F18E4E1ED3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ADE28F4D-AA5D-8F46-A06E-AB0A7EDC8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EF780C1-7068-764E-8FB1-221A5A3021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4" name="Group 32">
            <a:extLst>
              <a:ext uri="{FF2B5EF4-FFF2-40B4-BE49-F238E27FC236}">
                <a16:creationId xmlns:a16="http://schemas.microsoft.com/office/drawing/2014/main" id="{CAE2E37C-C2DF-7041-916C-AECD437E00DF}"/>
              </a:ext>
            </a:extLst>
          </p:cNvPr>
          <p:cNvGraphicFramePr>
            <a:graphicFrameLocks noGrp="1"/>
          </p:cNvGraphicFramePr>
          <p:nvPr>
            <p:extLst>
              <p:ext uri="{D42A27DB-BD31-4B8C-83A1-F6EECF244321}">
                <p14:modId xmlns:p14="http://schemas.microsoft.com/office/powerpoint/2010/main" val="2105782371"/>
              </p:ext>
            </p:extLst>
          </p:nvPr>
        </p:nvGraphicFramePr>
        <p:xfrm>
          <a:off x="727077" y="1601076"/>
          <a:ext cx="10735056" cy="4135184"/>
        </p:xfrm>
        <a:graphic>
          <a:graphicData uri="http://schemas.openxmlformats.org/drawingml/2006/table">
            <a:tbl>
              <a:tblPr/>
              <a:tblGrid>
                <a:gridCol w="6593354">
                  <a:extLst>
                    <a:ext uri="{9D8B030D-6E8A-4147-A177-3AD203B41FA5}">
                      <a16:colId xmlns:a16="http://schemas.microsoft.com/office/drawing/2014/main" val="20000"/>
                    </a:ext>
                  </a:extLst>
                </a:gridCol>
                <a:gridCol w="4141702">
                  <a:extLst>
                    <a:ext uri="{9D8B030D-6E8A-4147-A177-3AD203B41FA5}">
                      <a16:colId xmlns:a16="http://schemas.microsoft.com/office/drawing/2014/main" val="20001"/>
                    </a:ext>
                  </a:extLst>
                </a:gridCol>
              </a:tblGrid>
              <a:tr h="48884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H</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966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TEAEs leading to EV dose interruption (elimination or delay)*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EV-related TEAEs leading to EV dose delay</a:t>
                      </a:r>
                    </a:p>
                    <a:p>
                      <a:pPr marL="855663" marR="0" lvl="1"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1 diarrhea</a:t>
                      </a:r>
                    </a:p>
                    <a:p>
                      <a:pPr marL="855663" marR="0" lvl="1"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 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37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EV-related TEAEs leading to EV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 dysgeusia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 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66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EV-related TEAEs leading to EV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dehydration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erythema multiforme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rash maculopapular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p>
                      <a:pPr marL="0" marR="0" lvl="0" indent="0" algn="ctr" defTabSz="914400" rtl="0" eaLnBrk="1" fontAlgn="base" latinLnBrk="0" hangingPunct="1">
                        <a:lnSpc>
                          <a:spcPct val="100000"/>
                        </a:lnSpc>
                        <a:spcBef>
                          <a:spcPts val="24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1446658557"/>
                  </a:ext>
                </a:extLst>
              </a:tr>
            </a:tbl>
          </a:graphicData>
        </a:graphic>
      </p:graphicFrame>
      <p:sp>
        <p:nvSpPr>
          <p:cNvPr id="17" name="Text Box 11">
            <a:extLst>
              <a:ext uri="{FF2B5EF4-FFF2-40B4-BE49-F238E27FC236}">
                <a16:creationId xmlns:a16="http://schemas.microsoft.com/office/drawing/2014/main" id="{A8B1AA56-CFA9-8645-A6CB-A36A917213B1}"/>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18" name="Text Box 30">
            <a:extLst>
              <a:ext uri="{FF2B5EF4-FFF2-40B4-BE49-F238E27FC236}">
                <a16:creationId xmlns:a16="http://schemas.microsoft.com/office/drawing/2014/main" id="{C6A47009-6DF8-47CE-A642-1C99C6773AA7}"/>
              </a:ext>
            </a:extLst>
          </p:cNvPr>
          <p:cNvSpPr txBox="1">
            <a:spLocks noChangeArrowheads="1"/>
          </p:cNvSpPr>
          <p:nvPr/>
        </p:nvSpPr>
        <p:spPr bwMode="auto">
          <a:xfrm>
            <a:off x="673912" y="585629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*Dose elimination defined as skipping a scheduled dose; delay defined as a dose not being administered on scheduled dosing cycle.</a:t>
            </a:r>
          </a:p>
        </p:txBody>
      </p:sp>
    </p:spTree>
    <p:extLst>
      <p:ext uri="{BB962C8B-B14F-4D97-AF65-F5344CB8AC3E}">
        <p14:creationId xmlns:p14="http://schemas.microsoft.com/office/powerpoint/2010/main" val="42825738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2E5D3-420D-7541-B58C-5C16B01AE018}"/>
              </a:ext>
            </a:extLst>
          </p:cNvPr>
          <p:cNvSpPr>
            <a:spLocks noGrp="1"/>
          </p:cNvSpPr>
          <p:nvPr>
            <p:ph type="title"/>
          </p:nvPr>
        </p:nvSpPr>
        <p:spPr/>
        <p:txBody>
          <a:bodyPr/>
          <a:lstStyle/>
          <a:p>
            <a:r>
              <a:rPr lang="en-US" dirty="0"/>
              <a:t>EV-103 Cohort H: Investigator Conclusions</a:t>
            </a:r>
          </a:p>
        </p:txBody>
      </p:sp>
      <p:sp>
        <p:nvSpPr>
          <p:cNvPr id="3" name="Content Placeholder 2">
            <a:extLst>
              <a:ext uri="{FF2B5EF4-FFF2-40B4-BE49-F238E27FC236}">
                <a16:creationId xmlns:a16="http://schemas.microsoft.com/office/drawing/2014/main" id="{E36A1A1C-D7A5-624C-9F82-D573AA5843B8}"/>
              </a:ext>
            </a:extLst>
          </p:cNvPr>
          <p:cNvSpPr>
            <a:spLocks noGrp="1"/>
          </p:cNvSpPr>
          <p:nvPr>
            <p:ph idx="1"/>
          </p:nvPr>
        </p:nvSpPr>
        <p:spPr/>
        <p:txBody>
          <a:bodyPr/>
          <a:lstStyle/>
          <a:p>
            <a:r>
              <a:rPr lang="en-US" sz="2200" dirty="0"/>
              <a:t>Antitumor activity observed with neoadjuvant enfortumab vedotin in this cohort of patients with cisplatin-ineligible MIBC</a:t>
            </a:r>
          </a:p>
          <a:p>
            <a:pPr lvl="1"/>
            <a:r>
              <a:rPr lang="en-US" sz="2000" dirty="0"/>
              <a:t>pCR rate (primary endpoint): 36%</a:t>
            </a:r>
          </a:p>
          <a:p>
            <a:r>
              <a:rPr lang="en-US" sz="2200" dirty="0"/>
              <a:t>All patients underwent surgery without delay</a:t>
            </a:r>
          </a:p>
          <a:p>
            <a:r>
              <a:rPr lang="en-US" sz="2200" dirty="0"/>
              <a:t>No new safety signals observed</a:t>
            </a:r>
          </a:p>
          <a:p>
            <a:r>
              <a:rPr lang="en-US" sz="2200" dirty="0"/>
              <a:t>Investigators concluded that results support ongoing phase II-III trials assessing enfortumab vedotin as monotherapy or in combination with pembrolizumab in </a:t>
            </a:r>
            <a:br>
              <a:rPr lang="en-US" sz="2200" dirty="0"/>
            </a:br>
            <a:r>
              <a:rPr lang="en-US" sz="2200" dirty="0"/>
              <a:t>patients with MIBC</a:t>
            </a:r>
          </a:p>
          <a:p>
            <a:pPr lvl="1"/>
            <a:r>
              <a:rPr lang="en-US" sz="2000" dirty="0"/>
              <a:t>EV-103 cohort L (NCT03288545)</a:t>
            </a:r>
          </a:p>
          <a:p>
            <a:pPr lvl="1"/>
            <a:r>
              <a:rPr lang="en-US" sz="2000" dirty="0"/>
              <a:t>EV-303/KEYNOTE-905 (NCT03924895)</a:t>
            </a:r>
          </a:p>
          <a:p>
            <a:pPr lvl="1"/>
            <a:r>
              <a:rPr lang="en-US" sz="2000" dirty="0"/>
              <a:t>EV-304/KEYNOTE-B15 (NCT04700124)</a:t>
            </a:r>
          </a:p>
        </p:txBody>
      </p:sp>
      <p:grpSp>
        <p:nvGrpSpPr>
          <p:cNvPr id="4" name="Group 3">
            <a:extLst>
              <a:ext uri="{FF2B5EF4-FFF2-40B4-BE49-F238E27FC236}">
                <a16:creationId xmlns:a16="http://schemas.microsoft.com/office/drawing/2014/main" id="{BEC3C05C-D59F-0F4B-AB91-C91A7221656C}"/>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3003E9A7-EE98-FB4D-8AB8-EB80052DE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0EB3127F-2B75-8B41-9C6F-0BBB531FE1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6B91121F-3C45-0743-96E4-97BE63C7D24F}"/>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b="0" dirty="0">
                <a:solidFill>
                  <a:srgbClr val="455560"/>
                </a:solidFill>
                <a:latin typeface="Calibri" panose="020F0502020204030204" pitchFamily="34" charset="0"/>
              </a:rPr>
              <a:t>Petrylak</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dirty="0">
                <a:solidFill>
                  <a:srgbClr val="455560"/>
                </a:solidFill>
                <a:latin typeface="Calibri" panose="020F0502020204030204" pitchFamily="34" charset="0"/>
              </a:rPr>
              <a:t>435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423609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BAYOU: First-line Durvalumab + Olaparib vs Durvalumab + Placebo in Stage IV Urothelial Cancer</a:t>
            </a:r>
            <a:endParaRPr lang="en-US" altLang="en-US" dirty="0"/>
          </a:p>
        </p:txBody>
      </p:sp>
      <p:sp>
        <p:nvSpPr>
          <p:cNvPr id="2" name="Content Placeholder 1">
            <a:extLst>
              <a:ext uri="{FF2B5EF4-FFF2-40B4-BE49-F238E27FC236}">
                <a16:creationId xmlns:a16="http://schemas.microsoft.com/office/drawing/2014/main" id="{254764AD-DE6F-4884-B0EB-E4B1056EDB8B}"/>
              </a:ext>
            </a:extLst>
          </p:cNvPr>
          <p:cNvSpPr>
            <a:spLocks noGrp="1"/>
          </p:cNvSpPr>
          <p:nvPr>
            <p:ph idx="1"/>
          </p:nvPr>
        </p:nvSpPr>
        <p:spPr/>
        <p:txBody>
          <a:bodyPr/>
          <a:lstStyle/>
          <a:p>
            <a:r>
              <a:rPr lang="en-US" sz="2000" dirty="0"/>
              <a:t>International, randomized, double-blind phase II trial (data cutoff: October 15, 2020)</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403615"/>
            <a:ext cx="25685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treatment-naive unresectable stage IV UC; transitional cell carcinoma of bladder, renal pelvis, ureter, urethra; ineligible for platinum-based as CT*;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154)</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525885"/>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Durvalumab</a:t>
            </a:r>
            <a:r>
              <a:rPr lang="en-US" altLang="en-US" sz="1600" b="0" dirty="0">
                <a:solidFill>
                  <a:schemeClr val="tx1"/>
                </a:solidFill>
                <a:latin typeface="Calibri" panose="020F0502020204030204" pitchFamily="34" charset="0"/>
              </a:rPr>
              <a:t> 1500 mg IV Q4W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Olaparib</a:t>
            </a:r>
            <a:r>
              <a:rPr lang="en-US" altLang="en-US" sz="1600" b="0" dirty="0">
                <a:solidFill>
                  <a:schemeClr val="tx1"/>
                </a:solidFill>
                <a:latin typeface="Calibri" panose="020F0502020204030204" pitchFamily="34" charset="0"/>
              </a:rPr>
              <a:t> 300 mg PO BID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78)</a:t>
            </a:r>
            <a:endParaRPr lang="en-US" altLang="en-US" sz="1600" dirty="0">
              <a:solidFill>
                <a:schemeClr val="tx1"/>
              </a:solidFill>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3" y="3470448"/>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Durvalumab</a:t>
            </a:r>
            <a:r>
              <a:rPr lang="en-US" altLang="en-US" sz="1600" b="0" dirty="0">
                <a:solidFill>
                  <a:schemeClr val="tx1"/>
                </a:solidFill>
                <a:latin typeface="Calibri" panose="020F0502020204030204" pitchFamily="34" charset="0"/>
              </a:rPr>
              <a:t> 1500 mg IV Q4W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r>
              <a:rPr lang="en-US" altLang="en-US" sz="1600" b="0" dirty="0">
                <a:solidFill>
                  <a:schemeClr val="tx1"/>
                </a:solidFill>
                <a:latin typeface="Calibri" panose="020F0502020204030204" pitchFamily="34" charset="0"/>
              </a:rPr>
              <a:t> PO BID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76)</a:t>
            </a:r>
            <a:endParaRPr lang="en-US" altLang="en-US" sz="1600" dirty="0">
              <a:solidFill>
                <a:schemeClr val="tx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353663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294193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Rosenberg</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NCT03459846.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B943EC3A-FAFF-4033-B589-AB2016959B99}"/>
              </a:ext>
            </a:extLst>
          </p:cNvPr>
          <p:cNvSpPr>
            <a:spLocks noChangeShapeType="1"/>
          </p:cNvSpPr>
          <p:nvPr/>
        </p:nvSpPr>
        <p:spPr bwMode="auto">
          <a:xfrm rot="5400000">
            <a:off x="3359151" y="2702225"/>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Rectangle 46">
            <a:extLst>
              <a:ext uri="{FF2B5EF4-FFF2-40B4-BE49-F238E27FC236}">
                <a16:creationId xmlns:a16="http://schemas.microsoft.com/office/drawing/2014/main" id="{783EA56F-4BBA-4385-896E-30A5B83D4721}"/>
              </a:ext>
            </a:extLst>
          </p:cNvPr>
          <p:cNvSpPr>
            <a:spLocks noChangeArrowheads="1"/>
          </p:cNvSpPr>
          <p:nvPr/>
        </p:nvSpPr>
        <p:spPr bwMode="auto">
          <a:xfrm>
            <a:off x="1845115" y="1916026"/>
            <a:ext cx="35257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Stratified by HRR status (mutant vs wild type), Bajorin risk index (0 vs 1 vs 2)</a:t>
            </a:r>
          </a:p>
        </p:txBody>
      </p:sp>
      <p:sp>
        <p:nvSpPr>
          <p:cNvPr id="22" name="Text Box 30">
            <a:extLst>
              <a:ext uri="{FF2B5EF4-FFF2-40B4-BE49-F238E27FC236}">
                <a16:creationId xmlns:a16="http://schemas.microsoft.com/office/drawing/2014/main" id="{79A2E076-12F3-4830-8426-C714B0040E6D}"/>
              </a:ext>
            </a:extLst>
          </p:cNvPr>
          <p:cNvSpPr txBox="1">
            <a:spLocks noChangeArrowheads="1"/>
          </p:cNvSpPr>
          <p:nvPr/>
        </p:nvSpPr>
        <p:spPr bwMode="auto">
          <a:xfrm>
            <a:off x="727077" y="4548112"/>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*Deemed by investigator to be unfit for carboplatin-based CT and meeting 1 of following criteria: CrCl &lt;60 mL/min, CTCAE grade ≥2 audiometric hearing loss/peripheral neuropathy, NYHA class III heart failure, or ECOG PS 2.</a:t>
            </a:r>
          </a:p>
        </p:txBody>
      </p:sp>
      <p:graphicFrame>
        <p:nvGraphicFramePr>
          <p:cNvPr id="3" name="Table 3">
            <a:extLst>
              <a:ext uri="{FF2B5EF4-FFF2-40B4-BE49-F238E27FC236}">
                <a16:creationId xmlns:a16="http://schemas.microsoft.com/office/drawing/2014/main" id="{A86374E2-A408-458C-A958-6F9AD19390D8}"/>
              </a:ext>
            </a:extLst>
          </p:cNvPr>
          <p:cNvGraphicFramePr>
            <a:graphicFrameLocks noGrp="1"/>
          </p:cNvGraphicFramePr>
          <p:nvPr/>
        </p:nvGraphicFramePr>
        <p:xfrm>
          <a:off x="8094845" y="1916026"/>
          <a:ext cx="2045903" cy="2388471"/>
        </p:xfrm>
        <a:graphic>
          <a:graphicData uri="http://schemas.openxmlformats.org/drawingml/2006/table">
            <a:tbl>
              <a:tblPr firstRow="1" bandRow="1">
                <a:tableStyleId>{93296810-A885-4BE3-A3E7-6D5BEEA58F35}</a:tableStyleId>
              </a:tblPr>
              <a:tblGrid>
                <a:gridCol w="2045903">
                  <a:extLst>
                    <a:ext uri="{9D8B030D-6E8A-4147-A177-3AD203B41FA5}">
                      <a16:colId xmlns:a16="http://schemas.microsoft.com/office/drawing/2014/main" val="3173839790"/>
                    </a:ext>
                  </a:extLst>
                </a:gridCol>
              </a:tblGrid>
              <a:tr h="658257">
                <a:tc>
                  <a:txBody>
                    <a:bodyPr/>
                    <a:lstStyle/>
                    <a:p>
                      <a:pPr algn="ctr"/>
                      <a:r>
                        <a:rPr lang="en-US" sz="1600" dirty="0">
                          <a:solidFill>
                            <a:schemeClr val="bg1"/>
                          </a:solidFill>
                          <a:latin typeface="Calibri" panose="020F0502020204030204" pitchFamily="34" charset="0"/>
                          <a:cs typeface="Calibri" panose="020F0502020204030204" pitchFamily="34" charset="0"/>
                        </a:rPr>
                        <a:t>Median Follow-up, Mo (Range)</a:t>
                      </a:r>
                    </a:p>
                  </a:txBody>
                  <a:tcPr anchor="ctr">
                    <a:noFill/>
                  </a:tcPr>
                </a:tc>
                <a:extLst>
                  <a:ext uri="{0D108BD9-81ED-4DB2-BD59-A6C34878D82A}">
                    <a16:rowId xmlns:a16="http://schemas.microsoft.com/office/drawing/2014/main" val="4163517778"/>
                  </a:ext>
                </a:extLst>
              </a:tr>
              <a:tr h="865107">
                <a:tc>
                  <a:txBody>
                    <a:bodyPr/>
                    <a:lstStyle/>
                    <a:p>
                      <a:pPr algn="ctr"/>
                      <a:r>
                        <a:rPr lang="en-US" sz="1600" dirty="0">
                          <a:solidFill>
                            <a:schemeClr val="accent1"/>
                          </a:solidFill>
                          <a:latin typeface="Calibri" panose="020F0502020204030204" pitchFamily="34" charset="0"/>
                          <a:cs typeface="Calibri" panose="020F0502020204030204" pitchFamily="34" charset="0"/>
                        </a:rPr>
                        <a:t>9.8 (0-29.0)</a:t>
                      </a:r>
                    </a:p>
                  </a:txBody>
                  <a:tcPr anchor="ctr">
                    <a:noFill/>
                  </a:tcPr>
                </a:tc>
                <a:extLst>
                  <a:ext uri="{0D108BD9-81ED-4DB2-BD59-A6C34878D82A}">
                    <a16:rowId xmlns:a16="http://schemas.microsoft.com/office/drawing/2014/main" val="912516152"/>
                  </a:ext>
                </a:extLst>
              </a:tr>
              <a:tr h="865107">
                <a:tc>
                  <a:txBody>
                    <a:bodyPr/>
                    <a:lstStyle/>
                    <a:p>
                      <a:pPr algn="ctr"/>
                      <a:r>
                        <a:rPr lang="en-US" sz="1600" dirty="0">
                          <a:solidFill>
                            <a:schemeClr val="accent3"/>
                          </a:solidFill>
                          <a:latin typeface="Calibri" panose="020F0502020204030204" pitchFamily="34" charset="0"/>
                          <a:cs typeface="Calibri" panose="020F0502020204030204" pitchFamily="34" charset="0"/>
                        </a:rPr>
                        <a:t>10.7 (1.0-29.0)</a:t>
                      </a:r>
                    </a:p>
                  </a:txBody>
                  <a:tcPr anchor="ctr">
                    <a:noFill/>
                  </a:tcPr>
                </a:tc>
                <a:extLst>
                  <a:ext uri="{0D108BD9-81ED-4DB2-BD59-A6C34878D82A}">
                    <a16:rowId xmlns:a16="http://schemas.microsoft.com/office/drawing/2014/main" val="1633304353"/>
                  </a:ext>
                </a:extLst>
              </a:tr>
            </a:tbl>
          </a:graphicData>
        </a:graphic>
      </p:graphicFrame>
      <p:sp>
        <p:nvSpPr>
          <p:cNvPr id="23" name="Content Placeholder 2">
            <a:extLst>
              <a:ext uri="{FF2B5EF4-FFF2-40B4-BE49-F238E27FC236}">
                <a16:creationId xmlns:a16="http://schemas.microsoft.com/office/drawing/2014/main" id="{C447A55A-3E5F-4F18-9852-604678FDCE95}"/>
              </a:ext>
            </a:extLst>
          </p:cNvPr>
          <p:cNvSpPr txBox="1">
            <a:spLocks/>
          </p:cNvSpPr>
          <p:nvPr/>
        </p:nvSpPr>
        <p:spPr bwMode="auto">
          <a:xfrm>
            <a:off x="604675" y="5012203"/>
            <a:ext cx="10877529" cy="115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a:t>
            </a:r>
            <a:r>
              <a:rPr lang="en-US" sz="2000" b="0" kern="0" dirty="0"/>
              <a:t> investigator-assessed PFS (per RECIST v1.1)</a:t>
            </a:r>
          </a:p>
          <a:p>
            <a:r>
              <a:rPr lang="en-US" sz="2000" b="1" kern="0" dirty="0"/>
              <a:t>Secondary endpoints:</a:t>
            </a:r>
            <a:r>
              <a:rPr lang="en-US" sz="2000" b="0" kern="0" dirty="0"/>
              <a:t> PFS in HRRm; OS; DoR, ORR, PFS6 in ITT and HRRm</a:t>
            </a:r>
          </a:p>
          <a:p>
            <a:r>
              <a:rPr lang="en-US" sz="2000" b="1" kern="0" dirty="0"/>
              <a:t>Other endpoints:</a:t>
            </a:r>
            <a:r>
              <a:rPr lang="en-US" sz="2000" b="0" kern="0" dirty="0"/>
              <a:t> safety/tolerability</a:t>
            </a:r>
            <a:endParaRPr lang="en-US" sz="2000" b="1" kern="0" dirty="0"/>
          </a:p>
        </p:txBody>
      </p:sp>
    </p:spTree>
    <p:extLst>
      <p:ext uri="{BB962C8B-B14F-4D97-AF65-F5344CB8AC3E}">
        <p14:creationId xmlns:p14="http://schemas.microsoft.com/office/powerpoint/2010/main" val="1645191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BAYOU: Baseline Characteristics</a:t>
            </a:r>
          </a:p>
        </p:txBody>
      </p:sp>
      <p:sp>
        <p:nvSpPr>
          <p:cNvPr id="9" name="Text Box 15">
            <a:extLst>
              <a:ext uri="{FF2B5EF4-FFF2-40B4-BE49-F238E27FC236}">
                <a16:creationId xmlns:a16="http://schemas.microsoft.com/office/drawing/2014/main" id="{DC31B86B-F29D-7042-BE40-66803923F13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4" name="Group 32">
            <a:extLst>
              <a:ext uri="{FF2B5EF4-FFF2-40B4-BE49-F238E27FC236}">
                <a16:creationId xmlns:a16="http://schemas.microsoft.com/office/drawing/2014/main" id="{78782AD0-198C-4EF5-9064-B60ABD326DCD}"/>
              </a:ext>
            </a:extLst>
          </p:cNvPr>
          <p:cNvGraphicFramePr>
            <a:graphicFrameLocks noGrp="1"/>
          </p:cNvGraphicFramePr>
          <p:nvPr/>
        </p:nvGraphicFramePr>
        <p:xfrm>
          <a:off x="716153" y="1610437"/>
          <a:ext cx="5376672" cy="4694032"/>
        </p:xfrm>
        <a:graphic>
          <a:graphicData uri="http://schemas.openxmlformats.org/drawingml/2006/table">
            <a:tbl>
              <a:tblPr/>
              <a:tblGrid>
                <a:gridCol w="2217664">
                  <a:extLst>
                    <a:ext uri="{9D8B030D-6E8A-4147-A177-3AD203B41FA5}">
                      <a16:colId xmlns:a16="http://schemas.microsoft.com/office/drawing/2014/main" val="20000"/>
                    </a:ext>
                  </a:extLst>
                </a:gridCol>
                <a:gridCol w="1542472">
                  <a:extLst>
                    <a:ext uri="{9D8B030D-6E8A-4147-A177-3AD203B41FA5}">
                      <a16:colId xmlns:a16="http://schemas.microsoft.com/office/drawing/2014/main" val="20001"/>
                    </a:ext>
                  </a:extLst>
                </a:gridCol>
                <a:gridCol w="1616536">
                  <a:extLst>
                    <a:ext uri="{9D8B030D-6E8A-4147-A177-3AD203B41FA5}">
                      <a16:colId xmlns:a16="http://schemas.microsoft.com/office/drawing/2014/main" val="20002"/>
                    </a:ext>
                  </a:extLst>
                </a:gridCol>
              </a:tblGrid>
              <a:tr h="6503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7099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(47-89)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(45-88)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099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400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400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6067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pure transitional cell carcinoma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6999615"/>
                  </a:ext>
                </a:extLst>
              </a:tr>
              <a:tr h="8400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Extent of metastatic disease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LN only</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1038221"/>
                  </a:ext>
                </a:extLst>
              </a:tr>
            </a:tbl>
          </a:graphicData>
        </a:graphic>
      </p:graphicFrame>
      <p:graphicFrame>
        <p:nvGraphicFramePr>
          <p:cNvPr id="15" name="Group 32">
            <a:extLst>
              <a:ext uri="{FF2B5EF4-FFF2-40B4-BE49-F238E27FC236}">
                <a16:creationId xmlns:a16="http://schemas.microsoft.com/office/drawing/2014/main" id="{6AD03D1C-B0AE-49F9-918F-B176AAB12826}"/>
              </a:ext>
            </a:extLst>
          </p:cNvPr>
          <p:cNvGraphicFramePr>
            <a:graphicFrameLocks noGrp="1"/>
          </p:cNvGraphicFramePr>
          <p:nvPr/>
        </p:nvGraphicFramePr>
        <p:xfrm>
          <a:off x="6282849" y="1610437"/>
          <a:ext cx="5190807" cy="3657680"/>
        </p:xfrm>
        <a:graphic>
          <a:graphicData uri="http://schemas.openxmlformats.org/drawingml/2006/table">
            <a:tbl>
              <a:tblPr/>
              <a:tblGrid>
                <a:gridCol w="2141002">
                  <a:extLst>
                    <a:ext uri="{9D8B030D-6E8A-4147-A177-3AD203B41FA5}">
                      <a16:colId xmlns:a16="http://schemas.microsoft.com/office/drawing/2014/main" val="20000"/>
                    </a:ext>
                  </a:extLst>
                </a:gridCol>
                <a:gridCol w="1489151">
                  <a:extLst>
                    <a:ext uri="{9D8B030D-6E8A-4147-A177-3AD203B41FA5}">
                      <a16:colId xmlns:a16="http://schemas.microsoft.com/office/drawing/2014/main" val="20001"/>
                    </a:ext>
                  </a:extLst>
                </a:gridCol>
                <a:gridCol w="1560654">
                  <a:extLst>
                    <a:ext uri="{9D8B030D-6E8A-4147-A177-3AD203B41FA5}">
                      <a16:colId xmlns:a16="http://schemas.microsoft.com/office/drawing/2014/main" val="20002"/>
                    </a:ext>
                  </a:extLst>
                </a:gridCol>
              </a:tblGrid>
              <a:tr h="6503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8400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Bajorin risk factors</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099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5035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HRR status</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Mutant</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 type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4004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expression</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expression</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9" name="Text Box 30">
            <a:extLst>
              <a:ext uri="{FF2B5EF4-FFF2-40B4-BE49-F238E27FC236}">
                <a16:creationId xmlns:a16="http://schemas.microsoft.com/office/drawing/2014/main" id="{3A4AC4A9-8CD6-4BEF-9BB6-8FAFF1666B09}"/>
              </a:ext>
            </a:extLst>
          </p:cNvPr>
          <p:cNvSpPr txBox="1">
            <a:spLocks noChangeArrowheads="1"/>
          </p:cNvSpPr>
          <p:nvPr/>
        </p:nvSpPr>
        <p:spPr bwMode="auto">
          <a:xfrm>
            <a:off x="6282849" y="5274257"/>
            <a:ext cx="5376672"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*High PD-L1 expression defined as ≥25% of TC with membrane staining, ≥25% IC staining for PD-L1 at any intensity if &gt;1% of tumor area contains IC, or 100% of IC staining for PD-L1 at any intensity if 1% of tumor area contains IC.</a:t>
            </a:r>
          </a:p>
        </p:txBody>
      </p:sp>
    </p:spTree>
    <p:extLst>
      <p:ext uri="{BB962C8B-B14F-4D97-AF65-F5344CB8AC3E}">
        <p14:creationId xmlns:p14="http://schemas.microsoft.com/office/powerpoint/2010/main" val="2047632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CA9B2-7989-44FB-B75A-6B09BA934F94}"/>
              </a:ext>
            </a:extLst>
          </p:cNvPr>
          <p:cNvSpPr>
            <a:spLocks noGrp="1"/>
          </p:cNvSpPr>
          <p:nvPr>
            <p:ph type="title"/>
          </p:nvPr>
        </p:nvSpPr>
        <p:spPr/>
        <p:txBody>
          <a:bodyPr/>
          <a:lstStyle/>
          <a:p>
            <a:r>
              <a:rPr lang="en-US" dirty="0"/>
              <a:t>BAYOU: HRR Testing</a:t>
            </a:r>
          </a:p>
        </p:txBody>
      </p:sp>
      <p:sp>
        <p:nvSpPr>
          <p:cNvPr id="4" name="Content Placeholder 3">
            <a:extLst>
              <a:ext uri="{FF2B5EF4-FFF2-40B4-BE49-F238E27FC236}">
                <a16:creationId xmlns:a16="http://schemas.microsoft.com/office/drawing/2014/main" id="{6A657B23-EC88-4EA2-8816-3007AF9E4E6D}"/>
              </a:ext>
            </a:extLst>
          </p:cNvPr>
          <p:cNvSpPr>
            <a:spLocks noGrp="1"/>
          </p:cNvSpPr>
          <p:nvPr>
            <p:ph sz="half" idx="2"/>
          </p:nvPr>
        </p:nvSpPr>
        <p:spPr/>
        <p:txBody>
          <a:bodyPr/>
          <a:lstStyle/>
          <a:p>
            <a:pPr>
              <a:spcBef>
                <a:spcPts val="500"/>
              </a:spcBef>
            </a:pPr>
            <a:r>
              <a:rPr lang="en-US" sz="2200" dirty="0"/>
              <a:t>HRR status was a stratification factor during randomization</a:t>
            </a:r>
          </a:p>
          <a:p>
            <a:pPr>
              <a:spcBef>
                <a:spcPts val="500"/>
              </a:spcBef>
            </a:pPr>
            <a:r>
              <a:rPr lang="en-US" sz="2200" dirty="0"/>
              <a:t>HRR assessed by testing tumor samples for loss-of-function alterations in </a:t>
            </a:r>
            <a:br>
              <a:rPr lang="en-US" sz="2200" dirty="0"/>
            </a:br>
            <a:r>
              <a:rPr lang="en-US" sz="2200" dirty="0"/>
              <a:t>15 genes with FMI </a:t>
            </a:r>
            <a:r>
              <a:rPr lang="en-US" sz="2200" i="1" dirty="0"/>
              <a:t>FoundationOne</a:t>
            </a:r>
            <a:r>
              <a:rPr lang="en-US" sz="2200" dirty="0"/>
              <a:t> assay</a:t>
            </a:r>
          </a:p>
          <a:p>
            <a:pPr lvl="1">
              <a:spcBef>
                <a:spcPts val="500"/>
              </a:spcBef>
            </a:pPr>
            <a:r>
              <a:rPr lang="en-US" sz="2000" i="1" dirty="0"/>
              <a:t>ATM, BRCA1, BRCA2, BARD1, BRIP1, CDK12, CHEK1, CHEK2, FANCL, PALB2, PPP2R2A, RAD51B, RAD51C, RAD51D, </a:t>
            </a:r>
            <a:r>
              <a:rPr lang="en-US" sz="2000" dirty="0"/>
              <a:t>and </a:t>
            </a:r>
            <a:r>
              <a:rPr lang="en-US" sz="2000" i="1" dirty="0"/>
              <a:t>RAD54L</a:t>
            </a:r>
          </a:p>
          <a:p>
            <a:pPr>
              <a:spcBef>
                <a:spcPts val="500"/>
              </a:spcBef>
            </a:pPr>
            <a:r>
              <a:rPr lang="en-US" sz="2200" dirty="0"/>
              <a:t>Most common tumor gene mutations across all tumors:</a:t>
            </a:r>
          </a:p>
          <a:p>
            <a:pPr lvl="1">
              <a:spcBef>
                <a:spcPts val="500"/>
              </a:spcBef>
            </a:pPr>
            <a:r>
              <a:rPr lang="en-US" sz="2000" i="1" dirty="0"/>
              <a:t>ATM</a:t>
            </a:r>
            <a:r>
              <a:rPr lang="en-US" sz="2000" dirty="0"/>
              <a:t>: 8.5% (HRRm: 41.9%)</a:t>
            </a:r>
          </a:p>
          <a:p>
            <a:pPr lvl="1">
              <a:spcBef>
                <a:spcPts val="500"/>
              </a:spcBef>
            </a:pPr>
            <a:r>
              <a:rPr lang="en-US" sz="2000" i="1" dirty="0"/>
              <a:t>BRCA2</a:t>
            </a:r>
            <a:r>
              <a:rPr lang="en-US" sz="2000" dirty="0"/>
              <a:t>: 4.6% (HRRm: 22.6%)</a:t>
            </a:r>
            <a:endParaRPr lang="en-US" sz="2000" i="1" dirty="0"/>
          </a:p>
        </p:txBody>
      </p:sp>
      <p:sp>
        <p:nvSpPr>
          <p:cNvPr id="5" name="Text Box 15">
            <a:extLst>
              <a:ext uri="{FF2B5EF4-FFF2-40B4-BE49-F238E27FC236}">
                <a16:creationId xmlns:a16="http://schemas.microsoft.com/office/drawing/2014/main" id="{505B8C1A-CE30-499D-9229-5A73A90170B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00ECD80A-DAE9-4C3D-8C3E-449DA8A2E20D}"/>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6C816A6A-BB55-4275-B5F6-4C436F728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75C4330D-0BC4-4C6B-ABB3-BEAD5D7908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2">
            <a:extLst>
              <a:ext uri="{FF2B5EF4-FFF2-40B4-BE49-F238E27FC236}">
                <a16:creationId xmlns:a16="http://schemas.microsoft.com/office/drawing/2014/main" id="{C4805DE3-26A0-459E-A7B2-1C576A8CE375}"/>
              </a:ext>
            </a:extLst>
          </p:cNvPr>
          <p:cNvGraphicFramePr>
            <a:graphicFrameLocks noGrp="1"/>
          </p:cNvGraphicFramePr>
          <p:nvPr/>
        </p:nvGraphicFramePr>
        <p:xfrm>
          <a:off x="716153" y="1610437"/>
          <a:ext cx="5376672" cy="4511232"/>
        </p:xfrm>
        <a:graphic>
          <a:graphicData uri="http://schemas.openxmlformats.org/drawingml/2006/table">
            <a:tbl>
              <a:tblPr/>
              <a:tblGrid>
                <a:gridCol w="2217664">
                  <a:extLst>
                    <a:ext uri="{9D8B030D-6E8A-4147-A177-3AD203B41FA5}">
                      <a16:colId xmlns:a16="http://schemas.microsoft.com/office/drawing/2014/main" val="20000"/>
                    </a:ext>
                  </a:extLst>
                </a:gridCol>
                <a:gridCol w="1542472">
                  <a:extLst>
                    <a:ext uri="{9D8B030D-6E8A-4147-A177-3AD203B41FA5}">
                      <a16:colId xmlns:a16="http://schemas.microsoft.com/office/drawing/2014/main" val="20001"/>
                    </a:ext>
                  </a:extLst>
                </a:gridCol>
                <a:gridCol w="1616536">
                  <a:extLst>
                    <a:ext uri="{9D8B030D-6E8A-4147-A177-3AD203B41FA5}">
                      <a16:colId xmlns:a16="http://schemas.microsoft.com/office/drawing/2014/main" val="20002"/>
                    </a:ext>
                  </a:extLst>
                </a:gridCol>
              </a:tblGrid>
              <a:tr h="28808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HRR Mutation,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HRRm 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50046995"/>
                  </a:ext>
                </a:extLst>
              </a:tr>
              <a:tr h="707085">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2880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ATM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80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BRCA2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BARD1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BRIP1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880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CDK12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6999615"/>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BRCA1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1038221"/>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FANCL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28421506"/>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RAD51B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549869"/>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RAD51C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63897803"/>
                  </a:ext>
                </a:extLst>
              </a:tr>
              <a:tr h="28808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CHEK2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1187338"/>
                  </a:ext>
                </a:extLst>
              </a:tr>
            </a:tbl>
          </a:graphicData>
        </a:graphic>
      </p:graphicFrame>
    </p:spTree>
    <p:extLst>
      <p:ext uri="{BB962C8B-B14F-4D97-AF65-F5344CB8AC3E}">
        <p14:creationId xmlns:p14="http://schemas.microsoft.com/office/powerpoint/2010/main" val="383200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1B084B-4B2A-4314-B646-CF7BD1FFC227}"/>
              </a:ext>
            </a:extLst>
          </p:cNvPr>
          <p:cNvSpPr txBox="1"/>
          <p:nvPr/>
        </p:nvSpPr>
        <p:spPr bwMode="auto">
          <a:xfrm rot="16200000">
            <a:off x="19174" y="2289476"/>
            <a:ext cx="249294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Probability of PFS</a:t>
            </a:r>
          </a:p>
        </p:txBody>
      </p:sp>
      <p:sp>
        <p:nvSpPr>
          <p:cNvPr id="18" name="TextBox 17">
            <a:extLst>
              <a:ext uri="{FF2B5EF4-FFF2-40B4-BE49-F238E27FC236}">
                <a16:creationId xmlns:a16="http://schemas.microsoft.com/office/drawing/2014/main" id="{0483AC77-DC9F-4717-BB47-CDC57565D111}"/>
              </a:ext>
            </a:extLst>
          </p:cNvPr>
          <p:cNvSpPr txBox="1"/>
          <p:nvPr/>
        </p:nvSpPr>
        <p:spPr bwMode="auto">
          <a:xfrm>
            <a:off x="3395438" y="4009538"/>
            <a:ext cx="3154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Randomization</a:t>
            </a:r>
          </a:p>
        </p:txBody>
      </p:sp>
      <p:sp>
        <p:nvSpPr>
          <p:cNvPr id="5" name="TextBox 4">
            <a:extLst>
              <a:ext uri="{FF2B5EF4-FFF2-40B4-BE49-F238E27FC236}">
                <a16:creationId xmlns:a16="http://schemas.microsoft.com/office/drawing/2014/main" id="{3ADE4FA8-52EF-4782-A34B-BECD4F96F861}"/>
              </a:ext>
            </a:extLst>
          </p:cNvPr>
          <p:cNvSpPr txBox="1"/>
          <p:nvPr/>
        </p:nvSpPr>
        <p:spPr bwMode="auto">
          <a:xfrm>
            <a:off x="181237" y="4034045"/>
            <a:ext cx="1672957" cy="646331"/>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Durvalumab + Olaparib</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Durvalumab + Placebo</a:t>
            </a:r>
          </a:p>
        </p:txBody>
      </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BAYOU: PFS in ITT Population (Primary Endpoint)</a:t>
            </a:r>
            <a:br>
              <a:rPr lang="en-US" dirty="0"/>
            </a:br>
            <a:endParaRPr lang="en-US" dirty="0"/>
          </a:p>
        </p:txBody>
      </p:sp>
      <p:sp>
        <p:nvSpPr>
          <p:cNvPr id="6" name="Content Placeholder 5">
            <a:extLst>
              <a:ext uri="{FF2B5EF4-FFF2-40B4-BE49-F238E27FC236}">
                <a16:creationId xmlns:a16="http://schemas.microsoft.com/office/drawing/2014/main" id="{3B75C2DB-FB91-4D5F-AE4B-854F50CB637F}"/>
              </a:ext>
            </a:extLst>
          </p:cNvPr>
          <p:cNvSpPr>
            <a:spLocks noGrp="1"/>
          </p:cNvSpPr>
          <p:nvPr>
            <p:ph sz="half" idx="2"/>
          </p:nvPr>
        </p:nvSpPr>
        <p:spPr>
          <a:xfrm>
            <a:off x="8660924" y="1527712"/>
            <a:ext cx="3073875" cy="3662137"/>
          </a:xfrm>
        </p:spPr>
        <p:txBody>
          <a:bodyPr/>
          <a:lstStyle/>
          <a:p>
            <a:r>
              <a:rPr lang="en-US" sz="1800" dirty="0"/>
              <a:t>Durvalumab + olaparib did not significantly improve PFS vs durvalumab + placebo in ITT population</a:t>
            </a:r>
          </a:p>
          <a:p>
            <a:r>
              <a:rPr lang="en-US" sz="1800" dirty="0"/>
              <a:t>Exploratory subgroup analyses identified HRR status and Bajorin risk index as important characteristics potentially associated with PFS</a:t>
            </a:r>
          </a:p>
          <a:p>
            <a:endParaRPr lang="en-US" sz="1800" dirty="0"/>
          </a:p>
        </p:txBody>
      </p:sp>
      <p:sp>
        <p:nvSpPr>
          <p:cNvPr id="10" name="Text Box 15">
            <a:extLst>
              <a:ext uri="{FF2B5EF4-FFF2-40B4-BE49-F238E27FC236}">
                <a16:creationId xmlns:a16="http://schemas.microsoft.com/office/drawing/2014/main" id="{85AD15C7-3E8D-9E4A-B8AC-0F8B39EB4E7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4" name="Group 13">
            <a:extLst>
              <a:ext uri="{FF2B5EF4-FFF2-40B4-BE49-F238E27FC236}">
                <a16:creationId xmlns:a16="http://schemas.microsoft.com/office/drawing/2014/main" id="{9DCC6CF5-217C-CC4B-992B-9E39A3FB5E2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167623B-2B72-184E-B799-22C8C492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15163D6-FE04-654E-B89C-F8D0285E58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7" name="Group 32">
            <a:extLst>
              <a:ext uri="{FF2B5EF4-FFF2-40B4-BE49-F238E27FC236}">
                <a16:creationId xmlns:a16="http://schemas.microsoft.com/office/drawing/2014/main" id="{29D889C9-6968-4193-830E-B3C97B7A116D}"/>
              </a:ext>
            </a:extLst>
          </p:cNvPr>
          <p:cNvGraphicFramePr>
            <a:graphicFrameLocks noGrp="1"/>
          </p:cNvGraphicFramePr>
          <p:nvPr/>
        </p:nvGraphicFramePr>
        <p:xfrm>
          <a:off x="4207589" y="1444823"/>
          <a:ext cx="4295714" cy="1371648"/>
        </p:xfrm>
        <a:graphic>
          <a:graphicData uri="http://schemas.openxmlformats.org/drawingml/2006/table">
            <a:tbl>
              <a:tblPr/>
              <a:tblGrid>
                <a:gridCol w="1829875">
                  <a:extLst>
                    <a:ext uri="{9D8B030D-6E8A-4147-A177-3AD203B41FA5}">
                      <a16:colId xmlns:a16="http://schemas.microsoft.com/office/drawing/2014/main" val="20000"/>
                    </a:ext>
                  </a:extLst>
                </a:gridCol>
                <a:gridCol w="1174301">
                  <a:extLst>
                    <a:ext uri="{9D8B030D-6E8A-4147-A177-3AD203B41FA5}">
                      <a16:colId xmlns:a16="http://schemas.microsoft.com/office/drawing/2014/main" val="20001"/>
                    </a:ext>
                  </a:extLst>
                </a:gridCol>
                <a:gridCol w="1291538">
                  <a:extLst>
                    <a:ext uri="{9D8B030D-6E8A-4147-A177-3AD203B41FA5}">
                      <a16:colId xmlns:a16="http://schemas.microsoft.com/office/drawing/2014/main" val="20002"/>
                    </a:ext>
                  </a:extLst>
                </a:gridCol>
              </a:tblGrid>
              <a:tr h="51745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1"/>
                          </a:solidFill>
                          <a:effectLst/>
                          <a:latin typeface="Calibri" panose="020F0502020204030204" pitchFamily="34" charset="0"/>
                        </a:rPr>
                        <a:t>(n =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accent3"/>
                          </a:solidFill>
                          <a:effectLst/>
                          <a:latin typeface="Calibri" panose="020F0502020204030204" pitchFamily="34" charset="0"/>
                        </a:rPr>
                        <a:t>(n =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2156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1"/>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4.2 (3.6-5.6)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3.5 (1.9-5.1)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36653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HR: 0.94 (95% CI: 0.64-1.39; </a:t>
                      </a:r>
                      <a:br>
                        <a:rPr kumimoji="0" lang="en-US" sz="1200" b="0" i="0" u="none" strike="noStrike" cap="none" normalizeH="0" baseline="0" dirty="0">
                          <a:ln>
                            <a:noFill/>
                          </a:ln>
                          <a:solidFill>
                            <a:schemeClr val="bg1"/>
                          </a:solidFill>
                          <a:effectLst/>
                          <a:latin typeface="Calibri" panose="020F0502020204030204" pitchFamily="34" charset="0"/>
                        </a:rPr>
                      </a:br>
                      <a:r>
                        <a:rPr kumimoji="0" lang="en-US" sz="1200" b="0" i="0" u="none" strike="noStrike" cap="none" normalizeH="0" baseline="0" dirty="0">
                          <a:ln>
                            <a:noFill/>
                          </a:ln>
                          <a:solidFill>
                            <a:schemeClr val="bg1"/>
                          </a:solidFill>
                          <a:effectLst/>
                          <a:latin typeface="Calibri" panose="020F0502020204030204" pitchFamily="34" charset="0"/>
                        </a:rPr>
                        <a:t>log-rank </a:t>
                      </a:r>
                      <a:r>
                        <a:rPr kumimoji="0" lang="en-US" sz="1200" b="0" i="1" u="none" strike="noStrike" cap="none" normalizeH="0" baseline="0" dirty="0">
                          <a:ln>
                            <a:noFill/>
                          </a:ln>
                          <a:solidFill>
                            <a:schemeClr val="bg1"/>
                          </a:solidFill>
                          <a:effectLst/>
                          <a:latin typeface="Calibri" panose="020F0502020204030204" pitchFamily="34" charset="0"/>
                        </a:rPr>
                        <a:t>P </a:t>
                      </a:r>
                      <a:r>
                        <a:rPr kumimoji="0" lang="en-US" sz="1200" b="0" i="0" u="none" strike="noStrike" cap="none" normalizeH="0" baseline="0" dirty="0">
                          <a:ln>
                            <a:noFill/>
                          </a:ln>
                          <a:solidFill>
                            <a:schemeClr val="bg1"/>
                          </a:solidFill>
                          <a:effectLst/>
                          <a:latin typeface="Calibri" panose="020F0502020204030204" pitchFamily="34" charset="0"/>
                        </a:rPr>
                        <a:t>= .789)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A19721BC-9529-4AA5-9A29-E3D2ABE8D01C}"/>
              </a:ext>
            </a:extLst>
          </p:cNvPr>
          <p:cNvSpPr txBox="1"/>
          <p:nvPr/>
        </p:nvSpPr>
        <p:spPr bwMode="auto">
          <a:xfrm>
            <a:off x="434311" y="4670935"/>
            <a:ext cx="377327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dirty="0">
                <a:solidFill>
                  <a:schemeClr val="bg1"/>
                </a:solidFill>
                <a:latin typeface="Calibri" panose="020F0502020204030204" pitchFamily="34" charset="0"/>
              </a:rPr>
              <a:t>Exploratory Subgroup Analyses,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No. Events/No. Patients</a:t>
            </a:r>
          </a:p>
        </p:txBody>
      </p:sp>
      <p:sp>
        <p:nvSpPr>
          <p:cNvPr id="23" name="TextBox 22">
            <a:extLst>
              <a:ext uri="{FF2B5EF4-FFF2-40B4-BE49-F238E27FC236}">
                <a16:creationId xmlns:a16="http://schemas.microsoft.com/office/drawing/2014/main" id="{95D73C86-47A8-46F5-A365-B1616707665F}"/>
              </a:ext>
            </a:extLst>
          </p:cNvPr>
          <p:cNvSpPr txBox="1"/>
          <p:nvPr/>
        </p:nvSpPr>
        <p:spPr bwMode="auto">
          <a:xfrm>
            <a:off x="2526582" y="4818668"/>
            <a:ext cx="2079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Durvalumab + Olaparib</a:t>
            </a:r>
          </a:p>
        </p:txBody>
      </p:sp>
      <p:sp>
        <p:nvSpPr>
          <p:cNvPr id="24" name="TextBox 23">
            <a:extLst>
              <a:ext uri="{FF2B5EF4-FFF2-40B4-BE49-F238E27FC236}">
                <a16:creationId xmlns:a16="http://schemas.microsoft.com/office/drawing/2014/main" id="{64A67AF5-3CBE-4746-AC4A-956912AA9660}"/>
              </a:ext>
            </a:extLst>
          </p:cNvPr>
          <p:cNvSpPr txBox="1"/>
          <p:nvPr/>
        </p:nvSpPr>
        <p:spPr bwMode="auto">
          <a:xfrm>
            <a:off x="4358330" y="4818668"/>
            <a:ext cx="2079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Durvalumab + Placebo</a:t>
            </a:r>
          </a:p>
        </p:txBody>
      </p:sp>
      <p:sp>
        <p:nvSpPr>
          <p:cNvPr id="25" name="TextBox 24">
            <a:extLst>
              <a:ext uri="{FF2B5EF4-FFF2-40B4-BE49-F238E27FC236}">
                <a16:creationId xmlns:a16="http://schemas.microsoft.com/office/drawing/2014/main" id="{A1E3F133-53C0-47FF-B61C-BC2923F19B5A}"/>
              </a:ext>
            </a:extLst>
          </p:cNvPr>
          <p:cNvSpPr txBox="1"/>
          <p:nvPr/>
        </p:nvSpPr>
        <p:spPr bwMode="auto">
          <a:xfrm>
            <a:off x="8890419" y="4818668"/>
            <a:ext cx="2079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(95% CI)</a:t>
            </a:r>
          </a:p>
        </p:txBody>
      </p:sp>
      <p:grpSp>
        <p:nvGrpSpPr>
          <p:cNvPr id="27" name="Group 26">
            <a:extLst>
              <a:ext uri="{FF2B5EF4-FFF2-40B4-BE49-F238E27FC236}">
                <a16:creationId xmlns:a16="http://schemas.microsoft.com/office/drawing/2014/main" id="{17810C1A-D290-4FFC-BD86-73BF54360EAE}"/>
              </a:ext>
            </a:extLst>
          </p:cNvPr>
          <p:cNvGrpSpPr/>
          <p:nvPr/>
        </p:nvGrpSpPr>
        <p:grpSpPr>
          <a:xfrm>
            <a:off x="1411293" y="1087120"/>
            <a:ext cx="380232" cy="2585719"/>
            <a:chOff x="2512240" y="1392327"/>
            <a:chExt cx="380232" cy="3404885"/>
          </a:xfrm>
        </p:grpSpPr>
        <p:sp>
          <p:nvSpPr>
            <p:cNvPr id="28" name="TextBox 27">
              <a:extLst>
                <a:ext uri="{FF2B5EF4-FFF2-40B4-BE49-F238E27FC236}">
                  <a16:creationId xmlns:a16="http://schemas.microsoft.com/office/drawing/2014/main" id="{E1A7D6EB-C717-4206-998D-679FABC96C91}"/>
                </a:ext>
              </a:extLst>
            </p:cNvPr>
            <p:cNvSpPr txBox="1"/>
            <p:nvPr/>
          </p:nvSpPr>
          <p:spPr bwMode="auto">
            <a:xfrm>
              <a:off x="2629259" y="4522848"/>
              <a:ext cx="263213"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DD9E01D4-0057-42A5-A787-D95BC8F5EDB6}"/>
                </a:ext>
              </a:extLst>
            </p:cNvPr>
            <p:cNvSpPr txBox="1"/>
            <p:nvPr/>
          </p:nvSpPr>
          <p:spPr bwMode="auto">
            <a:xfrm>
              <a:off x="2512240" y="3889342"/>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30" name="TextBox 29">
              <a:extLst>
                <a:ext uri="{FF2B5EF4-FFF2-40B4-BE49-F238E27FC236}">
                  <a16:creationId xmlns:a16="http://schemas.microsoft.com/office/drawing/2014/main" id="{FA01423E-E9D0-4381-B730-51FD111A945A}"/>
                </a:ext>
              </a:extLst>
            </p:cNvPr>
            <p:cNvSpPr txBox="1"/>
            <p:nvPr/>
          </p:nvSpPr>
          <p:spPr bwMode="auto">
            <a:xfrm>
              <a:off x="2512240" y="3270587"/>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31" name="TextBox 30">
              <a:extLst>
                <a:ext uri="{FF2B5EF4-FFF2-40B4-BE49-F238E27FC236}">
                  <a16:creationId xmlns:a16="http://schemas.microsoft.com/office/drawing/2014/main" id="{951ABC9C-143A-4772-9B13-7F44CFD27908}"/>
                </a:ext>
              </a:extLst>
            </p:cNvPr>
            <p:cNvSpPr txBox="1"/>
            <p:nvPr/>
          </p:nvSpPr>
          <p:spPr bwMode="auto">
            <a:xfrm>
              <a:off x="2512240" y="2637081"/>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2" name="TextBox 31">
              <a:extLst>
                <a:ext uri="{FF2B5EF4-FFF2-40B4-BE49-F238E27FC236}">
                  <a16:creationId xmlns:a16="http://schemas.microsoft.com/office/drawing/2014/main" id="{875F80D7-EB48-470E-82BF-0A144DAF4442}"/>
                </a:ext>
              </a:extLst>
            </p:cNvPr>
            <p:cNvSpPr txBox="1"/>
            <p:nvPr/>
          </p:nvSpPr>
          <p:spPr bwMode="auto">
            <a:xfrm>
              <a:off x="2512240" y="2025833"/>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3" name="TextBox 32">
              <a:extLst>
                <a:ext uri="{FF2B5EF4-FFF2-40B4-BE49-F238E27FC236}">
                  <a16:creationId xmlns:a16="http://schemas.microsoft.com/office/drawing/2014/main" id="{43A68D73-0074-4F3C-8730-958896C742B6}"/>
                </a:ext>
              </a:extLst>
            </p:cNvPr>
            <p:cNvSpPr txBox="1"/>
            <p:nvPr/>
          </p:nvSpPr>
          <p:spPr bwMode="auto">
            <a:xfrm>
              <a:off x="2512240" y="1392327"/>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grpSp>
      <p:grpSp>
        <p:nvGrpSpPr>
          <p:cNvPr id="34" name="Group 33">
            <a:extLst>
              <a:ext uri="{FF2B5EF4-FFF2-40B4-BE49-F238E27FC236}">
                <a16:creationId xmlns:a16="http://schemas.microsoft.com/office/drawing/2014/main" id="{753C982F-08FC-4179-97AF-125E77662D30}"/>
              </a:ext>
            </a:extLst>
          </p:cNvPr>
          <p:cNvGrpSpPr/>
          <p:nvPr/>
        </p:nvGrpSpPr>
        <p:grpSpPr>
          <a:xfrm rot="5400000">
            <a:off x="596963" y="2355086"/>
            <a:ext cx="2398202" cy="95952"/>
            <a:chOff x="791773" y="3651419"/>
            <a:chExt cx="2985205" cy="643354"/>
          </a:xfrm>
        </p:grpSpPr>
        <p:cxnSp>
          <p:nvCxnSpPr>
            <p:cNvPr id="35" name="Straight Connector 34">
              <a:extLst>
                <a:ext uri="{FF2B5EF4-FFF2-40B4-BE49-F238E27FC236}">
                  <a16:creationId xmlns:a16="http://schemas.microsoft.com/office/drawing/2014/main" id="{8640E968-70A9-4B3A-BE42-F7DAD4676E18}"/>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4C99E96-ED7C-4A56-9A42-2CEE29EB093E}"/>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69A9ABB-4CC6-4A4A-A0A1-3954C4F70CFA}"/>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006FD08-0455-4157-98C1-A125A7584B30}"/>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6DF462E-0EF2-45CE-A4E2-C730D291663B}"/>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C7761ED-7032-49C4-9B85-04BA1681AFE9}"/>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EA394FA3-21C8-4574-9D9B-FD76A9826224}"/>
              </a:ext>
            </a:extLst>
          </p:cNvPr>
          <p:cNvGrpSpPr/>
          <p:nvPr/>
        </p:nvGrpSpPr>
        <p:grpSpPr>
          <a:xfrm>
            <a:off x="1760698" y="3773133"/>
            <a:ext cx="6703852" cy="276999"/>
            <a:chOff x="683952" y="4089523"/>
            <a:chExt cx="6241351" cy="276999"/>
          </a:xfrm>
        </p:grpSpPr>
        <p:sp>
          <p:nvSpPr>
            <p:cNvPr id="42" name="TextBox 41">
              <a:extLst>
                <a:ext uri="{FF2B5EF4-FFF2-40B4-BE49-F238E27FC236}">
                  <a16:creationId xmlns:a16="http://schemas.microsoft.com/office/drawing/2014/main" id="{76130A69-FDB4-4A9D-B621-B013103D2D0B}"/>
                </a:ext>
              </a:extLst>
            </p:cNvPr>
            <p:cNvSpPr txBox="1"/>
            <p:nvPr/>
          </p:nvSpPr>
          <p:spPr bwMode="auto">
            <a:xfrm>
              <a:off x="126701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43" name="TextBox 42">
              <a:extLst>
                <a:ext uri="{FF2B5EF4-FFF2-40B4-BE49-F238E27FC236}">
                  <a16:creationId xmlns:a16="http://schemas.microsoft.com/office/drawing/2014/main" id="{538E22C8-F383-4DAB-A374-08F07F157C92}"/>
                </a:ext>
              </a:extLst>
            </p:cNvPr>
            <p:cNvSpPr txBox="1"/>
            <p:nvPr/>
          </p:nvSpPr>
          <p:spPr bwMode="auto">
            <a:xfrm>
              <a:off x="68395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3B39E605-B242-484B-B078-F5CEE6BE50C8}"/>
                </a:ext>
              </a:extLst>
            </p:cNvPr>
            <p:cNvSpPr txBox="1"/>
            <p:nvPr/>
          </p:nvSpPr>
          <p:spPr bwMode="auto">
            <a:xfrm>
              <a:off x="2459193" y="408952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45" name="TextBox 44">
              <a:extLst>
                <a:ext uri="{FF2B5EF4-FFF2-40B4-BE49-F238E27FC236}">
                  <a16:creationId xmlns:a16="http://schemas.microsoft.com/office/drawing/2014/main" id="{ACB2B1CE-BC22-48C0-83FB-7894A3249091}"/>
                </a:ext>
              </a:extLst>
            </p:cNvPr>
            <p:cNvSpPr txBox="1"/>
            <p:nvPr/>
          </p:nvSpPr>
          <p:spPr bwMode="auto">
            <a:xfrm>
              <a:off x="187613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93C2F541-C006-4FB0-8249-3EDC5198E597}"/>
                </a:ext>
              </a:extLst>
            </p:cNvPr>
            <p:cNvSpPr txBox="1"/>
            <p:nvPr/>
          </p:nvSpPr>
          <p:spPr bwMode="auto">
            <a:xfrm>
              <a:off x="361612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7" name="TextBox 46">
              <a:extLst>
                <a:ext uri="{FF2B5EF4-FFF2-40B4-BE49-F238E27FC236}">
                  <a16:creationId xmlns:a16="http://schemas.microsoft.com/office/drawing/2014/main" id="{3BE00A26-0358-4B57-A986-6AD9D73A9C65}"/>
                </a:ext>
              </a:extLst>
            </p:cNvPr>
            <p:cNvSpPr txBox="1"/>
            <p:nvPr/>
          </p:nvSpPr>
          <p:spPr bwMode="auto">
            <a:xfrm>
              <a:off x="303306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ED072216-27ED-444C-BD07-46DF61EB5CA1}"/>
                </a:ext>
              </a:extLst>
            </p:cNvPr>
            <p:cNvSpPr txBox="1"/>
            <p:nvPr/>
          </p:nvSpPr>
          <p:spPr bwMode="auto">
            <a:xfrm>
              <a:off x="480830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9" name="TextBox 48">
              <a:extLst>
                <a:ext uri="{FF2B5EF4-FFF2-40B4-BE49-F238E27FC236}">
                  <a16:creationId xmlns:a16="http://schemas.microsoft.com/office/drawing/2014/main" id="{DDD43DB9-D04D-43B5-9442-707F16FCDB66}"/>
                </a:ext>
              </a:extLst>
            </p:cNvPr>
            <p:cNvSpPr txBox="1"/>
            <p:nvPr/>
          </p:nvSpPr>
          <p:spPr bwMode="auto">
            <a:xfrm>
              <a:off x="422524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3E5D488D-1BC8-4C4D-960C-5B451064145D}"/>
                </a:ext>
              </a:extLst>
            </p:cNvPr>
            <p:cNvSpPr txBox="1"/>
            <p:nvPr/>
          </p:nvSpPr>
          <p:spPr bwMode="auto">
            <a:xfrm>
              <a:off x="597442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51" name="TextBox 50">
              <a:extLst>
                <a:ext uri="{FF2B5EF4-FFF2-40B4-BE49-F238E27FC236}">
                  <a16:creationId xmlns:a16="http://schemas.microsoft.com/office/drawing/2014/main" id="{DDFCED2F-4A72-4AFA-912C-603B955F6274}"/>
                </a:ext>
              </a:extLst>
            </p:cNvPr>
            <p:cNvSpPr txBox="1"/>
            <p:nvPr/>
          </p:nvSpPr>
          <p:spPr bwMode="auto">
            <a:xfrm>
              <a:off x="539136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E45FB56F-7C63-4100-9322-321109E71C42}"/>
                </a:ext>
              </a:extLst>
            </p:cNvPr>
            <p:cNvSpPr txBox="1"/>
            <p:nvPr/>
          </p:nvSpPr>
          <p:spPr bwMode="auto">
            <a:xfrm>
              <a:off x="658354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grpSp>
        <p:nvGrpSpPr>
          <p:cNvPr id="53" name="Group 52">
            <a:extLst>
              <a:ext uri="{FF2B5EF4-FFF2-40B4-BE49-F238E27FC236}">
                <a16:creationId xmlns:a16="http://schemas.microsoft.com/office/drawing/2014/main" id="{2078C827-5E8E-427F-91D2-0D0489297528}"/>
              </a:ext>
            </a:extLst>
          </p:cNvPr>
          <p:cNvGrpSpPr/>
          <p:nvPr/>
        </p:nvGrpSpPr>
        <p:grpSpPr>
          <a:xfrm>
            <a:off x="1915692" y="3740149"/>
            <a:ext cx="6364708" cy="90593"/>
            <a:chOff x="791773" y="3651419"/>
            <a:chExt cx="5970410" cy="643354"/>
          </a:xfrm>
        </p:grpSpPr>
        <p:cxnSp>
          <p:nvCxnSpPr>
            <p:cNvPr id="54" name="Straight Connector 53">
              <a:extLst>
                <a:ext uri="{FF2B5EF4-FFF2-40B4-BE49-F238E27FC236}">
                  <a16:creationId xmlns:a16="http://schemas.microsoft.com/office/drawing/2014/main" id="{62349244-3FD0-4809-A662-E0C35A699E5E}"/>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6B749C6-F038-4DCD-A34D-435EC20736D2}"/>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6DD4051-9D06-4CE6-9CD5-3A4B3521A84C}"/>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AA45B76-F9F8-4962-AF5B-D3CE1DD5F7E7}"/>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60F2101-B286-4555-89AB-2021E0A67063}"/>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2458B68-144E-4B7F-A379-7F2DDB4A41F1}"/>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269E112-07D8-437B-B014-A19E345F63F6}"/>
                </a:ext>
              </a:extLst>
            </p:cNvPr>
            <p:cNvCxnSpPr>
              <a:cxnSpLocks/>
            </p:cNvCxnSpPr>
            <p:nvPr/>
          </p:nvCxnSpPr>
          <p:spPr bwMode="auto">
            <a:xfrm>
              <a:off x="4374019"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911EEFE-E73C-4CB6-9ECF-E70AC40888E3}"/>
                </a:ext>
              </a:extLst>
            </p:cNvPr>
            <p:cNvCxnSpPr>
              <a:cxnSpLocks/>
            </p:cNvCxnSpPr>
            <p:nvPr/>
          </p:nvCxnSpPr>
          <p:spPr bwMode="auto">
            <a:xfrm>
              <a:off x="4971060"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2CDFBF8-14AE-49AE-92BA-F803AB052596}"/>
                </a:ext>
              </a:extLst>
            </p:cNvPr>
            <p:cNvCxnSpPr>
              <a:cxnSpLocks/>
            </p:cNvCxnSpPr>
            <p:nvPr/>
          </p:nvCxnSpPr>
          <p:spPr bwMode="auto">
            <a:xfrm>
              <a:off x="5568101"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AF1C7DA-7EB8-426E-9AF0-F371E72519C3}"/>
                </a:ext>
              </a:extLst>
            </p:cNvPr>
            <p:cNvCxnSpPr>
              <a:cxnSpLocks/>
            </p:cNvCxnSpPr>
            <p:nvPr/>
          </p:nvCxnSpPr>
          <p:spPr bwMode="auto">
            <a:xfrm>
              <a:off x="6165142"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8827519-46F8-4E15-B053-EB8576573F27}"/>
                </a:ext>
              </a:extLst>
            </p:cNvPr>
            <p:cNvCxnSpPr>
              <a:cxnSpLocks/>
            </p:cNvCxnSpPr>
            <p:nvPr/>
          </p:nvCxnSpPr>
          <p:spPr bwMode="auto">
            <a:xfrm>
              <a:off x="6762183" y="3651419"/>
              <a:ext cx="0" cy="643354"/>
            </a:xfrm>
            <a:prstGeom prst="line">
              <a:avLst/>
            </a:prstGeom>
            <a:noFill/>
            <a:ln w="28575" cap="flat" cmpd="sng" algn="ctr">
              <a:solidFill>
                <a:schemeClr val="bg1"/>
              </a:solidFill>
              <a:prstDash val="solid"/>
              <a:round/>
              <a:headEnd type="none" w="med" len="med"/>
              <a:tailEnd type="none" w="med" len="med"/>
            </a:ln>
            <a:effectLst/>
          </p:spPr>
        </p:cxnSp>
      </p:grpSp>
      <p:sp>
        <p:nvSpPr>
          <p:cNvPr id="65" name="Freeform: Shape 64">
            <a:extLst>
              <a:ext uri="{FF2B5EF4-FFF2-40B4-BE49-F238E27FC236}">
                <a16:creationId xmlns:a16="http://schemas.microsoft.com/office/drawing/2014/main" id="{F2D191CA-7009-46D7-BFE7-EF6341EF4F35}"/>
              </a:ext>
            </a:extLst>
          </p:cNvPr>
          <p:cNvSpPr/>
          <p:nvPr/>
        </p:nvSpPr>
        <p:spPr bwMode="auto">
          <a:xfrm>
            <a:off x="1836298" y="1085850"/>
            <a:ext cx="6590152" cy="2658645"/>
          </a:xfrm>
          <a:custGeom>
            <a:avLst/>
            <a:gdLst>
              <a:gd name="connsiteX0" fmla="*/ 0 w 6229350"/>
              <a:gd name="connsiteY0" fmla="*/ 0 h 2260600"/>
              <a:gd name="connsiteX1" fmla="*/ 0 w 6229350"/>
              <a:gd name="connsiteY1" fmla="*/ 2260600 h 2260600"/>
              <a:gd name="connsiteX2" fmla="*/ 6229350 w 6229350"/>
              <a:gd name="connsiteY2" fmla="*/ 2260600 h 2260600"/>
            </a:gdLst>
            <a:ahLst/>
            <a:cxnLst>
              <a:cxn ang="0">
                <a:pos x="connsiteX0" y="connsiteY0"/>
              </a:cxn>
              <a:cxn ang="0">
                <a:pos x="connsiteX1" y="connsiteY1"/>
              </a:cxn>
              <a:cxn ang="0">
                <a:pos x="connsiteX2" y="connsiteY2"/>
              </a:cxn>
            </a:cxnLst>
            <a:rect l="l" t="t" r="r" b="b"/>
            <a:pathLst>
              <a:path w="6229350" h="2260600">
                <a:moveTo>
                  <a:pt x="0" y="0"/>
                </a:moveTo>
                <a:lnTo>
                  <a:pt x="0" y="2260600"/>
                </a:lnTo>
                <a:lnTo>
                  <a:pt x="6229350" y="2260600"/>
                </a:lnTo>
              </a:path>
            </a:pathLst>
          </a:custGeom>
          <a:noFill/>
          <a:ln w="28575">
            <a:solidFill>
              <a:schemeClr val="bg1"/>
            </a:solidFill>
            <a:miter lim="800000"/>
            <a:headEnd/>
            <a:tailEnd/>
          </a:ln>
        </p:spPr>
        <p:txBody>
          <a:bodyPr rtlCol="0" anchor="ctr"/>
          <a:lstStyle/>
          <a:p>
            <a:pPr algn="ctr"/>
            <a:endParaRPr lang="en-US" dirty="0"/>
          </a:p>
        </p:txBody>
      </p:sp>
      <p:grpSp>
        <p:nvGrpSpPr>
          <p:cNvPr id="66" name="Group 65">
            <a:extLst>
              <a:ext uri="{FF2B5EF4-FFF2-40B4-BE49-F238E27FC236}">
                <a16:creationId xmlns:a16="http://schemas.microsoft.com/office/drawing/2014/main" id="{8552D126-4DA8-43B8-9C98-E7A1F3EB41C7}"/>
              </a:ext>
            </a:extLst>
          </p:cNvPr>
          <p:cNvGrpSpPr/>
          <p:nvPr/>
        </p:nvGrpSpPr>
        <p:grpSpPr>
          <a:xfrm>
            <a:off x="1731176" y="4223263"/>
            <a:ext cx="6681438" cy="461665"/>
            <a:chOff x="656467" y="4089523"/>
            <a:chExt cx="6220484" cy="461665"/>
          </a:xfrm>
        </p:grpSpPr>
        <p:sp>
          <p:nvSpPr>
            <p:cNvPr id="67" name="TextBox 66">
              <a:extLst>
                <a:ext uri="{FF2B5EF4-FFF2-40B4-BE49-F238E27FC236}">
                  <a16:creationId xmlns:a16="http://schemas.microsoft.com/office/drawing/2014/main" id="{9ADD1E1E-61A0-4B27-A110-B9A94A8B7EDB}"/>
                </a:ext>
              </a:extLst>
            </p:cNvPr>
            <p:cNvSpPr txBox="1"/>
            <p:nvPr/>
          </p:nvSpPr>
          <p:spPr bwMode="auto">
            <a:xfrm>
              <a:off x="1239528"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48</a:t>
              </a:r>
            </a:p>
            <a:p>
              <a:pPr algn="ctr">
                <a:spcBef>
                  <a:spcPts val="0"/>
                </a:spcBef>
                <a:spcAft>
                  <a:spcPct val="0"/>
                </a:spcAft>
                <a:buClrTx/>
                <a:buFontTx/>
                <a:buNone/>
              </a:pPr>
              <a:r>
                <a:rPr lang="en-US" sz="1200" b="0" dirty="0">
                  <a:solidFill>
                    <a:schemeClr val="bg1"/>
                  </a:solidFill>
                  <a:latin typeface="Calibri" panose="020F0502020204030204" pitchFamily="34" charset="0"/>
                </a:rPr>
                <a:t>37</a:t>
              </a:r>
            </a:p>
          </p:txBody>
        </p:sp>
        <p:sp>
          <p:nvSpPr>
            <p:cNvPr id="68" name="TextBox 67">
              <a:extLst>
                <a:ext uri="{FF2B5EF4-FFF2-40B4-BE49-F238E27FC236}">
                  <a16:creationId xmlns:a16="http://schemas.microsoft.com/office/drawing/2014/main" id="{49D8EE3E-2C16-4421-BD2B-1FC1BC0B48F2}"/>
                </a:ext>
              </a:extLst>
            </p:cNvPr>
            <p:cNvSpPr txBox="1"/>
            <p:nvPr/>
          </p:nvSpPr>
          <p:spPr bwMode="auto">
            <a:xfrm>
              <a:off x="656467"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78</a:t>
              </a:r>
            </a:p>
            <a:p>
              <a:pPr algn="ctr">
                <a:spcBef>
                  <a:spcPts val="0"/>
                </a:spcBef>
                <a:spcAft>
                  <a:spcPct val="0"/>
                </a:spcAft>
                <a:buClrTx/>
                <a:buFontTx/>
                <a:buNone/>
              </a:pPr>
              <a:r>
                <a:rPr lang="en-US" sz="1200" b="0" dirty="0">
                  <a:solidFill>
                    <a:schemeClr val="bg1"/>
                  </a:solidFill>
                  <a:latin typeface="Calibri" panose="020F0502020204030204" pitchFamily="34" charset="0"/>
                </a:rPr>
                <a:t>76</a:t>
              </a:r>
            </a:p>
          </p:txBody>
        </p:sp>
        <p:sp>
          <p:nvSpPr>
            <p:cNvPr id="69" name="TextBox 68">
              <a:extLst>
                <a:ext uri="{FF2B5EF4-FFF2-40B4-BE49-F238E27FC236}">
                  <a16:creationId xmlns:a16="http://schemas.microsoft.com/office/drawing/2014/main" id="{83D957BE-3BE0-4D7B-90E8-920E7C54216D}"/>
                </a:ext>
              </a:extLst>
            </p:cNvPr>
            <p:cNvSpPr txBox="1"/>
            <p:nvPr/>
          </p:nvSpPr>
          <p:spPr bwMode="auto">
            <a:xfrm>
              <a:off x="2431709"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17</a:t>
              </a:r>
            </a:p>
            <a:p>
              <a:pPr algn="ctr">
                <a:spcBef>
                  <a:spcPts val="0"/>
                </a:spcBef>
                <a:spcAft>
                  <a:spcPct val="0"/>
                </a:spcAft>
                <a:buClrTx/>
                <a:buFontTx/>
                <a:buNone/>
              </a:pPr>
              <a:r>
                <a:rPr lang="en-US" sz="1200" b="0" dirty="0">
                  <a:solidFill>
                    <a:schemeClr val="bg1"/>
                  </a:solidFill>
                  <a:latin typeface="Calibri" panose="020F0502020204030204" pitchFamily="34" charset="0"/>
                </a:rPr>
                <a:t>18</a:t>
              </a:r>
            </a:p>
          </p:txBody>
        </p:sp>
        <p:sp>
          <p:nvSpPr>
            <p:cNvPr id="70" name="TextBox 69">
              <a:extLst>
                <a:ext uri="{FF2B5EF4-FFF2-40B4-BE49-F238E27FC236}">
                  <a16:creationId xmlns:a16="http://schemas.microsoft.com/office/drawing/2014/main" id="{3BB8B8F4-E802-4E67-985D-5FC87D7656A8}"/>
                </a:ext>
              </a:extLst>
            </p:cNvPr>
            <p:cNvSpPr txBox="1"/>
            <p:nvPr/>
          </p:nvSpPr>
          <p:spPr bwMode="auto">
            <a:xfrm>
              <a:off x="1848647"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23</a:t>
              </a:r>
            </a:p>
            <a:p>
              <a:pPr algn="ctr">
                <a:spcBef>
                  <a:spcPts val="0"/>
                </a:spcBef>
                <a:spcAft>
                  <a:spcPct val="0"/>
                </a:spcAft>
                <a:buClrTx/>
                <a:buFontTx/>
                <a:buNone/>
              </a:pPr>
              <a:r>
                <a:rPr lang="en-US" sz="1200" b="0" dirty="0">
                  <a:solidFill>
                    <a:schemeClr val="bg1"/>
                  </a:solidFill>
                  <a:latin typeface="Calibri" panose="020F0502020204030204" pitchFamily="34" charset="0"/>
                </a:rPr>
                <a:t>21</a:t>
              </a:r>
            </a:p>
          </p:txBody>
        </p:sp>
        <p:sp>
          <p:nvSpPr>
            <p:cNvPr id="71" name="TextBox 70">
              <a:extLst>
                <a:ext uri="{FF2B5EF4-FFF2-40B4-BE49-F238E27FC236}">
                  <a16:creationId xmlns:a16="http://schemas.microsoft.com/office/drawing/2014/main" id="{1CA61B36-BEBA-43FF-93ED-F295F55C3AB6}"/>
                </a:ext>
              </a:extLst>
            </p:cNvPr>
            <p:cNvSpPr txBox="1"/>
            <p:nvPr/>
          </p:nvSpPr>
          <p:spPr bwMode="auto">
            <a:xfrm>
              <a:off x="3627911"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6</a:t>
              </a:r>
            </a:p>
            <a:p>
              <a:pPr algn="ctr">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72" name="TextBox 71">
              <a:extLst>
                <a:ext uri="{FF2B5EF4-FFF2-40B4-BE49-F238E27FC236}">
                  <a16:creationId xmlns:a16="http://schemas.microsoft.com/office/drawing/2014/main" id="{95AB291C-7EB5-48CE-8ABE-7D41539F7334}"/>
                </a:ext>
              </a:extLst>
            </p:cNvPr>
            <p:cNvSpPr txBox="1"/>
            <p:nvPr/>
          </p:nvSpPr>
          <p:spPr bwMode="auto">
            <a:xfrm>
              <a:off x="3044852" y="4089523"/>
              <a:ext cx="3181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11</a:t>
              </a:r>
            </a:p>
            <a:p>
              <a:pPr algn="ctr">
                <a:spcBef>
                  <a:spcPts val="0"/>
                </a:spcBef>
                <a:spcAft>
                  <a:spcPct val="0"/>
                </a:spcAft>
                <a:buClrTx/>
                <a:buFontTx/>
                <a:buNone/>
              </a:pPr>
              <a:r>
                <a:rPr lang="en-US" sz="1200" b="0" dirty="0">
                  <a:solidFill>
                    <a:schemeClr val="bg1"/>
                  </a:solidFill>
                  <a:latin typeface="Calibri" panose="020F0502020204030204" pitchFamily="34" charset="0"/>
                </a:rPr>
                <a:t>15</a:t>
              </a:r>
            </a:p>
          </p:txBody>
        </p:sp>
        <p:sp>
          <p:nvSpPr>
            <p:cNvPr id="73" name="TextBox 72">
              <a:extLst>
                <a:ext uri="{FF2B5EF4-FFF2-40B4-BE49-F238E27FC236}">
                  <a16:creationId xmlns:a16="http://schemas.microsoft.com/office/drawing/2014/main" id="{F60F0587-451D-4798-9870-CA81610134C9}"/>
                </a:ext>
              </a:extLst>
            </p:cNvPr>
            <p:cNvSpPr txBox="1"/>
            <p:nvPr/>
          </p:nvSpPr>
          <p:spPr bwMode="auto">
            <a:xfrm>
              <a:off x="4856655" y="4089523"/>
              <a:ext cx="245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2</a:t>
              </a:r>
            </a:p>
            <a:p>
              <a:pPr algn="ctr">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74" name="TextBox 73">
              <a:extLst>
                <a:ext uri="{FF2B5EF4-FFF2-40B4-BE49-F238E27FC236}">
                  <a16:creationId xmlns:a16="http://schemas.microsoft.com/office/drawing/2014/main" id="{2D61F6B8-FFB9-424C-95E9-7D549B4C58CD}"/>
                </a:ext>
              </a:extLst>
            </p:cNvPr>
            <p:cNvSpPr txBox="1"/>
            <p:nvPr/>
          </p:nvSpPr>
          <p:spPr bwMode="auto">
            <a:xfrm>
              <a:off x="4273596" y="4089523"/>
              <a:ext cx="245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3</a:t>
              </a:r>
            </a:p>
            <a:p>
              <a:pPr algn="ctr">
                <a:spcBef>
                  <a:spcPts val="0"/>
                </a:spcBef>
                <a:spcAft>
                  <a:spcPct val="0"/>
                </a:spcAft>
                <a:buClrTx/>
                <a:buFontTx/>
                <a:buNone/>
              </a:pPr>
              <a:r>
                <a:rPr lang="en-US" sz="1200" b="0" dirty="0">
                  <a:solidFill>
                    <a:schemeClr val="bg1"/>
                  </a:solidFill>
                  <a:latin typeface="Calibri" panose="020F0502020204030204" pitchFamily="34" charset="0"/>
                </a:rPr>
                <a:t>6</a:t>
              </a:r>
            </a:p>
          </p:txBody>
        </p:sp>
        <p:sp>
          <p:nvSpPr>
            <p:cNvPr id="75" name="TextBox 74">
              <a:extLst>
                <a:ext uri="{FF2B5EF4-FFF2-40B4-BE49-F238E27FC236}">
                  <a16:creationId xmlns:a16="http://schemas.microsoft.com/office/drawing/2014/main" id="{9B82125F-D1BC-4B05-83E0-120C7EC86035}"/>
                </a:ext>
              </a:extLst>
            </p:cNvPr>
            <p:cNvSpPr txBox="1"/>
            <p:nvPr/>
          </p:nvSpPr>
          <p:spPr bwMode="auto">
            <a:xfrm>
              <a:off x="6022775" y="4089523"/>
              <a:ext cx="245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1</a:t>
              </a:r>
            </a:p>
            <a:p>
              <a:pPr algn="ctr">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6" name="TextBox 75">
              <a:extLst>
                <a:ext uri="{FF2B5EF4-FFF2-40B4-BE49-F238E27FC236}">
                  <a16:creationId xmlns:a16="http://schemas.microsoft.com/office/drawing/2014/main" id="{D121F0E3-2AB7-4FD7-9399-5E0A04FA490B}"/>
                </a:ext>
              </a:extLst>
            </p:cNvPr>
            <p:cNvSpPr txBox="1"/>
            <p:nvPr/>
          </p:nvSpPr>
          <p:spPr bwMode="auto">
            <a:xfrm>
              <a:off x="5439714" y="4089523"/>
              <a:ext cx="245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1</a:t>
              </a:r>
            </a:p>
            <a:p>
              <a:pPr algn="ctr">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9E19DD8D-0018-49DB-B678-DB41B3BCCC6E}"/>
                </a:ext>
              </a:extLst>
            </p:cNvPr>
            <p:cNvSpPr txBox="1"/>
            <p:nvPr/>
          </p:nvSpPr>
          <p:spPr bwMode="auto">
            <a:xfrm>
              <a:off x="6631896" y="4089523"/>
              <a:ext cx="245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200" b="0" dirty="0">
                  <a:solidFill>
                    <a:schemeClr val="bg1"/>
                  </a:solidFill>
                  <a:latin typeface="Calibri" panose="020F0502020204030204" pitchFamily="34" charset="0"/>
                </a:rPr>
                <a:t>0</a:t>
              </a:r>
            </a:p>
            <a:p>
              <a:pPr algn="ctr">
                <a:spcBef>
                  <a:spcPts val="0"/>
                </a:spcBef>
                <a:spcAft>
                  <a:spcPct val="0"/>
                </a:spcAft>
                <a:buClrTx/>
                <a:buFontTx/>
                <a:buNone/>
              </a:pPr>
              <a:r>
                <a:rPr lang="en-US" sz="1200" b="0" dirty="0">
                  <a:solidFill>
                    <a:schemeClr val="bg1"/>
                  </a:solidFill>
                  <a:latin typeface="Calibri" panose="020F0502020204030204" pitchFamily="34" charset="0"/>
                </a:rPr>
                <a:t>0</a:t>
              </a:r>
            </a:p>
          </p:txBody>
        </p:sp>
      </p:grpSp>
      <p:sp>
        <p:nvSpPr>
          <p:cNvPr id="9" name="Freeform: Shape 8">
            <a:extLst>
              <a:ext uri="{FF2B5EF4-FFF2-40B4-BE49-F238E27FC236}">
                <a16:creationId xmlns:a16="http://schemas.microsoft.com/office/drawing/2014/main" id="{F541801E-6B17-479F-A240-FE003B134C10}"/>
              </a:ext>
            </a:extLst>
          </p:cNvPr>
          <p:cNvSpPr/>
          <p:nvPr/>
        </p:nvSpPr>
        <p:spPr bwMode="auto">
          <a:xfrm>
            <a:off x="1871133" y="1206500"/>
            <a:ext cx="4754034" cy="2404005"/>
          </a:xfrm>
          <a:custGeom>
            <a:avLst/>
            <a:gdLst>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09134 w 4754034"/>
              <a:gd name="connsiteY43" fmla="*/ 1447800 h 2383367"/>
              <a:gd name="connsiteX44" fmla="*/ 1134534 w 4754034"/>
              <a:gd name="connsiteY44" fmla="*/ 1473200 h 2383367"/>
              <a:gd name="connsiteX45" fmla="*/ 1189567 w 4754034"/>
              <a:gd name="connsiteY45" fmla="*/ 1473200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01800 h 2383367"/>
              <a:gd name="connsiteX53" fmla="*/ 2163234 w 4754034"/>
              <a:gd name="connsiteY53" fmla="*/ 1701800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09134 w 4754034"/>
              <a:gd name="connsiteY43" fmla="*/ 1447800 h 2383367"/>
              <a:gd name="connsiteX44" fmla="*/ 1131359 w 4754034"/>
              <a:gd name="connsiteY44" fmla="*/ 1500188 h 2383367"/>
              <a:gd name="connsiteX45" fmla="*/ 1189567 w 4754034"/>
              <a:gd name="connsiteY45" fmla="*/ 1473200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01800 h 2383367"/>
              <a:gd name="connsiteX53" fmla="*/ 2163234 w 4754034"/>
              <a:gd name="connsiteY53" fmla="*/ 1701800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09134 w 4754034"/>
              <a:gd name="connsiteY43" fmla="*/ 1447800 h 2383367"/>
              <a:gd name="connsiteX44" fmla="*/ 1131359 w 4754034"/>
              <a:gd name="connsiteY44" fmla="*/ 1500188 h 2383367"/>
              <a:gd name="connsiteX45" fmla="*/ 1191155 w 4754034"/>
              <a:gd name="connsiteY45" fmla="*/ 1501775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01800 h 2383367"/>
              <a:gd name="connsiteX53" fmla="*/ 2163234 w 4754034"/>
              <a:gd name="connsiteY53" fmla="*/ 1701800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29772 w 4754034"/>
              <a:gd name="connsiteY43" fmla="*/ 1447800 h 2383367"/>
              <a:gd name="connsiteX44" fmla="*/ 1131359 w 4754034"/>
              <a:gd name="connsiteY44" fmla="*/ 1500188 h 2383367"/>
              <a:gd name="connsiteX45" fmla="*/ 1191155 w 4754034"/>
              <a:gd name="connsiteY45" fmla="*/ 1501775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01800 h 2383367"/>
              <a:gd name="connsiteX53" fmla="*/ 2163234 w 4754034"/>
              <a:gd name="connsiteY53" fmla="*/ 1701800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29772 w 4754034"/>
              <a:gd name="connsiteY43" fmla="*/ 1447800 h 2383367"/>
              <a:gd name="connsiteX44" fmla="*/ 1131359 w 4754034"/>
              <a:gd name="connsiteY44" fmla="*/ 1500188 h 2383367"/>
              <a:gd name="connsiteX45" fmla="*/ 1191155 w 4754034"/>
              <a:gd name="connsiteY45" fmla="*/ 1501775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19263 h 2383367"/>
              <a:gd name="connsiteX53" fmla="*/ 2163234 w 4754034"/>
              <a:gd name="connsiteY53" fmla="*/ 1701800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383367"/>
              <a:gd name="connsiteX1" fmla="*/ 211667 w 4754034"/>
              <a:gd name="connsiteY1" fmla="*/ 0 h 2383367"/>
              <a:gd name="connsiteX2" fmla="*/ 211667 w 4754034"/>
              <a:gd name="connsiteY2" fmla="*/ 42333 h 2383367"/>
              <a:gd name="connsiteX3" fmla="*/ 220134 w 4754034"/>
              <a:gd name="connsiteY3" fmla="*/ 50800 h 2383367"/>
              <a:gd name="connsiteX4" fmla="*/ 220134 w 4754034"/>
              <a:gd name="connsiteY4" fmla="*/ 71967 h 2383367"/>
              <a:gd name="connsiteX5" fmla="*/ 275167 w 4754034"/>
              <a:gd name="connsiteY5" fmla="*/ 71967 h 2383367"/>
              <a:gd name="connsiteX6" fmla="*/ 275167 w 4754034"/>
              <a:gd name="connsiteY6" fmla="*/ 110067 h 2383367"/>
              <a:gd name="connsiteX7" fmla="*/ 372534 w 4754034"/>
              <a:gd name="connsiteY7" fmla="*/ 110067 h 2383367"/>
              <a:gd name="connsiteX8" fmla="*/ 372534 w 4754034"/>
              <a:gd name="connsiteY8" fmla="*/ 190500 h 2383367"/>
              <a:gd name="connsiteX9" fmla="*/ 385234 w 4754034"/>
              <a:gd name="connsiteY9" fmla="*/ 190500 h 2383367"/>
              <a:gd name="connsiteX10" fmla="*/ 385234 w 4754034"/>
              <a:gd name="connsiteY10" fmla="*/ 283633 h 2383367"/>
              <a:gd name="connsiteX11" fmla="*/ 397934 w 4754034"/>
              <a:gd name="connsiteY11" fmla="*/ 283633 h 2383367"/>
              <a:gd name="connsiteX12" fmla="*/ 397934 w 4754034"/>
              <a:gd name="connsiteY12" fmla="*/ 342900 h 2383367"/>
              <a:gd name="connsiteX13" fmla="*/ 410634 w 4754034"/>
              <a:gd name="connsiteY13" fmla="*/ 342900 h 2383367"/>
              <a:gd name="connsiteX14" fmla="*/ 410634 w 4754034"/>
              <a:gd name="connsiteY14" fmla="*/ 440267 h 2383367"/>
              <a:gd name="connsiteX15" fmla="*/ 427567 w 4754034"/>
              <a:gd name="connsiteY15" fmla="*/ 440267 h 2383367"/>
              <a:gd name="connsiteX16" fmla="*/ 427567 w 4754034"/>
              <a:gd name="connsiteY16" fmla="*/ 812800 h 2383367"/>
              <a:gd name="connsiteX17" fmla="*/ 440267 w 4754034"/>
              <a:gd name="connsiteY17" fmla="*/ 812800 h 2383367"/>
              <a:gd name="connsiteX18" fmla="*/ 440267 w 4754034"/>
              <a:gd name="connsiteY18" fmla="*/ 986367 h 2383367"/>
              <a:gd name="connsiteX19" fmla="*/ 452967 w 4754034"/>
              <a:gd name="connsiteY19" fmla="*/ 986367 h 2383367"/>
              <a:gd name="connsiteX20" fmla="*/ 452967 w 4754034"/>
              <a:gd name="connsiteY20" fmla="*/ 1028700 h 2383367"/>
              <a:gd name="connsiteX21" fmla="*/ 508000 w 4754034"/>
              <a:gd name="connsiteY21" fmla="*/ 1028700 h 2383367"/>
              <a:gd name="connsiteX22" fmla="*/ 529167 w 4754034"/>
              <a:gd name="connsiteY22" fmla="*/ 1049867 h 2383367"/>
              <a:gd name="connsiteX23" fmla="*/ 529167 w 4754034"/>
              <a:gd name="connsiteY23" fmla="*/ 1066800 h 2383367"/>
              <a:gd name="connsiteX24" fmla="*/ 575734 w 4754034"/>
              <a:gd name="connsiteY24" fmla="*/ 1066800 h 2383367"/>
              <a:gd name="connsiteX25" fmla="*/ 575734 w 4754034"/>
              <a:gd name="connsiteY25" fmla="*/ 1092200 h 2383367"/>
              <a:gd name="connsiteX26" fmla="*/ 668867 w 4754034"/>
              <a:gd name="connsiteY26" fmla="*/ 1092200 h 2383367"/>
              <a:gd name="connsiteX27" fmla="*/ 668867 w 4754034"/>
              <a:gd name="connsiteY27" fmla="*/ 1130300 h 2383367"/>
              <a:gd name="connsiteX28" fmla="*/ 711200 w 4754034"/>
              <a:gd name="connsiteY28" fmla="*/ 1130300 h 2383367"/>
              <a:gd name="connsiteX29" fmla="*/ 711200 w 4754034"/>
              <a:gd name="connsiteY29" fmla="*/ 1164167 h 2383367"/>
              <a:gd name="connsiteX30" fmla="*/ 766234 w 4754034"/>
              <a:gd name="connsiteY30" fmla="*/ 1164167 h 2383367"/>
              <a:gd name="connsiteX31" fmla="*/ 766234 w 4754034"/>
              <a:gd name="connsiteY31" fmla="*/ 1164167 h 2383367"/>
              <a:gd name="connsiteX32" fmla="*/ 783167 w 4754034"/>
              <a:gd name="connsiteY32" fmla="*/ 1181100 h 2383367"/>
              <a:gd name="connsiteX33" fmla="*/ 804334 w 4754034"/>
              <a:gd name="connsiteY33" fmla="*/ 1181100 h 2383367"/>
              <a:gd name="connsiteX34" fmla="*/ 804334 w 4754034"/>
              <a:gd name="connsiteY34" fmla="*/ 1244600 h 2383367"/>
              <a:gd name="connsiteX35" fmla="*/ 817034 w 4754034"/>
              <a:gd name="connsiteY35" fmla="*/ 1244600 h 2383367"/>
              <a:gd name="connsiteX36" fmla="*/ 817034 w 4754034"/>
              <a:gd name="connsiteY36" fmla="*/ 1341967 h 2383367"/>
              <a:gd name="connsiteX37" fmla="*/ 855134 w 4754034"/>
              <a:gd name="connsiteY37" fmla="*/ 1341967 h 2383367"/>
              <a:gd name="connsiteX38" fmla="*/ 855134 w 4754034"/>
              <a:gd name="connsiteY38" fmla="*/ 1384300 h 2383367"/>
              <a:gd name="connsiteX39" fmla="*/ 931334 w 4754034"/>
              <a:gd name="connsiteY39" fmla="*/ 1384300 h 2383367"/>
              <a:gd name="connsiteX40" fmla="*/ 931334 w 4754034"/>
              <a:gd name="connsiteY40" fmla="*/ 1422400 h 2383367"/>
              <a:gd name="connsiteX41" fmla="*/ 969434 w 4754034"/>
              <a:gd name="connsiteY41" fmla="*/ 1422400 h 2383367"/>
              <a:gd name="connsiteX42" fmla="*/ 969434 w 4754034"/>
              <a:gd name="connsiteY42" fmla="*/ 1447800 h 2383367"/>
              <a:gd name="connsiteX43" fmla="*/ 1129772 w 4754034"/>
              <a:gd name="connsiteY43" fmla="*/ 1447800 h 2383367"/>
              <a:gd name="connsiteX44" fmla="*/ 1131359 w 4754034"/>
              <a:gd name="connsiteY44" fmla="*/ 1500188 h 2383367"/>
              <a:gd name="connsiteX45" fmla="*/ 1191155 w 4754034"/>
              <a:gd name="connsiteY45" fmla="*/ 1501775 h 2383367"/>
              <a:gd name="connsiteX46" fmla="*/ 1189567 w 4754034"/>
              <a:gd name="connsiteY46" fmla="*/ 1519767 h 2383367"/>
              <a:gd name="connsiteX47" fmla="*/ 1206500 w 4754034"/>
              <a:gd name="connsiteY47" fmla="*/ 1519767 h 2383367"/>
              <a:gd name="connsiteX48" fmla="*/ 1206500 w 4754034"/>
              <a:gd name="connsiteY48" fmla="*/ 1570567 h 2383367"/>
              <a:gd name="connsiteX49" fmla="*/ 1257300 w 4754034"/>
              <a:gd name="connsiteY49" fmla="*/ 1570567 h 2383367"/>
              <a:gd name="connsiteX50" fmla="*/ 1257300 w 4754034"/>
              <a:gd name="connsiteY50" fmla="*/ 1634067 h 2383367"/>
              <a:gd name="connsiteX51" fmla="*/ 1608667 w 4754034"/>
              <a:gd name="connsiteY51" fmla="*/ 1634067 h 2383367"/>
              <a:gd name="connsiteX52" fmla="*/ 1608667 w 4754034"/>
              <a:gd name="connsiteY52" fmla="*/ 1719263 h 2383367"/>
              <a:gd name="connsiteX53" fmla="*/ 2164822 w 4754034"/>
              <a:gd name="connsiteY53" fmla="*/ 1717675 h 2383367"/>
              <a:gd name="connsiteX54" fmla="*/ 2163234 w 4754034"/>
              <a:gd name="connsiteY54" fmla="*/ 1748367 h 2383367"/>
              <a:gd name="connsiteX55" fmla="*/ 2205567 w 4754034"/>
              <a:gd name="connsiteY55" fmla="*/ 1748367 h 2383367"/>
              <a:gd name="connsiteX56" fmla="*/ 2205567 w 4754034"/>
              <a:gd name="connsiteY56" fmla="*/ 1794933 h 2383367"/>
              <a:gd name="connsiteX57" fmla="*/ 2413000 w 4754034"/>
              <a:gd name="connsiteY57" fmla="*/ 1794933 h 2383367"/>
              <a:gd name="connsiteX58" fmla="*/ 2413000 w 4754034"/>
              <a:gd name="connsiteY58" fmla="*/ 1824567 h 2383367"/>
              <a:gd name="connsiteX59" fmla="*/ 3721100 w 4754034"/>
              <a:gd name="connsiteY59" fmla="*/ 1824567 h 2383367"/>
              <a:gd name="connsiteX60" fmla="*/ 3721100 w 4754034"/>
              <a:gd name="connsiteY60" fmla="*/ 1913467 h 2383367"/>
              <a:gd name="connsiteX61" fmla="*/ 4754034 w 4754034"/>
              <a:gd name="connsiteY61" fmla="*/ 1913467 h 2383367"/>
              <a:gd name="connsiteX62" fmla="*/ 4754034 w 4754034"/>
              <a:gd name="connsiteY62" fmla="*/ 2383367 h 2383367"/>
              <a:gd name="connsiteX0" fmla="*/ 0 w 4754034"/>
              <a:gd name="connsiteY0" fmla="*/ 0 h 2404005"/>
              <a:gd name="connsiteX1" fmla="*/ 211667 w 4754034"/>
              <a:gd name="connsiteY1" fmla="*/ 0 h 2404005"/>
              <a:gd name="connsiteX2" fmla="*/ 211667 w 4754034"/>
              <a:gd name="connsiteY2" fmla="*/ 42333 h 2404005"/>
              <a:gd name="connsiteX3" fmla="*/ 220134 w 4754034"/>
              <a:gd name="connsiteY3" fmla="*/ 50800 h 2404005"/>
              <a:gd name="connsiteX4" fmla="*/ 220134 w 4754034"/>
              <a:gd name="connsiteY4" fmla="*/ 71967 h 2404005"/>
              <a:gd name="connsiteX5" fmla="*/ 275167 w 4754034"/>
              <a:gd name="connsiteY5" fmla="*/ 71967 h 2404005"/>
              <a:gd name="connsiteX6" fmla="*/ 275167 w 4754034"/>
              <a:gd name="connsiteY6" fmla="*/ 110067 h 2404005"/>
              <a:gd name="connsiteX7" fmla="*/ 372534 w 4754034"/>
              <a:gd name="connsiteY7" fmla="*/ 110067 h 2404005"/>
              <a:gd name="connsiteX8" fmla="*/ 372534 w 4754034"/>
              <a:gd name="connsiteY8" fmla="*/ 190500 h 2404005"/>
              <a:gd name="connsiteX9" fmla="*/ 385234 w 4754034"/>
              <a:gd name="connsiteY9" fmla="*/ 190500 h 2404005"/>
              <a:gd name="connsiteX10" fmla="*/ 385234 w 4754034"/>
              <a:gd name="connsiteY10" fmla="*/ 283633 h 2404005"/>
              <a:gd name="connsiteX11" fmla="*/ 397934 w 4754034"/>
              <a:gd name="connsiteY11" fmla="*/ 283633 h 2404005"/>
              <a:gd name="connsiteX12" fmla="*/ 397934 w 4754034"/>
              <a:gd name="connsiteY12" fmla="*/ 342900 h 2404005"/>
              <a:gd name="connsiteX13" fmla="*/ 410634 w 4754034"/>
              <a:gd name="connsiteY13" fmla="*/ 342900 h 2404005"/>
              <a:gd name="connsiteX14" fmla="*/ 410634 w 4754034"/>
              <a:gd name="connsiteY14" fmla="*/ 440267 h 2404005"/>
              <a:gd name="connsiteX15" fmla="*/ 427567 w 4754034"/>
              <a:gd name="connsiteY15" fmla="*/ 440267 h 2404005"/>
              <a:gd name="connsiteX16" fmla="*/ 427567 w 4754034"/>
              <a:gd name="connsiteY16" fmla="*/ 812800 h 2404005"/>
              <a:gd name="connsiteX17" fmla="*/ 440267 w 4754034"/>
              <a:gd name="connsiteY17" fmla="*/ 812800 h 2404005"/>
              <a:gd name="connsiteX18" fmla="*/ 440267 w 4754034"/>
              <a:gd name="connsiteY18" fmla="*/ 986367 h 2404005"/>
              <a:gd name="connsiteX19" fmla="*/ 452967 w 4754034"/>
              <a:gd name="connsiteY19" fmla="*/ 986367 h 2404005"/>
              <a:gd name="connsiteX20" fmla="*/ 452967 w 4754034"/>
              <a:gd name="connsiteY20" fmla="*/ 1028700 h 2404005"/>
              <a:gd name="connsiteX21" fmla="*/ 508000 w 4754034"/>
              <a:gd name="connsiteY21" fmla="*/ 1028700 h 2404005"/>
              <a:gd name="connsiteX22" fmla="*/ 529167 w 4754034"/>
              <a:gd name="connsiteY22" fmla="*/ 1049867 h 2404005"/>
              <a:gd name="connsiteX23" fmla="*/ 529167 w 4754034"/>
              <a:gd name="connsiteY23" fmla="*/ 1066800 h 2404005"/>
              <a:gd name="connsiteX24" fmla="*/ 575734 w 4754034"/>
              <a:gd name="connsiteY24" fmla="*/ 1066800 h 2404005"/>
              <a:gd name="connsiteX25" fmla="*/ 575734 w 4754034"/>
              <a:gd name="connsiteY25" fmla="*/ 1092200 h 2404005"/>
              <a:gd name="connsiteX26" fmla="*/ 668867 w 4754034"/>
              <a:gd name="connsiteY26" fmla="*/ 1092200 h 2404005"/>
              <a:gd name="connsiteX27" fmla="*/ 668867 w 4754034"/>
              <a:gd name="connsiteY27" fmla="*/ 1130300 h 2404005"/>
              <a:gd name="connsiteX28" fmla="*/ 711200 w 4754034"/>
              <a:gd name="connsiteY28" fmla="*/ 1130300 h 2404005"/>
              <a:gd name="connsiteX29" fmla="*/ 711200 w 4754034"/>
              <a:gd name="connsiteY29" fmla="*/ 1164167 h 2404005"/>
              <a:gd name="connsiteX30" fmla="*/ 766234 w 4754034"/>
              <a:gd name="connsiteY30" fmla="*/ 1164167 h 2404005"/>
              <a:gd name="connsiteX31" fmla="*/ 766234 w 4754034"/>
              <a:gd name="connsiteY31" fmla="*/ 1164167 h 2404005"/>
              <a:gd name="connsiteX32" fmla="*/ 783167 w 4754034"/>
              <a:gd name="connsiteY32" fmla="*/ 1181100 h 2404005"/>
              <a:gd name="connsiteX33" fmla="*/ 804334 w 4754034"/>
              <a:gd name="connsiteY33" fmla="*/ 1181100 h 2404005"/>
              <a:gd name="connsiteX34" fmla="*/ 804334 w 4754034"/>
              <a:gd name="connsiteY34" fmla="*/ 1244600 h 2404005"/>
              <a:gd name="connsiteX35" fmla="*/ 817034 w 4754034"/>
              <a:gd name="connsiteY35" fmla="*/ 1244600 h 2404005"/>
              <a:gd name="connsiteX36" fmla="*/ 817034 w 4754034"/>
              <a:gd name="connsiteY36" fmla="*/ 1341967 h 2404005"/>
              <a:gd name="connsiteX37" fmla="*/ 855134 w 4754034"/>
              <a:gd name="connsiteY37" fmla="*/ 1341967 h 2404005"/>
              <a:gd name="connsiteX38" fmla="*/ 855134 w 4754034"/>
              <a:gd name="connsiteY38" fmla="*/ 1384300 h 2404005"/>
              <a:gd name="connsiteX39" fmla="*/ 931334 w 4754034"/>
              <a:gd name="connsiteY39" fmla="*/ 1384300 h 2404005"/>
              <a:gd name="connsiteX40" fmla="*/ 931334 w 4754034"/>
              <a:gd name="connsiteY40" fmla="*/ 1422400 h 2404005"/>
              <a:gd name="connsiteX41" fmla="*/ 969434 w 4754034"/>
              <a:gd name="connsiteY41" fmla="*/ 1422400 h 2404005"/>
              <a:gd name="connsiteX42" fmla="*/ 969434 w 4754034"/>
              <a:gd name="connsiteY42" fmla="*/ 1447800 h 2404005"/>
              <a:gd name="connsiteX43" fmla="*/ 1129772 w 4754034"/>
              <a:gd name="connsiteY43" fmla="*/ 1447800 h 2404005"/>
              <a:gd name="connsiteX44" fmla="*/ 1131359 w 4754034"/>
              <a:gd name="connsiteY44" fmla="*/ 1500188 h 2404005"/>
              <a:gd name="connsiteX45" fmla="*/ 1191155 w 4754034"/>
              <a:gd name="connsiteY45" fmla="*/ 1501775 h 2404005"/>
              <a:gd name="connsiteX46" fmla="*/ 1189567 w 4754034"/>
              <a:gd name="connsiteY46" fmla="*/ 1519767 h 2404005"/>
              <a:gd name="connsiteX47" fmla="*/ 1206500 w 4754034"/>
              <a:gd name="connsiteY47" fmla="*/ 1519767 h 2404005"/>
              <a:gd name="connsiteX48" fmla="*/ 1206500 w 4754034"/>
              <a:gd name="connsiteY48" fmla="*/ 1570567 h 2404005"/>
              <a:gd name="connsiteX49" fmla="*/ 1257300 w 4754034"/>
              <a:gd name="connsiteY49" fmla="*/ 1570567 h 2404005"/>
              <a:gd name="connsiteX50" fmla="*/ 1257300 w 4754034"/>
              <a:gd name="connsiteY50" fmla="*/ 1634067 h 2404005"/>
              <a:gd name="connsiteX51" fmla="*/ 1608667 w 4754034"/>
              <a:gd name="connsiteY51" fmla="*/ 1634067 h 2404005"/>
              <a:gd name="connsiteX52" fmla="*/ 1608667 w 4754034"/>
              <a:gd name="connsiteY52" fmla="*/ 1719263 h 2404005"/>
              <a:gd name="connsiteX53" fmla="*/ 2164822 w 4754034"/>
              <a:gd name="connsiteY53" fmla="*/ 1717675 h 2404005"/>
              <a:gd name="connsiteX54" fmla="*/ 2163234 w 4754034"/>
              <a:gd name="connsiteY54" fmla="*/ 1748367 h 2404005"/>
              <a:gd name="connsiteX55" fmla="*/ 2205567 w 4754034"/>
              <a:gd name="connsiteY55" fmla="*/ 1748367 h 2404005"/>
              <a:gd name="connsiteX56" fmla="*/ 2205567 w 4754034"/>
              <a:gd name="connsiteY56" fmla="*/ 1794933 h 2404005"/>
              <a:gd name="connsiteX57" fmla="*/ 2413000 w 4754034"/>
              <a:gd name="connsiteY57" fmla="*/ 1794933 h 2404005"/>
              <a:gd name="connsiteX58" fmla="*/ 2413000 w 4754034"/>
              <a:gd name="connsiteY58" fmla="*/ 1824567 h 2404005"/>
              <a:gd name="connsiteX59" fmla="*/ 3721100 w 4754034"/>
              <a:gd name="connsiteY59" fmla="*/ 1824567 h 2404005"/>
              <a:gd name="connsiteX60" fmla="*/ 3721100 w 4754034"/>
              <a:gd name="connsiteY60" fmla="*/ 1913467 h 2404005"/>
              <a:gd name="connsiteX61" fmla="*/ 4754034 w 4754034"/>
              <a:gd name="connsiteY61" fmla="*/ 1913467 h 2404005"/>
              <a:gd name="connsiteX62" fmla="*/ 4754034 w 4754034"/>
              <a:gd name="connsiteY62" fmla="*/ 2404005 h 2404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754034" h="2404005">
                <a:moveTo>
                  <a:pt x="0" y="0"/>
                </a:moveTo>
                <a:lnTo>
                  <a:pt x="211667" y="0"/>
                </a:lnTo>
                <a:lnTo>
                  <a:pt x="211667" y="42333"/>
                </a:lnTo>
                <a:lnTo>
                  <a:pt x="220134" y="50800"/>
                </a:lnTo>
                <a:lnTo>
                  <a:pt x="220134" y="71967"/>
                </a:lnTo>
                <a:lnTo>
                  <a:pt x="275167" y="71967"/>
                </a:lnTo>
                <a:lnTo>
                  <a:pt x="275167" y="110067"/>
                </a:lnTo>
                <a:lnTo>
                  <a:pt x="372534" y="110067"/>
                </a:lnTo>
                <a:lnTo>
                  <a:pt x="372534" y="190500"/>
                </a:lnTo>
                <a:lnTo>
                  <a:pt x="385234" y="190500"/>
                </a:lnTo>
                <a:lnTo>
                  <a:pt x="385234" y="283633"/>
                </a:lnTo>
                <a:lnTo>
                  <a:pt x="397934" y="283633"/>
                </a:lnTo>
                <a:lnTo>
                  <a:pt x="397934" y="342900"/>
                </a:lnTo>
                <a:lnTo>
                  <a:pt x="410634" y="342900"/>
                </a:lnTo>
                <a:lnTo>
                  <a:pt x="410634" y="440267"/>
                </a:lnTo>
                <a:lnTo>
                  <a:pt x="427567" y="440267"/>
                </a:lnTo>
                <a:lnTo>
                  <a:pt x="427567" y="812800"/>
                </a:lnTo>
                <a:lnTo>
                  <a:pt x="440267" y="812800"/>
                </a:lnTo>
                <a:lnTo>
                  <a:pt x="440267" y="986367"/>
                </a:lnTo>
                <a:lnTo>
                  <a:pt x="452967" y="986367"/>
                </a:lnTo>
                <a:lnTo>
                  <a:pt x="452967" y="1028700"/>
                </a:lnTo>
                <a:lnTo>
                  <a:pt x="508000" y="1028700"/>
                </a:lnTo>
                <a:lnTo>
                  <a:pt x="529167" y="1049867"/>
                </a:lnTo>
                <a:lnTo>
                  <a:pt x="529167" y="1066800"/>
                </a:lnTo>
                <a:lnTo>
                  <a:pt x="575734" y="1066800"/>
                </a:lnTo>
                <a:lnTo>
                  <a:pt x="575734" y="1092200"/>
                </a:lnTo>
                <a:lnTo>
                  <a:pt x="668867" y="1092200"/>
                </a:lnTo>
                <a:lnTo>
                  <a:pt x="668867" y="1130300"/>
                </a:lnTo>
                <a:lnTo>
                  <a:pt x="711200" y="1130300"/>
                </a:lnTo>
                <a:lnTo>
                  <a:pt x="711200" y="1164167"/>
                </a:lnTo>
                <a:lnTo>
                  <a:pt x="766234" y="1164167"/>
                </a:lnTo>
                <a:lnTo>
                  <a:pt x="766234" y="1164167"/>
                </a:lnTo>
                <a:lnTo>
                  <a:pt x="783167" y="1181100"/>
                </a:lnTo>
                <a:lnTo>
                  <a:pt x="804334" y="1181100"/>
                </a:lnTo>
                <a:lnTo>
                  <a:pt x="804334" y="1244600"/>
                </a:lnTo>
                <a:lnTo>
                  <a:pt x="817034" y="1244600"/>
                </a:lnTo>
                <a:lnTo>
                  <a:pt x="817034" y="1341967"/>
                </a:lnTo>
                <a:lnTo>
                  <a:pt x="855134" y="1341967"/>
                </a:lnTo>
                <a:lnTo>
                  <a:pt x="855134" y="1384300"/>
                </a:lnTo>
                <a:lnTo>
                  <a:pt x="931334" y="1384300"/>
                </a:lnTo>
                <a:lnTo>
                  <a:pt x="931334" y="1422400"/>
                </a:lnTo>
                <a:lnTo>
                  <a:pt x="969434" y="1422400"/>
                </a:lnTo>
                <a:lnTo>
                  <a:pt x="969434" y="1447800"/>
                </a:lnTo>
                <a:lnTo>
                  <a:pt x="1129772" y="1447800"/>
                </a:lnTo>
                <a:lnTo>
                  <a:pt x="1131359" y="1500188"/>
                </a:lnTo>
                <a:lnTo>
                  <a:pt x="1191155" y="1501775"/>
                </a:lnTo>
                <a:lnTo>
                  <a:pt x="1189567" y="1519767"/>
                </a:lnTo>
                <a:lnTo>
                  <a:pt x="1206500" y="1519767"/>
                </a:lnTo>
                <a:lnTo>
                  <a:pt x="1206500" y="1570567"/>
                </a:lnTo>
                <a:lnTo>
                  <a:pt x="1257300" y="1570567"/>
                </a:lnTo>
                <a:lnTo>
                  <a:pt x="1257300" y="1634067"/>
                </a:lnTo>
                <a:lnTo>
                  <a:pt x="1608667" y="1634067"/>
                </a:lnTo>
                <a:lnTo>
                  <a:pt x="1608667" y="1719263"/>
                </a:lnTo>
                <a:lnTo>
                  <a:pt x="2164822" y="1717675"/>
                </a:lnTo>
                <a:cubicBezTo>
                  <a:pt x="2164293" y="1727906"/>
                  <a:pt x="2163763" y="1738136"/>
                  <a:pt x="2163234" y="1748367"/>
                </a:cubicBezTo>
                <a:lnTo>
                  <a:pt x="2205567" y="1748367"/>
                </a:lnTo>
                <a:lnTo>
                  <a:pt x="2205567" y="1794933"/>
                </a:lnTo>
                <a:lnTo>
                  <a:pt x="2413000" y="1794933"/>
                </a:lnTo>
                <a:lnTo>
                  <a:pt x="2413000" y="1824567"/>
                </a:lnTo>
                <a:lnTo>
                  <a:pt x="3721100" y="1824567"/>
                </a:lnTo>
                <a:lnTo>
                  <a:pt x="3721100" y="1913467"/>
                </a:lnTo>
                <a:lnTo>
                  <a:pt x="4754034" y="1913467"/>
                </a:lnTo>
                <a:lnTo>
                  <a:pt x="4754034" y="2404005"/>
                </a:lnTo>
              </a:path>
            </a:pathLst>
          </a:custGeom>
          <a:noFill/>
          <a:ln w="28575">
            <a:solidFill>
              <a:schemeClr val="accent3"/>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E563C582-4662-4F0C-BFD3-AEF7E441895D}"/>
              </a:ext>
            </a:extLst>
          </p:cNvPr>
          <p:cNvSpPr/>
          <p:nvPr/>
        </p:nvSpPr>
        <p:spPr bwMode="auto">
          <a:xfrm>
            <a:off x="1841500" y="1202267"/>
            <a:ext cx="5990167" cy="2209800"/>
          </a:xfrm>
          <a:custGeom>
            <a:avLst/>
            <a:gdLst>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82233 w 5990167"/>
              <a:gd name="connsiteY64" fmla="*/ 1761066 h 2209800"/>
              <a:gd name="connsiteX65" fmla="*/ 1782233 w 5990167"/>
              <a:gd name="connsiteY65" fmla="*/ 1761066 h 2209800"/>
              <a:gd name="connsiteX66" fmla="*/ 1993900 w 5990167"/>
              <a:gd name="connsiteY66" fmla="*/ 1761066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838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82233 w 5990167"/>
              <a:gd name="connsiteY64" fmla="*/ 1761066 h 2209800"/>
              <a:gd name="connsiteX65" fmla="*/ 1797050 w 5990167"/>
              <a:gd name="connsiteY65" fmla="*/ 1786466 h 2209800"/>
              <a:gd name="connsiteX66" fmla="*/ 1993900 w 5990167"/>
              <a:gd name="connsiteY66" fmla="*/ 1761066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838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82233 w 5990167"/>
              <a:gd name="connsiteY64" fmla="*/ 1761066 h 2209800"/>
              <a:gd name="connsiteX65" fmla="*/ 1797050 w 5990167"/>
              <a:gd name="connsiteY65" fmla="*/ 1786466 h 2209800"/>
              <a:gd name="connsiteX66" fmla="*/ 1996017 w 5990167"/>
              <a:gd name="connsiteY66" fmla="*/ 178223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838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82233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838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838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2500 w 5990167"/>
              <a:gd name="connsiteY72" fmla="*/ 1883833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854700 w 5990167"/>
              <a:gd name="connsiteY86" fmla="*/ 2209800 h 2209800"/>
              <a:gd name="connsiteX87" fmla="*/ 5913967 w 5990167"/>
              <a:gd name="connsiteY87" fmla="*/ 2205566 h 2209800"/>
              <a:gd name="connsiteX88" fmla="*/ 5990167 w 5990167"/>
              <a:gd name="connsiteY88" fmla="*/ 2205566 h 2209800"/>
              <a:gd name="connsiteX0" fmla="*/ 0 w 6065443"/>
              <a:gd name="connsiteY0" fmla="*/ 0 h 2209800"/>
              <a:gd name="connsiteX1" fmla="*/ 84667 w 6065443"/>
              <a:gd name="connsiteY1" fmla="*/ 0 h 2209800"/>
              <a:gd name="connsiteX2" fmla="*/ 84667 w 6065443"/>
              <a:gd name="connsiteY2" fmla="*/ 33866 h 2209800"/>
              <a:gd name="connsiteX3" fmla="*/ 88901 w 6065443"/>
              <a:gd name="connsiteY3" fmla="*/ 38100 h 2209800"/>
              <a:gd name="connsiteX4" fmla="*/ 88901 w 6065443"/>
              <a:gd name="connsiteY4" fmla="*/ 59266 h 2209800"/>
              <a:gd name="connsiteX5" fmla="*/ 207433 w 6065443"/>
              <a:gd name="connsiteY5" fmla="*/ 59266 h 2209800"/>
              <a:gd name="connsiteX6" fmla="*/ 207433 w 6065443"/>
              <a:gd name="connsiteY6" fmla="*/ 105833 h 2209800"/>
              <a:gd name="connsiteX7" fmla="*/ 241300 w 6065443"/>
              <a:gd name="connsiteY7" fmla="*/ 105833 h 2209800"/>
              <a:gd name="connsiteX8" fmla="*/ 241300 w 6065443"/>
              <a:gd name="connsiteY8" fmla="*/ 173566 h 2209800"/>
              <a:gd name="connsiteX9" fmla="*/ 300567 w 6065443"/>
              <a:gd name="connsiteY9" fmla="*/ 173566 h 2209800"/>
              <a:gd name="connsiteX10" fmla="*/ 300567 w 6065443"/>
              <a:gd name="connsiteY10" fmla="*/ 173566 h 2209800"/>
              <a:gd name="connsiteX11" fmla="*/ 325967 w 6065443"/>
              <a:gd name="connsiteY11" fmla="*/ 198966 h 2209800"/>
              <a:gd name="connsiteX12" fmla="*/ 325967 w 6065443"/>
              <a:gd name="connsiteY12" fmla="*/ 241300 h 2209800"/>
              <a:gd name="connsiteX13" fmla="*/ 372533 w 6065443"/>
              <a:gd name="connsiteY13" fmla="*/ 241300 h 2209800"/>
              <a:gd name="connsiteX14" fmla="*/ 372533 w 6065443"/>
              <a:gd name="connsiteY14" fmla="*/ 262466 h 2209800"/>
              <a:gd name="connsiteX15" fmla="*/ 431800 w 6065443"/>
              <a:gd name="connsiteY15" fmla="*/ 262466 h 2209800"/>
              <a:gd name="connsiteX16" fmla="*/ 431800 w 6065443"/>
              <a:gd name="connsiteY16" fmla="*/ 389466 h 2209800"/>
              <a:gd name="connsiteX17" fmla="*/ 440267 w 6065443"/>
              <a:gd name="connsiteY17" fmla="*/ 389466 h 2209800"/>
              <a:gd name="connsiteX18" fmla="*/ 440267 w 6065443"/>
              <a:gd name="connsiteY18" fmla="*/ 457200 h 2209800"/>
              <a:gd name="connsiteX19" fmla="*/ 452967 w 6065443"/>
              <a:gd name="connsiteY19" fmla="*/ 444500 h 2209800"/>
              <a:gd name="connsiteX20" fmla="*/ 452967 w 6065443"/>
              <a:gd name="connsiteY20" fmla="*/ 647700 h 2209800"/>
              <a:gd name="connsiteX21" fmla="*/ 478367 w 6065443"/>
              <a:gd name="connsiteY21" fmla="*/ 647700 h 2209800"/>
              <a:gd name="connsiteX22" fmla="*/ 478367 w 6065443"/>
              <a:gd name="connsiteY22" fmla="*/ 719666 h 2209800"/>
              <a:gd name="connsiteX23" fmla="*/ 495300 w 6065443"/>
              <a:gd name="connsiteY23" fmla="*/ 719666 h 2209800"/>
              <a:gd name="connsiteX24" fmla="*/ 495300 w 6065443"/>
              <a:gd name="connsiteY24" fmla="*/ 719666 h 2209800"/>
              <a:gd name="connsiteX25" fmla="*/ 520700 w 6065443"/>
              <a:gd name="connsiteY25" fmla="*/ 745066 h 2209800"/>
              <a:gd name="connsiteX26" fmla="*/ 520700 w 6065443"/>
              <a:gd name="connsiteY26" fmla="*/ 787400 h 2209800"/>
              <a:gd name="connsiteX27" fmla="*/ 740833 w 6065443"/>
              <a:gd name="connsiteY27" fmla="*/ 787400 h 2209800"/>
              <a:gd name="connsiteX28" fmla="*/ 766233 w 6065443"/>
              <a:gd name="connsiteY28" fmla="*/ 821266 h 2209800"/>
              <a:gd name="connsiteX29" fmla="*/ 817033 w 6065443"/>
              <a:gd name="connsiteY29" fmla="*/ 825500 h 2209800"/>
              <a:gd name="connsiteX30" fmla="*/ 825500 w 6065443"/>
              <a:gd name="connsiteY30" fmla="*/ 825500 h 2209800"/>
              <a:gd name="connsiteX31" fmla="*/ 825500 w 6065443"/>
              <a:gd name="connsiteY31" fmla="*/ 914400 h 2209800"/>
              <a:gd name="connsiteX32" fmla="*/ 850900 w 6065443"/>
              <a:gd name="connsiteY32" fmla="*/ 914400 h 2209800"/>
              <a:gd name="connsiteX33" fmla="*/ 850900 w 6065443"/>
              <a:gd name="connsiteY33" fmla="*/ 965200 h 2209800"/>
              <a:gd name="connsiteX34" fmla="*/ 863600 w 6065443"/>
              <a:gd name="connsiteY34" fmla="*/ 965200 h 2209800"/>
              <a:gd name="connsiteX35" fmla="*/ 863600 w 6065443"/>
              <a:gd name="connsiteY35" fmla="*/ 1100666 h 2209800"/>
              <a:gd name="connsiteX36" fmla="*/ 910167 w 6065443"/>
              <a:gd name="connsiteY36" fmla="*/ 1100666 h 2209800"/>
              <a:gd name="connsiteX37" fmla="*/ 910167 w 6065443"/>
              <a:gd name="connsiteY37" fmla="*/ 1147233 h 2209800"/>
              <a:gd name="connsiteX38" fmla="*/ 948267 w 6065443"/>
              <a:gd name="connsiteY38" fmla="*/ 1147233 h 2209800"/>
              <a:gd name="connsiteX39" fmla="*/ 948267 w 6065443"/>
              <a:gd name="connsiteY39" fmla="*/ 1172633 h 2209800"/>
              <a:gd name="connsiteX40" fmla="*/ 969433 w 6065443"/>
              <a:gd name="connsiteY40" fmla="*/ 1172633 h 2209800"/>
              <a:gd name="connsiteX41" fmla="*/ 969433 w 6065443"/>
              <a:gd name="connsiteY41" fmla="*/ 1210733 h 2209800"/>
              <a:gd name="connsiteX42" fmla="*/ 1016000 w 6065443"/>
              <a:gd name="connsiteY42" fmla="*/ 1210733 h 2209800"/>
              <a:gd name="connsiteX43" fmla="*/ 1016000 w 6065443"/>
              <a:gd name="connsiteY43" fmla="*/ 1240366 h 2209800"/>
              <a:gd name="connsiteX44" fmla="*/ 1181100 w 6065443"/>
              <a:gd name="connsiteY44" fmla="*/ 1240366 h 2209800"/>
              <a:gd name="connsiteX45" fmla="*/ 1181100 w 6065443"/>
              <a:gd name="connsiteY45" fmla="*/ 1295400 h 2209800"/>
              <a:gd name="connsiteX46" fmla="*/ 1210733 w 6065443"/>
              <a:gd name="connsiteY46" fmla="*/ 1295400 h 2209800"/>
              <a:gd name="connsiteX47" fmla="*/ 1210733 w 6065443"/>
              <a:gd name="connsiteY47" fmla="*/ 1325033 h 2209800"/>
              <a:gd name="connsiteX48" fmla="*/ 1210733 w 6065443"/>
              <a:gd name="connsiteY48" fmla="*/ 1325033 h 2209800"/>
              <a:gd name="connsiteX49" fmla="*/ 1227667 w 6065443"/>
              <a:gd name="connsiteY49" fmla="*/ 1341967 h 2209800"/>
              <a:gd name="connsiteX50" fmla="*/ 1240367 w 6065443"/>
              <a:gd name="connsiteY50" fmla="*/ 1354667 h 2209800"/>
              <a:gd name="connsiteX51" fmla="*/ 1240367 w 6065443"/>
              <a:gd name="connsiteY51" fmla="*/ 1397000 h 2209800"/>
              <a:gd name="connsiteX52" fmla="*/ 1248833 w 6065443"/>
              <a:gd name="connsiteY52" fmla="*/ 1397000 h 2209800"/>
              <a:gd name="connsiteX53" fmla="*/ 1248833 w 6065443"/>
              <a:gd name="connsiteY53" fmla="*/ 1477433 h 2209800"/>
              <a:gd name="connsiteX54" fmla="*/ 1265767 w 6065443"/>
              <a:gd name="connsiteY54" fmla="*/ 1494367 h 2209800"/>
              <a:gd name="connsiteX55" fmla="*/ 1265767 w 6065443"/>
              <a:gd name="connsiteY55" fmla="*/ 1540933 h 2209800"/>
              <a:gd name="connsiteX56" fmla="*/ 1295400 w 6065443"/>
              <a:gd name="connsiteY56" fmla="*/ 1540933 h 2209800"/>
              <a:gd name="connsiteX57" fmla="*/ 1295400 w 6065443"/>
              <a:gd name="connsiteY57" fmla="*/ 1557866 h 2209800"/>
              <a:gd name="connsiteX58" fmla="*/ 1604433 w 6065443"/>
              <a:gd name="connsiteY58" fmla="*/ 1557866 h 2209800"/>
              <a:gd name="connsiteX59" fmla="*/ 1604433 w 6065443"/>
              <a:gd name="connsiteY59" fmla="*/ 1608666 h 2209800"/>
              <a:gd name="connsiteX60" fmla="*/ 1629833 w 6065443"/>
              <a:gd name="connsiteY60" fmla="*/ 1608666 h 2209800"/>
              <a:gd name="connsiteX61" fmla="*/ 1629833 w 6065443"/>
              <a:gd name="connsiteY61" fmla="*/ 1667933 h 2209800"/>
              <a:gd name="connsiteX62" fmla="*/ 1680633 w 6065443"/>
              <a:gd name="connsiteY62" fmla="*/ 1667933 h 2209800"/>
              <a:gd name="connsiteX63" fmla="*/ 1680633 w 6065443"/>
              <a:gd name="connsiteY63" fmla="*/ 1761066 h 2209800"/>
              <a:gd name="connsiteX64" fmla="*/ 1792816 w 6065443"/>
              <a:gd name="connsiteY64" fmla="*/ 1761066 h 2209800"/>
              <a:gd name="connsiteX65" fmla="*/ 1797050 w 6065443"/>
              <a:gd name="connsiteY65" fmla="*/ 1786466 h 2209800"/>
              <a:gd name="connsiteX66" fmla="*/ 1998134 w 6065443"/>
              <a:gd name="connsiteY66" fmla="*/ 1788583 h 2209800"/>
              <a:gd name="connsiteX67" fmla="*/ 1993900 w 6065443"/>
              <a:gd name="connsiteY67" fmla="*/ 1816100 h 2209800"/>
              <a:gd name="connsiteX68" fmla="*/ 2006600 w 6065443"/>
              <a:gd name="connsiteY68" fmla="*/ 1816100 h 2209800"/>
              <a:gd name="connsiteX69" fmla="*/ 2006600 w 6065443"/>
              <a:gd name="connsiteY69" fmla="*/ 1871133 h 2209800"/>
              <a:gd name="connsiteX70" fmla="*/ 2027767 w 6065443"/>
              <a:gd name="connsiteY70" fmla="*/ 1871133 h 2209800"/>
              <a:gd name="connsiteX71" fmla="*/ 2027767 w 6065443"/>
              <a:gd name="connsiteY71" fmla="*/ 1896533 h 2209800"/>
              <a:gd name="connsiteX72" fmla="*/ 2224616 w 6065443"/>
              <a:gd name="connsiteY72" fmla="*/ 1894417 h 2209800"/>
              <a:gd name="connsiteX73" fmla="*/ 2222500 w 6065443"/>
              <a:gd name="connsiteY73" fmla="*/ 1930400 h 2209800"/>
              <a:gd name="connsiteX74" fmla="*/ 2425700 w 6065443"/>
              <a:gd name="connsiteY74" fmla="*/ 1930400 h 2209800"/>
              <a:gd name="connsiteX75" fmla="*/ 2425700 w 6065443"/>
              <a:gd name="connsiteY75" fmla="*/ 1968500 h 2209800"/>
              <a:gd name="connsiteX76" fmla="*/ 2772833 w 6065443"/>
              <a:gd name="connsiteY76" fmla="*/ 1968500 h 2209800"/>
              <a:gd name="connsiteX77" fmla="*/ 2772833 w 6065443"/>
              <a:gd name="connsiteY77" fmla="*/ 2010833 h 2209800"/>
              <a:gd name="connsiteX78" fmla="*/ 2988733 w 6065443"/>
              <a:gd name="connsiteY78" fmla="*/ 2010833 h 2209800"/>
              <a:gd name="connsiteX79" fmla="*/ 2988733 w 6065443"/>
              <a:gd name="connsiteY79" fmla="*/ 2010833 h 2209800"/>
              <a:gd name="connsiteX80" fmla="*/ 2988733 w 6065443"/>
              <a:gd name="connsiteY80" fmla="*/ 2048933 h 2209800"/>
              <a:gd name="connsiteX81" fmla="*/ 2988733 w 6065443"/>
              <a:gd name="connsiteY81" fmla="*/ 2095500 h 2209800"/>
              <a:gd name="connsiteX82" fmla="*/ 3043767 w 6065443"/>
              <a:gd name="connsiteY82" fmla="*/ 2095500 h 2209800"/>
              <a:gd name="connsiteX83" fmla="*/ 3043767 w 6065443"/>
              <a:gd name="connsiteY83" fmla="*/ 2137833 h 2209800"/>
              <a:gd name="connsiteX84" fmla="*/ 3615267 w 6065443"/>
              <a:gd name="connsiteY84" fmla="*/ 2137833 h 2209800"/>
              <a:gd name="connsiteX85" fmla="*/ 3615267 w 6065443"/>
              <a:gd name="connsiteY85" fmla="*/ 2209800 h 2209800"/>
              <a:gd name="connsiteX86" fmla="*/ 5854700 w 6065443"/>
              <a:gd name="connsiteY86" fmla="*/ 2209800 h 2209800"/>
              <a:gd name="connsiteX87" fmla="*/ 5990167 w 6065443"/>
              <a:gd name="connsiteY87"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5400 w 5990167"/>
              <a:gd name="connsiteY57" fmla="*/ 1557866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4433 w 5990167"/>
              <a:gd name="connsiteY58" fmla="*/ 1557866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40366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57299 h 2209800"/>
              <a:gd name="connsiteX44" fmla="*/ 1181100 w 5990167"/>
              <a:gd name="connsiteY44" fmla="*/ 1240366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9433 w 5990167"/>
              <a:gd name="connsiteY41" fmla="*/ 1210733 h 2209800"/>
              <a:gd name="connsiteX42" fmla="*/ 1016000 w 5990167"/>
              <a:gd name="connsiteY42" fmla="*/ 121073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16000 w 5990167"/>
              <a:gd name="connsiteY42" fmla="*/ 121073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40367 w 5990167"/>
              <a:gd name="connsiteY50" fmla="*/ 135466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29254 w 5990167"/>
              <a:gd name="connsiteY50" fmla="*/ 1368955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27667 w 5990167"/>
              <a:gd name="connsiteY49" fmla="*/ 1341967 h 2209800"/>
              <a:gd name="connsiteX50" fmla="*/ 1268941 w 5990167"/>
              <a:gd name="connsiteY50" fmla="*/ 1346730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16555 w 5990167"/>
              <a:gd name="connsiteY49" fmla="*/ 1361017 h 2209800"/>
              <a:gd name="connsiteX50" fmla="*/ 1268941 w 5990167"/>
              <a:gd name="connsiteY50" fmla="*/ 1346730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16555 w 5990167"/>
              <a:gd name="connsiteY49" fmla="*/ 1361017 h 2209800"/>
              <a:gd name="connsiteX50" fmla="*/ 1235603 w 5990167"/>
              <a:gd name="connsiteY50" fmla="*/ 1361017 h 2209800"/>
              <a:gd name="connsiteX51" fmla="*/ 1240367 w 5990167"/>
              <a:gd name="connsiteY51" fmla="*/ 1397000 h 2209800"/>
              <a:gd name="connsiteX52" fmla="*/ 1248833 w 5990167"/>
              <a:gd name="connsiteY52" fmla="*/ 1397000 h 2209800"/>
              <a:gd name="connsiteX53" fmla="*/ 1248833 w 5990167"/>
              <a:gd name="connsiteY53" fmla="*/ 1477433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3600 w 5990167"/>
              <a:gd name="connsiteY35" fmla="*/ 1100666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16555 w 5990167"/>
              <a:gd name="connsiteY49" fmla="*/ 1361017 h 2209800"/>
              <a:gd name="connsiteX50" fmla="*/ 1235603 w 5990167"/>
              <a:gd name="connsiteY50" fmla="*/ 1361017 h 2209800"/>
              <a:gd name="connsiteX51" fmla="*/ 1240367 w 5990167"/>
              <a:gd name="connsiteY51" fmla="*/ 1397000 h 2209800"/>
              <a:gd name="connsiteX52" fmla="*/ 1248833 w 5990167"/>
              <a:gd name="connsiteY52" fmla="*/ 1397000 h 2209800"/>
              <a:gd name="connsiteX53" fmla="*/ 1247245 w 5990167"/>
              <a:gd name="connsiteY53" fmla="*/ 1491720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2013 w 5990167"/>
              <a:gd name="connsiteY35" fmla="*/ 1105429 h 2209800"/>
              <a:gd name="connsiteX36" fmla="*/ 910167 w 5990167"/>
              <a:gd name="connsiteY36" fmla="*/ 1100666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16555 w 5990167"/>
              <a:gd name="connsiteY49" fmla="*/ 1361017 h 2209800"/>
              <a:gd name="connsiteX50" fmla="*/ 1235603 w 5990167"/>
              <a:gd name="connsiteY50" fmla="*/ 1361017 h 2209800"/>
              <a:gd name="connsiteX51" fmla="*/ 1240367 w 5990167"/>
              <a:gd name="connsiteY51" fmla="*/ 1397000 h 2209800"/>
              <a:gd name="connsiteX52" fmla="*/ 1248833 w 5990167"/>
              <a:gd name="connsiteY52" fmla="*/ 1397000 h 2209800"/>
              <a:gd name="connsiteX53" fmla="*/ 1247245 w 5990167"/>
              <a:gd name="connsiteY53" fmla="*/ 1491720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766233 w 5990167"/>
              <a:gd name="connsiteY28" fmla="*/ 821266 h 2209800"/>
              <a:gd name="connsiteX29" fmla="*/ 817033 w 5990167"/>
              <a:gd name="connsiteY29" fmla="*/ 825500 h 2209800"/>
              <a:gd name="connsiteX30" fmla="*/ 825500 w 5990167"/>
              <a:gd name="connsiteY30" fmla="*/ 825500 h 2209800"/>
              <a:gd name="connsiteX31" fmla="*/ 825500 w 5990167"/>
              <a:gd name="connsiteY31" fmla="*/ 914400 h 2209800"/>
              <a:gd name="connsiteX32" fmla="*/ 850900 w 5990167"/>
              <a:gd name="connsiteY32" fmla="*/ 914400 h 2209800"/>
              <a:gd name="connsiteX33" fmla="*/ 850900 w 5990167"/>
              <a:gd name="connsiteY33" fmla="*/ 965200 h 2209800"/>
              <a:gd name="connsiteX34" fmla="*/ 863600 w 5990167"/>
              <a:gd name="connsiteY34" fmla="*/ 965200 h 2209800"/>
              <a:gd name="connsiteX35" fmla="*/ 862013 w 5990167"/>
              <a:gd name="connsiteY35" fmla="*/ 1105429 h 2209800"/>
              <a:gd name="connsiteX36" fmla="*/ 910167 w 5990167"/>
              <a:gd name="connsiteY36" fmla="*/ 1110191 h 2209800"/>
              <a:gd name="connsiteX37" fmla="*/ 910167 w 5990167"/>
              <a:gd name="connsiteY37" fmla="*/ 1147233 h 2209800"/>
              <a:gd name="connsiteX38" fmla="*/ 948267 w 5990167"/>
              <a:gd name="connsiteY38" fmla="*/ 1147233 h 2209800"/>
              <a:gd name="connsiteX39" fmla="*/ 948267 w 5990167"/>
              <a:gd name="connsiteY39" fmla="*/ 1172633 h 2209800"/>
              <a:gd name="connsiteX40" fmla="*/ 969433 w 5990167"/>
              <a:gd name="connsiteY40" fmla="*/ 1172633 h 2209800"/>
              <a:gd name="connsiteX41" fmla="*/ 967316 w 5990167"/>
              <a:gd name="connsiteY41" fmla="*/ 1219200 h 2209800"/>
              <a:gd name="connsiteX42" fmla="*/ 1020233 w 5990167"/>
              <a:gd name="connsiteY42" fmla="*/ 1217083 h 2209800"/>
              <a:gd name="connsiteX43" fmla="*/ 1016000 w 5990167"/>
              <a:gd name="connsiteY43" fmla="*/ 1257299 h 2209800"/>
              <a:gd name="connsiteX44" fmla="*/ 1181100 w 5990167"/>
              <a:gd name="connsiteY44" fmla="*/ 1255182 h 2209800"/>
              <a:gd name="connsiteX45" fmla="*/ 1181100 w 5990167"/>
              <a:gd name="connsiteY45" fmla="*/ 1295400 h 2209800"/>
              <a:gd name="connsiteX46" fmla="*/ 1210733 w 5990167"/>
              <a:gd name="connsiteY46" fmla="*/ 1295400 h 2209800"/>
              <a:gd name="connsiteX47" fmla="*/ 1210733 w 5990167"/>
              <a:gd name="connsiteY47" fmla="*/ 1325033 h 2209800"/>
              <a:gd name="connsiteX48" fmla="*/ 1210733 w 5990167"/>
              <a:gd name="connsiteY48" fmla="*/ 1325033 h 2209800"/>
              <a:gd name="connsiteX49" fmla="*/ 1216555 w 5990167"/>
              <a:gd name="connsiteY49" fmla="*/ 1361017 h 2209800"/>
              <a:gd name="connsiteX50" fmla="*/ 1235603 w 5990167"/>
              <a:gd name="connsiteY50" fmla="*/ 1361017 h 2209800"/>
              <a:gd name="connsiteX51" fmla="*/ 1240367 w 5990167"/>
              <a:gd name="connsiteY51" fmla="*/ 1397000 h 2209800"/>
              <a:gd name="connsiteX52" fmla="*/ 1248833 w 5990167"/>
              <a:gd name="connsiteY52" fmla="*/ 1397000 h 2209800"/>
              <a:gd name="connsiteX53" fmla="*/ 1247245 w 5990167"/>
              <a:gd name="connsiteY53" fmla="*/ 1491720 h 2209800"/>
              <a:gd name="connsiteX54" fmla="*/ 1265767 w 5990167"/>
              <a:gd name="connsiteY54" fmla="*/ 1494367 h 2209800"/>
              <a:gd name="connsiteX55" fmla="*/ 1265767 w 5990167"/>
              <a:gd name="connsiteY55" fmla="*/ 1540933 h 2209800"/>
              <a:gd name="connsiteX56" fmla="*/ 1295400 w 5990167"/>
              <a:gd name="connsiteY56" fmla="*/ 1540933 h 2209800"/>
              <a:gd name="connsiteX57" fmla="*/ 1293283 w 5990167"/>
              <a:gd name="connsiteY57" fmla="*/ 1566332 h 2209800"/>
              <a:gd name="connsiteX58" fmla="*/ 1606550 w 5990167"/>
              <a:gd name="connsiteY58" fmla="*/ 1566332 h 2209800"/>
              <a:gd name="connsiteX59" fmla="*/ 1604433 w 5990167"/>
              <a:gd name="connsiteY59" fmla="*/ 1608666 h 2209800"/>
              <a:gd name="connsiteX60" fmla="*/ 1629833 w 5990167"/>
              <a:gd name="connsiteY60" fmla="*/ 1608666 h 2209800"/>
              <a:gd name="connsiteX61" fmla="*/ 1629833 w 5990167"/>
              <a:gd name="connsiteY61" fmla="*/ 1667933 h 2209800"/>
              <a:gd name="connsiteX62" fmla="*/ 1680633 w 5990167"/>
              <a:gd name="connsiteY62" fmla="*/ 1667933 h 2209800"/>
              <a:gd name="connsiteX63" fmla="*/ 1680633 w 5990167"/>
              <a:gd name="connsiteY63" fmla="*/ 1761066 h 2209800"/>
              <a:gd name="connsiteX64" fmla="*/ 1792816 w 5990167"/>
              <a:gd name="connsiteY64" fmla="*/ 1761066 h 2209800"/>
              <a:gd name="connsiteX65" fmla="*/ 1797050 w 5990167"/>
              <a:gd name="connsiteY65" fmla="*/ 1786466 h 2209800"/>
              <a:gd name="connsiteX66" fmla="*/ 1998134 w 5990167"/>
              <a:gd name="connsiteY66" fmla="*/ 1788583 h 2209800"/>
              <a:gd name="connsiteX67" fmla="*/ 1993900 w 5990167"/>
              <a:gd name="connsiteY67" fmla="*/ 1816100 h 2209800"/>
              <a:gd name="connsiteX68" fmla="*/ 2006600 w 5990167"/>
              <a:gd name="connsiteY68" fmla="*/ 1816100 h 2209800"/>
              <a:gd name="connsiteX69" fmla="*/ 2006600 w 5990167"/>
              <a:gd name="connsiteY69" fmla="*/ 1871133 h 2209800"/>
              <a:gd name="connsiteX70" fmla="*/ 2027767 w 5990167"/>
              <a:gd name="connsiteY70" fmla="*/ 1871133 h 2209800"/>
              <a:gd name="connsiteX71" fmla="*/ 2027767 w 5990167"/>
              <a:gd name="connsiteY71" fmla="*/ 1896533 h 2209800"/>
              <a:gd name="connsiteX72" fmla="*/ 2224616 w 5990167"/>
              <a:gd name="connsiteY72" fmla="*/ 1894417 h 2209800"/>
              <a:gd name="connsiteX73" fmla="*/ 2222500 w 5990167"/>
              <a:gd name="connsiteY73" fmla="*/ 1930400 h 2209800"/>
              <a:gd name="connsiteX74" fmla="*/ 2425700 w 5990167"/>
              <a:gd name="connsiteY74" fmla="*/ 1930400 h 2209800"/>
              <a:gd name="connsiteX75" fmla="*/ 2425700 w 5990167"/>
              <a:gd name="connsiteY75" fmla="*/ 1968500 h 2209800"/>
              <a:gd name="connsiteX76" fmla="*/ 2772833 w 5990167"/>
              <a:gd name="connsiteY76" fmla="*/ 1968500 h 2209800"/>
              <a:gd name="connsiteX77" fmla="*/ 2772833 w 5990167"/>
              <a:gd name="connsiteY77" fmla="*/ 2010833 h 2209800"/>
              <a:gd name="connsiteX78" fmla="*/ 2988733 w 5990167"/>
              <a:gd name="connsiteY78" fmla="*/ 2010833 h 2209800"/>
              <a:gd name="connsiteX79" fmla="*/ 2988733 w 5990167"/>
              <a:gd name="connsiteY79" fmla="*/ 2010833 h 2209800"/>
              <a:gd name="connsiteX80" fmla="*/ 2988733 w 5990167"/>
              <a:gd name="connsiteY80" fmla="*/ 2048933 h 2209800"/>
              <a:gd name="connsiteX81" fmla="*/ 2988733 w 5990167"/>
              <a:gd name="connsiteY81" fmla="*/ 2095500 h 2209800"/>
              <a:gd name="connsiteX82" fmla="*/ 3043767 w 5990167"/>
              <a:gd name="connsiteY82" fmla="*/ 2095500 h 2209800"/>
              <a:gd name="connsiteX83" fmla="*/ 3043767 w 5990167"/>
              <a:gd name="connsiteY83" fmla="*/ 2137833 h 2209800"/>
              <a:gd name="connsiteX84" fmla="*/ 3615267 w 5990167"/>
              <a:gd name="connsiteY84" fmla="*/ 2137833 h 2209800"/>
              <a:gd name="connsiteX85" fmla="*/ 3615267 w 5990167"/>
              <a:gd name="connsiteY85" fmla="*/ 2209800 h 2209800"/>
              <a:gd name="connsiteX86" fmla="*/ 5990167 w 5990167"/>
              <a:gd name="connsiteY86"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817033 w 5990167"/>
              <a:gd name="connsiteY28" fmla="*/ 825500 h 2209800"/>
              <a:gd name="connsiteX29" fmla="*/ 825500 w 5990167"/>
              <a:gd name="connsiteY29" fmla="*/ 825500 h 2209800"/>
              <a:gd name="connsiteX30" fmla="*/ 825500 w 5990167"/>
              <a:gd name="connsiteY30" fmla="*/ 914400 h 2209800"/>
              <a:gd name="connsiteX31" fmla="*/ 850900 w 5990167"/>
              <a:gd name="connsiteY31" fmla="*/ 914400 h 2209800"/>
              <a:gd name="connsiteX32" fmla="*/ 850900 w 5990167"/>
              <a:gd name="connsiteY32" fmla="*/ 965200 h 2209800"/>
              <a:gd name="connsiteX33" fmla="*/ 863600 w 5990167"/>
              <a:gd name="connsiteY33" fmla="*/ 965200 h 2209800"/>
              <a:gd name="connsiteX34" fmla="*/ 862013 w 5990167"/>
              <a:gd name="connsiteY34" fmla="*/ 1105429 h 2209800"/>
              <a:gd name="connsiteX35" fmla="*/ 910167 w 5990167"/>
              <a:gd name="connsiteY35" fmla="*/ 1110191 h 2209800"/>
              <a:gd name="connsiteX36" fmla="*/ 910167 w 5990167"/>
              <a:gd name="connsiteY36" fmla="*/ 1147233 h 2209800"/>
              <a:gd name="connsiteX37" fmla="*/ 948267 w 5990167"/>
              <a:gd name="connsiteY37" fmla="*/ 1147233 h 2209800"/>
              <a:gd name="connsiteX38" fmla="*/ 948267 w 5990167"/>
              <a:gd name="connsiteY38" fmla="*/ 1172633 h 2209800"/>
              <a:gd name="connsiteX39" fmla="*/ 969433 w 5990167"/>
              <a:gd name="connsiteY39" fmla="*/ 1172633 h 2209800"/>
              <a:gd name="connsiteX40" fmla="*/ 967316 w 5990167"/>
              <a:gd name="connsiteY40" fmla="*/ 1219200 h 2209800"/>
              <a:gd name="connsiteX41" fmla="*/ 1020233 w 5990167"/>
              <a:gd name="connsiteY41" fmla="*/ 1217083 h 2209800"/>
              <a:gd name="connsiteX42" fmla="*/ 1016000 w 5990167"/>
              <a:gd name="connsiteY42" fmla="*/ 1257299 h 2209800"/>
              <a:gd name="connsiteX43" fmla="*/ 1181100 w 5990167"/>
              <a:gd name="connsiteY43" fmla="*/ 1255182 h 2209800"/>
              <a:gd name="connsiteX44" fmla="*/ 1181100 w 5990167"/>
              <a:gd name="connsiteY44" fmla="*/ 1295400 h 2209800"/>
              <a:gd name="connsiteX45" fmla="*/ 1210733 w 5990167"/>
              <a:gd name="connsiteY45" fmla="*/ 1295400 h 2209800"/>
              <a:gd name="connsiteX46" fmla="*/ 1210733 w 5990167"/>
              <a:gd name="connsiteY46" fmla="*/ 1325033 h 2209800"/>
              <a:gd name="connsiteX47" fmla="*/ 1210733 w 5990167"/>
              <a:gd name="connsiteY47" fmla="*/ 1325033 h 2209800"/>
              <a:gd name="connsiteX48" fmla="*/ 1216555 w 5990167"/>
              <a:gd name="connsiteY48" fmla="*/ 1361017 h 2209800"/>
              <a:gd name="connsiteX49" fmla="*/ 1235603 w 5990167"/>
              <a:gd name="connsiteY49" fmla="*/ 1361017 h 2209800"/>
              <a:gd name="connsiteX50" fmla="*/ 1240367 w 5990167"/>
              <a:gd name="connsiteY50" fmla="*/ 1397000 h 2209800"/>
              <a:gd name="connsiteX51" fmla="*/ 1248833 w 5990167"/>
              <a:gd name="connsiteY51" fmla="*/ 1397000 h 2209800"/>
              <a:gd name="connsiteX52" fmla="*/ 1247245 w 5990167"/>
              <a:gd name="connsiteY52" fmla="*/ 1491720 h 2209800"/>
              <a:gd name="connsiteX53" fmla="*/ 1265767 w 5990167"/>
              <a:gd name="connsiteY53" fmla="*/ 1494367 h 2209800"/>
              <a:gd name="connsiteX54" fmla="*/ 1265767 w 5990167"/>
              <a:gd name="connsiteY54" fmla="*/ 1540933 h 2209800"/>
              <a:gd name="connsiteX55" fmla="*/ 1295400 w 5990167"/>
              <a:gd name="connsiteY55" fmla="*/ 1540933 h 2209800"/>
              <a:gd name="connsiteX56" fmla="*/ 1293283 w 5990167"/>
              <a:gd name="connsiteY56" fmla="*/ 1566332 h 2209800"/>
              <a:gd name="connsiteX57" fmla="*/ 1606550 w 5990167"/>
              <a:gd name="connsiteY57" fmla="*/ 1566332 h 2209800"/>
              <a:gd name="connsiteX58" fmla="*/ 1604433 w 5990167"/>
              <a:gd name="connsiteY58" fmla="*/ 1608666 h 2209800"/>
              <a:gd name="connsiteX59" fmla="*/ 1629833 w 5990167"/>
              <a:gd name="connsiteY59" fmla="*/ 1608666 h 2209800"/>
              <a:gd name="connsiteX60" fmla="*/ 1629833 w 5990167"/>
              <a:gd name="connsiteY60" fmla="*/ 1667933 h 2209800"/>
              <a:gd name="connsiteX61" fmla="*/ 1680633 w 5990167"/>
              <a:gd name="connsiteY61" fmla="*/ 1667933 h 2209800"/>
              <a:gd name="connsiteX62" fmla="*/ 1680633 w 5990167"/>
              <a:gd name="connsiteY62" fmla="*/ 1761066 h 2209800"/>
              <a:gd name="connsiteX63" fmla="*/ 1792816 w 5990167"/>
              <a:gd name="connsiteY63" fmla="*/ 1761066 h 2209800"/>
              <a:gd name="connsiteX64" fmla="*/ 1797050 w 5990167"/>
              <a:gd name="connsiteY64" fmla="*/ 1786466 h 2209800"/>
              <a:gd name="connsiteX65" fmla="*/ 1998134 w 5990167"/>
              <a:gd name="connsiteY65" fmla="*/ 1788583 h 2209800"/>
              <a:gd name="connsiteX66" fmla="*/ 1993900 w 5990167"/>
              <a:gd name="connsiteY66" fmla="*/ 1816100 h 2209800"/>
              <a:gd name="connsiteX67" fmla="*/ 2006600 w 5990167"/>
              <a:gd name="connsiteY67" fmla="*/ 1816100 h 2209800"/>
              <a:gd name="connsiteX68" fmla="*/ 2006600 w 5990167"/>
              <a:gd name="connsiteY68" fmla="*/ 1871133 h 2209800"/>
              <a:gd name="connsiteX69" fmla="*/ 2027767 w 5990167"/>
              <a:gd name="connsiteY69" fmla="*/ 1871133 h 2209800"/>
              <a:gd name="connsiteX70" fmla="*/ 2027767 w 5990167"/>
              <a:gd name="connsiteY70" fmla="*/ 1896533 h 2209800"/>
              <a:gd name="connsiteX71" fmla="*/ 2224616 w 5990167"/>
              <a:gd name="connsiteY71" fmla="*/ 1894417 h 2209800"/>
              <a:gd name="connsiteX72" fmla="*/ 2222500 w 5990167"/>
              <a:gd name="connsiteY72" fmla="*/ 1930400 h 2209800"/>
              <a:gd name="connsiteX73" fmla="*/ 2425700 w 5990167"/>
              <a:gd name="connsiteY73" fmla="*/ 1930400 h 2209800"/>
              <a:gd name="connsiteX74" fmla="*/ 2425700 w 5990167"/>
              <a:gd name="connsiteY74" fmla="*/ 1968500 h 2209800"/>
              <a:gd name="connsiteX75" fmla="*/ 2772833 w 5990167"/>
              <a:gd name="connsiteY75" fmla="*/ 1968500 h 2209800"/>
              <a:gd name="connsiteX76" fmla="*/ 2772833 w 5990167"/>
              <a:gd name="connsiteY76" fmla="*/ 2010833 h 2209800"/>
              <a:gd name="connsiteX77" fmla="*/ 2988733 w 5990167"/>
              <a:gd name="connsiteY77" fmla="*/ 2010833 h 2209800"/>
              <a:gd name="connsiteX78" fmla="*/ 2988733 w 5990167"/>
              <a:gd name="connsiteY78" fmla="*/ 2010833 h 2209800"/>
              <a:gd name="connsiteX79" fmla="*/ 2988733 w 5990167"/>
              <a:gd name="connsiteY79" fmla="*/ 2048933 h 2209800"/>
              <a:gd name="connsiteX80" fmla="*/ 2988733 w 5990167"/>
              <a:gd name="connsiteY80" fmla="*/ 2095500 h 2209800"/>
              <a:gd name="connsiteX81" fmla="*/ 3043767 w 5990167"/>
              <a:gd name="connsiteY81" fmla="*/ 2095500 h 2209800"/>
              <a:gd name="connsiteX82" fmla="*/ 3043767 w 5990167"/>
              <a:gd name="connsiteY82" fmla="*/ 2137833 h 2209800"/>
              <a:gd name="connsiteX83" fmla="*/ 3615267 w 5990167"/>
              <a:gd name="connsiteY83" fmla="*/ 2137833 h 2209800"/>
              <a:gd name="connsiteX84" fmla="*/ 3615267 w 5990167"/>
              <a:gd name="connsiteY84" fmla="*/ 2209800 h 2209800"/>
              <a:gd name="connsiteX85" fmla="*/ 5990167 w 5990167"/>
              <a:gd name="connsiteY85"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817033 w 5990167"/>
              <a:gd name="connsiteY28" fmla="*/ 825500 h 2209800"/>
              <a:gd name="connsiteX29" fmla="*/ 860425 w 5990167"/>
              <a:gd name="connsiteY29" fmla="*/ 847725 h 2209800"/>
              <a:gd name="connsiteX30" fmla="*/ 825500 w 5990167"/>
              <a:gd name="connsiteY30" fmla="*/ 914400 h 2209800"/>
              <a:gd name="connsiteX31" fmla="*/ 850900 w 5990167"/>
              <a:gd name="connsiteY31" fmla="*/ 914400 h 2209800"/>
              <a:gd name="connsiteX32" fmla="*/ 850900 w 5990167"/>
              <a:gd name="connsiteY32" fmla="*/ 965200 h 2209800"/>
              <a:gd name="connsiteX33" fmla="*/ 863600 w 5990167"/>
              <a:gd name="connsiteY33" fmla="*/ 965200 h 2209800"/>
              <a:gd name="connsiteX34" fmla="*/ 862013 w 5990167"/>
              <a:gd name="connsiteY34" fmla="*/ 1105429 h 2209800"/>
              <a:gd name="connsiteX35" fmla="*/ 910167 w 5990167"/>
              <a:gd name="connsiteY35" fmla="*/ 1110191 h 2209800"/>
              <a:gd name="connsiteX36" fmla="*/ 910167 w 5990167"/>
              <a:gd name="connsiteY36" fmla="*/ 1147233 h 2209800"/>
              <a:gd name="connsiteX37" fmla="*/ 948267 w 5990167"/>
              <a:gd name="connsiteY37" fmla="*/ 1147233 h 2209800"/>
              <a:gd name="connsiteX38" fmla="*/ 948267 w 5990167"/>
              <a:gd name="connsiteY38" fmla="*/ 1172633 h 2209800"/>
              <a:gd name="connsiteX39" fmla="*/ 969433 w 5990167"/>
              <a:gd name="connsiteY39" fmla="*/ 1172633 h 2209800"/>
              <a:gd name="connsiteX40" fmla="*/ 967316 w 5990167"/>
              <a:gd name="connsiteY40" fmla="*/ 1219200 h 2209800"/>
              <a:gd name="connsiteX41" fmla="*/ 1020233 w 5990167"/>
              <a:gd name="connsiteY41" fmla="*/ 1217083 h 2209800"/>
              <a:gd name="connsiteX42" fmla="*/ 1016000 w 5990167"/>
              <a:gd name="connsiteY42" fmla="*/ 1257299 h 2209800"/>
              <a:gd name="connsiteX43" fmla="*/ 1181100 w 5990167"/>
              <a:gd name="connsiteY43" fmla="*/ 1255182 h 2209800"/>
              <a:gd name="connsiteX44" fmla="*/ 1181100 w 5990167"/>
              <a:gd name="connsiteY44" fmla="*/ 1295400 h 2209800"/>
              <a:gd name="connsiteX45" fmla="*/ 1210733 w 5990167"/>
              <a:gd name="connsiteY45" fmla="*/ 1295400 h 2209800"/>
              <a:gd name="connsiteX46" fmla="*/ 1210733 w 5990167"/>
              <a:gd name="connsiteY46" fmla="*/ 1325033 h 2209800"/>
              <a:gd name="connsiteX47" fmla="*/ 1210733 w 5990167"/>
              <a:gd name="connsiteY47" fmla="*/ 1325033 h 2209800"/>
              <a:gd name="connsiteX48" fmla="*/ 1216555 w 5990167"/>
              <a:gd name="connsiteY48" fmla="*/ 1361017 h 2209800"/>
              <a:gd name="connsiteX49" fmla="*/ 1235603 w 5990167"/>
              <a:gd name="connsiteY49" fmla="*/ 1361017 h 2209800"/>
              <a:gd name="connsiteX50" fmla="*/ 1240367 w 5990167"/>
              <a:gd name="connsiteY50" fmla="*/ 1397000 h 2209800"/>
              <a:gd name="connsiteX51" fmla="*/ 1248833 w 5990167"/>
              <a:gd name="connsiteY51" fmla="*/ 1397000 h 2209800"/>
              <a:gd name="connsiteX52" fmla="*/ 1247245 w 5990167"/>
              <a:gd name="connsiteY52" fmla="*/ 1491720 h 2209800"/>
              <a:gd name="connsiteX53" fmla="*/ 1265767 w 5990167"/>
              <a:gd name="connsiteY53" fmla="*/ 1494367 h 2209800"/>
              <a:gd name="connsiteX54" fmla="*/ 1265767 w 5990167"/>
              <a:gd name="connsiteY54" fmla="*/ 1540933 h 2209800"/>
              <a:gd name="connsiteX55" fmla="*/ 1295400 w 5990167"/>
              <a:gd name="connsiteY55" fmla="*/ 1540933 h 2209800"/>
              <a:gd name="connsiteX56" fmla="*/ 1293283 w 5990167"/>
              <a:gd name="connsiteY56" fmla="*/ 1566332 h 2209800"/>
              <a:gd name="connsiteX57" fmla="*/ 1606550 w 5990167"/>
              <a:gd name="connsiteY57" fmla="*/ 1566332 h 2209800"/>
              <a:gd name="connsiteX58" fmla="*/ 1604433 w 5990167"/>
              <a:gd name="connsiteY58" fmla="*/ 1608666 h 2209800"/>
              <a:gd name="connsiteX59" fmla="*/ 1629833 w 5990167"/>
              <a:gd name="connsiteY59" fmla="*/ 1608666 h 2209800"/>
              <a:gd name="connsiteX60" fmla="*/ 1629833 w 5990167"/>
              <a:gd name="connsiteY60" fmla="*/ 1667933 h 2209800"/>
              <a:gd name="connsiteX61" fmla="*/ 1680633 w 5990167"/>
              <a:gd name="connsiteY61" fmla="*/ 1667933 h 2209800"/>
              <a:gd name="connsiteX62" fmla="*/ 1680633 w 5990167"/>
              <a:gd name="connsiteY62" fmla="*/ 1761066 h 2209800"/>
              <a:gd name="connsiteX63" fmla="*/ 1792816 w 5990167"/>
              <a:gd name="connsiteY63" fmla="*/ 1761066 h 2209800"/>
              <a:gd name="connsiteX64" fmla="*/ 1797050 w 5990167"/>
              <a:gd name="connsiteY64" fmla="*/ 1786466 h 2209800"/>
              <a:gd name="connsiteX65" fmla="*/ 1998134 w 5990167"/>
              <a:gd name="connsiteY65" fmla="*/ 1788583 h 2209800"/>
              <a:gd name="connsiteX66" fmla="*/ 1993900 w 5990167"/>
              <a:gd name="connsiteY66" fmla="*/ 1816100 h 2209800"/>
              <a:gd name="connsiteX67" fmla="*/ 2006600 w 5990167"/>
              <a:gd name="connsiteY67" fmla="*/ 1816100 h 2209800"/>
              <a:gd name="connsiteX68" fmla="*/ 2006600 w 5990167"/>
              <a:gd name="connsiteY68" fmla="*/ 1871133 h 2209800"/>
              <a:gd name="connsiteX69" fmla="*/ 2027767 w 5990167"/>
              <a:gd name="connsiteY69" fmla="*/ 1871133 h 2209800"/>
              <a:gd name="connsiteX70" fmla="*/ 2027767 w 5990167"/>
              <a:gd name="connsiteY70" fmla="*/ 1896533 h 2209800"/>
              <a:gd name="connsiteX71" fmla="*/ 2224616 w 5990167"/>
              <a:gd name="connsiteY71" fmla="*/ 1894417 h 2209800"/>
              <a:gd name="connsiteX72" fmla="*/ 2222500 w 5990167"/>
              <a:gd name="connsiteY72" fmla="*/ 1930400 h 2209800"/>
              <a:gd name="connsiteX73" fmla="*/ 2425700 w 5990167"/>
              <a:gd name="connsiteY73" fmla="*/ 1930400 h 2209800"/>
              <a:gd name="connsiteX74" fmla="*/ 2425700 w 5990167"/>
              <a:gd name="connsiteY74" fmla="*/ 1968500 h 2209800"/>
              <a:gd name="connsiteX75" fmla="*/ 2772833 w 5990167"/>
              <a:gd name="connsiteY75" fmla="*/ 1968500 h 2209800"/>
              <a:gd name="connsiteX76" fmla="*/ 2772833 w 5990167"/>
              <a:gd name="connsiteY76" fmla="*/ 2010833 h 2209800"/>
              <a:gd name="connsiteX77" fmla="*/ 2988733 w 5990167"/>
              <a:gd name="connsiteY77" fmla="*/ 2010833 h 2209800"/>
              <a:gd name="connsiteX78" fmla="*/ 2988733 w 5990167"/>
              <a:gd name="connsiteY78" fmla="*/ 2010833 h 2209800"/>
              <a:gd name="connsiteX79" fmla="*/ 2988733 w 5990167"/>
              <a:gd name="connsiteY79" fmla="*/ 2048933 h 2209800"/>
              <a:gd name="connsiteX80" fmla="*/ 2988733 w 5990167"/>
              <a:gd name="connsiteY80" fmla="*/ 2095500 h 2209800"/>
              <a:gd name="connsiteX81" fmla="*/ 3043767 w 5990167"/>
              <a:gd name="connsiteY81" fmla="*/ 2095500 h 2209800"/>
              <a:gd name="connsiteX82" fmla="*/ 3043767 w 5990167"/>
              <a:gd name="connsiteY82" fmla="*/ 2137833 h 2209800"/>
              <a:gd name="connsiteX83" fmla="*/ 3615267 w 5990167"/>
              <a:gd name="connsiteY83" fmla="*/ 2137833 h 2209800"/>
              <a:gd name="connsiteX84" fmla="*/ 3615267 w 5990167"/>
              <a:gd name="connsiteY84" fmla="*/ 2209800 h 2209800"/>
              <a:gd name="connsiteX85" fmla="*/ 5990167 w 5990167"/>
              <a:gd name="connsiteY85"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40833 w 5990167"/>
              <a:gd name="connsiteY27" fmla="*/ 787400 h 2209800"/>
              <a:gd name="connsiteX28" fmla="*/ 860425 w 5990167"/>
              <a:gd name="connsiteY28" fmla="*/ 847725 h 2209800"/>
              <a:gd name="connsiteX29" fmla="*/ 825500 w 5990167"/>
              <a:gd name="connsiteY29" fmla="*/ 914400 h 2209800"/>
              <a:gd name="connsiteX30" fmla="*/ 850900 w 5990167"/>
              <a:gd name="connsiteY30" fmla="*/ 914400 h 2209800"/>
              <a:gd name="connsiteX31" fmla="*/ 850900 w 5990167"/>
              <a:gd name="connsiteY31" fmla="*/ 965200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60425 w 5990167"/>
              <a:gd name="connsiteY28" fmla="*/ 847725 h 2209800"/>
              <a:gd name="connsiteX29" fmla="*/ 825500 w 5990167"/>
              <a:gd name="connsiteY29" fmla="*/ 914400 h 2209800"/>
              <a:gd name="connsiteX30" fmla="*/ 850900 w 5990167"/>
              <a:gd name="connsiteY30" fmla="*/ 914400 h 2209800"/>
              <a:gd name="connsiteX31" fmla="*/ 850900 w 5990167"/>
              <a:gd name="connsiteY31" fmla="*/ 965200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31850 w 5990167"/>
              <a:gd name="connsiteY28" fmla="*/ 860425 h 2209800"/>
              <a:gd name="connsiteX29" fmla="*/ 825500 w 5990167"/>
              <a:gd name="connsiteY29" fmla="*/ 914400 h 2209800"/>
              <a:gd name="connsiteX30" fmla="*/ 850900 w 5990167"/>
              <a:gd name="connsiteY30" fmla="*/ 914400 h 2209800"/>
              <a:gd name="connsiteX31" fmla="*/ 850900 w 5990167"/>
              <a:gd name="connsiteY31" fmla="*/ 965200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31850 w 5990167"/>
              <a:gd name="connsiteY28" fmla="*/ 860425 h 2209800"/>
              <a:gd name="connsiteX29" fmla="*/ 825500 w 5990167"/>
              <a:gd name="connsiteY29" fmla="*/ 914400 h 2209800"/>
              <a:gd name="connsiteX30" fmla="*/ 850900 w 5990167"/>
              <a:gd name="connsiteY30" fmla="*/ 914400 h 2209800"/>
              <a:gd name="connsiteX31" fmla="*/ 850900 w 5990167"/>
              <a:gd name="connsiteY31" fmla="*/ 965200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25500 w 5990167"/>
              <a:gd name="connsiteY28" fmla="*/ 914400 h 2209800"/>
              <a:gd name="connsiteX29" fmla="*/ 850900 w 5990167"/>
              <a:gd name="connsiteY29" fmla="*/ 914400 h 2209800"/>
              <a:gd name="connsiteX30" fmla="*/ 850900 w 5990167"/>
              <a:gd name="connsiteY30" fmla="*/ 965200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50900 w 5990167"/>
              <a:gd name="connsiteY28" fmla="*/ 914400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01687 w 5990167"/>
              <a:gd name="connsiteY28" fmla="*/ 914400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42962 w 5990167"/>
              <a:gd name="connsiteY28" fmla="*/ 871537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797983 w 5990167"/>
              <a:gd name="connsiteY27" fmla="*/ 790575 h 2209800"/>
              <a:gd name="connsiteX28" fmla="*/ 842962 w 5990167"/>
              <a:gd name="connsiteY28" fmla="*/ 871537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42962 w 5990167"/>
              <a:gd name="connsiteY27" fmla="*/ 871537 h 2209800"/>
              <a:gd name="connsiteX28" fmla="*/ 850900 w 5990167"/>
              <a:gd name="connsiteY28" fmla="*/ 965200 h 2209800"/>
              <a:gd name="connsiteX29" fmla="*/ 863600 w 5990167"/>
              <a:gd name="connsiteY29" fmla="*/ 965200 h 2209800"/>
              <a:gd name="connsiteX30" fmla="*/ 862013 w 5990167"/>
              <a:gd name="connsiteY30" fmla="*/ 1105429 h 2209800"/>
              <a:gd name="connsiteX31" fmla="*/ 910167 w 5990167"/>
              <a:gd name="connsiteY31" fmla="*/ 1110191 h 2209800"/>
              <a:gd name="connsiteX32" fmla="*/ 910167 w 5990167"/>
              <a:gd name="connsiteY32" fmla="*/ 1147233 h 2209800"/>
              <a:gd name="connsiteX33" fmla="*/ 948267 w 5990167"/>
              <a:gd name="connsiteY33" fmla="*/ 1147233 h 2209800"/>
              <a:gd name="connsiteX34" fmla="*/ 948267 w 5990167"/>
              <a:gd name="connsiteY34" fmla="*/ 1172633 h 2209800"/>
              <a:gd name="connsiteX35" fmla="*/ 969433 w 5990167"/>
              <a:gd name="connsiteY35" fmla="*/ 1172633 h 2209800"/>
              <a:gd name="connsiteX36" fmla="*/ 967316 w 5990167"/>
              <a:gd name="connsiteY36" fmla="*/ 1219200 h 2209800"/>
              <a:gd name="connsiteX37" fmla="*/ 1020233 w 5990167"/>
              <a:gd name="connsiteY37" fmla="*/ 1217083 h 2209800"/>
              <a:gd name="connsiteX38" fmla="*/ 1016000 w 5990167"/>
              <a:gd name="connsiteY38" fmla="*/ 1257299 h 2209800"/>
              <a:gd name="connsiteX39" fmla="*/ 1181100 w 5990167"/>
              <a:gd name="connsiteY39" fmla="*/ 1255182 h 2209800"/>
              <a:gd name="connsiteX40" fmla="*/ 1181100 w 5990167"/>
              <a:gd name="connsiteY40" fmla="*/ 1295400 h 2209800"/>
              <a:gd name="connsiteX41" fmla="*/ 1210733 w 5990167"/>
              <a:gd name="connsiteY41" fmla="*/ 1295400 h 2209800"/>
              <a:gd name="connsiteX42" fmla="*/ 1210733 w 5990167"/>
              <a:gd name="connsiteY42" fmla="*/ 1325033 h 2209800"/>
              <a:gd name="connsiteX43" fmla="*/ 1210733 w 5990167"/>
              <a:gd name="connsiteY43" fmla="*/ 1325033 h 2209800"/>
              <a:gd name="connsiteX44" fmla="*/ 1216555 w 5990167"/>
              <a:gd name="connsiteY44" fmla="*/ 1361017 h 2209800"/>
              <a:gd name="connsiteX45" fmla="*/ 1235603 w 5990167"/>
              <a:gd name="connsiteY45" fmla="*/ 1361017 h 2209800"/>
              <a:gd name="connsiteX46" fmla="*/ 1240367 w 5990167"/>
              <a:gd name="connsiteY46" fmla="*/ 1397000 h 2209800"/>
              <a:gd name="connsiteX47" fmla="*/ 1248833 w 5990167"/>
              <a:gd name="connsiteY47" fmla="*/ 1397000 h 2209800"/>
              <a:gd name="connsiteX48" fmla="*/ 1247245 w 5990167"/>
              <a:gd name="connsiteY48" fmla="*/ 1491720 h 2209800"/>
              <a:gd name="connsiteX49" fmla="*/ 1265767 w 5990167"/>
              <a:gd name="connsiteY49" fmla="*/ 1494367 h 2209800"/>
              <a:gd name="connsiteX50" fmla="*/ 1265767 w 5990167"/>
              <a:gd name="connsiteY50" fmla="*/ 1540933 h 2209800"/>
              <a:gd name="connsiteX51" fmla="*/ 1295400 w 5990167"/>
              <a:gd name="connsiteY51" fmla="*/ 1540933 h 2209800"/>
              <a:gd name="connsiteX52" fmla="*/ 1293283 w 5990167"/>
              <a:gd name="connsiteY52" fmla="*/ 1566332 h 2209800"/>
              <a:gd name="connsiteX53" fmla="*/ 1606550 w 5990167"/>
              <a:gd name="connsiteY53" fmla="*/ 1566332 h 2209800"/>
              <a:gd name="connsiteX54" fmla="*/ 1604433 w 5990167"/>
              <a:gd name="connsiteY54" fmla="*/ 1608666 h 2209800"/>
              <a:gd name="connsiteX55" fmla="*/ 1629833 w 5990167"/>
              <a:gd name="connsiteY55" fmla="*/ 1608666 h 2209800"/>
              <a:gd name="connsiteX56" fmla="*/ 1629833 w 5990167"/>
              <a:gd name="connsiteY56" fmla="*/ 1667933 h 2209800"/>
              <a:gd name="connsiteX57" fmla="*/ 1680633 w 5990167"/>
              <a:gd name="connsiteY57" fmla="*/ 1667933 h 2209800"/>
              <a:gd name="connsiteX58" fmla="*/ 1680633 w 5990167"/>
              <a:gd name="connsiteY58" fmla="*/ 1761066 h 2209800"/>
              <a:gd name="connsiteX59" fmla="*/ 1792816 w 5990167"/>
              <a:gd name="connsiteY59" fmla="*/ 1761066 h 2209800"/>
              <a:gd name="connsiteX60" fmla="*/ 1797050 w 5990167"/>
              <a:gd name="connsiteY60" fmla="*/ 1786466 h 2209800"/>
              <a:gd name="connsiteX61" fmla="*/ 1998134 w 5990167"/>
              <a:gd name="connsiteY61" fmla="*/ 1788583 h 2209800"/>
              <a:gd name="connsiteX62" fmla="*/ 1993900 w 5990167"/>
              <a:gd name="connsiteY62" fmla="*/ 1816100 h 2209800"/>
              <a:gd name="connsiteX63" fmla="*/ 2006600 w 5990167"/>
              <a:gd name="connsiteY63" fmla="*/ 1816100 h 2209800"/>
              <a:gd name="connsiteX64" fmla="*/ 2006600 w 5990167"/>
              <a:gd name="connsiteY64" fmla="*/ 1871133 h 2209800"/>
              <a:gd name="connsiteX65" fmla="*/ 2027767 w 5990167"/>
              <a:gd name="connsiteY65" fmla="*/ 1871133 h 2209800"/>
              <a:gd name="connsiteX66" fmla="*/ 2027767 w 5990167"/>
              <a:gd name="connsiteY66" fmla="*/ 1896533 h 2209800"/>
              <a:gd name="connsiteX67" fmla="*/ 2224616 w 5990167"/>
              <a:gd name="connsiteY67" fmla="*/ 1894417 h 2209800"/>
              <a:gd name="connsiteX68" fmla="*/ 2222500 w 5990167"/>
              <a:gd name="connsiteY68" fmla="*/ 1930400 h 2209800"/>
              <a:gd name="connsiteX69" fmla="*/ 2425700 w 5990167"/>
              <a:gd name="connsiteY69" fmla="*/ 1930400 h 2209800"/>
              <a:gd name="connsiteX70" fmla="*/ 2425700 w 5990167"/>
              <a:gd name="connsiteY70" fmla="*/ 1968500 h 2209800"/>
              <a:gd name="connsiteX71" fmla="*/ 2772833 w 5990167"/>
              <a:gd name="connsiteY71" fmla="*/ 1968500 h 2209800"/>
              <a:gd name="connsiteX72" fmla="*/ 2772833 w 5990167"/>
              <a:gd name="connsiteY72" fmla="*/ 2010833 h 2209800"/>
              <a:gd name="connsiteX73" fmla="*/ 2988733 w 5990167"/>
              <a:gd name="connsiteY73" fmla="*/ 2010833 h 2209800"/>
              <a:gd name="connsiteX74" fmla="*/ 2988733 w 5990167"/>
              <a:gd name="connsiteY74" fmla="*/ 2010833 h 2209800"/>
              <a:gd name="connsiteX75" fmla="*/ 2988733 w 5990167"/>
              <a:gd name="connsiteY75" fmla="*/ 2048933 h 2209800"/>
              <a:gd name="connsiteX76" fmla="*/ 2988733 w 5990167"/>
              <a:gd name="connsiteY76" fmla="*/ 2095500 h 2209800"/>
              <a:gd name="connsiteX77" fmla="*/ 3043767 w 5990167"/>
              <a:gd name="connsiteY77" fmla="*/ 2095500 h 2209800"/>
              <a:gd name="connsiteX78" fmla="*/ 3043767 w 5990167"/>
              <a:gd name="connsiteY78" fmla="*/ 2137833 h 2209800"/>
              <a:gd name="connsiteX79" fmla="*/ 3615267 w 5990167"/>
              <a:gd name="connsiteY79" fmla="*/ 2137833 h 2209800"/>
              <a:gd name="connsiteX80" fmla="*/ 3615267 w 5990167"/>
              <a:gd name="connsiteY80" fmla="*/ 2209800 h 2209800"/>
              <a:gd name="connsiteX81" fmla="*/ 5990167 w 5990167"/>
              <a:gd name="connsiteY81"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50900 w 5990167"/>
              <a:gd name="connsiteY28" fmla="*/ 965200 h 2209800"/>
              <a:gd name="connsiteX29" fmla="*/ 863600 w 5990167"/>
              <a:gd name="connsiteY29" fmla="*/ 965200 h 2209800"/>
              <a:gd name="connsiteX30" fmla="*/ 862013 w 5990167"/>
              <a:gd name="connsiteY30" fmla="*/ 1105429 h 2209800"/>
              <a:gd name="connsiteX31" fmla="*/ 910167 w 5990167"/>
              <a:gd name="connsiteY31" fmla="*/ 1110191 h 2209800"/>
              <a:gd name="connsiteX32" fmla="*/ 910167 w 5990167"/>
              <a:gd name="connsiteY32" fmla="*/ 1147233 h 2209800"/>
              <a:gd name="connsiteX33" fmla="*/ 948267 w 5990167"/>
              <a:gd name="connsiteY33" fmla="*/ 1147233 h 2209800"/>
              <a:gd name="connsiteX34" fmla="*/ 948267 w 5990167"/>
              <a:gd name="connsiteY34" fmla="*/ 1172633 h 2209800"/>
              <a:gd name="connsiteX35" fmla="*/ 969433 w 5990167"/>
              <a:gd name="connsiteY35" fmla="*/ 1172633 h 2209800"/>
              <a:gd name="connsiteX36" fmla="*/ 967316 w 5990167"/>
              <a:gd name="connsiteY36" fmla="*/ 1219200 h 2209800"/>
              <a:gd name="connsiteX37" fmla="*/ 1020233 w 5990167"/>
              <a:gd name="connsiteY37" fmla="*/ 1217083 h 2209800"/>
              <a:gd name="connsiteX38" fmla="*/ 1016000 w 5990167"/>
              <a:gd name="connsiteY38" fmla="*/ 1257299 h 2209800"/>
              <a:gd name="connsiteX39" fmla="*/ 1181100 w 5990167"/>
              <a:gd name="connsiteY39" fmla="*/ 1255182 h 2209800"/>
              <a:gd name="connsiteX40" fmla="*/ 1181100 w 5990167"/>
              <a:gd name="connsiteY40" fmla="*/ 1295400 h 2209800"/>
              <a:gd name="connsiteX41" fmla="*/ 1210733 w 5990167"/>
              <a:gd name="connsiteY41" fmla="*/ 1295400 h 2209800"/>
              <a:gd name="connsiteX42" fmla="*/ 1210733 w 5990167"/>
              <a:gd name="connsiteY42" fmla="*/ 1325033 h 2209800"/>
              <a:gd name="connsiteX43" fmla="*/ 1210733 w 5990167"/>
              <a:gd name="connsiteY43" fmla="*/ 1325033 h 2209800"/>
              <a:gd name="connsiteX44" fmla="*/ 1216555 w 5990167"/>
              <a:gd name="connsiteY44" fmla="*/ 1361017 h 2209800"/>
              <a:gd name="connsiteX45" fmla="*/ 1235603 w 5990167"/>
              <a:gd name="connsiteY45" fmla="*/ 1361017 h 2209800"/>
              <a:gd name="connsiteX46" fmla="*/ 1240367 w 5990167"/>
              <a:gd name="connsiteY46" fmla="*/ 1397000 h 2209800"/>
              <a:gd name="connsiteX47" fmla="*/ 1248833 w 5990167"/>
              <a:gd name="connsiteY47" fmla="*/ 1397000 h 2209800"/>
              <a:gd name="connsiteX48" fmla="*/ 1247245 w 5990167"/>
              <a:gd name="connsiteY48" fmla="*/ 1491720 h 2209800"/>
              <a:gd name="connsiteX49" fmla="*/ 1265767 w 5990167"/>
              <a:gd name="connsiteY49" fmla="*/ 1494367 h 2209800"/>
              <a:gd name="connsiteX50" fmla="*/ 1265767 w 5990167"/>
              <a:gd name="connsiteY50" fmla="*/ 1540933 h 2209800"/>
              <a:gd name="connsiteX51" fmla="*/ 1295400 w 5990167"/>
              <a:gd name="connsiteY51" fmla="*/ 1540933 h 2209800"/>
              <a:gd name="connsiteX52" fmla="*/ 1293283 w 5990167"/>
              <a:gd name="connsiteY52" fmla="*/ 1566332 h 2209800"/>
              <a:gd name="connsiteX53" fmla="*/ 1606550 w 5990167"/>
              <a:gd name="connsiteY53" fmla="*/ 1566332 h 2209800"/>
              <a:gd name="connsiteX54" fmla="*/ 1604433 w 5990167"/>
              <a:gd name="connsiteY54" fmla="*/ 1608666 h 2209800"/>
              <a:gd name="connsiteX55" fmla="*/ 1629833 w 5990167"/>
              <a:gd name="connsiteY55" fmla="*/ 1608666 h 2209800"/>
              <a:gd name="connsiteX56" fmla="*/ 1629833 w 5990167"/>
              <a:gd name="connsiteY56" fmla="*/ 1667933 h 2209800"/>
              <a:gd name="connsiteX57" fmla="*/ 1680633 w 5990167"/>
              <a:gd name="connsiteY57" fmla="*/ 1667933 h 2209800"/>
              <a:gd name="connsiteX58" fmla="*/ 1680633 w 5990167"/>
              <a:gd name="connsiteY58" fmla="*/ 1761066 h 2209800"/>
              <a:gd name="connsiteX59" fmla="*/ 1792816 w 5990167"/>
              <a:gd name="connsiteY59" fmla="*/ 1761066 h 2209800"/>
              <a:gd name="connsiteX60" fmla="*/ 1797050 w 5990167"/>
              <a:gd name="connsiteY60" fmla="*/ 1786466 h 2209800"/>
              <a:gd name="connsiteX61" fmla="*/ 1998134 w 5990167"/>
              <a:gd name="connsiteY61" fmla="*/ 1788583 h 2209800"/>
              <a:gd name="connsiteX62" fmla="*/ 1993900 w 5990167"/>
              <a:gd name="connsiteY62" fmla="*/ 1816100 h 2209800"/>
              <a:gd name="connsiteX63" fmla="*/ 2006600 w 5990167"/>
              <a:gd name="connsiteY63" fmla="*/ 1816100 h 2209800"/>
              <a:gd name="connsiteX64" fmla="*/ 2006600 w 5990167"/>
              <a:gd name="connsiteY64" fmla="*/ 1871133 h 2209800"/>
              <a:gd name="connsiteX65" fmla="*/ 2027767 w 5990167"/>
              <a:gd name="connsiteY65" fmla="*/ 1871133 h 2209800"/>
              <a:gd name="connsiteX66" fmla="*/ 2027767 w 5990167"/>
              <a:gd name="connsiteY66" fmla="*/ 1896533 h 2209800"/>
              <a:gd name="connsiteX67" fmla="*/ 2224616 w 5990167"/>
              <a:gd name="connsiteY67" fmla="*/ 1894417 h 2209800"/>
              <a:gd name="connsiteX68" fmla="*/ 2222500 w 5990167"/>
              <a:gd name="connsiteY68" fmla="*/ 1930400 h 2209800"/>
              <a:gd name="connsiteX69" fmla="*/ 2425700 w 5990167"/>
              <a:gd name="connsiteY69" fmla="*/ 1930400 h 2209800"/>
              <a:gd name="connsiteX70" fmla="*/ 2425700 w 5990167"/>
              <a:gd name="connsiteY70" fmla="*/ 1968500 h 2209800"/>
              <a:gd name="connsiteX71" fmla="*/ 2772833 w 5990167"/>
              <a:gd name="connsiteY71" fmla="*/ 1968500 h 2209800"/>
              <a:gd name="connsiteX72" fmla="*/ 2772833 w 5990167"/>
              <a:gd name="connsiteY72" fmla="*/ 2010833 h 2209800"/>
              <a:gd name="connsiteX73" fmla="*/ 2988733 w 5990167"/>
              <a:gd name="connsiteY73" fmla="*/ 2010833 h 2209800"/>
              <a:gd name="connsiteX74" fmla="*/ 2988733 w 5990167"/>
              <a:gd name="connsiteY74" fmla="*/ 2010833 h 2209800"/>
              <a:gd name="connsiteX75" fmla="*/ 2988733 w 5990167"/>
              <a:gd name="connsiteY75" fmla="*/ 2048933 h 2209800"/>
              <a:gd name="connsiteX76" fmla="*/ 2988733 w 5990167"/>
              <a:gd name="connsiteY76" fmla="*/ 2095500 h 2209800"/>
              <a:gd name="connsiteX77" fmla="*/ 3043767 w 5990167"/>
              <a:gd name="connsiteY77" fmla="*/ 2095500 h 2209800"/>
              <a:gd name="connsiteX78" fmla="*/ 3043767 w 5990167"/>
              <a:gd name="connsiteY78" fmla="*/ 2137833 h 2209800"/>
              <a:gd name="connsiteX79" fmla="*/ 3615267 w 5990167"/>
              <a:gd name="connsiteY79" fmla="*/ 2137833 h 2209800"/>
              <a:gd name="connsiteX80" fmla="*/ 3615267 w 5990167"/>
              <a:gd name="connsiteY80" fmla="*/ 2209800 h 2209800"/>
              <a:gd name="connsiteX81" fmla="*/ 5990167 w 5990167"/>
              <a:gd name="connsiteY81"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38200 w 5990167"/>
              <a:gd name="connsiteY28" fmla="*/ 888471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50900 w 5990167"/>
              <a:gd name="connsiteY29" fmla="*/ 965200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50900 w 5990167"/>
              <a:gd name="connsiteY29" fmla="*/ 965200 h 2209800"/>
              <a:gd name="connsiteX30" fmla="*/ 828675 w 5990167"/>
              <a:gd name="connsiteY30" fmla="*/ 902758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50900 w 5990167"/>
              <a:gd name="connsiteY29" fmla="*/ 965200 h 2209800"/>
              <a:gd name="connsiteX30" fmla="*/ 842962 w 5990167"/>
              <a:gd name="connsiteY30" fmla="*/ 8757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50900 w 5990167"/>
              <a:gd name="connsiteY29" fmla="*/ 965200 h 2209800"/>
              <a:gd name="connsiteX30" fmla="*/ 873124 w 5990167"/>
              <a:gd name="connsiteY30" fmla="*/ 886884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47725 w 5990167"/>
              <a:gd name="connsiteY29" fmla="*/ 871537 h 2209800"/>
              <a:gd name="connsiteX30" fmla="*/ 873124 w 5990167"/>
              <a:gd name="connsiteY30" fmla="*/ 886884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47725 w 5990167"/>
              <a:gd name="connsiteY29" fmla="*/ 871537 h 2209800"/>
              <a:gd name="connsiteX30" fmla="*/ 831849 w 5990167"/>
              <a:gd name="connsiteY30" fmla="*/ 97102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47725 w 5990167"/>
              <a:gd name="connsiteY29" fmla="*/ 871537 h 2209800"/>
              <a:gd name="connsiteX30" fmla="*/ 833437 w 5990167"/>
              <a:gd name="connsiteY30" fmla="*/ 953558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3437 w 5990167"/>
              <a:gd name="connsiteY30" fmla="*/ 953558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53558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72608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4450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508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25967 w 5990167"/>
              <a:gd name="connsiteY11" fmla="*/ 198966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294217 w 5990167"/>
              <a:gd name="connsiteY11" fmla="*/ 203728 h 2209800"/>
              <a:gd name="connsiteX12" fmla="*/ 325967 w 5990167"/>
              <a:gd name="connsiteY12" fmla="*/ 241300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294217 w 5990167"/>
              <a:gd name="connsiteY11" fmla="*/ 203728 h 2209800"/>
              <a:gd name="connsiteX12" fmla="*/ 338667 w 5990167"/>
              <a:gd name="connsiteY12" fmla="*/ 211138 h 2209800"/>
              <a:gd name="connsiteX13" fmla="*/ 372533 w 5990167"/>
              <a:gd name="connsiteY13" fmla="*/ 241300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294217 w 5990167"/>
              <a:gd name="connsiteY11" fmla="*/ 203728 h 2209800"/>
              <a:gd name="connsiteX12" fmla="*/ 338667 w 5990167"/>
              <a:gd name="connsiteY12" fmla="*/ 211138 h 2209800"/>
              <a:gd name="connsiteX13" fmla="*/ 343958 w 5990167"/>
              <a:gd name="connsiteY13" fmla="*/ 239713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294217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62466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35478 h 2209800"/>
              <a:gd name="connsiteX15" fmla="*/ 431800 w 5990167"/>
              <a:gd name="connsiteY15" fmla="*/ 262466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35478 h 2209800"/>
              <a:gd name="connsiteX15" fmla="*/ 431800 w 5990167"/>
              <a:gd name="connsiteY15" fmla="*/ 262466 h 2209800"/>
              <a:gd name="connsiteX16" fmla="*/ 406400 w 5990167"/>
              <a:gd name="connsiteY16" fmla="*/ 255058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35478 h 2209800"/>
              <a:gd name="connsiteX15" fmla="*/ 431800 w 5990167"/>
              <a:gd name="connsiteY15" fmla="*/ 262466 h 2209800"/>
              <a:gd name="connsiteX16" fmla="*/ 442912 w 5990167"/>
              <a:gd name="connsiteY16" fmla="*/ 318558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35478 h 2209800"/>
              <a:gd name="connsiteX15" fmla="*/ 381000 w 5990167"/>
              <a:gd name="connsiteY15" fmla="*/ 273578 h 2209800"/>
              <a:gd name="connsiteX16" fmla="*/ 442912 w 5990167"/>
              <a:gd name="connsiteY16" fmla="*/ 318558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2533 w 5990167"/>
              <a:gd name="connsiteY14" fmla="*/ 235478 h 2209800"/>
              <a:gd name="connsiteX15" fmla="*/ 381000 w 5990167"/>
              <a:gd name="connsiteY15" fmla="*/ 273578 h 2209800"/>
              <a:gd name="connsiteX16" fmla="*/ 430212 w 5990167"/>
              <a:gd name="connsiteY16" fmla="*/ 269346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4121 w 5990167"/>
              <a:gd name="connsiteY14" fmla="*/ 243416 h 2209800"/>
              <a:gd name="connsiteX15" fmla="*/ 381000 w 5990167"/>
              <a:gd name="connsiteY15" fmla="*/ 273578 h 2209800"/>
              <a:gd name="connsiteX16" fmla="*/ 430212 w 5990167"/>
              <a:gd name="connsiteY16" fmla="*/ 269346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4121 w 5990167"/>
              <a:gd name="connsiteY14" fmla="*/ 243416 h 2209800"/>
              <a:gd name="connsiteX15" fmla="*/ 376237 w 5990167"/>
              <a:gd name="connsiteY15" fmla="*/ 273578 h 2209800"/>
              <a:gd name="connsiteX16" fmla="*/ 430212 w 5990167"/>
              <a:gd name="connsiteY16" fmla="*/ 269346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592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4121 w 5990167"/>
              <a:gd name="connsiteY14" fmla="*/ 243416 h 2209800"/>
              <a:gd name="connsiteX15" fmla="*/ 376237 w 5990167"/>
              <a:gd name="connsiteY15" fmla="*/ 273578 h 2209800"/>
              <a:gd name="connsiteX16" fmla="*/ 430212 w 5990167"/>
              <a:gd name="connsiteY16" fmla="*/ 270933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71966 h 2209800"/>
              <a:gd name="connsiteX5" fmla="*/ 207433 w 5990167"/>
              <a:gd name="connsiteY5" fmla="*/ 59266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4121 w 5990167"/>
              <a:gd name="connsiteY14" fmla="*/ 243416 h 2209800"/>
              <a:gd name="connsiteX15" fmla="*/ 376237 w 5990167"/>
              <a:gd name="connsiteY15" fmla="*/ 273578 h 2209800"/>
              <a:gd name="connsiteX16" fmla="*/ 430212 w 5990167"/>
              <a:gd name="connsiteY16" fmla="*/ 270933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38100 h 2209800"/>
              <a:gd name="connsiteX4" fmla="*/ 88901 w 5990167"/>
              <a:gd name="connsiteY4" fmla="*/ 71966 h 2209800"/>
              <a:gd name="connsiteX5" fmla="*/ 209020 w 5990167"/>
              <a:gd name="connsiteY5" fmla="*/ 70378 h 2209800"/>
              <a:gd name="connsiteX6" fmla="*/ 207433 w 5990167"/>
              <a:gd name="connsiteY6" fmla="*/ 105833 h 2209800"/>
              <a:gd name="connsiteX7" fmla="*/ 241300 w 5990167"/>
              <a:gd name="connsiteY7" fmla="*/ 105833 h 2209800"/>
              <a:gd name="connsiteX8" fmla="*/ 241300 w 5990167"/>
              <a:gd name="connsiteY8" fmla="*/ 173566 h 2209800"/>
              <a:gd name="connsiteX9" fmla="*/ 300567 w 5990167"/>
              <a:gd name="connsiteY9" fmla="*/ 173566 h 2209800"/>
              <a:gd name="connsiteX10" fmla="*/ 300567 w 5990167"/>
              <a:gd name="connsiteY10" fmla="*/ 173566 h 2209800"/>
              <a:gd name="connsiteX11" fmla="*/ 303742 w 5990167"/>
              <a:gd name="connsiteY11" fmla="*/ 203728 h 2209800"/>
              <a:gd name="connsiteX12" fmla="*/ 338667 w 5990167"/>
              <a:gd name="connsiteY12" fmla="*/ 204788 h 2209800"/>
              <a:gd name="connsiteX13" fmla="*/ 343958 w 5990167"/>
              <a:gd name="connsiteY13" fmla="*/ 239713 h 2209800"/>
              <a:gd name="connsiteX14" fmla="*/ 374121 w 5990167"/>
              <a:gd name="connsiteY14" fmla="*/ 243416 h 2209800"/>
              <a:gd name="connsiteX15" fmla="*/ 376237 w 5990167"/>
              <a:gd name="connsiteY15" fmla="*/ 273578 h 2209800"/>
              <a:gd name="connsiteX16" fmla="*/ 430212 w 5990167"/>
              <a:gd name="connsiteY16" fmla="*/ 270933 h 2209800"/>
              <a:gd name="connsiteX17" fmla="*/ 431800 w 5990167"/>
              <a:gd name="connsiteY17" fmla="*/ 389466 h 2209800"/>
              <a:gd name="connsiteX18" fmla="*/ 440267 w 5990167"/>
              <a:gd name="connsiteY18" fmla="*/ 389466 h 2209800"/>
              <a:gd name="connsiteX19" fmla="*/ 440267 w 5990167"/>
              <a:gd name="connsiteY19" fmla="*/ 457200 h 2209800"/>
              <a:gd name="connsiteX20" fmla="*/ 452967 w 5990167"/>
              <a:gd name="connsiteY20" fmla="*/ 463550 h 2209800"/>
              <a:gd name="connsiteX21" fmla="*/ 452967 w 5990167"/>
              <a:gd name="connsiteY21" fmla="*/ 647700 h 2209800"/>
              <a:gd name="connsiteX22" fmla="*/ 478367 w 5990167"/>
              <a:gd name="connsiteY22" fmla="*/ 647700 h 2209800"/>
              <a:gd name="connsiteX23" fmla="*/ 478367 w 5990167"/>
              <a:gd name="connsiteY23" fmla="*/ 719666 h 2209800"/>
              <a:gd name="connsiteX24" fmla="*/ 495300 w 5990167"/>
              <a:gd name="connsiteY24" fmla="*/ 719666 h 2209800"/>
              <a:gd name="connsiteX25" fmla="*/ 495300 w 5990167"/>
              <a:gd name="connsiteY25" fmla="*/ 719666 h 2209800"/>
              <a:gd name="connsiteX26" fmla="*/ 520700 w 5990167"/>
              <a:gd name="connsiteY26" fmla="*/ 745066 h 2209800"/>
              <a:gd name="connsiteX27" fmla="*/ 520700 w 5990167"/>
              <a:gd name="connsiteY27" fmla="*/ 787400 h 2209800"/>
              <a:gd name="connsiteX28" fmla="*/ 819150 w 5990167"/>
              <a:gd name="connsiteY28" fmla="*/ 796924 h 2209800"/>
              <a:gd name="connsiteX29" fmla="*/ 820738 w 5990167"/>
              <a:gd name="connsiteY29" fmla="*/ 871008 h 2209800"/>
              <a:gd name="connsiteX30" fmla="*/ 838200 w 5990167"/>
              <a:gd name="connsiteY30" fmla="*/ 871537 h 2209800"/>
              <a:gd name="connsiteX31" fmla="*/ 836612 w 5990167"/>
              <a:gd name="connsiteY31" fmla="*/ 964671 h 2209800"/>
              <a:gd name="connsiteX32" fmla="*/ 863600 w 5990167"/>
              <a:gd name="connsiteY32" fmla="*/ 965200 h 2209800"/>
              <a:gd name="connsiteX33" fmla="*/ 862013 w 5990167"/>
              <a:gd name="connsiteY33" fmla="*/ 1105429 h 2209800"/>
              <a:gd name="connsiteX34" fmla="*/ 910167 w 5990167"/>
              <a:gd name="connsiteY34" fmla="*/ 1110191 h 2209800"/>
              <a:gd name="connsiteX35" fmla="*/ 910167 w 5990167"/>
              <a:gd name="connsiteY35" fmla="*/ 1147233 h 2209800"/>
              <a:gd name="connsiteX36" fmla="*/ 948267 w 5990167"/>
              <a:gd name="connsiteY36" fmla="*/ 1147233 h 2209800"/>
              <a:gd name="connsiteX37" fmla="*/ 948267 w 5990167"/>
              <a:gd name="connsiteY37" fmla="*/ 1172633 h 2209800"/>
              <a:gd name="connsiteX38" fmla="*/ 969433 w 5990167"/>
              <a:gd name="connsiteY38" fmla="*/ 1172633 h 2209800"/>
              <a:gd name="connsiteX39" fmla="*/ 967316 w 5990167"/>
              <a:gd name="connsiteY39" fmla="*/ 1219200 h 2209800"/>
              <a:gd name="connsiteX40" fmla="*/ 1020233 w 5990167"/>
              <a:gd name="connsiteY40" fmla="*/ 1217083 h 2209800"/>
              <a:gd name="connsiteX41" fmla="*/ 1016000 w 5990167"/>
              <a:gd name="connsiteY41" fmla="*/ 1257299 h 2209800"/>
              <a:gd name="connsiteX42" fmla="*/ 1181100 w 5990167"/>
              <a:gd name="connsiteY42" fmla="*/ 1255182 h 2209800"/>
              <a:gd name="connsiteX43" fmla="*/ 1181100 w 5990167"/>
              <a:gd name="connsiteY43" fmla="*/ 1295400 h 2209800"/>
              <a:gd name="connsiteX44" fmla="*/ 1210733 w 5990167"/>
              <a:gd name="connsiteY44" fmla="*/ 1295400 h 2209800"/>
              <a:gd name="connsiteX45" fmla="*/ 1210733 w 5990167"/>
              <a:gd name="connsiteY45" fmla="*/ 1325033 h 2209800"/>
              <a:gd name="connsiteX46" fmla="*/ 1210733 w 5990167"/>
              <a:gd name="connsiteY46" fmla="*/ 1325033 h 2209800"/>
              <a:gd name="connsiteX47" fmla="*/ 1216555 w 5990167"/>
              <a:gd name="connsiteY47" fmla="*/ 1361017 h 2209800"/>
              <a:gd name="connsiteX48" fmla="*/ 1235603 w 5990167"/>
              <a:gd name="connsiteY48" fmla="*/ 1361017 h 2209800"/>
              <a:gd name="connsiteX49" fmla="*/ 1240367 w 5990167"/>
              <a:gd name="connsiteY49" fmla="*/ 1397000 h 2209800"/>
              <a:gd name="connsiteX50" fmla="*/ 1248833 w 5990167"/>
              <a:gd name="connsiteY50" fmla="*/ 1397000 h 2209800"/>
              <a:gd name="connsiteX51" fmla="*/ 1247245 w 5990167"/>
              <a:gd name="connsiteY51" fmla="*/ 1491720 h 2209800"/>
              <a:gd name="connsiteX52" fmla="*/ 1265767 w 5990167"/>
              <a:gd name="connsiteY52" fmla="*/ 1494367 h 2209800"/>
              <a:gd name="connsiteX53" fmla="*/ 1265767 w 5990167"/>
              <a:gd name="connsiteY53" fmla="*/ 1540933 h 2209800"/>
              <a:gd name="connsiteX54" fmla="*/ 1295400 w 5990167"/>
              <a:gd name="connsiteY54" fmla="*/ 1540933 h 2209800"/>
              <a:gd name="connsiteX55" fmla="*/ 1293283 w 5990167"/>
              <a:gd name="connsiteY55" fmla="*/ 1566332 h 2209800"/>
              <a:gd name="connsiteX56" fmla="*/ 1606550 w 5990167"/>
              <a:gd name="connsiteY56" fmla="*/ 1566332 h 2209800"/>
              <a:gd name="connsiteX57" fmla="*/ 1604433 w 5990167"/>
              <a:gd name="connsiteY57" fmla="*/ 1608666 h 2209800"/>
              <a:gd name="connsiteX58" fmla="*/ 1629833 w 5990167"/>
              <a:gd name="connsiteY58" fmla="*/ 1608666 h 2209800"/>
              <a:gd name="connsiteX59" fmla="*/ 1629833 w 5990167"/>
              <a:gd name="connsiteY59" fmla="*/ 1667933 h 2209800"/>
              <a:gd name="connsiteX60" fmla="*/ 1680633 w 5990167"/>
              <a:gd name="connsiteY60" fmla="*/ 1667933 h 2209800"/>
              <a:gd name="connsiteX61" fmla="*/ 1680633 w 5990167"/>
              <a:gd name="connsiteY61" fmla="*/ 1761066 h 2209800"/>
              <a:gd name="connsiteX62" fmla="*/ 1792816 w 5990167"/>
              <a:gd name="connsiteY62" fmla="*/ 1761066 h 2209800"/>
              <a:gd name="connsiteX63" fmla="*/ 1797050 w 5990167"/>
              <a:gd name="connsiteY63" fmla="*/ 1786466 h 2209800"/>
              <a:gd name="connsiteX64" fmla="*/ 1998134 w 5990167"/>
              <a:gd name="connsiteY64" fmla="*/ 1788583 h 2209800"/>
              <a:gd name="connsiteX65" fmla="*/ 1993900 w 5990167"/>
              <a:gd name="connsiteY65" fmla="*/ 1816100 h 2209800"/>
              <a:gd name="connsiteX66" fmla="*/ 2006600 w 5990167"/>
              <a:gd name="connsiteY66" fmla="*/ 1816100 h 2209800"/>
              <a:gd name="connsiteX67" fmla="*/ 2006600 w 5990167"/>
              <a:gd name="connsiteY67" fmla="*/ 1871133 h 2209800"/>
              <a:gd name="connsiteX68" fmla="*/ 2027767 w 5990167"/>
              <a:gd name="connsiteY68" fmla="*/ 1871133 h 2209800"/>
              <a:gd name="connsiteX69" fmla="*/ 2027767 w 5990167"/>
              <a:gd name="connsiteY69" fmla="*/ 1896533 h 2209800"/>
              <a:gd name="connsiteX70" fmla="*/ 2224616 w 5990167"/>
              <a:gd name="connsiteY70" fmla="*/ 1894417 h 2209800"/>
              <a:gd name="connsiteX71" fmla="*/ 2222500 w 5990167"/>
              <a:gd name="connsiteY71" fmla="*/ 1930400 h 2209800"/>
              <a:gd name="connsiteX72" fmla="*/ 2425700 w 5990167"/>
              <a:gd name="connsiteY72" fmla="*/ 1930400 h 2209800"/>
              <a:gd name="connsiteX73" fmla="*/ 2425700 w 5990167"/>
              <a:gd name="connsiteY73" fmla="*/ 1968500 h 2209800"/>
              <a:gd name="connsiteX74" fmla="*/ 2772833 w 5990167"/>
              <a:gd name="connsiteY74" fmla="*/ 1968500 h 2209800"/>
              <a:gd name="connsiteX75" fmla="*/ 2772833 w 5990167"/>
              <a:gd name="connsiteY75" fmla="*/ 2010833 h 2209800"/>
              <a:gd name="connsiteX76" fmla="*/ 2988733 w 5990167"/>
              <a:gd name="connsiteY76" fmla="*/ 2010833 h 2209800"/>
              <a:gd name="connsiteX77" fmla="*/ 2988733 w 5990167"/>
              <a:gd name="connsiteY77" fmla="*/ 2010833 h 2209800"/>
              <a:gd name="connsiteX78" fmla="*/ 2988733 w 5990167"/>
              <a:gd name="connsiteY78" fmla="*/ 2048933 h 2209800"/>
              <a:gd name="connsiteX79" fmla="*/ 2988733 w 5990167"/>
              <a:gd name="connsiteY79" fmla="*/ 2095500 h 2209800"/>
              <a:gd name="connsiteX80" fmla="*/ 3043767 w 5990167"/>
              <a:gd name="connsiteY80" fmla="*/ 2095500 h 2209800"/>
              <a:gd name="connsiteX81" fmla="*/ 3043767 w 5990167"/>
              <a:gd name="connsiteY81" fmla="*/ 2137833 h 2209800"/>
              <a:gd name="connsiteX82" fmla="*/ 3615267 w 5990167"/>
              <a:gd name="connsiteY82" fmla="*/ 2137833 h 2209800"/>
              <a:gd name="connsiteX83" fmla="*/ 3615267 w 5990167"/>
              <a:gd name="connsiteY83" fmla="*/ 2209800 h 2209800"/>
              <a:gd name="connsiteX84" fmla="*/ 5990167 w 5990167"/>
              <a:gd name="connsiteY84" fmla="*/ 2205566 h 2209800"/>
              <a:gd name="connsiteX0" fmla="*/ 0 w 5990167"/>
              <a:gd name="connsiteY0" fmla="*/ 0 h 2209800"/>
              <a:gd name="connsiteX1" fmla="*/ 84667 w 5990167"/>
              <a:gd name="connsiteY1" fmla="*/ 0 h 2209800"/>
              <a:gd name="connsiteX2" fmla="*/ 84667 w 5990167"/>
              <a:gd name="connsiteY2" fmla="*/ 33866 h 2209800"/>
              <a:gd name="connsiteX3" fmla="*/ 88901 w 5990167"/>
              <a:gd name="connsiteY3" fmla="*/ 71966 h 2209800"/>
              <a:gd name="connsiteX4" fmla="*/ 209020 w 5990167"/>
              <a:gd name="connsiteY4" fmla="*/ 70378 h 2209800"/>
              <a:gd name="connsiteX5" fmla="*/ 207433 w 5990167"/>
              <a:gd name="connsiteY5" fmla="*/ 105833 h 2209800"/>
              <a:gd name="connsiteX6" fmla="*/ 241300 w 5990167"/>
              <a:gd name="connsiteY6" fmla="*/ 105833 h 2209800"/>
              <a:gd name="connsiteX7" fmla="*/ 241300 w 5990167"/>
              <a:gd name="connsiteY7" fmla="*/ 173566 h 2209800"/>
              <a:gd name="connsiteX8" fmla="*/ 300567 w 5990167"/>
              <a:gd name="connsiteY8" fmla="*/ 173566 h 2209800"/>
              <a:gd name="connsiteX9" fmla="*/ 300567 w 5990167"/>
              <a:gd name="connsiteY9" fmla="*/ 173566 h 2209800"/>
              <a:gd name="connsiteX10" fmla="*/ 303742 w 5990167"/>
              <a:gd name="connsiteY10" fmla="*/ 203728 h 2209800"/>
              <a:gd name="connsiteX11" fmla="*/ 338667 w 5990167"/>
              <a:gd name="connsiteY11" fmla="*/ 204788 h 2209800"/>
              <a:gd name="connsiteX12" fmla="*/ 343958 w 5990167"/>
              <a:gd name="connsiteY12" fmla="*/ 239713 h 2209800"/>
              <a:gd name="connsiteX13" fmla="*/ 374121 w 5990167"/>
              <a:gd name="connsiteY13" fmla="*/ 243416 h 2209800"/>
              <a:gd name="connsiteX14" fmla="*/ 376237 w 5990167"/>
              <a:gd name="connsiteY14" fmla="*/ 273578 h 2209800"/>
              <a:gd name="connsiteX15" fmla="*/ 430212 w 5990167"/>
              <a:gd name="connsiteY15" fmla="*/ 270933 h 2209800"/>
              <a:gd name="connsiteX16" fmla="*/ 431800 w 5990167"/>
              <a:gd name="connsiteY16" fmla="*/ 389466 h 2209800"/>
              <a:gd name="connsiteX17" fmla="*/ 440267 w 5990167"/>
              <a:gd name="connsiteY17" fmla="*/ 389466 h 2209800"/>
              <a:gd name="connsiteX18" fmla="*/ 440267 w 5990167"/>
              <a:gd name="connsiteY18" fmla="*/ 457200 h 2209800"/>
              <a:gd name="connsiteX19" fmla="*/ 452967 w 5990167"/>
              <a:gd name="connsiteY19" fmla="*/ 463550 h 2209800"/>
              <a:gd name="connsiteX20" fmla="*/ 452967 w 5990167"/>
              <a:gd name="connsiteY20" fmla="*/ 647700 h 2209800"/>
              <a:gd name="connsiteX21" fmla="*/ 478367 w 5990167"/>
              <a:gd name="connsiteY21" fmla="*/ 647700 h 2209800"/>
              <a:gd name="connsiteX22" fmla="*/ 478367 w 5990167"/>
              <a:gd name="connsiteY22" fmla="*/ 719666 h 2209800"/>
              <a:gd name="connsiteX23" fmla="*/ 495300 w 5990167"/>
              <a:gd name="connsiteY23" fmla="*/ 719666 h 2209800"/>
              <a:gd name="connsiteX24" fmla="*/ 495300 w 5990167"/>
              <a:gd name="connsiteY24" fmla="*/ 719666 h 2209800"/>
              <a:gd name="connsiteX25" fmla="*/ 520700 w 5990167"/>
              <a:gd name="connsiteY25" fmla="*/ 745066 h 2209800"/>
              <a:gd name="connsiteX26" fmla="*/ 520700 w 5990167"/>
              <a:gd name="connsiteY26" fmla="*/ 787400 h 2209800"/>
              <a:gd name="connsiteX27" fmla="*/ 819150 w 5990167"/>
              <a:gd name="connsiteY27" fmla="*/ 796924 h 2209800"/>
              <a:gd name="connsiteX28" fmla="*/ 820738 w 5990167"/>
              <a:gd name="connsiteY28" fmla="*/ 871008 h 2209800"/>
              <a:gd name="connsiteX29" fmla="*/ 838200 w 5990167"/>
              <a:gd name="connsiteY29" fmla="*/ 871537 h 2209800"/>
              <a:gd name="connsiteX30" fmla="*/ 836612 w 5990167"/>
              <a:gd name="connsiteY30" fmla="*/ 964671 h 2209800"/>
              <a:gd name="connsiteX31" fmla="*/ 863600 w 5990167"/>
              <a:gd name="connsiteY31" fmla="*/ 965200 h 2209800"/>
              <a:gd name="connsiteX32" fmla="*/ 862013 w 5990167"/>
              <a:gd name="connsiteY32" fmla="*/ 1105429 h 2209800"/>
              <a:gd name="connsiteX33" fmla="*/ 910167 w 5990167"/>
              <a:gd name="connsiteY33" fmla="*/ 1110191 h 2209800"/>
              <a:gd name="connsiteX34" fmla="*/ 910167 w 5990167"/>
              <a:gd name="connsiteY34" fmla="*/ 1147233 h 2209800"/>
              <a:gd name="connsiteX35" fmla="*/ 948267 w 5990167"/>
              <a:gd name="connsiteY35" fmla="*/ 1147233 h 2209800"/>
              <a:gd name="connsiteX36" fmla="*/ 948267 w 5990167"/>
              <a:gd name="connsiteY36" fmla="*/ 1172633 h 2209800"/>
              <a:gd name="connsiteX37" fmla="*/ 969433 w 5990167"/>
              <a:gd name="connsiteY37" fmla="*/ 1172633 h 2209800"/>
              <a:gd name="connsiteX38" fmla="*/ 967316 w 5990167"/>
              <a:gd name="connsiteY38" fmla="*/ 1219200 h 2209800"/>
              <a:gd name="connsiteX39" fmla="*/ 1020233 w 5990167"/>
              <a:gd name="connsiteY39" fmla="*/ 1217083 h 2209800"/>
              <a:gd name="connsiteX40" fmla="*/ 1016000 w 5990167"/>
              <a:gd name="connsiteY40" fmla="*/ 1257299 h 2209800"/>
              <a:gd name="connsiteX41" fmla="*/ 1181100 w 5990167"/>
              <a:gd name="connsiteY41" fmla="*/ 1255182 h 2209800"/>
              <a:gd name="connsiteX42" fmla="*/ 1181100 w 5990167"/>
              <a:gd name="connsiteY42" fmla="*/ 1295400 h 2209800"/>
              <a:gd name="connsiteX43" fmla="*/ 1210733 w 5990167"/>
              <a:gd name="connsiteY43" fmla="*/ 1295400 h 2209800"/>
              <a:gd name="connsiteX44" fmla="*/ 1210733 w 5990167"/>
              <a:gd name="connsiteY44" fmla="*/ 1325033 h 2209800"/>
              <a:gd name="connsiteX45" fmla="*/ 1210733 w 5990167"/>
              <a:gd name="connsiteY45" fmla="*/ 1325033 h 2209800"/>
              <a:gd name="connsiteX46" fmla="*/ 1216555 w 5990167"/>
              <a:gd name="connsiteY46" fmla="*/ 1361017 h 2209800"/>
              <a:gd name="connsiteX47" fmla="*/ 1235603 w 5990167"/>
              <a:gd name="connsiteY47" fmla="*/ 1361017 h 2209800"/>
              <a:gd name="connsiteX48" fmla="*/ 1240367 w 5990167"/>
              <a:gd name="connsiteY48" fmla="*/ 1397000 h 2209800"/>
              <a:gd name="connsiteX49" fmla="*/ 1248833 w 5990167"/>
              <a:gd name="connsiteY49" fmla="*/ 1397000 h 2209800"/>
              <a:gd name="connsiteX50" fmla="*/ 1247245 w 5990167"/>
              <a:gd name="connsiteY50" fmla="*/ 1491720 h 2209800"/>
              <a:gd name="connsiteX51" fmla="*/ 1265767 w 5990167"/>
              <a:gd name="connsiteY51" fmla="*/ 1494367 h 2209800"/>
              <a:gd name="connsiteX52" fmla="*/ 1265767 w 5990167"/>
              <a:gd name="connsiteY52" fmla="*/ 1540933 h 2209800"/>
              <a:gd name="connsiteX53" fmla="*/ 1295400 w 5990167"/>
              <a:gd name="connsiteY53" fmla="*/ 1540933 h 2209800"/>
              <a:gd name="connsiteX54" fmla="*/ 1293283 w 5990167"/>
              <a:gd name="connsiteY54" fmla="*/ 1566332 h 2209800"/>
              <a:gd name="connsiteX55" fmla="*/ 1606550 w 5990167"/>
              <a:gd name="connsiteY55" fmla="*/ 1566332 h 2209800"/>
              <a:gd name="connsiteX56" fmla="*/ 1604433 w 5990167"/>
              <a:gd name="connsiteY56" fmla="*/ 1608666 h 2209800"/>
              <a:gd name="connsiteX57" fmla="*/ 1629833 w 5990167"/>
              <a:gd name="connsiteY57" fmla="*/ 1608666 h 2209800"/>
              <a:gd name="connsiteX58" fmla="*/ 1629833 w 5990167"/>
              <a:gd name="connsiteY58" fmla="*/ 1667933 h 2209800"/>
              <a:gd name="connsiteX59" fmla="*/ 1680633 w 5990167"/>
              <a:gd name="connsiteY59" fmla="*/ 1667933 h 2209800"/>
              <a:gd name="connsiteX60" fmla="*/ 1680633 w 5990167"/>
              <a:gd name="connsiteY60" fmla="*/ 1761066 h 2209800"/>
              <a:gd name="connsiteX61" fmla="*/ 1792816 w 5990167"/>
              <a:gd name="connsiteY61" fmla="*/ 1761066 h 2209800"/>
              <a:gd name="connsiteX62" fmla="*/ 1797050 w 5990167"/>
              <a:gd name="connsiteY62" fmla="*/ 1786466 h 2209800"/>
              <a:gd name="connsiteX63" fmla="*/ 1998134 w 5990167"/>
              <a:gd name="connsiteY63" fmla="*/ 1788583 h 2209800"/>
              <a:gd name="connsiteX64" fmla="*/ 1993900 w 5990167"/>
              <a:gd name="connsiteY64" fmla="*/ 1816100 h 2209800"/>
              <a:gd name="connsiteX65" fmla="*/ 2006600 w 5990167"/>
              <a:gd name="connsiteY65" fmla="*/ 1816100 h 2209800"/>
              <a:gd name="connsiteX66" fmla="*/ 2006600 w 5990167"/>
              <a:gd name="connsiteY66" fmla="*/ 1871133 h 2209800"/>
              <a:gd name="connsiteX67" fmla="*/ 2027767 w 5990167"/>
              <a:gd name="connsiteY67" fmla="*/ 1871133 h 2209800"/>
              <a:gd name="connsiteX68" fmla="*/ 2027767 w 5990167"/>
              <a:gd name="connsiteY68" fmla="*/ 1896533 h 2209800"/>
              <a:gd name="connsiteX69" fmla="*/ 2224616 w 5990167"/>
              <a:gd name="connsiteY69" fmla="*/ 1894417 h 2209800"/>
              <a:gd name="connsiteX70" fmla="*/ 2222500 w 5990167"/>
              <a:gd name="connsiteY70" fmla="*/ 1930400 h 2209800"/>
              <a:gd name="connsiteX71" fmla="*/ 2425700 w 5990167"/>
              <a:gd name="connsiteY71" fmla="*/ 1930400 h 2209800"/>
              <a:gd name="connsiteX72" fmla="*/ 2425700 w 5990167"/>
              <a:gd name="connsiteY72" fmla="*/ 1968500 h 2209800"/>
              <a:gd name="connsiteX73" fmla="*/ 2772833 w 5990167"/>
              <a:gd name="connsiteY73" fmla="*/ 1968500 h 2209800"/>
              <a:gd name="connsiteX74" fmla="*/ 2772833 w 5990167"/>
              <a:gd name="connsiteY74" fmla="*/ 2010833 h 2209800"/>
              <a:gd name="connsiteX75" fmla="*/ 2988733 w 5990167"/>
              <a:gd name="connsiteY75" fmla="*/ 2010833 h 2209800"/>
              <a:gd name="connsiteX76" fmla="*/ 2988733 w 5990167"/>
              <a:gd name="connsiteY76" fmla="*/ 2010833 h 2209800"/>
              <a:gd name="connsiteX77" fmla="*/ 2988733 w 5990167"/>
              <a:gd name="connsiteY77" fmla="*/ 2048933 h 2209800"/>
              <a:gd name="connsiteX78" fmla="*/ 2988733 w 5990167"/>
              <a:gd name="connsiteY78" fmla="*/ 2095500 h 2209800"/>
              <a:gd name="connsiteX79" fmla="*/ 3043767 w 5990167"/>
              <a:gd name="connsiteY79" fmla="*/ 2095500 h 2209800"/>
              <a:gd name="connsiteX80" fmla="*/ 3043767 w 5990167"/>
              <a:gd name="connsiteY80" fmla="*/ 2137833 h 2209800"/>
              <a:gd name="connsiteX81" fmla="*/ 3615267 w 5990167"/>
              <a:gd name="connsiteY81" fmla="*/ 2137833 h 2209800"/>
              <a:gd name="connsiteX82" fmla="*/ 3615267 w 5990167"/>
              <a:gd name="connsiteY82" fmla="*/ 2209800 h 2209800"/>
              <a:gd name="connsiteX83" fmla="*/ 5990167 w 5990167"/>
              <a:gd name="connsiteY83" fmla="*/ 2205566 h 2209800"/>
              <a:gd name="connsiteX0" fmla="*/ 0 w 5990167"/>
              <a:gd name="connsiteY0" fmla="*/ 0 h 2209800"/>
              <a:gd name="connsiteX1" fmla="*/ 84667 w 5990167"/>
              <a:gd name="connsiteY1" fmla="*/ 0 h 2209800"/>
              <a:gd name="connsiteX2" fmla="*/ 88901 w 5990167"/>
              <a:gd name="connsiteY2" fmla="*/ 71966 h 2209800"/>
              <a:gd name="connsiteX3" fmla="*/ 209020 w 5990167"/>
              <a:gd name="connsiteY3" fmla="*/ 70378 h 2209800"/>
              <a:gd name="connsiteX4" fmla="*/ 207433 w 5990167"/>
              <a:gd name="connsiteY4" fmla="*/ 105833 h 2209800"/>
              <a:gd name="connsiteX5" fmla="*/ 241300 w 5990167"/>
              <a:gd name="connsiteY5" fmla="*/ 105833 h 2209800"/>
              <a:gd name="connsiteX6" fmla="*/ 241300 w 5990167"/>
              <a:gd name="connsiteY6" fmla="*/ 173566 h 2209800"/>
              <a:gd name="connsiteX7" fmla="*/ 300567 w 5990167"/>
              <a:gd name="connsiteY7" fmla="*/ 173566 h 2209800"/>
              <a:gd name="connsiteX8" fmla="*/ 300567 w 5990167"/>
              <a:gd name="connsiteY8" fmla="*/ 173566 h 2209800"/>
              <a:gd name="connsiteX9" fmla="*/ 303742 w 5990167"/>
              <a:gd name="connsiteY9" fmla="*/ 203728 h 2209800"/>
              <a:gd name="connsiteX10" fmla="*/ 338667 w 5990167"/>
              <a:gd name="connsiteY10" fmla="*/ 204788 h 2209800"/>
              <a:gd name="connsiteX11" fmla="*/ 343958 w 5990167"/>
              <a:gd name="connsiteY11" fmla="*/ 239713 h 2209800"/>
              <a:gd name="connsiteX12" fmla="*/ 374121 w 5990167"/>
              <a:gd name="connsiteY12" fmla="*/ 243416 h 2209800"/>
              <a:gd name="connsiteX13" fmla="*/ 376237 w 5990167"/>
              <a:gd name="connsiteY13" fmla="*/ 273578 h 2209800"/>
              <a:gd name="connsiteX14" fmla="*/ 430212 w 5990167"/>
              <a:gd name="connsiteY14" fmla="*/ 270933 h 2209800"/>
              <a:gd name="connsiteX15" fmla="*/ 431800 w 5990167"/>
              <a:gd name="connsiteY15" fmla="*/ 389466 h 2209800"/>
              <a:gd name="connsiteX16" fmla="*/ 440267 w 5990167"/>
              <a:gd name="connsiteY16" fmla="*/ 389466 h 2209800"/>
              <a:gd name="connsiteX17" fmla="*/ 440267 w 5990167"/>
              <a:gd name="connsiteY17" fmla="*/ 457200 h 2209800"/>
              <a:gd name="connsiteX18" fmla="*/ 452967 w 5990167"/>
              <a:gd name="connsiteY18" fmla="*/ 463550 h 2209800"/>
              <a:gd name="connsiteX19" fmla="*/ 452967 w 5990167"/>
              <a:gd name="connsiteY19" fmla="*/ 647700 h 2209800"/>
              <a:gd name="connsiteX20" fmla="*/ 478367 w 5990167"/>
              <a:gd name="connsiteY20" fmla="*/ 647700 h 2209800"/>
              <a:gd name="connsiteX21" fmla="*/ 478367 w 5990167"/>
              <a:gd name="connsiteY21" fmla="*/ 719666 h 2209800"/>
              <a:gd name="connsiteX22" fmla="*/ 495300 w 5990167"/>
              <a:gd name="connsiteY22" fmla="*/ 719666 h 2209800"/>
              <a:gd name="connsiteX23" fmla="*/ 495300 w 5990167"/>
              <a:gd name="connsiteY23" fmla="*/ 719666 h 2209800"/>
              <a:gd name="connsiteX24" fmla="*/ 520700 w 5990167"/>
              <a:gd name="connsiteY24" fmla="*/ 745066 h 2209800"/>
              <a:gd name="connsiteX25" fmla="*/ 520700 w 5990167"/>
              <a:gd name="connsiteY25" fmla="*/ 787400 h 2209800"/>
              <a:gd name="connsiteX26" fmla="*/ 819150 w 5990167"/>
              <a:gd name="connsiteY26" fmla="*/ 796924 h 2209800"/>
              <a:gd name="connsiteX27" fmla="*/ 820738 w 5990167"/>
              <a:gd name="connsiteY27" fmla="*/ 871008 h 2209800"/>
              <a:gd name="connsiteX28" fmla="*/ 838200 w 5990167"/>
              <a:gd name="connsiteY28" fmla="*/ 871537 h 2209800"/>
              <a:gd name="connsiteX29" fmla="*/ 836612 w 5990167"/>
              <a:gd name="connsiteY29" fmla="*/ 964671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95779 w 5990167"/>
              <a:gd name="connsiteY1" fmla="*/ 0 h 2209800"/>
              <a:gd name="connsiteX2" fmla="*/ 88901 w 5990167"/>
              <a:gd name="connsiteY2" fmla="*/ 71966 h 2209800"/>
              <a:gd name="connsiteX3" fmla="*/ 209020 w 5990167"/>
              <a:gd name="connsiteY3" fmla="*/ 70378 h 2209800"/>
              <a:gd name="connsiteX4" fmla="*/ 207433 w 5990167"/>
              <a:gd name="connsiteY4" fmla="*/ 105833 h 2209800"/>
              <a:gd name="connsiteX5" fmla="*/ 241300 w 5990167"/>
              <a:gd name="connsiteY5" fmla="*/ 105833 h 2209800"/>
              <a:gd name="connsiteX6" fmla="*/ 241300 w 5990167"/>
              <a:gd name="connsiteY6" fmla="*/ 173566 h 2209800"/>
              <a:gd name="connsiteX7" fmla="*/ 300567 w 5990167"/>
              <a:gd name="connsiteY7" fmla="*/ 173566 h 2209800"/>
              <a:gd name="connsiteX8" fmla="*/ 300567 w 5990167"/>
              <a:gd name="connsiteY8" fmla="*/ 173566 h 2209800"/>
              <a:gd name="connsiteX9" fmla="*/ 303742 w 5990167"/>
              <a:gd name="connsiteY9" fmla="*/ 203728 h 2209800"/>
              <a:gd name="connsiteX10" fmla="*/ 338667 w 5990167"/>
              <a:gd name="connsiteY10" fmla="*/ 204788 h 2209800"/>
              <a:gd name="connsiteX11" fmla="*/ 343958 w 5990167"/>
              <a:gd name="connsiteY11" fmla="*/ 239713 h 2209800"/>
              <a:gd name="connsiteX12" fmla="*/ 374121 w 5990167"/>
              <a:gd name="connsiteY12" fmla="*/ 243416 h 2209800"/>
              <a:gd name="connsiteX13" fmla="*/ 376237 w 5990167"/>
              <a:gd name="connsiteY13" fmla="*/ 273578 h 2209800"/>
              <a:gd name="connsiteX14" fmla="*/ 430212 w 5990167"/>
              <a:gd name="connsiteY14" fmla="*/ 270933 h 2209800"/>
              <a:gd name="connsiteX15" fmla="*/ 431800 w 5990167"/>
              <a:gd name="connsiteY15" fmla="*/ 389466 h 2209800"/>
              <a:gd name="connsiteX16" fmla="*/ 440267 w 5990167"/>
              <a:gd name="connsiteY16" fmla="*/ 389466 h 2209800"/>
              <a:gd name="connsiteX17" fmla="*/ 440267 w 5990167"/>
              <a:gd name="connsiteY17" fmla="*/ 457200 h 2209800"/>
              <a:gd name="connsiteX18" fmla="*/ 452967 w 5990167"/>
              <a:gd name="connsiteY18" fmla="*/ 463550 h 2209800"/>
              <a:gd name="connsiteX19" fmla="*/ 452967 w 5990167"/>
              <a:gd name="connsiteY19" fmla="*/ 647700 h 2209800"/>
              <a:gd name="connsiteX20" fmla="*/ 478367 w 5990167"/>
              <a:gd name="connsiteY20" fmla="*/ 647700 h 2209800"/>
              <a:gd name="connsiteX21" fmla="*/ 478367 w 5990167"/>
              <a:gd name="connsiteY21" fmla="*/ 719666 h 2209800"/>
              <a:gd name="connsiteX22" fmla="*/ 495300 w 5990167"/>
              <a:gd name="connsiteY22" fmla="*/ 719666 h 2209800"/>
              <a:gd name="connsiteX23" fmla="*/ 495300 w 5990167"/>
              <a:gd name="connsiteY23" fmla="*/ 719666 h 2209800"/>
              <a:gd name="connsiteX24" fmla="*/ 520700 w 5990167"/>
              <a:gd name="connsiteY24" fmla="*/ 745066 h 2209800"/>
              <a:gd name="connsiteX25" fmla="*/ 520700 w 5990167"/>
              <a:gd name="connsiteY25" fmla="*/ 787400 h 2209800"/>
              <a:gd name="connsiteX26" fmla="*/ 819150 w 5990167"/>
              <a:gd name="connsiteY26" fmla="*/ 796924 h 2209800"/>
              <a:gd name="connsiteX27" fmla="*/ 820738 w 5990167"/>
              <a:gd name="connsiteY27" fmla="*/ 871008 h 2209800"/>
              <a:gd name="connsiteX28" fmla="*/ 838200 w 5990167"/>
              <a:gd name="connsiteY28" fmla="*/ 871537 h 2209800"/>
              <a:gd name="connsiteX29" fmla="*/ 836612 w 5990167"/>
              <a:gd name="connsiteY29" fmla="*/ 964671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9429 w 5990167"/>
              <a:gd name="connsiteY1" fmla="*/ 0 h 2209800"/>
              <a:gd name="connsiteX2" fmla="*/ 88901 w 5990167"/>
              <a:gd name="connsiteY2" fmla="*/ 71966 h 2209800"/>
              <a:gd name="connsiteX3" fmla="*/ 209020 w 5990167"/>
              <a:gd name="connsiteY3" fmla="*/ 70378 h 2209800"/>
              <a:gd name="connsiteX4" fmla="*/ 207433 w 5990167"/>
              <a:gd name="connsiteY4" fmla="*/ 105833 h 2209800"/>
              <a:gd name="connsiteX5" fmla="*/ 241300 w 5990167"/>
              <a:gd name="connsiteY5" fmla="*/ 105833 h 2209800"/>
              <a:gd name="connsiteX6" fmla="*/ 241300 w 5990167"/>
              <a:gd name="connsiteY6" fmla="*/ 173566 h 2209800"/>
              <a:gd name="connsiteX7" fmla="*/ 300567 w 5990167"/>
              <a:gd name="connsiteY7" fmla="*/ 173566 h 2209800"/>
              <a:gd name="connsiteX8" fmla="*/ 300567 w 5990167"/>
              <a:gd name="connsiteY8" fmla="*/ 173566 h 2209800"/>
              <a:gd name="connsiteX9" fmla="*/ 303742 w 5990167"/>
              <a:gd name="connsiteY9" fmla="*/ 203728 h 2209800"/>
              <a:gd name="connsiteX10" fmla="*/ 338667 w 5990167"/>
              <a:gd name="connsiteY10" fmla="*/ 204788 h 2209800"/>
              <a:gd name="connsiteX11" fmla="*/ 343958 w 5990167"/>
              <a:gd name="connsiteY11" fmla="*/ 239713 h 2209800"/>
              <a:gd name="connsiteX12" fmla="*/ 374121 w 5990167"/>
              <a:gd name="connsiteY12" fmla="*/ 243416 h 2209800"/>
              <a:gd name="connsiteX13" fmla="*/ 376237 w 5990167"/>
              <a:gd name="connsiteY13" fmla="*/ 273578 h 2209800"/>
              <a:gd name="connsiteX14" fmla="*/ 430212 w 5990167"/>
              <a:gd name="connsiteY14" fmla="*/ 270933 h 2209800"/>
              <a:gd name="connsiteX15" fmla="*/ 431800 w 5990167"/>
              <a:gd name="connsiteY15" fmla="*/ 389466 h 2209800"/>
              <a:gd name="connsiteX16" fmla="*/ 440267 w 5990167"/>
              <a:gd name="connsiteY16" fmla="*/ 389466 h 2209800"/>
              <a:gd name="connsiteX17" fmla="*/ 440267 w 5990167"/>
              <a:gd name="connsiteY17" fmla="*/ 457200 h 2209800"/>
              <a:gd name="connsiteX18" fmla="*/ 452967 w 5990167"/>
              <a:gd name="connsiteY18" fmla="*/ 463550 h 2209800"/>
              <a:gd name="connsiteX19" fmla="*/ 452967 w 5990167"/>
              <a:gd name="connsiteY19" fmla="*/ 647700 h 2209800"/>
              <a:gd name="connsiteX20" fmla="*/ 478367 w 5990167"/>
              <a:gd name="connsiteY20" fmla="*/ 647700 h 2209800"/>
              <a:gd name="connsiteX21" fmla="*/ 478367 w 5990167"/>
              <a:gd name="connsiteY21" fmla="*/ 719666 h 2209800"/>
              <a:gd name="connsiteX22" fmla="*/ 495300 w 5990167"/>
              <a:gd name="connsiteY22" fmla="*/ 719666 h 2209800"/>
              <a:gd name="connsiteX23" fmla="*/ 495300 w 5990167"/>
              <a:gd name="connsiteY23" fmla="*/ 719666 h 2209800"/>
              <a:gd name="connsiteX24" fmla="*/ 520700 w 5990167"/>
              <a:gd name="connsiteY24" fmla="*/ 745066 h 2209800"/>
              <a:gd name="connsiteX25" fmla="*/ 520700 w 5990167"/>
              <a:gd name="connsiteY25" fmla="*/ 787400 h 2209800"/>
              <a:gd name="connsiteX26" fmla="*/ 819150 w 5990167"/>
              <a:gd name="connsiteY26" fmla="*/ 796924 h 2209800"/>
              <a:gd name="connsiteX27" fmla="*/ 820738 w 5990167"/>
              <a:gd name="connsiteY27" fmla="*/ 871008 h 2209800"/>
              <a:gd name="connsiteX28" fmla="*/ 838200 w 5990167"/>
              <a:gd name="connsiteY28" fmla="*/ 871537 h 2209800"/>
              <a:gd name="connsiteX29" fmla="*/ 836612 w 5990167"/>
              <a:gd name="connsiteY29" fmla="*/ 964671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9429 w 5990167"/>
              <a:gd name="connsiteY1" fmla="*/ 0 h 2209800"/>
              <a:gd name="connsiteX2" fmla="*/ 88901 w 5990167"/>
              <a:gd name="connsiteY2" fmla="*/ 71966 h 2209800"/>
              <a:gd name="connsiteX3" fmla="*/ 209020 w 5990167"/>
              <a:gd name="connsiteY3" fmla="*/ 70378 h 2209800"/>
              <a:gd name="connsiteX4" fmla="*/ 207433 w 5990167"/>
              <a:gd name="connsiteY4" fmla="*/ 105833 h 2209800"/>
              <a:gd name="connsiteX5" fmla="*/ 241300 w 5990167"/>
              <a:gd name="connsiteY5" fmla="*/ 105833 h 2209800"/>
              <a:gd name="connsiteX6" fmla="*/ 241300 w 5990167"/>
              <a:gd name="connsiteY6" fmla="*/ 173566 h 2209800"/>
              <a:gd name="connsiteX7" fmla="*/ 300567 w 5990167"/>
              <a:gd name="connsiteY7" fmla="*/ 173566 h 2209800"/>
              <a:gd name="connsiteX8" fmla="*/ 300567 w 5990167"/>
              <a:gd name="connsiteY8" fmla="*/ 173566 h 2209800"/>
              <a:gd name="connsiteX9" fmla="*/ 303742 w 5990167"/>
              <a:gd name="connsiteY9" fmla="*/ 203728 h 2209800"/>
              <a:gd name="connsiteX10" fmla="*/ 338667 w 5990167"/>
              <a:gd name="connsiteY10" fmla="*/ 204788 h 2209800"/>
              <a:gd name="connsiteX11" fmla="*/ 343958 w 5990167"/>
              <a:gd name="connsiteY11" fmla="*/ 239713 h 2209800"/>
              <a:gd name="connsiteX12" fmla="*/ 374121 w 5990167"/>
              <a:gd name="connsiteY12" fmla="*/ 243416 h 2209800"/>
              <a:gd name="connsiteX13" fmla="*/ 376237 w 5990167"/>
              <a:gd name="connsiteY13" fmla="*/ 273578 h 2209800"/>
              <a:gd name="connsiteX14" fmla="*/ 430212 w 5990167"/>
              <a:gd name="connsiteY14" fmla="*/ 270933 h 2209800"/>
              <a:gd name="connsiteX15" fmla="*/ 431800 w 5990167"/>
              <a:gd name="connsiteY15" fmla="*/ 389466 h 2209800"/>
              <a:gd name="connsiteX16" fmla="*/ 440267 w 5990167"/>
              <a:gd name="connsiteY16" fmla="*/ 389466 h 2209800"/>
              <a:gd name="connsiteX17" fmla="*/ 440267 w 5990167"/>
              <a:gd name="connsiteY17" fmla="*/ 457200 h 2209800"/>
              <a:gd name="connsiteX18" fmla="*/ 452967 w 5990167"/>
              <a:gd name="connsiteY18" fmla="*/ 463550 h 2209800"/>
              <a:gd name="connsiteX19" fmla="*/ 452967 w 5990167"/>
              <a:gd name="connsiteY19" fmla="*/ 647700 h 2209800"/>
              <a:gd name="connsiteX20" fmla="*/ 478367 w 5990167"/>
              <a:gd name="connsiteY20" fmla="*/ 647700 h 2209800"/>
              <a:gd name="connsiteX21" fmla="*/ 478367 w 5990167"/>
              <a:gd name="connsiteY21" fmla="*/ 719666 h 2209800"/>
              <a:gd name="connsiteX22" fmla="*/ 495300 w 5990167"/>
              <a:gd name="connsiteY22" fmla="*/ 719666 h 2209800"/>
              <a:gd name="connsiteX23" fmla="*/ 495300 w 5990167"/>
              <a:gd name="connsiteY23" fmla="*/ 719666 h 2209800"/>
              <a:gd name="connsiteX24" fmla="*/ 509588 w 5990167"/>
              <a:gd name="connsiteY24" fmla="*/ 759353 h 2209800"/>
              <a:gd name="connsiteX25" fmla="*/ 520700 w 5990167"/>
              <a:gd name="connsiteY25" fmla="*/ 787400 h 2209800"/>
              <a:gd name="connsiteX26" fmla="*/ 819150 w 5990167"/>
              <a:gd name="connsiteY26" fmla="*/ 796924 h 2209800"/>
              <a:gd name="connsiteX27" fmla="*/ 820738 w 5990167"/>
              <a:gd name="connsiteY27" fmla="*/ 871008 h 2209800"/>
              <a:gd name="connsiteX28" fmla="*/ 838200 w 5990167"/>
              <a:gd name="connsiteY28" fmla="*/ 871537 h 2209800"/>
              <a:gd name="connsiteX29" fmla="*/ 836612 w 5990167"/>
              <a:gd name="connsiteY29" fmla="*/ 964671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 name="connsiteX0" fmla="*/ 0 w 5990167"/>
              <a:gd name="connsiteY0" fmla="*/ 0 h 2209800"/>
              <a:gd name="connsiteX1" fmla="*/ 89429 w 5990167"/>
              <a:gd name="connsiteY1" fmla="*/ 0 h 2209800"/>
              <a:gd name="connsiteX2" fmla="*/ 88901 w 5990167"/>
              <a:gd name="connsiteY2" fmla="*/ 71966 h 2209800"/>
              <a:gd name="connsiteX3" fmla="*/ 209020 w 5990167"/>
              <a:gd name="connsiteY3" fmla="*/ 70378 h 2209800"/>
              <a:gd name="connsiteX4" fmla="*/ 207433 w 5990167"/>
              <a:gd name="connsiteY4" fmla="*/ 105833 h 2209800"/>
              <a:gd name="connsiteX5" fmla="*/ 241300 w 5990167"/>
              <a:gd name="connsiteY5" fmla="*/ 105833 h 2209800"/>
              <a:gd name="connsiteX6" fmla="*/ 241300 w 5990167"/>
              <a:gd name="connsiteY6" fmla="*/ 173566 h 2209800"/>
              <a:gd name="connsiteX7" fmla="*/ 300567 w 5990167"/>
              <a:gd name="connsiteY7" fmla="*/ 173566 h 2209800"/>
              <a:gd name="connsiteX8" fmla="*/ 300567 w 5990167"/>
              <a:gd name="connsiteY8" fmla="*/ 173566 h 2209800"/>
              <a:gd name="connsiteX9" fmla="*/ 303742 w 5990167"/>
              <a:gd name="connsiteY9" fmla="*/ 203728 h 2209800"/>
              <a:gd name="connsiteX10" fmla="*/ 338667 w 5990167"/>
              <a:gd name="connsiteY10" fmla="*/ 204788 h 2209800"/>
              <a:gd name="connsiteX11" fmla="*/ 343958 w 5990167"/>
              <a:gd name="connsiteY11" fmla="*/ 239713 h 2209800"/>
              <a:gd name="connsiteX12" fmla="*/ 374121 w 5990167"/>
              <a:gd name="connsiteY12" fmla="*/ 243416 h 2209800"/>
              <a:gd name="connsiteX13" fmla="*/ 376237 w 5990167"/>
              <a:gd name="connsiteY13" fmla="*/ 273578 h 2209800"/>
              <a:gd name="connsiteX14" fmla="*/ 430212 w 5990167"/>
              <a:gd name="connsiteY14" fmla="*/ 270933 h 2209800"/>
              <a:gd name="connsiteX15" fmla="*/ 431800 w 5990167"/>
              <a:gd name="connsiteY15" fmla="*/ 389466 h 2209800"/>
              <a:gd name="connsiteX16" fmla="*/ 440267 w 5990167"/>
              <a:gd name="connsiteY16" fmla="*/ 389466 h 2209800"/>
              <a:gd name="connsiteX17" fmla="*/ 440267 w 5990167"/>
              <a:gd name="connsiteY17" fmla="*/ 457200 h 2209800"/>
              <a:gd name="connsiteX18" fmla="*/ 452967 w 5990167"/>
              <a:gd name="connsiteY18" fmla="*/ 463550 h 2209800"/>
              <a:gd name="connsiteX19" fmla="*/ 452967 w 5990167"/>
              <a:gd name="connsiteY19" fmla="*/ 647700 h 2209800"/>
              <a:gd name="connsiteX20" fmla="*/ 478367 w 5990167"/>
              <a:gd name="connsiteY20" fmla="*/ 647700 h 2209800"/>
              <a:gd name="connsiteX21" fmla="*/ 478367 w 5990167"/>
              <a:gd name="connsiteY21" fmla="*/ 719666 h 2209800"/>
              <a:gd name="connsiteX22" fmla="*/ 495300 w 5990167"/>
              <a:gd name="connsiteY22" fmla="*/ 719666 h 2209800"/>
              <a:gd name="connsiteX23" fmla="*/ 501650 w 5990167"/>
              <a:gd name="connsiteY23" fmla="*/ 726016 h 2209800"/>
              <a:gd name="connsiteX24" fmla="*/ 509588 w 5990167"/>
              <a:gd name="connsiteY24" fmla="*/ 759353 h 2209800"/>
              <a:gd name="connsiteX25" fmla="*/ 520700 w 5990167"/>
              <a:gd name="connsiteY25" fmla="*/ 787400 h 2209800"/>
              <a:gd name="connsiteX26" fmla="*/ 819150 w 5990167"/>
              <a:gd name="connsiteY26" fmla="*/ 796924 h 2209800"/>
              <a:gd name="connsiteX27" fmla="*/ 820738 w 5990167"/>
              <a:gd name="connsiteY27" fmla="*/ 871008 h 2209800"/>
              <a:gd name="connsiteX28" fmla="*/ 838200 w 5990167"/>
              <a:gd name="connsiteY28" fmla="*/ 871537 h 2209800"/>
              <a:gd name="connsiteX29" fmla="*/ 836612 w 5990167"/>
              <a:gd name="connsiteY29" fmla="*/ 964671 h 2209800"/>
              <a:gd name="connsiteX30" fmla="*/ 863600 w 5990167"/>
              <a:gd name="connsiteY30" fmla="*/ 965200 h 2209800"/>
              <a:gd name="connsiteX31" fmla="*/ 862013 w 5990167"/>
              <a:gd name="connsiteY31" fmla="*/ 1105429 h 2209800"/>
              <a:gd name="connsiteX32" fmla="*/ 910167 w 5990167"/>
              <a:gd name="connsiteY32" fmla="*/ 1110191 h 2209800"/>
              <a:gd name="connsiteX33" fmla="*/ 910167 w 5990167"/>
              <a:gd name="connsiteY33" fmla="*/ 1147233 h 2209800"/>
              <a:gd name="connsiteX34" fmla="*/ 948267 w 5990167"/>
              <a:gd name="connsiteY34" fmla="*/ 1147233 h 2209800"/>
              <a:gd name="connsiteX35" fmla="*/ 948267 w 5990167"/>
              <a:gd name="connsiteY35" fmla="*/ 1172633 h 2209800"/>
              <a:gd name="connsiteX36" fmla="*/ 969433 w 5990167"/>
              <a:gd name="connsiteY36" fmla="*/ 1172633 h 2209800"/>
              <a:gd name="connsiteX37" fmla="*/ 967316 w 5990167"/>
              <a:gd name="connsiteY37" fmla="*/ 1219200 h 2209800"/>
              <a:gd name="connsiteX38" fmla="*/ 1020233 w 5990167"/>
              <a:gd name="connsiteY38" fmla="*/ 1217083 h 2209800"/>
              <a:gd name="connsiteX39" fmla="*/ 1016000 w 5990167"/>
              <a:gd name="connsiteY39" fmla="*/ 1257299 h 2209800"/>
              <a:gd name="connsiteX40" fmla="*/ 1181100 w 5990167"/>
              <a:gd name="connsiteY40" fmla="*/ 1255182 h 2209800"/>
              <a:gd name="connsiteX41" fmla="*/ 1181100 w 5990167"/>
              <a:gd name="connsiteY41" fmla="*/ 1295400 h 2209800"/>
              <a:gd name="connsiteX42" fmla="*/ 1210733 w 5990167"/>
              <a:gd name="connsiteY42" fmla="*/ 1295400 h 2209800"/>
              <a:gd name="connsiteX43" fmla="*/ 1210733 w 5990167"/>
              <a:gd name="connsiteY43" fmla="*/ 1325033 h 2209800"/>
              <a:gd name="connsiteX44" fmla="*/ 1210733 w 5990167"/>
              <a:gd name="connsiteY44" fmla="*/ 1325033 h 2209800"/>
              <a:gd name="connsiteX45" fmla="*/ 1216555 w 5990167"/>
              <a:gd name="connsiteY45" fmla="*/ 1361017 h 2209800"/>
              <a:gd name="connsiteX46" fmla="*/ 1235603 w 5990167"/>
              <a:gd name="connsiteY46" fmla="*/ 1361017 h 2209800"/>
              <a:gd name="connsiteX47" fmla="*/ 1240367 w 5990167"/>
              <a:gd name="connsiteY47" fmla="*/ 1397000 h 2209800"/>
              <a:gd name="connsiteX48" fmla="*/ 1248833 w 5990167"/>
              <a:gd name="connsiteY48" fmla="*/ 1397000 h 2209800"/>
              <a:gd name="connsiteX49" fmla="*/ 1247245 w 5990167"/>
              <a:gd name="connsiteY49" fmla="*/ 1491720 h 2209800"/>
              <a:gd name="connsiteX50" fmla="*/ 1265767 w 5990167"/>
              <a:gd name="connsiteY50" fmla="*/ 1494367 h 2209800"/>
              <a:gd name="connsiteX51" fmla="*/ 1265767 w 5990167"/>
              <a:gd name="connsiteY51" fmla="*/ 1540933 h 2209800"/>
              <a:gd name="connsiteX52" fmla="*/ 1295400 w 5990167"/>
              <a:gd name="connsiteY52" fmla="*/ 1540933 h 2209800"/>
              <a:gd name="connsiteX53" fmla="*/ 1293283 w 5990167"/>
              <a:gd name="connsiteY53" fmla="*/ 1566332 h 2209800"/>
              <a:gd name="connsiteX54" fmla="*/ 1606550 w 5990167"/>
              <a:gd name="connsiteY54" fmla="*/ 1566332 h 2209800"/>
              <a:gd name="connsiteX55" fmla="*/ 1604433 w 5990167"/>
              <a:gd name="connsiteY55" fmla="*/ 1608666 h 2209800"/>
              <a:gd name="connsiteX56" fmla="*/ 1629833 w 5990167"/>
              <a:gd name="connsiteY56" fmla="*/ 1608666 h 2209800"/>
              <a:gd name="connsiteX57" fmla="*/ 1629833 w 5990167"/>
              <a:gd name="connsiteY57" fmla="*/ 1667933 h 2209800"/>
              <a:gd name="connsiteX58" fmla="*/ 1680633 w 5990167"/>
              <a:gd name="connsiteY58" fmla="*/ 1667933 h 2209800"/>
              <a:gd name="connsiteX59" fmla="*/ 1680633 w 5990167"/>
              <a:gd name="connsiteY59" fmla="*/ 1761066 h 2209800"/>
              <a:gd name="connsiteX60" fmla="*/ 1792816 w 5990167"/>
              <a:gd name="connsiteY60" fmla="*/ 1761066 h 2209800"/>
              <a:gd name="connsiteX61" fmla="*/ 1797050 w 5990167"/>
              <a:gd name="connsiteY61" fmla="*/ 1786466 h 2209800"/>
              <a:gd name="connsiteX62" fmla="*/ 1998134 w 5990167"/>
              <a:gd name="connsiteY62" fmla="*/ 1788583 h 2209800"/>
              <a:gd name="connsiteX63" fmla="*/ 1993900 w 5990167"/>
              <a:gd name="connsiteY63" fmla="*/ 1816100 h 2209800"/>
              <a:gd name="connsiteX64" fmla="*/ 2006600 w 5990167"/>
              <a:gd name="connsiteY64" fmla="*/ 1816100 h 2209800"/>
              <a:gd name="connsiteX65" fmla="*/ 2006600 w 5990167"/>
              <a:gd name="connsiteY65" fmla="*/ 1871133 h 2209800"/>
              <a:gd name="connsiteX66" fmla="*/ 2027767 w 5990167"/>
              <a:gd name="connsiteY66" fmla="*/ 1871133 h 2209800"/>
              <a:gd name="connsiteX67" fmla="*/ 2027767 w 5990167"/>
              <a:gd name="connsiteY67" fmla="*/ 1896533 h 2209800"/>
              <a:gd name="connsiteX68" fmla="*/ 2224616 w 5990167"/>
              <a:gd name="connsiteY68" fmla="*/ 1894417 h 2209800"/>
              <a:gd name="connsiteX69" fmla="*/ 2222500 w 5990167"/>
              <a:gd name="connsiteY69" fmla="*/ 1930400 h 2209800"/>
              <a:gd name="connsiteX70" fmla="*/ 2425700 w 5990167"/>
              <a:gd name="connsiteY70" fmla="*/ 1930400 h 2209800"/>
              <a:gd name="connsiteX71" fmla="*/ 2425700 w 5990167"/>
              <a:gd name="connsiteY71" fmla="*/ 1968500 h 2209800"/>
              <a:gd name="connsiteX72" fmla="*/ 2772833 w 5990167"/>
              <a:gd name="connsiteY72" fmla="*/ 1968500 h 2209800"/>
              <a:gd name="connsiteX73" fmla="*/ 2772833 w 5990167"/>
              <a:gd name="connsiteY73" fmla="*/ 2010833 h 2209800"/>
              <a:gd name="connsiteX74" fmla="*/ 2988733 w 5990167"/>
              <a:gd name="connsiteY74" fmla="*/ 2010833 h 2209800"/>
              <a:gd name="connsiteX75" fmla="*/ 2988733 w 5990167"/>
              <a:gd name="connsiteY75" fmla="*/ 2010833 h 2209800"/>
              <a:gd name="connsiteX76" fmla="*/ 2988733 w 5990167"/>
              <a:gd name="connsiteY76" fmla="*/ 2048933 h 2209800"/>
              <a:gd name="connsiteX77" fmla="*/ 2988733 w 5990167"/>
              <a:gd name="connsiteY77" fmla="*/ 2095500 h 2209800"/>
              <a:gd name="connsiteX78" fmla="*/ 3043767 w 5990167"/>
              <a:gd name="connsiteY78" fmla="*/ 2095500 h 2209800"/>
              <a:gd name="connsiteX79" fmla="*/ 3043767 w 5990167"/>
              <a:gd name="connsiteY79" fmla="*/ 2137833 h 2209800"/>
              <a:gd name="connsiteX80" fmla="*/ 3615267 w 5990167"/>
              <a:gd name="connsiteY80" fmla="*/ 2137833 h 2209800"/>
              <a:gd name="connsiteX81" fmla="*/ 3615267 w 5990167"/>
              <a:gd name="connsiteY81" fmla="*/ 2209800 h 2209800"/>
              <a:gd name="connsiteX82" fmla="*/ 5990167 w 5990167"/>
              <a:gd name="connsiteY82" fmla="*/ 2205566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990167" h="2209800">
                <a:moveTo>
                  <a:pt x="0" y="0"/>
                </a:moveTo>
                <a:lnTo>
                  <a:pt x="89429" y="0"/>
                </a:lnTo>
                <a:lnTo>
                  <a:pt x="88901" y="71966"/>
                </a:lnTo>
                <a:lnTo>
                  <a:pt x="209020" y="70378"/>
                </a:lnTo>
                <a:lnTo>
                  <a:pt x="207433" y="105833"/>
                </a:lnTo>
                <a:lnTo>
                  <a:pt x="241300" y="105833"/>
                </a:lnTo>
                <a:lnTo>
                  <a:pt x="241300" y="173566"/>
                </a:lnTo>
                <a:lnTo>
                  <a:pt x="300567" y="173566"/>
                </a:lnTo>
                <a:lnTo>
                  <a:pt x="300567" y="173566"/>
                </a:lnTo>
                <a:lnTo>
                  <a:pt x="303742" y="203728"/>
                </a:lnTo>
                <a:lnTo>
                  <a:pt x="338667" y="204788"/>
                </a:lnTo>
                <a:lnTo>
                  <a:pt x="343958" y="239713"/>
                </a:lnTo>
                <a:lnTo>
                  <a:pt x="374121" y="243416"/>
                </a:lnTo>
                <a:lnTo>
                  <a:pt x="376237" y="273578"/>
                </a:lnTo>
                <a:lnTo>
                  <a:pt x="430212" y="270933"/>
                </a:lnTo>
                <a:cubicBezTo>
                  <a:pt x="430741" y="310973"/>
                  <a:pt x="431271" y="349426"/>
                  <a:pt x="431800" y="389466"/>
                </a:cubicBezTo>
                <a:lnTo>
                  <a:pt x="440267" y="389466"/>
                </a:lnTo>
                <a:lnTo>
                  <a:pt x="440267" y="457200"/>
                </a:lnTo>
                <a:lnTo>
                  <a:pt x="452967" y="463550"/>
                </a:lnTo>
                <a:lnTo>
                  <a:pt x="452967" y="647700"/>
                </a:lnTo>
                <a:lnTo>
                  <a:pt x="478367" y="647700"/>
                </a:lnTo>
                <a:lnTo>
                  <a:pt x="478367" y="719666"/>
                </a:lnTo>
                <a:lnTo>
                  <a:pt x="495300" y="719666"/>
                </a:lnTo>
                <a:lnTo>
                  <a:pt x="501650" y="726016"/>
                </a:lnTo>
                <a:lnTo>
                  <a:pt x="509588" y="759353"/>
                </a:lnTo>
                <a:lnTo>
                  <a:pt x="520700" y="787400"/>
                </a:lnTo>
                <a:lnTo>
                  <a:pt x="819150" y="796924"/>
                </a:lnTo>
                <a:cubicBezTo>
                  <a:pt x="819679" y="821619"/>
                  <a:pt x="820209" y="846313"/>
                  <a:pt x="820738" y="871008"/>
                </a:cubicBezTo>
                <a:lnTo>
                  <a:pt x="838200" y="871537"/>
                </a:lnTo>
                <a:cubicBezTo>
                  <a:pt x="837671" y="898877"/>
                  <a:pt x="837141" y="937331"/>
                  <a:pt x="836612" y="964671"/>
                </a:cubicBezTo>
                <a:lnTo>
                  <a:pt x="863600" y="965200"/>
                </a:lnTo>
                <a:lnTo>
                  <a:pt x="862013" y="1105429"/>
                </a:lnTo>
                <a:lnTo>
                  <a:pt x="910167" y="1110191"/>
                </a:lnTo>
                <a:lnTo>
                  <a:pt x="910167" y="1147233"/>
                </a:lnTo>
                <a:lnTo>
                  <a:pt x="948267" y="1147233"/>
                </a:lnTo>
                <a:lnTo>
                  <a:pt x="948267" y="1172633"/>
                </a:lnTo>
                <a:lnTo>
                  <a:pt x="969433" y="1172633"/>
                </a:lnTo>
                <a:cubicBezTo>
                  <a:pt x="968727" y="1188155"/>
                  <a:pt x="968022" y="1203678"/>
                  <a:pt x="967316" y="1219200"/>
                </a:cubicBezTo>
                <a:lnTo>
                  <a:pt x="1020233" y="1217083"/>
                </a:lnTo>
                <a:lnTo>
                  <a:pt x="1016000" y="1257299"/>
                </a:lnTo>
                <a:lnTo>
                  <a:pt x="1181100" y="1255182"/>
                </a:lnTo>
                <a:lnTo>
                  <a:pt x="1181100" y="1295400"/>
                </a:lnTo>
                <a:lnTo>
                  <a:pt x="1210733" y="1295400"/>
                </a:lnTo>
                <a:lnTo>
                  <a:pt x="1210733" y="1325033"/>
                </a:lnTo>
                <a:lnTo>
                  <a:pt x="1210733" y="1325033"/>
                </a:lnTo>
                <a:lnTo>
                  <a:pt x="1216555" y="1361017"/>
                </a:lnTo>
                <a:lnTo>
                  <a:pt x="1235603" y="1361017"/>
                </a:lnTo>
                <a:lnTo>
                  <a:pt x="1240367" y="1397000"/>
                </a:lnTo>
                <a:lnTo>
                  <a:pt x="1248833" y="1397000"/>
                </a:lnTo>
                <a:cubicBezTo>
                  <a:pt x="1248304" y="1428573"/>
                  <a:pt x="1247774" y="1460147"/>
                  <a:pt x="1247245" y="1491720"/>
                </a:cubicBezTo>
                <a:lnTo>
                  <a:pt x="1265767" y="1494367"/>
                </a:lnTo>
                <a:lnTo>
                  <a:pt x="1265767" y="1540933"/>
                </a:lnTo>
                <a:lnTo>
                  <a:pt x="1295400" y="1540933"/>
                </a:lnTo>
                <a:lnTo>
                  <a:pt x="1293283" y="1566332"/>
                </a:lnTo>
                <a:lnTo>
                  <a:pt x="1606550" y="1566332"/>
                </a:lnTo>
                <a:lnTo>
                  <a:pt x="1604433" y="1608666"/>
                </a:lnTo>
                <a:lnTo>
                  <a:pt x="1629833" y="1608666"/>
                </a:lnTo>
                <a:lnTo>
                  <a:pt x="1629833" y="1667933"/>
                </a:lnTo>
                <a:lnTo>
                  <a:pt x="1680633" y="1667933"/>
                </a:lnTo>
                <a:lnTo>
                  <a:pt x="1680633" y="1761066"/>
                </a:lnTo>
                <a:lnTo>
                  <a:pt x="1792816" y="1761066"/>
                </a:lnTo>
                <a:lnTo>
                  <a:pt x="1797050" y="1786466"/>
                </a:lnTo>
                <a:lnTo>
                  <a:pt x="1998134" y="1788583"/>
                </a:lnTo>
                <a:lnTo>
                  <a:pt x="1993900" y="1816100"/>
                </a:lnTo>
                <a:lnTo>
                  <a:pt x="2006600" y="1816100"/>
                </a:lnTo>
                <a:lnTo>
                  <a:pt x="2006600" y="1871133"/>
                </a:lnTo>
                <a:lnTo>
                  <a:pt x="2027767" y="1871133"/>
                </a:lnTo>
                <a:lnTo>
                  <a:pt x="2027767" y="1896533"/>
                </a:lnTo>
                <a:lnTo>
                  <a:pt x="2224616" y="1894417"/>
                </a:lnTo>
                <a:lnTo>
                  <a:pt x="2222500" y="1930400"/>
                </a:lnTo>
                <a:lnTo>
                  <a:pt x="2425700" y="1930400"/>
                </a:lnTo>
                <a:lnTo>
                  <a:pt x="2425700" y="1968500"/>
                </a:lnTo>
                <a:lnTo>
                  <a:pt x="2772833" y="1968500"/>
                </a:lnTo>
                <a:lnTo>
                  <a:pt x="2772833" y="2010833"/>
                </a:lnTo>
                <a:lnTo>
                  <a:pt x="2988733" y="2010833"/>
                </a:lnTo>
                <a:lnTo>
                  <a:pt x="2988733" y="2010833"/>
                </a:lnTo>
                <a:lnTo>
                  <a:pt x="2988733" y="2048933"/>
                </a:lnTo>
                <a:lnTo>
                  <a:pt x="2988733" y="2095500"/>
                </a:lnTo>
                <a:lnTo>
                  <a:pt x="3043767" y="2095500"/>
                </a:lnTo>
                <a:lnTo>
                  <a:pt x="3043767" y="2137833"/>
                </a:lnTo>
                <a:lnTo>
                  <a:pt x="3615267" y="2137833"/>
                </a:lnTo>
                <a:lnTo>
                  <a:pt x="3615267" y="2209800"/>
                </a:lnTo>
                <a:lnTo>
                  <a:pt x="5990167" y="2205566"/>
                </a:lnTo>
              </a:path>
            </a:pathLst>
          </a:custGeom>
          <a:noFill/>
          <a:ln w="28575">
            <a:solidFill>
              <a:schemeClr val="accent1"/>
            </a:solidFill>
            <a:miter lim="800000"/>
            <a:headEnd/>
            <a:tailEnd/>
          </a:ln>
        </p:spPr>
        <p:txBody>
          <a:bodyPr rtlCol="0" anchor="ctr"/>
          <a:lstStyle/>
          <a:p>
            <a:pPr algn="ctr"/>
            <a:endParaRPr lang="en-US" dirty="0"/>
          </a:p>
        </p:txBody>
      </p:sp>
      <p:sp>
        <p:nvSpPr>
          <p:cNvPr id="78" name="Oval 77">
            <a:extLst>
              <a:ext uri="{FF2B5EF4-FFF2-40B4-BE49-F238E27FC236}">
                <a16:creationId xmlns:a16="http://schemas.microsoft.com/office/drawing/2014/main" id="{3A0053A6-47D3-437F-B733-96807027B2B6}"/>
              </a:ext>
            </a:extLst>
          </p:cNvPr>
          <p:cNvSpPr/>
          <p:nvPr/>
        </p:nvSpPr>
        <p:spPr bwMode="auto">
          <a:xfrm>
            <a:off x="3073869" y="268893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5D1DBD85-7EDA-4804-9332-996A2DDA903C}"/>
              </a:ext>
            </a:extLst>
          </p:cNvPr>
          <p:cNvSpPr/>
          <p:nvPr/>
        </p:nvSpPr>
        <p:spPr bwMode="auto">
          <a:xfrm>
            <a:off x="2612169" y="1988093"/>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C0C8E909-1B1E-4CD5-894A-9B81627AABBB}"/>
              </a:ext>
            </a:extLst>
          </p:cNvPr>
          <p:cNvSpPr/>
          <p:nvPr/>
        </p:nvSpPr>
        <p:spPr bwMode="auto">
          <a:xfrm>
            <a:off x="2252314" y="162030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E543FD50-5FC6-402A-B16F-5A0A33C31CF9}"/>
              </a:ext>
            </a:extLst>
          </p:cNvPr>
          <p:cNvSpPr/>
          <p:nvPr/>
        </p:nvSpPr>
        <p:spPr bwMode="auto">
          <a:xfrm>
            <a:off x="2229402" y="1480225"/>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6F308C6B-0135-4560-A4B3-E1D81015EE2D}"/>
              </a:ext>
            </a:extLst>
          </p:cNvPr>
          <p:cNvSpPr/>
          <p:nvPr/>
        </p:nvSpPr>
        <p:spPr bwMode="auto">
          <a:xfrm>
            <a:off x="1868205" y="1154780"/>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E0151A49-0772-4A15-9CDD-020BA5D32F7F}"/>
              </a:ext>
            </a:extLst>
          </p:cNvPr>
          <p:cNvSpPr/>
          <p:nvPr/>
        </p:nvSpPr>
        <p:spPr bwMode="auto">
          <a:xfrm>
            <a:off x="1873407" y="1190355"/>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D1EC45EE-7964-4D50-BDC6-3B693FB55BCF}"/>
              </a:ext>
            </a:extLst>
          </p:cNvPr>
          <p:cNvSpPr/>
          <p:nvPr/>
        </p:nvSpPr>
        <p:spPr bwMode="auto">
          <a:xfrm>
            <a:off x="2255519" y="198809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D7836E3D-D6A4-4B52-972E-25831F99B1A0}"/>
              </a:ext>
            </a:extLst>
          </p:cNvPr>
          <p:cNvSpPr/>
          <p:nvPr/>
        </p:nvSpPr>
        <p:spPr bwMode="auto">
          <a:xfrm>
            <a:off x="2262469" y="2161224"/>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50A51525-AB5C-474D-8D4D-EC22E02ED12C}"/>
              </a:ext>
            </a:extLst>
          </p:cNvPr>
          <p:cNvSpPr/>
          <p:nvPr/>
        </p:nvSpPr>
        <p:spPr bwMode="auto">
          <a:xfrm>
            <a:off x="2659656" y="251349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B5D4C7B-7D50-4BA0-AD96-9801A0F172BB}"/>
              </a:ext>
            </a:extLst>
          </p:cNvPr>
          <p:cNvSpPr/>
          <p:nvPr/>
        </p:nvSpPr>
        <p:spPr bwMode="auto">
          <a:xfrm>
            <a:off x="3247031" y="280242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167ADED8-7805-4FFB-ABE4-137FBFB36223}"/>
              </a:ext>
            </a:extLst>
          </p:cNvPr>
          <p:cNvSpPr/>
          <p:nvPr/>
        </p:nvSpPr>
        <p:spPr bwMode="auto">
          <a:xfrm>
            <a:off x="4428131" y="299259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8874F7DE-B4C3-44F2-8B68-84817E7E2124}"/>
              </a:ext>
            </a:extLst>
          </p:cNvPr>
          <p:cNvSpPr/>
          <p:nvPr/>
        </p:nvSpPr>
        <p:spPr bwMode="auto">
          <a:xfrm>
            <a:off x="4207589" y="309677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322C6F8-EE0D-4949-ACD6-41081AA44510}"/>
              </a:ext>
            </a:extLst>
          </p:cNvPr>
          <p:cNvSpPr/>
          <p:nvPr/>
        </p:nvSpPr>
        <p:spPr bwMode="auto">
          <a:xfrm>
            <a:off x="4789096" y="321742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7E881A93-6CB3-4B39-BB8B-17FA68EEA318}"/>
              </a:ext>
            </a:extLst>
          </p:cNvPr>
          <p:cNvSpPr/>
          <p:nvPr/>
        </p:nvSpPr>
        <p:spPr bwMode="auto">
          <a:xfrm>
            <a:off x="5083887" y="3296358"/>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E084E4E0-C2B7-43D4-9EB0-220012D70D80}"/>
              </a:ext>
            </a:extLst>
          </p:cNvPr>
          <p:cNvSpPr/>
          <p:nvPr/>
        </p:nvSpPr>
        <p:spPr bwMode="auto">
          <a:xfrm>
            <a:off x="5381278" y="3296358"/>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3BBE654D-29E5-4F8C-BEA0-D46173DE6944}"/>
              </a:ext>
            </a:extLst>
          </p:cNvPr>
          <p:cNvSpPr/>
          <p:nvPr/>
        </p:nvSpPr>
        <p:spPr bwMode="auto">
          <a:xfrm>
            <a:off x="5984528" y="3361066"/>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65003774-B2E0-4AAC-99B8-6514D3918F91}"/>
              </a:ext>
            </a:extLst>
          </p:cNvPr>
          <p:cNvSpPr/>
          <p:nvPr/>
        </p:nvSpPr>
        <p:spPr bwMode="auto">
          <a:xfrm>
            <a:off x="4614798" y="299259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1BB86E59-6924-4070-80D4-B6CE0EA9D28B}"/>
              </a:ext>
            </a:extLst>
          </p:cNvPr>
          <p:cNvSpPr/>
          <p:nvPr/>
        </p:nvSpPr>
        <p:spPr bwMode="auto">
          <a:xfrm>
            <a:off x="4827838" y="299259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7303E01C-43D3-4E6E-AE76-632B43370A7D}"/>
              </a:ext>
            </a:extLst>
          </p:cNvPr>
          <p:cNvSpPr/>
          <p:nvPr/>
        </p:nvSpPr>
        <p:spPr bwMode="auto">
          <a:xfrm>
            <a:off x="5302884" y="299259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BF4CFE49-30BE-4031-AED3-1426C1CAEF5B}"/>
              </a:ext>
            </a:extLst>
          </p:cNvPr>
          <p:cNvSpPr/>
          <p:nvPr/>
        </p:nvSpPr>
        <p:spPr bwMode="auto">
          <a:xfrm>
            <a:off x="5424951" y="2991261"/>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95D4A239-6599-4DED-B578-8BB801AB3143}"/>
              </a:ext>
            </a:extLst>
          </p:cNvPr>
          <p:cNvSpPr/>
          <p:nvPr/>
        </p:nvSpPr>
        <p:spPr bwMode="auto">
          <a:xfrm>
            <a:off x="5466325" y="2991261"/>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8B485FAD-6444-4487-8CB8-9A8B47DEB544}"/>
              </a:ext>
            </a:extLst>
          </p:cNvPr>
          <p:cNvSpPr/>
          <p:nvPr/>
        </p:nvSpPr>
        <p:spPr bwMode="auto">
          <a:xfrm>
            <a:off x="5937041" y="307503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B3B7E250-C12C-4553-A60A-779CEE341177}"/>
              </a:ext>
            </a:extLst>
          </p:cNvPr>
          <p:cNvSpPr/>
          <p:nvPr/>
        </p:nvSpPr>
        <p:spPr bwMode="auto">
          <a:xfrm>
            <a:off x="6028734" y="307503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2E0644D6-978B-48EF-BD44-4E51AEE9A409}"/>
              </a:ext>
            </a:extLst>
          </p:cNvPr>
          <p:cNvSpPr/>
          <p:nvPr/>
        </p:nvSpPr>
        <p:spPr bwMode="auto">
          <a:xfrm>
            <a:off x="6117595" y="307054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AC0E5C3D-1DDC-437F-B8C7-668909C76E4F}"/>
              </a:ext>
            </a:extLst>
          </p:cNvPr>
          <p:cNvSpPr/>
          <p:nvPr/>
        </p:nvSpPr>
        <p:spPr bwMode="auto">
          <a:xfrm>
            <a:off x="6565028" y="3079830"/>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E2397B5F-7333-41E0-A8B4-849E1160D861}"/>
              </a:ext>
            </a:extLst>
          </p:cNvPr>
          <p:cNvSpPr/>
          <p:nvPr/>
        </p:nvSpPr>
        <p:spPr bwMode="auto">
          <a:xfrm>
            <a:off x="6555267" y="3359382"/>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5CD061D6-B57D-43B5-82FA-D7A2563B7A6A}"/>
              </a:ext>
            </a:extLst>
          </p:cNvPr>
          <p:cNvSpPr/>
          <p:nvPr/>
        </p:nvSpPr>
        <p:spPr bwMode="auto">
          <a:xfrm>
            <a:off x="7790414" y="336767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TextBox 104">
            <a:extLst>
              <a:ext uri="{FF2B5EF4-FFF2-40B4-BE49-F238E27FC236}">
                <a16:creationId xmlns:a16="http://schemas.microsoft.com/office/drawing/2014/main" id="{52A74752-78C7-4102-B2DF-3F8157955FD5}"/>
              </a:ext>
            </a:extLst>
          </p:cNvPr>
          <p:cNvSpPr txBox="1"/>
          <p:nvPr/>
        </p:nvSpPr>
        <p:spPr bwMode="auto">
          <a:xfrm>
            <a:off x="434310" y="5039663"/>
            <a:ext cx="207905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HRRm</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HRRwt</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Bajorin risk index: 0</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Bajorin risk index: 1</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Bajorin risk index: 2</a:t>
            </a:r>
          </a:p>
        </p:txBody>
      </p:sp>
      <p:sp>
        <p:nvSpPr>
          <p:cNvPr id="106" name="TextBox 105">
            <a:extLst>
              <a:ext uri="{FF2B5EF4-FFF2-40B4-BE49-F238E27FC236}">
                <a16:creationId xmlns:a16="http://schemas.microsoft.com/office/drawing/2014/main" id="{5D4AC47F-1A48-42F4-BEBA-96F36DB87ED1}"/>
              </a:ext>
            </a:extLst>
          </p:cNvPr>
          <p:cNvSpPr txBox="1"/>
          <p:nvPr/>
        </p:nvSpPr>
        <p:spPr bwMode="auto">
          <a:xfrm>
            <a:off x="3012926" y="5039663"/>
            <a:ext cx="10943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14/17</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48/61</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10/16</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32/38</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20/24</a:t>
            </a:r>
          </a:p>
        </p:txBody>
      </p:sp>
      <p:sp>
        <p:nvSpPr>
          <p:cNvPr id="107" name="TextBox 106">
            <a:extLst>
              <a:ext uri="{FF2B5EF4-FFF2-40B4-BE49-F238E27FC236}">
                <a16:creationId xmlns:a16="http://schemas.microsoft.com/office/drawing/2014/main" id="{CAE0A6C1-AD97-44B6-805F-1ECCEC060BF1}"/>
              </a:ext>
            </a:extLst>
          </p:cNvPr>
          <p:cNvSpPr txBox="1"/>
          <p:nvPr/>
        </p:nvSpPr>
        <p:spPr bwMode="auto">
          <a:xfrm>
            <a:off x="4837153" y="5039663"/>
            <a:ext cx="10943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13/14</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42/62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16/18</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21/36</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18/22</a:t>
            </a:r>
          </a:p>
        </p:txBody>
      </p:sp>
      <p:sp>
        <p:nvSpPr>
          <p:cNvPr id="108" name="TextBox 107">
            <a:extLst>
              <a:ext uri="{FF2B5EF4-FFF2-40B4-BE49-F238E27FC236}">
                <a16:creationId xmlns:a16="http://schemas.microsoft.com/office/drawing/2014/main" id="{C749FECF-7CF8-424F-BDC5-B247B59A99CC}"/>
              </a:ext>
            </a:extLst>
          </p:cNvPr>
          <p:cNvSpPr txBox="1"/>
          <p:nvPr/>
        </p:nvSpPr>
        <p:spPr bwMode="auto">
          <a:xfrm>
            <a:off x="9220068" y="5039663"/>
            <a:ext cx="14197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0.18 (0.06-0.47)</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1.29 (0.85-1.96)</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0.42 (0.18-0.92)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1.90 (1.07-3.49)</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1.19 (0.63-2.28)</a:t>
            </a:r>
          </a:p>
        </p:txBody>
      </p:sp>
      <p:cxnSp>
        <p:nvCxnSpPr>
          <p:cNvPr id="20" name="Straight Connector 19">
            <a:extLst>
              <a:ext uri="{FF2B5EF4-FFF2-40B4-BE49-F238E27FC236}">
                <a16:creationId xmlns:a16="http://schemas.microsoft.com/office/drawing/2014/main" id="{B3A18943-ACAD-40CA-95AF-530A46581876}"/>
              </a:ext>
            </a:extLst>
          </p:cNvPr>
          <p:cNvCxnSpPr>
            <a:cxnSpLocks/>
          </p:cNvCxnSpPr>
          <p:nvPr/>
        </p:nvCxnSpPr>
        <p:spPr bwMode="auto">
          <a:xfrm>
            <a:off x="7986543" y="5066792"/>
            <a:ext cx="0" cy="896201"/>
          </a:xfrm>
          <a:prstGeom prst="line">
            <a:avLst/>
          </a:prstGeom>
          <a:noFill/>
          <a:ln w="28575" cap="flat" cmpd="sng" algn="ctr">
            <a:solidFill>
              <a:schemeClr val="bg1"/>
            </a:solidFill>
            <a:prstDash val="sysDash"/>
            <a:round/>
            <a:headEnd type="none" w="med" len="med"/>
            <a:tailEnd type="none" w="med" len="med"/>
          </a:ln>
          <a:effectLst/>
        </p:spPr>
      </p:cxnSp>
      <p:cxnSp>
        <p:nvCxnSpPr>
          <p:cNvPr id="110" name="Straight Connector 109">
            <a:extLst>
              <a:ext uri="{FF2B5EF4-FFF2-40B4-BE49-F238E27FC236}">
                <a16:creationId xmlns:a16="http://schemas.microsoft.com/office/drawing/2014/main" id="{B7AA3BE0-46EB-4E67-8022-D50AE8CFDC7C}"/>
              </a:ext>
            </a:extLst>
          </p:cNvPr>
          <p:cNvCxnSpPr>
            <a:cxnSpLocks/>
          </p:cNvCxnSpPr>
          <p:nvPr/>
        </p:nvCxnSpPr>
        <p:spPr bwMode="auto">
          <a:xfrm flipH="1">
            <a:off x="6100763" y="5151755"/>
            <a:ext cx="1394378" cy="0"/>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6429BA1-67A9-443D-9592-86D0FFAEE4A0}"/>
              </a:ext>
            </a:extLst>
          </p:cNvPr>
          <p:cNvCxnSpPr>
            <a:cxnSpLocks/>
          </p:cNvCxnSpPr>
          <p:nvPr/>
        </p:nvCxnSpPr>
        <p:spPr bwMode="auto">
          <a:xfrm flipH="1">
            <a:off x="7916333" y="5320906"/>
            <a:ext cx="576839" cy="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5CBA7D1-3BBB-462D-80FA-6F89DCF085B5}"/>
              </a:ext>
            </a:extLst>
          </p:cNvPr>
          <p:cNvCxnSpPr>
            <a:cxnSpLocks/>
          </p:cNvCxnSpPr>
          <p:nvPr/>
        </p:nvCxnSpPr>
        <p:spPr bwMode="auto">
          <a:xfrm flipH="1">
            <a:off x="6816941" y="5489821"/>
            <a:ext cx="1101509"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E04FB2F-6CC6-4764-BE94-1C3EDD51CDA7}"/>
              </a:ext>
            </a:extLst>
          </p:cNvPr>
          <p:cNvCxnSpPr>
            <a:cxnSpLocks/>
          </p:cNvCxnSpPr>
          <p:nvPr/>
        </p:nvCxnSpPr>
        <p:spPr bwMode="auto">
          <a:xfrm flipH="1">
            <a:off x="8096786" y="5654537"/>
            <a:ext cx="796287" cy="0"/>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4CE16F9-6714-45D9-BD57-97915B7C0DF7}"/>
              </a:ext>
            </a:extLst>
          </p:cNvPr>
          <p:cNvCxnSpPr>
            <a:cxnSpLocks/>
          </p:cNvCxnSpPr>
          <p:nvPr/>
        </p:nvCxnSpPr>
        <p:spPr bwMode="auto">
          <a:xfrm flipH="1">
            <a:off x="7727174" y="5820129"/>
            <a:ext cx="875495" cy="0"/>
          </a:xfrm>
          <a:prstGeom prst="line">
            <a:avLst/>
          </a:prstGeom>
          <a:noFill/>
          <a:ln w="28575" cap="flat" cmpd="sng" algn="ctr">
            <a:solidFill>
              <a:schemeClr val="accent1"/>
            </a:solidFill>
            <a:prstDash val="solid"/>
            <a:round/>
            <a:headEnd type="none" w="med" len="med"/>
            <a:tailEnd type="none" w="med" len="med"/>
          </a:ln>
          <a:effectLst/>
        </p:spPr>
      </p:cxnSp>
      <p:sp>
        <p:nvSpPr>
          <p:cNvPr id="120" name="Oval 119">
            <a:extLst>
              <a:ext uri="{FF2B5EF4-FFF2-40B4-BE49-F238E27FC236}">
                <a16:creationId xmlns:a16="http://schemas.microsoft.com/office/drawing/2014/main" id="{4047A6AD-4867-4809-B311-8701C91149B3}"/>
              </a:ext>
            </a:extLst>
          </p:cNvPr>
          <p:cNvSpPr/>
          <p:nvPr/>
        </p:nvSpPr>
        <p:spPr bwMode="auto">
          <a:xfrm>
            <a:off x="6789042" y="5111293"/>
            <a:ext cx="79832" cy="7983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1ACC7D57-D5B8-4C5E-9ADE-EE3A06A40EEB}"/>
              </a:ext>
            </a:extLst>
          </p:cNvPr>
          <p:cNvSpPr/>
          <p:nvPr/>
        </p:nvSpPr>
        <p:spPr bwMode="auto">
          <a:xfrm>
            <a:off x="7356960" y="5453703"/>
            <a:ext cx="79832" cy="7983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145EAD36-BED7-47C6-AE31-5EC0511C5B44}"/>
              </a:ext>
            </a:extLst>
          </p:cNvPr>
          <p:cNvSpPr/>
          <p:nvPr/>
        </p:nvSpPr>
        <p:spPr bwMode="auto">
          <a:xfrm>
            <a:off x="8119468" y="5772391"/>
            <a:ext cx="79832" cy="7983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66CD123E-450C-4532-8044-1FF3DF5C9776}"/>
              </a:ext>
            </a:extLst>
          </p:cNvPr>
          <p:cNvSpPr/>
          <p:nvPr/>
        </p:nvSpPr>
        <p:spPr bwMode="auto">
          <a:xfrm>
            <a:off x="8437377" y="5614666"/>
            <a:ext cx="79832" cy="79832"/>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E9D21D0E-5726-46EE-9618-03F78516BD60}"/>
              </a:ext>
            </a:extLst>
          </p:cNvPr>
          <p:cNvSpPr/>
          <p:nvPr/>
        </p:nvSpPr>
        <p:spPr bwMode="auto">
          <a:xfrm>
            <a:off x="8139058" y="5253414"/>
            <a:ext cx="134983" cy="134983"/>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7" name="Group 116">
            <a:extLst>
              <a:ext uri="{FF2B5EF4-FFF2-40B4-BE49-F238E27FC236}">
                <a16:creationId xmlns:a16="http://schemas.microsoft.com/office/drawing/2014/main" id="{44D25DA7-8D16-4CC5-A0C1-1714236B1E07}"/>
              </a:ext>
            </a:extLst>
          </p:cNvPr>
          <p:cNvGrpSpPr/>
          <p:nvPr/>
        </p:nvGrpSpPr>
        <p:grpSpPr>
          <a:xfrm>
            <a:off x="5616344" y="5975349"/>
            <a:ext cx="3776567" cy="294938"/>
            <a:chOff x="5616344" y="6857999"/>
            <a:chExt cx="3776567" cy="294938"/>
          </a:xfrm>
        </p:grpSpPr>
        <p:cxnSp>
          <p:nvCxnSpPr>
            <p:cNvPr id="19" name="Straight Connector 18">
              <a:extLst>
                <a:ext uri="{FF2B5EF4-FFF2-40B4-BE49-F238E27FC236}">
                  <a16:creationId xmlns:a16="http://schemas.microsoft.com/office/drawing/2014/main" id="{BB3F401E-1172-41C7-BD8E-7E4762056278}"/>
                </a:ext>
              </a:extLst>
            </p:cNvPr>
            <p:cNvCxnSpPr>
              <a:cxnSpLocks/>
            </p:cNvCxnSpPr>
            <p:nvPr/>
          </p:nvCxnSpPr>
          <p:spPr bwMode="auto">
            <a:xfrm>
              <a:off x="5616344" y="6857999"/>
              <a:ext cx="3776567"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C20DE23-E039-4AE1-83D7-9F868E718286}"/>
                </a:ext>
              </a:extLst>
            </p:cNvPr>
            <p:cNvCxnSpPr>
              <a:cxnSpLocks/>
            </p:cNvCxnSpPr>
            <p:nvPr/>
          </p:nvCxnSpPr>
          <p:spPr bwMode="auto">
            <a:xfrm>
              <a:off x="5936256" y="6857999"/>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7B699BB-B4FD-412E-9347-CFD514160293}"/>
                </a:ext>
              </a:extLst>
            </p:cNvPr>
            <p:cNvCxnSpPr>
              <a:cxnSpLocks/>
            </p:cNvCxnSpPr>
            <p:nvPr/>
          </p:nvCxnSpPr>
          <p:spPr bwMode="auto">
            <a:xfrm>
              <a:off x="6936382" y="6857999"/>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2A7FCAC-ED0C-4431-8465-97A8E76C89CE}"/>
                </a:ext>
              </a:extLst>
            </p:cNvPr>
            <p:cNvCxnSpPr>
              <a:cxnSpLocks/>
            </p:cNvCxnSpPr>
            <p:nvPr/>
          </p:nvCxnSpPr>
          <p:spPr bwMode="auto">
            <a:xfrm>
              <a:off x="7607893" y="6857999"/>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AA17DB1-A142-4093-8C4C-1B49124D5F9D}"/>
                </a:ext>
              </a:extLst>
            </p:cNvPr>
            <p:cNvCxnSpPr>
              <a:cxnSpLocks/>
            </p:cNvCxnSpPr>
            <p:nvPr/>
          </p:nvCxnSpPr>
          <p:spPr bwMode="auto">
            <a:xfrm>
              <a:off x="7986543" y="6857999"/>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F1308D2-556A-4139-B560-D8FF5DB077B7}"/>
                </a:ext>
              </a:extLst>
            </p:cNvPr>
            <p:cNvCxnSpPr>
              <a:cxnSpLocks/>
            </p:cNvCxnSpPr>
            <p:nvPr/>
          </p:nvCxnSpPr>
          <p:spPr bwMode="auto">
            <a:xfrm>
              <a:off x="8603261" y="6857999"/>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6FFA7A9-16CB-4236-83C2-8B2618643254}"/>
                </a:ext>
              </a:extLst>
            </p:cNvPr>
            <p:cNvCxnSpPr>
              <a:cxnSpLocks/>
            </p:cNvCxnSpPr>
            <p:nvPr/>
          </p:nvCxnSpPr>
          <p:spPr bwMode="auto">
            <a:xfrm>
              <a:off x="9139831" y="6857999"/>
              <a:ext cx="0" cy="91440"/>
            </a:xfrm>
            <a:prstGeom prst="line">
              <a:avLst/>
            </a:prstGeom>
            <a:noFill/>
            <a:ln w="28575" cap="flat" cmpd="sng" algn="ctr">
              <a:solidFill>
                <a:schemeClr val="bg1"/>
              </a:solidFill>
              <a:prstDash val="solid"/>
              <a:round/>
              <a:headEnd type="none" w="med" len="med"/>
              <a:tailEnd type="none" w="med" len="med"/>
            </a:ln>
            <a:effectLst/>
          </p:spPr>
        </p:cxnSp>
        <p:sp>
          <p:nvSpPr>
            <p:cNvPr id="113" name="TextBox 112">
              <a:extLst>
                <a:ext uri="{FF2B5EF4-FFF2-40B4-BE49-F238E27FC236}">
                  <a16:creationId xmlns:a16="http://schemas.microsoft.com/office/drawing/2014/main" id="{6F24A911-52AE-4D55-B18C-A950167557B5}"/>
                </a:ext>
              </a:extLst>
            </p:cNvPr>
            <p:cNvSpPr txBox="1"/>
            <p:nvPr/>
          </p:nvSpPr>
          <p:spPr bwMode="auto">
            <a:xfrm>
              <a:off x="5715673" y="687593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0.05</a:t>
              </a:r>
            </a:p>
          </p:txBody>
        </p:sp>
        <p:sp>
          <p:nvSpPr>
            <p:cNvPr id="131" name="TextBox 130">
              <a:extLst>
                <a:ext uri="{FF2B5EF4-FFF2-40B4-BE49-F238E27FC236}">
                  <a16:creationId xmlns:a16="http://schemas.microsoft.com/office/drawing/2014/main" id="{C4665834-A2F5-4376-851F-2D2DC59366E5}"/>
                </a:ext>
              </a:extLst>
            </p:cNvPr>
            <p:cNvSpPr txBox="1"/>
            <p:nvPr/>
          </p:nvSpPr>
          <p:spPr bwMode="auto">
            <a:xfrm>
              <a:off x="6755590" y="687593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132" name="TextBox 131">
              <a:extLst>
                <a:ext uri="{FF2B5EF4-FFF2-40B4-BE49-F238E27FC236}">
                  <a16:creationId xmlns:a16="http://schemas.microsoft.com/office/drawing/2014/main" id="{774BE056-68C7-46E7-ACBA-999B72692BA0}"/>
                </a:ext>
              </a:extLst>
            </p:cNvPr>
            <p:cNvSpPr txBox="1"/>
            <p:nvPr/>
          </p:nvSpPr>
          <p:spPr bwMode="auto">
            <a:xfrm>
              <a:off x="7416987" y="687593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133" name="TextBox 132">
              <a:extLst>
                <a:ext uri="{FF2B5EF4-FFF2-40B4-BE49-F238E27FC236}">
                  <a16:creationId xmlns:a16="http://schemas.microsoft.com/office/drawing/2014/main" id="{4DAD4D16-FA7A-4A04-8EB2-B98CEE034C21}"/>
                </a:ext>
              </a:extLst>
            </p:cNvPr>
            <p:cNvSpPr txBox="1"/>
            <p:nvPr/>
          </p:nvSpPr>
          <p:spPr bwMode="auto">
            <a:xfrm>
              <a:off x="7856859" y="6875938"/>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34" name="TextBox 133">
              <a:extLst>
                <a:ext uri="{FF2B5EF4-FFF2-40B4-BE49-F238E27FC236}">
                  <a16:creationId xmlns:a16="http://schemas.microsoft.com/office/drawing/2014/main" id="{5AC2BED3-35CE-4E91-B8A8-00DC4953A6AC}"/>
                </a:ext>
              </a:extLst>
            </p:cNvPr>
            <p:cNvSpPr txBox="1"/>
            <p:nvPr/>
          </p:nvSpPr>
          <p:spPr bwMode="auto">
            <a:xfrm>
              <a:off x="8477293" y="687593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35" name="TextBox 134">
              <a:extLst>
                <a:ext uri="{FF2B5EF4-FFF2-40B4-BE49-F238E27FC236}">
                  <a16:creationId xmlns:a16="http://schemas.microsoft.com/office/drawing/2014/main" id="{9EFB64DD-2C62-4988-87B5-A11B6F974121}"/>
                </a:ext>
              </a:extLst>
            </p:cNvPr>
            <p:cNvSpPr txBox="1"/>
            <p:nvPr/>
          </p:nvSpPr>
          <p:spPr bwMode="auto">
            <a:xfrm>
              <a:off x="9008521" y="687593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grpSp>
      <p:sp>
        <p:nvSpPr>
          <p:cNvPr id="136" name="TextBox 135">
            <a:extLst>
              <a:ext uri="{FF2B5EF4-FFF2-40B4-BE49-F238E27FC236}">
                <a16:creationId xmlns:a16="http://schemas.microsoft.com/office/drawing/2014/main" id="{6450ECD2-1096-4D64-85B2-3F2396D7DADA}"/>
              </a:ext>
            </a:extLst>
          </p:cNvPr>
          <p:cNvSpPr txBox="1"/>
          <p:nvPr/>
        </p:nvSpPr>
        <p:spPr bwMode="auto">
          <a:xfrm>
            <a:off x="6147737" y="6233695"/>
            <a:ext cx="15622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Favors Durvalumab + </a:t>
            </a:r>
            <a:br>
              <a:rPr lang="en-US" sz="1200" dirty="0">
                <a:solidFill>
                  <a:schemeClr val="accent1"/>
                </a:solidFill>
                <a:latin typeface="Calibri" panose="020F0502020204030204" pitchFamily="34" charset="0"/>
              </a:rPr>
            </a:br>
            <a:r>
              <a:rPr lang="en-US" sz="1200" dirty="0">
                <a:solidFill>
                  <a:schemeClr val="accent1"/>
                </a:solidFill>
                <a:latin typeface="Calibri" panose="020F0502020204030204" pitchFamily="34" charset="0"/>
              </a:rPr>
              <a:t>Olaparib</a:t>
            </a:r>
          </a:p>
        </p:txBody>
      </p:sp>
      <p:sp>
        <p:nvSpPr>
          <p:cNvPr id="137" name="TextBox 136">
            <a:extLst>
              <a:ext uri="{FF2B5EF4-FFF2-40B4-BE49-F238E27FC236}">
                <a16:creationId xmlns:a16="http://schemas.microsoft.com/office/drawing/2014/main" id="{2A0F8D1F-AC0B-469E-A7F7-09D18E63AA93}"/>
              </a:ext>
            </a:extLst>
          </p:cNvPr>
          <p:cNvSpPr txBox="1"/>
          <p:nvPr/>
        </p:nvSpPr>
        <p:spPr bwMode="auto">
          <a:xfrm>
            <a:off x="8238214" y="6233695"/>
            <a:ext cx="15622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Favors Durvalumab + </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Placebo</a:t>
            </a:r>
          </a:p>
        </p:txBody>
      </p:sp>
      <p:cxnSp>
        <p:nvCxnSpPr>
          <p:cNvPr id="141" name="Straight Arrow Connector 140">
            <a:extLst>
              <a:ext uri="{FF2B5EF4-FFF2-40B4-BE49-F238E27FC236}">
                <a16:creationId xmlns:a16="http://schemas.microsoft.com/office/drawing/2014/main" id="{4519C6BD-3338-4F15-98F3-80CFA934C694}"/>
              </a:ext>
            </a:extLst>
          </p:cNvPr>
          <p:cNvCxnSpPr/>
          <p:nvPr/>
        </p:nvCxnSpPr>
        <p:spPr bwMode="auto">
          <a:xfrm flipH="1">
            <a:off x="7028982" y="6233695"/>
            <a:ext cx="681042"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42" name="Straight Arrow Connector 141">
            <a:extLst>
              <a:ext uri="{FF2B5EF4-FFF2-40B4-BE49-F238E27FC236}">
                <a16:creationId xmlns:a16="http://schemas.microsoft.com/office/drawing/2014/main" id="{E5D45970-572A-404E-AAEE-57AE8816869B}"/>
              </a:ext>
            </a:extLst>
          </p:cNvPr>
          <p:cNvCxnSpPr>
            <a:cxnSpLocks/>
          </p:cNvCxnSpPr>
          <p:nvPr/>
        </p:nvCxnSpPr>
        <p:spPr bwMode="auto">
          <a:xfrm rot="10800000" flipH="1">
            <a:off x="8238214" y="6233695"/>
            <a:ext cx="681042" cy="0"/>
          </a:xfrm>
          <a:prstGeom prst="straightConnector1">
            <a:avLst/>
          </a:prstGeom>
          <a:noFill/>
          <a:ln w="28575" cap="flat" cmpd="sng" algn="ctr">
            <a:solidFill>
              <a:schemeClr val="accent3"/>
            </a:solidFill>
            <a:prstDash val="solid"/>
            <a:round/>
            <a:headEnd type="none" w="med" len="med"/>
            <a:tailEnd type="triangle"/>
          </a:ln>
          <a:effectLst/>
        </p:spPr>
      </p:cxnSp>
    </p:spTree>
    <p:extLst>
      <p:ext uri="{BB962C8B-B14F-4D97-AF65-F5344CB8AC3E}">
        <p14:creationId xmlns:p14="http://schemas.microsoft.com/office/powerpoint/2010/main" val="15227119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545F0-7D56-48DB-9FC7-D3E6E8FA2451}"/>
              </a:ext>
            </a:extLst>
          </p:cNvPr>
          <p:cNvSpPr>
            <a:spLocks noGrp="1"/>
          </p:cNvSpPr>
          <p:nvPr>
            <p:ph type="title"/>
          </p:nvPr>
        </p:nvSpPr>
        <p:spPr/>
        <p:txBody>
          <a:bodyPr/>
          <a:lstStyle/>
          <a:p>
            <a:r>
              <a:rPr lang="en-US" dirty="0"/>
              <a:t>BAYOU: PFS in HRRm Subgroup (Prespecified Secondary Analysis)</a:t>
            </a:r>
          </a:p>
        </p:txBody>
      </p:sp>
      <p:sp>
        <p:nvSpPr>
          <p:cNvPr id="3" name="Content Placeholder 2">
            <a:extLst>
              <a:ext uri="{FF2B5EF4-FFF2-40B4-BE49-F238E27FC236}">
                <a16:creationId xmlns:a16="http://schemas.microsoft.com/office/drawing/2014/main" id="{458255B9-0DD8-4E21-B5BC-FDB7994458AC}"/>
              </a:ext>
            </a:extLst>
          </p:cNvPr>
          <p:cNvSpPr>
            <a:spLocks noGrp="1"/>
          </p:cNvSpPr>
          <p:nvPr>
            <p:ph idx="1"/>
          </p:nvPr>
        </p:nvSpPr>
        <p:spPr>
          <a:xfrm>
            <a:off x="616105" y="5970255"/>
            <a:ext cx="10877529" cy="307777"/>
          </a:xfrm>
        </p:spPr>
        <p:txBody>
          <a:bodyPr/>
          <a:lstStyle/>
          <a:p>
            <a:r>
              <a:rPr lang="en-US" sz="2000" dirty="0"/>
              <a:t>In HRRm subgroup, durvalumab + olaparib significantly prolonged PFS vs durvalumab + placebo</a:t>
            </a:r>
          </a:p>
        </p:txBody>
      </p:sp>
      <p:sp>
        <p:nvSpPr>
          <p:cNvPr id="4" name="Text Box 15">
            <a:extLst>
              <a:ext uri="{FF2B5EF4-FFF2-40B4-BE49-F238E27FC236}">
                <a16:creationId xmlns:a16="http://schemas.microsoft.com/office/drawing/2014/main" id="{188E3918-4BD2-4D68-AEB4-DE3F55AEA32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22760E55-EAB9-4637-8940-80B80427CA73}"/>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5AE78D63-9444-4B8B-95D6-68F0462E92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E17317AF-733F-4E23-ADAE-4084769A8C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2D2D8B76-7A9D-4A7F-B1F7-626E2264F816}"/>
              </a:ext>
            </a:extLst>
          </p:cNvPr>
          <p:cNvSpPr txBox="1"/>
          <p:nvPr/>
        </p:nvSpPr>
        <p:spPr bwMode="auto">
          <a:xfrm rot="16200000">
            <a:off x="877131" y="3055301"/>
            <a:ext cx="249294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PFS</a:t>
            </a:r>
          </a:p>
        </p:txBody>
      </p:sp>
      <p:sp>
        <p:nvSpPr>
          <p:cNvPr id="11" name="TextBox 10">
            <a:extLst>
              <a:ext uri="{FF2B5EF4-FFF2-40B4-BE49-F238E27FC236}">
                <a16:creationId xmlns:a16="http://schemas.microsoft.com/office/drawing/2014/main" id="{008A2422-3887-45C4-AE6F-C1E5777B45BF}"/>
              </a:ext>
            </a:extLst>
          </p:cNvPr>
          <p:cNvSpPr txBox="1"/>
          <p:nvPr/>
        </p:nvSpPr>
        <p:spPr bwMode="auto">
          <a:xfrm>
            <a:off x="4740851" y="4926070"/>
            <a:ext cx="315413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sp>
        <p:nvSpPr>
          <p:cNvPr id="15" name="TextBox 14">
            <a:extLst>
              <a:ext uri="{FF2B5EF4-FFF2-40B4-BE49-F238E27FC236}">
                <a16:creationId xmlns:a16="http://schemas.microsoft.com/office/drawing/2014/main" id="{E6D49D80-4F7F-4E65-8FC9-32209563D458}"/>
              </a:ext>
            </a:extLst>
          </p:cNvPr>
          <p:cNvSpPr txBox="1"/>
          <p:nvPr/>
        </p:nvSpPr>
        <p:spPr bwMode="auto">
          <a:xfrm>
            <a:off x="780220" y="5071478"/>
            <a:ext cx="1916487"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Durvalumab + Olaparib</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Durvalumab + Placebo</a:t>
            </a:r>
          </a:p>
        </p:txBody>
      </p:sp>
      <p:graphicFrame>
        <p:nvGraphicFramePr>
          <p:cNvPr id="16" name="Group 32">
            <a:extLst>
              <a:ext uri="{FF2B5EF4-FFF2-40B4-BE49-F238E27FC236}">
                <a16:creationId xmlns:a16="http://schemas.microsoft.com/office/drawing/2014/main" id="{C93871A2-74CF-4A8C-9F3E-B19F15BFE28E}"/>
              </a:ext>
            </a:extLst>
          </p:cNvPr>
          <p:cNvGraphicFramePr>
            <a:graphicFrameLocks noGrp="1"/>
          </p:cNvGraphicFramePr>
          <p:nvPr/>
        </p:nvGraphicFramePr>
        <p:xfrm>
          <a:off x="5711097" y="1556529"/>
          <a:ext cx="5110031" cy="1426512"/>
        </p:xfrm>
        <a:graphic>
          <a:graphicData uri="http://schemas.openxmlformats.org/drawingml/2006/table">
            <a:tbl>
              <a:tblPr/>
              <a:tblGrid>
                <a:gridCol w="2107685">
                  <a:extLst>
                    <a:ext uri="{9D8B030D-6E8A-4147-A177-3AD203B41FA5}">
                      <a16:colId xmlns:a16="http://schemas.microsoft.com/office/drawing/2014/main" val="20000"/>
                    </a:ext>
                  </a:extLst>
                </a:gridCol>
                <a:gridCol w="1465978">
                  <a:extLst>
                    <a:ext uri="{9D8B030D-6E8A-4147-A177-3AD203B41FA5}">
                      <a16:colId xmlns:a16="http://schemas.microsoft.com/office/drawing/2014/main" val="20001"/>
                    </a:ext>
                  </a:extLst>
                </a:gridCol>
                <a:gridCol w="153636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Durvalumab + Olaparib</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Durvalumab + Placebo</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5.6 (1.9-8.1)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 (1.7-2.2)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HR: 0.18 (95% CI: 0.06-0.47; </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log-rank </a:t>
                      </a:r>
                      <a:r>
                        <a:rPr kumimoji="0" lang="en-US" sz="1400" b="0" i="1" u="none" strike="noStrike" cap="none" normalizeH="0" baseline="0" dirty="0">
                          <a:ln>
                            <a:noFill/>
                          </a:ln>
                          <a:solidFill>
                            <a:schemeClr val="bg1"/>
                          </a:solidFill>
                          <a:effectLst/>
                          <a:latin typeface="Calibri" panose="020F0502020204030204" pitchFamily="34" charset="0"/>
                        </a:rPr>
                        <a:t>P </a:t>
                      </a: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17" name="Group 16">
            <a:extLst>
              <a:ext uri="{FF2B5EF4-FFF2-40B4-BE49-F238E27FC236}">
                <a16:creationId xmlns:a16="http://schemas.microsoft.com/office/drawing/2014/main" id="{8C4AEEDD-70C4-4F10-970A-B95514574D0D}"/>
              </a:ext>
            </a:extLst>
          </p:cNvPr>
          <p:cNvGrpSpPr/>
          <p:nvPr/>
        </p:nvGrpSpPr>
        <p:grpSpPr>
          <a:xfrm>
            <a:off x="2302333" y="1663700"/>
            <a:ext cx="412292" cy="3092450"/>
            <a:chOff x="2480180" y="1392327"/>
            <a:chExt cx="412292" cy="3604206"/>
          </a:xfrm>
        </p:grpSpPr>
        <p:sp>
          <p:nvSpPr>
            <p:cNvPr id="18" name="TextBox 17">
              <a:extLst>
                <a:ext uri="{FF2B5EF4-FFF2-40B4-BE49-F238E27FC236}">
                  <a16:creationId xmlns:a16="http://schemas.microsoft.com/office/drawing/2014/main" id="{3831959E-C406-4CA0-8D4D-4790CA62FB8B}"/>
                </a:ext>
              </a:extLst>
            </p:cNvPr>
            <p:cNvSpPr txBox="1"/>
            <p:nvPr/>
          </p:nvSpPr>
          <p:spPr bwMode="auto">
            <a:xfrm>
              <a:off x="2616434" y="4522847"/>
              <a:ext cx="276038"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FF972FE3-6220-40C8-9354-529D44621BF2}"/>
                </a:ext>
              </a:extLst>
            </p:cNvPr>
            <p:cNvSpPr txBox="1"/>
            <p:nvPr/>
          </p:nvSpPr>
          <p:spPr bwMode="auto">
            <a:xfrm>
              <a:off x="2480180" y="3889342"/>
              <a:ext cx="412292"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20" name="TextBox 19">
              <a:extLst>
                <a:ext uri="{FF2B5EF4-FFF2-40B4-BE49-F238E27FC236}">
                  <a16:creationId xmlns:a16="http://schemas.microsoft.com/office/drawing/2014/main" id="{FAD11EE0-864E-4D78-8AFE-E54C459A0963}"/>
                </a:ext>
              </a:extLst>
            </p:cNvPr>
            <p:cNvSpPr txBox="1"/>
            <p:nvPr/>
          </p:nvSpPr>
          <p:spPr bwMode="auto">
            <a:xfrm>
              <a:off x="2480180" y="3270587"/>
              <a:ext cx="412292"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1" name="TextBox 20">
              <a:extLst>
                <a:ext uri="{FF2B5EF4-FFF2-40B4-BE49-F238E27FC236}">
                  <a16:creationId xmlns:a16="http://schemas.microsoft.com/office/drawing/2014/main" id="{EF8E935A-6E83-4263-B6D0-42A421245591}"/>
                </a:ext>
              </a:extLst>
            </p:cNvPr>
            <p:cNvSpPr txBox="1"/>
            <p:nvPr/>
          </p:nvSpPr>
          <p:spPr bwMode="auto">
            <a:xfrm>
              <a:off x="2480180" y="2637081"/>
              <a:ext cx="412292"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2" name="TextBox 21">
              <a:extLst>
                <a:ext uri="{FF2B5EF4-FFF2-40B4-BE49-F238E27FC236}">
                  <a16:creationId xmlns:a16="http://schemas.microsoft.com/office/drawing/2014/main" id="{5280B126-4E0C-483C-8570-03FA9148B9A4}"/>
                </a:ext>
              </a:extLst>
            </p:cNvPr>
            <p:cNvSpPr txBox="1"/>
            <p:nvPr/>
          </p:nvSpPr>
          <p:spPr bwMode="auto">
            <a:xfrm>
              <a:off x="2480180" y="2025834"/>
              <a:ext cx="412292"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3" name="TextBox 22">
              <a:extLst>
                <a:ext uri="{FF2B5EF4-FFF2-40B4-BE49-F238E27FC236}">
                  <a16:creationId xmlns:a16="http://schemas.microsoft.com/office/drawing/2014/main" id="{5C8574B6-AA06-4EFD-B0A8-BF03E6CB3C83}"/>
                </a:ext>
              </a:extLst>
            </p:cNvPr>
            <p:cNvSpPr txBox="1"/>
            <p:nvPr/>
          </p:nvSpPr>
          <p:spPr bwMode="auto">
            <a:xfrm>
              <a:off x="2480180" y="1392327"/>
              <a:ext cx="412292" cy="473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24" name="Group 23">
            <a:extLst>
              <a:ext uri="{FF2B5EF4-FFF2-40B4-BE49-F238E27FC236}">
                <a16:creationId xmlns:a16="http://schemas.microsoft.com/office/drawing/2014/main" id="{01240B27-0E8C-4586-A06C-6AD48970D776}"/>
              </a:ext>
            </a:extLst>
          </p:cNvPr>
          <p:cNvGrpSpPr/>
          <p:nvPr/>
        </p:nvGrpSpPr>
        <p:grpSpPr>
          <a:xfrm rot="5400000">
            <a:off x="1374292" y="3102462"/>
            <a:ext cx="2680666" cy="107950"/>
            <a:chOff x="791773" y="3651419"/>
            <a:chExt cx="2985205" cy="643354"/>
          </a:xfrm>
        </p:grpSpPr>
        <p:cxnSp>
          <p:nvCxnSpPr>
            <p:cNvPr id="25" name="Straight Connector 24">
              <a:extLst>
                <a:ext uri="{FF2B5EF4-FFF2-40B4-BE49-F238E27FC236}">
                  <a16:creationId xmlns:a16="http://schemas.microsoft.com/office/drawing/2014/main" id="{5707037B-E490-4B92-AE12-364275809444}"/>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F5AC8A9-1631-4854-806D-F7C8482FDF45}"/>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BF93735-DBA4-4329-85BE-FFFB5DA52CF8}"/>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10F302D-C038-4AA7-847D-5040834DC14C}"/>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3B34D2B-C44D-47F4-BE27-4ED5E2241EF4}"/>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A88211B-F595-4240-8BE9-B134E5903C5F}"/>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3F6712E8-F045-41A5-9BEE-576CC7EF998B}"/>
              </a:ext>
            </a:extLst>
          </p:cNvPr>
          <p:cNvGrpSpPr/>
          <p:nvPr/>
        </p:nvGrpSpPr>
        <p:grpSpPr>
          <a:xfrm>
            <a:off x="2595656" y="4632945"/>
            <a:ext cx="7359212" cy="307781"/>
            <a:chOff x="676487" y="4089520"/>
            <a:chExt cx="3814862" cy="245709"/>
          </a:xfrm>
        </p:grpSpPr>
        <p:sp>
          <p:nvSpPr>
            <p:cNvPr id="32" name="TextBox 31">
              <a:extLst>
                <a:ext uri="{FF2B5EF4-FFF2-40B4-BE49-F238E27FC236}">
                  <a16:creationId xmlns:a16="http://schemas.microsoft.com/office/drawing/2014/main" id="{49AB8470-DB48-47A3-BD8A-282809AE302A}"/>
                </a:ext>
              </a:extLst>
            </p:cNvPr>
            <p:cNvSpPr txBox="1"/>
            <p:nvPr/>
          </p:nvSpPr>
          <p:spPr bwMode="auto">
            <a:xfrm>
              <a:off x="1327073" y="4089523"/>
              <a:ext cx="143092"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3" name="TextBox 32">
              <a:extLst>
                <a:ext uri="{FF2B5EF4-FFF2-40B4-BE49-F238E27FC236}">
                  <a16:creationId xmlns:a16="http://schemas.microsoft.com/office/drawing/2014/main" id="{A41B768B-5B0D-48DD-892B-1DC975B3E682}"/>
                </a:ext>
              </a:extLst>
            </p:cNvPr>
            <p:cNvSpPr txBox="1"/>
            <p:nvPr/>
          </p:nvSpPr>
          <p:spPr bwMode="auto">
            <a:xfrm>
              <a:off x="676487" y="4089523"/>
              <a:ext cx="278145"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EC673273-3597-4402-B977-ED1FCF3267BE}"/>
                </a:ext>
              </a:extLst>
            </p:cNvPr>
            <p:cNvSpPr txBox="1"/>
            <p:nvPr/>
          </p:nvSpPr>
          <p:spPr bwMode="auto">
            <a:xfrm>
              <a:off x="2519251" y="4089523"/>
              <a:ext cx="143092"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5" name="TextBox 34">
              <a:extLst>
                <a:ext uri="{FF2B5EF4-FFF2-40B4-BE49-F238E27FC236}">
                  <a16:creationId xmlns:a16="http://schemas.microsoft.com/office/drawing/2014/main" id="{DC9DBAAC-F801-4A64-841E-0540D9279451}"/>
                </a:ext>
              </a:extLst>
            </p:cNvPr>
            <p:cNvSpPr txBox="1"/>
            <p:nvPr/>
          </p:nvSpPr>
          <p:spPr bwMode="auto">
            <a:xfrm>
              <a:off x="1936194" y="4089523"/>
              <a:ext cx="143092"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6" name="TextBox 35">
              <a:extLst>
                <a:ext uri="{FF2B5EF4-FFF2-40B4-BE49-F238E27FC236}">
                  <a16:creationId xmlns:a16="http://schemas.microsoft.com/office/drawing/2014/main" id="{F2F8DAD2-AC88-430E-B7C0-E1EC77A0B28E}"/>
                </a:ext>
              </a:extLst>
            </p:cNvPr>
            <p:cNvSpPr txBox="1"/>
            <p:nvPr/>
          </p:nvSpPr>
          <p:spPr bwMode="auto">
            <a:xfrm>
              <a:off x="3691772" y="4089523"/>
              <a:ext cx="190457"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DCF80457-A3D3-4061-9FDB-D832EC1B2CCC}"/>
                </a:ext>
              </a:extLst>
            </p:cNvPr>
            <p:cNvSpPr txBox="1"/>
            <p:nvPr/>
          </p:nvSpPr>
          <p:spPr bwMode="auto">
            <a:xfrm>
              <a:off x="3108712" y="4089523"/>
              <a:ext cx="190457"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8" name="TextBox 37">
              <a:extLst>
                <a:ext uri="{FF2B5EF4-FFF2-40B4-BE49-F238E27FC236}">
                  <a16:creationId xmlns:a16="http://schemas.microsoft.com/office/drawing/2014/main" id="{FCF09E09-EB1F-4B58-B646-C61BD555E30D}"/>
                </a:ext>
              </a:extLst>
            </p:cNvPr>
            <p:cNvSpPr txBox="1"/>
            <p:nvPr/>
          </p:nvSpPr>
          <p:spPr bwMode="auto">
            <a:xfrm>
              <a:off x="4300892" y="4089520"/>
              <a:ext cx="190457" cy="24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grpSp>
      <p:grpSp>
        <p:nvGrpSpPr>
          <p:cNvPr id="39" name="Group 38">
            <a:extLst>
              <a:ext uri="{FF2B5EF4-FFF2-40B4-BE49-F238E27FC236}">
                <a16:creationId xmlns:a16="http://schemas.microsoft.com/office/drawing/2014/main" id="{CCE78448-F544-4FCA-A4B4-7B1DC62932EE}"/>
              </a:ext>
            </a:extLst>
          </p:cNvPr>
          <p:cNvGrpSpPr/>
          <p:nvPr/>
        </p:nvGrpSpPr>
        <p:grpSpPr>
          <a:xfrm>
            <a:off x="2863939" y="4555918"/>
            <a:ext cx="6902361" cy="124032"/>
            <a:chOff x="791773" y="3651419"/>
            <a:chExt cx="3582246" cy="643354"/>
          </a:xfrm>
        </p:grpSpPr>
        <p:cxnSp>
          <p:nvCxnSpPr>
            <p:cNvPr id="40" name="Straight Connector 39">
              <a:extLst>
                <a:ext uri="{FF2B5EF4-FFF2-40B4-BE49-F238E27FC236}">
                  <a16:creationId xmlns:a16="http://schemas.microsoft.com/office/drawing/2014/main" id="{4AE43C36-743A-467B-8116-CB002776EB38}"/>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B6A3190-653D-41B4-B3A5-09B6DC047008}"/>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95E814D-AA91-4C7E-983F-E9ED70F7F7C0}"/>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86A69F9-F33A-460D-BF23-2EC5D3DD1572}"/>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BF956AA-4FD0-4DAF-9E2B-F27DEC65614E}"/>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E4DCE17-94A0-4085-B2F1-CB493A5C1E3C}"/>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C7638B6-E073-4132-A6BF-6DEDAC1F95EE}"/>
                </a:ext>
              </a:extLst>
            </p:cNvPr>
            <p:cNvCxnSpPr>
              <a:cxnSpLocks/>
            </p:cNvCxnSpPr>
            <p:nvPr/>
          </p:nvCxnSpPr>
          <p:spPr bwMode="auto">
            <a:xfrm>
              <a:off x="4374019" y="3651419"/>
              <a:ext cx="0" cy="643354"/>
            </a:xfrm>
            <a:prstGeom prst="line">
              <a:avLst/>
            </a:prstGeom>
            <a:noFill/>
            <a:ln w="28575" cap="flat" cmpd="sng" algn="ctr">
              <a:solidFill>
                <a:schemeClr val="bg1"/>
              </a:solidFill>
              <a:prstDash val="solid"/>
              <a:round/>
              <a:headEnd type="none" w="med" len="med"/>
              <a:tailEnd type="none" w="med" len="med"/>
            </a:ln>
            <a:effectLst/>
          </p:spPr>
        </p:cxnSp>
      </p:grpSp>
      <p:sp>
        <p:nvSpPr>
          <p:cNvPr id="47" name="Freeform: Shape 46">
            <a:extLst>
              <a:ext uri="{FF2B5EF4-FFF2-40B4-BE49-F238E27FC236}">
                <a16:creationId xmlns:a16="http://schemas.microsoft.com/office/drawing/2014/main" id="{2BEEFADF-A65D-4599-A2BC-A492F05CEE29}"/>
              </a:ext>
            </a:extLst>
          </p:cNvPr>
          <p:cNvSpPr/>
          <p:nvPr/>
        </p:nvSpPr>
        <p:spPr bwMode="auto">
          <a:xfrm>
            <a:off x="2768600" y="1576976"/>
            <a:ext cx="7766050" cy="2975973"/>
          </a:xfrm>
          <a:custGeom>
            <a:avLst/>
            <a:gdLst>
              <a:gd name="connsiteX0" fmla="*/ 0 w 6229350"/>
              <a:gd name="connsiteY0" fmla="*/ 0 h 2260600"/>
              <a:gd name="connsiteX1" fmla="*/ 0 w 6229350"/>
              <a:gd name="connsiteY1" fmla="*/ 2260600 h 2260600"/>
              <a:gd name="connsiteX2" fmla="*/ 6229350 w 6229350"/>
              <a:gd name="connsiteY2" fmla="*/ 2260600 h 2260600"/>
            </a:gdLst>
            <a:ahLst/>
            <a:cxnLst>
              <a:cxn ang="0">
                <a:pos x="connsiteX0" y="connsiteY0"/>
              </a:cxn>
              <a:cxn ang="0">
                <a:pos x="connsiteX1" y="connsiteY1"/>
              </a:cxn>
              <a:cxn ang="0">
                <a:pos x="connsiteX2" y="connsiteY2"/>
              </a:cxn>
            </a:cxnLst>
            <a:rect l="l" t="t" r="r" b="b"/>
            <a:pathLst>
              <a:path w="6229350" h="2260600">
                <a:moveTo>
                  <a:pt x="0" y="0"/>
                </a:moveTo>
                <a:lnTo>
                  <a:pt x="0" y="2260600"/>
                </a:lnTo>
                <a:lnTo>
                  <a:pt x="6229350" y="2260600"/>
                </a:lnTo>
              </a:path>
            </a:pathLst>
          </a:custGeom>
          <a:noFill/>
          <a:ln w="28575">
            <a:solidFill>
              <a:schemeClr val="bg1"/>
            </a:solidFill>
            <a:miter lim="800000"/>
            <a:headEnd/>
            <a:tailEnd/>
          </a:ln>
        </p:spPr>
        <p:txBody>
          <a:bodyPr rtlCol="0" anchor="ctr"/>
          <a:lstStyle/>
          <a:p>
            <a:pPr algn="ctr"/>
            <a:endParaRPr lang="en-US" dirty="0"/>
          </a:p>
        </p:txBody>
      </p:sp>
      <p:grpSp>
        <p:nvGrpSpPr>
          <p:cNvPr id="48" name="Group 47">
            <a:extLst>
              <a:ext uri="{FF2B5EF4-FFF2-40B4-BE49-F238E27FC236}">
                <a16:creationId xmlns:a16="http://schemas.microsoft.com/office/drawing/2014/main" id="{691046C7-20D1-418E-9640-1B68EC55DD6D}"/>
              </a:ext>
            </a:extLst>
          </p:cNvPr>
          <p:cNvGrpSpPr/>
          <p:nvPr/>
        </p:nvGrpSpPr>
        <p:grpSpPr>
          <a:xfrm>
            <a:off x="2680235" y="5281024"/>
            <a:ext cx="7228948" cy="523224"/>
            <a:chOff x="720331" y="4089520"/>
            <a:chExt cx="3747336" cy="417702"/>
          </a:xfrm>
        </p:grpSpPr>
        <p:sp>
          <p:nvSpPr>
            <p:cNvPr id="49" name="TextBox 48">
              <a:extLst>
                <a:ext uri="{FF2B5EF4-FFF2-40B4-BE49-F238E27FC236}">
                  <a16:creationId xmlns:a16="http://schemas.microsoft.com/office/drawing/2014/main" id="{5499D18A-7944-4D71-A92A-97640CCDEEF1}"/>
                </a:ext>
              </a:extLst>
            </p:cNvPr>
            <p:cNvSpPr txBox="1"/>
            <p:nvPr/>
          </p:nvSpPr>
          <p:spPr bwMode="auto">
            <a:xfrm>
              <a:off x="1303391" y="4089523"/>
              <a:ext cx="190457"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12</a:t>
              </a:r>
            </a:p>
            <a:p>
              <a:pPr algn="ctr">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57506348-BBA4-4E0D-93F4-166BC12CC20F}"/>
                </a:ext>
              </a:extLst>
            </p:cNvPr>
            <p:cNvSpPr txBox="1"/>
            <p:nvPr/>
          </p:nvSpPr>
          <p:spPr bwMode="auto">
            <a:xfrm>
              <a:off x="720331" y="4089523"/>
              <a:ext cx="190457"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17</a:t>
              </a:r>
            </a:p>
            <a:p>
              <a:pPr algn="ctr">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51" name="TextBox 50">
              <a:extLst>
                <a:ext uri="{FF2B5EF4-FFF2-40B4-BE49-F238E27FC236}">
                  <a16:creationId xmlns:a16="http://schemas.microsoft.com/office/drawing/2014/main" id="{C850D1E6-EAB5-4D03-B7F7-B46127BB230A}"/>
                </a:ext>
              </a:extLst>
            </p:cNvPr>
            <p:cNvSpPr txBox="1"/>
            <p:nvPr/>
          </p:nvSpPr>
          <p:spPr bwMode="auto">
            <a:xfrm>
              <a:off x="2519251" y="4089523"/>
              <a:ext cx="143092"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3</a:t>
              </a:r>
            </a:p>
            <a:p>
              <a:pPr algn="ctr">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85FA35A1-D800-4103-9385-C891D1A9B602}"/>
                </a:ext>
              </a:extLst>
            </p:cNvPr>
            <p:cNvSpPr txBox="1"/>
            <p:nvPr/>
          </p:nvSpPr>
          <p:spPr bwMode="auto">
            <a:xfrm>
              <a:off x="1936194" y="4089523"/>
              <a:ext cx="143092"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6</a:t>
              </a:r>
            </a:p>
            <a:p>
              <a:pPr algn="ctr">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649BDB3D-199C-469A-BDC9-7BFAAEC55531}"/>
                </a:ext>
              </a:extLst>
            </p:cNvPr>
            <p:cNvSpPr txBox="1"/>
            <p:nvPr/>
          </p:nvSpPr>
          <p:spPr bwMode="auto">
            <a:xfrm>
              <a:off x="3715455" y="4089523"/>
              <a:ext cx="143092"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1</a:t>
              </a:r>
            </a:p>
            <a:p>
              <a:pPr algn="ctr">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6FFB2A7F-001A-42A5-AEEF-2C509EE06447}"/>
                </a:ext>
              </a:extLst>
            </p:cNvPr>
            <p:cNvSpPr txBox="1"/>
            <p:nvPr/>
          </p:nvSpPr>
          <p:spPr bwMode="auto">
            <a:xfrm>
              <a:off x="3132395" y="4089523"/>
              <a:ext cx="143092"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3</a:t>
              </a:r>
            </a:p>
            <a:p>
              <a:pPr algn="ctr">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175A17CC-9D04-4949-A9C2-A0EC46C4E4EF}"/>
                </a:ext>
              </a:extLst>
            </p:cNvPr>
            <p:cNvSpPr txBox="1"/>
            <p:nvPr/>
          </p:nvSpPr>
          <p:spPr bwMode="auto">
            <a:xfrm>
              <a:off x="4324575" y="4089520"/>
              <a:ext cx="143092" cy="417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400" b="0" dirty="0">
                  <a:solidFill>
                    <a:schemeClr val="bg1"/>
                  </a:solidFill>
                  <a:latin typeface="Calibri" panose="020F0502020204030204" pitchFamily="34" charset="0"/>
                </a:rPr>
                <a:t>0</a:t>
              </a:r>
            </a:p>
            <a:p>
              <a:pPr algn="ctr">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12" name="Freeform: Shape 11">
            <a:extLst>
              <a:ext uri="{FF2B5EF4-FFF2-40B4-BE49-F238E27FC236}">
                <a16:creationId xmlns:a16="http://schemas.microsoft.com/office/drawing/2014/main" id="{CBA72106-7017-42EF-9015-8A74046585F0}"/>
              </a:ext>
            </a:extLst>
          </p:cNvPr>
          <p:cNvSpPr/>
          <p:nvPr/>
        </p:nvSpPr>
        <p:spPr bwMode="auto">
          <a:xfrm>
            <a:off x="2880360" y="1691640"/>
            <a:ext cx="1457960" cy="2687320"/>
          </a:xfrm>
          <a:custGeom>
            <a:avLst/>
            <a:gdLst>
              <a:gd name="connsiteX0" fmla="*/ 0 w 1457960"/>
              <a:gd name="connsiteY0" fmla="*/ 0 h 2687320"/>
              <a:gd name="connsiteX1" fmla="*/ 609600 w 1457960"/>
              <a:gd name="connsiteY1" fmla="*/ 0 h 2687320"/>
              <a:gd name="connsiteX2" fmla="*/ 609600 w 1457960"/>
              <a:gd name="connsiteY2" fmla="*/ 375920 h 2687320"/>
              <a:gd name="connsiteX3" fmla="*/ 629920 w 1457960"/>
              <a:gd name="connsiteY3" fmla="*/ 375920 h 2687320"/>
              <a:gd name="connsiteX4" fmla="*/ 629920 w 1457960"/>
              <a:gd name="connsiteY4" fmla="*/ 584200 h 2687320"/>
              <a:gd name="connsiteX5" fmla="*/ 665480 w 1457960"/>
              <a:gd name="connsiteY5" fmla="*/ 584200 h 2687320"/>
              <a:gd name="connsiteX6" fmla="*/ 665480 w 1457960"/>
              <a:gd name="connsiteY6" fmla="*/ 970280 h 2687320"/>
              <a:gd name="connsiteX7" fmla="*/ 680720 w 1457960"/>
              <a:gd name="connsiteY7" fmla="*/ 970280 h 2687320"/>
              <a:gd name="connsiteX8" fmla="*/ 680720 w 1457960"/>
              <a:gd name="connsiteY8" fmla="*/ 1325880 h 2687320"/>
              <a:gd name="connsiteX9" fmla="*/ 695960 w 1457960"/>
              <a:gd name="connsiteY9" fmla="*/ 1341120 h 2687320"/>
              <a:gd name="connsiteX10" fmla="*/ 695960 w 1457960"/>
              <a:gd name="connsiteY10" fmla="*/ 1915160 h 2687320"/>
              <a:gd name="connsiteX11" fmla="*/ 828040 w 1457960"/>
              <a:gd name="connsiteY11" fmla="*/ 1915160 h 2687320"/>
              <a:gd name="connsiteX12" fmla="*/ 828040 w 1457960"/>
              <a:gd name="connsiteY12" fmla="*/ 2179320 h 2687320"/>
              <a:gd name="connsiteX13" fmla="*/ 1219200 w 1457960"/>
              <a:gd name="connsiteY13" fmla="*/ 2179320 h 2687320"/>
              <a:gd name="connsiteX14" fmla="*/ 1219200 w 1457960"/>
              <a:gd name="connsiteY14" fmla="*/ 2433320 h 2687320"/>
              <a:gd name="connsiteX15" fmla="*/ 1457960 w 1457960"/>
              <a:gd name="connsiteY15" fmla="*/ 2433320 h 2687320"/>
              <a:gd name="connsiteX16" fmla="*/ 1457960 w 1457960"/>
              <a:gd name="connsiteY16" fmla="*/ 2687320 h 2687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57960" h="2687320">
                <a:moveTo>
                  <a:pt x="0" y="0"/>
                </a:moveTo>
                <a:lnTo>
                  <a:pt x="609600" y="0"/>
                </a:lnTo>
                <a:lnTo>
                  <a:pt x="609600" y="375920"/>
                </a:lnTo>
                <a:lnTo>
                  <a:pt x="629920" y="375920"/>
                </a:lnTo>
                <a:lnTo>
                  <a:pt x="629920" y="584200"/>
                </a:lnTo>
                <a:lnTo>
                  <a:pt x="665480" y="584200"/>
                </a:lnTo>
                <a:lnTo>
                  <a:pt x="665480" y="970280"/>
                </a:lnTo>
                <a:lnTo>
                  <a:pt x="680720" y="970280"/>
                </a:lnTo>
                <a:lnTo>
                  <a:pt x="680720" y="1325880"/>
                </a:lnTo>
                <a:lnTo>
                  <a:pt x="695960" y="1341120"/>
                </a:lnTo>
                <a:lnTo>
                  <a:pt x="695960" y="1915160"/>
                </a:lnTo>
                <a:lnTo>
                  <a:pt x="828040" y="1915160"/>
                </a:lnTo>
                <a:lnTo>
                  <a:pt x="828040" y="2179320"/>
                </a:lnTo>
                <a:lnTo>
                  <a:pt x="1219200" y="2179320"/>
                </a:lnTo>
                <a:lnTo>
                  <a:pt x="1219200" y="2433320"/>
                </a:lnTo>
                <a:lnTo>
                  <a:pt x="1457960" y="2433320"/>
                </a:lnTo>
                <a:lnTo>
                  <a:pt x="1457960" y="2687320"/>
                </a:lnTo>
              </a:path>
            </a:pathLst>
          </a:custGeom>
          <a:noFill/>
          <a:ln w="28575">
            <a:solidFill>
              <a:schemeClr val="accent3"/>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6042FFB1-D702-4F76-BE06-0C58F7452835}"/>
              </a:ext>
            </a:extLst>
          </p:cNvPr>
          <p:cNvSpPr/>
          <p:nvPr/>
        </p:nvSpPr>
        <p:spPr bwMode="auto">
          <a:xfrm>
            <a:off x="2870200" y="1823720"/>
            <a:ext cx="5831840" cy="2494280"/>
          </a:xfrm>
          <a:custGeom>
            <a:avLst/>
            <a:gdLst>
              <a:gd name="connsiteX0" fmla="*/ 0 w 5831840"/>
              <a:gd name="connsiteY0" fmla="*/ 0 h 2494280"/>
              <a:gd name="connsiteX1" fmla="*/ 477520 w 5831840"/>
              <a:gd name="connsiteY1" fmla="*/ 0 h 2494280"/>
              <a:gd name="connsiteX2" fmla="*/ 477520 w 5831840"/>
              <a:gd name="connsiteY2" fmla="*/ 172720 h 2494280"/>
              <a:gd name="connsiteX3" fmla="*/ 635000 w 5831840"/>
              <a:gd name="connsiteY3" fmla="*/ 172720 h 2494280"/>
              <a:gd name="connsiteX4" fmla="*/ 635000 w 5831840"/>
              <a:gd name="connsiteY4" fmla="*/ 330200 h 2494280"/>
              <a:gd name="connsiteX5" fmla="*/ 716280 w 5831840"/>
              <a:gd name="connsiteY5" fmla="*/ 330200 h 2494280"/>
              <a:gd name="connsiteX6" fmla="*/ 716280 w 5831840"/>
              <a:gd name="connsiteY6" fmla="*/ 497840 h 2494280"/>
              <a:gd name="connsiteX7" fmla="*/ 736600 w 5831840"/>
              <a:gd name="connsiteY7" fmla="*/ 497840 h 2494280"/>
              <a:gd name="connsiteX8" fmla="*/ 736600 w 5831840"/>
              <a:gd name="connsiteY8" fmla="*/ 675640 h 2494280"/>
              <a:gd name="connsiteX9" fmla="*/ 1325880 w 5831840"/>
              <a:gd name="connsiteY9" fmla="*/ 675640 h 2494280"/>
              <a:gd name="connsiteX10" fmla="*/ 1325880 w 5831840"/>
              <a:gd name="connsiteY10" fmla="*/ 833120 h 2494280"/>
              <a:gd name="connsiteX11" fmla="*/ 1361440 w 5831840"/>
              <a:gd name="connsiteY11" fmla="*/ 833120 h 2494280"/>
              <a:gd name="connsiteX12" fmla="*/ 1361440 w 5831840"/>
              <a:gd name="connsiteY12" fmla="*/ 1021080 h 2494280"/>
              <a:gd name="connsiteX13" fmla="*/ 1422400 w 5831840"/>
              <a:gd name="connsiteY13" fmla="*/ 1021080 h 2494280"/>
              <a:gd name="connsiteX14" fmla="*/ 1422400 w 5831840"/>
              <a:gd name="connsiteY14" fmla="*/ 1209040 h 2494280"/>
              <a:gd name="connsiteX15" fmla="*/ 2133600 w 5831840"/>
              <a:gd name="connsiteY15" fmla="*/ 1209040 h 2494280"/>
              <a:gd name="connsiteX16" fmla="*/ 2133600 w 5831840"/>
              <a:gd name="connsiteY16" fmla="*/ 1564640 h 2494280"/>
              <a:gd name="connsiteX17" fmla="*/ 2783840 w 5831840"/>
              <a:gd name="connsiteY17" fmla="*/ 1564640 h 2494280"/>
              <a:gd name="connsiteX18" fmla="*/ 2783840 w 5831840"/>
              <a:gd name="connsiteY18" fmla="*/ 1772920 h 2494280"/>
              <a:gd name="connsiteX19" fmla="*/ 2829560 w 5831840"/>
              <a:gd name="connsiteY19" fmla="*/ 1772920 h 2494280"/>
              <a:gd name="connsiteX20" fmla="*/ 2829560 w 5831840"/>
              <a:gd name="connsiteY20" fmla="*/ 1935480 h 2494280"/>
              <a:gd name="connsiteX21" fmla="*/ 3119120 w 5831840"/>
              <a:gd name="connsiteY21" fmla="*/ 1935480 h 2494280"/>
              <a:gd name="connsiteX22" fmla="*/ 3119120 w 5831840"/>
              <a:gd name="connsiteY22" fmla="*/ 2133600 h 2494280"/>
              <a:gd name="connsiteX23" fmla="*/ 5267960 w 5831840"/>
              <a:gd name="connsiteY23" fmla="*/ 2133600 h 2494280"/>
              <a:gd name="connsiteX24" fmla="*/ 5267960 w 5831840"/>
              <a:gd name="connsiteY24" fmla="*/ 2316480 h 2494280"/>
              <a:gd name="connsiteX25" fmla="*/ 5374640 w 5831840"/>
              <a:gd name="connsiteY25" fmla="*/ 2316480 h 2494280"/>
              <a:gd name="connsiteX26" fmla="*/ 5374640 w 5831840"/>
              <a:gd name="connsiteY26" fmla="*/ 2494280 h 2494280"/>
              <a:gd name="connsiteX27" fmla="*/ 5831840 w 5831840"/>
              <a:gd name="connsiteY27" fmla="*/ 2494280 h 249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31840" h="2494280">
                <a:moveTo>
                  <a:pt x="0" y="0"/>
                </a:moveTo>
                <a:lnTo>
                  <a:pt x="477520" y="0"/>
                </a:lnTo>
                <a:lnTo>
                  <a:pt x="477520" y="172720"/>
                </a:lnTo>
                <a:lnTo>
                  <a:pt x="635000" y="172720"/>
                </a:lnTo>
                <a:lnTo>
                  <a:pt x="635000" y="330200"/>
                </a:lnTo>
                <a:lnTo>
                  <a:pt x="716280" y="330200"/>
                </a:lnTo>
                <a:lnTo>
                  <a:pt x="716280" y="497840"/>
                </a:lnTo>
                <a:lnTo>
                  <a:pt x="736600" y="497840"/>
                </a:lnTo>
                <a:lnTo>
                  <a:pt x="736600" y="675640"/>
                </a:lnTo>
                <a:lnTo>
                  <a:pt x="1325880" y="675640"/>
                </a:lnTo>
                <a:lnTo>
                  <a:pt x="1325880" y="833120"/>
                </a:lnTo>
                <a:lnTo>
                  <a:pt x="1361440" y="833120"/>
                </a:lnTo>
                <a:lnTo>
                  <a:pt x="1361440" y="1021080"/>
                </a:lnTo>
                <a:lnTo>
                  <a:pt x="1422400" y="1021080"/>
                </a:lnTo>
                <a:lnTo>
                  <a:pt x="1422400" y="1209040"/>
                </a:lnTo>
                <a:lnTo>
                  <a:pt x="2133600" y="1209040"/>
                </a:lnTo>
                <a:lnTo>
                  <a:pt x="2133600" y="1564640"/>
                </a:lnTo>
                <a:lnTo>
                  <a:pt x="2783840" y="1564640"/>
                </a:lnTo>
                <a:lnTo>
                  <a:pt x="2783840" y="1772920"/>
                </a:lnTo>
                <a:lnTo>
                  <a:pt x="2829560" y="1772920"/>
                </a:lnTo>
                <a:lnTo>
                  <a:pt x="2829560" y="1935480"/>
                </a:lnTo>
                <a:lnTo>
                  <a:pt x="3119120" y="1935480"/>
                </a:lnTo>
                <a:lnTo>
                  <a:pt x="3119120" y="2133600"/>
                </a:lnTo>
                <a:lnTo>
                  <a:pt x="5267960" y="2133600"/>
                </a:lnTo>
                <a:lnTo>
                  <a:pt x="5267960" y="2316480"/>
                </a:lnTo>
                <a:lnTo>
                  <a:pt x="5374640" y="2316480"/>
                </a:lnTo>
                <a:lnTo>
                  <a:pt x="5374640" y="2494280"/>
                </a:lnTo>
                <a:lnTo>
                  <a:pt x="5831840" y="2494280"/>
                </a:lnTo>
              </a:path>
            </a:pathLst>
          </a:custGeom>
          <a:noFill/>
          <a:ln w="28575">
            <a:solidFill>
              <a:schemeClr val="accent1"/>
            </a:solidFill>
            <a:miter lim="800000"/>
            <a:headEnd/>
            <a:tailEnd/>
          </a:ln>
        </p:spPr>
        <p:txBody>
          <a:bodyPr rtlCol="0" anchor="ctr"/>
          <a:lstStyle/>
          <a:p>
            <a:pPr algn="ctr"/>
            <a:endParaRPr lang="en-US" dirty="0"/>
          </a:p>
        </p:txBody>
      </p:sp>
      <p:sp>
        <p:nvSpPr>
          <p:cNvPr id="56" name="Oval 55">
            <a:extLst>
              <a:ext uri="{FF2B5EF4-FFF2-40B4-BE49-F238E27FC236}">
                <a16:creationId xmlns:a16="http://schemas.microsoft.com/office/drawing/2014/main" id="{DA8B9106-574C-46CA-ABDA-46715806AD2A}"/>
              </a:ext>
            </a:extLst>
          </p:cNvPr>
          <p:cNvSpPr/>
          <p:nvPr/>
        </p:nvSpPr>
        <p:spPr bwMode="auto">
          <a:xfrm>
            <a:off x="8651562" y="4271448"/>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6F20094-7C86-48E3-8832-C63B26BA3759}"/>
              </a:ext>
            </a:extLst>
          </p:cNvPr>
          <p:cNvSpPr/>
          <p:nvPr/>
        </p:nvSpPr>
        <p:spPr bwMode="auto">
          <a:xfrm>
            <a:off x="4172419" y="2613684"/>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B35A8C73-A0B4-43D3-8D8A-56C3CC5B7E24}"/>
              </a:ext>
            </a:extLst>
          </p:cNvPr>
          <p:cNvSpPr/>
          <p:nvPr/>
        </p:nvSpPr>
        <p:spPr bwMode="auto">
          <a:xfrm>
            <a:off x="2822575" y="177474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97E2D15B-D74F-4762-9410-E22962AC6850}"/>
              </a:ext>
            </a:extLst>
          </p:cNvPr>
          <p:cNvSpPr/>
          <p:nvPr/>
        </p:nvSpPr>
        <p:spPr bwMode="auto">
          <a:xfrm>
            <a:off x="3535956" y="356087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239337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Oval 87">
            <a:extLst>
              <a:ext uri="{FF2B5EF4-FFF2-40B4-BE49-F238E27FC236}">
                <a16:creationId xmlns:a16="http://schemas.microsoft.com/office/drawing/2014/main" id="{766C0456-3180-44E6-88BA-42D0EFADDDC2}"/>
              </a:ext>
            </a:extLst>
          </p:cNvPr>
          <p:cNvSpPr/>
          <p:nvPr/>
        </p:nvSpPr>
        <p:spPr bwMode="auto">
          <a:xfrm>
            <a:off x="2404322" y="2557500"/>
            <a:ext cx="94974" cy="94974"/>
          </a:xfrm>
          <a:prstGeom prst="ellipse">
            <a:avLst/>
          </a:prstGeom>
          <a:noFill/>
          <a:ln w="28575">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BAYOU: OS</a:t>
            </a:r>
          </a:p>
        </p:txBody>
      </p:sp>
      <p:sp>
        <p:nvSpPr>
          <p:cNvPr id="7" name="Content Placeholder 6">
            <a:extLst>
              <a:ext uri="{FF2B5EF4-FFF2-40B4-BE49-F238E27FC236}">
                <a16:creationId xmlns:a16="http://schemas.microsoft.com/office/drawing/2014/main" id="{07066DE0-0CB6-4311-986A-58E373AB6281}"/>
              </a:ext>
            </a:extLst>
          </p:cNvPr>
          <p:cNvSpPr>
            <a:spLocks noGrp="1"/>
          </p:cNvSpPr>
          <p:nvPr>
            <p:ph sz="half" idx="2"/>
          </p:nvPr>
        </p:nvSpPr>
        <p:spPr>
          <a:xfrm>
            <a:off x="8550808" y="1528465"/>
            <a:ext cx="3384778" cy="4679462"/>
          </a:xfrm>
        </p:spPr>
        <p:txBody>
          <a:bodyPr/>
          <a:lstStyle/>
          <a:p>
            <a:r>
              <a:rPr lang="en-US" sz="2000" dirty="0"/>
              <a:t>No significant difference </a:t>
            </a:r>
            <a:br>
              <a:rPr lang="en-US" sz="2000" dirty="0"/>
            </a:br>
            <a:r>
              <a:rPr lang="en-US" sz="2000" dirty="0"/>
              <a:t>in median OS in ITT population in a prespecified secondary analysis </a:t>
            </a:r>
          </a:p>
          <a:p>
            <a:pPr lvl="1"/>
            <a:r>
              <a:rPr lang="en-US" sz="1800" dirty="0"/>
              <a:t>Durvalumab + olaparib: 10.2 mo</a:t>
            </a:r>
          </a:p>
          <a:p>
            <a:pPr lvl="1"/>
            <a:r>
              <a:rPr lang="en-US" sz="1800" dirty="0"/>
              <a:t>Durvalumab + placebo: 10.7 mo</a:t>
            </a:r>
          </a:p>
          <a:p>
            <a:pPr lvl="1"/>
            <a:r>
              <a:rPr lang="en-US" sz="1800" dirty="0"/>
              <a:t>HR: 1.07 (95% CI: 0.72-1.61; log-rank </a:t>
            </a:r>
            <a:r>
              <a:rPr lang="en-US" sz="1800" i="1" dirty="0"/>
              <a:t>P </a:t>
            </a:r>
            <a:r>
              <a:rPr lang="en-US" sz="1800" dirty="0"/>
              <a:t>= .728)</a:t>
            </a:r>
          </a:p>
          <a:p>
            <a:r>
              <a:rPr lang="en-US" sz="2000" dirty="0"/>
              <a:t>OS shorter for HRRm </a:t>
            </a:r>
            <a:br>
              <a:rPr lang="en-US" sz="2000" dirty="0"/>
            </a:br>
            <a:r>
              <a:rPr lang="en-US" sz="2000" dirty="0"/>
              <a:t>vs HRRwt subgroups, regardless of treatment </a:t>
            </a:r>
          </a:p>
          <a:p>
            <a:endParaRPr lang="en-US" dirty="0"/>
          </a:p>
        </p:txBody>
      </p:sp>
      <p:sp>
        <p:nvSpPr>
          <p:cNvPr id="10" name="Text Box 15">
            <a:extLst>
              <a:ext uri="{FF2B5EF4-FFF2-40B4-BE49-F238E27FC236}">
                <a16:creationId xmlns:a16="http://schemas.microsoft.com/office/drawing/2014/main" id="{85AD15C7-3E8D-9E4A-B8AC-0F8B39EB4E7D}"/>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798384DC-58C4-D949-B759-DF953C86B8B2}"/>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93A93318-C565-DB46-88BD-E15A39C7A9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738404C7-6663-EB44-9C22-FCAA14AB0DC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Box 10">
            <a:extLst>
              <a:ext uri="{FF2B5EF4-FFF2-40B4-BE49-F238E27FC236}">
                <a16:creationId xmlns:a16="http://schemas.microsoft.com/office/drawing/2014/main" id="{EDF694D1-CD4E-4605-8A72-A96DD19D5786}"/>
              </a:ext>
            </a:extLst>
          </p:cNvPr>
          <p:cNvSpPr txBox="1"/>
          <p:nvPr/>
        </p:nvSpPr>
        <p:spPr bwMode="auto">
          <a:xfrm>
            <a:off x="2625540" y="1546153"/>
            <a:ext cx="3889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Exploratory Analysis: OS by HRR Status</a:t>
            </a:r>
          </a:p>
        </p:txBody>
      </p:sp>
      <p:graphicFrame>
        <p:nvGraphicFramePr>
          <p:cNvPr id="21" name="Group 32">
            <a:extLst>
              <a:ext uri="{FF2B5EF4-FFF2-40B4-BE49-F238E27FC236}">
                <a16:creationId xmlns:a16="http://schemas.microsoft.com/office/drawing/2014/main" id="{EDFB788A-3E9E-4257-B606-2506E3458A7F}"/>
              </a:ext>
            </a:extLst>
          </p:cNvPr>
          <p:cNvGraphicFramePr>
            <a:graphicFrameLocks noGrp="1"/>
          </p:cNvGraphicFramePr>
          <p:nvPr/>
        </p:nvGraphicFramePr>
        <p:xfrm>
          <a:off x="3900164" y="1881801"/>
          <a:ext cx="4704670" cy="1232993"/>
        </p:xfrm>
        <a:graphic>
          <a:graphicData uri="http://schemas.openxmlformats.org/drawingml/2006/table">
            <a:tbl>
              <a:tblPr/>
              <a:tblGrid>
                <a:gridCol w="1043282">
                  <a:extLst>
                    <a:ext uri="{9D8B030D-6E8A-4147-A177-3AD203B41FA5}">
                      <a16:colId xmlns:a16="http://schemas.microsoft.com/office/drawing/2014/main" val="20000"/>
                    </a:ext>
                  </a:extLst>
                </a:gridCol>
                <a:gridCol w="915347">
                  <a:extLst>
                    <a:ext uri="{9D8B030D-6E8A-4147-A177-3AD203B41FA5}">
                      <a16:colId xmlns:a16="http://schemas.microsoft.com/office/drawing/2014/main" val="20001"/>
                    </a:ext>
                  </a:extLst>
                </a:gridCol>
                <a:gridCol w="915347">
                  <a:extLst>
                    <a:ext uri="{9D8B030D-6E8A-4147-A177-3AD203B41FA5}">
                      <a16:colId xmlns:a16="http://schemas.microsoft.com/office/drawing/2014/main" val="20002"/>
                    </a:ext>
                  </a:extLst>
                </a:gridCol>
                <a:gridCol w="915347">
                  <a:extLst>
                    <a:ext uri="{9D8B030D-6E8A-4147-A177-3AD203B41FA5}">
                      <a16:colId xmlns:a16="http://schemas.microsoft.com/office/drawing/2014/main" val="1276500363"/>
                    </a:ext>
                  </a:extLst>
                </a:gridCol>
                <a:gridCol w="915347">
                  <a:extLst>
                    <a:ext uri="{9D8B030D-6E8A-4147-A177-3AD203B41FA5}">
                      <a16:colId xmlns:a16="http://schemas.microsoft.com/office/drawing/2014/main" val="2366278623"/>
                    </a:ext>
                  </a:extLst>
                </a:gridCol>
              </a:tblGrid>
              <a:tr h="272825">
                <a:tc rowSpan="2">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endParaRPr kumimoji="0" lang="en-US" sz="1000" b="1" i="0" u="none" strike="noStrike" cap="none" normalizeH="0" baseline="0" dirty="0">
                        <a:ln>
                          <a:noFill/>
                        </a:ln>
                        <a:solidFill>
                          <a:schemeClr val="bg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sng" strike="noStrike" cap="none" normalizeH="0" baseline="0" dirty="0">
                          <a:ln>
                            <a:noFill/>
                          </a:ln>
                          <a:solidFill>
                            <a:schemeClr val="bg1"/>
                          </a:solidFill>
                          <a:effectLst/>
                          <a:latin typeface="Calibri" panose="020F0502020204030204" pitchFamily="34" charset="0"/>
                        </a:rPr>
                        <a:t>HRRwt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sng" strike="noStrike" cap="none" normalizeH="0" baseline="0" dirty="0">
                          <a:ln>
                            <a:noFill/>
                          </a:ln>
                          <a:solidFill>
                            <a:schemeClr val="bg1"/>
                          </a:solidFill>
                          <a:effectLst/>
                          <a:latin typeface="Calibri" panose="020F0502020204030204" pitchFamily="34" charset="0"/>
                        </a:rPr>
                        <a:t>HRRm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497909"/>
                  </a:ext>
                </a:extLst>
              </a:tr>
              <a:tr h="430756">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1"/>
                          </a:solidFill>
                          <a:effectLst/>
                          <a:latin typeface="Calibri" panose="020F0502020204030204" pitchFamily="34" charset="0"/>
                        </a:rPr>
                        <a:t>Durvalumab + Olaparib</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1"/>
                          </a:solidFill>
                          <a:effectLst/>
                          <a:latin typeface="Calibri" panose="020F0502020204030204" pitchFamily="34" charset="0"/>
                        </a:rPr>
                        <a:t>(n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3"/>
                          </a:solidFill>
                          <a:effectLst/>
                          <a:latin typeface="Calibri" panose="020F0502020204030204" pitchFamily="34" charset="0"/>
                        </a:rPr>
                        <a:t>Durvalumab + Placebo</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3"/>
                          </a:solidFill>
                          <a:effectLst/>
                          <a:latin typeface="Calibri" panose="020F0502020204030204" pitchFamily="34" charset="0"/>
                        </a:rPr>
                        <a:t>(n =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2"/>
                          </a:solidFill>
                          <a:effectLst/>
                          <a:latin typeface="Calibri" panose="020F0502020204030204" pitchFamily="34" charset="0"/>
                        </a:rPr>
                        <a:t>Durvalumab + Olaparib</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2"/>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3">
                              <a:lumMod val="60000"/>
                              <a:lumOff val="40000"/>
                            </a:schemeClr>
                          </a:solidFill>
                          <a:effectLst/>
                          <a:latin typeface="Calibri" panose="020F0502020204030204" pitchFamily="34" charset="0"/>
                        </a:rPr>
                        <a:t>Durvalumab + Placebo</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000" b="1" i="0" u="none" strike="noStrike" cap="none" normalizeH="0" baseline="0" dirty="0">
                          <a:ln>
                            <a:noFill/>
                          </a:ln>
                          <a:solidFill>
                            <a:schemeClr val="accent3">
                              <a:lumMod val="60000"/>
                              <a:lumOff val="40000"/>
                            </a:schemeClr>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95805">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000" b="0" i="0" u="none" strike="noStrike" cap="none" normalizeH="0" baseline="0" dirty="0">
                          <a:ln>
                            <a:noFill/>
                          </a:ln>
                          <a:solidFill>
                            <a:schemeClr val="bg1"/>
                          </a:solidFill>
                          <a:effectLst/>
                          <a:latin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95805">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1.35 (0.85-2.16)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000" b="0" i="0" u="none" strike="noStrike" cap="none" normalizeH="0" baseline="0" dirty="0">
                          <a:ln>
                            <a:noFill/>
                          </a:ln>
                          <a:solidFill>
                            <a:schemeClr val="bg1"/>
                          </a:solidFill>
                          <a:effectLst/>
                          <a:latin typeface="Calibri" panose="020F0502020204030204" pitchFamily="34" charset="0"/>
                        </a:rPr>
                        <a:t>0.56 (0.25-1.23)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6C7BC413-35AE-48C5-A421-F7D43ACE32EF}"/>
              </a:ext>
            </a:extLst>
          </p:cNvPr>
          <p:cNvSpPr txBox="1"/>
          <p:nvPr/>
        </p:nvSpPr>
        <p:spPr bwMode="auto">
          <a:xfrm rot="16200000">
            <a:off x="542605" y="3550858"/>
            <a:ext cx="249294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Probability of PFS</a:t>
            </a:r>
          </a:p>
        </p:txBody>
      </p:sp>
      <p:sp>
        <p:nvSpPr>
          <p:cNvPr id="23" name="TextBox 22">
            <a:extLst>
              <a:ext uri="{FF2B5EF4-FFF2-40B4-BE49-F238E27FC236}">
                <a16:creationId xmlns:a16="http://schemas.microsoft.com/office/drawing/2014/main" id="{40AD9B0F-1E51-43C6-91FC-48E2E8515D0B}"/>
              </a:ext>
            </a:extLst>
          </p:cNvPr>
          <p:cNvSpPr txBox="1"/>
          <p:nvPr/>
        </p:nvSpPr>
        <p:spPr bwMode="auto">
          <a:xfrm>
            <a:off x="3843366" y="4992998"/>
            <a:ext cx="3154130" cy="276999"/>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 From Randomization</a:t>
            </a:r>
          </a:p>
        </p:txBody>
      </p:sp>
      <p:sp>
        <p:nvSpPr>
          <p:cNvPr id="25" name="TextBox 24">
            <a:extLst>
              <a:ext uri="{FF2B5EF4-FFF2-40B4-BE49-F238E27FC236}">
                <a16:creationId xmlns:a16="http://schemas.microsoft.com/office/drawing/2014/main" id="{B3383A9F-0EB9-48FA-BCC4-EA5C7F870410}"/>
              </a:ext>
            </a:extLst>
          </p:cNvPr>
          <p:cNvSpPr txBox="1"/>
          <p:nvPr/>
        </p:nvSpPr>
        <p:spPr bwMode="auto">
          <a:xfrm>
            <a:off x="141541" y="5060852"/>
            <a:ext cx="2187907" cy="1015663"/>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b="0" dirty="0">
                <a:solidFill>
                  <a:schemeClr val="bg1"/>
                </a:solidFill>
                <a:latin typeface="Calibri" panose="020F0502020204030204" pitchFamily="34" charset="0"/>
              </a:rPr>
            </a:br>
            <a:r>
              <a:rPr lang="en-US" sz="1200" b="0" dirty="0">
                <a:solidFill>
                  <a:schemeClr val="accent1"/>
                </a:solidFill>
                <a:latin typeface="Calibri" panose="020F0502020204030204" pitchFamily="34" charset="0"/>
              </a:rPr>
              <a:t>HRRwt: Durvalumab + Olaparib</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HRRwt: Durvalumab + Placebo</a:t>
            </a:r>
            <a:br>
              <a:rPr lang="en-US" sz="1200" b="0" dirty="0">
                <a:solidFill>
                  <a:schemeClr val="bg1"/>
                </a:solidFill>
                <a:latin typeface="Calibri" panose="020F0502020204030204" pitchFamily="34" charset="0"/>
              </a:rPr>
            </a:br>
            <a:r>
              <a:rPr lang="en-US" sz="1200" b="0" dirty="0">
                <a:solidFill>
                  <a:schemeClr val="accent2"/>
                </a:solidFill>
                <a:latin typeface="Calibri" panose="020F0502020204030204" pitchFamily="34" charset="0"/>
              </a:rPr>
              <a:t>HRRm: Durvalumab + Olaparib</a:t>
            </a:r>
            <a:br>
              <a:rPr lang="en-US" sz="1200" b="0" dirty="0">
                <a:solidFill>
                  <a:schemeClr val="bg1"/>
                </a:solidFill>
                <a:latin typeface="Calibri" panose="020F0502020204030204" pitchFamily="34" charset="0"/>
              </a:rPr>
            </a:br>
            <a:r>
              <a:rPr lang="en-US" sz="1200" b="0" dirty="0">
                <a:solidFill>
                  <a:schemeClr val="accent3">
                    <a:lumMod val="60000"/>
                    <a:lumOff val="40000"/>
                  </a:schemeClr>
                </a:solidFill>
                <a:latin typeface="Calibri" panose="020F0502020204030204" pitchFamily="34" charset="0"/>
              </a:rPr>
              <a:t>HRRm: Durvalumab + Placebo</a:t>
            </a:r>
          </a:p>
        </p:txBody>
      </p:sp>
      <p:grpSp>
        <p:nvGrpSpPr>
          <p:cNvPr id="14" name="Group 13">
            <a:extLst>
              <a:ext uri="{FF2B5EF4-FFF2-40B4-BE49-F238E27FC236}">
                <a16:creationId xmlns:a16="http://schemas.microsoft.com/office/drawing/2014/main" id="{DA9122B2-EAE9-41D8-91A2-8560DE85D886}"/>
              </a:ext>
            </a:extLst>
          </p:cNvPr>
          <p:cNvGrpSpPr/>
          <p:nvPr/>
        </p:nvGrpSpPr>
        <p:grpSpPr>
          <a:xfrm>
            <a:off x="1954886" y="2486681"/>
            <a:ext cx="380232" cy="2212319"/>
            <a:chOff x="2512240" y="1392327"/>
            <a:chExt cx="380232" cy="3404885"/>
          </a:xfrm>
        </p:grpSpPr>
        <p:sp>
          <p:nvSpPr>
            <p:cNvPr id="15" name="TextBox 14">
              <a:extLst>
                <a:ext uri="{FF2B5EF4-FFF2-40B4-BE49-F238E27FC236}">
                  <a16:creationId xmlns:a16="http://schemas.microsoft.com/office/drawing/2014/main" id="{9B963CFD-A4D1-409B-AF64-16C0F1D7F7C5}"/>
                </a:ext>
              </a:extLst>
            </p:cNvPr>
            <p:cNvSpPr txBox="1"/>
            <p:nvPr/>
          </p:nvSpPr>
          <p:spPr bwMode="auto">
            <a:xfrm>
              <a:off x="2629259" y="4522848"/>
              <a:ext cx="263213"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D185A93E-D7D5-4D39-9284-94CD13C0A9D2}"/>
                </a:ext>
              </a:extLst>
            </p:cNvPr>
            <p:cNvSpPr txBox="1"/>
            <p:nvPr/>
          </p:nvSpPr>
          <p:spPr bwMode="auto">
            <a:xfrm>
              <a:off x="2512240" y="3889342"/>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19" name="TextBox 18">
              <a:extLst>
                <a:ext uri="{FF2B5EF4-FFF2-40B4-BE49-F238E27FC236}">
                  <a16:creationId xmlns:a16="http://schemas.microsoft.com/office/drawing/2014/main" id="{D4999CA4-1F1E-45DF-8C6D-47CC28AF8AD9}"/>
                </a:ext>
              </a:extLst>
            </p:cNvPr>
            <p:cNvSpPr txBox="1"/>
            <p:nvPr/>
          </p:nvSpPr>
          <p:spPr bwMode="auto">
            <a:xfrm>
              <a:off x="2512240" y="3270587"/>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24" name="TextBox 23">
              <a:extLst>
                <a:ext uri="{FF2B5EF4-FFF2-40B4-BE49-F238E27FC236}">
                  <a16:creationId xmlns:a16="http://schemas.microsoft.com/office/drawing/2014/main" id="{9DD72313-EDBA-466E-A800-F43BD5AD4CEF}"/>
                </a:ext>
              </a:extLst>
            </p:cNvPr>
            <p:cNvSpPr txBox="1"/>
            <p:nvPr/>
          </p:nvSpPr>
          <p:spPr bwMode="auto">
            <a:xfrm>
              <a:off x="2512240" y="2637081"/>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6" name="TextBox 25">
              <a:extLst>
                <a:ext uri="{FF2B5EF4-FFF2-40B4-BE49-F238E27FC236}">
                  <a16:creationId xmlns:a16="http://schemas.microsoft.com/office/drawing/2014/main" id="{AB361E9B-DA30-4BAB-B96C-3D4C0FF4B903}"/>
                </a:ext>
              </a:extLst>
            </p:cNvPr>
            <p:cNvSpPr txBox="1"/>
            <p:nvPr/>
          </p:nvSpPr>
          <p:spPr bwMode="auto">
            <a:xfrm>
              <a:off x="2512240" y="2025833"/>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27" name="TextBox 26">
              <a:extLst>
                <a:ext uri="{FF2B5EF4-FFF2-40B4-BE49-F238E27FC236}">
                  <a16:creationId xmlns:a16="http://schemas.microsoft.com/office/drawing/2014/main" id="{6707EFAD-8016-41A2-B3AA-6F10C86B5F2E}"/>
                </a:ext>
              </a:extLst>
            </p:cNvPr>
            <p:cNvSpPr txBox="1"/>
            <p:nvPr/>
          </p:nvSpPr>
          <p:spPr bwMode="auto">
            <a:xfrm>
              <a:off x="2512240" y="1392327"/>
              <a:ext cx="380232" cy="27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grpSp>
      <p:grpSp>
        <p:nvGrpSpPr>
          <p:cNvPr id="28" name="Group 27">
            <a:extLst>
              <a:ext uri="{FF2B5EF4-FFF2-40B4-BE49-F238E27FC236}">
                <a16:creationId xmlns:a16="http://schemas.microsoft.com/office/drawing/2014/main" id="{9397B3B3-0D06-4267-90B3-A06BDCA8C68E}"/>
              </a:ext>
            </a:extLst>
          </p:cNvPr>
          <p:cNvGrpSpPr/>
          <p:nvPr/>
        </p:nvGrpSpPr>
        <p:grpSpPr>
          <a:xfrm rot="5400000">
            <a:off x="1278197" y="3574360"/>
            <a:ext cx="2046085" cy="91440"/>
            <a:chOff x="791773" y="3651419"/>
            <a:chExt cx="2985205" cy="643354"/>
          </a:xfrm>
        </p:grpSpPr>
        <p:cxnSp>
          <p:nvCxnSpPr>
            <p:cNvPr id="29" name="Straight Connector 28">
              <a:extLst>
                <a:ext uri="{FF2B5EF4-FFF2-40B4-BE49-F238E27FC236}">
                  <a16:creationId xmlns:a16="http://schemas.microsoft.com/office/drawing/2014/main" id="{499EC0C2-445D-43D7-A4F4-2F9FFC5A7BA3}"/>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AA5432F-29D6-478B-8127-4C3BDE1A4C74}"/>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21F8AF5-5309-4C08-9DFB-3A922947E7A0}"/>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BAD8247-F3E9-4E1D-95F7-B677E86C8022}"/>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64EFF9D-D3CE-4ED9-85AE-EE5B34B98078}"/>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24E0739-D67F-4B9D-8974-7C298E3CE46E}"/>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5F339A95-0180-438E-943D-81B9409D35A4}"/>
              </a:ext>
            </a:extLst>
          </p:cNvPr>
          <p:cNvGrpSpPr/>
          <p:nvPr/>
        </p:nvGrpSpPr>
        <p:grpSpPr>
          <a:xfrm>
            <a:off x="2270760" y="4770813"/>
            <a:ext cx="6334073" cy="276999"/>
            <a:chOff x="683952" y="4089523"/>
            <a:chExt cx="6241351" cy="276999"/>
          </a:xfrm>
        </p:grpSpPr>
        <p:sp>
          <p:nvSpPr>
            <p:cNvPr id="36" name="TextBox 35">
              <a:extLst>
                <a:ext uri="{FF2B5EF4-FFF2-40B4-BE49-F238E27FC236}">
                  <a16:creationId xmlns:a16="http://schemas.microsoft.com/office/drawing/2014/main" id="{53ACE3FD-0D43-4A6F-AC71-9AC54B1EC415}"/>
                </a:ext>
              </a:extLst>
            </p:cNvPr>
            <p:cNvSpPr txBox="1"/>
            <p:nvPr/>
          </p:nvSpPr>
          <p:spPr bwMode="auto">
            <a:xfrm>
              <a:off x="126701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37" name="TextBox 36">
              <a:extLst>
                <a:ext uri="{FF2B5EF4-FFF2-40B4-BE49-F238E27FC236}">
                  <a16:creationId xmlns:a16="http://schemas.microsoft.com/office/drawing/2014/main" id="{A2F4987A-1599-4201-AE5F-29B3FECB3D05}"/>
                </a:ext>
              </a:extLst>
            </p:cNvPr>
            <p:cNvSpPr txBox="1"/>
            <p:nvPr/>
          </p:nvSpPr>
          <p:spPr bwMode="auto">
            <a:xfrm>
              <a:off x="68395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C238EDD5-43FE-444A-8852-45E84DECBD3F}"/>
                </a:ext>
              </a:extLst>
            </p:cNvPr>
            <p:cNvSpPr txBox="1"/>
            <p:nvPr/>
          </p:nvSpPr>
          <p:spPr bwMode="auto">
            <a:xfrm>
              <a:off x="2459193" y="408952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39" name="TextBox 38">
              <a:extLst>
                <a:ext uri="{FF2B5EF4-FFF2-40B4-BE49-F238E27FC236}">
                  <a16:creationId xmlns:a16="http://schemas.microsoft.com/office/drawing/2014/main" id="{9D525A82-4B01-42B8-AFE0-6CD08BC71624}"/>
                </a:ext>
              </a:extLst>
            </p:cNvPr>
            <p:cNvSpPr txBox="1"/>
            <p:nvPr/>
          </p:nvSpPr>
          <p:spPr bwMode="auto">
            <a:xfrm>
              <a:off x="1876132" y="4089523"/>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40" name="TextBox 39">
              <a:extLst>
                <a:ext uri="{FF2B5EF4-FFF2-40B4-BE49-F238E27FC236}">
                  <a16:creationId xmlns:a16="http://schemas.microsoft.com/office/drawing/2014/main" id="{47595C23-D154-469A-B855-6CBA6102C6BA}"/>
                </a:ext>
              </a:extLst>
            </p:cNvPr>
            <p:cNvSpPr txBox="1"/>
            <p:nvPr/>
          </p:nvSpPr>
          <p:spPr bwMode="auto">
            <a:xfrm>
              <a:off x="361612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41" name="TextBox 40">
              <a:extLst>
                <a:ext uri="{FF2B5EF4-FFF2-40B4-BE49-F238E27FC236}">
                  <a16:creationId xmlns:a16="http://schemas.microsoft.com/office/drawing/2014/main" id="{5A9C51BF-9982-41E1-B9B5-41FA074C23D1}"/>
                </a:ext>
              </a:extLst>
            </p:cNvPr>
            <p:cNvSpPr txBox="1"/>
            <p:nvPr/>
          </p:nvSpPr>
          <p:spPr bwMode="auto">
            <a:xfrm>
              <a:off x="303306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FAB661B1-E63F-4CB9-AC1F-D20409A56852}"/>
                </a:ext>
              </a:extLst>
            </p:cNvPr>
            <p:cNvSpPr txBox="1"/>
            <p:nvPr/>
          </p:nvSpPr>
          <p:spPr bwMode="auto">
            <a:xfrm>
              <a:off x="480830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a:t>
              </a:r>
            </a:p>
          </p:txBody>
        </p:sp>
        <p:sp>
          <p:nvSpPr>
            <p:cNvPr id="43" name="TextBox 42">
              <a:extLst>
                <a:ext uri="{FF2B5EF4-FFF2-40B4-BE49-F238E27FC236}">
                  <a16:creationId xmlns:a16="http://schemas.microsoft.com/office/drawing/2014/main" id="{66FBD63C-0891-4EEE-A2AD-357939D0B741}"/>
                </a:ext>
              </a:extLst>
            </p:cNvPr>
            <p:cNvSpPr txBox="1"/>
            <p:nvPr/>
          </p:nvSpPr>
          <p:spPr bwMode="auto">
            <a:xfrm>
              <a:off x="422524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76255852-FC77-46F2-9D03-1D6FB4E6BCA7}"/>
                </a:ext>
              </a:extLst>
            </p:cNvPr>
            <p:cNvSpPr txBox="1"/>
            <p:nvPr/>
          </p:nvSpPr>
          <p:spPr bwMode="auto">
            <a:xfrm>
              <a:off x="597442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a:t>
              </a:r>
            </a:p>
          </p:txBody>
        </p:sp>
        <p:sp>
          <p:nvSpPr>
            <p:cNvPr id="45" name="TextBox 44">
              <a:extLst>
                <a:ext uri="{FF2B5EF4-FFF2-40B4-BE49-F238E27FC236}">
                  <a16:creationId xmlns:a16="http://schemas.microsoft.com/office/drawing/2014/main" id="{2A045F86-2BA8-4BAA-B15F-BFEF6D5AA073}"/>
                </a:ext>
              </a:extLst>
            </p:cNvPr>
            <p:cNvSpPr txBox="1"/>
            <p:nvPr/>
          </p:nvSpPr>
          <p:spPr bwMode="auto">
            <a:xfrm>
              <a:off x="539136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47" name="TextBox 46">
              <a:extLst>
                <a:ext uri="{FF2B5EF4-FFF2-40B4-BE49-F238E27FC236}">
                  <a16:creationId xmlns:a16="http://schemas.microsoft.com/office/drawing/2014/main" id="{7CFC5FEF-FEED-46D9-B376-503BFC88FC24}"/>
                </a:ext>
              </a:extLst>
            </p:cNvPr>
            <p:cNvSpPr txBox="1"/>
            <p:nvPr/>
          </p:nvSpPr>
          <p:spPr bwMode="auto">
            <a:xfrm>
              <a:off x="6583543" y="408952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grpSp>
        <p:nvGrpSpPr>
          <p:cNvPr id="51" name="Group 50">
            <a:extLst>
              <a:ext uri="{FF2B5EF4-FFF2-40B4-BE49-F238E27FC236}">
                <a16:creationId xmlns:a16="http://schemas.microsoft.com/office/drawing/2014/main" id="{1549A79C-E8F4-4F65-9622-400A81649EE9}"/>
              </a:ext>
            </a:extLst>
          </p:cNvPr>
          <p:cNvGrpSpPr/>
          <p:nvPr/>
        </p:nvGrpSpPr>
        <p:grpSpPr>
          <a:xfrm>
            <a:off x="2404322" y="4754663"/>
            <a:ext cx="6023398" cy="81498"/>
            <a:chOff x="791773" y="3651419"/>
            <a:chExt cx="5970410" cy="643354"/>
          </a:xfrm>
        </p:grpSpPr>
        <p:cxnSp>
          <p:nvCxnSpPr>
            <p:cNvPr id="52" name="Straight Connector 51">
              <a:extLst>
                <a:ext uri="{FF2B5EF4-FFF2-40B4-BE49-F238E27FC236}">
                  <a16:creationId xmlns:a16="http://schemas.microsoft.com/office/drawing/2014/main" id="{C75B4902-B6C0-4E4C-9864-041647F4FC2C}"/>
                </a:ext>
              </a:extLst>
            </p:cNvPr>
            <p:cNvCxnSpPr>
              <a:cxnSpLocks/>
            </p:cNvCxnSpPr>
            <p:nvPr/>
          </p:nvCxnSpPr>
          <p:spPr bwMode="auto">
            <a:xfrm>
              <a:off x="791773"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84CF5BE-7567-448E-81DE-EDA520CAFDFD}"/>
                </a:ext>
              </a:extLst>
            </p:cNvPr>
            <p:cNvCxnSpPr>
              <a:cxnSpLocks/>
            </p:cNvCxnSpPr>
            <p:nvPr/>
          </p:nvCxnSpPr>
          <p:spPr bwMode="auto">
            <a:xfrm>
              <a:off x="1388814"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AC4F7FF-AD93-4E2C-AD24-9732C6560334}"/>
                </a:ext>
              </a:extLst>
            </p:cNvPr>
            <p:cNvCxnSpPr>
              <a:cxnSpLocks/>
            </p:cNvCxnSpPr>
            <p:nvPr/>
          </p:nvCxnSpPr>
          <p:spPr bwMode="auto">
            <a:xfrm>
              <a:off x="1985855"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07D0198-7CE0-411C-ACA5-A07631F76A89}"/>
                </a:ext>
              </a:extLst>
            </p:cNvPr>
            <p:cNvCxnSpPr>
              <a:cxnSpLocks/>
            </p:cNvCxnSpPr>
            <p:nvPr/>
          </p:nvCxnSpPr>
          <p:spPr bwMode="auto">
            <a:xfrm>
              <a:off x="2582896"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1B2F178-F13F-443C-99FD-4137487CD44D}"/>
                </a:ext>
              </a:extLst>
            </p:cNvPr>
            <p:cNvCxnSpPr>
              <a:cxnSpLocks/>
            </p:cNvCxnSpPr>
            <p:nvPr/>
          </p:nvCxnSpPr>
          <p:spPr bwMode="auto">
            <a:xfrm>
              <a:off x="3179937"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319410D-4409-469D-9BB1-F297DF0A1B51}"/>
                </a:ext>
              </a:extLst>
            </p:cNvPr>
            <p:cNvCxnSpPr>
              <a:cxnSpLocks/>
            </p:cNvCxnSpPr>
            <p:nvPr/>
          </p:nvCxnSpPr>
          <p:spPr bwMode="auto">
            <a:xfrm>
              <a:off x="3776978"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1110D8F-46EA-49E1-AF8D-419087F99EF6}"/>
                </a:ext>
              </a:extLst>
            </p:cNvPr>
            <p:cNvCxnSpPr>
              <a:cxnSpLocks/>
            </p:cNvCxnSpPr>
            <p:nvPr/>
          </p:nvCxnSpPr>
          <p:spPr bwMode="auto">
            <a:xfrm>
              <a:off x="4374019"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3A50868-380A-4918-84AF-EDC2F71108D5}"/>
                </a:ext>
              </a:extLst>
            </p:cNvPr>
            <p:cNvCxnSpPr>
              <a:cxnSpLocks/>
            </p:cNvCxnSpPr>
            <p:nvPr/>
          </p:nvCxnSpPr>
          <p:spPr bwMode="auto">
            <a:xfrm>
              <a:off x="4971060"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2252B52-28D0-4675-B0A2-9E4FC1861FAB}"/>
                </a:ext>
              </a:extLst>
            </p:cNvPr>
            <p:cNvCxnSpPr>
              <a:cxnSpLocks/>
            </p:cNvCxnSpPr>
            <p:nvPr/>
          </p:nvCxnSpPr>
          <p:spPr bwMode="auto">
            <a:xfrm>
              <a:off x="5568101"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8C6CDB6-9C46-465A-A12E-323B5A318B5D}"/>
                </a:ext>
              </a:extLst>
            </p:cNvPr>
            <p:cNvCxnSpPr>
              <a:cxnSpLocks/>
            </p:cNvCxnSpPr>
            <p:nvPr/>
          </p:nvCxnSpPr>
          <p:spPr bwMode="auto">
            <a:xfrm>
              <a:off x="6165142" y="3651419"/>
              <a:ext cx="0" cy="643354"/>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D6EBB82-6357-49BA-8164-3A9B6B164621}"/>
                </a:ext>
              </a:extLst>
            </p:cNvPr>
            <p:cNvCxnSpPr>
              <a:cxnSpLocks/>
            </p:cNvCxnSpPr>
            <p:nvPr/>
          </p:nvCxnSpPr>
          <p:spPr bwMode="auto">
            <a:xfrm>
              <a:off x="6762183" y="3651419"/>
              <a:ext cx="0" cy="643354"/>
            </a:xfrm>
            <a:prstGeom prst="line">
              <a:avLst/>
            </a:prstGeom>
            <a:noFill/>
            <a:ln w="28575" cap="flat" cmpd="sng" algn="ctr">
              <a:solidFill>
                <a:schemeClr val="bg1"/>
              </a:solidFill>
              <a:prstDash val="solid"/>
              <a:round/>
              <a:headEnd type="none" w="med" len="med"/>
              <a:tailEnd type="none" w="med" len="med"/>
            </a:ln>
            <a:effectLst/>
          </p:spPr>
        </p:cxnSp>
      </p:grpSp>
      <p:sp>
        <p:nvSpPr>
          <p:cNvPr id="3" name="Freeform: Shape 2">
            <a:extLst>
              <a:ext uri="{FF2B5EF4-FFF2-40B4-BE49-F238E27FC236}">
                <a16:creationId xmlns:a16="http://schemas.microsoft.com/office/drawing/2014/main" id="{7066AFBF-3A07-4B5A-AAE4-D078BE62DE74}"/>
              </a:ext>
            </a:extLst>
          </p:cNvPr>
          <p:cNvSpPr/>
          <p:nvPr/>
        </p:nvSpPr>
        <p:spPr bwMode="auto">
          <a:xfrm>
            <a:off x="2330450" y="2482850"/>
            <a:ext cx="6229350" cy="2260600"/>
          </a:xfrm>
          <a:custGeom>
            <a:avLst/>
            <a:gdLst>
              <a:gd name="connsiteX0" fmla="*/ 0 w 6229350"/>
              <a:gd name="connsiteY0" fmla="*/ 0 h 2260600"/>
              <a:gd name="connsiteX1" fmla="*/ 0 w 6229350"/>
              <a:gd name="connsiteY1" fmla="*/ 2260600 h 2260600"/>
              <a:gd name="connsiteX2" fmla="*/ 6229350 w 6229350"/>
              <a:gd name="connsiteY2" fmla="*/ 2260600 h 2260600"/>
            </a:gdLst>
            <a:ahLst/>
            <a:cxnLst>
              <a:cxn ang="0">
                <a:pos x="connsiteX0" y="connsiteY0"/>
              </a:cxn>
              <a:cxn ang="0">
                <a:pos x="connsiteX1" y="connsiteY1"/>
              </a:cxn>
              <a:cxn ang="0">
                <a:pos x="connsiteX2" y="connsiteY2"/>
              </a:cxn>
            </a:cxnLst>
            <a:rect l="l" t="t" r="r" b="b"/>
            <a:pathLst>
              <a:path w="6229350" h="2260600">
                <a:moveTo>
                  <a:pt x="0" y="0"/>
                </a:moveTo>
                <a:lnTo>
                  <a:pt x="0" y="2260600"/>
                </a:lnTo>
                <a:lnTo>
                  <a:pt x="6229350" y="2260600"/>
                </a:lnTo>
              </a:path>
            </a:pathLst>
          </a:custGeom>
          <a:noFill/>
          <a:ln w="28575">
            <a:solidFill>
              <a:schemeClr val="bg1"/>
            </a:solidFill>
            <a:miter lim="800000"/>
            <a:headEnd/>
            <a:tailEnd/>
          </a:ln>
        </p:spPr>
        <p:txBody>
          <a:bodyPr rtlCol="0" anchor="ctr"/>
          <a:lstStyle/>
          <a:p>
            <a:pPr algn="ctr"/>
            <a:endParaRPr lang="en-US" dirty="0"/>
          </a:p>
        </p:txBody>
      </p:sp>
      <p:grpSp>
        <p:nvGrpSpPr>
          <p:cNvPr id="68" name="Group 67">
            <a:extLst>
              <a:ext uri="{FF2B5EF4-FFF2-40B4-BE49-F238E27FC236}">
                <a16:creationId xmlns:a16="http://schemas.microsoft.com/office/drawing/2014/main" id="{DCA86C50-006C-45EF-B269-BD99009F2664}"/>
              </a:ext>
            </a:extLst>
          </p:cNvPr>
          <p:cNvGrpSpPr/>
          <p:nvPr/>
        </p:nvGrpSpPr>
        <p:grpSpPr>
          <a:xfrm>
            <a:off x="2233442" y="5245341"/>
            <a:ext cx="6329580" cy="830997"/>
            <a:chOff x="647180" y="4089523"/>
            <a:chExt cx="6236924" cy="830997"/>
          </a:xfrm>
        </p:grpSpPr>
        <p:sp>
          <p:nvSpPr>
            <p:cNvPr id="69" name="TextBox 68">
              <a:extLst>
                <a:ext uri="{FF2B5EF4-FFF2-40B4-BE49-F238E27FC236}">
                  <a16:creationId xmlns:a16="http://schemas.microsoft.com/office/drawing/2014/main" id="{40B17F66-8848-418F-8935-C0953D4B61D6}"/>
                </a:ext>
              </a:extLst>
            </p:cNvPr>
            <p:cNvSpPr txBox="1"/>
            <p:nvPr/>
          </p:nvSpPr>
          <p:spPr bwMode="auto">
            <a:xfrm>
              <a:off x="1230240"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p:txBody>
        </p:sp>
        <p:sp>
          <p:nvSpPr>
            <p:cNvPr id="70" name="TextBox 69">
              <a:extLst>
                <a:ext uri="{FF2B5EF4-FFF2-40B4-BE49-F238E27FC236}">
                  <a16:creationId xmlns:a16="http://schemas.microsoft.com/office/drawing/2014/main" id="{8AB29287-5784-48C2-9E72-AE4A5D054F6C}"/>
                </a:ext>
              </a:extLst>
            </p:cNvPr>
            <p:cNvSpPr txBox="1"/>
            <p:nvPr/>
          </p:nvSpPr>
          <p:spPr bwMode="auto">
            <a:xfrm>
              <a:off x="647180"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p:txBody>
        </p:sp>
        <p:sp>
          <p:nvSpPr>
            <p:cNvPr id="71" name="TextBox 70">
              <a:extLst>
                <a:ext uri="{FF2B5EF4-FFF2-40B4-BE49-F238E27FC236}">
                  <a16:creationId xmlns:a16="http://schemas.microsoft.com/office/drawing/2014/main" id="{62F2BE42-5FBE-4240-A3DF-E150B2DF499E}"/>
                </a:ext>
              </a:extLst>
            </p:cNvPr>
            <p:cNvSpPr txBox="1"/>
            <p:nvPr/>
          </p:nvSpPr>
          <p:spPr bwMode="auto">
            <a:xfrm>
              <a:off x="2422421"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a:t>
              </a:r>
            </a:p>
          </p:txBody>
        </p:sp>
        <p:sp>
          <p:nvSpPr>
            <p:cNvPr id="72" name="TextBox 71">
              <a:extLst>
                <a:ext uri="{FF2B5EF4-FFF2-40B4-BE49-F238E27FC236}">
                  <a16:creationId xmlns:a16="http://schemas.microsoft.com/office/drawing/2014/main" id="{87C3B466-F5AE-4C8F-8DAE-B0C35F8D60E6}"/>
                </a:ext>
              </a:extLst>
            </p:cNvPr>
            <p:cNvSpPr txBox="1"/>
            <p:nvPr/>
          </p:nvSpPr>
          <p:spPr bwMode="auto">
            <a:xfrm>
              <a:off x="1839360"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p:txBody>
        </p:sp>
        <p:sp>
          <p:nvSpPr>
            <p:cNvPr id="73" name="TextBox 72">
              <a:extLst>
                <a:ext uri="{FF2B5EF4-FFF2-40B4-BE49-F238E27FC236}">
                  <a16:creationId xmlns:a16="http://schemas.microsoft.com/office/drawing/2014/main" id="{F6F74B85-DE6F-4BE0-BB87-EA0AA99EF057}"/>
                </a:ext>
              </a:extLst>
            </p:cNvPr>
            <p:cNvSpPr txBox="1"/>
            <p:nvPr/>
          </p:nvSpPr>
          <p:spPr bwMode="auto">
            <a:xfrm>
              <a:off x="3618625"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74" name="TextBox 73">
              <a:extLst>
                <a:ext uri="{FF2B5EF4-FFF2-40B4-BE49-F238E27FC236}">
                  <a16:creationId xmlns:a16="http://schemas.microsoft.com/office/drawing/2014/main" id="{A6D306C2-32D4-4719-9E96-B6D39E7BEF1C}"/>
                </a:ext>
              </a:extLst>
            </p:cNvPr>
            <p:cNvSpPr txBox="1"/>
            <p:nvPr/>
          </p:nvSpPr>
          <p:spPr bwMode="auto">
            <a:xfrm>
              <a:off x="3035565"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75" name="TextBox 74">
              <a:extLst>
                <a:ext uri="{FF2B5EF4-FFF2-40B4-BE49-F238E27FC236}">
                  <a16:creationId xmlns:a16="http://schemas.microsoft.com/office/drawing/2014/main" id="{490F2D78-328F-479F-BFD5-4E2E747D58B5}"/>
                </a:ext>
              </a:extLst>
            </p:cNvPr>
            <p:cNvSpPr txBox="1"/>
            <p:nvPr/>
          </p:nvSpPr>
          <p:spPr bwMode="auto">
            <a:xfrm>
              <a:off x="4849503" y="4089523"/>
              <a:ext cx="2593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6" name="TextBox 75">
              <a:extLst>
                <a:ext uri="{FF2B5EF4-FFF2-40B4-BE49-F238E27FC236}">
                  <a16:creationId xmlns:a16="http://schemas.microsoft.com/office/drawing/2014/main" id="{74268985-CA0F-443C-8532-AF94CA800EEC}"/>
                </a:ext>
              </a:extLst>
            </p:cNvPr>
            <p:cNvSpPr txBox="1"/>
            <p:nvPr/>
          </p:nvSpPr>
          <p:spPr bwMode="auto">
            <a:xfrm>
              <a:off x="4227745" y="4089523"/>
              <a:ext cx="3367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72A7C8E5-82F7-4EE5-8864-2D0FF0620326}"/>
                </a:ext>
              </a:extLst>
            </p:cNvPr>
            <p:cNvSpPr txBox="1"/>
            <p:nvPr/>
          </p:nvSpPr>
          <p:spPr bwMode="auto">
            <a:xfrm>
              <a:off x="6015623" y="4089523"/>
              <a:ext cx="2593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E0E220CE-2C3E-4796-BD01-E7A68C53AC39}"/>
                </a:ext>
              </a:extLst>
            </p:cNvPr>
            <p:cNvSpPr txBox="1"/>
            <p:nvPr/>
          </p:nvSpPr>
          <p:spPr bwMode="auto">
            <a:xfrm>
              <a:off x="5432563" y="4089523"/>
              <a:ext cx="2593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189F60A3-3356-4441-8602-DF09DE81534C}"/>
                </a:ext>
              </a:extLst>
            </p:cNvPr>
            <p:cNvSpPr txBox="1"/>
            <p:nvPr/>
          </p:nvSpPr>
          <p:spPr bwMode="auto">
            <a:xfrm>
              <a:off x="6624743" y="4089523"/>
              <a:ext cx="2593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grpSp>
      <p:sp>
        <p:nvSpPr>
          <p:cNvPr id="80" name="Freeform: Shape 79">
            <a:extLst>
              <a:ext uri="{FF2B5EF4-FFF2-40B4-BE49-F238E27FC236}">
                <a16:creationId xmlns:a16="http://schemas.microsoft.com/office/drawing/2014/main" id="{19849723-CC07-493E-8267-B9225F2DE13C}"/>
              </a:ext>
            </a:extLst>
          </p:cNvPr>
          <p:cNvSpPr/>
          <p:nvPr/>
        </p:nvSpPr>
        <p:spPr bwMode="auto">
          <a:xfrm>
            <a:off x="2357967" y="2607733"/>
            <a:ext cx="4796366" cy="1528234"/>
          </a:xfrm>
          <a:custGeom>
            <a:avLst/>
            <a:gdLst>
              <a:gd name="connsiteX0" fmla="*/ 4796366 w 4796366"/>
              <a:gd name="connsiteY0" fmla="*/ 1528234 h 1528234"/>
              <a:gd name="connsiteX1" fmla="*/ 3069166 w 4796366"/>
              <a:gd name="connsiteY1" fmla="*/ 1528234 h 1528234"/>
              <a:gd name="connsiteX2" fmla="*/ 3069166 w 4796366"/>
              <a:gd name="connsiteY2" fmla="*/ 1401234 h 1528234"/>
              <a:gd name="connsiteX3" fmla="*/ 2857500 w 4796366"/>
              <a:gd name="connsiteY3" fmla="*/ 1401234 h 1528234"/>
              <a:gd name="connsiteX4" fmla="*/ 2857500 w 4796366"/>
              <a:gd name="connsiteY4" fmla="*/ 1261534 h 1528234"/>
              <a:gd name="connsiteX5" fmla="*/ 2823633 w 4796366"/>
              <a:gd name="connsiteY5" fmla="*/ 1261534 h 1528234"/>
              <a:gd name="connsiteX6" fmla="*/ 2823633 w 4796366"/>
              <a:gd name="connsiteY6" fmla="*/ 1151467 h 1528234"/>
              <a:gd name="connsiteX7" fmla="*/ 1866900 w 4796366"/>
              <a:gd name="connsiteY7" fmla="*/ 1151467 h 1528234"/>
              <a:gd name="connsiteX8" fmla="*/ 1866900 w 4796366"/>
              <a:gd name="connsiteY8" fmla="*/ 1020234 h 1528234"/>
              <a:gd name="connsiteX9" fmla="*/ 1693333 w 4796366"/>
              <a:gd name="connsiteY9" fmla="*/ 1020234 h 1528234"/>
              <a:gd name="connsiteX10" fmla="*/ 1693333 w 4796366"/>
              <a:gd name="connsiteY10" fmla="*/ 897467 h 1528234"/>
              <a:gd name="connsiteX11" fmla="*/ 944033 w 4796366"/>
              <a:gd name="connsiteY11" fmla="*/ 897467 h 1528234"/>
              <a:gd name="connsiteX12" fmla="*/ 944033 w 4796366"/>
              <a:gd name="connsiteY12" fmla="*/ 762000 h 1528234"/>
              <a:gd name="connsiteX13" fmla="*/ 817033 w 4796366"/>
              <a:gd name="connsiteY13" fmla="*/ 762000 h 1528234"/>
              <a:gd name="connsiteX14" fmla="*/ 817033 w 4796366"/>
              <a:gd name="connsiteY14" fmla="*/ 639234 h 1528234"/>
              <a:gd name="connsiteX15" fmla="*/ 774700 w 4796366"/>
              <a:gd name="connsiteY15" fmla="*/ 639234 h 1528234"/>
              <a:gd name="connsiteX16" fmla="*/ 774700 w 4796366"/>
              <a:gd name="connsiteY16" fmla="*/ 508000 h 1528234"/>
              <a:gd name="connsiteX17" fmla="*/ 753533 w 4796366"/>
              <a:gd name="connsiteY17" fmla="*/ 508000 h 1528234"/>
              <a:gd name="connsiteX18" fmla="*/ 753533 w 4796366"/>
              <a:gd name="connsiteY18" fmla="*/ 249767 h 1528234"/>
              <a:gd name="connsiteX19" fmla="*/ 673100 w 4796366"/>
              <a:gd name="connsiteY19" fmla="*/ 249767 h 1528234"/>
              <a:gd name="connsiteX20" fmla="*/ 673100 w 4796366"/>
              <a:gd name="connsiteY20" fmla="*/ 105834 h 1528234"/>
              <a:gd name="connsiteX21" fmla="*/ 647700 w 4796366"/>
              <a:gd name="connsiteY21" fmla="*/ 105834 h 1528234"/>
              <a:gd name="connsiteX22" fmla="*/ 647700 w 4796366"/>
              <a:gd name="connsiteY22" fmla="*/ 0 h 1528234"/>
              <a:gd name="connsiteX23" fmla="*/ 0 w 4796366"/>
              <a:gd name="connsiteY23" fmla="*/ 0 h 1528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96366" h="1528234">
                <a:moveTo>
                  <a:pt x="4796366" y="1528234"/>
                </a:moveTo>
                <a:lnTo>
                  <a:pt x="3069166" y="1528234"/>
                </a:lnTo>
                <a:lnTo>
                  <a:pt x="3069166" y="1401234"/>
                </a:lnTo>
                <a:lnTo>
                  <a:pt x="2857500" y="1401234"/>
                </a:lnTo>
                <a:lnTo>
                  <a:pt x="2857500" y="1261534"/>
                </a:lnTo>
                <a:lnTo>
                  <a:pt x="2823633" y="1261534"/>
                </a:lnTo>
                <a:lnTo>
                  <a:pt x="2823633" y="1151467"/>
                </a:lnTo>
                <a:lnTo>
                  <a:pt x="1866900" y="1151467"/>
                </a:lnTo>
                <a:lnTo>
                  <a:pt x="1866900" y="1020234"/>
                </a:lnTo>
                <a:lnTo>
                  <a:pt x="1693333" y="1020234"/>
                </a:lnTo>
                <a:lnTo>
                  <a:pt x="1693333" y="897467"/>
                </a:lnTo>
                <a:lnTo>
                  <a:pt x="944033" y="897467"/>
                </a:lnTo>
                <a:lnTo>
                  <a:pt x="944033" y="762000"/>
                </a:lnTo>
                <a:lnTo>
                  <a:pt x="817033" y="762000"/>
                </a:lnTo>
                <a:lnTo>
                  <a:pt x="817033" y="639234"/>
                </a:lnTo>
                <a:lnTo>
                  <a:pt x="774700" y="639234"/>
                </a:lnTo>
                <a:lnTo>
                  <a:pt x="774700" y="508000"/>
                </a:lnTo>
                <a:lnTo>
                  <a:pt x="753533" y="508000"/>
                </a:lnTo>
                <a:lnTo>
                  <a:pt x="753533" y="249767"/>
                </a:lnTo>
                <a:lnTo>
                  <a:pt x="673100" y="249767"/>
                </a:lnTo>
                <a:lnTo>
                  <a:pt x="673100" y="105834"/>
                </a:lnTo>
                <a:lnTo>
                  <a:pt x="647700" y="105834"/>
                </a:lnTo>
                <a:lnTo>
                  <a:pt x="647700" y="0"/>
                </a:lnTo>
                <a:lnTo>
                  <a:pt x="0" y="0"/>
                </a:lnTo>
              </a:path>
            </a:pathLst>
          </a:custGeom>
          <a:noFill/>
          <a:ln w="28575">
            <a:solidFill>
              <a:schemeClr val="accent2"/>
            </a:solidFill>
            <a:miter lim="800000"/>
            <a:headEnd/>
            <a:tailEnd/>
          </a:ln>
        </p:spPr>
        <p:txBody>
          <a:bodyPr rtlCol="0" anchor="ctr"/>
          <a:lstStyle/>
          <a:p>
            <a:pPr algn="ctr"/>
            <a:endParaRPr lang="en-US" dirty="0"/>
          </a:p>
        </p:txBody>
      </p:sp>
      <p:sp>
        <p:nvSpPr>
          <p:cNvPr id="81" name="Freeform: Shape 80">
            <a:extLst>
              <a:ext uri="{FF2B5EF4-FFF2-40B4-BE49-F238E27FC236}">
                <a16:creationId xmlns:a16="http://schemas.microsoft.com/office/drawing/2014/main" id="{713A05DA-853D-432B-83D0-DE48550CDF8D}"/>
              </a:ext>
            </a:extLst>
          </p:cNvPr>
          <p:cNvSpPr/>
          <p:nvPr/>
        </p:nvSpPr>
        <p:spPr bwMode="auto">
          <a:xfrm>
            <a:off x="2353733" y="2616200"/>
            <a:ext cx="3509434" cy="2006600"/>
          </a:xfrm>
          <a:custGeom>
            <a:avLst/>
            <a:gdLst>
              <a:gd name="connsiteX0" fmla="*/ 3509434 w 3509434"/>
              <a:gd name="connsiteY0" fmla="*/ 2006600 h 2006600"/>
              <a:gd name="connsiteX1" fmla="*/ 3509434 w 3509434"/>
              <a:gd name="connsiteY1" fmla="*/ 1883833 h 2006600"/>
              <a:gd name="connsiteX2" fmla="*/ 2937934 w 3509434"/>
              <a:gd name="connsiteY2" fmla="*/ 1883833 h 2006600"/>
              <a:gd name="connsiteX3" fmla="*/ 2937934 w 3509434"/>
              <a:gd name="connsiteY3" fmla="*/ 1739900 h 2006600"/>
              <a:gd name="connsiteX4" fmla="*/ 2861734 w 3509434"/>
              <a:gd name="connsiteY4" fmla="*/ 1739900 h 2006600"/>
              <a:gd name="connsiteX5" fmla="*/ 2861734 w 3509434"/>
              <a:gd name="connsiteY5" fmla="*/ 1595967 h 2006600"/>
              <a:gd name="connsiteX6" fmla="*/ 2518834 w 3509434"/>
              <a:gd name="connsiteY6" fmla="*/ 1595967 h 2006600"/>
              <a:gd name="connsiteX7" fmla="*/ 2518834 w 3509434"/>
              <a:gd name="connsiteY7" fmla="*/ 1447800 h 2006600"/>
              <a:gd name="connsiteX8" fmla="*/ 2209800 w 3509434"/>
              <a:gd name="connsiteY8" fmla="*/ 1447800 h 2006600"/>
              <a:gd name="connsiteX9" fmla="*/ 2209800 w 3509434"/>
              <a:gd name="connsiteY9" fmla="*/ 1164167 h 2006600"/>
              <a:gd name="connsiteX10" fmla="*/ 1384300 w 3509434"/>
              <a:gd name="connsiteY10" fmla="*/ 1164167 h 2006600"/>
              <a:gd name="connsiteX11" fmla="*/ 1384300 w 3509434"/>
              <a:gd name="connsiteY11" fmla="*/ 1007533 h 2006600"/>
              <a:gd name="connsiteX12" fmla="*/ 1066800 w 3509434"/>
              <a:gd name="connsiteY12" fmla="*/ 1007533 h 2006600"/>
              <a:gd name="connsiteX13" fmla="*/ 1066800 w 3509434"/>
              <a:gd name="connsiteY13" fmla="*/ 863600 h 2006600"/>
              <a:gd name="connsiteX14" fmla="*/ 999067 w 3509434"/>
              <a:gd name="connsiteY14" fmla="*/ 863600 h 2006600"/>
              <a:gd name="connsiteX15" fmla="*/ 999067 w 3509434"/>
              <a:gd name="connsiteY15" fmla="*/ 715433 h 2006600"/>
              <a:gd name="connsiteX16" fmla="*/ 702734 w 3509434"/>
              <a:gd name="connsiteY16" fmla="*/ 715433 h 2006600"/>
              <a:gd name="connsiteX17" fmla="*/ 702734 w 3509434"/>
              <a:gd name="connsiteY17" fmla="*/ 554567 h 2006600"/>
              <a:gd name="connsiteX18" fmla="*/ 702734 w 3509434"/>
              <a:gd name="connsiteY18" fmla="*/ 554567 h 2006600"/>
              <a:gd name="connsiteX19" fmla="*/ 694267 w 3509434"/>
              <a:gd name="connsiteY19" fmla="*/ 546100 h 2006600"/>
              <a:gd name="connsiteX20" fmla="*/ 694267 w 3509434"/>
              <a:gd name="connsiteY20" fmla="*/ 423333 h 2006600"/>
              <a:gd name="connsiteX21" fmla="*/ 499534 w 3509434"/>
              <a:gd name="connsiteY21" fmla="*/ 423333 h 2006600"/>
              <a:gd name="connsiteX22" fmla="*/ 499534 w 3509434"/>
              <a:gd name="connsiteY22" fmla="*/ 270933 h 2006600"/>
              <a:gd name="connsiteX23" fmla="*/ 393700 w 3509434"/>
              <a:gd name="connsiteY23" fmla="*/ 270933 h 2006600"/>
              <a:gd name="connsiteX24" fmla="*/ 393700 w 3509434"/>
              <a:gd name="connsiteY24" fmla="*/ 131233 h 2006600"/>
              <a:gd name="connsiteX25" fmla="*/ 381000 w 3509434"/>
              <a:gd name="connsiteY25" fmla="*/ 131233 h 2006600"/>
              <a:gd name="connsiteX26" fmla="*/ 381000 w 3509434"/>
              <a:gd name="connsiteY26" fmla="*/ 0 h 2006600"/>
              <a:gd name="connsiteX27" fmla="*/ 0 w 3509434"/>
              <a:gd name="connsiteY27" fmla="*/ 0 h 200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09434" h="2006600">
                <a:moveTo>
                  <a:pt x="3509434" y="2006600"/>
                </a:moveTo>
                <a:lnTo>
                  <a:pt x="3509434" y="1883833"/>
                </a:lnTo>
                <a:lnTo>
                  <a:pt x="2937934" y="1883833"/>
                </a:lnTo>
                <a:lnTo>
                  <a:pt x="2937934" y="1739900"/>
                </a:lnTo>
                <a:lnTo>
                  <a:pt x="2861734" y="1739900"/>
                </a:lnTo>
                <a:lnTo>
                  <a:pt x="2861734" y="1595967"/>
                </a:lnTo>
                <a:lnTo>
                  <a:pt x="2518834" y="1595967"/>
                </a:lnTo>
                <a:lnTo>
                  <a:pt x="2518834" y="1447800"/>
                </a:lnTo>
                <a:lnTo>
                  <a:pt x="2209800" y="1447800"/>
                </a:lnTo>
                <a:lnTo>
                  <a:pt x="2209800" y="1164167"/>
                </a:lnTo>
                <a:lnTo>
                  <a:pt x="1384300" y="1164167"/>
                </a:lnTo>
                <a:lnTo>
                  <a:pt x="1384300" y="1007533"/>
                </a:lnTo>
                <a:lnTo>
                  <a:pt x="1066800" y="1007533"/>
                </a:lnTo>
                <a:lnTo>
                  <a:pt x="1066800" y="863600"/>
                </a:lnTo>
                <a:lnTo>
                  <a:pt x="999067" y="863600"/>
                </a:lnTo>
                <a:lnTo>
                  <a:pt x="999067" y="715433"/>
                </a:lnTo>
                <a:lnTo>
                  <a:pt x="702734" y="715433"/>
                </a:lnTo>
                <a:lnTo>
                  <a:pt x="702734" y="554567"/>
                </a:lnTo>
                <a:lnTo>
                  <a:pt x="702734" y="554567"/>
                </a:lnTo>
                <a:lnTo>
                  <a:pt x="694267" y="546100"/>
                </a:lnTo>
                <a:lnTo>
                  <a:pt x="694267" y="423333"/>
                </a:lnTo>
                <a:lnTo>
                  <a:pt x="499534" y="423333"/>
                </a:lnTo>
                <a:lnTo>
                  <a:pt x="499534" y="270933"/>
                </a:lnTo>
                <a:lnTo>
                  <a:pt x="393700" y="270933"/>
                </a:lnTo>
                <a:lnTo>
                  <a:pt x="393700" y="131233"/>
                </a:lnTo>
                <a:lnTo>
                  <a:pt x="381000" y="131233"/>
                </a:lnTo>
                <a:lnTo>
                  <a:pt x="381000" y="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sp>
        <p:nvSpPr>
          <p:cNvPr id="82" name="Freeform: Shape 81">
            <a:extLst>
              <a:ext uri="{FF2B5EF4-FFF2-40B4-BE49-F238E27FC236}">
                <a16:creationId xmlns:a16="http://schemas.microsoft.com/office/drawing/2014/main" id="{50950B3B-65A0-4F45-B75A-0DE3948B8A5D}"/>
              </a:ext>
            </a:extLst>
          </p:cNvPr>
          <p:cNvSpPr/>
          <p:nvPr/>
        </p:nvSpPr>
        <p:spPr bwMode="auto">
          <a:xfrm>
            <a:off x="2357967" y="2607733"/>
            <a:ext cx="5926666" cy="1113367"/>
          </a:xfrm>
          <a:custGeom>
            <a:avLst/>
            <a:gdLst>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9733 w 5926666"/>
              <a:gd name="connsiteY12" fmla="*/ 905934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248833 w 5926666"/>
              <a:gd name="connsiteY34" fmla="*/ 567267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102908 w 5926666"/>
              <a:gd name="connsiteY12" fmla="*/ 87894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248833 w 5926666"/>
              <a:gd name="connsiteY34" fmla="*/ 567267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102908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248833 w 5926666"/>
              <a:gd name="connsiteY34" fmla="*/ 567267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248833 w 5926666"/>
              <a:gd name="connsiteY34" fmla="*/ 567267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323445 w 5926666"/>
              <a:gd name="connsiteY34" fmla="*/ 546630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70000 w 5926666"/>
              <a:gd name="connsiteY33" fmla="*/ 567267 h 1113367"/>
              <a:gd name="connsiteX34" fmla="*/ 1323445 w 5926666"/>
              <a:gd name="connsiteY34" fmla="*/ 546630 h 1113367"/>
              <a:gd name="connsiteX35" fmla="*/ 1248833 w 5926666"/>
              <a:gd name="connsiteY35" fmla="*/ 529167 h 1113367"/>
              <a:gd name="connsiteX36" fmla="*/ 1092200 w 5926666"/>
              <a:gd name="connsiteY36" fmla="*/ 529167 h 1113367"/>
              <a:gd name="connsiteX37" fmla="*/ 1092200 w 5926666"/>
              <a:gd name="connsiteY37" fmla="*/ 499534 h 1113367"/>
              <a:gd name="connsiteX38" fmla="*/ 1054100 w 5926666"/>
              <a:gd name="connsiteY38" fmla="*/ 499534 h 1113367"/>
              <a:gd name="connsiteX39" fmla="*/ 1054100 w 5926666"/>
              <a:gd name="connsiteY39" fmla="*/ 469900 h 1113367"/>
              <a:gd name="connsiteX40" fmla="*/ 939800 w 5926666"/>
              <a:gd name="connsiteY40" fmla="*/ 469900 h 1113367"/>
              <a:gd name="connsiteX41" fmla="*/ 939800 w 5926666"/>
              <a:gd name="connsiteY41" fmla="*/ 436034 h 1113367"/>
              <a:gd name="connsiteX42" fmla="*/ 893233 w 5926666"/>
              <a:gd name="connsiteY42" fmla="*/ 436034 h 1113367"/>
              <a:gd name="connsiteX43" fmla="*/ 893233 w 5926666"/>
              <a:gd name="connsiteY43" fmla="*/ 393700 h 1113367"/>
              <a:gd name="connsiteX44" fmla="*/ 855133 w 5926666"/>
              <a:gd name="connsiteY44" fmla="*/ 393700 h 1113367"/>
              <a:gd name="connsiteX45" fmla="*/ 855133 w 5926666"/>
              <a:gd name="connsiteY45" fmla="*/ 372534 h 1113367"/>
              <a:gd name="connsiteX46" fmla="*/ 787400 w 5926666"/>
              <a:gd name="connsiteY46" fmla="*/ 372534 h 1113367"/>
              <a:gd name="connsiteX47" fmla="*/ 787400 w 5926666"/>
              <a:gd name="connsiteY47" fmla="*/ 325967 h 1113367"/>
              <a:gd name="connsiteX48" fmla="*/ 740833 w 5926666"/>
              <a:gd name="connsiteY48" fmla="*/ 325967 h 1113367"/>
              <a:gd name="connsiteX49" fmla="*/ 740833 w 5926666"/>
              <a:gd name="connsiteY49" fmla="*/ 296334 h 1113367"/>
              <a:gd name="connsiteX50" fmla="*/ 647700 w 5926666"/>
              <a:gd name="connsiteY50" fmla="*/ 296334 h 1113367"/>
              <a:gd name="connsiteX51" fmla="*/ 647700 w 5926666"/>
              <a:gd name="connsiteY51" fmla="*/ 211667 h 1113367"/>
              <a:gd name="connsiteX52" fmla="*/ 605366 w 5926666"/>
              <a:gd name="connsiteY52" fmla="*/ 211667 h 1113367"/>
              <a:gd name="connsiteX53" fmla="*/ 605366 w 5926666"/>
              <a:gd name="connsiteY53" fmla="*/ 203200 h 1113367"/>
              <a:gd name="connsiteX54" fmla="*/ 588433 w 5926666"/>
              <a:gd name="connsiteY54" fmla="*/ 203200 h 1113367"/>
              <a:gd name="connsiteX55" fmla="*/ 588433 w 5926666"/>
              <a:gd name="connsiteY55" fmla="*/ 169334 h 1113367"/>
              <a:gd name="connsiteX56" fmla="*/ 571499 w 5926666"/>
              <a:gd name="connsiteY56" fmla="*/ 152400 h 1113367"/>
              <a:gd name="connsiteX57" fmla="*/ 550333 w 5926666"/>
              <a:gd name="connsiteY57" fmla="*/ 131234 h 1113367"/>
              <a:gd name="connsiteX58" fmla="*/ 533400 w 5926666"/>
              <a:gd name="connsiteY58" fmla="*/ 114301 h 1113367"/>
              <a:gd name="connsiteX59" fmla="*/ 533400 w 5926666"/>
              <a:gd name="connsiteY59" fmla="*/ 84667 h 1113367"/>
              <a:gd name="connsiteX60" fmla="*/ 309033 w 5926666"/>
              <a:gd name="connsiteY60" fmla="*/ 84667 h 1113367"/>
              <a:gd name="connsiteX61" fmla="*/ 309033 w 5926666"/>
              <a:gd name="connsiteY61" fmla="*/ 55034 h 1113367"/>
              <a:gd name="connsiteX62" fmla="*/ 232833 w 5926666"/>
              <a:gd name="connsiteY62" fmla="*/ 55034 h 1113367"/>
              <a:gd name="connsiteX63" fmla="*/ 232833 w 5926666"/>
              <a:gd name="connsiteY63" fmla="*/ 0 h 1113367"/>
              <a:gd name="connsiteX64" fmla="*/ 0 w 5926666"/>
              <a:gd name="connsiteY64"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323445 w 5926666"/>
              <a:gd name="connsiteY33" fmla="*/ 546630 h 1113367"/>
              <a:gd name="connsiteX34" fmla="*/ 1248833 w 5926666"/>
              <a:gd name="connsiteY34" fmla="*/ 529167 h 1113367"/>
              <a:gd name="connsiteX35" fmla="*/ 1092200 w 5926666"/>
              <a:gd name="connsiteY35" fmla="*/ 529167 h 1113367"/>
              <a:gd name="connsiteX36" fmla="*/ 1092200 w 5926666"/>
              <a:gd name="connsiteY36" fmla="*/ 499534 h 1113367"/>
              <a:gd name="connsiteX37" fmla="*/ 1054100 w 5926666"/>
              <a:gd name="connsiteY37" fmla="*/ 499534 h 1113367"/>
              <a:gd name="connsiteX38" fmla="*/ 1054100 w 5926666"/>
              <a:gd name="connsiteY38" fmla="*/ 469900 h 1113367"/>
              <a:gd name="connsiteX39" fmla="*/ 939800 w 5926666"/>
              <a:gd name="connsiteY39" fmla="*/ 469900 h 1113367"/>
              <a:gd name="connsiteX40" fmla="*/ 939800 w 5926666"/>
              <a:gd name="connsiteY40" fmla="*/ 436034 h 1113367"/>
              <a:gd name="connsiteX41" fmla="*/ 893233 w 5926666"/>
              <a:gd name="connsiteY41" fmla="*/ 436034 h 1113367"/>
              <a:gd name="connsiteX42" fmla="*/ 893233 w 5926666"/>
              <a:gd name="connsiteY42" fmla="*/ 393700 h 1113367"/>
              <a:gd name="connsiteX43" fmla="*/ 855133 w 5926666"/>
              <a:gd name="connsiteY43" fmla="*/ 393700 h 1113367"/>
              <a:gd name="connsiteX44" fmla="*/ 855133 w 5926666"/>
              <a:gd name="connsiteY44" fmla="*/ 372534 h 1113367"/>
              <a:gd name="connsiteX45" fmla="*/ 787400 w 5926666"/>
              <a:gd name="connsiteY45" fmla="*/ 372534 h 1113367"/>
              <a:gd name="connsiteX46" fmla="*/ 787400 w 5926666"/>
              <a:gd name="connsiteY46" fmla="*/ 325967 h 1113367"/>
              <a:gd name="connsiteX47" fmla="*/ 740833 w 5926666"/>
              <a:gd name="connsiteY47" fmla="*/ 325967 h 1113367"/>
              <a:gd name="connsiteX48" fmla="*/ 740833 w 5926666"/>
              <a:gd name="connsiteY48" fmla="*/ 296334 h 1113367"/>
              <a:gd name="connsiteX49" fmla="*/ 647700 w 5926666"/>
              <a:gd name="connsiteY49" fmla="*/ 296334 h 1113367"/>
              <a:gd name="connsiteX50" fmla="*/ 647700 w 5926666"/>
              <a:gd name="connsiteY50" fmla="*/ 211667 h 1113367"/>
              <a:gd name="connsiteX51" fmla="*/ 605366 w 5926666"/>
              <a:gd name="connsiteY51" fmla="*/ 211667 h 1113367"/>
              <a:gd name="connsiteX52" fmla="*/ 605366 w 5926666"/>
              <a:gd name="connsiteY52" fmla="*/ 203200 h 1113367"/>
              <a:gd name="connsiteX53" fmla="*/ 588433 w 5926666"/>
              <a:gd name="connsiteY53" fmla="*/ 203200 h 1113367"/>
              <a:gd name="connsiteX54" fmla="*/ 588433 w 5926666"/>
              <a:gd name="connsiteY54" fmla="*/ 169334 h 1113367"/>
              <a:gd name="connsiteX55" fmla="*/ 571499 w 5926666"/>
              <a:gd name="connsiteY55" fmla="*/ 152400 h 1113367"/>
              <a:gd name="connsiteX56" fmla="*/ 550333 w 5926666"/>
              <a:gd name="connsiteY56" fmla="*/ 131234 h 1113367"/>
              <a:gd name="connsiteX57" fmla="*/ 533400 w 5926666"/>
              <a:gd name="connsiteY57" fmla="*/ 114301 h 1113367"/>
              <a:gd name="connsiteX58" fmla="*/ 533400 w 5926666"/>
              <a:gd name="connsiteY58" fmla="*/ 84667 h 1113367"/>
              <a:gd name="connsiteX59" fmla="*/ 309033 w 5926666"/>
              <a:gd name="connsiteY59" fmla="*/ 84667 h 1113367"/>
              <a:gd name="connsiteX60" fmla="*/ 309033 w 5926666"/>
              <a:gd name="connsiteY60" fmla="*/ 55034 h 1113367"/>
              <a:gd name="connsiteX61" fmla="*/ 232833 w 5926666"/>
              <a:gd name="connsiteY61" fmla="*/ 55034 h 1113367"/>
              <a:gd name="connsiteX62" fmla="*/ 232833 w 5926666"/>
              <a:gd name="connsiteY62" fmla="*/ 0 h 1113367"/>
              <a:gd name="connsiteX63" fmla="*/ 0 w 5926666"/>
              <a:gd name="connsiteY63"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7300 w 5926666"/>
              <a:gd name="connsiteY32" fmla="*/ 5799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71499 w 5926666"/>
              <a:gd name="connsiteY54" fmla="*/ 152400 h 1113367"/>
              <a:gd name="connsiteX55" fmla="*/ 550333 w 5926666"/>
              <a:gd name="connsiteY55" fmla="*/ 131234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74233 w 5926666"/>
              <a:gd name="connsiteY31" fmla="*/ 5969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71499 w 5926666"/>
              <a:gd name="connsiteY54" fmla="*/ 152400 h 1113367"/>
              <a:gd name="connsiteX55" fmla="*/ 550333 w 5926666"/>
              <a:gd name="connsiteY55" fmla="*/ 131234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588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71499 w 5926666"/>
              <a:gd name="connsiteY54" fmla="*/ 152400 h 1113367"/>
              <a:gd name="connsiteX55" fmla="*/ 550333 w 5926666"/>
              <a:gd name="connsiteY55" fmla="*/ 131234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71499 w 5926666"/>
              <a:gd name="connsiteY54" fmla="*/ 152400 h 1113367"/>
              <a:gd name="connsiteX55" fmla="*/ 550333 w 5926666"/>
              <a:gd name="connsiteY55" fmla="*/ 131234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71499 w 5926666"/>
              <a:gd name="connsiteY54" fmla="*/ 15240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88433 w 5926666"/>
              <a:gd name="connsiteY53" fmla="*/ 169334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94783 w 5926666"/>
              <a:gd name="connsiteY53" fmla="*/ 158222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88433 w 5926666"/>
              <a:gd name="connsiteY52" fmla="*/ 203200 h 1113367"/>
              <a:gd name="connsiteX53" fmla="*/ 594783 w 5926666"/>
              <a:gd name="connsiteY53" fmla="*/ 159809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605366 w 5926666"/>
              <a:gd name="connsiteY51" fmla="*/ 203200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591079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11667 h 1113367"/>
              <a:gd name="connsiteX51" fmla="*/ 594254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13303 w 5926666"/>
              <a:gd name="connsiteY50" fmla="*/ 194204 h 1113367"/>
              <a:gd name="connsiteX51" fmla="*/ 594254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16478 w 5926666"/>
              <a:gd name="connsiteY50" fmla="*/ 224366 h 1113367"/>
              <a:gd name="connsiteX51" fmla="*/ 594254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7700 w 5926666"/>
              <a:gd name="connsiteY49" fmla="*/ 211667 h 1113367"/>
              <a:gd name="connsiteX50" fmla="*/ 605366 w 5926666"/>
              <a:gd name="connsiteY50" fmla="*/ 224366 h 1113367"/>
              <a:gd name="connsiteX51" fmla="*/ 594254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594254 w 5926666"/>
              <a:gd name="connsiteY51" fmla="*/ 200025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8541 w 5926666"/>
              <a:gd name="connsiteY51" fmla="*/ 198438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2191 w 5926666"/>
              <a:gd name="connsiteY51" fmla="*/ 192088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589491 w 5926666"/>
              <a:gd name="connsiteY51" fmla="*/ 190500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69911 w 5926666"/>
              <a:gd name="connsiteY53" fmla="*/ 158750 h 1113367"/>
              <a:gd name="connsiteX54" fmla="*/ 567795 w 5926666"/>
              <a:gd name="connsiteY54" fmla="*/ 115359 h 1113367"/>
              <a:gd name="connsiteX55" fmla="*/ 533400 w 5926666"/>
              <a:gd name="connsiteY55" fmla="*/ 114301 h 1113367"/>
              <a:gd name="connsiteX56" fmla="*/ 533400 w 5926666"/>
              <a:gd name="connsiteY56" fmla="*/ 84667 h 1113367"/>
              <a:gd name="connsiteX57" fmla="*/ 309033 w 5926666"/>
              <a:gd name="connsiteY57" fmla="*/ 84667 h 1113367"/>
              <a:gd name="connsiteX58" fmla="*/ 309033 w 5926666"/>
              <a:gd name="connsiteY58" fmla="*/ 55034 h 1113367"/>
              <a:gd name="connsiteX59" fmla="*/ 232833 w 5926666"/>
              <a:gd name="connsiteY59" fmla="*/ 55034 h 1113367"/>
              <a:gd name="connsiteX60" fmla="*/ 232833 w 5926666"/>
              <a:gd name="connsiteY60" fmla="*/ 0 h 1113367"/>
              <a:gd name="connsiteX61" fmla="*/ 0 w 5926666"/>
              <a:gd name="connsiteY61"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604308 w 5926666"/>
              <a:gd name="connsiteY53" fmla="*/ 176742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88433 w 5926666"/>
              <a:gd name="connsiteY53" fmla="*/ 187854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86845 w 5926666"/>
              <a:gd name="connsiteY53" fmla="*/ 171979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86845 w 5926666"/>
              <a:gd name="connsiteY53" fmla="*/ 181504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64620 w 5926666"/>
              <a:gd name="connsiteY53" fmla="*/ 197379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59809 h 1113367"/>
              <a:gd name="connsiteX53" fmla="*/ 578908 w 5926666"/>
              <a:gd name="connsiteY53" fmla="*/ 194204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64571 h 1113367"/>
              <a:gd name="connsiteX53" fmla="*/ 578908 w 5926666"/>
              <a:gd name="connsiteY53" fmla="*/ 194204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64571 h 1113367"/>
              <a:gd name="connsiteX53" fmla="*/ 582083 w 5926666"/>
              <a:gd name="connsiteY53" fmla="*/ 186266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4783 w 5926666"/>
              <a:gd name="connsiteY52" fmla="*/ 172508 h 1113367"/>
              <a:gd name="connsiteX53" fmla="*/ 582083 w 5926666"/>
              <a:gd name="connsiteY53" fmla="*/ 186266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624945 w 5926666"/>
              <a:gd name="connsiteY52" fmla="*/ 174096 h 1113367"/>
              <a:gd name="connsiteX53" fmla="*/ 582083 w 5926666"/>
              <a:gd name="connsiteY53" fmla="*/ 186266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661457 w 5926666"/>
              <a:gd name="connsiteY52" fmla="*/ 193146 h 1113367"/>
              <a:gd name="connsiteX53" fmla="*/ 582083 w 5926666"/>
              <a:gd name="connsiteY53" fmla="*/ 186266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661457 w 5926666"/>
              <a:gd name="connsiteY52" fmla="*/ 193146 h 1113367"/>
              <a:gd name="connsiteX53" fmla="*/ 621771 w 5926666"/>
              <a:gd name="connsiteY53" fmla="*/ 146578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661457 w 5926666"/>
              <a:gd name="connsiteY52" fmla="*/ 193146 h 1113367"/>
              <a:gd name="connsiteX53" fmla="*/ 593196 w 5926666"/>
              <a:gd name="connsiteY53" fmla="*/ 159278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0019 w 5926666"/>
              <a:gd name="connsiteY52" fmla="*/ 182033 h 1113367"/>
              <a:gd name="connsiteX53" fmla="*/ 593196 w 5926666"/>
              <a:gd name="connsiteY53" fmla="*/ 159278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 name="connsiteX0" fmla="*/ 5926666 w 5926666"/>
              <a:gd name="connsiteY0" fmla="*/ 1113367 h 1113367"/>
              <a:gd name="connsiteX1" fmla="*/ 3814233 w 5926666"/>
              <a:gd name="connsiteY1" fmla="*/ 1113367 h 1113367"/>
              <a:gd name="connsiteX2" fmla="*/ 3814233 w 5926666"/>
              <a:gd name="connsiteY2" fmla="*/ 1049867 h 1113367"/>
              <a:gd name="connsiteX3" fmla="*/ 2810933 w 5926666"/>
              <a:gd name="connsiteY3" fmla="*/ 1049867 h 1113367"/>
              <a:gd name="connsiteX4" fmla="*/ 2810933 w 5926666"/>
              <a:gd name="connsiteY4" fmla="*/ 1007534 h 1113367"/>
              <a:gd name="connsiteX5" fmla="*/ 2561166 w 5926666"/>
              <a:gd name="connsiteY5" fmla="*/ 1007534 h 1113367"/>
              <a:gd name="connsiteX6" fmla="*/ 2561166 w 5926666"/>
              <a:gd name="connsiteY6" fmla="*/ 977900 h 1113367"/>
              <a:gd name="connsiteX7" fmla="*/ 2328333 w 5926666"/>
              <a:gd name="connsiteY7" fmla="*/ 977900 h 1113367"/>
              <a:gd name="connsiteX8" fmla="*/ 2328333 w 5926666"/>
              <a:gd name="connsiteY8" fmla="*/ 944034 h 1113367"/>
              <a:gd name="connsiteX9" fmla="*/ 2192866 w 5926666"/>
              <a:gd name="connsiteY9" fmla="*/ 944034 h 1113367"/>
              <a:gd name="connsiteX10" fmla="*/ 2192866 w 5926666"/>
              <a:gd name="connsiteY10" fmla="*/ 905934 h 1113367"/>
              <a:gd name="connsiteX11" fmla="*/ 2099733 w 5926666"/>
              <a:gd name="connsiteY11" fmla="*/ 905934 h 1113367"/>
              <a:gd name="connsiteX12" fmla="*/ 2098146 w 5926666"/>
              <a:gd name="connsiteY12" fmla="*/ 885296 h 1113367"/>
              <a:gd name="connsiteX13" fmla="*/ 2078566 w 5926666"/>
              <a:gd name="connsiteY13" fmla="*/ 884767 h 1113367"/>
              <a:gd name="connsiteX14" fmla="*/ 2078566 w 5926666"/>
              <a:gd name="connsiteY14" fmla="*/ 846667 h 1113367"/>
              <a:gd name="connsiteX15" fmla="*/ 2023533 w 5926666"/>
              <a:gd name="connsiteY15" fmla="*/ 846667 h 1113367"/>
              <a:gd name="connsiteX16" fmla="*/ 2023533 w 5926666"/>
              <a:gd name="connsiteY16" fmla="*/ 808567 h 1113367"/>
              <a:gd name="connsiteX17" fmla="*/ 1968500 w 5926666"/>
              <a:gd name="connsiteY17" fmla="*/ 808567 h 1113367"/>
              <a:gd name="connsiteX18" fmla="*/ 1968500 w 5926666"/>
              <a:gd name="connsiteY18" fmla="*/ 808567 h 1113367"/>
              <a:gd name="connsiteX19" fmla="*/ 1968500 w 5926666"/>
              <a:gd name="connsiteY19" fmla="*/ 778934 h 1113367"/>
              <a:gd name="connsiteX20" fmla="*/ 1756833 w 5926666"/>
              <a:gd name="connsiteY20" fmla="*/ 778934 h 1113367"/>
              <a:gd name="connsiteX21" fmla="*/ 1756833 w 5926666"/>
              <a:gd name="connsiteY21" fmla="*/ 745067 h 1113367"/>
              <a:gd name="connsiteX22" fmla="*/ 1549400 w 5926666"/>
              <a:gd name="connsiteY22" fmla="*/ 745067 h 1113367"/>
              <a:gd name="connsiteX23" fmla="*/ 1549400 w 5926666"/>
              <a:gd name="connsiteY23" fmla="*/ 706967 h 1113367"/>
              <a:gd name="connsiteX24" fmla="*/ 1490133 w 5926666"/>
              <a:gd name="connsiteY24" fmla="*/ 706967 h 1113367"/>
              <a:gd name="connsiteX25" fmla="*/ 1490133 w 5926666"/>
              <a:gd name="connsiteY25" fmla="*/ 673100 h 1113367"/>
              <a:gd name="connsiteX26" fmla="*/ 1447800 w 5926666"/>
              <a:gd name="connsiteY26" fmla="*/ 673100 h 1113367"/>
              <a:gd name="connsiteX27" fmla="*/ 1447800 w 5926666"/>
              <a:gd name="connsiteY27" fmla="*/ 635000 h 1113367"/>
              <a:gd name="connsiteX28" fmla="*/ 1367366 w 5926666"/>
              <a:gd name="connsiteY28" fmla="*/ 635000 h 1113367"/>
              <a:gd name="connsiteX29" fmla="*/ 1367366 w 5926666"/>
              <a:gd name="connsiteY29" fmla="*/ 596900 h 1113367"/>
              <a:gd name="connsiteX30" fmla="*/ 1274233 w 5926666"/>
              <a:gd name="connsiteY30" fmla="*/ 596900 h 1113367"/>
              <a:gd name="connsiteX31" fmla="*/ 1269470 w 5926666"/>
              <a:gd name="connsiteY31" fmla="*/ 571500 h 1113367"/>
              <a:gd name="connsiteX32" fmla="*/ 1252538 w 5926666"/>
              <a:gd name="connsiteY32" fmla="*/ 567267 h 1113367"/>
              <a:gd name="connsiteX33" fmla="*/ 1248833 w 5926666"/>
              <a:gd name="connsiteY33" fmla="*/ 529167 h 1113367"/>
              <a:gd name="connsiteX34" fmla="*/ 1092200 w 5926666"/>
              <a:gd name="connsiteY34" fmla="*/ 529167 h 1113367"/>
              <a:gd name="connsiteX35" fmla="*/ 1092200 w 5926666"/>
              <a:gd name="connsiteY35" fmla="*/ 499534 h 1113367"/>
              <a:gd name="connsiteX36" fmla="*/ 1054100 w 5926666"/>
              <a:gd name="connsiteY36" fmla="*/ 499534 h 1113367"/>
              <a:gd name="connsiteX37" fmla="*/ 1054100 w 5926666"/>
              <a:gd name="connsiteY37" fmla="*/ 469900 h 1113367"/>
              <a:gd name="connsiteX38" fmla="*/ 939800 w 5926666"/>
              <a:gd name="connsiteY38" fmla="*/ 469900 h 1113367"/>
              <a:gd name="connsiteX39" fmla="*/ 939800 w 5926666"/>
              <a:gd name="connsiteY39" fmla="*/ 436034 h 1113367"/>
              <a:gd name="connsiteX40" fmla="*/ 893233 w 5926666"/>
              <a:gd name="connsiteY40" fmla="*/ 436034 h 1113367"/>
              <a:gd name="connsiteX41" fmla="*/ 893233 w 5926666"/>
              <a:gd name="connsiteY41" fmla="*/ 393700 h 1113367"/>
              <a:gd name="connsiteX42" fmla="*/ 855133 w 5926666"/>
              <a:gd name="connsiteY42" fmla="*/ 393700 h 1113367"/>
              <a:gd name="connsiteX43" fmla="*/ 855133 w 5926666"/>
              <a:gd name="connsiteY43" fmla="*/ 372534 h 1113367"/>
              <a:gd name="connsiteX44" fmla="*/ 787400 w 5926666"/>
              <a:gd name="connsiteY44" fmla="*/ 372534 h 1113367"/>
              <a:gd name="connsiteX45" fmla="*/ 787400 w 5926666"/>
              <a:gd name="connsiteY45" fmla="*/ 325967 h 1113367"/>
              <a:gd name="connsiteX46" fmla="*/ 740833 w 5926666"/>
              <a:gd name="connsiteY46" fmla="*/ 325967 h 1113367"/>
              <a:gd name="connsiteX47" fmla="*/ 740833 w 5926666"/>
              <a:gd name="connsiteY47" fmla="*/ 296334 h 1113367"/>
              <a:gd name="connsiteX48" fmla="*/ 647700 w 5926666"/>
              <a:gd name="connsiteY48" fmla="*/ 296334 h 1113367"/>
              <a:gd name="connsiteX49" fmla="*/ 644525 w 5926666"/>
              <a:gd name="connsiteY49" fmla="*/ 227542 h 1113367"/>
              <a:gd name="connsiteX50" fmla="*/ 605366 w 5926666"/>
              <a:gd name="connsiteY50" fmla="*/ 224366 h 1113367"/>
              <a:gd name="connsiteX51" fmla="*/ 606954 w 5926666"/>
              <a:gd name="connsiteY51" fmla="*/ 190500 h 1113367"/>
              <a:gd name="connsiteX52" fmla="*/ 590019 w 5926666"/>
              <a:gd name="connsiteY52" fmla="*/ 188383 h 1113367"/>
              <a:gd name="connsiteX53" fmla="*/ 593196 w 5926666"/>
              <a:gd name="connsiteY53" fmla="*/ 159278 h 1113367"/>
              <a:gd name="connsiteX54" fmla="*/ 569911 w 5926666"/>
              <a:gd name="connsiteY54" fmla="*/ 158750 h 1113367"/>
              <a:gd name="connsiteX55" fmla="*/ 567795 w 5926666"/>
              <a:gd name="connsiteY55" fmla="*/ 115359 h 1113367"/>
              <a:gd name="connsiteX56" fmla="*/ 533400 w 5926666"/>
              <a:gd name="connsiteY56" fmla="*/ 114301 h 1113367"/>
              <a:gd name="connsiteX57" fmla="*/ 533400 w 5926666"/>
              <a:gd name="connsiteY57" fmla="*/ 84667 h 1113367"/>
              <a:gd name="connsiteX58" fmla="*/ 309033 w 5926666"/>
              <a:gd name="connsiteY58" fmla="*/ 84667 h 1113367"/>
              <a:gd name="connsiteX59" fmla="*/ 309033 w 5926666"/>
              <a:gd name="connsiteY59" fmla="*/ 55034 h 1113367"/>
              <a:gd name="connsiteX60" fmla="*/ 232833 w 5926666"/>
              <a:gd name="connsiteY60" fmla="*/ 55034 h 1113367"/>
              <a:gd name="connsiteX61" fmla="*/ 232833 w 5926666"/>
              <a:gd name="connsiteY61" fmla="*/ 0 h 1113367"/>
              <a:gd name="connsiteX62" fmla="*/ 0 w 5926666"/>
              <a:gd name="connsiteY62" fmla="*/ 0 h 1113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926666" h="1113367">
                <a:moveTo>
                  <a:pt x="5926666" y="1113367"/>
                </a:moveTo>
                <a:lnTo>
                  <a:pt x="3814233" y="1113367"/>
                </a:lnTo>
                <a:lnTo>
                  <a:pt x="3814233" y="1049867"/>
                </a:lnTo>
                <a:lnTo>
                  <a:pt x="2810933" y="1049867"/>
                </a:lnTo>
                <a:lnTo>
                  <a:pt x="2810933" y="1007534"/>
                </a:lnTo>
                <a:lnTo>
                  <a:pt x="2561166" y="1007534"/>
                </a:lnTo>
                <a:lnTo>
                  <a:pt x="2561166" y="977900"/>
                </a:lnTo>
                <a:lnTo>
                  <a:pt x="2328333" y="977900"/>
                </a:lnTo>
                <a:lnTo>
                  <a:pt x="2328333" y="944034"/>
                </a:lnTo>
                <a:lnTo>
                  <a:pt x="2192866" y="944034"/>
                </a:lnTo>
                <a:lnTo>
                  <a:pt x="2192866" y="905934"/>
                </a:lnTo>
                <a:lnTo>
                  <a:pt x="2099733" y="905934"/>
                </a:lnTo>
                <a:lnTo>
                  <a:pt x="2098146" y="885296"/>
                </a:lnTo>
                <a:lnTo>
                  <a:pt x="2078566" y="884767"/>
                </a:lnTo>
                <a:lnTo>
                  <a:pt x="2078566" y="846667"/>
                </a:lnTo>
                <a:lnTo>
                  <a:pt x="2023533" y="846667"/>
                </a:lnTo>
                <a:lnTo>
                  <a:pt x="2023533" y="808567"/>
                </a:lnTo>
                <a:lnTo>
                  <a:pt x="1968500" y="808567"/>
                </a:lnTo>
                <a:lnTo>
                  <a:pt x="1968500" y="808567"/>
                </a:lnTo>
                <a:lnTo>
                  <a:pt x="1968500" y="778934"/>
                </a:lnTo>
                <a:lnTo>
                  <a:pt x="1756833" y="778934"/>
                </a:lnTo>
                <a:lnTo>
                  <a:pt x="1756833" y="745067"/>
                </a:lnTo>
                <a:lnTo>
                  <a:pt x="1549400" y="745067"/>
                </a:lnTo>
                <a:lnTo>
                  <a:pt x="1549400" y="706967"/>
                </a:lnTo>
                <a:lnTo>
                  <a:pt x="1490133" y="706967"/>
                </a:lnTo>
                <a:lnTo>
                  <a:pt x="1490133" y="673100"/>
                </a:lnTo>
                <a:lnTo>
                  <a:pt x="1447800" y="673100"/>
                </a:lnTo>
                <a:lnTo>
                  <a:pt x="1447800" y="635000"/>
                </a:lnTo>
                <a:lnTo>
                  <a:pt x="1367366" y="635000"/>
                </a:lnTo>
                <a:lnTo>
                  <a:pt x="1367366" y="596900"/>
                </a:lnTo>
                <a:lnTo>
                  <a:pt x="1274233" y="596900"/>
                </a:lnTo>
                <a:lnTo>
                  <a:pt x="1269470" y="571500"/>
                </a:lnTo>
                <a:lnTo>
                  <a:pt x="1252538" y="567267"/>
                </a:lnTo>
                <a:lnTo>
                  <a:pt x="1248833" y="529167"/>
                </a:lnTo>
                <a:lnTo>
                  <a:pt x="1092200" y="529167"/>
                </a:lnTo>
                <a:lnTo>
                  <a:pt x="1092200" y="499534"/>
                </a:lnTo>
                <a:lnTo>
                  <a:pt x="1054100" y="499534"/>
                </a:lnTo>
                <a:lnTo>
                  <a:pt x="1054100" y="469900"/>
                </a:lnTo>
                <a:lnTo>
                  <a:pt x="939800" y="469900"/>
                </a:lnTo>
                <a:lnTo>
                  <a:pt x="939800" y="436034"/>
                </a:lnTo>
                <a:lnTo>
                  <a:pt x="893233" y="436034"/>
                </a:lnTo>
                <a:lnTo>
                  <a:pt x="893233" y="393700"/>
                </a:lnTo>
                <a:lnTo>
                  <a:pt x="855133" y="393700"/>
                </a:lnTo>
                <a:lnTo>
                  <a:pt x="855133" y="372534"/>
                </a:lnTo>
                <a:lnTo>
                  <a:pt x="787400" y="372534"/>
                </a:lnTo>
                <a:lnTo>
                  <a:pt x="787400" y="325967"/>
                </a:lnTo>
                <a:lnTo>
                  <a:pt x="740833" y="325967"/>
                </a:lnTo>
                <a:lnTo>
                  <a:pt x="740833" y="296334"/>
                </a:lnTo>
                <a:lnTo>
                  <a:pt x="647700" y="296334"/>
                </a:lnTo>
                <a:lnTo>
                  <a:pt x="644525" y="227542"/>
                </a:lnTo>
                <a:lnTo>
                  <a:pt x="605366" y="224366"/>
                </a:lnTo>
                <a:cubicBezTo>
                  <a:pt x="605895" y="213077"/>
                  <a:pt x="606425" y="201789"/>
                  <a:pt x="606954" y="190500"/>
                </a:cubicBezTo>
                <a:cubicBezTo>
                  <a:pt x="607130" y="177095"/>
                  <a:pt x="589843" y="201788"/>
                  <a:pt x="590019" y="188383"/>
                </a:cubicBezTo>
                <a:lnTo>
                  <a:pt x="593196" y="159278"/>
                </a:lnTo>
                <a:lnTo>
                  <a:pt x="569911" y="158750"/>
                </a:lnTo>
                <a:cubicBezTo>
                  <a:pt x="569206" y="144286"/>
                  <a:pt x="568500" y="129823"/>
                  <a:pt x="567795" y="115359"/>
                </a:cubicBezTo>
                <a:lnTo>
                  <a:pt x="533400" y="114301"/>
                </a:lnTo>
                <a:lnTo>
                  <a:pt x="533400" y="84667"/>
                </a:lnTo>
                <a:lnTo>
                  <a:pt x="309033" y="84667"/>
                </a:lnTo>
                <a:lnTo>
                  <a:pt x="309033" y="55034"/>
                </a:lnTo>
                <a:lnTo>
                  <a:pt x="232833" y="55034"/>
                </a:lnTo>
                <a:lnTo>
                  <a:pt x="23283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3" name="Freeform: Shape 82">
            <a:extLst>
              <a:ext uri="{FF2B5EF4-FFF2-40B4-BE49-F238E27FC236}">
                <a16:creationId xmlns:a16="http://schemas.microsoft.com/office/drawing/2014/main" id="{87306D08-9641-46F9-B973-3412ED101C5A}"/>
              </a:ext>
            </a:extLst>
          </p:cNvPr>
          <p:cNvSpPr/>
          <p:nvPr/>
        </p:nvSpPr>
        <p:spPr bwMode="auto">
          <a:xfrm>
            <a:off x="2370667" y="2616200"/>
            <a:ext cx="5905500" cy="1397000"/>
          </a:xfrm>
          <a:custGeom>
            <a:avLst/>
            <a:gdLst>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77433 w 5905500"/>
              <a:gd name="connsiteY33" fmla="*/ 791633 h 1397000"/>
              <a:gd name="connsiteX34" fmla="*/ 1494366 w 5905500"/>
              <a:gd name="connsiteY34" fmla="*/ 774700 h 1397000"/>
              <a:gd name="connsiteX35" fmla="*/ 1464733 w 5905500"/>
              <a:gd name="connsiteY35" fmla="*/ 774700 h 1397000"/>
              <a:gd name="connsiteX36" fmla="*/ 1464733 w 5905500"/>
              <a:gd name="connsiteY36" fmla="*/ 736600 h 1397000"/>
              <a:gd name="connsiteX37" fmla="*/ 1409700 w 5905500"/>
              <a:gd name="connsiteY37" fmla="*/ 736600 h 1397000"/>
              <a:gd name="connsiteX38" fmla="*/ 1409700 w 5905500"/>
              <a:gd name="connsiteY38" fmla="*/ 664633 h 1397000"/>
              <a:gd name="connsiteX39" fmla="*/ 1384300 w 5905500"/>
              <a:gd name="connsiteY39" fmla="*/ 664633 h 1397000"/>
              <a:gd name="connsiteX40" fmla="*/ 1384300 w 5905500"/>
              <a:gd name="connsiteY40" fmla="*/ 622300 h 1397000"/>
              <a:gd name="connsiteX41" fmla="*/ 1346200 w 5905500"/>
              <a:gd name="connsiteY41" fmla="*/ 622300 h 1397000"/>
              <a:gd name="connsiteX42" fmla="*/ 1346200 w 5905500"/>
              <a:gd name="connsiteY42" fmla="*/ 605367 h 1397000"/>
              <a:gd name="connsiteX43" fmla="*/ 1198033 w 5905500"/>
              <a:gd name="connsiteY43" fmla="*/ 605367 h 1397000"/>
              <a:gd name="connsiteX44" fmla="*/ 1198033 w 5905500"/>
              <a:gd name="connsiteY44" fmla="*/ 563033 h 1397000"/>
              <a:gd name="connsiteX45" fmla="*/ 1181100 w 5905500"/>
              <a:gd name="connsiteY45" fmla="*/ 563033 h 1397000"/>
              <a:gd name="connsiteX46" fmla="*/ 1181100 w 5905500"/>
              <a:gd name="connsiteY46" fmla="*/ 563033 h 1397000"/>
              <a:gd name="connsiteX47" fmla="*/ 1181100 w 5905500"/>
              <a:gd name="connsiteY47" fmla="*/ 520700 h 1397000"/>
              <a:gd name="connsiteX48" fmla="*/ 1100666 w 5905500"/>
              <a:gd name="connsiteY48" fmla="*/ 520700 h 1397000"/>
              <a:gd name="connsiteX49" fmla="*/ 1100666 w 5905500"/>
              <a:gd name="connsiteY49" fmla="*/ 478367 h 1397000"/>
              <a:gd name="connsiteX50" fmla="*/ 1087966 w 5905500"/>
              <a:gd name="connsiteY50" fmla="*/ 491067 h 1397000"/>
              <a:gd name="connsiteX51" fmla="*/ 1087966 w 5905500"/>
              <a:gd name="connsiteY51" fmla="*/ 448733 h 1397000"/>
              <a:gd name="connsiteX52" fmla="*/ 1045633 w 5905500"/>
              <a:gd name="connsiteY52" fmla="*/ 448733 h 1397000"/>
              <a:gd name="connsiteX53" fmla="*/ 1045633 w 5905500"/>
              <a:gd name="connsiteY53" fmla="*/ 431800 h 1397000"/>
              <a:gd name="connsiteX54" fmla="*/ 982133 w 5905500"/>
              <a:gd name="connsiteY54" fmla="*/ 431800 h 1397000"/>
              <a:gd name="connsiteX55" fmla="*/ 982133 w 5905500"/>
              <a:gd name="connsiteY55" fmla="*/ 385233 h 1397000"/>
              <a:gd name="connsiteX56" fmla="*/ 956733 w 5905500"/>
              <a:gd name="connsiteY56" fmla="*/ 385233 h 1397000"/>
              <a:gd name="connsiteX57" fmla="*/ 956733 w 5905500"/>
              <a:gd name="connsiteY57" fmla="*/ 351367 h 1397000"/>
              <a:gd name="connsiteX58" fmla="*/ 914400 w 5905500"/>
              <a:gd name="connsiteY58" fmla="*/ 351367 h 1397000"/>
              <a:gd name="connsiteX59" fmla="*/ 914400 w 5905500"/>
              <a:gd name="connsiteY59" fmla="*/ 334433 h 1397000"/>
              <a:gd name="connsiteX60" fmla="*/ 893233 w 5905500"/>
              <a:gd name="connsiteY60" fmla="*/ 334433 h 1397000"/>
              <a:gd name="connsiteX61" fmla="*/ 893233 w 5905500"/>
              <a:gd name="connsiteY61" fmla="*/ 287867 h 1397000"/>
              <a:gd name="connsiteX62" fmla="*/ 833966 w 5905500"/>
              <a:gd name="connsiteY62" fmla="*/ 287867 h 1397000"/>
              <a:gd name="connsiteX63" fmla="*/ 833966 w 5905500"/>
              <a:gd name="connsiteY63" fmla="*/ 254000 h 1397000"/>
              <a:gd name="connsiteX64" fmla="*/ 529166 w 5905500"/>
              <a:gd name="connsiteY64" fmla="*/ 254000 h 1397000"/>
              <a:gd name="connsiteX65" fmla="*/ 529166 w 5905500"/>
              <a:gd name="connsiteY65" fmla="*/ 254000 h 1397000"/>
              <a:gd name="connsiteX66" fmla="*/ 351366 w 5905500"/>
              <a:gd name="connsiteY66" fmla="*/ 254000 h 1397000"/>
              <a:gd name="connsiteX67" fmla="*/ 351366 w 5905500"/>
              <a:gd name="connsiteY67" fmla="*/ 186267 h 1397000"/>
              <a:gd name="connsiteX68" fmla="*/ 330200 w 5905500"/>
              <a:gd name="connsiteY68" fmla="*/ 186267 h 1397000"/>
              <a:gd name="connsiteX69" fmla="*/ 330200 w 5905500"/>
              <a:gd name="connsiteY69" fmla="*/ 152400 h 1397000"/>
              <a:gd name="connsiteX70" fmla="*/ 266700 w 5905500"/>
              <a:gd name="connsiteY70" fmla="*/ 152400 h 1397000"/>
              <a:gd name="connsiteX71" fmla="*/ 266700 w 5905500"/>
              <a:gd name="connsiteY71" fmla="*/ 118533 h 1397000"/>
              <a:gd name="connsiteX72" fmla="*/ 203200 w 5905500"/>
              <a:gd name="connsiteY72" fmla="*/ 118533 h 1397000"/>
              <a:gd name="connsiteX73" fmla="*/ 203200 w 5905500"/>
              <a:gd name="connsiteY73" fmla="*/ 63500 h 1397000"/>
              <a:gd name="connsiteX74" fmla="*/ 67733 w 5905500"/>
              <a:gd name="connsiteY74" fmla="*/ 63500 h 1397000"/>
              <a:gd name="connsiteX75" fmla="*/ 67733 w 5905500"/>
              <a:gd name="connsiteY75" fmla="*/ 0 h 1397000"/>
              <a:gd name="connsiteX76" fmla="*/ 38100 w 5905500"/>
              <a:gd name="connsiteY76" fmla="*/ 0 h 1397000"/>
              <a:gd name="connsiteX77" fmla="*/ 0 w 5905500"/>
              <a:gd name="connsiteY77"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77433 w 5905500"/>
              <a:gd name="connsiteY33" fmla="*/ 791633 h 1397000"/>
              <a:gd name="connsiteX34" fmla="*/ 1494366 w 5905500"/>
              <a:gd name="connsiteY34" fmla="*/ 774700 h 1397000"/>
              <a:gd name="connsiteX35" fmla="*/ 1464733 w 5905500"/>
              <a:gd name="connsiteY35" fmla="*/ 774700 h 1397000"/>
              <a:gd name="connsiteX36" fmla="*/ 1464733 w 5905500"/>
              <a:gd name="connsiteY36" fmla="*/ 736600 h 1397000"/>
              <a:gd name="connsiteX37" fmla="*/ 1409700 w 5905500"/>
              <a:gd name="connsiteY37" fmla="*/ 736600 h 1397000"/>
              <a:gd name="connsiteX38" fmla="*/ 1409700 w 5905500"/>
              <a:gd name="connsiteY38" fmla="*/ 664633 h 1397000"/>
              <a:gd name="connsiteX39" fmla="*/ 1384300 w 5905500"/>
              <a:gd name="connsiteY39" fmla="*/ 664633 h 1397000"/>
              <a:gd name="connsiteX40" fmla="*/ 1384300 w 5905500"/>
              <a:gd name="connsiteY40" fmla="*/ 622300 h 1397000"/>
              <a:gd name="connsiteX41" fmla="*/ 1346200 w 5905500"/>
              <a:gd name="connsiteY41" fmla="*/ 622300 h 1397000"/>
              <a:gd name="connsiteX42" fmla="*/ 1346200 w 5905500"/>
              <a:gd name="connsiteY42" fmla="*/ 605367 h 1397000"/>
              <a:gd name="connsiteX43" fmla="*/ 1198033 w 5905500"/>
              <a:gd name="connsiteY43" fmla="*/ 605367 h 1397000"/>
              <a:gd name="connsiteX44" fmla="*/ 1198033 w 5905500"/>
              <a:gd name="connsiteY44" fmla="*/ 563033 h 1397000"/>
              <a:gd name="connsiteX45" fmla="*/ 1181100 w 5905500"/>
              <a:gd name="connsiteY45" fmla="*/ 563033 h 1397000"/>
              <a:gd name="connsiteX46" fmla="*/ 1181100 w 5905500"/>
              <a:gd name="connsiteY46" fmla="*/ 563033 h 1397000"/>
              <a:gd name="connsiteX47" fmla="*/ 1181100 w 5905500"/>
              <a:gd name="connsiteY47" fmla="*/ 520700 h 1397000"/>
              <a:gd name="connsiteX48" fmla="*/ 1100666 w 5905500"/>
              <a:gd name="connsiteY48" fmla="*/ 520700 h 1397000"/>
              <a:gd name="connsiteX49" fmla="*/ 1100666 w 5905500"/>
              <a:gd name="connsiteY49" fmla="*/ 478367 h 1397000"/>
              <a:gd name="connsiteX50" fmla="*/ 1087966 w 5905500"/>
              <a:gd name="connsiteY50" fmla="*/ 491067 h 1397000"/>
              <a:gd name="connsiteX51" fmla="*/ 1087966 w 5905500"/>
              <a:gd name="connsiteY51" fmla="*/ 448733 h 1397000"/>
              <a:gd name="connsiteX52" fmla="*/ 1045633 w 5905500"/>
              <a:gd name="connsiteY52" fmla="*/ 448733 h 1397000"/>
              <a:gd name="connsiteX53" fmla="*/ 1045633 w 5905500"/>
              <a:gd name="connsiteY53" fmla="*/ 431800 h 1397000"/>
              <a:gd name="connsiteX54" fmla="*/ 982133 w 5905500"/>
              <a:gd name="connsiteY54" fmla="*/ 431800 h 1397000"/>
              <a:gd name="connsiteX55" fmla="*/ 982133 w 5905500"/>
              <a:gd name="connsiteY55" fmla="*/ 385233 h 1397000"/>
              <a:gd name="connsiteX56" fmla="*/ 956733 w 5905500"/>
              <a:gd name="connsiteY56" fmla="*/ 385233 h 1397000"/>
              <a:gd name="connsiteX57" fmla="*/ 956733 w 5905500"/>
              <a:gd name="connsiteY57" fmla="*/ 351367 h 1397000"/>
              <a:gd name="connsiteX58" fmla="*/ 914400 w 5905500"/>
              <a:gd name="connsiteY58" fmla="*/ 351367 h 1397000"/>
              <a:gd name="connsiteX59" fmla="*/ 914400 w 5905500"/>
              <a:gd name="connsiteY59" fmla="*/ 334433 h 1397000"/>
              <a:gd name="connsiteX60" fmla="*/ 893233 w 5905500"/>
              <a:gd name="connsiteY60" fmla="*/ 334433 h 1397000"/>
              <a:gd name="connsiteX61" fmla="*/ 893233 w 5905500"/>
              <a:gd name="connsiteY61" fmla="*/ 287867 h 1397000"/>
              <a:gd name="connsiteX62" fmla="*/ 833966 w 5905500"/>
              <a:gd name="connsiteY62" fmla="*/ 287867 h 1397000"/>
              <a:gd name="connsiteX63" fmla="*/ 833966 w 5905500"/>
              <a:gd name="connsiteY63" fmla="*/ 254000 h 1397000"/>
              <a:gd name="connsiteX64" fmla="*/ 529166 w 5905500"/>
              <a:gd name="connsiteY64" fmla="*/ 254000 h 1397000"/>
              <a:gd name="connsiteX65" fmla="*/ 541866 w 5905500"/>
              <a:gd name="connsiteY65" fmla="*/ 225425 h 1397000"/>
              <a:gd name="connsiteX66" fmla="*/ 351366 w 5905500"/>
              <a:gd name="connsiteY66" fmla="*/ 254000 h 1397000"/>
              <a:gd name="connsiteX67" fmla="*/ 351366 w 5905500"/>
              <a:gd name="connsiteY67" fmla="*/ 186267 h 1397000"/>
              <a:gd name="connsiteX68" fmla="*/ 330200 w 5905500"/>
              <a:gd name="connsiteY68" fmla="*/ 186267 h 1397000"/>
              <a:gd name="connsiteX69" fmla="*/ 330200 w 5905500"/>
              <a:gd name="connsiteY69" fmla="*/ 152400 h 1397000"/>
              <a:gd name="connsiteX70" fmla="*/ 266700 w 5905500"/>
              <a:gd name="connsiteY70" fmla="*/ 152400 h 1397000"/>
              <a:gd name="connsiteX71" fmla="*/ 266700 w 5905500"/>
              <a:gd name="connsiteY71" fmla="*/ 118533 h 1397000"/>
              <a:gd name="connsiteX72" fmla="*/ 203200 w 5905500"/>
              <a:gd name="connsiteY72" fmla="*/ 118533 h 1397000"/>
              <a:gd name="connsiteX73" fmla="*/ 203200 w 5905500"/>
              <a:gd name="connsiteY73" fmla="*/ 63500 h 1397000"/>
              <a:gd name="connsiteX74" fmla="*/ 67733 w 5905500"/>
              <a:gd name="connsiteY74" fmla="*/ 63500 h 1397000"/>
              <a:gd name="connsiteX75" fmla="*/ 67733 w 5905500"/>
              <a:gd name="connsiteY75" fmla="*/ 0 h 1397000"/>
              <a:gd name="connsiteX76" fmla="*/ 38100 w 5905500"/>
              <a:gd name="connsiteY76" fmla="*/ 0 h 1397000"/>
              <a:gd name="connsiteX77" fmla="*/ 0 w 5905500"/>
              <a:gd name="connsiteY77"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77433 w 5905500"/>
              <a:gd name="connsiteY33" fmla="*/ 791633 h 1397000"/>
              <a:gd name="connsiteX34" fmla="*/ 1494366 w 5905500"/>
              <a:gd name="connsiteY34" fmla="*/ 774700 h 1397000"/>
              <a:gd name="connsiteX35" fmla="*/ 1464733 w 5905500"/>
              <a:gd name="connsiteY35" fmla="*/ 774700 h 1397000"/>
              <a:gd name="connsiteX36" fmla="*/ 1464733 w 5905500"/>
              <a:gd name="connsiteY36" fmla="*/ 736600 h 1397000"/>
              <a:gd name="connsiteX37" fmla="*/ 1409700 w 5905500"/>
              <a:gd name="connsiteY37" fmla="*/ 736600 h 1397000"/>
              <a:gd name="connsiteX38" fmla="*/ 1409700 w 5905500"/>
              <a:gd name="connsiteY38" fmla="*/ 664633 h 1397000"/>
              <a:gd name="connsiteX39" fmla="*/ 1384300 w 5905500"/>
              <a:gd name="connsiteY39" fmla="*/ 664633 h 1397000"/>
              <a:gd name="connsiteX40" fmla="*/ 1384300 w 5905500"/>
              <a:gd name="connsiteY40" fmla="*/ 622300 h 1397000"/>
              <a:gd name="connsiteX41" fmla="*/ 1346200 w 5905500"/>
              <a:gd name="connsiteY41" fmla="*/ 622300 h 1397000"/>
              <a:gd name="connsiteX42" fmla="*/ 1346200 w 5905500"/>
              <a:gd name="connsiteY42" fmla="*/ 605367 h 1397000"/>
              <a:gd name="connsiteX43" fmla="*/ 1198033 w 5905500"/>
              <a:gd name="connsiteY43" fmla="*/ 605367 h 1397000"/>
              <a:gd name="connsiteX44" fmla="*/ 1198033 w 5905500"/>
              <a:gd name="connsiteY44" fmla="*/ 563033 h 1397000"/>
              <a:gd name="connsiteX45" fmla="*/ 1181100 w 5905500"/>
              <a:gd name="connsiteY45" fmla="*/ 563033 h 1397000"/>
              <a:gd name="connsiteX46" fmla="*/ 1181100 w 5905500"/>
              <a:gd name="connsiteY46" fmla="*/ 563033 h 1397000"/>
              <a:gd name="connsiteX47" fmla="*/ 1181100 w 5905500"/>
              <a:gd name="connsiteY47" fmla="*/ 520700 h 1397000"/>
              <a:gd name="connsiteX48" fmla="*/ 1100666 w 5905500"/>
              <a:gd name="connsiteY48" fmla="*/ 520700 h 1397000"/>
              <a:gd name="connsiteX49" fmla="*/ 1100666 w 5905500"/>
              <a:gd name="connsiteY49" fmla="*/ 478367 h 1397000"/>
              <a:gd name="connsiteX50" fmla="*/ 1087966 w 5905500"/>
              <a:gd name="connsiteY50" fmla="*/ 491067 h 1397000"/>
              <a:gd name="connsiteX51" fmla="*/ 1087966 w 5905500"/>
              <a:gd name="connsiteY51" fmla="*/ 448733 h 1397000"/>
              <a:gd name="connsiteX52" fmla="*/ 1045633 w 5905500"/>
              <a:gd name="connsiteY52" fmla="*/ 448733 h 1397000"/>
              <a:gd name="connsiteX53" fmla="*/ 1045633 w 5905500"/>
              <a:gd name="connsiteY53" fmla="*/ 431800 h 1397000"/>
              <a:gd name="connsiteX54" fmla="*/ 982133 w 5905500"/>
              <a:gd name="connsiteY54" fmla="*/ 431800 h 1397000"/>
              <a:gd name="connsiteX55" fmla="*/ 982133 w 5905500"/>
              <a:gd name="connsiteY55" fmla="*/ 385233 h 1397000"/>
              <a:gd name="connsiteX56" fmla="*/ 956733 w 5905500"/>
              <a:gd name="connsiteY56" fmla="*/ 385233 h 1397000"/>
              <a:gd name="connsiteX57" fmla="*/ 956733 w 5905500"/>
              <a:gd name="connsiteY57" fmla="*/ 351367 h 1397000"/>
              <a:gd name="connsiteX58" fmla="*/ 914400 w 5905500"/>
              <a:gd name="connsiteY58" fmla="*/ 351367 h 1397000"/>
              <a:gd name="connsiteX59" fmla="*/ 914400 w 5905500"/>
              <a:gd name="connsiteY59" fmla="*/ 334433 h 1397000"/>
              <a:gd name="connsiteX60" fmla="*/ 893233 w 5905500"/>
              <a:gd name="connsiteY60" fmla="*/ 334433 h 1397000"/>
              <a:gd name="connsiteX61" fmla="*/ 893233 w 5905500"/>
              <a:gd name="connsiteY61" fmla="*/ 287867 h 1397000"/>
              <a:gd name="connsiteX62" fmla="*/ 833966 w 5905500"/>
              <a:gd name="connsiteY62" fmla="*/ 287867 h 1397000"/>
              <a:gd name="connsiteX63" fmla="*/ 833966 w 5905500"/>
              <a:gd name="connsiteY63" fmla="*/ 254000 h 1397000"/>
              <a:gd name="connsiteX64" fmla="*/ 529166 w 5905500"/>
              <a:gd name="connsiteY64" fmla="*/ 254000 h 1397000"/>
              <a:gd name="connsiteX65" fmla="*/ 541866 w 5905500"/>
              <a:gd name="connsiteY65" fmla="*/ 225425 h 1397000"/>
              <a:gd name="connsiteX66" fmla="*/ 351366 w 5905500"/>
              <a:gd name="connsiteY66" fmla="*/ 222250 h 1397000"/>
              <a:gd name="connsiteX67" fmla="*/ 351366 w 5905500"/>
              <a:gd name="connsiteY67" fmla="*/ 186267 h 1397000"/>
              <a:gd name="connsiteX68" fmla="*/ 330200 w 5905500"/>
              <a:gd name="connsiteY68" fmla="*/ 186267 h 1397000"/>
              <a:gd name="connsiteX69" fmla="*/ 330200 w 5905500"/>
              <a:gd name="connsiteY69" fmla="*/ 152400 h 1397000"/>
              <a:gd name="connsiteX70" fmla="*/ 266700 w 5905500"/>
              <a:gd name="connsiteY70" fmla="*/ 152400 h 1397000"/>
              <a:gd name="connsiteX71" fmla="*/ 266700 w 5905500"/>
              <a:gd name="connsiteY71" fmla="*/ 118533 h 1397000"/>
              <a:gd name="connsiteX72" fmla="*/ 203200 w 5905500"/>
              <a:gd name="connsiteY72" fmla="*/ 118533 h 1397000"/>
              <a:gd name="connsiteX73" fmla="*/ 203200 w 5905500"/>
              <a:gd name="connsiteY73" fmla="*/ 63500 h 1397000"/>
              <a:gd name="connsiteX74" fmla="*/ 67733 w 5905500"/>
              <a:gd name="connsiteY74" fmla="*/ 63500 h 1397000"/>
              <a:gd name="connsiteX75" fmla="*/ 67733 w 5905500"/>
              <a:gd name="connsiteY75" fmla="*/ 0 h 1397000"/>
              <a:gd name="connsiteX76" fmla="*/ 38100 w 5905500"/>
              <a:gd name="connsiteY76" fmla="*/ 0 h 1397000"/>
              <a:gd name="connsiteX77" fmla="*/ 0 w 5905500"/>
              <a:gd name="connsiteY77"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94366 w 5905500"/>
              <a:gd name="connsiteY33" fmla="*/ 774700 h 1397000"/>
              <a:gd name="connsiteX34" fmla="*/ 1464733 w 5905500"/>
              <a:gd name="connsiteY34" fmla="*/ 774700 h 1397000"/>
              <a:gd name="connsiteX35" fmla="*/ 1464733 w 5905500"/>
              <a:gd name="connsiteY35" fmla="*/ 736600 h 1397000"/>
              <a:gd name="connsiteX36" fmla="*/ 1409700 w 5905500"/>
              <a:gd name="connsiteY36" fmla="*/ 736600 h 1397000"/>
              <a:gd name="connsiteX37" fmla="*/ 1409700 w 5905500"/>
              <a:gd name="connsiteY37" fmla="*/ 664633 h 1397000"/>
              <a:gd name="connsiteX38" fmla="*/ 1384300 w 5905500"/>
              <a:gd name="connsiteY38" fmla="*/ 664633 h 1397000"/>
              <a:gd name="connsiteX39" fmla="*/ 1384300 w 5905500"/>
              <a:gd name="connsiteY39" fmla="*/ 622300 h 1397000"/>
              <a:gd name="connsiteX40" fmla="*/ 1346200 w 5905500"/>
              <a:gd name="connsiteY40" fmla="*/ 622300 h 1397000"/>
              <a:gd name="connsiteX41" fmla="*/ 1346200 w 5905500"/>
              <a:gd name="connsiteY41" fmla="*/ 605367 h 1397000"/>
              <a:gd name="connsiteX42" fmla="*/ 1198033 w 5905500"/>
              <a:gd name="connsiteY42" fmla="*/ 605367 h 1397000"/>
              <a:gd name="connsiteX43" fmla="*/ 1198033 w 5905500"/>
              <a:gd name="connsiteY43" fmla="*/ 563033 h 1397000"/>
              <a:gd name="connsiteX44" fmla="*/ 1181100 w 5905500"/>
              <a:gd name="connsiteY44" fmla="*/ 563033 h 1397000"/>
              <a:gd name="connsiteX45" fmla="*/ 1181100 w 5905500"/>
              <a:gd name="connsiteY45" fmla="*/ 563033 h 1397000"/>
              <a:gd name="connsiteX46" fmla="*/ 1181100 w 5905500"/>
              <a:gd name="connsiteY46" fmla="*/ 520700 h 1397000"/>
              <a:gd name="connsiteX47" fmla="*/ 1100666 w 5905500"/>
              <a:gd name="connsiteY47" fmla="*/ 520700 h 1397000"/>
              <a:gd name="connsiteX48" fmla="*/ 1100666 w 5905500"/>
              <a:gd name="connsiteY48" fmla="*/ 478367 h 1397000"/>
              <a:gd name="connsiteX49" fmla="*/ 1087966 w 5905500"/>
              <a:gd name="connsiteY49" fmla="*/ 491067 h 1397000"/>
              <a:gd name="connsiteX50" fmla="*/ 1087966 w 5905500"/>
              <a:gd name="connsiteY50" fmla="*/ 448733 h 1397000"/>
              <a:gd name="connsiteX51" fmla="*/ 1045633 w 5905500"/>
              <a:gd name="connsiteY51" fmla="*/ 448733 h 1397000"/>
              <a:gd name="connsiteX52" fmla="*/ 1045633 w 5905500"/>
              <a:gd name="connsiteY52" fmla="*/ 431800 h 1397000"/>
              <a:gd name="connsiteX53" fmla="*/ 982133 w 5905500"/>
              <a:gd name="connsiteY53" fmla="*/ 431800 h 1397000"/>
              <a:gd name="connsiteX54" fmla="*/ 982133 w 5905500"/>
              <a:gd name="connsiteY54" fmla="*/ 385233 h 1397000"/>
              <a:gd name="connsiteX55" fmla="*/ 956733 w 5905500"/>
              <a:gd name="connsiteY55" fmla="*/ 385233 h 1397000"/>
              <a:gd name="connsiteX56" fmla="*/ 956733 w 5905500"/>
              <a:gd name="connsiteY56" fmla="*/ 351367 h 1397000"/>
              <a:gd name="connsiteX57" fmla="*/ 914400 w 5905500"/>
              <a:gd name="connsiteY57" fmla="*/ 351367 h 1397000"/>
              <a:gd name="connsiteX58" fmla="*/ 914400 w 5905500"/>
              <a:gd name="connsiteY58" fmla="*/ 334433 h 1397000"/>
              <a:gd name="connsiteX59" fmla="*/ 893233 w 5905500"/>
              <a:gd name="connsiteY59" fmla="*/ 334433 h 1397000"/>
              <a:gd name="connsiteX60" fmla="*/ 893233 w 5905500"/>
              <a:gd name="connsiteY60" fmla="*/ 287867 h 1397000"/>
              <a:gd name="connsiteX61" fmla="*/ 833966 w 5905500"/>
              <a:gd name="connsiteY61" fmla="*/ 287867 h 1397000"/>
              <a:gd name="connsiteX62" fmla="*/ 833966 w 5905500"/>
              <a:gd name="connsiteY62" fmla="*/ 254000 h 1397000"/>
              <a:gd name="connsiteX63" fmla="*/ 529166 w 5905500"/>
              <a:gd name="connsiteY63" fmla="*/ 254000 h 1397000"/>
              <a:gd name="connsiteX64" fmla="*/ 541866 w 5905500"/>
              <a:gd name="connsiteY64" fmla="*/ 225425 h 1397000"/>
              <a:gd name="connsiteX65" fmla="*/ 351366 w 5905500"/>
              <a:gd name="connsiteY65" fmla="*/ 222250 h 1397000"/>
              <a:gd name="connsiteX66" fmla="*/ 351366 w 5905500"/>
              <a:gd name="connsiteY66" fmla="*/ 186267 h 1397000"/>
              <a:gd name="connsiteX67" fmla="*/ 330200 w 5905500"/>
              <a:gd name="connsiteY67" fmla="*/ 186267 h 1397000"/>
              <a:gd name="connsiteX68" fmla="*/ 330200 w 5905500"/>
              <a:gd name="connsiteY68" fmla="*/ 152400 h 1397000"/>
              <a:gd name="connsiteX69" fmla="*/ 266700 w 5905500"/>
              <a:gd name="connsiteY69" fmla="*/ 152400 h 1397000"/>
              <a:gd name="connsiteX70" fmla="*/ 266700 w 5905500"/>
              <a:gd name="connsiteY70" fmla="*/ 118533 h 1397000"/>
              <a:gd name="connsiteX71" fmla="*/ 203200 w 5905500"/>
              <a:gd name="connsiteY71" fmla="*/ 118533 h 1397000"/>
              <a:gd name="connsiteX72" fmla="*/ 203200 w 5905500"/>
              <a:gd name="connsiteY72" fmla="*/ 63500 h 1397000"/>
              <a:gd name="connsiteX73" fmla="*/ 67733 w 5905500"/>
              <a:gd name="connsiteY73" fmla="*/ 63500 h 1397000"/>
              <a:gd name="connsiteX74" fmla="*/ 67733 w 5905500"/>
              <a:gd name="connsiteY74" fmla="*/ 0 h 1397000"/>
              <a:gd name="connsiteX75" fmla="*/ 38100 w 5905500"/>
              <a:gd name="connsiteY75" fmla="*/ 0 h 1397000"/>
              <a:gd name="connsiteX76" fmla="*/ 0 w 5905500"/>
              <a:gd name="connsiteY76"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64733 w 5905500"/>
              <a:gd name="connsiteY33" fmla="*/ 774700 h 1397000"/>
              <a:gd name="connsiteX34" fmla="*/ 1464733 w 5905500"/>
              <a:gd name="connsiteY34" fmla="*/ 736600 h 1397000"/>
              <a:gd name="connsiteX35" fmla="*/ 1409700 w 5905500"/>
              <a:gd name="connsiteY35" fmla="*/ 736600 h 1397000"/>
              <a:gd name="connsiteX36" fmla="*/ 1409700 w 5905500"/>
              <a:gd name="connsiteY36" fmla="*/ 664633 h 1397000"/>
              <a:gd name="connsiteX37" fmla="*/ 1384300 w 5905500"/>
              <a:gd name="connsiteY37" fmla="*/ 664633 h 1397000"/>
              <a:gd name="connsiteX38" fmla="*/ 1384300 w 5905500"/>
              <a:gd name="connsiteY38" fmla="*/ 622300 h 1397000"/>
              <a:gd name="connsiteX39" fmla="*/ 1346200 w 5905500"/>
              <a:gd name="connsiteY39" fmla="*/ 622300 h 1397000"/>
              <a:gd name="connsiteX40" fmla="*/ 1346200 w 5905500"/>
              <a:gd name="connsiteY40" fmla="*/ 605367 h 1397000"/>
              <a:gd name="connsiteX41" fmla="*/ 1198033 w 5905500"/>
              <a:gd name="connsiteY41" fmla="*/ 605367 h 1397000"/>
              <a:gd name="connsiteX42" fmla="*/ 1198033 w 5905500"/>
              <a:gd name="connsiteY42" fmla="*/ 563033 h 1397000"/>
              <a:gd name="connsiteX43" fmla="*/ 1181100 w 5905500"/>
              <a:gd name="connsiteY43" fmla="*/ 563033 h 1397000"/>
              <a:gd name="connsiteX44" fmla="*/ 1181100 w 5905500"/>
              <a:gd name="connsiteY44" fmla="*/ 563033 h 1397000"/>
              <a:gd name="connsiteX45" fmla="*/ 1181100 w 5905500"/>
              <a:gd name="connsiteY45" fmla="*/ 520700 h 1397000"/>
              <a:gd name="connsiteX46" fmla="*/ 1100666 w 5905500"/>
              <a:gd name="connsiteY46" fmla="*/ 520700 h 1397000"/>
              <a:gd name="connsiteX47" fmla="*/ 1100666 w 5905500"/>
              <a:gd name="connsiteY47" fmla="*/ 478367 h 1397000"/>
              <a:gd name="connsiteX48" fmla="*/ 1087966 w 5905500"/>
              <a:gd name="connsiteY48" fmla="*/ 491067 h 1397000"/>
              <a:gd name="connsiteX49" fmla="*/ 1087966 w 5905500"/>
              <a:gd name="connsiteY49" fmla="*/ 448733 h 1397000"/>
              <a:gd name="connsiteX50" fmla="*/ 1045633 w 5905500"/>
              <a:gd name="connsiteY50" fmla="*/ 448733 h 1397000"/>
              <a:gd name="connsiteX51" fmla="*/ 1045633 w 5905500"/>
              <a:gd name="connsiteY51" fmla="*/ 431800 h 1397000"/>
              <a:gd name="connsiteX52" fmla="*/ 982133 w 5905500"/>
              <a:gd name="connsiteY52" fmla="*/ 431800 h 1397000"/>
              <a:gd name="connsiteX53" fmla="*/ 982133 w 5905500"/>
              <a:gd name="connsiteY53" fmla="*/ 385233 h 1397000"/>
              <a:gd name="connsiteX54" fmla="*/ 956733 w 5905500"/>
              <a:gd name="connsiteY54" fmla="*/ 385233 h 1397000"/>
              <a:gd name="connsiteX55" fmla="*/ 956733 w 5905500"/>
              <a:gd name="connsiteY55" fmla="*/ 351367 h 1397000"/>
              <a:gd name="connsiteX56" fmla="*/ 914400 w 5905500"/>
              <a:gd name="connsiteY56" fmla="*/ 351367 h 1397000"/>
              <a:gd name="connsiteX57" fmla="*/ 914400 w 5905500"/>
              <a:gd name="connsiteY57" fmla="*/ 334433 h 1397000"/>
              <a:gd name="connsiteX58" fmla="*/ 893233 w 5905500"/>
              <a:gd name="connsiteY58" fmla="*/ 334433 h 1397000"/>
              <a:gd name="connsiteX59" fmla="*/ 893233 w 5905500"/>
              <a:gd name="connsiteY59" fmla="*/ 287867 h 1397000"/>
              <a:gd name="connsiteX60" fmla="*/ 833966 w 5905500"/>
              <a:gd name="connsiteY60" fmla="*/ 287867 h 1397000"/>
              <a:gd name="connsiteX61" fmla="*/ 833966 w 5905500"/>
              <a:gd name="connsiteY61" fmla="*/ 254000 h 1397000"/>
              <a:gd name="connsiteX62" fmla="*/ 529166 w 5905500"/>
              <a:gd name="connsiteY62" fmla="*/ 254000 h 1397000"/>
              <a:gd name="connsiteX63" fmla="*/ 541866 w 5905500"/>
              <a:gd name="connsiteY63" fmla="*/ 225425 h 1397000"/>
              <a:gd name="connsiteX64" fmla="*/ 351366 w 5905500"/>
              <a:gd name="connsiteY64" fmla="*/ 222250 h 1397000"/>
              <a:gd name="connsiteX65" fmla="*/ 351366 w 5905500"/>
              <a:gd name="connsiteY65" fmla="*/ 186267 h 1397000"/>
              <a:gd name="connsiteX66" fmla="*/ 330200 w 5905500"/>
              <a:gd name="connsiteY66" fmla="*/ 186267 h 1397000"/>
              <a:gd name="connsiteX67" fmla="*/ 330200 w 5905500"/>
              <a:gd name="connsiteY67" fmla="*/ 152400 h 1397000"/>
              <a:gd name="connsiteX68" fmla="*/ 266700 w 5905500"/>
              <a:gd name="connsiteY68" fmla="*/ 152400 h 1397000"/>
              <a:gd name="connsiteX69" fmla="*/ 266700 w 5905500"/>
              <a:gd name="connsiteY69" fmla="*/ 118533 h 1397000"/>
              <a:gd name="connsiteX70" fmla="*/ 203200 w 5905500"/>
              <a:gd name="connsiteY70" fmla="*/ 118533 h 1397000"/>
              <a:gd name="connsiteX71" fmla="*/ 203200 w 5905500"/>
              <a:gd name="connsiteY71" fmla="*/ 63500 h 1397000"/>
              <a:gd name="connsiteX72" fmla="*/ 67733 w 5905500"/>
              <a:gd name="connsiteY72" fmla="*/ 63500 h 1397000"/>
              <a:gd name="connsiteX73" fmla="*/ 67733 w 5905500"/>
              <a:gd name="connsiteY73" fmla="*/ 0 h 1397000"/>
              <a:gd name="connsiteX74" fmla="*/ 38100 w 5905500"/>
              <a:gd name="connsiteY74" fmla="*/ 0 h 1397000"/>
              <a:gd name="connsiteX75" fmla="*/ 0 w 5905500"/>
              <a:gd name="connsiteY75"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91633 h 1397000"/>
              <a:gd name="connsiteX33" fmla="*/ 1463145 w 5905500"/>
              <a:gd name="connsiteY33" fmla="*/ 768350 h 1397000"/>
              <a:gd name="connsiteX34" fmla="*/ 1464733 w 5905500"/>
              <a:gd name="connsiteY34" fmla="*/ 736600 h 1397000"/>
              <a:gd name="connsiteX35" fmla="*/ 1409700 w 5905500"/>
              <a:gd name="connsiteY35" fmla="*/ 736600 h 1397000"/>
              <a:gd name="connsiteX36" fmla="*/ 1409700 w 5905500"/>
              <a:gd name="connsiteY36" fmla="*/ 664633 h 1397000"/>
              <a:gd name="connsiteX37" fmla="*/ 1384300 w 5905500"/>
              <a:gd name="connsiteY37" fmla="*/ 664633 h 1397000"/>
              <a:gd name="connsiteX38" fmla="*/ 1384300 w 5905500"/>
              <a:gd name="connsiteY38" fmla="*/ 622300 h 1397000"/>
              <a:gd name="connsiteX39" fmla="*/ 1346200 w 5905500"/>
              <a:gd name="connsiteY39" fmla="*/ 622300 h 1397000"/>
              <a:gd name="connsiteX40" fmla="*/ 1346200 w 5905500"/>
              <a:gd name="connsiteY40" fmla="*/ 605367 h 1397000"/>
              <a:gd name="connsiteX41" fmla="*/ 1198033 w 5905500"/>
              <a:gd name="connsiteY41" fmla="*/ 605367 h 1397000"/>
              <a:gd name="connsiteX42" fmla="*/ 1198033 w 5905500"/>
              <a:gd name="connsiteY42" fmla="*/ 563033 h 1397000"/>
              <a:gd name="connsiteX43" fmla="*/ 1181100 w 5905500"/>
              <a:gd name="connsiteY43" fmla="*/ 563033 h 1397000"/>
              <a:gd name="connsiteX44" fmla="*/ 1181100 w 5905500"/>
              <a:gd name="connsiteY44" fmla="*/ 563033 h 1397000"/>
              <a:gd name="connsiteX45" fmla="*/ 1181100 w 5905500"/>
              <a:gd name="connsiteY45" fmla="*/ 520700 h 1397000"/>
              <a:gd name="connsiteX46" fmla="*/ 1100666 w 5905500"/>
              <a:gd name="connsiteY46" fmla="*/ 520700 h 1397000"/>
              <a:gd name="connsiteX47" fmla="*/ 1100666 w 5905500"/>
              <a:gd name="connsiteY47" fmla="*/ 478367 h 1397000"/>
              <a:gd name="connsiteX48" fmla="*/ 1087966 w 5905500"/>
              <a:gd name="connsiteY48" fmla="*/ 491067 h 1397000"/>
              <a:gd name="connsiteX49" fmla="*/ 1087966 w 5905500"/>
              <a:gd name="connsiteY49" fmla="*/ 448733 h 1397000"/>
              <a:gd name="connsiteX50" fmla="*/ 1045633 w 5905500"/>
              <a:gd name="connsiteY50" fmla="*/ 448733 h 1397000"/>
              <a:gd name="connsiteX51" fmla="*/ 1045633 w 5905500"/>
              <a:gd name="connsiteY51" fmla="*/ 431800 h 1397000"/>
              <a:gd name="connsiteX52" fmla="*/ 982133 w 5905500"/>
              <a:gd name="connsiteY52" fmla="*/ 431800 h 1397000"/>
              <a:gd name="connsiteX53" fmla="*/ 982133 w 5905500"/>
              <a:gd name="connsiteY53" fmla="*/ 385233 h 1397000"/>
              <a:gd name="connsiteX54" fmla="*/ 956733 w 5905500"/>
              <a:gd name="connsiteY54" fmla="*/ 385233 h 1397000"/>
              <a:gd name="connsiteX55" fmla="*/ 956733 w 5905500"/>
              <a:gd name="connsiteY55" fmla="*/ 351367 h 1397000"/>
              <a:gd name="connsiteX56" fmla="*/ 914400 w 5905500"/>
              <a:gd name="connsiteY56" fmla="*/ 351367 h 1397000"/>
              <a:gd name="connsiteX57" fmla="*/ 914400 w 5905500"/>
              <a:gd name="connsiteY57" fmla="*/ 334433 h 1397000"/>
              <a:gd name="connsiteX58" fmla="*/ 893233 w 5905500"/>
              <a:gd name="connsiteY58" fmla="*/ 334433 h 1397000"/>
              <a:gd name="connsiteX59" fmla="*/ 893233 w 5905500"/>
              <a:gd name="connsiteY59" fmla="*/ 287867 h 1397000"/>
              <a:gd name="connsiteX60" fmla="*/ 833966 w 5905500"/>
              <a:gd name="connsiteY60" fmla="*/ 287867 h 1397000"/>
              <a:gd name="connsiteX61" fmla="*/ 833966 w 5905500"/>
              <a:gd name="connsiteY61" fmla="*/ 254000 h 1397000"/>
              <a:gd name="connsiteX62" fmla="*/ 529166 w 5905500"/>
              <a:gd name="connsiteY62" fmla="*/ 254000 h 1397000"/>
              <a:gd name="connsiteX63" fmla="*/ 541866 w 5905500"/>
              <a:gd name="connsiteY63" fmla="*/ 225425 h 1397000"/>
              <a:gd name="connsiteX64" fmla="*/ 351366 w 5905500"/>
              <a:gd name="connsiteY64" fmla="*/ 222250 h 1397000"/>
              <a:gd name="connsiteX65" fmla="*/ 351366 w 5905500"/>
              <a:gd name="connsiteY65" fmla="*/ 186267 h 1397000"/>
              <a:gd name="connsiteX66" fmla="*/ 330200 w 5905500"/>
              <a:gd name="connsiteY66" fmla="*/ 186267 h 1397000"/>
              <a:gd name="connsiteX67" fmla="*/ 330200 w 5905500"/>
              <a:gd name="connsiteY67" fmla="*/ 152400 h 1397000"/>
              <a:gd name="connsiteX68" fmla="*/ 266700 w 5905500"/>
              <a:gd name="connsiteY68" fmla="*/ 152400 h 1397000"/>
              <a:gd name="connsiteX69" fmla="*/ 266700 w 5905500"/>
              <a:gd name="connsiteY69" fmla="*/ 118533 h 1397000"/>
              <a:gd name="connsiteX70" fmla="*/ 203200 w 5905500"/>
              <a:gd name="connsiteY70" fmla="*/ 118533 h 1397000"/>
              <a:gd name="connsiteX71" fmla="*/ 203200 w 5905500"/>
              <a:gd name="connsiteY71" fmla="*/ 63500 h 1397000"/>
              <a:gd name="connsiteX72" fmla="*/ 67733 w 5905500"/>
              <a:gd name="connsiteY72" fmla="*/ 63500 h 1397000"/>
              <a:gd name="connsiteX73" fmla="*/ 67733 w 5905500"/>
              <a:gd name="connsiteY73" fmla="*/ 0 h 1397000"/>
              <a:gd name="connsiteX74" fmla="*/ 38100 w 5905500"/>
              <a:gd name="connsiteY74" fmla="*/ 0 h 1397000"/>
              <a:gd name="connsiteX75" fmla="*/ 0 w 5905500"/>
              <a:gd name="connsiteY75"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85283 h 1397000"/>
              <a:gd name="connsiteX33" fmla="*/ 1463145 w 5905500"/>
              <a:gd name="connsiteY33" fmla="*/ 768350 h 1397000"/>
              <a:gd name="connsiteX34" fmla="*/ 1464733 w 5905500"/>
              <a:gd name="connsiteY34" fmla="*/ 736600 h 1397000"/>
              <a:gd name="connsiteX35" fmla="*/ 1409700 w 5905500"/>
              <a:gd name="connsiteY35" fmla="*/ 736600 h 1397000"/>
              <a:gd name="connsiteX36" fmla="*/ 1409700 w 5905500"/>
              <a:gd name="connsiteY36" fmla="*/ 664633 h 1397000"/>
              <a:gd name="connsiteX37" fmla="*/ 1384300 w 5905500"/>
              <a:gd name="connsiteY37" fmla="*/ 664633 h 1397000"/>
              <a:gd name="connsiteX38" fmla="*/ 1384300 w 5905500"/>
              <a:gd name="connsiteY38" fmla="*/ 622300 h 1397000"/>
              <a:gd name="connsiteX39" fmla="*/ 1346200 w 5905500"/>
              <a:gd name="connsiteY39" fmla="*/ 622300 h 1397000"/>
              <a:gd name="connsiteX40" fmla="*/ 1346200 w 5905500"/>
              <a:gd name="connsiteY40" fmla="*/ 605367 h 1397000"/>
              <a:gd name="connsiteX41" fmla="*/ 1198033 w 5905500"/>
              <a:gd name="connsiteY41" fmla="*/ 605367 h 1397000"/>
              <a:gd name="connsiteX42" fmla="*/ 1198033 w 5905500"/>
              <a:gd name="connsiteY42" fmla="*/ 563033 h 1397000"/>
              <a:gd name="connsiteX43" fmla="*/ 1181100 w 5905500"/>
              <a:gd name="connsiteY43" fmla="*/ 563033 h 1397000"/>
              <a:gd name="connsiteX44" fmla="*/ 1181100 w 5905500"/>
              <a:gd name="connsiteY44" fmla="*/ 563033 h 1397000"/>
              <a:gd name="connsiteX45" fmla="*/ 1181100 w 5905500"/>
              <a:gd name="connsiteY45" fmla="*/ 520700 h 1397000"/>
              <a:gd name="connsiteX46" fmla="*/ 1100666 w 5905500"/>
              <a:gd name="connsiteY46" fmla="*/ 520700 h 1397000"/>
              <a:gd name="connsiteX47" fmla="*/ 1100666 w 5905500"/>
              <a:gd name="connsiteY47" fmla="*/ 478367 h 1397000"/>
              <a:gd name="connsiteX48" fmla="*/ 1087966 w 5905500"/>
              <a:gd name="connsiteY48" fmla="*/ 491067 h 1397000"/>
              <a:gd name="connsiteX49" fmla="*/ 1087966 w 5905500"/>
              <a:gd name="connsiteY49" fmla="*/ 448733 h 1397000"/>
              <a:gd name="connsiteX50" fmla="*/ 1045633 w 5905500"/>
              <a:gd name="connsiteY50" fmla="*/ 448733 h 1397000"/>
              <a:gd name="connsiteX51" fmla="*/ 1045633 w 5905500"/>
              <a:gd name="connsiteY51" fmla="*/ 431800 h 1397000"/>
              <a:gd name="connsiteX52" fmla="*/ 982133 w 5905500"/>
              <a:gd name="connsiteY52" fmla="*/ 431800 h 1397000"/>
              <a:gd name="connsiteX53" fmla="*/ 982133 w 5905500"/>
              <a:gd name="connsiteY53" fmla="*/ 385233 h 1397000"/>
              <a:gd name="connsiteX54" fmla="*/ 956733 w 5905500"/>
              <a:gd name="connsiteY54" fmla="*/ 385233 h 1397000"/>
              <a:gd name="connsiteX55" fmla="*/ 956733 w 5905500"/>
              <a:gd name="connsiteY55" fmla="*/ 351367 h 1397000"/>
              <a:gd name="connsiteX56" fmla="*/ 914400 w 5905500"/>
              <a:gd name="connsiteY56" fmla="*/ 351367 h 1397000"/>
              <a:gd name="connsiteX57" fmla="*/ 914400 w 5905500"/>
              <a:gd name="connsiteY57" fmla="*/ 334433 h 1397000"/>
              <a:gd name="connsiteX58" fmla="*/ 893233 w 5905500"/>
              <a:gd name="connsiteY58" fmla="*/ 334433 h 1397000"/>
              <a:gd name="connsiteX59" fmla="*/ 893233 w 5905500"/>
              <a:gd name="connsiteY59" fmla="*/ 287867 h 1397000"/>
              <a:gd name="connsiteX60" fmla="*/ 833966 w 5905500"/>
              <a:gd name="connsiteY60" fmla="*/ 287867 h 1397000"/>
              <a:gd name="connsiteX61" fmla="*/ 833966 w 5905500"/>
              <a:gd name="connsiteY61" fmla="*/ 254000 h 1397000"/>
              <a:gd name="connsiteX62" fmla="*/ 529166 w 5905500"/>
              <a:gd name="connsiteY62" fmla="*/ 254000 h 1397000"/>
              <a:gd name="connsiteX63" fmla="*/ 541866 w 5905500"/>
              <a:gd name="connsiteY63" fmla="*/ 225425 h 1397000"/>
              <a:gd name="connsiteX64" fmla="*/ 351366 w 5905500"/>
              <a:gd name="connsiteY64" fmla="*/ 222250 h 1397000"/>
              <a:gd name="connsiteX65" fmla="*/ 351366 w 5905500"/>
              <a:gd name="connsiteY65" fmla="*/ 186267 h 1397000"/>
              <a:gd name="connsiteX66" fmla="*/ 330200 w 5905500"/>
              <a:gd name="connsiteY66" fmla="*/ 186267 h 1397000"/>
              <a:gd name="connsiteX67" fmla="*/ 330200 w 5905500"/>
              <a:gd name="connsiteY67" fmla="*/ 152400 h 1397000"/>
              <a:gd name="connsiteX68" fmla="*/ 266700 w 5905500"/>
              <a:gd name="connsiteY68" fmla="*/ 152400 h 1397000"/>
              <a:gd name="connsiteX69" fmla="*/ 266700 w 5905500"/>
              <a:gd name="connsiteY69" fmla="*/ 118533 h 1397000"/>
              <a:gd name="connsiteX70" fmla="*/ 203200 w 5905500"/>
              <a:gd name="connsiteY70" fmla="*/ 118533 h 1397000"/>
              <a:gd name="connsiteX71" fmla="*/ 203200 w 5905500"/>
              <a:gd name="connsiteY71" fmla="*/ 63500 h 1397000"/>
              <a:gd name="connsiteX72" fmla="*/ 67733 w 5905500"/>
              <a:gd name="connsiteY72" fmla="*/ 63500 h 1397000"/>
              <a:gd name="connsiteX73" fmla="*/ 67733 w 5905500"/>
              <a:gd name="connsiteY73" fmla="*/ 0 h 1397000"/>
              <a:gd name="connsiteX74" fmla="*/ 38100 w 5905500"/>
              <a:gd name="connsiteY74" fmla="*/ 0 h 1397000"/>
              <a:gd name="connsiteX75" fmla="*/ 0 w 5905500"/>
              <a:gd name="connsiteY75" fmla="*/ 0 h 1397000"/>
              <a:gd name="connsiteX0" fmla="*/ 5905500 w 5905500"/>
              <a:gd name="connsiteY0" fmla="*/ 1397000 h 1397000"/>
              <a:gd name="connsiteX1" fmla="*/ 3551766 w 5905500"/>
              <a:gd name="connsiteY1" fmla="*/ 1397000 h 1397000"/>
              <a:gd name="connsiteX2" fmla="*/ 3551766 w 5905500"/>
              <a:gd name="connsiteY2" fmla="*/ 1337733 h 1397000"/>
              <a:gd name="connsiteX3" fmla="*/ 3352800 w 5905500"/>
              <a:gd name="connsiteY3" fmla="*/ 1337733 h 1397000"/>
              <a:gd name="connsiteX4" fmla="*/ 3352800 w 5905500"/>
              <a:gd name="connsiteY4" fmla="*/ 1282700 h 1397000"/>
              <a:gd name="connsiteX5" fmla="*/ 3149600 w 5905500"/>
              <a:gd name="connsiteY5" fmla="*/ 1282700 h 1397000"/>
              <a:gd name="connsiteX6" fmla="*/ 3149600 w 5905500"/>
              <a:gd name="connsiteY6" fmla="*/ 1244600 h 1397000"/>
              <a:gd name="connsiteX7" fmla="*/ 2573866 w 5905500"/>
              <a:gd name="connsiteY7" fmla="*/ 1244600 h 1397000"/>
              <a:gd name="connsiteX8" fmla="*/ 2573866 w 5905500"/>
              <a:gd name="connsiteY8" fmla="*/ 1206500 h 1397000"/>
              <a:gd name="connsiteX9" fmla="*/ 2556933 w 5905500"/>
              <a:gd name="connsiteY9" fmla="*/ 1206500 h 1397000"/>
              <a:gd name="connsiteX10" fmla="*/ 2556933 w 5905500"/>
              <a:gd name="connsiteY10" fmla="*/ 1181100 h 1397000"/>
              <a:gd name="connsiteX11" fmla="*/ 2531533 w 5905500"/>
              <a:gd name="connsiteY11" fmla="*/ 1181100 h 1397000"/>
              <a:gd name="connsiteX12" fmla="*/ 2531533 w 5905500"/>
              <a:gd name="connsiteY12" fmla="*/ 1151467 h 1397000"/>
              <a:gd name="connsiteX13" fmla="*/ 2400300 w 5905500"/>
              <a:gd name="connsiteY13" fmla="*/ 1151467 h 1397000"/>
              <a:gd name="connsiteX14" fmla="*/ 2400300 w 5905500"/>
              <a:gd name="connsiteY14" fmla="*/ 1113367 h 1397000"/>
              <a:gd name="connsiteX15" fmla="*/ 2362200 w 5905500"/>
              <a:gd name="connsiteY15" fmla="*/ 1113367 h 1397000"/>
              <a:gd name="connsiteX16" fmla="*/ 2362200 w 5905500"/>
              <a:gd name="connsiteY16" fmla="*/ 1071033 h 1397000"/>
              <a:gd name="connsiteX17" fmla="*/ 2307166 w 5905500"/>
              <a:gd name="connsiteY17" fmla="*/ 1071033 h 1397000"/>
              <a:gd name="connsiteX18" fmla="*/ 2307166 w 5905500"/>
              <a:gd name="connsiteY18" fmla="*/ 1041400 h 1397000"/>
              <a:gd name="connsiteX19" fmla="*/ 2226733 w 5905500"/>
              <a:gd name="connsiteY19" fmla="*/ 1041400 h 1397000"/>
              <a:gd name="connsiteX20" fmla="*/ 2226733 w 5905500"/>
              <a:gd name="connsiteY20" fmla="*/ 999067 h 1397000"/>
              <a:gd name="connsiteX21" fmla="*/ 2078566 w 5905500"/>
              <a:gd name="connsiteY21" fmla="*/ 999067 h 1397000"/>
              <a:gd name="connsiteX22" fmla="*/ 2078566 w 5905500"/>
              <a:gd name="connsiteY22" fmla="*/ 969433 h 1397000"/>
              <a:gd name="connsiteX23" fmla="*/ 2061633 w 5905500"/>
              <a:gd name="connsiteY23" fmla="*/ 969433 h 1397000"/>
              <a:gd name="connsiteX24" fmla="*/ 2061633 w 5905500"/>
              <a:gd name="connsiteY24" fmla="*/ 935567 h 1397000"/>
              <a:gd name="connsiteX25" fmla="*/ 1934633 w 5905500"/>
              <a:gd name="connsiteY25" fmla="*/ 935567 h 1397000"/>
              <a:gd name="connsiteX26" fmla="*/ 1934633 w 5905500"/>
              <a:gd name="connsiteY26" fmla="*/ 893233 h 1397000"/>
              <a:gd name="connsiteX27" fmla="*/ 1934633 w 5905500"/>
              <a:gd name="connsiteY27" fmla="*/ 893233 h 1397000"/>
              <a:gd name="connsiteX28" fmla="*/ 1917700 w 5905500"/>
              <a:gd name="connsiteY28" fmla="*/ 876300 h 1397000"/>
              <a:gd name="connsiteX29" fmla="*/ 1697566 w 5905500"/>
              <a:gd name="connsiteY29" fmla="*/ 876300 h 1397000"/>
              <a:gd name="connsiteX30" fmla="*/ 1697566 w 5905500"/>
              <a:gd name="connsiteY30" fmla="*/ 842433 h 1397000"/>
              <a:gd name="connsiteX31" fmla="*/ 1490133 w 5905500"/>
              <a:gd name="connsiteY31" fmla="*/ 842433 h 1397000"/>
              <a:gd name="connsiteX32" fmla="*/ 1490133 w 5905500"/>
              <a:gd name="connsiteY32" fmla="*/ 785283 h 1397000"/>
              <a:gd name="connsiteX33" fmla="*/ 1463145 w 5905500"/>
              <a:gd name="connsiteY33" fmla="*/ 776288 h 1397000"/>
              <a:gd name="connsiteX34" fmla="*/ 1464733 w 5905500"/>
              <a:gd name="connsiteY34" fmla="*/ 736600 h 1397000"/>
              <a:gd name="connsiteX35" fmla="*/ 1409700 w 5905500"/>
              <a:gd name="connsiteY35" fmla="*/ 736600 h 1397000"/>
              <a:gd name="connsiteX36" fmla="*/ 1409700 w 5905500"/>
              <a:gd name="connsiteY36" fmla="*/ 664633 h 1397000"/>
              <a:gd name="connsiteX37" fmla="*/ 1384300 w 5905500"/>
              <a:gd name="connsiteY37" fmla="*/ 664633 h 1397000"/>
              <a:gd name="connsiteX38" fmla="*/ 1384300 w 5905500"/>
              <a:gd name="connsiteY38" fmla="*/ 622300 h 1397000"/>
              <a:gd name="connsiteX39" fmla="*/ 1346200 w 5905500"/>
              <a:gd name="connsiteY39" fmla="*/ 622300 h 1397000"/>
              <a:gd name="connsiteX40" fmla="*/ 1346200 w 5905500"/>
              <a:gd name="connsiteY40" fmla="*/ 605367 h 1397000"/>
              <a:gd name="connsiteX41" fmla="*/ 1198033 w 5905500"/>
              <a:gd name="connsiteY41" fmla="*/ 605367 h 1397000"/>
              <a:gd name="connsiteX42" fmla="*/ 1198033 w 5905500"/>
              <a:gd name="connsiteY42" fmla="*/ 563033 h 1397000"/>
              <a:gd name="connsiteX43" fmla="*/ 1181100 w 5905500"/>
              <a:gd name="connsiteY43" fmla="*/ 563033 h 1397000"/>
              <a:gd name="connsiteX44" fmla="*/ 1181100 w 5905500"/>
              <a:gd name="connsiteY44" fmla="*/ 563033 h 1397000"/>
              <a:gd name="connsiteX45" fmla="*/ 1181100 w 5905500"/>
              <a:gd name="connsiteY45" fmla="*/ 520700 h 1397000"/>
              <a:gd name="connsiteX46" fmla="*/ 1100666 w 5905500"/>
              <a:gd name="connsiteY46" fmla="*/ 520700 h 1397000"/>
              <a:gd name="connsiteX47" fmla="*/ 1100666 w 5905500"/>
              <a:gd name="connsiteY47" fmla="*/ 478367 h 1397000"/>
              <a:gd name="connsiteX48" fmla="*/ 1087966 w 5905500"/>
              <a:gd name="connsiteY48" fmla="*/ 491067 h 1397000"/>
              <a:gd name="connsiteX49" fmla="*/ 1087966 w 5905500"/>
              <a:gd name="connsiteY49" fmla="*/ 448733 h 1397000"/>
              <a:gd name="connsiteX50" fmla="*/ 1045633 w 5905500"/>
              <a:gd name="connsiteY50" fmla="*/ 448733 h 1397000"/>
              <a:gd name="connsiteX51" fmla="*/ 1045633 w 5905500"/>
              <a:gd name="connsiteY51" fmla="*/ 431800 h 1397000"/>
              <a:gd name="connsiteX52" fmla="*/ 982133 w 5905500"/>
              <a:gd name="connsiteY52" fmla="*/ 431800 h 1397000"/>
              <a:gd name="connsiteX53" fmla="*/ 982133 w 5905500"/>
              <a:gd name="connsiteY53" fmla="*/ 385233 h 1397000"/>
              <a:gd name="connsiteX54" fmla="*/ 956733 w 5905500"/>
              <a:gd name="connsiteY54" fmla="*/ 385233 h 1397000"/>
              <a:gd name="connsiteX55" fmla="*/ 956733 w 5905500"/>
              <a:gd name="connsiteY55" fmla="*/ 351367 h 1397000"/>
              <a:gd name="connsiteX56" fmla="*/ 914400 w 5905500"/>
              <a:gd name="connsiteY56" fmla="*/ 351367 h 1397000"/>
              <a:gd name="connsiteX57" fmla="*/ 914400 w 5905500"/>
              <a:gd name="connsiteY57" fmla="*/ 334433 h 1397000"/>
              <a:gd name="connsiteX58" fmla="*/ 893233 w 5905500"/>
              <a:gd name="connsiteY58" fmla="*/ 334433 h 1397000"/>
              <a:gd name="connsiteX59" fmla="*/ 893233 w 5905500"/>
              <a:gd name="connsiteY59" fmla="*/ 287867 h 1397000"/>
              <a:gd name="connsiteX60" fmla="*/ 833966 w 5905500"/>
              <a:gd name="connsiteY60" fmla="*/ 287867 h 1397000"/>
              <a:gd name="connsiteX61" fmla="*/ 833966 w 5905500"/>
              <a:gd name="connsiteY61" fmla="*/ 254000 h 1397000"/>
              <a:gd name="connsiteX62" fmla="*/ 529166 w 5905500"/>
              <a:gd name="connsiteY62" fmla="*/ 254000 h 1397000"/>
              <a:gd name="connsiteX63" fmla="*/ 541866 w 5905500"/>
              <a:gd name="connsiteY63" fmla="*/ 225425 h 1397000"/>
              <a:gd name="connsiteX64" fmla="*/ 351366 w 5905500"/>
              <a:gd name="connsiteY64" fmla="*/ 222250 h 1397000"/>
              <a:gd name="connsiteX65" fmla="*/ 351366 w 5905500"/>
              <a:gd name="connsiteY65" fmla="*/ 186267 h 1397000"/>
              <a:gd name="connsiteX66" fmla="*/ 330200 w 5905500"/>
              <a:gd name="connsiteY66" fmla="*/ 186267 h 1397000"/>
              <a:gd name="connsiteX67" fmla="*/ 330200 w 5905500"/>
              <a:gd name="connsiteY67" fmla="*/ 152400 h 1397000"/>
              <a:gd name="connsiteX68" fmla="*/ 266700 w 5905500"/>
              <a:gd name="connsiteY68" fmla="*/ 152400 h 1397000"/>
              <a:gd name="connsiteX69" fmla="*/ 266700 w 5905500"/>
              <a:gd name="connsiteY69" fmla="*/ 118533 h 1397000"/>
              <a:gd name="connsiteX70" fmla="*/ 203200 w 5905500"/>
              <a:gd name="connsiteY70" fmla="*/ 118533 h 1397000"/>
              <a:gd name="connsiteX71" fmla="*/ 203200 w 5905500"/>
              <a:gd name="connsiteY71" fmla="*/ 63500 h 1397000"/>
              <a:gd name="connsiteX72" fmla="*/ 67733 w 5905500"/>
              <a:gd name="connsiteY72" fmla="*/ 63500 h 1397000"/>
              <a:gd name="connsiteX73" fmla="*/ 67733 w 5905500"/>
              <a:gd name="connsiteY73" fmla="*/ 0 h 1397000"/>
              <a:gd name="connsiteX74" fmla="*/ 38100 w 5905500"/>
              <a:gd name="connsiteY74" fmla="*/ 0 h 1397000"/>
              <a:gd name="connsiteX75" fmla="*/ 0 w 5905500"/>
              <a:gd name="connsiteY75" fmla="*/ 0 h 13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905500" h="1397000">
                <a:moveTo>
                  <a:pt x="5905500" y="1397000"/>
                </a:moveTo>
                <a:lnTo>
                  <a:pt x="3551766" y="1397000"/>
                </a:lnTo>
                <a:lnTo>
                  <a:pt x="3551766" y="1337733"/>
                </a:lnTo>
                <a:lnTo>
                  <a:pt x="3352800" y="1337733"/>
                </a:lnTo>
                <a:lnTo>
                  <a:pt x="3352800" y="1282700"/>
                </a:lnTo>
                <a:lnTo>
                  <a:pt x="3149600" y="1282700"/>
                </a:lnTo>
                <a:lnTo>
                  <a:pt x="3149600" y="1244600"/>
                </a:lnTo>
                <a:lnTo>
                  <a:pt x="2573866" y="1244600"/>
                </a:lnTo>
                <a:lnTo>
                  <a:pt x="2573866" y="1206500"/>
                </a:lnTo>
                <a:lnTo>
                  <a:pt x="2556933" y="1206500"/>
                </a:lnTo>
                <a:lnTo>
                  <a:pt x="2556933" y="1181100"/>
                </a:lnTo>
                <a:lnTo>
                  <a:pt x="2531533" y="1181100"/>
                </a:lnTo>
                <a:lnTo>
                  <a:pt x="2531533" y="1151467"/>
                </a:lnTo>
                <a:lnTo>
                  <a:pt x="2400300" y="1151467"/>
                </a:lnTo>
                <a:lnTo>
                  <a:pt x="2400300" y="1113367"/>
                </a:lnTo>
                <a:lnTo>
                  <a:pt x="2362200" y="1113367"/>
                </a:lnTo>
                <a:lnTo>
                  <a:pt x="2362200" y="1071033"/>
                </a:lnTo>
                <a:lnTo>
                  <a:pt x="2307166" y="1071033"/>
                </a:lnTo>
                <a:lnTo>
                  <a:pt x="2307166" y="1041400"/>
                </a:lnTo>
                <a:lnTo>
                  <a:pt x="2226733" y="1041400"/>
                </a:lnTo>
                <a:lnTo>
                  <a:pt x="2226733" y="999067"/>
                </a:lnTo>
                <a:lnTo>
                  <a:pt x="2078566" y="999067"/>
                </a:lnTo>
                <a:lnTo>
                  <a:pt x="2078566" y="969433"/>
                </a:lnTo>
                <a:lnTo>
                  <a:pt x="2061633" y="969433"/>
                </a:lnTo>
                <a:lnTo>
                  <a:pt x="2061633" y="935567"/>
                </a:lnTo>
                <a:lnTo>
                  <a:pt x="1934633" y="935567"/>
                </a:lnTo>
                <a:lnTo>
                  <a:pt x="1934633" y="893233"/>
                </a:lnTo>
                <a:lnTo>
                  <a:pt x="1934633" y="893233"/>
                </a:lnTo>
                <a:lnTo>
                  <a:pt x="1917700" y="876300"/>
                </a:lnTo>
                <a:lnTo>
                  <a:pt x="1697566" y="876300"/>
                </a:lnTo>
                <a:lnTo>
                  <a:pt x="1697566" y="842433"/>
                </a:lnTo>
                <a:lnTo>
                  <a:pt x="1490133" y="842433"/>
                </a:lnTo>
                <a:lnTo>
                  <a:pt x="1490133" y="785283"/>
                </a:lnTo>
                <a:lnTo>
                  <a:pt x="1463145" y="776288"/>
                </a:lnTo>
                <a:cubicBezTo>
                  <a:pt x="1463674" y="765705"/>
                  <a:pt x="1464204" y="747183"/>
                  <a:pt x="1464733" y="736600"/>
                </a:cubicBezTo>
                <a:lnTo>
                  <a:pt x="1409700" y="736600"/>
                </a:lnTo>
                <a:lnTo>
                  <a:pt x="1409700" y="664633"/>
                </a:lnTo>
                <a:lnTo>
                  <a:pt x="1384300" y="664633"/>
                </a:lnTo>
                <a:lnTo>
                  <a:pt x="1384300" y="622300"/>
                </a:lnTo>
                <a:lnTo>
                  <a:pt x="1346200" y="622300"/>
                </a:lnTo>
                <a:lnTo>
                  <a:pt x="1346200" y="605367"/>
                </a:lnTo>
                <a:lnTo>
                  <a:pt x="1198033" y="605367"/>
                </a:lnTo>
                <a:lnTo>
                  <a:pt x="1198033" y="563033"/>
                </a:lnTo>
                <a:lnTo>
                  <a:pt x="1181100" y="563033"/>
                </a:lnTo>
                <a:lnTo>
                  <a:pt x="1181100" y="563033"/>
                </a:lnTo>
                <a:lnTo>
                  <a:pt x="1181100" y="520700"/>
                </a:lnTo>
                <a:lnTo>
                  <a:pt x="1100666" y="520700"/>
                </a:lnTo>
                <a:lnTo>
                  <a:pt x="1100666" y="478367"/>
                </a:lnTo>
                <a:lnTo>
                  <a:pt x="1087966" y="491067"/>
                </a:lnTo>
                <a:lnTo>
                  <a:pt x="1087966" y="448733"/>
                </a:lnTo>
                <a:lnTo>
                  <a:pt x="1045633" y="448733"/>
                </a:lnTo>
                <a:lnTo>
                  <a:pt x="1045633" y="431800"/>
                </a:lnTo>
                <a:lnTo>
                  <a:pt x="982133" y="431800"/>
                </a:lnTo>
                <a:lnTo>
                  <a:pt x="982133" y="385233"/>
                </a:lnTo>
                <a:lnTo>
                  <a:pt x="956733" y="385233"/>
                </a:lnTo>
                <a:lnTo>
                  <a:pt x="956733" y="351367"/>
                </a:lnTo>
                <a:lnTo>
                  <a:pt x="914400" y="351367"/>
                </a:lnTo>
                <a:lnTo>
                  <a:pt x="914400" y="334433"/>
                </a:lnTo>
                <a:lnTo>
                  <a:pt x="893233" y="334433"/>
                </a:lnTo>
                <a:lnTo>
                  <a:pt x="893233" y="287867"/>
                </a:lnTo>
                <a:lnTo>
                  <a:pt x="833966" y="287867"/>
                </a:lnTo>
                <a:lnTo>
                  <a:pt x="833966" y="254000"/>
                </a:lnTo>
                <a:lnTo>
                  <a:pt x="529166" y="254000"/>
                </a:lnTo>
                <a:lnTo>
                  <a:pt x="541866" y="225425"/>
                </a:lnTo>
                <a:lnTo>
                  <a:pt x="351366" y="222250"/>
                </a:lnTo>
                <a:lnTo>
                  <a:pt x="351366" y="186267"/>
                </a:lnTo>
                <a:lnTo>
                  <a:pt x="330200" y="186267"/>
                </a:lnTo>
                <a:lnTo>
                  <a:pt x="330200" y="152400"/>
                </a:lnTo>
                <a:lnTo>
                  <a:pt x="266700" y="152400"/>
                </a:lnTo>
                <a:lnTo>
                  <a:pt x="266700" y="118533"/>
                </a:lnTo>
                <a:lnTo>
                  <a:pt x="203200" y="118533"/>
                </a:lnTo>
                <a:lnTo>
                  <a:pt x="203200" y="63500"/>
                </a:lnTo>
                <a:lnTo>
                  <a:pt x="67733" y="63500"/>
                </a:lnTo>
                <a:lnTo>
                  <a:pt x="67733" y="0"/>
                </a:lnTo>
                <a:lnTo>
                  <a:pt x="381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4" name="Oval 83">
            <a:extLst>
              <a:ext uri="{FF2B5EF4-FFF2-40B4-BE49-F238E27FC236}">
                <a16:creationId xmlns:a16="http://schemas.microsoft.com/office/drawing/2014/main" id="{D0E42DD4-3503-4AEC-B658-8783807504B5}"/>
              </a:ext>
            </a:extLst>
          </p:cNvPr>
          <p:cNvSpPr/>
          <p:nvPr/>
        </p:nvSpPr>
        <p:spPr bwMode="auto">
          <a:xfrm>
            <a:off x="5716405" y="4086363"/>
            <a:ext cx="94974" cy="94974"/>
          </a:xfrm>
          <a:prstGeom prst="ellipse">
            <a:avLst/>
          </a:prstGeom>
          <a:noFill/>
          <a:ln w="28575">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87A95723-C03F-4FB6-8D08-53EFB9C27107}"/>
              </a:ext>
            </a:extLst>
          </p:cNvPr>
          <p:cNvSpPr/>
          <p:nvPr/>
        </p:nvSpPr>
        <p:spPr bwMode="auto">
          <a:xfrm>
            <a:off x="6803220" y="4086363"/>
            <a:ext cx="94974" cy="94974"/>
          </a:xfrm>
          <a:prstGeom prst="ellipse">
            <a:avLst/>
          </a:prstGeom>
          <a:noFill/>
          <a:ln w="28575">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B6C9858D-5CEC-4C09-A5BA-41F0A34E4B27}"/>
              </a:ext>
            </a:extLst>
          </p:cNvPr>
          <p:cNvSpPr/>
          <p:nvPr/>
        </p:nvSpPr>
        <p:spPr bwMode="auto">
          <a:xfrm>
            <a:off x="6965870" y="4086363"/>
            <a:ext cx="94974" cy="94974"/>
          </a:xfrm>
          <a:prstGeom prst="ellipse">
            <a:avLst/>
          </a:prstGeom>
          <a:noFill/>
          <a:ln w="28575">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B6A84D09-C5A9-4EC9-BA30-3F9ACEBA9240}"/>
              </a:ext>
            </a:extLst>
          </p:cNvPr>
          <p:cNvSpPr/>
          <p:nvPr/>
        </p:nvSpPr>
        <p:spPr bwMode="auto">
          <a:xfrm>
            <a:off x="7112880" y="4081327"/>
            <a:ext cx="94974" cy="94974"/>
          </a:xfrm>
          <a:prstGeom prst="ellipse">
            <a:avLst/>
          </a:prstGeom>
          <a:noFill/>
          <a:ln w="28575">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1991441D-CDD9-488A-994B-9B448735E84D}"/>
              </a:ext>
            </a:extLst>
          </p:cNvPr>
          <p:cNvSpPr/>
          <p:nvPr/>
        </p:nvSpPr>
        <p:spPr bwMode="auto">
          <a:xfrm>
            <a:off x="5743223" y="390395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9427D727-8448-4F45-A256-4E1E5BD8FB27}"/>
              </a:ext>
            </a:extLst>
          </p:cNvPr>
          <p:cNvSpPr/>
          <p:nvPr/>
        </p:nvSpPr>
        <p:spPr bwMode="auto">
          <a:xfrm>
            <a:off x="5635769" y="3848416"/>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A54F2D31-1519-4675-B7D9-9CE9FE5E0D45}"/>
              </a:ext>
            </a:extLst>
          </p:cNvPr>
          <p:cNvSpPr/>
          <p:nvPr/>
        </p:nvSpPr>
        <p:spPr bwMode="auto">
          <a:xfrm>
            <a:off x="5582763" y="384574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4CB1AC55-853A-4117-9D23-21F662F450A9}"/>
              </a:ext>
            </a:extLst>
          </p:cNvPr>
          <p:cNvSpPr/>
          <p:nvPr/>
        </p:nvSpPr>
        <p:spPr bwMode="auto">
          <a:xfrm>
            <a:off x="5467675" y="384574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88D8E917-51A6-47B0-A35C-2035DD8DF926}"/>
              </a:ext>
            </a:extLst>
          </p:cNvPr>
          <p:cNvSpPr/>
          <p:nvPr/>
        </p:nvSpPr>
        <p:spPr bwMode="auto">
          <a:xfrm>
            <a:off x="5436916" y="3845741"/>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A0447D22-6499-4896-9304-791423623361}"/>
              </a:ext>
            </a:extLst>
          </p:cNvPr>
          <p:cNvSpPr/>
          <p:nvPr/>
        </p:nvSpPr>
        <p:spPr bwMode="auto">
          <a:xfrm>
            <a:off x="5134028" y="380498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9F2AC80E-45CD-4E6E-B92F-BA965313F0D0}"/>
              </a:ext>
            </a:extLst>
          </p:cNvPr>
          <p:cNvSpPr/>
          <p:nvPr/>
        </p:nvSpPr>
        <p:spPr bwMode="auto">
          <a:xfrm>
            <a:off x="4992593" y="380498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A3C162F8-226A-454C-AF31-D11645873C3F}"/>
              </a:ext>
            </a:extLst>
          </p:cNvPr>
          <p:cNvSpPr/>
          <p:nvPr/>
        </p:nvSpPr>
        <p:spPr bwMode="auto">
          <a:xfrm>
            <a:off x="5970874" y="3965713"/>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3956DFE6-FF38-4E3A-973C-DBD15CC4A383}"/>
              </a:ext>
            </a:extLst>
          </p:cNvPr>
          <p:cNvSpPr/>
          <p:nvPr/>
        </p:nvSpPr>
        <p:spPr bwMode="auto">
          <a:xfrm>
            <a:off x="6057781" y="396537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A667F55F-D56D-46B7-B321-9B71B7161AD4}"/>
              </a:ext>
            </a:extLst>
          </p:cNvPr>
          <p:cNvSpPr/>
          <p:nvPr/>
        </p:nvSpPr>
        <p:spPr bwMode="auto">
          <a:xfrm>
            <a:off x="6263493" y="396247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B36D6B8D-3826-487C-849D-ACFAA82E9178}"/>
              </a:ext>
            </a:extLst>
          </p:cNvPr>
          <p:cNvSpPr/>
          <p:nvPr/>
        </p:nvSpPr>
        <p:spPr bwMode="auto">
          <a:xfrm>
            <a:off x="6333343" y="396247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049A1FD3-5F6B-4289-90CA-9C55E99678F9}"/>
              </a:ext>
            </a:extLst>
          </p:cNvPr>
          <p:cNvSpPr/>
          <p:nvPr/>
        </p:nvSpPr>
        <p:spPr bwMode="auto">
          <a:xfrm>
            <a:off x="6451975" y="3962470"/>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8DADC6E4-D30D-44A1-A69E-70D36F39FBAA}"/>
              </a:ext>
            </a:extLst>
          </p:cNvPr>
          <p:cNvSpPr/>
          <p:nvPr/>
        </p:nvSpPr>
        <p:spPr bwMode="auto">
          <a:xfrm>
            <a:off x="6521979" y="3955966"/>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E128D3F1-1DBC-42AD-84B1-39B372458216}"/>
              </a:ext>
            </a:extLst>
          </p:cNvPr>
          <p:cNvSpPr/>
          <p:nvPr/>
        </p:nvSpPr>
        <p:spPr bwMode="auto">
          <a:xfrm>
            <a:off x="6606669" y="395401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DA9CEAAB-27BC-4BE3-AE1D-F073D91FD039}"/>
              </a:ext>
            </a:extLst>
          </p:cNvPr>
          <p:cNvSpPr/>
          <p:nvPr/>
        </p:nvSpPr>
        <p:spPr bwMode="auto">
          <a:xfrm>
            <a:off x="6955883" y="395401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F6B0B18A-9994-480B-96CF-6C44257E2D95}"/>
              </a:ext>
            </a:extLst>
          </p:cNvPr>
          <p:cNvSpPr/>
          <p:nvPr/>
        </p:nvSpPr>
        <p:spPr bwMode="auto">
          <a:xfrm>
            <a:off x="7039702" y="3954019"/>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24D9020-E510-43EA-AEC0-AD4D4EC1E35D}"/>
              </a:ext>
            </a:extLst>
          </p:cNvPr>
          <p:cNvSpPr/>
          <p:nvPr/>
        </p:nvSpPr>
        <p:spPr bwMode="auto">
          <a:xfrm>
            <a:off x="8217716" y="3959965"/>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3E829326-1023-47C2-89BA-974D04E63002}"/>
              </a:ext>
            </a:extLst>
          </p:cNvPr>
          <p:cNvSpPr/>
          <p:nvPr/>
        </p:nvSpPr>
        <p:spPr bwMode="auto">
          <a:xfrm>
            <a:off x="2787448" y="2789967"/>
            <a:ext cx="94974" cy="94974"/>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0FCDAA1E-4C8C-44D6-BED5-4068F83FFF5D}"/>
              </a:ext>
            </a:extLst>
          </p:cNvPr>
          <p:cNvSpPr/>
          <p:nvPr/>
        </p:nvSpPr>
        <p:spPr bwMode="auto">
          <a:xfrm>
            <a:off x="2795712" y="264750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B80AC745-F106-4F3F-B410-72D1E35116D1}"/>
              </a:ext>
            </a:extLst>
          </p:cNvPr>
          <p:cNvSpPr/>
          <p:nvPr/>
        </p:nvSpPr>
        <p:spPr bwMode="auto">
          <a:xfrm>
            <a:off x="2750987" y="264371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A267D47F-80F8-4A59-BEBD-AE7B7AEBE272}"/>
              </a:ext>
            </a:extLst>
          </p:cNvPr>
          <p:cNvSpPr/>
          <p:nvPr/>
        </p:nvSpPr>
        <p:spPr bwMode="auto">
          <a:xfrm>
            <a:off x="5668937" y="360555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BBB5364E-7460-490C-B946-C76E9F47D00D}"/>
              </a:ext>
            </a:extLst>
          </p:cNvPr>
          <p:cNvSpPr/>
          <p:nvPr/>
        </p:nvSpPr>
        <p:spPr bwMode="auto">
          <a:xfrm>
            <a:off x="5602268" y="360555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67F78791-5C05-4AB1-88ED-B7AC4B9E5FD5}"/>
              </a:ext>
            </a:extLst>
          </p:cNvPr>
          <p:cNvSpPr/>
          <p:nvPr/>
        </p:nvSpPr>
        <p:spPr bwMode="auto">
          <a:xfrm>
            <a:off x="5336093" y="360766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3D723EC7-DC47-4D85-A2E7-4E544870F250}"/>
              </a:ext>
            </a:extLst>
          </p:cNvPr>
          <p:cNvSpPr/>
          <p:nvPr/>
        </p:nvSpPr>
        <p:spPr bwMode="auto">
          <a:xfrm>
            <a:off x="5372495" y="360975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87B30078-F585-4FD2-94D9-30D6DC14C206}"/>
              </a:ext>
            </a:extLst>
          </p:cNvPr>
          <p:cNvSpPr/>
          <p:nvPr/>
        </p:nvSpPr>
        <p:spPr bwMode="auto">
          <a:xfrm>
            <a:off x="5419841" y="360557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032A67BD-5778-40AE-8D10-A0B4DE755B76}"/>
              </a:ext>
            </a:extLst>
          </p:cNvPr>
          <p:cNvSpPr/>
          <p:nvPr/>
        </p:nvSpPr>
        <p:spPr bwMode="auto">
          <a:xfrm>
            <a:off x="5634580" y="3607782"/>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E9E5267B-A06D-4B9A-A072-391F05CF2913}"/>
              </a:ext>
            </a:extLst>
          </p:cNvPr>
          <p:cNvSpPr/>
          <p:nvPr/>
        </p:nvSpPr>
        <p:spPr bwMode="auto">
          <a:xfrm>
            <a:off x="5720091" y="3602112"/>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A22A4800-FFDD-4A89-BB62-D70500A6B089}"/>
              </a:ext>
            </a:extLst>
          </p:cNvPr>
          <p:cNvSpPr/>
          <p:nvPr/>
        </p:nvSpPr>
        <p:spPr bwMode="auto">
          <a:xfrm>
            <a:off x="5863610" y="360555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B0E17E68-A851-49AB-B548-DDEF7A893C62}"/>
              </a:ext>
            </a:extLst>
          </p:cNvPr>
          <p:cNvSpPr/>
          <p:nvPr/>
        </p:nvSpPr>
        <p:spPr bwMode="auto">
          <a:xfrm>
            <a:off x="5904186" y="3604229"/>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AEBEB278-B71A-46F1-A329-C9504EE517FA}"/>
              </a:ext>
            </a:extLst>
          </p:cNvPr>
          <p:cNvSpPr/>
          <p:nvPr/>
        </p:nvSpPr>
        <p:spPr bwMode="auto">
          <a:xfrm>
            <a:off x="6017715" y="3605754"/>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A5F14D64-8379-4DFF-B007-9E7253EE322C}"/>
              </a:ext>
            </a:extLst>
          </p:cNvPr>
          <p:cNvSpPr/>
          <p:nvPr/>
        </p:nvSpPr>
        <p:spPr bwMode="auto">
          <a:xfrm>
            <a:off x="6053276" y="3605525"/>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4EFA71FB-4A37-4C8A-976B-6B825FEA403A}"/>
              </a:ext>
            </a:extLst>
          </p:cNvPr>
          <p:cNvSpPr/>
          <p:nvPr/>
        </p:nvSpPr>
        <p:spPr bwMode="auto">
          <a:xfrm>
            <a:off x="6088837" y="360529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4702AA2A-23B2-4110-BE2B-920E30FA7A9E}"/>
              </a:ext>
            </a:extLst>
          </p:cNvPr>
          <p:cNvSpPr/>
          <p:nvPr/>
        </p:nvSpPr>
        <p:spPr bwMode="auto">
          <a:xfrm>
            <a:off x="6124333" y="3664223"/>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61C42FC2-2DC7-4E98-A030-CB5462F7A9E4}"/>
              </a:ext>
            </a:extLst>
          </p:cNvPr>
          <p:cNvSpPr/>
          <p:nvPr/>
        </p:nvSpPr>
        <p:spPr bwMode="auto">
          <a:xfrm>
            <a:off x="6285706" y="3668071"/>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ECBD41FC-6E1A-4A2A-80B2-57D64385C375}"/>
              </a:ext>
            </a:extLst>
          </p:cNvPr>
          <p:cNvSpPr/>
          <p:nvPr/>
        </p:nvSpPr>
        <p:spPr bwMode="auto">
          <a:xfrm>
            <a:off x="6319544" y="3666401"/>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58AFA09C-AF73-43FF-ADB3-5D2F36872CD2}"/>
              </a:ext>
            </a:extLst>
          </p:cNvPr>
          <p:cNvSpPr/>
          <p:nvPr/>
        </p:nvSpPr>
        <p:spPr bwMode="auto">
          <a:xfrm>
            <a:off x="6353382" y="3664731"/>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DC70CE9F-7F50-48AF-8155-641B33D2085F}"/>
              </a:ext>
            </a:extLst>
          </p:cNvPr>
          <p:cNvSpPr/>
          <p:nvPr/>
        </p:nvSpPr>
        <p:spPr bwMode="auto">
          <a:xfrm>
            <a:off x="6467330" y="367307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83237B33-3E26-4E2A-95E2-361B5793610F}"/>
              </a:ext>
            </a:extLst>
          </p:cNvPr>
          <p:cNvSpPr/>
          <p:nvPr/>
        </p:nvSpPr>
        <p:spPr bwMode="auto">
          <a:xfrm>
            <a:off x="6656024" y="367307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8B175885-1D09-4E90-8FC2-88F257B9F36C}"/>
              </a:ext>
            </a:extLst>
          </p:cNvPr>
          <p:cNvSpPr/>
          <p:nvPr/>
        </p:nvSpPr>
        <p:spPr bwMode="auto">
          <a:xfrm>
            <a:off x="6936892" y="3673078"/>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F34D11B1-CD56-4557-947C-55F478FEB732}"/>
              </a:ext>
            </a:extLst>
          </p:cNvPr>
          <p:cNvSpPr/>
          <p:nvPr/>
        </p:nvSpPr>
        <p:spPr bwMode="auto">
          <a:xfrm>
            <a:off x="7121474" y="3678697"/>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6A9178CF-6263-449E-B8BF-4A131DA542A0}"/>
              </a:ext>
            </a:extLst>
          </p:cNvPr>
          <p:cNvSpPr/>
          <p:nvPr/>
        </p:nvSpPr>
        <p:spPr bwMode="auto">
          <a:xfrm>
            <a:off x="7164247" y="3673246"/>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A2EA024F-FE24-4D9F-BAE4-07CDCE8DEAA4}"/>
              </a:ext>
            </a:extLst>
          </p:cNvPr>
          <p:cNvSpPr/>
          <p:nvPr/>
        </p:nvSpPr>
        <p:spPr bwMode="auto">
          <a:xfrm>
            <a:off x="8219833" y="3675257"/>
            <a:ext cx="94974" cy="94974"/>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698145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BAYOU: Response</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27076" y="1604963"/>
          <a:ext cx="10735055" cy="4297760"/>
        </p:xfrm>
        <a:graphic>
          <a:graphicData uri="http://schemas.openxmlformats.org/drawingml/2006/table">
            <a:tbl>
              <a:tblPr/>
              <a:tblGrid>
                <a:gridCol w="2147011">
                  <a:extLst>
                    <a:ext uri="{9D8B030D-6E8A-4147-A177-3AD203B41FA5}">
                      <a16:colId xmlns:a16="http://schemas.microsoft.com/office/drawing/2014/main" val="20000"/>
                    </a:ext>
                  </a:extLst>
                </a:gridCol>
                <a:gridCol w="2147011">
                  <a:extLst>
                    <a:ext uri="{9D8B030D-6E8A-4147-A177-3AD203B41FA5}">
                      <a16:colId xmlns:a16="http://schemas.microsoft.com/office/drawing/2014/main" val="20001"/>
                    </a:ext>
                  </a:extLst>
                </a:gridCol>
                <a:gridCol w="2147011">
                  <a:extLst>
                    <a:ext uri="{9D8B030D-6E8A-4147-A177-3AD203B41FA5}">
                      <a16:colId xmlns:a16="http://schemas.microsoft.com/office/drawing/2014/main" val="20002"/>
                    </a:ext>
                  </a:extLst>
                </a:gridCol>
                <a:gridCol w="2147011">
                  <a:extLst>
                    <a:ext uri="{9D8B030D-6E8A-4147-A177-3AD203B41FA5}">
                      <a16:colId xmlns:a16="http://schemas.microsoft.com/office/drawing/2014/main" val="601419057"/>
                    </a:ext>
                  </a:extLst>
                </a:gridCol>
                <a:gridCol w="2147011">
                  <a:extLst>
                    <a:ext uri="{9D8B030D-6E8A-4147-A177-3AD203B41FA5}">
                      <a16:colId xmlns:a16="http://schemas.microsoft.com/office/drawing/2014/main" val="673363773"/>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n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ITT Population</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HRRm Subgroup</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2598955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78)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76)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Durvalumab + Olaparib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17)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Durvalumab + 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(28.2)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(18.4)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(35.3)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objective response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≥7 wk</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(24.4)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(5.1)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(31.6)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(47.4)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(85.7)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(range)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(4.7-12.1)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14.8 (7.5-17.2)</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(3.7-12.0)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9" name="Text Box 15">
            <a:extLst>
              <a:ext uri="{FF2B5EF4-FFF2-40B4-BE49-F238E27FC236}">
                <a16:creationId xmlns:a16="http://schemas.microsoft.com/office/drawing/2014/main" id="{DC31B86B-F29D-7042-BE40-66803923F13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D8CB8B24-5675-C44D-AED8-A8BBA7CFABE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BFFDCF3-CF7A-8148-9946-3F6A44229F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501EF3B9-B026-5343-95DB-CDF7EB82AF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04010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BAYOU: Safety</a:t>
            </a:r>
          </a:p>
        </p:txBody>
      </p:sp>
      <p:sp>
        <p:nvSpPr>
          <p:cNvPr id="11" name="Content Placeholder 10">
            <a:extLst>
              <a:ext uri="{FF2B5EF4-FFF2-40B4-BE49-F238E27FC236}">
                <a16:creationId xmlns:a16="http://schemas.microsoft.com/office/drawing/2014/main" id="{68478534-5DBD-AF44-A6BB-7B9B79A3FF7B}"/>
              </a:ext>
            </a:extLst>
          </p:cNvPr>
          <p:cNvSpPr>
            <a:spLocks noGrp="1"/>
          </p:cNvSpPr>
          <p:nvPr>
            <p:ph idx="1"/>
          </p:nvPr>
        </p:nvSpPr>
        <p:spPr>
          <a:xfrm>
            <a:off x="604675" y="5940021"/>
            <a:ext cx="10877529" cy="223711"/>
          </a:xfrm>
        </p:spPr>
        <p:txBody>
          <a:bodyPr/>
          <a:lstStyle/>
          <a:p>
            <a:r>
              <a:rPr lang="en-US" sz="2200" dirty="0"/>
              <a:t>1 death in placebo arm due to anemia reported by investigator as related to study drug</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27076" y="1604963"/>
          <a:ext cx="10735055" cy="4267424"/>
        </p:xfrm>
        <a:graphic>
          <a:graphicData uri="http://schemas.openxmlformats.org/drawingml/2006/table">
            <a:tbl>
              <a:tblPr/>
              <a:tblGrid>
                <a:gridCol w="2765095">
                  <a:extLst>
                    <a:ext uri="{9D8B030D-6E8A-4147-A177-3AD203B41FA5}">
                      <a16:colId xmlns:a16="http://schemas.microsoft.com/office/drawing/2014/main" val="20000"/>
                    </a:ext>
                  </a:extLst>
                </a:gridCol>
                <a:gridCol w="1992490">
                  <a:extLst>
                    <a:ext uri="{9D8B030D-6E8A-4147-A177-3AD203B41FA5}">
                      <a16:colId xmlns:a16="http://schemas.microsoft.com/office/drawing/2014/main" val="20001"/>
                    </a:ext>
                  </a:extLst>
                </a:gridCol>
                <a:gridCol w="1992490">
                  <a:extLst>
                    <a:ext uri="{9D8B030D-6E8A-4147-A177-3AD203B41FA5}">
                      <a16:colId xmlns:a16="http://schemas.microsoft.com/office/drawing/2014/main" val="20002"/>
                    </a:ext>
                  </a:extLst>
                </a:gridCol>
                <a:gridCol w="1992490">
                  <a:extLst>
                    <a:ext uri="{9D8B030D-6E8A-4147-A177-3AD203B41FA5}">
                      <a16:colId xmlns:a16="http://schemas.microsoft.com/office/drawing/2014/main" val="601419057"/>
                    </a:ext>
                  </a:extLst>
                </a:gridCol>
                <a:gridCol w="1992490">
                  <a:extLst>
                    <a:ext uri="{9D8B030D-6E8A-4147-A177-3AD203B41FA5}">
                      <a16:colId xmlns:a16="http://schemas.microsoft.com/office/drawing/2014/main" val="673363773"/>
                    </a:ext>
                  </a:extLst>
                </a:gridCol>
              </a:tblGrid>
              <a:tr h="20214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 in ≥5% of Patients, %</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Olaparib (n = 78)</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Placebo (n = 76)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25989550"/>
                  </a:ext>
                </a:extLst>
              </a:tr>
              <a:tr h="20214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Any Grade</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19.7</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056315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0534519"/>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890271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626071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799741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2135079"/>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558182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67591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6695724"/>
                  </a:ext>
                </a:extLst>
              </a:tr>
            </a:tbl>
          </a:graphicData>
        </a:graphic>
      </p:graphicFrame>
      <p:sp>
        <p:nvSpPr>
          <p:cNvPr id="9" name="Text Box 15">
            <a:extLst>
              <a:ext uri="{FF2B5EF4-FFF2-40B4-BE49-F238E27FC236}">
                <a16:creationId xmlns:a16="http://schemas.microsoft.com/office/drawing/2014/main" id="{DC31B86B-F29D-7042-BE40-66803923F13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84A6D027-75A0-2F43-B200-02279E2797FE}"/>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1B7B113-4F85-0B49-8D7D-D9402990D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00245027-24AD-F746-BD26-7E29927826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957648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BAYOU: 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Durvalumab + olaparib did not significantly improve PFS vs durvalumab + placebo as first-line treatment for patients with platinum-ineligible, unresectable, stage IV urothelial carcinoma</a:t>
            </a:r>
          </a:p>
          <a:p>
            <a:pPr lvl="1"/>
            <a:r>
              <a:rPr lang="en-US" dirty="0"/>
              <a:t>Preplanned secondary analysis observed potential PFS benefit with durvalumab + olaparib in HRRm subgroup</a:t>
            </a:r>
          </a:p>
          <a:p>
            <a:r>
              <a:rPr lang="en-US" dirty="0"/>
              <a:t>Shorter OS observed in HRRm subgroup regardless of treatment arm, consistent with a poor prognosis in this population</a:t>
            </a:r>
          </a:p>
          <a:p>
            <a:r>
              <a:rPr lang="en-US" dirty="0"/>
              <a:t>Safety profile consistent with known toxicity profiles for each drug</a:t>
            </a:r>
          </a:p>
          <a:p>
            <a:r>
              <a:rPr lang="en-US" dirty="0"/>
              <a:t>Investigators suggest that PARP inhibition may have role in treating metastatic urothelial cancer with HRRm, with further study warranted</a:t>
            </a:r>
          </a:p>
        </p:txBody>
      </p:sp>
      <p:sp>
        <p:nvSpPr>
          <p:cNvPr id="9" name="Text Box 15">
            <a:extLst>
              <a:ext uri="{FF2B5EF4-FFF2-40B4-BE49-F238E27FC236}">
                <a16:creationId xmlns:a16="http://schemas.microsoft.com/office/drawing/2014/main" id="{F82015D7-C102-D54A-9E37-47F3728A35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Rosenberg. ASCO GU 2022. Abstr 437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F15B896B-A14B-DF49-9CD0-DFA829A53CBD}"/>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506903F6-B6A0-7347-B1E8-C107C474D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8B4908F8-ADD4-8442-AE53-9E06123833E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74454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ATLANTIS: Maintenance Rucaparib After </a:t>
            </a:r>
            <a:br>
              <a:rPr lang="en-US" altLang="en-US" dirty="0"/>
            </a:br>
            <a:r>
              <a:rPr lang="en-US" altLang="en-US" dirty="0"/>
              <a:t>Platinum-Based CT in mUC With DNA Repair Deficiency</a:t>
            </a:r>
          </a:p>
        </p:txBody>
      </p:sp>
      <p:sp>
        <p:nvSpPr>
          <p:cNvPr id="4" name="Content Placeholder 3">
            <a:extLst>
              <a:ext uri="{FF2B5EF4-FFF2-40B4-BE49-F238E27FC236}">
                <a16:creationId xmlns:a16="http://schemas.microsoft.com/office/drawing/2014/main" id="{A7E4B9AC-5AE9-4F00-A334-270AA3BA82AE}"/>
              </a:ext>
            </a:extLst>
          </p:cNvPr>
          <p:cNvSpPr>
            <a:spLocks noGrp="1"/>
          </p:cNvSpPr>
          <p:nvPr>
            <p:ph idx="1"/>
          </p:nvPr>
        </p:nvSpPr>
        <p:spPr/>
        <p:txBody>
          <a:bodyPr/>
          <a:lstStyle/>
          <a:p>
            <a:r>
              <a:rPr lang="en-US" sz="2000" dirty="0"/>
              <a:t>Final analysis of rucaparib comparison arm in ongoing adaptive, multicomparison phase II </a:t>
            </a:r>
            <a:br>
              <a:rPr lang="en-US" sz="2000" dirty="0"/>
            </a:br>
            <a:r>
              <a:rPr lang="en-US" sz="2000" dirty="0"/>
              <a:t>ATLANTIS trial (data cutoff: November 17, 2021)</a:t>
            </a:r>
          </a:p>
          <a:p>
            <a:pPr lvl="1"/>
            <a:r>
              <a:rPr lang="en-US" sz="1800" dirty="0"/>
              <a:t>Recruitment discontinued after 40 patients randomized due to COVID-19 emerging in March 2020 </a:t>
            </a:r>
            <a:br>
              <a:rPr lang="en-US" sz="1800" dirty="0"/>
            </a:br>
            <a:r>
              <a:rPr lang="en-US" sz="1800" dirty="0"/>
              <a:t>plus data reported in June 2020 supporting maintenance avelumab in this setting</a:t>
            </a:r>
          </a:p>
          <a:p>
            <a:pPr lvl="1"/>
            <a:r>
              <a:rPr lang="en-US" sz="1800" dirty="0"/>
              <a:t>Statistical design prospectively revised in February 2021</a:t>
            </a:r>
            <a:endParaRPr lang="en-US" sz="20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3429469"/>
            <a:ext cx="256857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urothelial carcinoma (T4b and/or N1-3 and/or M1); biomarker positive for DRD*; achieved SD/PR/CR on first-line platinum-based CT; ≤10 wk from CT;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40)</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3672574"/>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Rucaparib </a:t>
            </a:r>
            <a:r>
              <a:rPr lang="en-US" altLang="en-US" sz="1600" b="0" dirty="0">
                <a:solidFill>
                  <a:schemeClr val="tx1"/>
                </a:solidFill>
                <a:latin typeface="Calibri" panose="020F0502020204030204" pitchFamily="34" charset="0"/>
              </a:rPr>
              <a:t>600 mg PO BID until PD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20)</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3" y="4617137"/>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20)</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468332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408862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22" name="Text Box 30">
            <a:extLst>
              <a:ext uri="{FF2B5EF4-FFF2-40B4-BE49-F238E27FC236}">
                <a16:creationId xmlns:a16="http://schemas.microsoft.com/office/drawing/2014/main" id="{79A2E076-12F3-4830-8426-C714B0040E6D}"/>
              </a:ext>
            </a:extLst>
          </p:cNvPr>
          <p:cNvSpPr txBox="1">
            <a:spLocks noChangeArrowheads="1"/>
          </p:cNvSpPr>
          <p:nvPr/>
        </p:nvSpPr>
        <p:spPr bwMode="auto">
          <a:xfrm>
            <a:off x="727077" y="5881184"/>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*Archival tumor sample positive for loss of heterozygosity, somatic alteration in 15-gene DRD panel, and/or known germline </a:t>
            </a:r>
            <a:r>
              <a:rPr lang="en-US" altLang="en-US" sz="1400" b="0" i="1" dirty="0">
                <a:solidFill>
                  <a:schemeClr val="bg1"/>
                </a:solidFill>
                <a:latin typeface="Calibri" panose="020F0502020204030204" pitchFamily="34" charset="0"/>
              </a:rPr>
              <a:t>BRCA1/2</a:t>
            </a:r>
            <a:r>
              <a:rPr lang="en-US" altLang="en-US" sz="1400" b="0" dirty="0">
                <a:solidFill>
                  <a:schemeClr val="bg1"/>
                </a:solidFill>
                <a:latin typeface="Calibri" panose="020F0502020204030204" pitchFamily="34" charset="0"/>
              </a:rPr>
              <a:t> alteration.</a:t>
            </a:r>
            <a:endParaRPr lang="en-US" altLang="en-US" sz="1400" dirty="0">
              <a:solidFill>
                <a:schemeClr val="bg1"/>
              </a:solidFill>
              <a:latin typeface="Calibri" panose="020F0502020204030204" pitchFamily="34" charset="0"/>
            </a:endParaRPr>
          </a:p>
        </p:txBody>
      </p:sp>
      <p:sp>
        <p:nvSpPr>
          <p:cNvPr id="23" name="Content Placeholder 3">
            <a:extLst>
              <a:ext uri="{FF2B5EF4-FFF2-40B4-BE49-F238E27FC236}">
                <a16:creationId xmlns:a16="http://schemas.microsoft.com/office/drawing/2014/main" id="{903C025A-5693-4FAB-AFF5-0ED1ADD78318}"/>
              </a:ext>
            </a:extLst>
          </p:cNvPr>
          <p:cNvSpPr txBox="1">
            <a:spLocks/>
          </p:cNvSpPr>
          <p:nvPr/>
        </p:nvSpPr>
        <p:spPr>
          <a:xfrm>
            <a:off x="8089899" y="3327400"/>
            <a:ext cx="3668713" cy="28627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a:t>
            </a:r>
            <a:r>
              <a:rPr lang="en-US" sz="2000" b="0" kern="0" dirty="0"/>
              <a:t> PFS</a:t>
            </a:r>
          </a:p>
          <a:p>
            <a:pPr lvl="1"/>
            <a:r>
              <a:rPr lang="en-US" sz="1800" b="0" kern="0" dirty="0"/>
              <a:t>Revised to have 85.4% power, 1-sided </a:t>
            </a:r>
            <a:r>
              <a:rPr lang="el-GR" sz="1800" b="0" kern="0" dirty="0"/>
              <a:t>α</a:t>
            </a:r>
            <a:r>
              <a:rPr lang="en-US" sz="1800" b="0" kern="0" dirty="0"/>
              <a:t> of 20%, requiring 30 events for </a:t>
            </a:r>
            <a:br>
              <a:rPr lang="en-US" sz="1800" b="0" kern="0" dirty="0"/>
            </a:br>
            <a:r>
              <a:rPr lang="en-US" sz="1800" b="0" kern="0" dirty="0"/>
              <a:t>target HR of 0.5</a:t>
            </a:r>
          </a:p>
          <a:p>
            <a:r>
              <a:rPr lang="en-US" sz="2000" b="1" kern="0" dirty="0"/>
              <a:t>Secondary endpoints:</a:t>
            </a:r>
            <a:r>
              <a:rPr lang="en-US" sz="2000" b="0" kern="0" dirty="0"/>
              <a:t> OS, confirmed ORR (RECIST v1.1), safety (CTCAE v4.03)</a:t>
            </a:r>
            <a:endParaRPr lang="en-US" sz="2000" b="1" kern="0" dirty="0"/>
          </a:p>
        </p:txBody>
      </p:sp>
    </p:spTree>
    <p:extLst>
      <p:ext uri="{BB962C8B-B14F-4D97-AF65-F5344CB8AC3E}">
        <p14:creationId xmlns:p14="http://schemas.microsoft.com/office/powerpoint/2010/main" val="23422834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ATLANTIS: DRD Testing</a:t>
            </a:r>
          </a:p>
        </p:txBody>
      </p:sp>
      <p:sp>
        <p:nvSpPr>
          <p:cNvPr id="3" name="Content Placeholder 2">
            <a:extLst>
              <a:ext uri="{FF2B5EF4-FFF2-40B4-BE49-F238E27FC236}">
                <a16:creationId xmlns:a16="http://schemas.microsoft.com/office/drawing/2014/main" id="{1A925065-6F1C-4E95-A057-8399E2203EFA}"/>
              </a:ext>
            </a:extLst>
          </p:cNvPr>
          <p:cNvSpPr>
            <a:spLocks noGrp="1"/>
          </p:cNvSpPr>
          <p:nvPr>
            <p:ph sz="half" idx="1"/>
          </p:nvPr>
        </p:nvSpPr>
        <p:spPr/>
        <p:txBody>
          <a:bodyPr/>
          <a:lstStyle/>
          <a:p>
            <a:r>
              <a:rPr lang="en-US" sz="2400" dirty="0"/>
              <a:t>Somatic tumor testing of archival sample with FoundationOne NGS</a:t>
            </a:r>
          </a:p>
          <a:p>
            <a:r>
              <a:rPr lang="en-US" sz="2400" dirty="0"/>
              <a:t>DRD biomarker positivity defined as meeting ≥1 of the following criteria</a:t>
            </a:r>
          </a:p>
          <a:p>
            <a:pPr lvl="1"/>
            <a:r>
              <a:rPr lang="en-US" sz="2200" dirty="0"/>
              <a:t>≥10% genome-wide loss of heterozygosity</a:t>
            </a:r>
          </a:p>
          <a:p>
            <a:pPr lvl="1"/>
            <a:r>
              <a:rPr lang="en-US" sz="2200" dirty="0"/>
              <a:t>Somatic alteration in any of 15 genes (</a:t>
            </a:r>
            <a:r>
              <a:rPr lang="en-US" sz="2200" i="1" dirty="0"/>
              <a:t>ATM, BARD1, BRCA1, BRCA2, BRIP1, CDK12, CHEK2, FANCA, NBN, PALB2, RAD51, RAD51B, RAD51C, RAD51D, RAD54L</a:t>
            </a:r>
            <a:r>
              <a:rPr lang="en-US" sz="2200" dirty="0"/>
              <a:t>)</a:t>
            </a:r>
          </a:p>
          <a:p>
            <a:pPr lvl="1"/>
            <a:r>
              <a:rPr lang="en-US" sz="2200" dirty="0"/>
              <a:t>Known germline alteration in </a:t>
            </a:r>
            <a:r>
              <a:rPr lang="en-US" sz="2200" i="1" dirty="0"/>
              <a:t>BRCA1</a:t>
            </a:r>
            <a:r>
              <a:rPr lang="en-US" sz="2200" dirty="0"/>
              <a:t> or </a:t>
            </a:r>
            <a:r>
              <a:rPr lang="en-US" sz="2200" i="1" dirty="0"/>
              <a:t>BRCA2</a:t>
            </a:r>
            <a:endParaRPr lang="en-US" sz="2200" dirty="0"/>
          </a:p>
        </p:txBody>
      </p:sp>
      <p:sp>
        <p:nvSpPr>
          <p:cNvPr id="4" name="Content Placeholder 3">
            <a:extLst>
              <a:ext uri="{FF2B5EF4-FFF2-40B4-BE49-F238E27FC236}">
                <a16:creationId xmlns:a16="http://schemas.microsoft.com/office/drawing/2014/main" id="{55328E0D-B99F-489F-A3B8-FD34E3E2828D}"/>
              </a:ext>
            </a:extLst>
          </p:cNvPr>
          <p:cNvSpPr>
            <a:spLocks noGrp="1"/>
          </p:cNvSpPr>
          <p:nvPr>
            <p:ph sz="half" idx="2"/>
          </p:nvPr>
        </p:nvSpPr>
        <p:spPr/>
        <p:txBody>
          <a:bodyPr/>
          <a:lstStyle/>
          <a:p>
            <a:r>
              <a:rPr lang="en-US" sz="2400" dirty="0"/>
              <a:t>Of the 279 patients registered to ATLANTIS:</a:t>
            </a:r>
          </a:p>
          <a:p>
            <a:pPr lvl="1"/>
            <a:r>
              <a:rPr lang="en-US" sz="2200" dirty="0"/>
              <a:t>248 patients were prescreened for the rucaparib comparison</a:t>
            </a:r>
          </a:p>
          <a:p>
            <a:pPr lvl="1"/>
            <a:r>
              <a:rPr lang="en-US" sz="2200" dirty="0"/>
              <a:t>74 patients identified as DRD biomarker positive</a:t>
            </a:r>
          </a:p>
          <a:p>
            <a:pPr lvl="1"/>
            <a:r>
              <a:rPr lang="en-US" sz="2200" dirty="0"/>
              <a:t>40 patients randomized</a:t>
            </a:r>
          </a:p>
        </p:txBody>
      </p:sp>
      <p:graphicFrame>
        <p:nvGraphicFramePr>
          <p:cNvPr id="11" name="Group 3">
            <a:extLst>
              <a:ext uri="{FF2B5EF4-FFF2-40B4-BE49-F238E27FC236}">
                <a16:creationId xmlns:a16="http://schemas.microsoft.com/office/drawing/2014/main" id="{159231F6-D1C9-4456-957B-9A2E2EF2759C}"/>
              </a:ext>
            </a:extLst>
          </p:cNvPr>
          <p:cNvGraphicFramePr>
            <a:graphicFrameLocks/>
          </p:cNvGraphicFramePr>
          <p:nvPr>
            <p:extLst>
              <p:ext uri="{D42A27DB-BD31-4B8C-83A1-F6EECF244321}">
                <p14:modId xmlns:p14="http://schemas.microsoft.com/office/powerpoint/2010/main" val="2987223760"/>
              </p:ext>
            </p:extLst>
          </p:nvPr>
        </p:nvGraphicFramePr>
        <p:xfrm>
          <a:off x="6381941" y="4435335"/>
          <a:ext cx="5100263" cy="1737424"/>
        </p:xfrm>
        <a:graphic>
          <a:graphicData uri="http://schemas.openxmlformats.org/drawingml/2006/table">
            <a:tbl>
              <a:tblPr/>
              <a:tblGrid>
                <a:gridCol w="3236939">
                  <a:extLst>
                    <a:ext uri="{9D8B030D-6E8A-4147-A177-3AD203B41FA5}">
                      <a16:colId xmlns:a16="http://schemas.microsoft.com/office/drawing/2014/main" val="20000"/>
                    </a:ext>
                  </a:extLst>
                </a:gridCol>
                <a:gridCol w="1863324">
                  <a:extLst>
                    <a:ext uri="{9D8B030D-6E8A-4147-A177-3AD203B41FA5}">
                      <a16:colId xmlns:a16="http://schemas.microsoft.com/office/drawing/2014/main" val="20001"/>
                    </a:ext>
                  </a:extLst>
                </a:gridCol>
              </a:tblGrid>
              <a:tr h="406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Criteria Met For DRD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Biomarker Positivity,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2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loss of heterozygosity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2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DRD gene altered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22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Both</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B382B74B-071B-0741-9B44-C7963E80BCB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1099287-1641-374F-B2BE-CEA825786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F4F3FA69-9EC3-A44D-B8B9-AE9ECC4FE5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1">
            <a:extLst>
              <a:ext uri="{FF2B5EF4-FFF2-40B4-BE49-F238E27FC236}">
                <a16:creationId xmlns:a16="http://schemas.microsoft.com/office/drawing/2014/main" id="{F316CDA3-6689-0144-98E2-0A518C1960D0}"/>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130747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ATLANTIS: Baseline Characteristics</a:t>
            </a:r>
          </a:p>
        </p:txBody>
      </p:sp>
      <p:graphicFrame>
        <p:nvGraphicFramePr>
          <p:cNvPr id="11" name="Group 3">
            <a:extLst>
              <a:ext uri="{FF2B5EF4-FFF2-40B4-BE49-F238E27FC236}">
                <a16:creationId xmlns:a16="http://schemas.microsoft.com/office/drawing/2014/main" id="{159231F6-D1C9-4456-957B-9A2E2EF2759C}"/>
              </a:ext>
            </a:extLst>
          </p:cNvPr>
          <p:cNvGraphicFramePr>
            <a:graphicFrameLocks/>
          </p:cNvGraphicFramePr>
          <p:nvPr/>
        </p:nvGraphicFramePr>
        <p:xfrm>
          <a:off x="722313" y="1610437"/>
          <a:ext cx="5376672" cy="4114896"/>
        </p:xfrm>
        <a:graphic>
          <a:graphicData uri="http://schemas.openxmlformats.org/drawingml/2006/table">
            <a:tbl>
              <a:tblPr/>
              <a:tblGrid>
                <a:gridCol w="2227880">
                  <a:extLst>
                    <a:ext uri="{9D8B030D-6E8A-4147-A177-3AD203B41FA5}">
                      <a16:colId xmlns:a16="http://schemas.microsoft.com/office/drawing/2014/main" val="20000"/>
                    </a:ext>
                  </a:extLst>
                </a:gridCol>
                <a:gridCol w="1574396">
                  <a:extLst>
                    <a:ext uri="{9D8B030D-6E8A-4147-A177-3AD203B41FA5}">
                      <a16:colId xmlns:a16="http://schemas.microsoft.com/office/drawing/2014/main" val="20001"/>
                    </a:ext>
                  </a:extLst>
                </a:gridCol>
                <a:gridCol w="157439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Rucaparib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69.5 (56-82)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71.5 (53-86)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Smoking history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Pure TCC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Mixed TCC/SCC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748411622"/>
                  </a:ext>
                </a:extLst>
              </a:tr>
            </a:tbl>
          </a:graphicData>
        </a:graphic>
      </p:graphicFrame>
      <p:graphicFrame>
        <p:nvGraphicFramePr>
          <p:cNvPr id="13" name="Group 3">
            <a:extLst>
              <a:ext uri="{FF2B5EF4-FFF2-40B4-BE49-F238E27FC236}">
                <a16:creationId xmlns:a16="http://schemas.microsoft.com/office/drawing/2014/main" id="{1B967B32-8F38-4972-A668-024E72D4857F}"/>
              </a:ext>
            </a:extLst>
          </p:cNvPr>
          <p:cNvGraphicFramePr>
            <a:graphicFrameLocks/>
          </p:cNvGraphicFramePr>
          <p:nvPr>
            <p:extLst>
              <p:ext uri="{D42A27DB-BD31-4B8C-83A1-F6EECF244321}">
                <p14:modId xmlns:p14="http://schemas.microsoft.com/office/powerpoint/2010/main" val="250945830"/>
              </p:ext>
            </p:extLst>
          </p:nvPr>
        </p:nvGraphicFramePr>
        <p:xfrm>
          <a:off x="6384926" y="1610437"/>
          <a:ext cx="5097462" cy="3749120"/>
        </p:xfrm>
        <a:graphic>
          <a:graphicData uri="http://schemas.openxmlformats.org/drawingml/2006/table">
            <a:tbl>
              <a:tblPr/>
              <a:tblGrid>
                <a:gridCol w="2266705">
                  <a:extLst>
                    <a:ext uri="{9D8B030D-6E8A-4147-A177-3AD203B41FA5}">
                      <a16:colId xmlns:a16="http://schemas.microsoft.com/office/drawing/2014/main" val="20000"/>
                    </a:ext>
                  </a:extLst>
                </a:gridCol>
                <a:gridCol w="1338119">
                  <a:extLst>
                    <a:ext uri="{9D8B030D-6E8A-4147-A177-3AD203B41FA5}">
                      <a16:colId xmlns:a16="http://schemas.microsoft.com/office/drawing/2014/main" val="20001"/>
                    </a:ext>
                  </a:extLst>
                </a:gridCol>
                <a:gridCol w="149263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Rucaparib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Bladder primary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Visceral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First-line CT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Cisplatin based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Carboplatin based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response to first-line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bl>
          </a:graphicData>
        </a:graphic>
      </p:graphicFrame>
      <p:grpSp>
        <p:nvGrpSpPr>
          <p:cNvPr id="12" name="Group 11">
            <a:extLst>
              <a:ext uri="{FF2B5EF4-FFF2-40B4-BE49-F238E27FC236}">
                <a16:creationId xmlns:a16="http://schemas.microsoft.com/office/drawing/2014/main" id="{B382B74B-071B-0741-9B44-C7963E80BCB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1099287-1641-374F-B2BE-CEA825786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F4F3FA69-9EC3-A44D-B8B9-AE9ECC4FE5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1">
            <a:extLst>
              <a:ext uri="{FF2B5EF4-FFF2-40B4-BE49-F238E27FC236}">
                <a16:creationId xmlns:a16="http://schemas.microsoft.com/office/drawing/2014/main" id="{F316CDA3-6689-0144-98E2-0A518C1960D0}"/>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324240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ATLANTIS: Efficacy</a:t>
            </a:r>
          </a:p>
        </p:txBody>
      </p:sp>
      <p:sp>
        <p:nvSpPr>
          <p:cNvPr id="4" name="Content Placeholder 3">
            <a:extLst>
              <a:ext uri="{FF2B5EF4-FFF2-40B4-BE49-F238E27FC236}">
                <a16:creationId xmlns:a16="http://schemas.microsoft.com/office/drawing/2014/main" id="{B616186D-79EF-49E3-AEF5-7664A3C0B9FF}"/>
              </a:ext>
            </a:extLst>
          </p:cNvPr>
          <p:cNvSpPr>
            <a:spLocks noGrp="1"/>
          </p:cNvSpPr>
          <p:nvPr>
            <p:ph sz="half" idx="2"/>
          </p:nvPr>
        </p:nvSpPr>
        <p:spPr/>
        <p:txBody>
          <a:bodyPr/>
          <a:lstStyle/>
          <a:p>
            <a:r>
              <a:rPr lang="en-US" dirty="0"/>
              <a:t>Numerical improvement in PFS with maintenance rucaparib vs placebo</a:t>
            </a:r>
          </a:p>
          <a:p>
            <a:r>
              <a:rPr lang="en-US" dirty="0"/>
              <a:t>Study reported only 1 confirmed objective response (PR, on rucaparib arm)</a:t>
            </a:r>
          </a:p>
        </p:txBody>
      </p:sp>
      <p:grpSp>
        <p:nvGrpSpPr>
          <p:cNvPr id="12" name="Group 11">
            <a:extLst>
              <a:ext uri="{FF2B5EF4-FFF2-40B4-BE49-F238E27FC236}">
                <a16:creationId xmlns:a16="http://schemas.microsoft.com/office/drawing/2014/main" id="{B382B74B-071B-0741-9B44-C7963E80BCBC}"/>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F1099287-1641-374F-B2BE-CEA8257867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F4F3FA69-9EC3-A44D-B8B9-AE9ECC4FE5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1">
            <a:extLst>
              <a:ext uri="{FF2B5EF4-FFF2-40B4-BE49-F238E27FC236}">
                <a16:creationId xmlns:a16="http://schemas.microsoft.com/office/drawing/2014/main" id="{F316CDA3-6689-0144-98E2-0A518C1960D0}"/>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6" name="Group 3">
            <a:extLst>
              <a:ext uri="{FF2B5EF4-FFF2-40B4-BE49-F238E27FC236}">
                <a16:creationId xmlns:a16="http://schemas.microsoft.com/office/drawing/2014/main" id="{F038EE67-5E72-43D8-9403-300294F196F2}"/>
              </a:ext>
            </a:extLst>
          </p:cNvPr>
          <p:cNvGraphicFramePr>
            <a:graphicFrameLocks/>
          </p:cNvGraphicFramePr>
          <p:nvPr/>
        </p:nvGraphicFramePr>
        <p:xfrm>
          <a:off x="722313" y="1610437"/>
          <a:ext cx="5376672" cy="3871104"/>
        </p:xfrm>
        <a:graphic>
          <a:graphicData uri="http://schemas.openxmlformats.org/drawingml/2006/table">
            <a:tbl>
              <a:tblPr/>
              <a:tblGrid>
                <a:gridCol w="2227880">
                  <a:extLst>
                    <a:ext uri="{9D8B030D-6E8A-4147-A177-3AD203B41FA5}">
                      <a16:colId xmlns:a16="http://schemas.microsoft.com/office/drawing/2014/main" val="20000"/>
                    </a:ext>
                  </a:extLst>
                </a:gridCol>
                <a:gridCol w="1574396">
                  <a:extLst>
                    <a:ext uri="{9D8B030D-6E8A-4147-A177-3AD203B41FA5}">
                      <a16:colId xmlns:a16="http://schemas.microsoft.com/office/drawing/2014/main" val="20001"/>
                    </a:ext>
                  </a:extLst>
                </a:gridCol>
                <a:gridCol w="157439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Rucaparib</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PFS (Primary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0.53 (0.30-0.92;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74841162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58798496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138112396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1.22 (0.62-2.38;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204578"/>
                  </a:ext>
                </a:extLst>
              </a:tr>
            </a:tbl>
          </a:graphicData>
        </a:graphic>
      </p:graphicFrame>
    </p:spTree>
    <p:extLst>
      <p:ext uri="{BB962C8B-B14F-4D97-AF65-F5344CB8AC3E}">
        <p14:creationId xmlns:p14="http://schemas.microsoft.com/office/powerpoint/2010/main" val="2464252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ATLANTIS: Safety</a:t>
            </a:r>
          </a:p>
        </p:txBody>
      </p:sp>
      <p:sp>
        <p:nvSpPr>
          <p:cNvPr id="3" name="Content Placeholder 2">
            <a:extLst>
              <a:ext uri="{FF2B5EF4-FFF2-40B4-BE49-F238E27FC236}">
                <a16:creationId xmlns:a16="http://schemas.microsoft.com/office/drawing/2014/main" id="{EED3DBC0-AB58-4411-9BD6-995B7C3DF3BC}"/>
              </a:ext>
            </a:extLst>
          </p:cNvPr>
          <p:cNvSpPr>
            <a:spLocks noGrp="1"/>
          </p:cNvSpPr>
          <p:nvPr>
            <p:ph sz="half" idx="1"/>
          </p:nvPr>
        </p:nvSpPr>
        <p:spPr>
          <a:xfrm>
            <a:off x="601820" y="5163332"/>
            <a:ext cx="5309278" cy="660369"/>
          </a:xfrm>
        </p:spPr>
        <p:txBody>
          <a:bodyPr/>
          <a:lstStyle/>
          <a:p>
            <a:r>
              <a:rPr lang="en-US" sz="2400" dirty="0"/>
              <a:t>Median duration on tx, no. cycles: rucaparib arm, 10; placebo arm, 6</a:t>
            </a:r>
          </a:p>
        </p:txBody>
      </p:sp>
      <p:sp>
        <p:nvSpPr>
          <p:cNvPr id="6" name="Content Placeholder 5">
            <a:extLst>
              <a:ext uri="{FF2B5EF4-FFF2-40B4-BE49-F238E27FC236}">
                <a16:creationId xmlns:a16="http://schemas.microsoft.com/office/drawing/2014/main" id="{DA54CCDB-FCEE-4D12-A92C-B70CB16A4983}"/>
              </a:ext>
            </a:extLst>
          </p:cNvPr>
          <p:cNvSpPr>
            <a:spLocks noGrp="1"/>
          </p:cNvSpPr>
          <p:nvPr>
            <p:ph sz="half" idx="2"/>
          </p:nvPr>
        </p:nvSpPr>
        <p:spPr>
          <a:xfrm>
            <a:off x="6252634" y="5163954"/>
            <a:ext cx="5229570" cy="660471"/>
          </a:xfrm>
        </p:spPr>
        <p:txBody>
          <a:bodyPr/>
          <a:lstStyle/>
          <a:p>
            <a:r>
              <a:rPr lang="en-US" sz="2400" dirty="0"/>
              <a:t>No treatment-related deaths observed</a:t>
            </a:r>
          </a:p>
        </p:txBody>
      </p:sp>
      <p:graphicFrame>
        <p:nvGraphicFramePr>
          <p:cNvPr id="13" name="Group 3">
            <a:extLst>
              <a:ext uri="{FF2B5EF4-FFF2-40B4-BE49-F238E27FC236}">
                <a16:creationId xmlns:a16="http://schemas.microsoft.com/office/drawing/2014/main" id="{1B967B32-8F38-4972-A668-024E72D4857F}"/>
              </a:ext>
            </a:extLst>
          </p:cNvPr>
          <p:cNvGraphicFramePr>
            <a:graphicFrameLocks/>
          </p:cNvGraphicFramePr>
          <p:nvPr/>
        </p:nvGraphicFramePr>
        <p:xfrm>
          <a:off x="546706" y="1612471"/>
          <a:ext cx="5579293" cy="2956704"/>
        </p:xfrm>
        <a:graphic>
          <a:graphicData uri="http://schemas.openxmlformats.org/drawingml/2006/table">
            <a:tbl>
              <a:tblPr/>
              <a:tblGrid>
                <a:gridCol w="148694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68096">
                  <a:extLst>
                    <a:ext uri="{9D8B030D-6E8A-4147-A177-3AD203B41FA5}">
                      <a16:colId xmlns:a16="http://schemas.microsoft.com/office/drawing/2014/main" val="372769875"/>
                    </a:ext>
                  </a:extLst>
                </a:gridCol>
                <a:gridCol w="770873">
                  <a:extLst>
                    <a:ext uri="{9D8B030D-6E8A-4147-A177-3AD203B41FA5}">
                      <a16:colId xmlns:a16="http://schemas.microsoft.com/office/drawing/2014/main" val="20002"/>
                    </a:ext>
                  </a:extLst>
                </a:gridCol>
                <a:gridCol w="770873">
                  <a:extLst>
                    <a:ext uri="{9D8B030D-6E8A-4147-A177-3AD203B41FA5}">
                      <a16:colId xmlns:a16="http://schemas.microsoft.com/office/drawing/2014/main" val="4280850230"/>
                    </a:ext>
                  </a:extLst>
                </a:gridCol>
                <a:gridCol w="868111">
                  <a:extLst>
                    <a:ext uri="{9D8B030D-6E8A-4147-A177-3AD203B41FA5}">
                      <a16:colId xmlns:a16="http://schemas.microsoft.com/office/drawing/2014/main" val="980944621"/>
                    </a:ext>
                  </a:extLst>
                </a:gridCol>
              </a:tblGrid>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in ≥10% of Patients,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56627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F910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0700398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(63.2)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 (30)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(36.8)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(21.1)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866361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Pruritis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47809359"/>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85000"/>
                      </a:schemeClr>
                    </a:solidFill>
                  </a:tcPr>
                </a:tc>
                <a:extLst>
                  <a:ext uri="{0D108BD9-81ED-4DB2-BD59-A6C34878D82A}">
                    <a16:rowId xmlns:a16="http://schemas.microsoft.com/office/drawing/2014/main" val="2562567203"/>
                  </a:ext>
                </a:extLst>
              </a:tr>
            </a:tbl>
          </a:graphicData>
        </a:graphic>
      </p:graphicFrame>
      <p:grpSp>
        <p:nvGrpSpPr>
          <p:cNvPr id="9" name="Group 8">
            <a:extLst>
              <a:ext uri="{FF2B5EF4-FFF2-40B4-BE49-F238E27FC236}">
                <a16:creationId xmlns:a16="http://schemas.microsoft.com/office/drawing/2014/main" id="{B41ED735-C35B-124B-97C8-1F18E4E1ED3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ADE28F4D-AA5D-8F46-A06E-AB0A7EDC8D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3EF780C1-7068-764E-8FB1-221A5A3021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1">
            <a:extLst>
              <a:ext uri="{FF2B5EF4-FFF2-40B4-BE49-F238E27FC236}">
                <a16:creationId xmlns:a16="http://schemas.microsoft.com/office/drawing/2014/main" id="{314C7768-F78C-D247-8632-A650F3CB2C45}"/>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9" name="Group 3">
            <a:extLst>
              <a:ext uri="{FF2B5EF4-FFF2-40B4-BE49-F238E27FC236}">
                <a16:creationId xmlns:a16="http://schemas.microsoft.com/office/drawing/2014/main" id="{DA0DC249-CA13-4C25-862E-2777AE0F0490}"/>
              </a:ext>
            </a:extLst>
          </p:cNvPr>
          <p:cNvGraphicFramePr>
            <a:graphicFrameLocks/>
          </p:cNvGraphicFramePr>
          <p:nvPr>
            <p:extLst>
              <p:ext uri="{D42A27DB-BD31-4B8C-83A1-F6EECF244321}">
                <p14:modId xmlns:p14="http://schemas.microsoft.com/office/powerpoint/2010/main" val="4121040036"/>
              </p:ext>
            </p:extLst>
          </p:nvPr>
        </p:nvGraphicFramePr>
        <p:xfrm>
          <a:off x="6266588" y="1610437"/>
          <a:ext cx="5468212" cy="2956704"/>
        </p:xfrm>
        <a:graphic>
          <a:graphicData uri="http://schemas.openxmlformats.org/drawingml/2006/table">
            <a:tbl>
              <a:tblPr/>
              <a:tblGrid>
                <a:gridCol w="1455826">
                  <a:extLst>
                    <a:ext uri="{9D8B030D-6E8A-4147-A177-3AD203B41FA5}">
                      <a16:colId xmlns:a16="http://schemas.microsoft.com/office/drawing/2014/main" val="20000"/>
                    </a:ext>
                  </a:extLst>
                </a:gridCol>
                <a:gridCol w="898346">
                  <a:extLst>
                    <a:ext uri="{9D8B030D-6E8A-4147-A177-3AD203B41FA5}">
                      <a16:colId xmlns:a16="http://schemas.microsoft.com/office/drawing/2014/main" val="20001"/>
                    </a:ext>
                  </a:extLst>
                </a:gridCol>
                <a:gridCol w="754611">
                  <a:extLst>
                    <a:ext uri="{9D8B030D-6E8A-4147-A177-3AD203B41FA5}">
                      <a16:colId xmlns:a16="http://schemas.microsoft.com/office/drawing/2014/main" val="372769875"/>
                    </a:ext>
                  </a:extLst>
                </a:gridCol>
                <a:gridCol w="754742">
                  <a:extLst>
                    <a:ext uri="{9D8B030D-6E8A-4147-A177-3AD203B41FA5}">
                      <a16:colId xmlns:a16="http://schemas.microsoft.com/office/drawing/2014/main" val="20002"/>
                    </a:ext>
                  </a:extLst>
                </a:gridCol>
                <a:gridCol w="754742">
                  <a:extLst>
                    <a:ext uri="{9D8B030D-6E8A-4147-A177-3AD203B41FA5}">
                      <a16:colId xmlns:a16="http://schemas.microsoft.com/office/drawing/2014/main" val="4280850230"/>
                    </a:ext>
                  </a:extLst>
                </a:gridCol>
                <a:gridCol w="849945">
                  <a:extLst>
                    <a:ext uri="{9D8B030D-6E8A-4147-A177-3AD203B41FA5}">
                      <a16:colId xmlns:a16="http://schemas.microsoft.com/office/drawing/2014/main" val="980944621"/>
                    </a:ext>
                  </a:extLst>
                </a:gridCol>
              </a:tblGrid>
              <a:tr h="12487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in ≥10% of Patients,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Rucaparib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56627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F910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All Gr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0700398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2490171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(78.9)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24588900"/>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Lymphopenia</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15 (78.9)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17 (85)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279393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phosphate</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(57.9)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28828275"/>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Raised ALT</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(57.9)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3744028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Raised ALP</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22371156"/>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Hyperkalemia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40422376"/>
                  </a:ext>
                </a:extLst>
              </a:tr>
            </a:tbl>
          </a:graphicData>
        </a:graphic>
      </p:graphicFrame>
      <p:sp>
        <p:nvSpPr>
          <p:cNvPr id="22" name="Text Box 30">
            <a:extLst>
              <a:ext uri="{FF2B5EF4-FFF2-40B4-BE49-F238E27FC236}">
                <a16:creationId xmlns:a16="http://schemas.microsoft.com/office/drawing/2014/main" id="{6BC4270E-B0F1-442B-AB40-96B636A9C5CC}"/>
              </a:ext>
            </a:extLst>
          </p:cNvPr>
          <p:cNvSpPr txBox="1">
            <a:spLocks noChangeArrowheads="1"/>
          </p:cNvSpPr>
          <p:nvPr/>
        </p:nvSpPr>
        <p:spPr bwMode="auto">
          <a:xfrm>
            <a:off x="492916" y="4579856"/>
            <a:ext cx="5376672"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the rucaparib arm, 1 patient experienced PD before starting any tx and was excluded from safety population.</a:t>
            </a:r>
          </a:p>
        </p:txBody>
      </p:sp>
    </p:spTree>
    <p:extLst>
      <p:ext uri="{BB962C8B-B14F-4D97-AF65-F5344CB8AC3E}">
        <p14:creationId xmlns:p14="http://schemas.microsoft.com/office/powerpoint/2010/main" val="12735824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2E5D3-420D-7541-B58C-5C16B01AE018}"/>
              </a:ext>
            </a:extLst>
          </p:cNvPr>
          <p:cNvSpPr>
            <a:spLocks noGrp="1"/>
          </p:cNvSpPr>
          <p:nvPr>
            <p:ph type="title"/>
          </p:nvPr>
        </p:nvSpPr>
        <p:spPr/>
        <p:txBody>
          <a:bodyPr/>
          <a:lstStyle/>
          <a:p>
            <a:r>
              <a:rPr lang="en-US" dirty="0"/>
              <a:t>ATLANTIS: Investigator Conclusions</a:t>
            </a:r>
          </a:p>
        </p:txBody>
      </p:sp>
      <p:sp>
        <p:nvSpPr>
          <p:cNvPr id="3" name="Content Placeholder 2">
            <a:extLst>
              <a:ext uri="{FF2B5EF4-FFF2-40B4-BE49-F238E27FC236}">
                <a16:creationId xmlns:a16="http://schemas.microsoft.com/office/drawing/2014/main" id="{E36A1A1C-D7A5-624C-9F82-D573AA5843B8}"/>
              </a:ext>
            </a:extLst>
          </p:cNvPr>
          <p:cNvSpPr>
            <a:spLocks noGrp="1"/>
          </p:cNvSpPr>
          <p:nvPr>
            <p:ph idx="1"/>
          </p:nvPr>
        </p:nvSpPr>
        <p:spPr/>
        <p:txBody>
          <a:bodyPr/>
          <a:lstStyle/>
          <a:p>
            <a:r>
              <a:rPr lang="en-US" dirty="0"/>
              <a:t>In this randomized phase II trial of patients with mUC prescreened for DRD biomarkers, maintenance rucaparib after platinum-based CT numerically improved PFS vs placebo</a:t>
            </a:r>
          </a:p>
          <a:p>
            <a:pPr lvl="1"/>
            <a:r>
              <a:rPr lang="en-US" dirty="0"/>
              <a:t>mPFS: 35.3 vs 15.1 wk (0.53; 95% CI: 0.30-0.92; </a:t>
            </a:r>
            <a:r>
              <a:rPr lang="en-US" i="1" dirty="0"/>
              <a:t>P</a:t>
            </a:r>
            <a:r>
              <a:rPr lang="en-US" dirty="0"/>
              <a:t> = .07)</a:t>
            </a:r>
          </a:p>
          <a:p>
            <a:r>
              <a:rPr lang="en-US" dirty="0"/>
              <a:t>Safety profile of maintenance rucaparib was tolerable</a:t>
            </a:r>
          </a:p>
          <a:p>
            <a:r>
              <a:rPr lang="en-US" dirty="0"/>
              <a:t>Investigators concluded that results support further study of PARP inhibition tx in biomarker-selected patients with UC</a:t>
            </a:r>
          </a:p>
        </p:txBody>
      </p:sp>
      <p:grpSp>
        <p:nvGrpSpPr>
          <p:cNvPr id="4" name="Group 3">
            <a:extLst>
              <a:ext uri="{FF2B5EF4-FFF2-40B4-BE49-F238E27FC236}">
                <a16:creationId xmlns:a16="http://schemas.microsoft.com/office/drawing/2014/main" id="{BEC3C05C-D59F-0F4B-AB91-C91A7221656C}"/>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3003E9A7-EE98-FB4D-8AB8-EB80052DE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0EB3127F-2B75-8B41-9C6F-0BBB531FE1B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E46B758C-EDF9-2E4F-AC20-7322328A7CA2}"/>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Crabb. ASCO GU 2022. Abstr </a:t>
            </a:r>
            <a:r>
              <a:rPr lang="en-US" altLang="en-US" sz="1200" b="0" dirty="0">
                <a:solidFill>
                  <a:srgbClr val="455560"/>
                </a:solidFill>
                <a:latin typeface="Calibri" panose="020F0502020204030204" pitchFamily="34" charset="0"/>
              </a:rPr>
              <a:t>436</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7498934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0B54-BC64-4E2B-AC9D-54A849794A78}"/>
              </a:ext>
            </a:extLst>
          </p:cNvPr>
          <p:cNvSpPr>
            <a:spLocks noGrp="1"/>
          </p:cNvSpPr>
          <p:nvPr>
            <p:ph type="title"/>
          </p:nvPr>
        </p:nvSpPr>
        <p:spPr/>
        <p:txBody>
          <a:bodyPr/>
          <a:lstStyle/>
          <a:p>
            <a:r>
              <a:rPr lang="en-US" dirty="0"/>
              <a:t>TROPHY-U-01: Sacituzumab Govitecan + Pembrolizumab in mUC After Platinum (Cohort 3)</a:t>
            </a:r>
          </a:p>
        </p:txBody>
      </p:sp>
      <p:sp>
        <p:nvSpPr>
          <p:cNvPr id="3" name="Content Placeholder 2">
            <a:extLst>
              <a:ext uri="{FF2B5EF4-FFF2-40B4-BE49-F238E27FC236}">
                <a16:creationId xmlns:a16="http://schemas.microsoft.com/office/drawing/2014/main" id="{CFEA1529-485C-46CE-969A-93B9B08EE802}"/>
              </a:ext>
            </a:extLst>
          </p:cNvPr>
          <p:cNvSpPr>
            <a:spLocks noGrp="1"/>
          </p:cNvSpPr>
          <p:nvPr>
            <p:ph idx="1"/>
          </p:nvPr>
        </p:nvSpPr>
        <p:spPr>
          <a:xfrm>
            <a:off x="604675" y="1513047"/>
            <a:ext cx="10877529" cy="493553"/>
          </a:xfrm>
        </p:spPr>
        <p:txBody>
          <a:bodyPr/>
          <a:lstStyle/>
          <a:p>
            <a:r>
              <a:rPr lang="en-US" sz="2400" dirty="0"/>
              <a:t>International, open-label, registrational, multicohort phase II trial</a:t>
            </a:r>
          </a:p>
          <a:p>
            <a:endParaRPr lang="en-US" sz="2400" dirty="0"/>
          </a:p>
        </p:txBody>
      </p:sp>
      <p:sp>
        <p:nvSpPr>
          <p:cNvPr id="4" name="Text Box 15">
            <a:extLst>
              <a:ext uri="{FF2B5EF4-FFF2-40B4-BE49-F238E27FC236}">
                <a16:creationId xmlns:a16="http://schemas.microsoft.com/office/drawing/2014/main" id="{5B260258-3F5B-4A82-AC4C-E6698DB2DC5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NCT03547973.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32B688A6-8395-40F8-90C1-A4B2D19247F7}"/>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30CBA09C-685A-4B59-987C-6507E6730C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7F78D5F9-CCA6-411B-B33E-5CA57D1FF8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C7E9A829-B63B-46FA-A309-B4BD6E4FFF0C}"/>
              </a:ext>
            </a:extLst>
          </p:cNvPr>
          <p:cNvSpPr txBox="1">
            <a:spLocks/>
          </p:cNvSpPr>
          <p:nvPr/>
        </p:nvSpPr>
        <p:spPr bwMode="auto">
          <a:xfrm>
            <a:off x="604675" y="4851400"/>
            <a:ext cx="10877529" cy="131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 </a:t>
            </a:r>
            <a:r>
              <a:rPr lang="en-US" sz="2400" b="0" kern="0" dirty="0"/>
              <a:t>investigator-assessed ORR per RECIST v1.1</a:t>
            </a:r>
          </a:p>
          <a:p>
            <a:pPr lvl="1"/>
            <a:r>
              <a:rPr lang="en-US" sz="2200" b="0" kern="0" dirty="0"/>
              <a:t>Null hypothesis (true ORR ≤20%) rejected if ≥13 responses observed</a:t>
            </a:r>
          </a:p>
          <a:p>
            <a:r>
              <a:rPr lang="en-US" sz="2400" b="1" kern="0" dirty="0"/>
              <a:t>Key secondary endpoints: </a:t>
            </a:r>
            <a:r>
              <a:rPr lang="en-US" sz="2400" b="0" kern="0" dirty="0"/>
              <a:t>DoR, PFS, OS, safety</a:t>
            </a:r>
          </a:p>
        </p:txBody>
      </p:sp>
      <p:sp>
        <p:nvSpPr>
          <p:cNvPr id="11" name="Text Box 45">
            <a:extLst>
              <a:ext uri="{FF2B5EF4-FFF2-40B4-BE49-F238E27FC236}">
                <a16:creationId xmlns:a16="http://schemas.microsoft.com/office/drawing/2014/main" id="{FA206C4F-B3FE-45BD-BC28-6B4510FDFE47}"/>
              </a:ext>
            </a:extLst>
          </p:cNvPr>
          <p:cNvSpPr txBox="1">
            <a:spLocks noChangeArrowheads="1"/>
          </p:cNvSpPr>
          <p:nvPr/>
        </p:nvSpPr>
        <p:spPr bwMode="auto">
          <a:xfrm>
            <a:off x="627064" y="2002298"/>
            <a:ext cx="271462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Cohort 3</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mUC progressing after platinum-based tx; ICI naive; CrCl ≥30 mL/min; adequate hepatic function; no active brain mets;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41*)</a:t>
            </a:r>
            <a:endParaRPr lang="en-US" altLang="en-US" sz="1800" b="0" dirty="0">
              <a:solidFill>
                <a:schemeClr val="bg1"/>
              </a:solidFill>
              <a:latin typeface="Calibri" panose="020F0502020204030204" pitchFamily="34" charset="0"/>
            </a:endParaRPr>
          </a:p>
        </p:txBody>
      </p:sp>
      <p:sp>
        <p:nvSpPr>
          <p:cNvPr id="12" name="Rectangle 46">
            <a:extLst>
              <a:ext uri="{FF2B5EF4-FFF2-40B4-BE49-F238E27FC236}">
                <a16:creationId xmlns:a16="http://schemas.microsoft.com/office/drawing/2014/main" id="{12E20392-32C2-4DAD-9CDD-A81B2E6A1432}"/>
              </a:ext>
            </a:extLst>
          </p:cNvPr>
          <p:cNvSpPr>
            <a:spLocks noChangeArrowheads="1"/>
          </p:cNvSpPr>
          <p:nvPr/>
        </p:nvSpPr>
        <p:spPr bwMode="auto">
          <a:xfrm>
            <a:off x="8259897" y="2971794"/>
            <a:ext cx="2538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Until PD or </a:t>
            </a:r>
            <a:br>
              <a:rPr lang="en-US" altLang="en-US" sz="1800" b="0" i="1" dirty="0">
                <a:solidFill>
                  <a:schemeClr val="bg1"/>
                </a:solidFill>
                <a:latin typeface="Calibri" panose="020F0502020204030204" pitchFamily="34" charset="0"/>
              </a:rPr>
            </a:br>
            <a:r>
              <a:rPr lang="en-US" altLang="en-US" sz="1800" b="0" i="1" dirty="0">
                <a:solidFill>
                  <a:schemeClr val="bg1"/>
                </a:solidFill>
                <a:latin typeface="Calibri" panose="020F0502020204030204" pitchFamily="34" charset="0"/>
              </a:rPr>
              <a:t>unacceptable toxicity</a:t>
            </a:r>
          </a:p>
        </p:txBody>
      </p:sp>
      <p:sp>
        <p:nvSpPr>
          <p:cNvPr id="13" name="Rectangle 49">
            <a:extLst>
              <a:ext uri="{FF2B5EF4-FFF2-40B4-BE49-F238E27FC236}">
                <a16:creationId xmlns:a16="http://schemas.microsoft.com/office/drawing/2014/main" id="{CD0858B3-6BAD-46A0-A83E-2A5F0BF1B2B1}"/>
              </a:ext>
            </a:extLst>
          </p:cNvPr>
          <p:cNvSpPr>
            <a:spLocks noChangeArrowheads="1"/>
          </p:cNvSpPr>
          <p:nvPr/>
        </p:nvSpPr>
        <p:spPr bwMode="auto">
          <a:xfrm>
            <a:off x="4024313" y="2878907"/>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Sacituzumab govitecan </a:t>
            </a:r>
            <a:r>
              <a:rPr lang="en-US" altLang="en-US" sz="1800" b="0" dirty="0">
                <a:solidFill>
                  <a:schemeClr val="tx1"/>
                </a:solidFill>
                <a:latin typeface="Calibri" panose="020F0502020204030204" pitchFamily="34" charset="0"/>
              </a:rPr>
              <a:t>10 mg/kg IV on Days 1, 8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a:t>
            </a:r>
            <a:r>
              <a:rPr lang="en-US" altLang="en-US" sz="1800" b="0" dirty="0">
                <a:solidFill>
                  <a:schemeClr val="tx1"/>
                </a:solidFill>
                <a:latin typeface="Calibri" panose="020F0502020204030204" pitchFamily="34" charset="0"/>
              </a:rPr>
              <a:t> 200 mg IV on Day 1</a:t>
            </a:r>
            <a:endParaRPr lang="en-US" altLang="en-US" sz="1800" dirty="0">
              <a:solidFill>
                <a:schemeClr val="tx1"/>
              </a:solidFill>
              <a:latin typeface="Calibri" panose="020F0502020204030204" pitchFamily="34" charset="0"/>
            </a:endParaRPr>
          </a:p>
        </p:txBody>
      </p:sp>
      <p:sp>
        <p:nvSpPr>
          <p:cNvPr id="15" name="Line 52">
            <a:extLst>
              <a:ext uri="{FF2B5EF4-FFF2-40B4-BE49-F238E27FC236}">
                <a16:creationId xmlns:a16="http://schemas.microsoft.com/office/drawing/2014/main" id="{90213BAB-E4F3-4D6E-9564-2F9002AB312D}"/>
              </a:ext>
            </a:extLst>
          </p:cNvPr>
          <p:cNvSpPr>
            <a:spLocks noChangeShapeType="1"/>
          </p:cNvSpPr>
          <p:nvPr/>
        </p:nvSpPr>
        <p:spPr bwMode="auto">
          <a:xfrm>
            <a:off x="7916865" y="329495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Text Box 30">
            <a:extLst>
              <a:ext uri="{FF2B5EF4-FFF2-40B4-BE49-F238E27FC236}">
                <a16:creationId xmlns:a16="http://schemas.microsoft.com/office/drawing/2014/main" id="{57D1AC28-2F8E-47CB-83F8-5DC1C3F81E7F}"/>
              </a:ext>
            </a:extLst>
          </p:cNvPr>
          <p:cNvSpPr txBox="1">
            <a:spLocks noChangeArrowheads="1"/>
          </p:cNvSpPr>
          <p:nvPr/>
        </p:nvSpPr>
        <p:spPr bwMode="auto">
          <a:xfrm>
            <a:off x="727077" y="434418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*Patients enrolled after RP2D determined by 10-patient safety lead-in of sacituzumab govitecan + pembrolizumab at FDA-approved dose.</a:t>
            </a:r>
            <a:endParaRPr lang="en-US" altLang="en-US" sz="1400" dirty="0">
              <a:solidFill>
                <a:schemeClr val="bg1"/>
              </a:solidFill>
              <a:latin typeface="Calibri" panose="020F0502020204030204" pitchFamily="34" charset="0"/>
            </a:endParaRPr>
          </a:p>
        </p:txBody>
      </p:sp>
      <p:sp>
        <p:nvSpPr>
          <p:cNvPr id="21" name="Line 52">
            <a:extLst>
              <a:ext uri="{FF2B5EF4-FFF2-40B4-BE49-F238E27FC236}">
                <a16:creationId xmlns:a16="http://schemas.microsoft.com/office/drawing/2014/main" id="{904EDE6D-53B4-4831-926A-EA853EF4EEE9}"/>
              </a:ext>
            </a:extLst>
          </p:cNvPr>
          <p:cNvSpPr>
            <a:spLocks noChangeShapeType="1"/>
          </p:cNvSpPr>
          <p:nvPr/>
        </p:nvSpPr>
        <p:spPr bwMode="auto">
          <a:xfrm>
            <a:off x="3370264" y="329495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52">
            <a:extLst>
              <a:ext uri="{FF2B5EF4-FFF2-40B4-BE49-F238E27FC236}">
                <a16:creationId xmlns:a16="http://schemas.microsoft.com/office/drawing/2014/main" id="{8802AD34-002F-41EB-9B5C-65A19D109EF1}"/>
              </a:ext>
            </a:extLst>
          </p:cNvPr>
          <p:cNvSpPr>
            <a:spLocks noChangeShapeType="1"/>
          </p:cNvSpPr>
          <p:nvPr/>
        </p:nvSpPr>
        <p:spPr bwMode="auto">
          <a:xfrm rot="5400000">
            <a:off x="7723822" y="2739467"/>
            <a:ext cx="182880" cy="0"/>
          </a:xfrm>
          <a:prstGeom prst="line">
            <a:avLst/>
          </a:prstGeom>
          <a:noFill/>
          <a:ln w="28575">
            <a:solidFill>
              <a:schemeClr val="bg1"/>
            </a:solidFill>
            <a:prstDash val="solid"/>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Rectangle 46">
            <a:extLst>
              <a:ext uri="{FF2B5EF4-FFF2-40B4-BE49-F238E27FC236}">
                <a16:creationId xmlns:a16="http://schemas.microsoft.com/office/drawing/2014/main" id="{5DD371A0-93A7-4489-B35A-BA7687E6D39C}"/>
              </a:ext>
            </a:extLst>
          </p:cNvPr>
          <p:cNvSpPr>
            <a:spLocks noChangeArrowheads="1"/>
          </p:cNvSpPr>
          <p:nvPr/>
        </p:nvSpPr>
        <p:spPr bwMode="auto">
          <a:xfrm>
            <a:off x="6552418" y="2324761"/>
            <a:ext cx="253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21-day cycles</a:t>
            </a:r>
          </a:p>
        </p:txBody>
      </p:sp>
    </p:spTree>
    <p:extLst>
      <p:ext uri="{BB962C8B-B14F-4D97-AF65-F5344CB8AC3E}">
        <p14:creationId xmlns:p14="http://schemas.microsoft.com/office/powerpoint/2010/main" val="23247475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TROPHY-U-01 Cohort 3: Baseline Characteristics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19138" y="1610437"/>
          <a:ext cx="5373052" cy="4541680"/>
        </p:xfrm>
        <a:graphic>
          <a:graphicData uri="http://schemas.openxmlformats.org/drawingml/2006/table">
            <a:tbl>
              <a:tblPr/>
              <a:tblGrid>
                <a:gridCol w="3637886">
                  <a:extLst>
                    <a:ext uri="{9D8B030D-6E8A-4147-A177-3AD203B41FA5}">
                      <a16:colId xmlns:a16="http://schemas.microsoft.com/office/drawing/2014/main" val="20000"/>
                    </a:ext>
                  </a:extLst>
                </a:gridCol>
                <a:gridCol w="173516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(46-86)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or not reported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Baseline hemoglobin &lt;10 g/dL,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699961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stage at screening,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Locoregional only</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Distant metastasis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9103822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Site of disease at BL,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metastasis at BL</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Nonvisceral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5209950"/>
                  </a:ext>
                </a:extLst>
              </a:tr>
              <a:tr h="0">
                <a:tc>
                  <a:txBody>
                    <a:bodyPr/>
                    <a:lstStyle/>
                    <a:p>
                      <a:pPr marL="15875" marR="0" lvl="0" indent="0" algn="l" defTabSz="914400" rtl="0" eaLnBrk="1" fontAlgn="base" latinLnBrk="0" hangingPunct="1">
                        <a:lnSpc>
                          <a:spcPct val="100000"/>
                        </a:lnSpc>
                        <a:spcBef>
                          <a:spcPct val="0"/>
                        </a:spcBef>
                        <a:spcAft>
                          <a:spcPts val="0"/>
                        </a:spcAft>
                        <a:buClrTx/>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CT regimens,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95721040"/>
                  </a:ext>
                </a:extLst>
              </a:tr>
              <a:tr h="0">
                <a:tc>
                  <a:txBody>
                    <a:bodyPr/>
                    <a:lstStyle/>
                    <a:p>
                      <a:pPr marL="15875" marR="0" lvl="0" indent="0" algn="l" defTabSz="914400" rtl="0" eaLnBrk="1" fontAlgn="base" latinLnBrk="0" hangingPunct="1">
                        <a:lnSpc>
                          <a:spcPct val="100000"/>
                        </a:lnSpc>
                        <a:spcBef>
                          <a:spcPct val="0"/>
                        </a:spcBef>
                        <a:spcAft>
                          <a:spcPts val="0"/>
                        </a:spcAft>
                        <a:buClrTx/>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prior CT regimens,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66860830"/>
                  </a:ext>
                </a:extLst>
              </a:tr>
            </a:tbl>
          </a:graphicData>
        </a:graphic>
      </p:graphicFrame>
      <p:graphicFrame>
        <p:nvGraphicFramePr>
          <p:cNvPr id="10" name="Group 32">
            <a:extLst>
              <a:ext uri="{FF2B5EF4-FFF2-40B4-BE49-F238E27FC236}">
                <a16:creationId xmlns:a16="http://schemas.microsoft.com/office/drawing/2014/main" id="{384C097F-AD4D-3B46-B1A1-C24DB5C353BC}"/>
              </a:ext>
            </a:extLst>
          </p:cNvPr>
          <p:cNvGraphicFramePr>
            <a:graphicFrameLocks noGrp="1"/>
          </p:cNvGraphicFramePr>
          <p:nvPr/>
        </p:nvGraphicFramePr>
        <p:xfrm>
          <a:off x="6384926" y="1610437"/>
          <a:ext cx="5097462" cy="4288648"/>
        </p:xfrm>
        <a:graphic>
          <a:graphicData uri="http://schemas.openxmlformats.org/drawingml/2006/table">
            <a:tbl>
              <a:tblPr/>
              <a:tblGrid>
                <a:gridCol w="3450323">
                  <a:extLst>
                    <a:ext uri="{9D8B030D-6E8A-4147-A177-3AD203B41FA5}">
                      <a16:colId xmlns:a16="http://schemas.microsoft.com/office/drawing/2014/main" val="20000"/>
                    </a:ext>
                  </a:extLst>
                </a:gridCol>
                <a:gridCol w="1647139">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15875" marR="0" lvl="0" indent="0" algn="l" defTabSz="914400" rtl="0" eaLnBrk="1" fontAlgn="base" latinLnBrk="0" hangingPunct="1">
                        <a:lnSpc>
                          <a:spcPct val="90000"/>
                        </a:lnSpc>
                        <a:spcBef>
                          <a:spcPct val="0"/>
                        </a:spcBef>
                        <a:spcAft>
                          <a:spcPts val="0"/>
                        </a:spcAft>
                        <a:buClrTx/>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platinum: cisplatin/carboplatin,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(68) / 12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1950677"/>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Bellmunt risk factors,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Setting of prior systemic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 n (%)</a:t>
                      </a:r>
                    </a:p>
                    <a:p>
                      <a:pPr marL="630237" marR="0" lvl="1" indent="-285750" algn="l" defTabSz="914400" rtl="0" eaLnBrk="1" fontAlgn="base" latinLnBrk="0" hangingPunct="1">
                        <a:lnSpc>
                          <a:spcPct val="9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end of last prior therapy to screening start,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42738850"/>
                  </a:ext>
                </a:extLst>
              </a:tr>
              <a:tr h="0">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n (%)</a:t>
                      </a:r>
                    </a:p>
                    <a:p>
                      <a:pPr marL="630237" marR="0" lvl="1" indent="-285750" algn="l" defTabSz="914400" rtl="0" eaLnBrk="1" fontAlgn="base" latinLnBrk="0" hangingPunct="1">
                        <a:lnSpc>
                          <a:spcPct val="9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end of last prior therapy to screening start,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(51)</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22680075"/>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to prior systemic tx in metastatic setting,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899211A2-8925-2B4C-9730-8DCBFD37CE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87349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TROPHY-U-01 Cohort 3: Response and Other Efficacy Outcomes</a:t>
            </a:r>
          </a:p>
        </p:txBody>
      </p:sp>
      <p:sp>
        <p:nvSpPr>
          <p:cNvPr id="5" name="Content Placeholder 4">
            <a:extLst>
              <a:ext uri="{FF2B5EF4-FFF2-40B4-BE49-F238E27FC236}">
                <a16:creationId xmlns:a16="http://schemas.microsoft.com/office/drawing/2014/main" id="{251CDEB1-25F3-44B4-AC65-BED236BFAF74}"/>
              </a:ext>
            </a:extLst>
          </p:cNvPr>
          <p:cNvSpPr>
            <a:spLocks noGrp="1"/>
          </p:cNvSpPr>
          <p:nvPr>
            <p:ph sz="half" idx="2"/>
          </p:nvPr>
        </p:nvSpPr>
        <p:spPr>
          <a:xfrm>
            <a:off x="6252634" y="3691150"/>
            <a:ext cx="5229570" cy="2499042"/>
          </a:xfrm>
        </p:spPr>
        <p:txBody>
          <a:bodyPr/>
          <a:lstStyle/>
          <a:p>
            <a:r>
              <a:rPr lang="en-US" dirty="0"/>
              <a:t>Study met primary objective with ≥13 responses observed</a:t>
            </a:r>
          </a:p>
          <a:p>
            <a:r>
              <a:rPr lang="en-US" dirty="0"/>
              <a:t>ORR: 34%</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nvGraphicFramePr>
        <p:xfrm>
          <a:off x="716153" y="1610437"/>
          <a:ext cx="5376673" cy="4471560"/>
        </p:xfrm>
        <a:graphic>
          <a:graphicData uri="http://schemas.openxmlformats.org/drawingml/2006/table">
            <a:tbl>
              <a:tblPr/>
              <a:tblGrid>
                <a:gridCol w="1820169">
                  <a:extLst>
                    <a:ext uri="{9D8B030D-6E8A-4147-A177-3AD203B41FA5}">
                      <a16:colId xmlns:a16="http://schemas.microsoft.com/office/drawing/2014/main" val="20000"/>
                    </a:ext>
                  </a:extLst>
                </a:gridCol>
                <a:gridCol w="1820169">
                  <a:extLst>
                    <a:ext uri="{9D8B030D-6E8A-4147-A177-3AD203B41FA5}">
                      <a16:colId xmlns:a16="http://schemas.microsoft.com/office/drawing/2014/main" val="2705867435"/>
                    </a:ext>
                  </a:extLst>
                </a:gridCol>
                <a:gridCol w="1736335">
                  <a:extLst>
                    <a:ext uri="{9D8B030D-6E8A-4147-A177-3AD203B41FA5}">
                      <a16:colId xmlns:a16="http://schemas.microsoft.com/office/drawing/2014/main" val="20002"/>
                    </a:ext>
                  </a:extLst>
                </a:gridCol>
              </a:tblGrid>
              <a:tr h="202147">
                <a:tc gridSpan="2">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gridSpan="2">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Primary endpoint: ORR, n (%) [95% CI]</a:t>
                      </a:r>
                    </a:p>
                  </a:txBody>
                  <a:tcPr marL="121881" marR="121881" marT="45728" marB="45728" horzOverflow="overflow">
                    <a:lnL w="28575"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14 (34) [20.1-50.6]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in evaluable patients,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gridSpan="2">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630237" marR="0" lvl="1" indent="-285750" algn="l" defTabSz="914400" rtl="0" eaLnBrk="1" fontAlgn="base" latinLnBrk="0" hangingPunct="1">
                        <a:lnSpc>
                          <a:spcPct val="9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≥6 mo</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gridSpan="2">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Clinical benefit rate (CR + PR + 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35017087"/>
                  </a:ext>
                </a:extLst>
              </a:tr>
              <a:tr h="0">
                <a:tc gridSpan="2">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in select subgroups,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3620563741"/>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 visceral metastasis involvement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10/28 (35.7)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 (30.8)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84979343"/>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 visceral metastasis involving liver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5/12 (41.7)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9/29 (31.0)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Bellmunt risk factor groups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9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4/10 (40.0)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7/20 (35.0)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3/11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290651"/>
                  </a:ext>
                </a:extLst>
              </a:tr>
            </a:tbl>
          </a:graphicData>
        </a:graphic>
      </p:graphicFrame>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899211A2-8925-2B4C-9730-8DCBFD37CE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6" name="Group 32">
            <a:extLst>
              <a:ext uri="{FF2B5EF4-FFF2-40B4-BE49-F238E27FC236}">
                <a16:creationId xmlns:a16="http://schemas.microsoft.com/office/drawing/2014/main" id="{E701E929-96C8-D246-BA73-9381FE7F768E}"/>
              </a:ext>
            </a:extLst>
          </p:cNvPr>
          <p:cNvGraphicFramePr>
            <a:graphicFrameLocks noGrp="1"/>
          </p:cNvGraphicFramePr>
          <p:nvPr/>
        </p:nvGraphicFramePr>
        <p:xfrm>
          <a:off x="6381941" y="1610437"/>
          <a:ext cx="5376672" cy="1828896"/>
        </p:xfrm>
        <a:graphic>
          <a:graphicData uri="http://schemas.openxmlformats.org/drawingml/2006/table">
            <a:tbl>
              <a:tblPr/>
              <a:tblGrid>
                <a:gridCol w="3640337">
                  <a:extLst>
                    <a:ext uri="{9D8B030D-6E8A-4147-A177-3AD203B41FA5}">
                      <a16:colId xmlns:a16="http://schemas.microsoft.com/office/drawing/2014/main" val="20000"/>
                    </a:ext>
                  </a:extLst>
                </a:gridCol>
                <a:gridCol w="1736335">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59447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TTR (range) (n = 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0429065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(2.80-NA)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5029565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PFS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(1.7-NR)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8192433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6183073"/>
                  </a:ext>
                </a:extLst>
              </a:tr>
            </a:tbl>
          </a:graphicData>
        </a:graphic>
      </p:graphicFrame>
    </p:spTree>
    <p:extLst>
      <p:ext uri="{BB962C8B-B14F-4D97-AF65-F5344CB8AC3E}">
        <p14:creationId xmlns:p14="http://schemas.microsoft.com/office/powerpoint/2010/main" val="19263265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TROPHY-U-01 Cohort 3: Best Percentage Change From Baseline in Tumor Size</a:t>
            </a:r>
          </a:p>
        </p:txBody>
      </p:sp>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899211A2-8925-2B4C-9730-8DCBFD37CE06}"/>
              </a:ext>
            </a:extLst>
          </p:cNvPr>
          <p:cNvSpPr txBox="1">
            <a:spLocks noChangeArrowheads="1"/>
          </p:cNvSpPr>
          <p:nvPr/>
        </p:nvSpPr>
        <p:spPr bwMode="auto">
          <a:xfrm>
            <a:off x="412751" y="6360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24FDC458-132C-4FA3-BEC5-44AE54BB8AEE}"/>
              </a:ext>
            </a:extLst>
          </p:cNvPr>
          <p:cNvSpPr txBox="1"/>
          <p:nvPr/>
        </p:nvSpPr>
        <p:spPr bwMode="auto">
          <a:xfrm>
            <a:off x="3289300" y="2175395"/>
            <a:ext cx="599440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Tumor shrinkage observed in 63% of patients</a:t>
            </a:r>
          </a:p>
        </p:txBody>
      </p:sp>
      <p:sp>
        <p:nvSpPr>
          <p:cNvPr id="9" name="TextBox 8">
            <a:extLst>
              <a:ext uri="{FF2B5EF4-FFF2-40B4-BE49-F238E27FC236}">
                <a16:creationId xmlns:a16="http://schemas.microsoft.com/office/drawing/2014/main" id="{A1361ADA-BD80-4AE8-B9C6-539008AA4286}"/>
              </a:ext>
            </a:extLst>
          </p:cNvPr>
          <p:cNvSpPr txBox="1"/>
          <p:nvPr/>
        </p:nvSpPr>
        <p:spPr bwMode="auto">
          <a:xfrm rot="16200000">
            <a:off x="-279153" y="3386585"/>
            <a:ext cx="4111973" cy="92333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Percent Change From Baseline in Target Lesions per Investigator Assessment in ITT Population</a:t>
            </a:r>
          </a:p>
        </p:txBody>
      </p:sp>
      <p:grpSp>
        <p:nvGrpSpPr>
          <p:cNvPr id="4" name="Group 3">
            <a:extLst>
              <a:ext uri="{FF2B5EF4-FFF2-40B4-BE49-F238E27FC236}">
                <a16:creationId xmlns:a16="http://schemas.microsoft.com/office/drawing/2014/main" id="{43FD0A30-9584-4C7F-9877-ADEB06AAD51D}"/>
              </a:ext>
            </a:extLst>
          </p:cNvPr>
          <p:cNvGrpSpPr/>
          <p:nvPr/>
        </p:nvGrpSpPr>
        <p:grpSpPr>
          <a:xfrm>
            <a:off x="2254250" y="1499637"/>
            <a:ext cx="535724" cy="2480476"/>
            <a:chOff x="2216150" y="1499637"/>
            <a:chExt cx="535724" cy="2480476"/>
          </a:xfrm>
        </p:grpSpPr>
        <p:sp>
          <p:nvSpPr>
            <p:cNvPr id="3" name="TextBox 2">
              <a:extLst>
                <a:ext uri="{FF2B5EF4-FFF2-40B4-BE49-F238E27FC236}">
                  <a16:creationId xmlns:a16="http://schemas.microsoft.com/office/drawing/2014/main" id="{51A9F401-DCEA-481C-8E83-0F3CE4EE79FD}"/>
                </a:ext>
              </a:extLst>
            </p:cNvPr>
            <p:cNvSpPr txBox="1"/>
            <p:nvPr/>
          </p:nvSpPr>
          <p:spPr bwMode="auto">
            <a:xfrm>
              <a:off x="2216150" y="14996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C3C1E62E-815E-4D53-BAB6-4E6525D87C4E}"/>
                </a:ext>
              </a:extLst>
            </p:cNvPr>
            <p:cNvSpPr txBox="1"/>
            <p:nvPr/>
          </p:nvSpPr>
          <p:spPr bwMode="auto">
            <a:xfrm>
              <a:off x="2333170" y="19266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9AD3A1D2-81DA-4C1D-A0A8-70811743B35C}"/>
                </a:ext>
              </a:extLst>
            </p:cNvPr>
            <p:cNvSpPr txBox="1"/>
            <p:nvPr/>
          </p:nvSpPr>
          <p:spPr bwMode="auto">
            <a:xfrm>
              <a:off x="2333170" y="23424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4C0ADDA4-DA46-476E-98C7-52949F45D4DD}"/>
                </a:ext>
              </a:extLst>
            </p:cNvPr>
            <p:cNvSpPr txBox="1"/>
            <p:nvPr/>
          </p:nvSpPr>
          <p:spPr bwMode="auto">
            <a:xfrm>
              <a:off x="2333170" y="27694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632946CB-B4C5-4C69-AADD-703198871360}"/>
                </a:ext>
              </a:extLst>
            </p:cNvPr>
            <p:cNvSpPr txBox="1"/>
            <p:nvPr/>
          </p:nvSpPr>
          <p:spPr bwMode="auto">
            <a:xfrm>
              <a:off x="2333170" y="31837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673499B0-D941-4841-BB94-404565C023DC}"/>
                </a:ext>
              </a:extLst>
            </p:cNvPr>
            <p:cNvSpPr txBox="1"/>
            <p:nvPr/>
          </p:nvSpPr>
          <p:spPr bwMode="auto">
            <a:xfrm>
              <a:off x="2450189" y="361078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9" name="Group 28">
            <a:extLst>
              <a:ext uri="{FF2B5EF4-FFF2-40B4-BE49-F238E27FC236}">
                <a16:creationId xmlns:a16="http://schemas.microsoft.com/office/drawing/2014/main" id="{2073B01B-0C77-477C-9C2F-3B3F2A0FC9E1}"/>
              </a:ext>
            </a:extLst>
          </p:cNvPr>
          <p:cNvGrpSpPr/>
          <p:nvPr/>
        </p:nvGrpSpPr>
        <p:grpSpPr>
          <a:xfrm>
            <a:off x="2183718" y="4042829"/>
            <a:ext cx="606256" cy="2053471"/>
            <a:chOff x="2145618" y="1926642"/>
            <a:chExt cx="606256" cy="2053471"/>
          </a:xfrm>
        </p:grpSpPr>
        <p:sp>
          <p:nvSpPr>
            <p:cNvPr id="31" name="TextBox 30">
              <a:extLst>
                <a:ext uri="{FF2B5EF4-FFF2-40B4-BE49-F238E27FC236}">
                  <a16:creationId xmlns:a16="http://schemas.microsoft.com/office/drawing/2014/main" id="{4E38CE3E-4145-48C7-8F1E-0138985DF52C}"/>
                </a:ext>
              </a:extLst>
            </p:cNvPr>
            <p:cNvSpPr txBox="1"/>
            <p:nvPr/>
          </p:nvSpPr>
          <p:spPr bwMode="auto">
            <a:xfrm>
              <a:off x="2262636" y="192664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567C5B09-6D93-406B-88B3-6640F567C945}"/>
                </a:ext>
              </a:extLst>
            </p:cNvPr>
            <p:cNvSpPr txBox="1"/>
            <p:nvPr/>
          </p:nvSpPr>
          <p:spPr bwMode="auto">
            <a:xfrm>
              <a:off x="2262636" y="234246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1BEC6C9A-A6B8-495A-A979-C48A9ADFF477}"/>
                </a:ext>
              </a:extLst>
            </p:cNvPr>
            <p:cNvSpPr txBox="1"/>
            <p:nvPr/>
          </p:nvSpPr>
          <p:spPr bwMode="auto">
            <a:xfrm>
              <a:off x="2262636" y="276947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D6AD6FAC-73C5-4356-8E48-73A9AE62DF4F}"/>
                </a:ext>
              </a:extLst>
            </p:cNvPr>
            <p:cNvSpPr txBox="1"/>
            <p:nvPr/>
          </p:nvSpPr>
          <p:spPr bwMode="auto">
            <a:xfrm>
              <a:off x="2262636" y="318377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5" name="TextBox 34">
              <a:extLst>
                <a:ext uri="{FF2B5EF4-FFF2-40B4-BE49-F238E27FC236}">
                  <a16:creationId xmlns:a16="http://schemas.microsoft.com/office/drawing/2014/main" id="{041717FE-71D6-4621-B85C-E89EAB7C6B2E}"/>
                </a:ext>
              </a:extLst>
            </p:cNvPr>
            <p:cNvSpPr txBox="1"/>
            <p:nvPr/>
          </p:nvSpPr>
          <p:spPr bwMode="auto">
            <a:xfrm>
              <a:off x="2145618" y="3610781"/>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sp>
        <p:nvSpPr>
          <p:cNvPr id="5" name="TextBox 4">
            <a:extLst>
              <a:ext uri="{FF2B5EF4-FFF2-40B4-BE49-F238E27FC236}">
                <a16:creationId xmlns:a16="http://schemas.microsoft.com/office/drawing/2014/main" id="{A3FAF295-4B6B-4A7B-9D0A-EFEF1A369A82}"/>
              </a:ext>
            </a:extLst>
          </p:cNvPr>
          <p:cNvSpPr txBox="1"/>
          <p:nvPr/>
        </p:nvSpPr>
        <p:spPr bwMode="auto">
          <a:xfrm>
            <a:off x="5616093" y="5961910"/>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a:t>
            </a:r>
          </a:p>
        </p:txBody>
      </p:sp>
      <p:grpSp>
        <p:nvGrpSpPr>
          <p:cNvPr id="10" name="Group 9">
            <a:extLst>
              <a:ext uri="{FF2B5EF4-FFF2-40B4-BE49-F238E27FC236}">
                <a16:creationId xmlns:a16="http://schemas.microsoft.com/office/drawing/2014/main" id="{CAB770BA-42A6-495E-B7D9-0A653B197938}"/>
              </a:ext>
            </a:extLst>
          </p:cNvPr>
          <p:cNvGrpSpPr/>
          <p:nvPr/>
        </p:nvGrpSpPr>
        <p:grpSpPr>
          <a:xfrm>
            <a:off x="2722033" y="1686396"/>
            <a:ext cx="63500" cy="2121681"/>
            <a:chOff x="2696634" y="1686396"/>
            <a:chExt cx="512233" cy="2121681"/>
          </a:xfrm>
        </p:grpSpPr>
        <p:cxnSp>
          <p:nvCxnSpPr>
            <p:cNvPr id="8" name="Straight Connector 7">
              <a:extLst>
                <a:ext uri="{FF2B5EF4-FFF2-40B4-BE49-F238E27FC236}">
                  <a16:creationId xmlns:a16="http://schemas.microsoft.com/office/drawing/2014/main" id="{830423E6-37A0-4496-87E5-A91A2EB80D32}"/>
                </a:ext>
              </a:extLst>
            </p:cNvPr>
            <p:cNvCxnSpPr>
              <a:cxnSpLocks/>
            </p:cNvCxnSpPr>
            <p:nvPr/>
          </p:nvCxnSpPr>
          <p:spPr bwMode="auto">
            <a:xfrm>
              <a:off x="2696634" y="1686396"/>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668C662-B353-4046-A6D8-35BB9D6E8A2E}"/>
                </a:ext>
              </a:extLst>
            </p:cNvPr>
            <p:cNvCxnSpPr>
              <a:cxnSpLocks/>
            </p:cNvCxnSpPr>
            <p:nvPr/>
          </p:nvCxnSpPr>
          <p:spPr bwMode="auto">
            <a:xfrm>
              <a:off x="2696634" y="2111308"/>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240EE59-7B14-4B2C-83F5-4DA794F5EF4C}"/>
                </a:ext>
              </a:extLst>
            </p:cNvPr>
            <p:cNvCxnSpPr>
              <a:cxnSpLocks/>
            </p:cNvCxnSpPr>
            <p:nvPr/>
          </p:nvCxnSpPr>
          <p:spPr bwMode="auto">
            <a:xfrm>
              <a:off x="2696634" y="2542023"/>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83A1184-0095-458E-8668-268050A47563}"/>
                </a:ext>
              </a:extLst>
            </p:cNvPr>
            <p:cNvCxnSpPr>
              <a:cxnSpLocks/>
            </p:cNvCxnSpPr>
            <p:nvPr/>
          </p:nvCxnSpPr>
          <p:spPr bwMode="auto">
            <a:xfrm>
              <a:off x="2696634" y="296693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48DFDF6-0515-4628-9FDF-C2B52E168786}"/>
                </a:ext>
              </a:extLst>
            </p:cNvPr>
            <p:cNvCxnSpPr>
              <a:cxnSpLocks/>
            </p:cNvCxnSpPr>
            <p:nvPr/>
          </p:nvCxnSpPr>
          <p:spPr bwMode="auto">
            <a:xfrm>
              <a:off x="2696634" y="338316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D3D5179-0A97-4F33-8ED8-4C34C564E3E3}"/>
                </a:ext>
              </a:extLst>
            </p:cNvPr>
            <p:cNvCxnSpPr>
              <a:cxnSpLocks/>
            </p:cNvCxnSpPr>
            <p:nvPr/>
          </p:nvCxnSpPr>
          <p:spPr bwMode="auto">
            <a:xfrm>
              <a:off x="2696634" y="3808077"/>
              <a:ext cx="5122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9D386F21-BE62-4057-8516-153DAE4E7184}"/>
              </a:ext>
            </a:extLst>
          </p:cNvPr>
          <p:cNvGrpSpPr/>
          <p:nvPr/>
        </p:nvGrpSpPr>
        <p:grpSpPr>
          <a:xfrm>
            <a:off x="2722033" y="4227936"/>
            <a:ext cx="63500" cy="1696769"/>
            <a:chOff x="2696634" y="1686396"/>
            <a:chExt cx="512233" cy="1696769"/>
          </a:xfrm>
        </p:grpSpPr>
        <p:cxnSp>
          <p:nvCxnSpPr>
            <p:cNvPr id="42" name="Straight Connector 41">
              <a:extLst>
                <a:ext uri="{FF2B5EF4-FFF2-40B4-BE49-F238E27FC236}">
                  <a16:creationId xmlns:a16="http://schemas.microsoft.com/office/drawing/2014/main" id="{478329B9-DC72-44A5-B4A5-561EC9DE9D32}"/>
                </a:ext>
              </a:extLst>
            </p:cNvPr>
            <p:cNvCxnSpPr>
              <a:cxnSpLocks/>
            </p:cNvCxnSpPr>
            <p:nvPr/>
          </p:nvCxnSpPr>
          <p:spPr bwMode="auto">
            <a:xfrm>
              <a:off x="2696634" y="1686396"/>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B6AA983-5DD7-4E3F-8DC1-A3F41F41655A}"/>
                </a:ext>
              </a:extLst>
            </p:cNvPr>
            <p:cNvCxnSpPr>
              <a:cxnSpLocks/>
            </p:cNvCxnSpPr>
            <p:nvPr/>
          </p:nvCxnSpPr>
          <p:spPr bwMode="auto">
            <a:xfrm>
              <a:off x="2696634" y="2111308"/>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09C9CA8-5EC4-4904-A575-F8B399EF605F}"/>
                </a:ext>
              </a:extLst>
            </p:cNvPr>
            <p:cNvCxnSpPr>
              <a:cxnSpLocks/>
            </p:cNvCxnSpPr>
            <p:nvPr/>
          </p:nvCxnSpPr>
          <p:spPr bwMode="auto">
            <a:xfrm>
              <a:off x="2696634" y="2542023"/>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238C7BC-7772-4658-83BC-C51E4871C809}"/>
                </a:ext>
              </a:extLst>
            </p:cNvPr>
            <p:cNvCxnSpPr>
              <a:cxnSpLocks/>
            </p:cNvCxnSpPr>
            <p:nvPr/>
          </p:nvCxnSpPr>
          <p:spPr bwMode="auto">
            <a:xfrm>
              <a:off x="2696634" y="296693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1BFBB1B-831F-49A1-ACD4-1466D91DB2F6}"/>
                </a:ext>
              </a:extLst>
            </p:cNvPr>
            <p:cNvCxnSpPr>
              <a:cxnSpLocks/>
            </p:cNvCxnSpPr>
            <p:nvPr/>
          </p:nvCxnSpPr>
          <p:spPr bwMode="auto">
            <a:xfrm>
              <a:off x="2696634" y="3383165"/>
              <a:ext cx="5122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2CB421F5-7407-4E8F-9346-6292281B2605}"/>
              </a:ext>
            </a:extLst>
          </p:cNvPr>
          <p:cNvGrpSpPr/>
          <p:nvPr/>
        </p:nvGrpSpPr>
        <p:grpSpPr>
          <a:xfrm>
            <a:off x="2785533" y="3383165"/>
            <a:ext cx="7222749" cy="1055052"/>
            <a:chOff x="2753783" y="3383165"/>
            <a:chExt cx="7254499" cy="1055052"/>
          </a:xfrm>
        </p:grpSpPr>
        <p:cxnSp>
          <p:nvCxnSpPr>
            <p:cNvPr id="49" name="Straight Connector 48">
              <a:extLst>
                <a:ext uri="{FF2B5EF4-FFF2-40B4-BE49-F238E27FC236}">
                  <a16:creationId xmlns:a16="http://schemas.microsoft.com/office/drawing/2014/main" id="{54BF3888-82C5-4DA1-98FD-5EEAB4D19035}"/>
                </a:ext>
              </a:extLst>
            </p:cNvPr>
            <p:cNvCxnSpPr/>
            <p:nvPr/>
          </p:nvCxnSpPr>
          <p:spPr bwMode="auto">
            <a:xfrm flipH="1">
              <a:off x="2753783" y="3383165"/>
              <a:ext cx="7254499"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0" name="Straight Connector 49">
              <a:extLst>
                <a:ext uri="{FF2B5EF4-FFF2-40B4-BE49-F238E27FC236}">
                  <a16:creationId xmlns:a16="http://schemas.microsoft.com/office/drawing/2014/main" id="{7F443E08-FD39-4A67-AB23-4C6484455FE1}"/>
                </a:ext>
              </a:extLst>
            </p:cNvPr>
            <p:cNvCxnSpPr/>
            <p:nvPr/>
          </p:nvCxnSpPr>
          <p:spPr bwMode="auto">
            <a:xfrm flipH="1">
              <a:off x="2753783" y="4438217"/>
              <a:ext cx="7254499"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5" name="Straight Connector 54">
              <a:extLst>
                <a:ext uri="{FF2B5EF4-FFF2-40B4-BE49-F238E27FC236}">
                  <a16:creationId xmlns:a16="http://schemas.microsoft.com/office/drawing/2014/main" id="{6DB40870-1E43-4369-A6E9-6E84DB8C4002}"/>
                </a:ext>
              </a:extLst>
            </p:cNvPr>
            <p:cNvCxnSpPr/>
            <p:nvPr/>
          </p:nvCxnSpPr>
          <p:spPr bwMode="auto">
            <a:xfrm flipH="1">
              <a:off x="2753783" y="3808077"/>
              <a:ext cx="7254499" cy="0"/>
            </a:xfrm>
            <a:prstGeom prst="line">
              <a:avLst/>
            </a:prstGeom>
            <a:noFill/>
            <a:ln w="28575" cap="flat" cmpd="sng" algn="ctr">
              <a:solidFill>
                <a:schemeClr val="bg1"/>
              </a:solidFill>
              <a:prstDash val="solid"/>
              <a:round/>
              <a:headEnd type="none" w="med" len="med"/>
              <a:tailEnd type="none" w="med" len="med"/>
            </a:ln>
            <a:effectLst/>
          </p:spPr>
        </p:cxnSp>
      </p:grpSp>
      <p:cxnSp>
        <p:nvCxnSpPr>
          <p:cNvPr id="54" name="Straight Connector 53">
            <a:extLst>
              <a:ext uri="{FF2B5EF4-FFF2-40B4-BE49-F238E27FC236}">
                <a16:creationId xmlns:a16="http://schemas.microsoft.com/office/drawing/2014/main" id="{2AC85634-3CF7-4024-9D9F-7E99CC5E913F}"/>
              </a:ext>
            </a:extLst>
          </p:cNvPr>
          <p:cNvCxnSpPr/>
          <p:nvPr/>
        </p:nvCxnSpPr>
        <p:spPr bwMode="auto">
          <a:xfrm>
            <a:off x="2785533" y="1625601"/>
            <a:ext cx="0" cy="4361710"/>
          </a:xfrm>
          <a:prstGeom prst="line">
            <a:avLst/>
          </a:prstGeom>
          <a:noFill/>
          <a:ln w="28575" cap="flat" cmpd="sng" algn="ctr">
            <a:solidFill>
              <a:schemeClr val="bg1"/>
            </a:solidFill>
            <a:prstDash val="solid"/>
            <a:round/>
            <a:headEnd type="none" w="med" len="med"/>
            <a:tailEnd type="none" w="med" len="med"/>
          </a:ln>
          <a:effectLst/>
        </p:spPr>
      </p:cxnSp>
      <p:sp>
        <p:nvSpPr>
          <p:cNvPr id="56" name="Rectangle 55">
            <a:extLst>
              <a:ext uri="{FF2B5EF4-FFF2-40B4-BE49-F238E27FC236}">
                <a16:creationId xmlns:a16="http://schemas.microsoft.com/office/drawing/2014/main" id="{F317E6E3-24E8-47C0-A3A2-D841850C6200}"/>
              </a:ext>
            </a:extLst>
          </p:cNvPr>
          <p:cNvSpPr/>
          <p:nvPr/>
        </p:nvSpPr>
        <p:spPr bwMode="auto">
          <a:xfrm>
            <a:off x="2875114" y="2899833"/>
            <a:ext cx="131233" cy="89416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8F719A2-ADAE-44A2-B35D-A1FF183F4A8C}"/>
              </a:ext>
            </a:extLst>
          </p:cNvPr>
          <p:cNvSpPr/>
          <p:nvPr/>
        </p:nvSpPr>
        <p:spPr bwMode="auto">
          <a:xfrm>
            <a:off x="3067160" y="2997200"/>
            <a:ext cx="131233" cy="79679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A5DDE852-F4FA-4094-954D-1B3ECE0F41D3}"/>
              </a:ext>
            </a:extLst>
          </p:cNvPr>
          <p:cNvSpPr/>
          <p:nvPr/>
        </p:nvSpPr>
        <p:spPr bwMode="auto">
          <a:xfrm>
            <a:off x="3259206" y="3024716"/>
            <a:ext cx="131233" cy="76927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1C4DDC5-9648-439D-8D62-DD0869B41691}"/>
              </a:ext>
            </a:extLst>
          </p:cNvPr>
          <p:cNvSpPr/>
          <p:nvPr/>
        </p:nvSpPr>
        <p:spPr bwMode="auto">
          <a:xfrm>
            <a:off x="3451252" y="3181350"/>
            <a:ext cx="131233" cy="61264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4B51D13C-10EF-413B-B602-75525376A5BA}"/>
              </a:ext>
            </a:extLst>
          </p:cNvPr>
          <p:cNvSpPr/>
          <p:nvPr/>
        </p:nvSpPr>
        <p:spPr bwMode="auto">
          <a:xfrm>
            <a:off x="3643298" y="3539067"/>
            <a:ext cx="131233" cy="25492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0B9AA756-7616-4529-9D66-517AAE5F79CA}"/>
              </a:ext>
            </a:extLst>
          </p:cNvPr>
          <p:cNvSpPr/>
          <p:nvPr/>
        </p:nvSpPr>
        <p:spPr bwMode="auto">
          <a:xfrm>
            <a:off x="3835344" y="3547533"/>
            <a:ext cx="131233" cy="24646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F7B9650-83A6-425F-9647-9473955564A7}"/>
              </a:ext>
            </a:extLst>
          </p:cNvPr>
          <p:cNvSpPr/>
          <p:nvPr/>
        </p:nvSpPr>
        <p:spPr bwMode="auto">
          <a:xfrm>
            <a:off x="4027390" y="3581399"/>
            <a:ext cx="131233" cy="21259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A8B2910-DE6D-47C4-9A12-45D2D9852E24}"/>
              </a:ext>
            </a:extLst>
          </p:cNvPr>
          <p:cNvSpPr/>
          <p:nvPr/>
        </p:nvSpPr>
        <p:spPr bwMode="auto">
          <a:xfrm>
            <a:off x="4219436" y="3615267"/>
            <a:ext cx="131233" cy="178725"/>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2B7D60B-813C-4033-929E-9EB1D072288D}"/>
              </a:ext>
            </a:extLst>
          </p:cNvPr>
          <p:cNvSpPr/>
          <p:nvPr/>
        </p:nvSpPr>
        <p:spPr bwMode="auto">
          <a:xfrm>
            <a:off x="4411485" y="3714750"/>
            <a:ext cx="131233" cy="7924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TextBox 64">
            <a:extLst>
              <a:ext uri="{FF2B5EF4-FFF2-40B4-BE49-F238E27FC236}">
                <a16:creationId xmlns:a16="http://schemas.microsoft.com/office/drawing/2014/main" id="{7334A2DD-C532-4587-A41D-97B3AD579CFB}"/>
              </a:ext>
            </a:extLst>
          </p:cNvPr>
          <p:cNvSpPr txBox="1"/>
          <p:nvPr/>
        </p:nvSpPr>
        <p:spPr bwMode="auto">
          <a:xfrm>
            <a:off x="4542718" y="358758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43AB1625-E54F-4A21-812F-95B410F37596}"/>
              </a:ext>
            </a:extLst>
          </p:cNvPr>
          <p:cNvSpPr txBox="1"/>
          <p:nvPr/>
        </p:nvSpPr>
        <p:spPr bwMode="auto">
          <a:xfrm>
            <a:off x="4728041" y="358758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7" name="Rectangle 66">
            <a:extLst>
              <a:ext uri="{FF2B5EF4-FFF2-40B4-BE49-F238E27FC236}">
                <a16:creationId xmlns:a16="http://schemas.microsoft.com/office/drawing/2014/main" id="{8E4457DA-6D24-448B-9BEE-5803DA569915}"/>
              </a:ext>
            </a:extLst>
          </p:cNvPr>
          <p:cNvSpPr/>
          <p:nvPr/>
        </p:nvSpPr>
        <p:spPr bwMode="auto">
          <a:xfrm>
            <a:off x="4975086" y="3819279"/>
            <a:ext cx="131233" cy="13752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A3DCB74-CA2B-4C59-86D0-F84D8B3F763C}"/>
              </a:ext>
            </a:extLst>
          </p:cNvPr>
          <p:cNvSpPr/>
          <p:nvPr/>
        </p:nvSpPr>
        <p:spPr bwMode="auto">
          <a:xfrm>
            <a:off x="5172683" y="3819278"/>
            <a:ext cx="131233" cy="24376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FFE89B6-DB4C-4BBA-81F6-C7C7B0D62F62}"/>
              </a:ext>
            </a:extLst>
          </p:cNvPr>
          <p:cNvSpPr/>
          <p:nvPr/>
        </p:nvSpPr>
        <p:spPr bwMode="auto">
          <a:xfrm>
            <a:off x="5366476" y="3819278"/>
            <a:ext cx="131233" cy="31668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234AD05-52C9-41F1-BFF0-E1A8B22BF6D9}"/>
              </a:ext>
            </a:extLst>
          </p:cNvPr>
          <p:cNvSpPr/>
          <p:nvPr/>
        </p:nvSpPr>
        <p:spPr bwMode="auto">
          <a:xfrm>
            <a:off x="5555229" y="3819278"/>
            <a:ext cx="131233" cy="33362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28D2D68-ED14-4890-85B2-905C9CF53BCB}"/>
              </a:ext>
            </a:extLst>
          </p:cNvPr>
          <p:cNvSpPr/>
          <p:nvPr/>
        </p:nvSpPr>
        <p:spPr bwMode="auto">
          <a:xfrm>
            <a:off x="5743982" y="3819277"/>
            <a:ext cx="131233" cy="41370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1F486E71-E07D-40F6-A470-DB75F52EFEA4}"/>
              </a:ext>
            </a:extLst>
          </p:cNvPr>
          <p:cNvSpPr/>
          <p:nvPr/>
        </p:nvSpPr>
        <p:spPr bwMode="auto">
          <a:xfrm>
            <a:off x="5946619" y="3819277"/>
            <a:ext cx="131233" cy="44547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EF51B1B-7552-484B-B074-9C105B48C1CC}"/>
              </a:ext>
            </a:extLst>
          </p:cNvPr>
          <p:cNvSpPr/>
          <p:nvPr/>
        </p:nvSpPr>
        <p:spPr bwMode="auto">
          <a:xfrm>
            <a:off x="6135372" y="3819277"/>
            <a:ext cx="131233" cy="44547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28179DDB-8186-4900-8A37-1E00815962FF}"/>
              </a:ext>
            </a:extLst>
          </p:cNvPr>
          <p:cNvSpPr/>
          <p:nvPr/>
        </p:nvSpPr>
        <p:spPr bwMode="auto">
          <a:xfrm>
            <a:off x="6320786" y="3819277"/>
            <a:ext cx="131233" cy="60879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E7C8EB49-6117-49F9-8196-99ADB8589044}"/>
              </a:ext>
            </a:extLst>
          </p:cNvPr>
          <p:cNvSpPr/>
          <p:nvPr/>
        </p:nvSpPr>
        <p:spPr bwMode="auto">
          <a:xfrm>
            <a:off x="6512878" y="3819276"/>
            <a:ext cx="131233" cy="65107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31134CD-9D38-4404-96CE-F9DFFD77D660}"/>
              </a:ext>
            </a:extLst>
          </p:cNvPr>
          <p:cNvSpPr/>
          <p:nvPr/>
        </p:nvSpPr>
        <p:spPr bwMode="auto">
          <a:xfrm>
            <a:off x="6701631" y="3819276"/>
            <a:ext cx="131233" cy="96439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4FBE1B4E-2258-4E7C-9E75-7CD3EB7A75DD}"/>
              </a:ext>
            </a:extLst>
          </p:cNvPr>
          <p:cNvSpPr/>
          <p:nvPr/>
        </p:nvSpPr>
        <p:spPr bwMode="auto">
          <a:xfrm>
            <a:off x="6895424" y="3819276"/>
            <a:ext cx="131233" cy="964391"/>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03BB2747-9BFE-4955-9AF2-84E5BF65F8AC}"/>
              </a:ext>
            </a:extLst>
          </p:cNvPr>
          <p:cNvSpPr/>
          <p:nvPr/>
        </p:nvSpPr>
        <p:spPr bwMode="auto">
          <a:xfrm>
            <a:off x="7089217" y="3819276"/>
            <a:ext cx="131233" cy="103000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9FF49896-8360-44EF-881B-331587240810}"/>
              </a:ext>
            </a:extLst>
          </p:cNvPr>
          <p:cNvSpPr/>
          <p:nvPr/>
        </p:nvSpPr>
        <p:spPr bwMode="auto">
          <a:xfrm>
            <a:off x="7278435" y="3819276"/>
            <a:ext cx="131233" cy="105117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D0F2A3EC-66DD-489F-85BB-65C2F8A5E6FF}"/>
              </a:ext>
            </a:extLst>
          </p:cNvPr>
          <p:cNvSpPr/>
          <p:nvPr/>
        </p:nvSpPr>
        <p:spPr bwMode="auto">
          <a:xfrm>
            <a:off x="7475567" y="3819275"/>
            <a:ext cx="131233" cy="1078085"/>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B820E2ED-77F6-4640-8C9C-8EBD8CB7900B}"/>
              </a:ext>
            </a:extLst>
          </p:cNvPr>
          <p:cNvSpPr/>
          <p:nvPr/>
        </p:nvSpPr>
        <p:spPr bwMode="auto">
          <a:xfrm>
            <a:off x="7669360" y="3819275"/>
            <a:ext cx="131233" cy="1182408"/>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8A8812A-0C20-4302-9A9C-5668F3489C76}"/>
              </a:ext>
            </a:extLst>
          </p:cNvPr>
          <p:cNvSpPr/>
          <p:nvPr/>
        </p:nvSpPr>
        <p:spPr bwMode="auto">
          <a:xfrm>
            <a:off x="7863153" y="3819274"/>
            <a:ext cx="131233" cy="1248025"/>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C9F80E20-58D5-493C-AEF0-0467410AD3CE}"/>
              </a:ext>
            </a:extLst>
          </p:cNvPr>
          <p:cNvSpPr/>
          <p:nvPr/>
        </p:nvSpPr>
        <p:spPr bwMode="auto">
          <a:xfrm>
            <a:off x="8048567" y="3819274"/>
            <a:ext cx="131233" cy="125225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4A41CD98-2919-47EF-BDC7-975DA4D86118}"/>
              </a:ext>
            </a:extLst>
          </p:cNvPr>
          <p:cNvSpPr/>
          <p:nvPr/>
        </p:nvSpPr>
        <p:spPr bwMode="auto">
          <a:xfrm>
            <a:off x="8238374" y="3819274"/>
            <a:ext cx="131233" cy="131364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D9BAA170-D1BF-4618-9B24-A134330E8D39}"/>
              </a:ext>
            </a:extLst>
          </p:cNvPr>
          <p:cNvSpPr/>
          <p:nvPr/>
        </p:nvSpPr>
        <p:spPr bwMode="auto">
          <a:xfrm>
            <a:off x="8433216" y="3819274"/>
            <a:ext cx="131233" cy="143429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BAE09267-8A13-4C64-AAAC-FBFA12AE75C6}"/>
              </a:ext>
            </a:extLst>
          </p:cNvPr>
          <p:cNvSpPr/>
          <p:nvPr/>
        </p:nvSpPr>
        <p:spPr bwMode="auto">
          <a:xfrm>
            <a:off x="8621969" y="3819274"/>
            <a:ext cx="131233" cy="1463925"/>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D0BCAEFA-EA71-4759-A68F-C45BD2EBF08D}"/>
              </a:ext>
            </a:extLst>
          </p:cNvPr>
          <p:cNvSpPr/>
          <p:nvPr/>
        </p:nvSpPr>
        <p:spPr bwMode="auto">
          <a:xfrm>
            <a:off x="8815762" y="3819274"/>
            <a:ext cx="131233" cy="149779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83A06C9-13D8-4BDC-AE8F-834FF427AF28}"/>
              </a:ext>
            </a:extLst>
          </p:cNvPr>
          <p:cNvSpPr/>
          <p:nvPr/>
        </p:nvSpPr>
        <p:spPr bwMode="auto">
          <a:xfrm>
            <a:off x="9011256" y="3819274"/>
            <a:ext cx="131233" cy="149779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554D12B4-768C-47C0-B107-3D39EAD5A5D5}"/>
              </a:ext>
            </a:extLst>
          </p:cNvPr>
          <p:cNvSpPr/>
          <p:nvPr/>
        </p:nvSpPr>
        <p:spPr bwMode="auto">
          <a:xfrm>
            <a:off x="9196239" y="3819274"/>
            <a:ext cx="131233" cy="154224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61399325-7763-4B1B-9A18-C0826FB3762F}"/>
              </a:ext>
            </a:extLst>
          </p:cNvPr>
          <p:cNvSpPr/>
          <p:nvPr/>
        </p:nvSpPr>
        <p:spPr bwMode="auto">
          <a:xfrm>
            <a:off x="9389616" y="3819274"/>
            <a:ext cx="131233" cy="170945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25B8CD4D-7816-48C8-BB5D-BB8379103ED6}"/>
              </a:ext>
            </a:extLst>
          </p:cNvPr>
          <p:cNvSpPr/>
          <p:nvPr/>
        </p:nvSpPr>
        <p:spPr bwMode="auto">
          <a:xfrm>
            <a:off x="9586808" y="3819274"/>
            <a:ext cx="131233" cy="170945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48CA1380-2D4B-4D8D-8A5B-87158B09A335}"/>
              </a:ext>
            </a:extLst>
          </p:cNvPr>
          <p:cNvSpPr/>
          <p:nvPr/>
        </p:nvSpPr>
        <p:spPr bwMode="auto">
          <a:xfrm>
            <a:off x="9772148" y="3819274"/>
            <a:ext cx="131233" cy="183434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88786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TROPHY-U-01 Cohort 3: Response Assessment From Treatment Start to PD</a:t>
            </a:r>
          </a:p>
        </p:txBody>
      </p:sp>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899211A2-8925-2B4C-9730-8DCBFD37CE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EB2CD1B0-6E36-46F7-918E-9010922607E0}"/>
              </a:ext>
            </a:extLst>
          </p:cNvPr>
          <p:cNvSpPr txBox="1"/>
          <p:nvPr/>
        </p:nvSpPr>
        <p:spPr bwMode="auto">
          <a:xfrm>
            <a:off x="5963254" y="6104773"/>
            <a:ext cx="510076"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5" name="TextBox 4">
            <a:extLst>
              <a:ext uri="{FF2B5EF4-FFF2-40B4-BE49-F238E27FC236}">
                <a16:creationId xmlns:a16="http://schemas.microsoft.com/office/drawing/2014/main" id="{A6E9EF63-2997-495D-A773-7641A1B78EFC}"/>
              </a:ext>
            </a:extLst>
          </p:cNvPr>
          <p:cNvSpPr txBox="1"/>
          <p:nvPr/>
        </p:nvSpPr>
        <p:spPr bwMode="auto">
          <a:xfrm>
            <a:off x="7345680" y="4632960"/>
            <a:ext cx="1927964" cy="738664"/>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Responder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Nonresponder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Treatment discontinued</a:t>
            </a:r>
          </a:p>
        </p:txBody>
      </p:sp>
      <p:sp>
        <p:nvSpPr>
          <p:cNvPr id="3" name="Rectangle 2">
            <a:extLst>
              <a:ext uri="{FF2B5EF4-FFF2-40B4-BE49-F238E27FC236}">
                <a16:creationId xmlns:a16="http://schemas.microsoft.com/office/drawing/2014/main" id="{7B87458A-1345-4276-811A-916C33A6D909}"/>
              </a:ext>
            </a:extLst>
          </p:cNvPr>
          <p:cNvSpPr/>
          <p:nvPr/>
        </p:nvSpPr>
        <p:spPr bwMode="auto">
          <a:xfrm>
            <a:off x="7199101" y="4709686"/>
            <a:ext cx="146050" cy="14605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0A32B81D-43C4-49FE-B9C3-DB2A0F17283F}"/>
              </a:ext>
            </a:extLst>
          </p:cNvPr>
          <p:cNvSpPr/>
          <p:nvPr/>
        </p:nvSpPr>
        <p:spPr bwMode="auto">
          <a:xfrm>
            <a:off x="7194210" y="4931001"/>
            <a:ext cx="146050" cy="146050"/>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9798D27D-C31A-4CCE-9E51-5D8AE04D6B83}"/>
              </a:ext>
            </a:extLst>
          </p:cNvPr>
          <p:cNvGrpSpPr/>
          <p:nvPr/>
        </p:nvGrpSpPr>
        <p:grpSpPr>
          <a:xfrm>
            <a:off x="7201446" y="5152316"/>
            <a:ext cx="139700" cy="146050"/>
            <a:chOff x="6342873" y="4415367"/>
            <a:chExt cx="139700" cy="169333"/>
          </a:xfrm>
        </p:grpSpPr>
        <p:cxnSp>
          <p:nvCxnSpPr>
            <p:cNvPr id="7" name="Straight Connector 6">
              <a:extLst>
                <a:ext uri="{FF2B5EF4-FFF2-40B4-BE49-F238E27FC236}">
                  <a16:creationId xmlns:a16="http://schemas.microsoft.com/office/drawing/2014/main" id="{373258B0-E155-4B2E-970F-9CCE6C19E012}"/>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359E550-5CAE-4CE1-89B6-5C278458D859}"/>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A2BD01D-9A0D-4D38-AEC2-ED76B9282744}"/>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50A75BAB-B71D-4D62-8741-E0CD6579EEC8}"/>
              </a:ext>
            </a:extLst>
          </p:cNvPr>
          <p:cNvSpPr txBox="1"/>
          <p:nvPr/>
        </p:nvSpPr>
        <p:spPr bwMode="auto">
          <a:xfrm rot="16200000">
            <a:off x="2517993" y="3302000"/>
            <a:ext cx="959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a:t>
            </a:r>
          </a:p>
        </p:txBody>
      </p:sp>
      <p:grpSp>
        <p:nvGrpSpPr>
          <p:cNvPr id="34" name="Group 33">
            <a:extLst>
              <a:ext uri="{FF2B5EF4-FFF2-40B4-BE49-F238E27FC236}">
                <a16:creationId xmlns:a16="http://schemas.microsoft.com/office/drawing/2014/main" id="{8195BD80-4BEB-487D-90A9-5942FD82DEDF}"/>
              </a:ext>
            </a:extLst>
          </p:cNvPr>
          <p:cNvGrpSpPr/>
          <p:nvPr/>
        </p:nvGrpSpPr>
        <p:grpSpPr>
          <a:xfrm>
            <a:off x="3121025" y="5876902"/>
            <a:ext cx="6256538" cy="369332"/>
            <a:chOff x="3121025" y="5631892"/>
            <a:chExt cx="6256538" cy="369332"/>
          </a:xfrm>
        </p:grpSpPr>
        <p:sp>
          <p:nvSpPr>
            <p:cNvPr id="19" name="TextBox 18">
              <a:extLst>
                <a:ext uri="{FF2B5EF4-FFF2-40B4-BE49-F238E27FC236}">
                  <a16:creationId xmlns:a16="http://schemas.microsoft.com/office/drawing/2014/main" id="{8E4CD6DD-B307-4993-868A-64BAB748694C}"/>
                </a:ext>
              </a:extLst>
            </p:cNvPr>
            <p:cNvSpPr txBox="1"/>
            <p:nvPr/>
          </p:nvSpPr>
          <p:spPr bwMode="auto">
            <a:xfrm>
              <a:off x="3121025"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4DE8D94B-0DA4-4D0A-A8E7-A6EAA329DC1C}"/>
                </a:ext>
              </a:extLst>
            </p:cNvPr>
            <p:cNvSpPr txBox="1"/>
            <p:nvPr/>
          </p:nvSpPr>
          <p:spPr bwMode="auto">
            <a:xfrm>
              <a:off x="3536950"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F1D46404-2FBF-489D-BEAF-8385D63BD5EF}"/>
                </a:ext>
              </a:extLst>
            </p:cNvPr>
            <p:cNvSpPr txBox="1"/>
            <p:nvPr/>
          </p:nvSpPr>
          <p:spPr bwMode="auto">
            <a:xfrm>
              <a:off x="3965846"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2" name="TextBox 21">
              <a:extLst>
                <a:ext uri="{FF2B5EF4-FFF2-40B4-BE49-F238E27FC236}">
                  <a16:creationId xmlns:a16="http://schemas.microsoft.com/office/drawing/2014/main" id="{6ADFB004-E154-4230-92DA-21DBA67FBDC6}"/>
                </a:ext>
              </a:extLst>
            </p:cNvPr>
            <p:cNvSpPr txBox="1"/>
            <p:nvPr/>
          </p:nvSpPr>
          <p:spPr bwMode="auto">
            <a:xfrm>
              <a:off x="4381771"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3" name="TextBox 22">
              <a:extLst>
                <a:ext uri="{FF2B5EF4-FFF2-40B4-BE49-F238E27FC236}">
                  <a16:creationId xmlns:a16="http://schemas.microsoft.com/office/drawing/2014/main" id="{5030E422-2037-4869-9DCD-12356F0F9667}"/>
                </a:ext>
              </a:extLst>
            </p:cNvPr>
            <p:cNvSpPr txBox="1"/>
            <p:nvPr/>
          </p:nvSpPr>
          <p:spPr bwMode="auto">
            <a:xfrm>
              <a:off x="4804046"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4" name="TextBox 23">
              <a:extLst>
                <a:ext uri="{FF2B5EF4-FFF2-40B4-BE49-F238E27FC236}">
                  <a16:creationId xmlns:a16="http://schemas.microsoft.com/office/drawing/2014/main" id="{6E7930F4-373C-45E6-9614-CAAB3C0DD78E}"/>
                </a:ext>
              </a:extLst>
            </p:cNvPr>
            <p:cNvSpPr txBox="1"/>
            <p:nvPr/>
          </p:nvSpPr>
          <p:spPr bwMode="auto">
            <a:xfrm>
              <a:off x="5219971"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5" name="TextBox 24">
              <a:extLst>
                <a:ext uri="{FF2B5EF4-FFF2-40B4-BE49-F238E27FC236}">
                  <a16:creationId xmlns:a16="http://schemas.microsoft.com/office/drawing/2014/main" id="{FC947C50-A402-4D0E-91F6-C204C3902238}"/>
                </a:ext>
              </a:extLst>
            </p:cNvPr>
            <p:cNvSpPr txBox="1"/>
            <p:nvPr/>
          </p:nvSpPr>
          <p:spPr bwMode="auto">
            <a:xfrm>
              <a:off x="5648867"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6" name="TextBox 25">
              <a:extLst>
                <a:ext uri="{FF2B5EF4-FFF2-40B4-BE49-F238E27FC236}">
                  <a16:creationId xmlns:a16="http://schemas.microsoft.com/office/drawing/2014/main" id="{26C4F9F4-7DAB-4040-A360-C0330F99005C}"/>
                </a:ext>
              </a:extLst>
            </p:cNvPr>
            <p:cNvSpPr txBox="1"/>
            <p:nvPr/>
          </p:nvSpPr>
          <p:spPr bwMode="auto">
            <a:xfrm>
              <a:off x="6064792"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27" name="TextBox 26">
              <a:extLst>
                <a:ext uri="{FF2B5EF4-FFF2-40B4-BE49-F238E27FC236}">
                  <a16:creationId xmlns:a16="http://schemas.microsoft.com/office/drawing/2014/main" id="{F41C816B-6DB4-4164-AC5D-B6690D3BE8FC}"/>
                </a:ext>
              </a:extLst>
            </p:cNvPr>
            <p:cNvSpPr txBox="1"/>
            <p:nvPr/>
          </p:nvSpPr>
          <p:spPr bwMode="auto">
            <a:xfrm>
              <a:off x="6487366"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8" name="TextBox 27">
              <a:extLst>
                <a:ext uri="{FF2B5EF4-FFF2-40B4-BE49-F238E27FC236}">
                  <a16:creationId xmlns:a16="http://schemas.microsoft.com/office/drawing/2014/main" id="{AB4331FC-F8DE-4C7F-A03C-F244C0E75CD1}"/>
                </a:ext>
              </a:extLst>
            </p:cNvPr>
            <p:cNvSpPr txBox="1"/>
            <p:nvPr/>
          </p:nvSpPr>
          <p:spPr bwMode="auto">
            <a:xfrm>
              <a:off x="6903291" y="56318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9" name="TextBox 28">
              <a:extLst>
                <a:ext uri="{FF2B5EF4-FFF2-40B4-BE49-F238E27FC236}">
                  <a16:creationId xmlns:a16="http://schemas.microsoft.com/office/drawing/2014/main" id="{D65775B3-739F-4CFE-8132-A2C5E5F65453}"/>
                </a:ext>
              </a:extLst>
            </p:cNvPr>
            <p:cNvSpPr txBox="1"/>
            <p:nvPr/>
          </p:nvSpPr>
          <p:spPr bwMode="auto">
            <a:xfrm>
              <a:off x="7273678" y="56318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38BEDA88-2307-4072-B5B3-7D5F0F0973B1}"/>
                </a:ext>
              </a:extLst>
            </p:cNvPr>
            <p:cNvSpPr txBox="1"/>
            <p:nvPr/>
          </p:nvSpPr>
          <p:spPr bwMode="auto">
            <a:xfrm>
              <a:off x="7689603" y="56318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31" name="TextBox 30">
              <a:extLst>
                <a:ext uri="{FF2B5EF4-FFF2-40B4-BE49-F238E27FC236}">
                  <a16:creationId xmlns:a16="http://schemas.microsoft.com/office/drawing/2014/main" id="{0D375362-2111-49E4-B581-0C0642C50B69}"/>
                </a:ext>
              </a:extLst>
            </p:cNvPr>
            <p:cNvSpPr txBox="1"/>
            <p:nvPr/>
          </p:nvSpPr>
          <p:spPr bwMode="auto">
            <a:xfrm>
              <a:off x="8114038" y="56318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2" name="TextBox 31">
              <a:extLst>
                <a:ext uri="{FF2B5EF4-FFF2-40B4-BE49-F238E27FC236}">
                  <a16:creationId xmlns:a16="http://schemas.microsoft.com/office/drawing/2014/main" id="{6B5F6068-CB81-469F-8DD7-289C3F2E3B30}"/>
                </a:ext>
              </a:extLst>
            </p:cNvPr>
            <p:cNvSpPr txBox="1"/>
            <p:nvPr/>
          </p:nvSpPr>
          <p:spPr bwMode="auto">
            <a:xfrm>
              <a:off x="8542934" y="56318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33" name="TextBox 32">
              <a:extLst>
                <a:ext uri="{FF2B5EF4-FFF2-40B4-BE49-F238E27FC236}">
                  <a16:creationId xmlns:a16="http://schemas.microsoft.com/office/drawing/2014/main" id="{83752EF7-2FB2-4656-948E-2670EF8AB06C}"/>
                </a:ext>
              </a:extLst>
            </p:cNvPr>
            <p:cNvSpPr txBox="1"/>
            <p:nvPr/>
          </p:nvSpPr>
          <p:spPr bwMode="auto">
            <a:xfrm>
              <a:off x="8958859" y="56318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grpSp>
      <p:grpSp>
        <p:nvGrpSpPr>
          <p:cNvPr id="52" name="Group 51">
            <a:extLst>
              <a:ext uri="{FF2B5EF4-FFF2-40B4-BE49-F238E27FC236}">
                <a16:creationId xmlns:a16="http://schemas.microsoft.com/office/drawing/2014/main" id="{F377E585-334D-4BDB-BAD8-58CD8F90EE3F}"/>
              </a:ext>
            </a:extLst>
          </p:cNvPr>
          <p:cNvGrpSpPr/>
          <p:nvPr/>
        </p:nvGrpSpPr>
        <p:grpSpPr>
          <a:xfrm>
            <a:off x="3268246" y="5890941"/>
            <a:ext cx="5891501" cy="78059"/>
            <a:chOff x="3268246" y="5404509"/>
            <a:chExt cx="5891501" cy="571276"/>
          </a:xfrm>
        </p:grpSpPr>
        <p:grpSp>
          <p:nvGrpSpPr>
            <p:cNvPr id="35" name="Group 34">
              <a:extLst>
                <a:ext uri="{FF2B5EF4-FFF2-40B4-BE49-F238E27FC236}">
                  <a16:creationId xmlns:a16="http://schemas.microsoft.com/office/drawing/2014/main" id="{56DC54B4-D69D-4D70-8D91-3629CF02AD65}"/>
                </a:ext>
              </a:extLst>
            </p:cNvPr>
            <p:cNvGrpSpPr/>
            <p:nvPr/>
          </p:nvGrpSpPr>
          <p:grpSpPr>
            <a:xfrm rot="5400000">
              <a:off x="4034536" y="4638219"/>
              <a:ext cx="571273" cy="2103853"/>
              <a:chOff x="2696634" y="1686396"/>
              <a:chExt cx="512233" cy="2121681"/>
            </a:xfrm>
          </p:grpSpPr>
          <p:cxnSp>
            <p:nvCxnSpPr>
              <p:cNvPr id="36" name="Straight Connector 35">
                <a:extLst>
                  <a:ext uri="{FF2B5EF4-FFF2-40B4-BE49-F238E27FC236}">
                    <a16:creationId xmlns:a16="http://schemas.microsoft.com/office/drawing/2014/main" id="{21942358-331A-4B05-A279-CD8DCD5A099C}"/>
                  </a:ext>
                </a:extLst>
              </p:cNvPr>
              <p:cNvCxnSpPr>
                <a:cxnSpLocks/>
              </p:cNvCxnSpPr>
              <p:nvPr/>
            </p:nvCxnSpPr>
            <p:spPr bwMode="auto">
              <a:xfrm>
                <a:off x="2696634" y="1686396"/>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5CABDCB-07CF-47C1-BEA2-2452F4361F0A}"/>
                  </a:ext>
                </a:extLst>
              </p:cNvPr>
              <p:cNvCxnSpPr>
                <a:cxnSpLocks/>
              </p:cNvCxnSpPr>
              <p:nvPr/>
            </p:nvCxnSpPr>
            <p:spPr bwMode="auto">
              <a:xfrm>
                <a:off x="2696634" y="2111308"/>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152078C-EE5E-4218-AC66-789DD639119A}"/>
                  </a:ext>
                </a:extLst>
              </p:cNvPr>
              <p:cNvCxnSpPr>
                <a:cxnSpLocks/>
              </p:cNvCxnSpPr>
              <p:nvPr/>
            </p:nvCxnSpPr>
            <p:spPr bwMode="auto">
              <a:xfrm>
                <a:off x="2696634" y="2542023"/>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055E204-CE8B-44C8-903A-721DB5CC75E5}"/>
                  </a:ext>
                </a:extLst>
              </p:cNvPr>
              <p:cNvCxnSpPr>
                <a:cxnSpLocks/>
              </p:cNvCxnSpPr>
              <p:nvPr/>
            </p:nvCxnSpPr>
            <p:spPr bwMode="auto">
              <a:xfrm>
                <a:off x="2696634" y="296693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CD07888-2145-48B1-A1D3-FD34EFB71CE1}"/>
                  </a:ext>
                </a:extLst>
              </p:cNvPr>
              <p:cNvCxnSpPr>
                <a:cxnSpLocks/>
              </p:cNvCxnSpPr>
              <p:nvPr/>
            </p:nvCxnSpPr>
            <p:spPr bwMode="auto">
              <a:xfrm>
                <a:off x="2696634" y="338316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DD29597-011F-4B02-8524-7BB11DF31968}"/>
                  </a:ext>
                </a:extLst>
              </p:cNvPr>
              <p:cNvCxnSpPr>
                <a:cxnSpLocks/>
              </p:cNvCxnSpPr>
              <p:nvPr/>
            </p:nvCxnSpPr>
            <p:spPr bwMode="auto">
              <a:xfrm>
                <a:off x="2696634" y="3808077"/>
                <a:ext cx="5122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2AE0BF14-A9B6-4B7C-885B-ADC0449C88A8}"/>
                </a:ext>
              </a:extLst>
            </p:cNvPr>
            <p:cNvGrpSpPr/>
            <p:nvPr/>
          </p:nvGrpSpPr>
          <p:grpSpPr>
            <a:xfrm rot="5400000">
              <a:off x="7189416" y="4005454"/>
              <a:ext cx="571276" cy="3369386"/>
              <a:chOff x="2696634" y="410140"/>
              <a:chExt cx="512236" cy="3397937"/>
            </a:xfrm>
          </p:grpSpPr>
          <p:cxnSp>
            <p:nvCxnSpPr>
              <p:cNvPr id="43" name="Straight Connector 42">
                <a:extLst>
                  <a:ext uri="{FF2B5EF4-FFF2-40B4-BE49-F238E27FC236}">
                    <a16:creationId xmlns:a16="http://schemas.microsoft.com/office/drawing/2014/main" id="{B58942D9-3D02-438E-A63C-C252CC326C26}"/>
                  </a:ext>
                </a:extLst>
              </p:cNvPr>
              <p:cNvCxnSpPr>
                <a:cxnSpLocks/>
              </p:cNvCxnSpPr>
              <p:nvPr/>
            </p:nvCxnSpPr>
            <p:spPr bwMode="auto">
              <a:xfrm>
                <a:off x="2696634" y="1686396"/>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DBC4C42-612A-4120-9378-7364E92E6DB0}"/>
                  </a:ext>
                </a:extLst>
              </p:cNvPr>
              <p:cNvCxnSpPr>
                <a:cxnSpLocks/>
              </p:cNvCxnSpPr>
              <p:nvPr/>
            </p:nvCxnSpPr>
            <p:spPr bwMode="auto">
              <a:xfrm>
                <a:off x="2696634" y="2111308"/>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50660BD-00B1-48FE-A8A1-5A5778EB8362}"/>
                  </a:ext>
                </a:extLst>
              </p:cNvPr>
              <p:cNvCxnSpPr>
                <a:cxnSpLocks/>
              </p:cNvCxnSpPr>
              <p:nvPr/>
            </p:nvCxnSpPr>
            <p:spPr bwMode="auto">
              <a:xfrm>
                <a:off x="2696634" y="2542023"/>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5A8A11B-4BCE-4601-81D6-6923019CA69F}"/>
                  </a:ext>
                </a:extLst>
              </p:cNvPr>
              <p:cNvCxnSpPr>
                <a:cxnSpLocks/>
              </p:cNvCxnSpPr>
              <p:nvPr/>
            </p:nvCxnSpPr>
            <p:spPr bwMode="auto">
              <a:xfrm>
                <a:off x="2696634" y="296693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F7DE149-6535-40A9-9291-71AC17261BF9}"/>
                  </a:ext>
                </a:extLst>
              </p:cNvPr>
              <p:cNvCxnSpPr>
                <a:cxnSpLocks/>
              </p:cNvCxnSpPr>
              <p:nvPr/>
            </p:nvCxnSpPr>
            <p:spPr bwMode="auto">
              <a:xfrm>
                <a:off x="2696634" y="3383165"/>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9EF1946-5E6D-4A35-9D8E-AC14621A2CCC}"/>
                  </a:ext>
                </a:extLst>
              </p:cNvPr>
              <p:cNvCxnSpPr>
                <a:cxnSpLocks/>
              </p:cNvCxnSpPr>
              <p:nvPr/>
            </p:nvCxnSpPr>
            <p:spPr bwMode="auto">
              <a:xfrm>
                <a:off x="2696634" y="3808077"/>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CA86856-3CB8-4134-ACB2-7A529B21A5E1}"/>
                  </a:ext>
                </a:extLst>
              </p:cNvPr>
              <p:cNvCxnSpPr>
                <a:cxnSpLocks/>
              </p:cNvCxnSpPr>
              <p:nvPr/>
            </p:nvCxnSpPr>
            <p:spPr bwMode="auto">
              <a:xfrm>
                <a:off x="2696635" y="1267428"/>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034A386-5F90-4C7C-BFEE-8B046634AF0D}"/>
                  </a:ext>
                </a:extLst>
              </p:cNvPr>
              <p:cNvCxnSpPr>
                <a:cxnSpLocks/>
              </p:cNvCxnSpPr>
              <p:nvPr/>
            </p:nvCxnSpPr>
            <p:spPr bwMode="auto">
              <a:xfrm>
                <a:off x="2696636" y="831376"/>
                <a:ext cx="51223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6A826B5-49A1-4CCE-9EA2-84024A2CB5D4}"/>
                  </a:ext>
                </a:extLst>
              </p:cNvPr>
              <p:cNvCxnSpPr>
                <a:cxnSpLocks/>
              </p:cNvCxnSpPr>
              <p:nvPr/>
            </p:nvCxnSpPr>
            <p:spPr bwMode="auto">
              <a:xfrm>
                <a:off x="2696637" y="410140"/>
                <a:ext cx="51223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3" name="Freeform: Shape 52">
            <a:extLst>
              <a:ext uri="{FF2B5EF4-FFF2-40B4-BE49-F238E27FC236}">
                <a16:creationId xmlns:a16="http://schemas.microsoft.com/office/drawing/2014/main" id="{6139395C-25AA-4920-8856-356E58339724}"/>
              </a:ext>
            </a:extLst>
          </p:cNvPr>
          <p:cNvSpPr/>
          <p:nvPr/>
        </p:nvSpPr>
        <p:spPr bwMode="auto">
          <a:xfrm>
            <a:off x="3268133" y="1583267"/>
            <a:ext cx="5892800" cy="4318000"/>
          </a:xfrm>
          <a:custGeom>
            <a:avLst/>
            <a:gdLst>
              <a:gd name="connsiteX0" fmla="*/ 0 w 5892800"/>
              <a:gd name="connsiteY0" fmla="*/ 0 h 4318000"/>
              <a:gd name="connsiteX1" fmla="*/ 0 w 5892800"/>
              <a:gd name="connsiteY1" fmla="*/ 4318000 h 4318000"/>
              <a:gd name="connsiteX2" fmla="*/ 5892800 w 5892800"/>
              <a:gd name="connsiteY2" fmla="*/ 4318000 h 4318000"/>
            </a:gdLst>
            <a:ahLst/>
            <a:cxnLst>
              <a:cxn ang="0">
                <a:pos x="connsiteX0" y="connsiteY0"/>
              </a:cxn>
              <a:cxn ang="0">
                <a:pos x="connsiteX1" y="connsiteY1"/>
              </a:cxn>
              <a:cxn ang="0">
                <a:pos x="connsiteX2" y="connsiteY2"/>
              </a:cxn>
            </a:cxnLst>
            <a:rect l="l" t="t" r="r" b="b"/>
            <a:pathLst>
              <a:path w="5892800" h="4318000">
                <a:moveTo>
                  <a:pt x="0" y="0"/>
                </a:moveTo>
                <a:lnTo>
                  <a:pt x="0" y="4318000"/>
                </a:lnTo>
                <a:lnTo>
                  <a:pt x="5892800" y="4318000"/>
                </a:lnTo>
              </a:path>
            </a:pathLst>
          </a:custGeom>
          <a:noFill/>
          <a:ln w="28575">
            <a:solidFill>
              <a:schemeClr val="bg1"/>
            </a:solidFill>
            <a:miter lim="800000"/>
            <a:headEnd/>
            <a:tailEnd/>
          </a:ln>
        </p:spPr>
        <p:txBody>
          <a:bodyPr rtlCol="0" anchor="ctr"/>
          <a:lstStyle/>
          <a:p>
            <a:pPr algn="ctr"/>
            <a:endParaRPr lang="en-US" dirty="0"/>
          </a:p>
        </p:txBody>
      </p:sp>
      <p:sp>
        <p:nvSpPr>
          <p:cNvPr id="54" name="Rectangle 53">
            <a:extLst>
              <a:ext uri="{FF2B5EF4-FFF2-40B4-BE49-F238E27FC236}">
                <a16:creationId xmlns:a16="http://schemas.microsoft.com/office/drawing/2014/main" id="{7D83811C-EE26-46AF-8EA0-FFF6238087AC}"/>
              </a:ext>
            </a:extLst>
          </p:cNvPr>
          <p:cNvSpPr/>
          <p:nvPr/>
        </p:nvSpPr>
        <p:spPr bwMode="auto">
          <a:xfrm>
            <a:off x="3276660" y="1663699"/>
            <a:ext cx="5594290" cy="79373"/>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F7593F08-2EEC-4159-A0C0-97B0682A373F}"/>
              </a:ext>
            </a:extLst>
          </p:cNvPr>
          <p:cNvSpPr/>
          <p:nvPr/>
        </p:nvSpPr>
        <p:spPr bwMode="auto">
          <a:xfrm>
            <a:off x="3276660" y="1782518"/>
            <a:ext cx="5168840" cy="64200"/>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497B481-AF47-42C0-8A67-A0E71262FCAD}"/>
              </a:ext>
            </a:extLst>
          </p:cNvPr>
          <p:cNvSpPr/>
          <p:nvPr/>
        </p:nvSpPr>
        <p:spPr bwMode="auto">
          <a:xfrm>
            <a:off x="3276660" y="1895394"/>
            <a:ext cx="4365565" cy="73106"/>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2C3097E-3129-4760-A1EF-410330B0EDF7}"/>
              </a:ext>
            </a:extLst>
          </p:cNvPr>
          <p:cNvSpPr/>
          <p:nvPr/>
        </p:nvSpPr>
        <p:spPr bwMode="auto">
          <a:xfrm>
            <a:off x="3276661" y="1998721"/>
            <a:ext cx="4324290" cy="82353"/>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3900989-B924-4957-B320-51310AF88F28}"/>
              </a:ext>
            </a:extLst>
          </p:cNvPr>
          <p:cNvSpPr/>
          <p:nvPr/>
        </p:nvSpPr>
        <p:spPr bwMode="auto">
          <a:xfrm>
            <a:off x="3276661" y="2114357"/>
            <a:ext cx="3403539" cy="76394"/>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69BF549-DE09-420B-A9E8-65ED59410341}"/>
              </a:ext>
            </a:extLst>
          </p:cNvPr>
          <p:cNvSpPr/>
          <p:nvPr/>
        </p:nvSpPr>
        <p:spPr bwMode="auto">
          <a:xfrm>
            <a:off x="3276660" y="2228027"/>
            <a:ext cx="3114615" cy="7384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668BC5A-F9D7-45C6-80D3-E51FE67F54F0}"/>
              </a:ext>
            </a:extLst>
          </p:cNvPr>
          <p:cNvSpPr/>
          <p:nvPr/>
        </p:nvSpPr>
        <p:spPr bwMode="auto">
          <a:xfrm>
            <a:off x="3276660" y="2339181"/>
            <a:ext cx="2943165" cy="8016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EF89CEB-DA41-4FD0-8610-A115DB6AECDF}"/>
              </a:ext>
            </a:extLst>
          </p:cNvPr>
          <p:cNvSpPr/>
          <p:nvPr/>
        </p:nvSpPr>
        <p:spPr bwMode="auto">
          <a:xfrm>
            <a:off x="3276661" y="2450797"/>
            <a:ext cx="2946339" cy="8602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E615298-0688-4421-9B51-130FB4E1CC64}"/>
              </a:ext>
            </a:extLst>
          </p:cNvPr>
          <p:cNvSpPr/>
          <p:nvPr/>
        </p:nvSpPr>
        <p:spPr bwMode="auto">
          <a:xfrm>
            <a:off x="3276661" y="2568047"/>
            <a:ext cx="2895540" cy="7355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7D59B0A6-C345-4A27-85D5-386A71555147}"/>
              </a:ext>
            </a:extLst>
          </p:cNvPr>
          <p:cNvSpPr/>
          <p:nvPr/>
        </p:nvSpPr>
        <p:spPr bwMode="auto">
          <a:xfrm>
            <a:off x="3276661" y="2680441"/>
            <a:ext cx="2854264" cy="7228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D68E8E72-FD79-49C7-BEB6-3FD277120E9A}"/>
              </a:ext>
            </a:extLst>
          </p:cNvPr>
          <p:cNvSpPr/>
          <p:nvPr/>
        </p:nvSpPr>
        <p:spPr bwMode="auto">
          <a:xfrm>
            <a:off x="3276661" y="2796166"/>
            <a:ext cx="2857439" cy="74034"/>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9BC92F8-04B6-47DF-8D06-2ECC3DF4E945}"/>
              </a:ext>
            </a:extLst>
          </p:cNvPr>
          <p:cNvSpPr/>
          <p:nvPr/>
        </p:nvSpPr>
        <p:spPr bwMode="auto">
          <a:xfrm>
            <a:off x="3276660" y="2910772"/>
            <a:ext cx="2768539" cy="7610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E99474C3-9C47-40EF-BB8C-A054FD95A635}"/>
              </a:ext>
            </a:extLst>
          </p:cNvPr>
          <p:cNvSpPr/>
          <p:nvPr/>
        </p:nvSpPr>
        <p:spPr bwMode="auto">
          <a:xfrm>
            <a:off x="3276662" y="3028247"/>
            <a:ext cx="2479614" cy="76102"/>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372183F-8F57-4068-8CF2-460691ED7860}"/>
              </a:ext>
            </a:extLst>
          </p:cNvPr>
          <p:cNvSpPr/>
          <p:nvPr/>
        </p:nvSpPr>
        <p:spPr bwMode="auto">
          <a:xfrm>
            <a:off x="3276661" y="3144877"/>
            <a:ext cx="2349440" cy="71398"/>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B07B53E8-8A3D-4A81-ADFA-91F1D85ADC49}"/>
              </a:ext>
            </a:extLst>
          </p:cNvPr>
          <p:cNvSpPr/>
          <p:nvPr/>
        </p:nvSpPr>
        <p:spPr bwMode="auto">
          <a:xfrm>
            <a:off x="3276661" y="3256033"/>
            <a:ext cx="2304989" cy="8089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F650267-3552-48C3-962D-57E2968EB131}"/>
              </a:ext>
            </a:extLst>
          </p:cNvPr>
          <p:cNvSpPr/>
          <p:nvPr/>
        </p:nvSpPr>
        <p:spPr bwMode="auto">
          <a:xfrm>
            <a:off x="3276661" y="3367423"/>
            <a:ext cx="2304989" cy="74277"/>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FC8D1C9D-3AC2-4004-9ACA-8ABFDD8BF185}"/>
              </a:ext>
            </a:extLst>
          </p:cNvPr>
          <p:cNvSpPr/>
          <p:nvPr/>
        </p:nvSpPr>
        <p:spPr bwMode="auto">
          <a:xfrm>
            <a:off x="3276662" y="3483022"/>
            <a:ext cx="2301813" cy="7297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025137E9-5E87-4ADF-82BC-B2CF3F29C7C2}"/>
              </a:ext>
            </a:extLst>
          </p:cNvPr>
          <p:cNvSpPr/>
          <p:nvPr/>
        </p:nvSpPr>
        <p:spPr bwMode="auto">
          <a:xfrm>
            <a:off x="3276662" y="3598044"/>
            <a:ext cx="2225614" cy="69082"/>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B186024C-6FCF-4DA5-A028-1A3760E67FDC}"/>
              </a:ext>
            </a:extLst>
          </p:cNvPr>
          <p:cNvSpPr/>
          <p:nvPr/>
        </p:nvSpPr>
        <p:spPr bwMode="auto">
          <a:xfrm>
            <a:off x="3276662" y="3701704"/>
            <a:ext cx="1755713" cy="76545"/>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ADF159DB-6935-4BD9-A209-52A97DFE287F}"/>
              </a:ext>
            </a:extLst>
          </p:cNvPr>
          <p:cNvSpPr/>
          <p:nvPr/>
        </p:nvSpPr>
        <p:spPr bwMode="auto">
          <a:xfrm>
            <a:off x="3276662" y="3812827"/>
            <a:ext cx="1755713" cy="76544"/>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B970AEE8-212D-4E59-907F-30DB4AC669B8}"/>
              </a:ext>
            </a:extLst>
          </p:cNvPr>
          <p:cNvSpPr/>
          <p:nvPr/>
        </p:nvSpPr>
        <p:spPr bwMode="auto">
          <a:xfrm>
            <a:off x="3276662" y="3931192"/>
            <a:ext cx="1590613" cy="70876"/>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C48A04B-FBDA-4674-8439-9207BA2B4E6F}"/>
              </a:ext>
            </a:extLst>
          </p:cNvPr>
          <p:cNvSpPr/>
          <p:nvPr/>
        </p:nvSpPr>
        <p:spPr bwMode="auto">
          <a:xfrm>
            <a:off x="3276662" y="4051177"/>
            <a:ext cx="1425513" cy="7314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20A43DE0-A1FB-468B-8AB3-4DEDD4C4E48F}"/>
              </a:ext>
            </a:extLst>
          </p:cNvPr>
          <p:cNvSpPr/>
          <p:nvPr/>
        </p:nvSpPr>
        <p:spPr bwMode="auto">
          <a:xfrm>
            <a:off x="3276663" y="4162166"/>
            <a:ext cx="1250888" cy="76459"/>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3204F5A-769A-447B-9920-6C7EB49735F0}"/>
              </a:ext>
            </a:extLst>
          </p:cNvPr>
          <p:cNvSpPr/>
          <p:nvPr/>
        </p:nvSpPr>
        <p:spPr bwMode="auto">
          <a:xfrm>
            <a:off x="3276663" y="4273557"/>
            <a:ext cx="1206437" cy="76194"/>
          </a:xfrm>
          <a:prstGeom prst="rect">
            <a:avLst/>
          </a:prstGeom>
          <a:solidFill>
            <a:schemeClr val="accent2"/>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2A7DFC4E-1C0A-40A6-B2F3-CB8C94817057}"/>
              </a:ext>
            </a:extLst>
          </p:cNvPr>
          <p:cNvSpPr/>
          <p:nvPr/>
        </p:nvSpPr>
        <p:spPr bwMode="auto">
          <a:xfrm>
            <a:off x="3276663" y="4390841"/>
            <a:ext cx="1168337" cy="73209"/>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0DD1BE1D-088D-4429-9F87-E15A812C0D3A}"/>
              </a:ext>
            </a:extLst>
          </p:cNvPr>
          <p:cNvSpPr/>
          <p:nvPr/>
        </p:nvSpPr>
        <p:spPr bwMode="auto">
          <a:xfrm>
            <a:off x="3276664" y="4505140"/>
            <a:ext cx="1133412" cy="63685"/>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ABBECCA7-4327-4523-98D6-D5AA3B0B01AA}"/>
              </a:ext>
            </a:extLst>
          </p:cNvPr>
          <p:cNvSpPr/>
          <p:nvPr/>
        </p:nvSpPr>
        <p:spPr bwMode="auto">
          <a:xfrm>
            <a:off x="3276664" y="4611973"/>
            <a:ext cx="1121769" cy="78560"/>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BBA49CA-5CB8-4237-8DB3-75F05EBB115A}"/>
              </a:ext>
            </a:extLst>
          </p:cNvPr>
          <p:cNvSpPr/>
          <p:nvPr/>
        </p:nvSpPr>
        <p:spPr bwMode="auto">
          <a:xfrm>
            <a:off x="3276664" y="4726863"/>
            <a:ext cx="1121769" cy="78560"/>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9AE4D21B-021D-4D62-A1C8-3485253D7C88}"/>
              </a:ext>
            </a:extLst>
          </p:cNvPr>
          <p:cNvSpPr/>
          <p:nvPr/>
        </p:nvSpPr>
        <p:spPr bwMode="auto">
          <a:xfrm>
            <a:off x="3276664" y="4841691"/>
            <a:ext cx="713253" cy="74777"/>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F08674A0-4A9C-433D-B5A3-7A98CFCF4CA7}"/>
              </a:ext>
            </a:extLst>
          </p:cNvPr>
          <p:cNvSpPr/>
          <p:nvPr/>
        </p:nvSpPr>
        <p:spPr bwMode="auto">
          <a:xfrm>
            <a:off x="3276664" y="4957026"/>
            <a:ext cx="575669"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6433E22-F04D-40D9-8427-A2D009D74A37}"/>
              </a:ext>
            </a:extLst>
          </p:cNvPr>
          <p:cNvSpPr/>
          <p:nvPr/>
        </p:nvSpPr>
        <p:spPr bwMode="auto">
          <a:xfrm>
            <a:off x="3276665" y="5066395"/>
            <a:ext cx="539686"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00B4476F-C48D-4511-AF24-6437D46B77EB}"/>
              </a:ext>
            </a:extLst>
          </p:cNvPr>
          <p:cNvSpPr/>
          <p:nvPr/>
        </p:nvSpPr>
        <p:spPr bwMode="auto">
          <a:xfrm>
            <a:off x="3276665" y="5188437"/>
            <a:ext cx="539686"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45E6D2B-19A4-494D-9195-D21AE8E11B48}"/>
              </a:ext>
            </a:extLst>
          </p:cNvPr>
          <p:cNvSpPr/>
          <p:nvPr/>
        </p:nvSpPr>
        <p:spPr bwMode="auto">
          <a:xfrm>
            <a:off x="3276665" y="5303115"/>
            <a:ext cx="539686"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3274EE41-7B90-46C0-A73A-1E0B33119D84}"/>
              </a:ext>
            </a:extLst>
          </p:cNvPr>
          <p:cNvSpPr/>
          <p:nvPr/>
        </p:nvSpPr>
        <p:spPr bwMode="auto">
          <a:xfrm>
            <a:off x="3276665" y="5417455"/>
            <a:ext cx="539686"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87863D68-B59D-4E50-AF2B-D092CD659C35}"/>
              </a:ext>
            </a:extLst>
          </p:cNvPr>
          <p:cNvSpPr/>
          <p:nvPr/>
        </p:nvSpPr>
        <p:spPr bwMode="auto">
          <a:xfrm>
            <a:off x="3276665" y="5519951"/>
            <a:ext cx="539686" cy="70058"/>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CAA3396F-5EAF-475A-B62B-2D7F008E2E9A}"/>
              </a:ext>
            </a:extLst>
          </p:cNvPr>
          <p:cNvSpPr/>
          <p:nvPr/>
        </p:nvSpPr>
        <p:spPr bwMode="auto">
          <a:xfrm>
            <a:off x="3276665" y="5633130"/>
            <a:ext cx="450785" cy="75519"/>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266C1242-4BE3-4677-BF10-715BC73CA395}"/>
              </a:ext>
            </a:extLst>
          </p:cNvPr>
          <p:cNvSpPr/>
          <p:nvPr/>
        </p:nvSpPr>
        <p:spPr bwMode="auto">
          <a:xfrm>
            <a:off x="3276666" y="5747663"/>
            <a:ext cx="156568" cy="77404"/>
          </a:xfrm>
          <a:prstGeom prst="rect">
            <a:avLst/>
          </a:prstGeom>
          <a:solidFill>
            <a:schemeClr val="accent5"/>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2" name="Group 91">
            <a:extLst>
              <a:ext uri="{FF2B5EF4-FFF2-40B4-BE49-F238E27FC236}">
                <a16:creationId xmlns:a16="http://schemas.microsoft.com/office/drawing/2014/main" id="{B8E78A19-9270-4386-A8D3-05F61DFCCA56}"/>
              </a:ext>
            </a:extLst>
          </p:cNvPr>
          <p:cNvGrpSpPr/>
          <p:nvPr/>
        </p:nvGrpSpPr>
        <p:grpSpPr>
          <a:xfrm>
            <a:off x="3321780" y="5754239"/>
            <a:ext cx="66339" cy="68738"/>
            <a:chOff x="6342873" y="4415367"/>
            <a:chExt cx="139700" cy="169333"/>
          </a:xfrm>
        </p:grpSpPr>
        <p:cxnSp>
          <p:nvCxnSpPr>
            <p:cNvPr id="93" name="Straight Connector 92">
              <a:extLst>
                <a:ext uri="{FF2B5EF4-FFF2-40B4-BE49-F238E27FC236}">
                  <a16:creationId xmlns:a16="http://schemas.microsoft.com/office/drawing/2014/main" id="{ED9E93BD-0F44-4C1D-8292-BDC63989DF46}"/>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EF3C7F3-1946-4627-9C7C-3B20D5800A9E}"/>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446D146-5731-4008-9343-1E7F12460CEC}"/>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CBBB86A-6A97-4304-A018-E2757F5DF780}"/>
              </a:ext>
            </a:extLst>
          </p:cNvPr>
          <p:cNvGrpSpPr/>
          <p:nvPr/>
        </p:nvGrpSpPr>
        <p:grpSpPr>
          <a:xfrm>
            <a:off x="3654623" y="5638616"/>
            <a:ext cx="66339" cy="68738"/>
            <a:chOff x="6342873" y="4415367"/>
            <a:chExt cx="139700" cy="169333"/>
          </a:xfrm>
        </p:grpSpPr>
        <p:cxnSp>
          <p:nvCxnSpPr>
            <p:cNvPr id="97" name="Straight Connector 96">
              <a:extLst>
                <a:ext uri="{FF2B5EF4-FFF2-40B4-BE49-F238E27FC236}">
                  <a16:creationId xmlns:a16="http://schemas.microsoft.com/office/drawing/2014/main" id="{E39B1B20-6EA7-461F-AAE1-123E04DC769E}"/>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4E45F27-5297-4F13-B78E-033CB21679E9}"/>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1171944-F170-40DF-B279-7C1EAF15D6CF}"/>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E3A738F6-93E1-4169-9B3E-8419CF7B385D}"/>
              </a:ext>
            </a:extLst>
          </p:cNvPr>
          <p:cNvGrpSpPr/>
          <p:nvPr/>
        </p:nvGrpSpPr>
        <p:grpSpPr>
          <a:xfrm>
            <a:off x="3994211" y="5526690"/>
            <a:ext cx="66339" cy="68738"/>
            <a:chOff x="6342873" y="4415367"/>
            <a:chExt cx="139700" cy="169333"/>
          </a:xfrm>
        </p:grpSpPr>
        <p:cxnSp>
          <p:nvCxnSpPr>
            <p:cNvPr id="101" name="Straight Connector 100">
              <a:extLst>
                <a:ext uri="{FF2B5EF4-FFF2-40B4-BE49-F238E27FC236}">
                  <a16:creationId xmlns:a16="http://schemas.microsoft.com/office/drawing/2014/main" id="{5FA5A310-8774-4C44-8CD1-D4FD3AD803BF}"/>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E8650AA-93AA-41F8-92C7-8B12A8433A5D}"/>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B73BF42-7768-48A3-8E52-D56E1EAF10F0}"/>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02F719F5-127C-4A1B-9181-209694B653CA}"/>
              </a:ext>
            </a:extLst>
          </p:cNvPr>
          <p:cNvGrpSpPr/>
          <p:nvPr/>
        </p:nvGrpSpPr>
        <p:grpSpPr>
          <a:xfrm>
            <a:off x="3901917" y="5417455"/>
            <a:ext cx="66339" cy="68738"/>
            <a:chOff x="6342873" y="4415367"/>
            <a:chExt cx="139700" cy="169333"/>
          </a:xfrm>
        </p:grpSpPr>
        <p:cxnSp>
          <p:nvCxnSpPr>
            <p:cNvPr id="105" name="Straight Connector 104">
              <a:extLst>
                <a:ext uri="{FF2B5EF4-FFF2-40B4-BE49-F238E27FC236}">
                  <a16:creationId xmlns:a16="http://schemas.microsoft.com/office/drawing/2014/main" id="{5DEEF954-31E4-4610-828E-8A52498DBEEE}"/>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B0D2FF5-0194-46A4-A34C-B3906C2AFA26}"/>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2A7D0D7-857D-451A-962B-05E536919F71}"/>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012CC6A1-DA88-4301-8126-25B8A83221A1}"/>
              </a:ext>
            </a:extLst>
          </p:cNvPr>
          <p:cNvGrpSpPr/>
          <p:nvPr/>
        </p:nvGrpSpPr>
        <p:grpSpPr>
          <a:xfrm>
            <a:off x="3994210" y="5297001"/>
            <a:ext cx="66339" cy="68738"/>
            <a:chOff x="6342873" y="4415367"/>
            <a:chExt cx="139700" cy="169333"/>
          </a:xfrm>
        </p:grpSpPr>
        <p:cxnSp>
          <p:nvCxnSpPr>
            <p:cNvPr id="109" name="Straight Connector 108">
              <a:extLst>
                <a:ext uri="{FF2B5EF4-FFF2-40B4-BE49-F238E27FC236}">
                  <a16:creationId xmlns:a16="http://schemas.microsoft.com/office/drawing/2014/main" id="{82DBAB99-D700-4DE6-8B59-8C9D8A83B850}"/>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D353E5F-622B-4127-AC4B-2C212973ABF6}"/>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4E42B2F-6432-4661-B7BE-89B3C332B173}"/>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0E8725EA-9E6E-4501-96AA-1200F0B82F9A}"/>
              </a:ext>
            </a:extLst>
          </p:cNvPr>
          <p:cNvGrpSpPr/>
          <p:nvPr/>
        </p:nvGrpSpPr>
        <p:grpSpPr>
          <a:xfrm>
            <a:off x="3657828" y="5185101"/>
            <a:ext cx="66339" cy="68738"/>
            <a:chOff x="6342873" y="4415367"/>
            <a:chExt cx="139700" cy="169333"/>
          </a:xfrm>
        </p:grpSpPr>
        <p:cxnSp>
          <p:nvCxnSpPr>
            <p:cNvPr id="113" name="Straight Connector 112">
              <a:extLst>
                <a:ext uri="{FF2B5EF4-FFF2-40B4-BE49-F238E27FC236}">
                  <a16:creationId xmlns:a16="http://schemas.microsoft.com/office/drawing/2014/main" id="{4A7AE961-D773-4D1A-91C9-F45FDB621674}"/>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D7E3A81-8108-4F45-A7F7-6595C9C8AB37}"/>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F01E074-5E37-46F2-9154-0266C3C1EC69}"/>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B37248BD-1D26-41CC-976F-82151E640B93}"/>
              </a:ext>
            </a:extLst>
          </p:cNvPr>
          <p:cNvGrpSpPr/>
          <p:nvPr/>
        </p:nvGrpSpPr>
        <p:grpSpPr>
          <a:xfrm>
            <a:off x="3657828" y="4958148"/>
            <a:ext cx="66339" cy="68738"/>
            <a:chOff x="6342873" y="4415367"/>
            <a:chExt cx="139700" cy="169333"/>
          </a:xfrm>
        </p:grpSpPr>
        <p:cxnSp>
          <p:nvCxnSpPr>
            <p:cNvPr id="117" name="Straight Connector 116">
              <a:extLst>
                <a:ext uri="{FF2B5EF4-FFF2-40B4-BE49-F238E27FC236}">
                  <a16:creationId xmlns:a16="http://schemas.microsoft.com/office/drawing/2014/main" id="{BC574E9F-E845-41FB-8D78-E00E55A2D0B6}"/>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842948E-2278-4AB7-B5CE-36E792E7AB34}"/>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4CB472B-7216-4E8B-BE96-7FBED1469FD4}"/>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CABF532F-412A-449D-9ED3-925564C23200}"/>
              </a:ext>
            </a:extLst>
          </p:cNvPr>
          <p:cNvGrpSpPr/>
          <p:nvPr/>
        </p:nvGrpSpPr>
        <p:grpSpPr>
          <a:xfrm>
            <a:off x="3737501" y="5077051"/>
            <a:ext cx="66339" cy="68738"/>
            <a:chOff x="6342873" y="4415367"/>
            <a:chExt cx="139700" cy="169333"/>
          </a:xfrm>
        </p:grpSpPr>
        <p:cxnSp>
          <p:nvCxnSpPr>
            <p:cNvPr id="121" name="Straight Connector 120">
              <a:extLst>
                <a:ext uri="{FF2B5EF4-FFF2-40B4-BE49-F238E27FC236}">
                  <a16:creationId xmlns:a16="http://schemas.microsoft.com/office/drawing/2014/main" id="{E1B7E5CC-4DDF-4C21-8336-681BD228E4FF}"/>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F5DF21D-B556-447A-9E85-0BADFA808046}"/>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5372F46-393E-4F85-AFF3-F02A617C8AEE}"/>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5627EA90-8A3E-4A55-A810-7B635A7F3751}"/>
              </a:ext>
            </a:extLst>
          </p:cNvPr>
          <p:cNvGrpSpPr/>
          <p:nvPr/>
        </p:nvGrpSpPr>
        <p:grpSpPr>
          <a:xfrm>
            <a:off x="4003883" y="4848767"/>
            <a:ext cx="66339" cy="68738"/>
            <a:chOff x="6342873" y="4415367"/>
            <a:chExt cx="139700" cy="169333"/>
          </a:xfrm>
        </p:grpSpPr>
        <p:cxnSp>
          <p:nvCxnSpPr>
            <p:cNvPr id="125" name="Straight Connector 124">
              <a:extLst>
                <a:ext uri="{FF2B5EF4-FFF2-40B4-BE49-F238E27FC236}">
                  <a16:creationId xmlns:a16="http://schemas.microsoft.com/office/drawing/2014/main" id="{AF1C7A70-C38A-4A40-B538-0A848EB3F8B7}"/>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6F94B1A-7734-4F49-967C-C17704984D07}"/>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5BE039F-EF28-4BC0-B329-D1BDB99D05E3}"/>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40FBDDC9-6065-49F6-B5E3-D2946093BFA1}"/>
              </a:ext>
            </a:extLst>
          </p:cNvPr>
          <p:cNvGrpSpPr/>
          <p:nvPr/>
        </p:nvGrpSpPr>
        <p:grpSpPr>
          <a:xfrm>
            <a:off x="4167396" y="4616554"/>
            <a:ext cx="66339" cy="68738"/>
            <a:chOff x="6342873" y="4415367"/>
            <a:chExt cx="139700" cy="169333"/>
          </a:xfrm>
        </p:grpSpPr>
        <p:cxnSp>
          <p:nvCxnSpPr>
            <p:cNvPr id="129" name="Straight Connector 128">
              <a:extLst>
                <a:ext uri="{FF2B5EF4-FFF2-40B4-BE49-F238E27FC236}">
                  <a16:creationId xmlns:a16="http://schemas.microsoft.com/office/drawing/2014/main" id="{DA28C2F6-BBA8-4EBE-8174-E6C4E7CBE93E}"/>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3FC7C81-7739-48FB-8E79-1482F6C332E2}"/>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136A661-0301-4DA8-B172-6FFC44184EBC}"/>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E6D3309D-1299-4FBC-824E-A8C770266091}"/>
              </a:ext>
            </a:extLst>
          </p:cNvPr>
          <p:cNvGrpSpPr/>
          <p:nvPr/>
        </p:nvGrpSpPr>
        <p:grpSpPr>
          <a:xfrm>
            <a:off x="4311643" y="4737645"/>
            <a:ext cx="66339" cy="68738"/>
            <a:chOff x="6342873" y="4415367"/>
            <a:chExt cx="139700" cy="169333"/>
          </a:xfrm>
        </p:grpSpPr>
        <p:cxnSp>
          <p:nvCxnSpPr>
            <p:cNvPr id="133" name="Straight Connector 132">
              <a:extLst>
                <a:ext uri="{FF2B5EF4-FFF2-40B4-BE49-F238E27FC236}">
                  <a16:creationId xmlns:a16="http://schemas.microsoft.com/office/drawing/2014/main" id="{58D8F69A-EE2A-4A09-8638-A0737E35E3D9}"/>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915D6C8-1207-4671-B2EB-9CBD238FAE3D}"/>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073F562-BCE5-4AED-B911-8DEC45CB16D4}"/>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7A4B4191-5D85-4533-A5D9-A9F28788A675}"/>
              </a:ext>
            </a:extLst>
          </p:cNvPr>
          <p:cNvGrpSpPr/>
          <p:nvPr/>
        </p:nvGrpSpPr>
        <p:grpSpPr>
          <a:xfrm>
            <a:off x="4336257" y="4390310"/>
            <a:ext cx="66339" cy="68738"/>
            <a:chOff x="6342873" y="4415367"/>
            <a:chExt cx="139700" cy="169333"/>
          </a:xfrm>
        </p:grpSpPr>
        <p:cxnSp>
          <p:nvCxnSpPr>
            <p:cNvPr id="137" name="Straight Connector 136">
              <a:extLst>
                <a:ext uri="{FF2B5EF4-FFF2-40B4-BE49-F238E27FC236}">
                  <a16:creationId xmlns:a16="http://schemas.microsoft.com/office/drawing/2014/main" id="{864D9B30-0842-4C2D-AEF2-5F2F8E22F122}"/>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96445BC-4590-46F0-8809-77276784CD02}"/>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8753F9F-913C-43A2-ACEC-AB570822EB21}"/>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3AD894D8-8CCB-4603-8DE3-D00A3A4EDB09}"/>
              </a:ext>
            </a:extLst>
          </p:cNvPr>
          <p:cNvGrpSpPr/>
          <p:nvPr/>
        </p:nvGrpSpPr>
        <p:grpSpPr>
          <a:xfrm>
            <a:off x="4332094" y="4053382"/>
            <a:ext cx="66339" cy="68738"/>
            <a:chOff x="6342873" y="4415367"/>
            <a:chExt cx="139700" cy="169333"/>
          </a:xfrm>
        </p:grpSpPr>
        <p:cxnSp>
          <p:nvCxnSpPr>
            <p:cNvPr id="141" name="Straight Connector 140">
              <a:extLst>
                <a:ext uri="{FF2B5EF4-FFF2-40B4-BE49-F238E27FC236}">
                  <a16:creationId xmlns:a16="http://schemas.microsoft.com/office/drawing/2014/main" id="{60718216-2B49-4B6C-AB93-33F3467CD242}"/>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C6E0253-F8FA-4BD6-A9DB-4D6183333A17}"/>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C946A7B-EE84-471E-866E-83B49684C992}"/>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1BE51C1E-1ADC-435E-AF15-D4D312E9DD15}"/>
              </a:ext>
            </a:extLst>
          </p:cNvPr>
          <p:cNvGrpSpPr/>
          <p:nvPr/>
        </p:nvGrpSpPr>
        <p:grpSpPr>
          <a:xfrm>
            <a:off x="4826373" y="3939725"/>
            <a:ext cx="66339" cy="68738"/>
            <a:chOff x="6342873" y="4415367"/>
            <a:chExt cx="139700" cy="169333"/>
          </a:xfrm>
        </p:grpSpPr>
        <p:cxnSp>
          <p:nvCxnSpPr>
            <p:cNvPr id="145" name="Straight Connector 144">
              <a:extLst>
                <a:ext uri="{FF2B5EF4-FFF2-40B4-BE49-F238E27FC236}">
                  <a16:creationId xmlns:a16="http://schemas.microsoft.com/office/drawing/2014/main" id="{02DB7255-AB95-4437-8E9F-A3853B19BCDA}"/>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342940D-ECF6-4166-B731-BF8362167993}"/>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8D7F75A-1C60-43FC-8816-9FF10B659B62}"/>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BA0CC939-A894-43CB-B98E-D21FC4916F7A}"/>
              </a:ext>
            </a:extLst>
          </p:cNvPr>
          <p:cNvGrpSpPr/>
          <p:nvPr/>
        </p:nvGrpSpPr>
        <p:grpSpPr>
          <a:xfrm>
            <a:off x="4917587" y="3706802"/>
            <a:ext cx="66339" cy="68738"/>
            <a:chOff x="6342873" y="4415367"/>
            <a:chExt cx="139700" cy="169333"/>
          </a:xfrm>
        </p:grpSpPr>
        <p:cxnSp>
          <p:nvCxnSpPr>
            <p:cNvPr id="149" name="Straight Connector 148">
              <a:extLst>
                <a:ext uri="{FF2B5EF4-FFF2-40B4-BE49-F238E27FC236}">
                  <a16:creationId xmlns:a16="http://schemas.microsoft.com/office/drawing/2014/main" id="{CC1ED2C4-FAFE-4B71-A360-262ECFA8D3AD}"/>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33D93F7-3347-48F0-A7C7-20795101DF01}"/>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BEAF70E-D64A-4AE1-A07F-8EE9C47017A6}"/>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6CDFC514-0C32-444C-AFF9-B9212CDC8D94}"/>
              </a:ext>
            </a:extLst>
          </p:cNvPr>
          <p:cNvGrpSpPr/>
          <p:nvPr/>
        </p:nvGrpSpPr>
        <p:grpSpPr>
          <a:xfrm>
            <a:off x="5337644" y="3598217"/>
            <a:ext cx="66339" cy="68738"/>
            <a:chOff x="6342873" y="4415367"/>
            <a:chExt cx="139700" cy="169333"/>
          </a:xfrm>
        </p:grpSpPr>
        <p:cxnSp>
          <p:nvCxnSpPr>
            <p:cNvPr id="153" name="Straight Connector 152">
              <a:extLst>
                <a:ext uri="{FF2B5EF4-FFF2-40B4-BE49-F238E27FC236}">
                  <a16:creationId xmlns:a16="http://schemas.microsoft.com/office/drawing/2014/main" id="{48DB9479-42BE-4FD5-9609-32FC636ECE6E}"/>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DC90E78-C3A4-4B66-B15A-B6B3FF319D78}"/>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2CCE866-77A8-458E-AC95-262A861874BA}"/>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9C7FF503-353C-4859-AE84-052A28838461}"/>
              </a:ext>
            </a:extLst>
          </p:cNvPr>
          <p:cNvGrpSpPr/>
          <p:nvPr/>
        </p:nvGrpSpPr>
        <p:grpSpPr>
          <a:xfrm>
            <a:off x="5495927" y="3488876"/>
            <a:ext cx="66339" cy="68738"/>
            <a:chOff x="6342873" y="4415367"/>
            <a:chExt cx="139700" cy="169333"/>
          </a:xfrm>
        </p:grpSpPr>
        <p:cxnSp>
          <p:nvCxnSpPr>
            <p:cNvPr id="157" name="Straight Connector 156">
              <a:extLst>
                <a:ext uri="{FF2B5EF4-FFF2-40B4-BE49-F238E27FC236}">
                  <a16:creationId xmlns:a16="http://schemas.microsoft.com/office/drawing/2014/main" id="{70B1C180-2F2F-499F-B30A-59E572C4952E}"/>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F4E1E75-1319-40C2-B193-01C716261C61}"/>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51C7F2F-0B3F-45D4-9888-22193BE37089}"/>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BECB6A00-3A1D-4DB0-8B3F-1A328F7DF434}"/>
              </a:ext>
            </a:extLst>
          </p:cNvPr>
          <p:cNvGrpSpPr/>
          <p:nvPr/>
        </p:nvGrpSpPr>
        <p:grpSpPr>
          <a:xfrm>
            <a:off x="5681507" y="3372962"/>
            <a:ext cx="66339" cy="68738"/>
            <a:chOff x="6342873" y="4415367"/>
            <a:chExt cx="139700" cy="169333"/>
          </a:xfrm>
        </p:grpSpPr>
        <p:cxnSp>
          <p:nvCxnSpPr>
            <p:cNvPr id="161" name="Straight Connector 160">
              <a:extLst>
                <a:ext uri="{FF2B5EF4-FFF2-40B4-BE49-F238E27FC236}">
                  <a16:creationId xmlns:a16="http://schemas.microsoft.com/office/drawing/2014/main" id="{0DE1B7C1-B597-4C64-BD77-FD46646A45D7}"/>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D470ED0-951B-4CA7-9CBB-E6C3BE6269F7}"/>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D3B68306-8B98-4181-9DB9-FAC8F1B31B30}"/>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B593D2F2-5BB7-4446-B146-1ADD347B9B1C}"/>
              </a:ext>
            </a:extLst>
          </p:cNvPr>
          <p:cNvGrpSpPr/>
          <p:nvPr/>
        </p:nvGrpSpPr>
        <p:grpSpPr>
          <a:xfrm>
            <a:off x="5607087" y="3254975"/>
            <a:ext cx="66339" cy="68738"/>
            <a:chOff x="6342873" y="4415367"/>
            <a:chExt cx="139700" cy="169333"/>
          </a:xfrm>
        </p:grpSpPr>
        <p:cxnSp>
          <p:nvCxnSpPr>
            <p:cNvPr id="165" name="Straight Connector 164">
              <a:extLst>
                <a:ext uri="{FF2B5EF4-FFF2-40B4-BE49-F238E27FC236}">
                  <a16:creationId xmlns:a16="http://schemas.microsoft.com/office/drawing/2014/main" id="{3699D524-ABDC-4C79-88BC-25E8A1CFBC99}"/>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494B039-4B19-497E-817E-69EAD0DF1F59}"/>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74663A1-047C-42E5-BA42-0BD7CFA6BFE4}"/>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E5D13367-68F4-4B50-AF96-98B35CF3B0BC}"/>
              </a:ext>
            </a:extLst>
          </p:cNvPr>
          <p:cNvGrpSpPr/>
          <p:nvPr/>
        </p:nvGrpSpPr>
        <p:grpSpPr>
          <a:xfrm>
            <a:off x="5679080" y="3143810"/>
            <a:ext cx="66339" cy="68738"/>
            <a:chOff x="6342873" y="4415367"/>
            <a:chExt cx="139700" cy="169333"/>
          </a:xfrm>
        </p:grpSpPr>
        <p:cxnSp>
          <p:nvCxnSpPr>
            <p:cNvPr id="169" name="Straight Connector 168">
              <a:extLst>
                <a:ext uri="{FF2B5EF4-FFF2-40B4-BE49-F238E27FC236}">
                  <a16:creationId xmlns:a16="http://schemas.microsoft.com/office/drawing/2014/main" id="{2080A700-F7CC-4B8F-8D69-DF58F353856B}"/>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6F00BD6-32AD-4714-BCC7-38079958E6AA}"/>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A7EE2C7-475E-41EA-BF73-1BB72FFCBD5D}"/>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38F3F36A-10DC-4243-9694-5DD3639DC978}"/>
              </a:ext>
            </a:extLst>
          </p:cNvPr>
          <p:cNvGrpSpPr/>
          <p:nvPr/>
        </p:nvGrpSpPr>
        <p:grpSpPr>
          <a:xfrm>
            <a:off x="5764805" y="3031506"/>
            <a:ext cx="66339" cy="68738"/>
            <a:chOff x="6342873" y="4415367"/>
            <a:chExt cx="139700" cy="169333"/>
          </a:xfrm>
        </p:grpSpPr>
        <p:cxnSp>
          <p:nvCxnSpPr>
            <p:cNvPr id="173" name="Straight Connector 172">
              <a:extLst>
                <a:ext uri="{FF2B5EF4-FFF2-40B4-BE49-F238E27FC236}">
                  <a16:creationId xmlns:a16="http://schemas.microsoft.com/office/drawing/2014/main" id="{D6CBE473-3308-4F0A-B3AA-668584A5A1CA}"/>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3CF95C8-7BF8-4ABF-ACE8-E25E05C3C671}"/>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9ED3CCB-41B1-4064-B1BC-4F0E4D03A00F}"/>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BED23F7A-A1C4-4720-A03A-49242FEFD6F8}"/>
              </a:ext>
            </a:extLst>
          </p:cNvPr>
          <p:cNvGrpSpPr/>
          <p:nvPr/>
        </p:nvGrpSpPr>
        <p:grpSpPr>
          <a:xfrm>
            <a:off x="5848943" y="2801336"/>
            <a:ext cx="66339" cy="68738"/>
            <a:chOff x="6342873" y="4415367"/>
            <a:chExt cx="139700" cy="169333"/>
          </a:xfrm>
        </p:grpSpPr>
        <p:cxnSp>
          <p:nvCxnSpPr>
            <p:cNvPr id="177" name="Straight Connector 176">
              <a:extLst>
                <a:ext uri="{FF2B5EF4-FFF2-40B4-BE49-F238E27FC236}">
                  <a16:creationId xmlns:a16="http://schemas.microsoft.com/office/drawing/2014/main" id="{593B8490-9085-43C7-B516-2A9BC0E8C818}"/>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6860B51-4039-401B-9E97-5B1B77C54BF8}"/>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03C2F10C-FCE4-4040-AF0C-825D91AB0719}"/>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9B47B174-7DF9-471D-8E9C-C7D2EED980FF}"/>
              </a:ext>
            </a:extLst>
          </p:cNvPr>
          <p:cNvGrpSpPr/>
          <p:nvPr/>
        </p:nvGrpSpPr>
        <p:grpSpPr>
          <a:xfrm>
            <a:off x="6691139" y="2468087"/>
            <a:ext cx="66339" cy="68738"/>
            <a:chOff x="6342873" y="4415367"/>
            <a:chExt cx="139700" cy="169333"/>
          </a:xfrm>
        </p:grpSpPr>
        <p:cxnSp>
          <p:nvCxnSpPr>
            <p:cNvPr id="181" name="Straight Connector 180">
              <a:extLst>
                <a:ext uri="{FF2B5EF4-FFF2-40B4-BE49-F238E27FC236}">
                  <a16:creationId xmlns:a16="http://schemas.microsoft.com/office/drawing/2014/main" id="{2DEC475F-2F24-4AF0-BAAA-2A6721468058}"/>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0457ADD-25CA-4924-95E3-95EE09C9B28C}"/>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A6D8BD6E-C572-445A-89BE-B22BD8272D88}"/>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6E8C7472-F114-4C50-AF41-FB7C11EDC456}"/>
              </a:ext>
            </a:extLst>
          </p:cNvPr>
          <p:cNvGrpSpPr/>
          <p:nvPr/>
        </p:nvGrpSpPr>
        <p:grpSpPr>
          <a:xfrm>
            <a:off x="6440160" y="2118045"/>
            <a:ext cx="66339" cy="68738"/>
            <a:chOff x="6342873" y="4415367"/>
            <a:chExt cx="139700" cy="169333"/>
          </a:xfrm>
        </p:grpSpPr>
        <p:cxnSp>
          <p:nvCxnSpPr>
            <p:cNvPr id="185" name="Straight Connector 184">
              <a:extLst>
                <a:ext uri="{FF2B5EF4-FFF2-40B4-BE49-F238E27FC236}">
                  <a16:creationId xmlns:a16="http://schemas.microsoft.com/office/drawing/2014/main" id="{2743555C-49A1-4789-8E29-0C8DB60A4CCB}"/>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D13CCDC-04F0-4540-90FF-1F0E383BB609}"/>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9C8580F-F20A-4C5E-936B-F7D5AC93565C}"/>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7BA1CD59-7978-417B-8773-19397742FD5C}"/>
              </a:ext>
            </a:extLst>
          </p:cNvPr>
          <p:cNvGrpSpPr/>
          <p:nvPr/>
        </p:nvGrpSpPr>
        <p:grpSpPr>
          <a:xfrm>
            <a:off x="7449860" y="2011834"/>
            <a:ext cx="66339" cy="68738"/>
            <a:chOff x="6342873" y="4415367"/>
            <a:chExt cx="139700" cy="169333"/>
          </a:xfrm>
        </p:grpSpPr>
        <p:cxnSp>
          <p:nvCxnSpPr>
            <p:cNvPr id="189" name="Straight Connector 188">
              <a:extLst>
                <a:ext uri="{FF2B5EF4-FFF2-40B4-BE49-F238E27FC236}">
                  <a16:creationId xmlns:a16="http://schemas.microsoft.com/office/drawing/2014/main" id="{D81203AA-E704-4347-A6F6-8520F231494A}"/>
                </a:ext>
              </a:extLst>
            </p:cNvPr>
            <p:cNvCxnSpPr>
              <a:cxnSpLocks/>
            </p:cNvCxnSpPr>
            <p:nvPr/>
          </p:nvCxnSpPr>
          <p:spPr bwMode="auto">
            <a:xfrm>
              <a:off x="6342873" y="4584700"/>
              <a:ext cx="139700"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BB2C9EC-31D6-4958-84CF-B65EBB30BF51}"/>
                </a:ext>
              </a:extLst>
            </p:cNvPr>
            <p:cNvCxnSpPr>
              <a:cxnSpLocks/>
            </p:cNvCxnSpPr>
            <p:nvPr/>
          </p:nvCxnSpPr>
          <p:spPr bwMode="auto">
            <a:xfrm>
              <a:off x="6412723" y="4415367"/>
              <a:ext cx="0" cy="169333"/>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4C3EAF9-CB24-4F9E-A661-1256CA8BF875}"/>
                </a:ext>
              </a:extLst>
            </p:cNvPr>
            <p:cNvCxnSpPr>
              <a:cxnSpLocks/>
            </p:cNvCxnSpPr>
            <p:nvPr/>
          </p:nvCxnSpPr>
          <p:spPr bwMode="auto">
            <a:xfrm>
              <a:off x="6342873" y="4415367"/>
              <a:ext cx="139700" cy="0"/>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42DC1537-FAD4-4672-A553-D90B7F378B23}"/>
              </a:ext>
            </a:extLst>
          </p:cNvPr>
          <p:cNvSpPr txBox="1"/>
          <p:nvPr/>
        </p:nvSpPr>
        <p:spPr bwMode="auto">
          <a:xfrm>
            <a:off x="8749552" y="159566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93" name="TextBox 192">
            <a:extLst>
              <a:ext uri="{FF2B5EF4-FFF2-40B4-BE49-F238E27FC236}">
                <a16:creationId xmlns:a16="http://schemas.microsoft.com/office/drawing/2014/main" id="{7DD7EF74-B23E-4E62-81D5-B49FCA716488}"/>
              </a:ext>
            </a:extLst>
          </p:cNvPr>
          <p:cNvSpPr txBox="1"/>
          <p:nvPr/>
        </p:nvSpPr>
        <p:spPr bwMode="auto">
          <a:xfrm>
            <a:off x="7903581" y="159566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94" name="TextBox 193">
            <a:extLst>
              <a:ext uri="{FF2B5EF4-FFF2-40B4-BE49-F238E27FC236}">
                <a16:creationId xmlns:a16="http://schemas.microsoft.com/office/drawing/2014/main" id="{F81689FC-7BD8-4CCC-A1F2-628975B5CEE8}"/>
              </a:ext>
            </a:extLst>
          </p:cNvPr>
          <p:cNvSpPr txBox="1"/>
          <p:nvPr/>
        </p:nvSpPr>
        <p:spPr bwMode="auto">
          <a:xfrm>
            <a:off x="8311263" y="170689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195" name="TextBox 194">
            <a:extLst>
              <a:ext uri="{FF2B5EF4-FFF2-40B4-BE49-F238E27FC236}">
                <a16:creationId xmlns:a16="http://schemas.microsoft.com/office/drawing/2014/main" id="{BD213512-190B-4575-B6FB-160077AF8EA8}"/>
              </a:ext>
            </a:extLst>
          </p:cNvPr>
          <p:cNvSpPr txBox="1"/>
          <p:nvPr/>
        </p:nvSpPr>
        <p:spPr bwMode="auto">
          <a:xfrm>
            <a:off x="7560220" y="171554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96" name="TextBox 195">
            <a:extLst>
              <a:ext uri="{FF2B5EF4-FFF2-40B4-BE49-F238E27FC236}">
                <a16:creationId xmlns:a16="http://schemas.microsoft.com/office/drawing/2014/main" id="{3480B9A8-C9F2-4FE1-BEA3-5E14F309A380}"/>
              </a:ext>
            </a:extLst>
          </p:cNvPr>
          <p:cNvSpPr txBox="1"/>
          <p:nvPr/>
        </p:nvSpPr>
        <p:spPr bwMode="auto">
          <a:xfrm>
            <a:off x="7503917" y="182635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197" name="TextBox 196">
            <a:extLst>
              <a:ext uri="{FF2B5EF4-FFF2-40B4-BE49-F238E27FC236}">
                <a16:creationId xmlns:a16="http://schemas.microsoft.com/office/drawing/2014/main" id="{DE12FDE2-7E22-4981-BB75-CFF95A3AD57F}"/>
              </a:ext>
            </a:extLst>
          </p:cNvPr>
          <p:cNvSpPr txBox="1"/>
          <p:nvPr/>
        </p:nvSpPr>
        <p:spPr bwMode="auto">
          <a:xfrm>
            <a:off x="7468445" y="193697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98" name="TextBox 197">
            <a:extLst>
              <a:ext uri="{FF2B5EF4-FFF2-40B4-BE49-F238E27FC236}">
                <a16:creationId xmlns:a16="http://schemas.microsoft.com/office/drawing/2014/main" id="{44C08CEE-A6DE-4B78-80F1-B0D017B9D55E}"/>
              </a:ext>
            </a:extLst>
          </p:cNvPr>
          <p:cNvSpPr txBox="1"/>
          <p:nvPr/>
        </p:nvSpPr>
        <p:spPr bwMode="auto">
          <a:xfrm>
            <a:off x="6545038" y="204666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99" name="TextBox 198">
            <a:extLst>
              <a:ext uri="{FF2B5EF4-FFF2-40B4-BE49-F238E27FC236}">
                <a16:creationId xmlns:a16="http://schemas.microsoft.com/office/drawing/2014/main" id="{6A2DE3FA-2295-4E5B-AE4E-697B97F7757A}"/>
              </a:ext>
            </a:extLst>
          </p:cNvPr>
          <p:cNvSpPr txBox="1"/>
          <p:nvPr/>
        </p:nvSpPr>
        <p:spPr bwMode="auto">
          <a:xfrm>
            <a:off x="7005134" y="160117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0" name="TextBox 199">
            <a:extLst>
              <a:ext uri="{FF2B5EF4-FFF2-40B4-BE49-F238E27FC236}">
                <a16:creationId xmlns:a16="http://schemas.microsoft.com/office/drawing/2014/main" id="{AF325C07-57EB-4E59-A867-76C75D012C4F}"/>
              </a:ext>
            </a:extLst>
          </p:cNvPr>
          <p:cNvSpPr txBox="1"/>
          <p:nvPr/>
        </p:nvSpPr>
        <p:spPr bwMode="auto">
          <a:xfrm>
            <a:off x="6680200" y="170827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1" name="TextBox 200">
            <a:extLst>
              <a:ext uri="{FF2B5EF4-FFF2-40B4-BE49-F238E27FC236}">
                <a16:creationId xmlns:a16="http://schemas.microsoft.com/office/drawing/2014/main" id="{B0F608D8-3DB0-46E7-B5AA-9292CFA0978C}"/>
              </a:ext>
            </a:extLst>
          </p:cNvPr>
          <p:cNvSpPr txBox="1"/>
          <p:nvPr/>
        </p:nvSpPr>
        <p:spPr bwMode="auto">
          <a:xfrm>
            <a:off x="6678296" y="182445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202" name="TextBox 201">
            <a:extLst>
              <a:ext uri="{FF2B5EF4-FFF2-40B4-BE49-F238E27FC236}">
                <a16:creationId xmlns:a16="http://schemas.microsoft.com/office/drawing/2014/main" id="{0475A239-CD47-47E7-B3FE-72FC594D3B7F}"/>
              </a:ext>
            </a:extLst>
          </p:cNvPr>
          <p:cNvSpPr txBox="1"/>
          <p:nvPr/>
        </p:nvSpPr>
        <p:spPr bwMode="auto">
          <a:xfrm>
            <a:off x="6592065" y="193408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03" name="TextBox 202">
            <a:extLst>
              <a:ext uri="{FF2B5EF4-FFF2-40B4-BE49-F238E27FC236}">
                <a16:creationId xmlns:a16="http://schemas.microsoft.com/office/drawing/2014/main" id="{F74DB8E4-229B-4CE3-8792-7BABEFF0747D}"/>
              </a:ext>
            </a:extLst>
          </p:cNvPr>
          <p:cNvSpPr txBox="1"/>
          <p:nvPr/>
        </p:nvSpPr>
        <p:spPr bwMode="auto">
          <a:xfrm>
            <a:off x="6001970" y="193844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04" name="TextBox 203">
            <a:extLst>
              <a:ext uri="{FF2B5EF4-FFF2-40B4-BE49-F238E27FC236}">
                <a16:creationId xmlns:a16="http://schemas.microsoft.com/office/drawing/2014/main" id="{5B05E789-C58F-4F1C-B19B-7CF718F8A9E4}"/>
              </a:ext>
            </a:extLst>
          </p:cNvPr>
          <p:cNvSpPr txBox="1"/>
          <p:nvPr/>
        </p:nvSpPr>
        <p:spPr bwMode="auto">
          <a:xfrm>
            <a:off x="6171799" y="159566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5" name="TextBox 204">
            <a:extLst>
              <a:ext uri="{FF2B5EF4-FFF2-40B4-BE49-F238E27FC236}">
                <a16:creationId xmlns:a16="http://schemas.microsoft.com/office/drawing/2014/main" id="{CFABF155-A752-4A54-8C04-C2E8875A2835}"/>
              </a:ext>
            </a:extLst>
          </p:cNvPr>
          <p:cNvSpPr txBox="1"/>
          <p:nvPr/>
        </p:nvSpPr>
        <p:spPr bwMode="auto">
          <a:xfrm>
            <a:off x="6007228" y="171002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6" name="TextBox 205">
            <a:extLst>
              <a:ext uri="{FF2B5EF4-FFF2-40B4-BE49-F238E27FC236}">
                <a16:creationId xmlns:a16="http://schemas.microsoft.com/office/drawing/2014/main" id="{83E53468-7D98-43B5-9489-2E47DBD28EB7}"/>
              </a:ext>
            </a:extLst>
          </p:cNvPr>
          <p:cNvSpPr txBox="1"/>
          <p:nvPr/>
        </p:nvSpPr>
        <p:spPr bwMode="auto">
          <a:xfrm>
            <a:off x="6074870" y="181947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207" name="TextBox 206">
            <a:extLst>
              <a:ext uri="{FF2B5EF4-FFF2-40B4-BE49-F238E27FC236}">
                <a16:creationId xmlns:a16="http://schemas.microsoft.com/office/drawing/2014/main" id="{E0914389-D932-47E2-8B0C-C82B2EFA5212}"/>
              </a:ext>
            </a:extLst>
          </p:cNvPr>
          <p:cNvSpPr txBox="1"/>
          <p:nvPr/>
        </p:nvSpPr>
        <p:spPr bwMode="auto">
          <a:xfrm>
            <a:off x="5616713" y="160020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8" name="TextBox 207">
            <a:extLst>
              <a:ext uri="{FF2B5EF4-FFF2-40B4-BE49-F238E27FC236}">
                <a16:creationId xmlns:a16="http://schemas.microsoft.com/office/drawing/2014/main" id="{F9FA4311-26FE-482E-899E-DB4944E0B0DF}"/>
              </a:ext>
            </a:extLst>
          </p:cNvPr>
          <p:cNvSpPr txBox="1"/>
          <p:nvPr/>
        </p:nvSpPr>
        <p:spPr bwMode="auto">
          <a:xfrm>
            <a:off x="5411170" y="171039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09" name="TextBox 208">
            <a:extLst>
              <a:ext uri="{FF2B5EF4-FFF2-40B4-BE49-F238E27FC236}">
                <a16:creationId xmlns:a16="http://schemas.microsoft.com/office/drawing/2014/main" id="{52D7434D-DB55-4ADA-B0AB-D65C99D099CA}"/>
              </a:ext>
            </a:extLst>
          </p:cNvPr>
          <p:cNvSpPr txBox="1"/>
          <p:nvPr/>
        </p:nvSpPr>
        <p:spPr bwMode="auto">
          <a:xfrm>
            <a:off x="5402840" y="1821554"/>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210" name="TextBox 209">
            <a:extLst>
              <a:ext uri="{FF2B5EF4-FFF2-40B4-BE49-F238E27FC236}">
                <a16:creationId xmlns:a16="http://schemas.microsoft.com/office/drawing/2014/main" id="{E5EA7D8C-ED74-4B58-9032-9505973D7CF6}"/>
              </a:ext>
            </a:extLst>
          </p:cNvPr>
          <p:cNvSpPr txBox="1"/>
          <p:nvPr/>
        </p:nvSpPr>
        <p:spPr bwMode="auto">
          <a:xfrm>
            <a:off x="5451545" y="193472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1" name="TextBox 210">
            <a:extLst>
              <a:ext uri="{FF2B5EF4-FFF2-40B4-BE49-F238E27FC236}">
                <a16:creationId xmlns:a16="http://schemas.microsoft.com/office/drawing/2014/main" id="{C1E12D58-AF06-435E-B506-C335A7BE7FD7}"/>
              </a:ext>
            </a:extLst>
          </p:cNvPr>
          <p:cNvSpPr txBox="1"/>
          <p:nvPr/>
        </p:nvSpPr>
        <p:spPr bwMode="auto">
          <a:xfrm>
            <a:off x="5369873" y="204851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2" name="TextBox 211">
            <a:extLst>
              <a:ext uri="{FF2B5EF4-FFF2-40B4-BE49-F238E27FC236}">
                <a16:creationId xmlns:a16="http://schemas.microsoft.com/office/drawing/2014/main" id="{02E7915F-BE3B-47E2-8160-04B1CB863F42}"/>
              </a:ext>
            </a:extLst>
          </p:cNvPr>
          <p:cNvSpPr txBox="1"/>
          <p:nvPr/>
        </p:nvSpPr>
        <p:spPr bwMode="auto">
          <a:xfrm>
            <a:off x="5952168" y="204626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3" name="TextBox 212">
            <a:extLst>
              <a:ext uri="{FF2B5EF4-FFF2-40B4-BE49-F238E27FC236}">
                <a16:creationId xmlns:a16="http://schemas.microsoft.com/office/drawing/2014/main" id="{FD53CCCF-7F3A-44BD-88F4-637D38CED202}"/>
              </a:ext>
            </a:extLst>
          </p:cNvPr>
          <p:cNvSpPr txBox="1"/>
          <p:nvPr/>
        </p:nvSpPr>
        <p:spPr bwMode="auto">
          <a:xfrm>
            <a:off x="5036998" y="159371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14" name="TextBox 213">
            <a:extLst>
              <a:ext uri="{FF2B5EF4-FFF2-40B4-BE49-F238E27FC236}">
                <a16:creationId xmlns:a16="http://schemas.microsoft.com/office/drawing/2014/main" id="{9B379C91-1291-4EE1-BFF7-F935FBCD937C}"/>
              </a:ext>
            </a:extLst>
          </p:cNvPr>
          <p:cNvSpPr txBox="1"/>
          <p:nvPr/>
        </p:nvSpPr>
        <p:spPr bwMode="auto">
          <a:xfrm>
            <a:off x="4311372" y="159370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15" name="TextBox 214">
            <a:extLst>
              <a:ext uri="{FF2B5EF4-FFF2-40B4-BE49-F238E27FC236}">
                <a16:creationId xmlns:a16="http://schemas.microsoft.com/office/drawing/2014/main" id="{2C0C98D7-7D74-49D4-9371-00EC54023DBF}"/>
              </a:ext>
            </a:extLst>
          </p:cNvPr>
          <p:cNvSpPr txBox="1"/>
          <p:nvPr/>
        </p:nvSpPr>
        <p:spPr bwMode="auto">
          <a:xfrm>
            <a:off x="4827781" y="170488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16" name="TextBox 215">
            <a:extLst>
              <a:ext uri="{FF2B5EF4-FFF2-40B4-BE49-F238E27FC236}">
                <a16:creationId xmlns:a16="http://schemas.microsoft.com/office/drawing/2014/main" id="{C96AFE86-AA6C-474D-8A9C-28DD92023267}"/>
              </a:ext>
            </a:extLst>
          </p:cNvPr>
          <p:cNvSpPr txBox="1"/>
          <p:nvPr/>
        </p:nvSpPr>
        <p:spPr bwMode="auto">
          <a:xfrm>
            <a:off x="4313694" y="170954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17" name="TextBox 216">
            <a:extLst>
              <a:ext uri="{FF2B5EF4-FFF2-40B4-BE49-F238E27FC236}">
                <a16:creationId xmlns:a16="http://schemas.microsoft.com/office/drawing/2014/main" id="{A3C1CBA6-ED95-4943-9E7A-9C7817FACED9}"/>
              </a:ext>
            </a:extLst>
          </p:cNvPr>
          <p:cNvSpPr txBox="1"/>
          <p:nvPr/>
        </p:nvSpPr>
        <p:spPr bwMode="auto">
          <a:xfrm>
            <a:off x="3727344" y="159297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8" name="TextBox 217">
            <a:extLst>
              <a:ext uri="{FF2B5EF4-FFF2-40B4-BE49-F238E27FC236}">
                <a16:creationId xmlns:a16="http://schemas.microsoft.com/office/drawing/2014/main" id="{80FDFA6B-6380-4E76-A52D-5C9C204D2043}"/>
              </a:ext>
            </a:extLst>
          </p:cNvPr>
          <p:cNvSpPr txBox="1"/>
          <p:nvPr/>
        </p:nvSpPr>
        <p:spPr bwMode="auto">
          <a:xfrm>
            <a:off x="3725440" y="170782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9" name="TextBox 218">
            <a:extLst>
              <a:ext uri="{FF2B5EF4-FFF2-40B4-BE49-F238E27FC236}">
                <a16:creationId xmlns:a16="http://schemas.microsoft.com/office/drawing/2014/main" id="{5B95E29C-F84B-432D-BBA1-1728087DC64B}"/>
              </a:ext>
            </a:extLst>
          </p:cNvPr>
          <p:cNvSpPr txBox="1"/>
          <p:nvPr/>
        </p:nvSpPr>
        <p:spPr bwMode="auto">
          <a:xfrm>
            <a:off x="3720437" y="18216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0" name="TextBox 219">
            <a:extLst>
              <a:ext uri="{FF2B5EF4-FFF2-40B4-BE49-F238E27FC236}">
                <a16:creationId xmlns:a16="http://schemas.microsoft.com/office/drawing/2014/main" id="{FF817953-768C-437F-90A4-2C60176602DF}"/>
              </a:ext>
            </a:extLst>
          </p:cNvPr>
          <p:cNvSpPr txBox="1"/>
          <p:nvPr/>
        </p:nvSpPr>
        <p:spPr bwMode="auto">
          <a:xfrm>
            <a:off x="4271481" y="1824031"/>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21" name="TextBox 220">
            <a:extLst>
              <a:ext uri="{FF2B5EF4-FFF2-40B4-BE49-F238E27FC236}">
                <a16:creationId xmlns:a16="http://schemas.microsoft.com/office/drawing/2014/main" id="{76796E29-3C06-470F-A488-88971E067DDA}"/>
              </a:ext>
            </a:extLst>
          </p:cNvPr>
          <p:cNvSpPr txBox="1"/>
          <p:nvPr/>
        </p:nvSpPr>
        <p:spPr bwMode="auto">
          <a:xfrm>
            <a:off x="4818373" y="1824031"/>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222" name="TextBox 221">
            <a:extLst>
              <a:ext uri="{FF2B5EF4-FFF2-40B4-BE49-F238E27FC236}">
                <a16:creationId xmlns:a16="http://schemas.microsoft.com/office/drawing/2014/main" id="{A0DA17C0-DD06-499C-B87A-ACA8D8911C69}"/>
              </a:ext>
            </a:extLst>
          </p:cNvPr>
          <p:cNvSpPr txBox="1"/>
          <p:nvPr/>
        </p:nvSpPr>
        <p:spPr bwMode="auto">
          <a:xfrm>
            <a:off x="3682851" y="1936114"/>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3" name="TextBox 222">
            <a:extLst>
              <a:ext uri="{FF2B5EF4-FFF2-40B4-BE49-F238E27FC236}">
                <a16:creationId xmlns:a16="http://schemas.microsoft.com/office/drawing/2014/main" id="{ED4F830B-47FC-4705-8D14-EF52363C6E59}"/>
              </a:ext>
            </a:extLst>
          </p:cNvPr>
          <p:cNvSpPr txBox="1"/>
          <p:nvPr/>
        </p:nvSpPr>
        <p:spPr bwMode="auto">
          <a:xfrm>
            <a:off x="4275721" y="192922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4" name="TextBox 223">
            <a:extLst>
              <a:ext uri="{FF2B5EF4-FFF2-40B4-BE49-F238E27FC236}">
                <a16:creationId xmlns:a16="http://schemas.microsoft.com/office/drawing/2014/main" id="{899A8C7E-D7E4-49DD-94D6-2EBACAAB0523}"/>
              </a:ext>
            </a:extLst>
          </p:cNvPr>
          <p:cNvSpPr txBox="1"/>
          <p:nvPr/>
        </p:nvSpPr>
        <p:spPr bwMode="auto">
          <a:xfrm>
            <a:off x="4950649" y="193201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5" name="TextBox 224">
            <a:extLst>
              <a:ext uri="{FF2B5EF4-FFF2-40B4-BE49-F238E27FC236}">
                <a16:creationId xmlns:a16="http://schemas.microsoft.com/office/drawing/2014/main" id="{D782013C-3AE9-44F2-ABF3-4A745A7AF925}"/>
              </a:ext>
            </a:extLst>
          </p:cNvPr>
          <p:cNvSpPr txBox="1"/>
          <p:nvPr/>
        </p:nvSpPr>
        <p:spPr bwMode="auto">
          <a:xfrm>
            <a:off x="4774905" y="204827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6" name="TextBox 225">
            <a:extLst>
              <a:ext uri="{FF2B5EF4-FFF2-40B4-BE49-F238E27FC236}">
                <a16:creationId xmlns:a16="http://schemas.microsoft.com/office/drawing/2014/main" id="{46D1D320-79E1-40EF-8A72-1465245A182C}"/>
              </a:ext>
            </a:extLst>
          </p:cNvPr>
          <p:cNvSpPr txBox="1"/>
          <p:nvPr/>
        </p:nvSpPr>
        <p:spPr bwMode="auto">
          <a:xfrm>
            <a:off x="4315631" y="204945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7" name="TextBox 226">
            <a:extLst>
              <a:ext uri="{FF2B5EF4-FFF2-40B4-BE49-F238E27FC236}">
                <a16:creationId xmlns:a16="http://schemas.microsoft.com/office/drawing/2014/main" id="{DC96AA01-90D7-4236-BC01-6D9BC2006C2C}"/>
              </a:ext>
            </a:extLst>
          </p:cNvPr>
          <p:cNvSpPr txBox="1"/>
          <p:nvPr/>
        </p:nvSpPr>
        <p:spPr bwMode="auto">
          <a:xfrm>
            <a:off x="3729840" y="2048199"/>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8" name="TextBox 227">
            <a:extLst>
              <a:ext uri="{FF2B5EF4-FFF2-40B4-BE49-F238E27FC236}">
                <a16:creationId xmlns:a16="http://schemas.microsoft.com/office/drawing/2014/main" id="{A2ABAE89-3460-46D1-BABD-F19842EBCF10}"/>
              </a:ext>
            </a:extLst>
          </p:cNvPr>
          <p:cNvSpPr txBox="1"/>
          <p:nvPr/>
        </p:nvSpPr>
        <p:spPr bwMode="auto">
          <a:xfrm>
            <a:off x="3681591" y="216240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29" name="TextBox 228">
            <a:extLst>
              <a:ext uri="{FF2B5EF4-FFF2-40B4-BE49-F238E27FC236}">
                <a16:creationId xmlns:a16="http://schemas.microsoft.com/office/drawing/2014/main" id="{CF2A8C3F-523C-444B-9B12-2230107FDD16}"/>
              </a:ext>
            </a:extLst>
          </p:cNvPr>
          <p:cNvSpPr txBox="1"/>
          <p:nvPr/>
        </p:nvSpPr>
        <p:spPr bwMode="auto">
          <a:xfrm>
            <a:off x="4275586" y="2166082"/>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0" name="TextBox 229">
            <a:extLst>
              <a:ext uri="{FF2B5EF4-FFF2-40B4-BE49-F238E27FC236}">
                <a16:creationId xmlns:a16="http://schemas.microsoft.com/office/drawing/2014/main" id="{31CBAF52-B7C0-49CE-8241-637F1EC2ED51}"/>
              </a:ext>
            </a:extLst>
          </p:cNvPr>
          <p:cNvSpPr txBox="1"/>
          <p:nvPr/>
        </p:nvSpPr>
        <p:spPr bwMode="auto">
          <a:xfrm>
            <a:off x="4856726" y="216240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1" name="TextBox 230">
            <a:extLst>
              <a:ext uri="{FF2B5EF4-FFF2-40B4-BE49-F238E27FC236}">
                <a16:creationId xmlns:a16="http://schemas.microsoft.com/office/drawing/2014/main" id="{FF51B140-1A30-4BE0-8861-86CADA894274}"/>
              </a:ext>
            </a:extLst>
          </p:cNvPr>
          <p:cNvSpPr txBox="1"/>
          <p:nvPr/>
        </p:nvSpPr>
        <p:spPr bwMode="auto">
          <a:xfrm>
            <a:off x="5498532" y="216433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2" name="TextBox 231">
            <a:extLst>
              <a:ext uri="{FF2B5EF4-FFF2-40B4-BE49-F238E27FC236}">
                <a16:creationId xmlns:a16="http://schemas.microsoft.com/office/drawing/2014/main" id="{65C84B2A-5C14-49B8-960F-8D0543F1272E}"/>
              </a:ext>
            </a:extLst>
          </p:cNvPr>
          <p:cNvSpPr txBox="1"/>
          <p:nvPr/>
        </p:nvSpPr>
        <p:spPr bwMode="auto">
          <a:xfrm>
            <a:off x="6252523" y="216240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33" name="TextBox 232">
            <a:extLst>
              <a:ext uri="{FF2B5EF4-FFF2-40B4-BE49-F238E27FC236}">
                <a16:creationId xmlns:a16="http://schemas.microsoft.com/office/drawing/2014/main" id="{D1D926D8-B349-4DAF-9F75-C8512488155B}"/>
              </a:ext>
            </a:extLst>
          </p:cNvPr>
          <p:cNvSpPr txBox="1"/>
          <p:nvPr/>
        </p:nvSpPr>
        <p:spPr bwMode="auto">
          <a:xfrm>
            <a:off x="3734076" y="2272844"/>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34" name="TextBox 233">
            <a:extLst>
              <a:ext uri="{FF2B5EF4-FFF2-40B4-BE49-F238E27FC236}">
                <a16:creationId xmlns:a16="http://schemas.microsoft.com/office/drawing/2014/main" id="{F1F1B8FA-2AF2-4FB1-9B07-BAB477FEE177}"/>
              </a:ext>
            </a:extLst>
          </p:cNvPr>
          <p:cNvSpPr txBox="1"/>
          <p:nvPr/>
        </p:nvSpPr>
        <p:spPr bwMode="auto">
          <a:xfrm>
            <a:off x="4232974" y="227764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5" name="TextBox 234">
            <a:extLst>
              <a:ext uri="{FF2B5EF4-FFF2-40B4-BE49-F238E27FC236}">
                <a16:creationId xmlns:a16="http://schemas.microsoft.com/office/drawing/2014/main" id="{4A2CF509-E83F-4626-AD7C-D4638B9BE8DF}"/>
              </a:ext>
            </a:extLst>
          </p:cNvPr>
          <p:cNvSpPr txBox="1"/>
          <p:nvPr/>
        </p:nvSpPr>
        <p:spPr bwMode="auto">
          <a:xfrm>
            <a:off x="4818373" y="2278024"/>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6" name="TextBox 235">
            <a:extLst>
              <a:ext uri="{FF2B5EF4-FFF2-40B4-BE49-F238E27FC236}">
                <a16:creationId xmlns:a16="http://schemas.microsoft.com/office/drawing/2014/main" id="{FB87B9F1-4CC1-46E0-A412-C19D3CB722FD}"/>
              </a:ext>
            </a:extLst>
          </p:cNvPr>
          <p:cNvSpPr txBox="1"/>
          <p:nvPr/>
        </p:nvSpPr>
        <p:spPr bwMode="auto">
          <a:xfrm>
            <a:off x="5413421" y="227795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7" name="TextBox 236">
            <a:extLst>
              <a:ext uri="{FF2B5EF4-FFF2-40B4-BE49-F238E27FC236}">
                <a16:creationId xmlns:a16="http://schemas.microsoft.com/office/drawing/2014/main" id="{6444AA3B-CDF6-4879-BA1D-9B9ADFFA8A69}"/>
              </a:ext>
            </a:extLst>
          </p:cNvPr>
          <p:cNvSpPr txBox="1"/>
          <p:nvPr/>
        </p:nvSpPr>
        <p:spPr bwMode="auto">
          <a:xfrm>
            <a:off x="6085709" y="227795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38" name="TextBox 237">
            <a:extLst>
              <a:ext uri="{FF2B5EF4-FFF2-40B4-BE49-F238E27FC236}">
                <a16:creationId xmlns:a16="http://schemas.microsoft.com/office/drawing/2014/main" id="{83AE9B05-CE91-428D-86C0-132C6E502C9E}"/>
              </a:ext>
            </a:extLst>
          </p:cNvPr>
          <p:cNvSpPr txBox="1"/>
          <p:nvPr/>
        </p:nvSpPr>
        <p:spPr bwMode="auto">
          <a:xfrm>
            <a:off x="3857487" y="239186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39" name="TextBox 238">
            <a:extLst>
              <a:ext uri="{FF2B5EF4-FFF2-40B4-BE49-F238E27FC236}">
                <a16:creationId xmlns:a16="http://schemas.microsoft.com/office/drawing/2014/main" id="{BAE81481-5276-40E4-BE7D-0914F3A227B1}"/>
              </a:ext>
            </a:extLst>
          </p:cNvPr>
          <p:cNvSpPr txBox="1"/>
          <p:nvPr/>
        </p:nvSpPr>
        <p:spPr bwMode="auto">
          <a:xfrm>
            <a:off x="4313175" y="238756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40" name="TextBox 239">
            <a:extLst>
              <a:ext uri="{FF2B5EF4-FFF2-40B4-BE49-F238E27FC236}">
                <a16:creationId xmlns:a16="http://schemas.microsoft.com/office/drawing/2014/main" id="{0AB0C958-DCE9-4722-B996-F8CDD1FDC999}"/>
              </a:ext>
            </a:extLst>
          </p:cNvPr>
          <p:cNvSpPr txBox="1"/>
          <p:nvPr/>
        </p:nvSpPr>
        <p:spPr bwMode="auto">
          <a:xfrm>
            <a:off x="4863733" y="238761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41" name="TextBox 240">
            <a:extLst>
              <a:ext uri="{FF2B5EF4-FFF2-40B4-BE49-F238E27FC236}">
                <a16:creationId xmlns:a16="http://schemas.microsoft.com/office/drawing/2014/main" id="{7EDFF87F-0DC7-4DCC-8382-AFFBC1906B20}"/>
              </a:ext>
            </a:extLst>
          </p:cNvPr>
          <p:cNvSpPr txBox="1"/>
          <p:nvPr/>
        </p:nvSpPr>
        <p:spPr bwMode="auto">
          <a:xfrm>
            <a:off x="5413421" y="239183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42" name="TextBox 241">
            <a:extLst>
              <a:ext uri="{FF2B5EF4-FFF2-40B4-BE49-F238E27FC236}">
                <a16:creationId xmlns:a16="http://schemas.microsoft.com/office/drawing/2014/main" id="{40E61C4E-577F-42B5-B7CD-3A71CC5A5995}"/>
              </a:ext>
            </a:extLst>
          </p:cNvPr>
          <p:cNvSpPr txBox="1"/>
          <p:nvPr/>
        </p:nvSpPr>
        <p:spPr bwMode="auto">
          <a:xfrm>
            <a:off x="6083692" y="238567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44" name="TextBox 243">
            <a:extLst>
              <a:ext uri="{FF2B5EF4-FFF2-40B4-BE49-F238E27FC236}">
                <a16:creationId xmlns:a16="http://schemas.microsoft.com/office/drawing/2014/main" id="{E7A7B33A-2530-4FB1-9372-C35ED7A94395}"/>
              </a:ext>
            </a:extLst>
          </p:cNvPr>
          <p:cNvSpPr txBox="1"/>
          <p:nvPr/>
        </p:nvSpPr>
        <p:spPr bwMode="auto">
          <a:xfrm>
            <a:off x="3680237" y="2498521"/>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45" name="TextBox 244">
            <a:extLst>
              <a:ext uri="{FF2B5EF4-FFF2-40B4-BE49-F238E27FC236}">
                <a16:creationId xmlns:a16="http://schemas.microsoft.com/office/drawing/2014/main" id="{2A52E15B-CFD4-4B22-87F9-9568D74491DB}"/>
              </a:ext>
            </a:extLst>
          </p:cNvPr>
          <p:cNvSpPr txBox="1"/>
          <p:nvPr/>
        </p:nvSpPr>
        <p:spPr bwMode="auto">
          <a:xfrm>
            <a:off x="4274317" y="250090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46" name="TextBox 245">
            <a:extLst>
              <a:ext uri="{FF2B5EF4-FFF2-40B4-BE49-F238E27FC236}">
                <a16:creationId xmlns:a16="http://schemas.microsoft.com/office/drawing/2014/main" id="{7298F204-EA82-4045-8253-B0208BEB3B8D}"/>
              </a:ext>
            </a:extLst>
          </p:cNvPr>
          <p:cNvSpPr txBox="1"/>
          <p:nvPr/>
        </p:nvSpPr>
        <p:spPr bwMode="auto">
          <a:xfrm>
            <a:off x="4872128" y="249955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47" name="TextBox 246">
            <a:extLst>
              <a:ext uri="{FF2B5EF4-FFF2-40B4-BE49-F238E27FC236}">
                <a16:creationId xmlns:a16="http://schemas.microsoft.com/office/drawing/2014/main" id="{12AC0D0A-B0B7-4BBC-BAAD-CBC4CBDF947A}"/>
              </a:ext>
            </a:extLst>
          </p:cNvPr>
          <p:cNvSpPr txBox="1"/>
          <p:nvPr/>
        </p:nvSpPr>
        <p:spPr bwMode="auto">
          <a:xfrm>
            <a:off x="5459442" y="2501812"/>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48" name="TextBox 247">
            <a:extLst>
              <a:ext uri="{FF2B5EF4-FFF2-40B4-BE49-F238E27FC236}">
                <a16:creationId xmlns:a16="http://schemas.microsoft.com/office/drawing/2014/main" id="{E1FD0E4D-BEA2-40D3-97C8-98F9ADA2D5FD}"/>
              </a:ext>
            </a:extLst>
          </p:cNvPr>
          <p:cNvSpPr txBox="1"/>
          <p:nvPr/>
        </p:nvSpPr>
        <p:spPr bwMode="auto">
          <a:xfrm>
            <a:off x="6043821" y="250521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49" name="TextBox 248">
            <a:extLst>
              <a:ext uri="{FF2B5EF4-FFF2-40B4-BE49-F238E27FC236}">
                <a16:creationId xmlns:a16="http://schemas.microsoft.com/office/drawing/2014/main" id="{41AEB48B-5633-4EAE-A28F-4D3C5A02B8FB}"/>
              </a:ext>
            </a:extLst>
          </p:cNvPr>
          <p:cNvSpPr txBox="1"/>
          <p:nvPr/>
        </p:nvSpPr>
        <p:spPr bwMode="auto">
          <a:xfrm>
            <a:off x="3680237" y="261035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50" name="TextBox 249">
            <a:extLst>
              <a:ext uri="{FF2B5EF4-FFF2-40B4-BE49-F238E27FC236}">
                <a16:creationId xmlns:a16="http://schemas.microsoft.com/office/drawing/2014/main" id="{249EAA43-CF13-43AA-B0C8-7F9F42D9B475}"/>
              </a:ext>
            </a:extLst>
          </p:cNvPr>
          <p:cNvSpPr txBox="1"/>
          <p:nvPr/>
        </p:nvSpPr>
        <p:spPr bwMode="auto">
          <a:xfrm>
            <a:off x="4532175" y="2616372"/>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51" name="TextBox 250">
            <a:extLst>
              <a:ext uri="{FF2B5EF4-FFF2-40B4-BE49-F238E27FC236}">
                <a16:creationId xmlns:a16="http://schemas.microsoft.com/office/drawing/2014/main" id="{34C5774D-3612-417C-B827-0A75F871E6D8}"/>
              </a:ext>
            </a:extLst>
          </p:cNvPr>
          <p:cNvSpPr txBox="1"/>
          <p:nvPr/>
        </p:nvSpPr>
        <p:spPr bwMode="auto">
          <a:xfrm>
            <a:off x="5998453" y="2614763"/>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52" name="TextBox 251">
            <a:extLst>
              <a:ext uri="{FF2B5EF4-FFF2-40B4-BE49-F238E27FC236}">
                <a16:creationId xmlns:a16="http://schemas.microsoft.com/office/drawing/2014/main" id="{EF7D5778-A17E-4EE2-A684-6640CA369C1D}"/>
              </a:ext>
            </a:extLst>
          </p:cNvPr>
          <p:cNvSpPr txBox="1"/>
          <p:nvPr/>
        </p:nvSpPr>
        <p:spPr bwMode="auto">
          <a:xfrm>
            <a:off x="3815766" y="272320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53" name="TextBox 252">
            <a:extLst>
              <a:ext uri="{FF2B5EF4-FFF2-40B4-BE49-F238E27FC236}">
                <a16:creationId xmlns:a16="http://schemas.microsoft.com/office/drawing/2014/main" id="{3BF1EC24-4DB9-4728-A088-375AE939CE80}"/>
              </a:ext>
            </a:extLst>
          </p:cNvPr>
          <p:cNvSpPr txBox="1"/>
          <p:nvPr/>
        </p:nvSpPr>
        <p:spPr bwMode="auto">
          <a:xfrm>
            <a:off x="4275721" y="272755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54" name="TextBox 253">
            <a:extLst>
              <a:ext uri="{FF2B5EF4-FFF2-40B4-BE49-F238E27FC236}">
                <a16:creationId xmlns:a16="http://schemas.microsoft.com/office/drawing/2014/main" id="{337CB390-0F3B-4FF8-9C15-D263F80DD390}"/>
              </a:ext>
            </a:extLst>
          </p:cNvPr>
          <p:cNvSpPr txBox="1"/>
          <p:nvPr/>
        </p:nvSpPr>
        <p:spPr bwMode="auto">
          <a:xfrm>
            <a:off x="4857301" y="272880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55" name="TextBox 254">
            <a:extLst>
              <a:ext uri="{FF2B5EF4-FFF2-40B4-BE49-F238E27FC236}">
                <a16:creationId xmlns:a16="http://schemas.microsoft.com/office/drawing/2014/main" id="{58A818D1-B36B-42E2-BDB4-2F70D27AC481}"/>
              </a:ext>
            </a:extLst>
          </p:cNvPr>
          <p:cNvSpPr txBox="1"/>
          <p:nvPr/>
        </p:nvSpPr>
        <p:spPr bwMode="auto">
          <a:xfrm>
            <a:off x="5456236" y="2726873"/>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56" name="TextBox 255">
            <a:extLst>
              <a:ext uri="{FF2B5EF4-FFF2-40B4-BE49-F238E27FC236}">
                <a16:creationId xmlns:a16="http://schemas.microsoft.com/office/drawing/2014/main" id="{6858C25B-1B9A-4E68-8516-23C8CB9CB89F}"/>
              </a:ext>
            </a:extLst>
          </p:cNvPr>
          <p:cNvSpPr txBox="1"/>
          <p:nvPr/>
        </p:nvSpPr>
        <p:spPr bwMode="auto">
          <a:xfrm>
            <a:off x="5998254" y="272977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57" name="TextBox 256">
            <a:extLst>
              <a:ext uri="{FF2B5EF4-FFF2-40B4-BE49-F238E27FC236}">
                <a16:creationId xmlns:a16="http://schemas.microsoft.com/office/drawing/2014/main" id="{0563ABEF-5E45-4FA7-BBDB-314E90F01BD4}"/>
              </a:ext>
            </a:extLst>
          </p:cNvPr>
          <p:cNvSpPr txBox="1"/>
          <p:nvPr/>
        </p:nvSpPr>
        <p:spPr bwMode="auto">
          <a:xfrm>
            <a:off x="5918033" y="283846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58" name="TextBox 257">
            <a:extLst>
              <a:ext uri="{FF2B5EF4-FFF2-40B4-BE49-F238E27FC236}">
                <a16:creationId xmlns:a16="http://schemas.microsoft.com/office/drawing/2014/main" id="{E8B717C1-147C-4F2F-83A4-A9CFB1642895}"/>
              </a:ext>
            </a:extLst>
          </p:cNvPr>
          <p:cNvSpPr txBox="1"/>
          <p:nvPr/>
        </p:nvSpPr>
        <p:spPr bwMode="auto">
          <a:xfrm>
            <a:off x="5450286" y="2838961"/>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59" name="TextBox 258">
            <a:extLst>
              <a:ext uri="{FF2B5EF4-FFF2-40B4-BE49-F238E27FC236}">
                <a16:creationId xmlns:a16="http://schemas.microsoft.com/office/drawing/2014/main" id="{58354C73-9CD4-4915-A10C-D646B4B549F2}"/>
              </a:ext>
            </a:extLst>
          </p:cNvPr>
          <p:cNvSpPr txBox="1"/>
          <p:nvPr/>
        </p:nvSpPr>
        <p:spPr bwMode="auto">
          <a:xfrm>
            <a:off x="4868058" y="284292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0" name="TextBox 259">
            <a:extLst>
              <a:ext uri="{FF2B5EF4-FFF2-40B4-BE49-F238E27FC236}">
                <a16:creationId xmlns:a16="http://schemas.microsoft.com/office/drawing/2014/main" id="{2908BF22-B3D8-45EF-B574-B520122DC362}"/>
              </a:ext>
            </a:extLst>
          </p:cNvPr>
          <p:cNvSpPr txBox="1"/>
          <p:nvPr/>
        </p:nvSpPr>
        <p:spPr bwMode="auto">
          <a:xfrm>
            <a:off x="4151528" y="284279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1" name="TextBox 260">
            <a:extLst>
              <a:ext uri="{FF2B5EF4-FFF2-40B4-BE49-F238E27FC236}">
                <a16:creationId xmlns:a16="http://schemas.microsoft.com/office/drawing/2014/main" id="{F98B0508-4CF0-4C04-AF24-7145E2A9E475}"/>
              </a:ext>
            </a:extLst>
          </p:cNvPr>
          <p:cNvSpPr txBox="1"/>
          <p:nvPr/>
        </p:nvSpPr>
        <p:spPr bwMode="auto">
          <a:xfrm>
            <a:off x="3648821" y="3069272"/>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2" name="TextBox 261">
            <a:extLst>
              <a:ext uri="{FF2B5EF4-FFF2-40B4-BE49-F238E27FC236}">
                <a16:creationId xmlns:a16="http://schemas.microsoft.com/office/drawing/2014/main" id="{E1873D68-6E8C-4759-A9D1-A4243F100DE9}"/>
              </a:ext>
            </a:extLst>
          </p:cNvPr>
          <p:cNvSpPr txBox="1"/>
          <p:nvPr/>
        </p:nvSpPr>
        <p:spPr bwMode="auto">
          <a:xfrm>
            <a:off x="3728777" y="283896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63" name="TextBox 262">
            <a:extLst>
              <a:ext uri="{FF2B5EF4-FFF2-40B4-BE49-F238E27FC236}">
                <a16:creationId xmlns:a16="http://schemas.microsoft.com/office/drawing/2014/main" id="{87963351-1036-4A6A-949E-15371E72ACF1}"/>
              </a:ext>
            </a:extLst>
          </p:cNvPr>
          <p:cNvSpPr txBox="1"/>
          <p:nvPr/>
        </p:nvSpPr>
        <p:spPr bwMode="auto">
          <a:xfrm>
            <a:off x="3689587" y="295513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64" name="TextBox 263">
            <a:extLst>
              <a:ext uri="{FF2B5EF4-FFF2-40B4-BE49-F238E27FC236}">
                <a16:creationId xmlns:a16="http://schemas.microsoft.com/office/drawing/2014/main" id="{E3A44AE2-C5B2-40E7-9EE2-600176D19CBB}"/>
              </a:ext>
            </a:extLst>
          </p:cNvPr>
          <p:cNvSpPr txBox="1"/>
          <p:nvPr/>
        </p:nvSpPr>
        <p:spPr bwMode="auto">
          <a:xfrm>
            <a:off x="4359835" y="295787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65" name="TextBox 264">
            <a:extLst>
              <a:ext uri="{FF2B5EF4-FFF2-40B4-BE49-F238E27FC236}">
                <a16:creationId xmlns:a16="http://schemas.microsoft.com/office/drawing/2014/main" id="{46FFA2E1-030D-40EA-9215-9472339E0391}"/>
              </a:ext>
            </a:extLst>
          </p:cNvPr>
          <p:cNvSpPr txBox="1"/>
          <p:nvPr/>
        </p:nvSpPr>
        <p:spPr bwMode="auto">
          <a:xfrm>
            <a:off x="4816587" y="294974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66" name="TextBox 265">
            <a:extLst>
              <a:ext uri="{FF2B5EF4-FFF2-40B4-BE49-F238E27FC236}">
                <a16:creationId xmlns:a16="http://schemas.microsoft.com/office/drawing/2014/main" id="{553B05CF-395B-4A6D-BA77-C320542F68B5}"/>
              </a:ext>
            </a:extLst>
          </p:cNvPr>
          <p:cNvSpPr txBox="1"/>
          <p:nvPr/>
        </p:nvSpPr>
        <p:spPr bwMode="auto">
          <a:xfrm>
            <a:off x="4313694" y="306927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7" name="TextBox 266">
            <a:extLst>
              <a:ext uri="{FF2B5EF4-FFF2-40B4-BE49-F238E27FC236}">
                <a16:creationId xmlns:a16="http://schemas.microsoft.com/office/drawing/2014/main" id="{798F847A-0A3E-4B82-9C15-E600622A88AE}"/>
              </a:ext>
            </a:extLst>
          </p:cNvPr>
          <p:cNvSpPr txBox="1"/>
          <p:nvPr/>
        </p:nvSpPr>
        <p:spPr bwMode="auto">
          <a:xfrm>
            <a:off x="4917587" y="306688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8" name="TextBox 267">
            <a:extLst>
              <a:ext uri="{FF2B5EF4-FFF2-40B4-BE49-F238E27FC236}">
                <a16:creationId xmlns:a16="http://schemas.microsoft.com/office/drawing/2014/main" id="{E5BE5A60-E854-4D38-A653-9D6AFBF20438}"/>
              </a:ext>
            </a:extLst>
          </p:cNvPr>
          <p:cNvSpPr txBox="1"/>
          <p:nvPr/>
        </p:nvSpPr>
        <p:spPr bwMode="auto">
          <a:xfrm>
            <a:off x="5489616" y="3064072"/>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69" name="TextBox 268">
            <a:extLst>
              <a:ext uri="{FF2B5EF4-FFF2-40B4-BE49-F238E27FC236}">
                <a16:creationId xmlns:a16="http://schemas.microsoft.com/office/drawing/2014/main" id="{0FC94054-B364-4AA7-9AA2-ADA838B62925}"/>
              </a:ext>
            </a:extLst>
          </p:cNvPr>
          <p:cNvSpPr txBox="1"/>
          <p:nvPr/>
        </p:nvSpPr>
        <p:spPr bwMode="auto">
          <a:xfrm>
            <a:off x="5602277" y="296024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70" name="TextBox 269">
            <a:extLst>
              <a:ext uri="{FF2B5EF4-FFF2-40B4-BE49-F238E27FC236}">
                <a16:creationId xmlns:a16="http://schemas.microsoft.com/office/drawing/2014/main" id="{B51D1982-DCA1-40D9-A423-15F11A1945C6}"/>
              </a:ext>
            </a:extLst>
          </p:cNvPr>
          <p:cNvSpPr txBox="1"/>
          <p:nvPr/>
        </p:nvSpPr>
        <p:spPr bwMode="auto">
          <a:xfrm>
            <a:off x="3689336" y="318231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71" name="TextBox 270">
            <a:extLst>
              <a:ext uri="{FF2B5EF4-FFF2-40B4-BE49-F238E27FC236}">
                <a16:creationId xmlns:a16="http://schemas.microsoft.com/office/drawing/2014/main" id="{B78291CB-595E-42F4-8D8B-980A46ED4960}"/>
              </a:ext>
            </a:extLst>
          </p:cNvPr>
          <p:cNvSpPr txBox="1"/>
          <p:nvPr/>
        </p:nvSpPr>
        <p:spPr bwMode="auto">
          <a:xfrm>
            <a:off x="4236149" y="318462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72" name="TextBox 271">
            <a:extLst>
              <a:ext uri="{FF2B5EF4-FFF2-40B4-BE49-F238E27FC236}">
                <a16:creationId xmlns:a16="http://schemas.microsoft.com/office/drawing/2014/main" id="{DE44D590-A56D-4BE2-8B0C-B3BD10250ADE}"/>
              </a:ext>
            </a:extLst>
          </p:cNvPr>
          <p:cNvSpPr txBox="1"/>
          <p:nvPr/>
        </p:nvSpPr>
        <p:spPr bwMode="auto">
          <a:xfrm>
            <a:off x="4820262" y="318358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73" name="TextBox 272">
            <a:extLst>
              <a:ext uri="{FF2B5EF4-FFF2-40B4-BE49-F238E27FC236}">
                <a16:creationId xmlns:a16="http://schemas.microsoft.com/office/drawing/2014/main" id="{7E127CDD-64D4-43CB-9311-AF7F14308078}"/>
              </a:ext>
            </a:extLst>
          </p:cNvPr>
          <p:cNvSpPr txBox="1"/>
          <p:nvPr/>
        </p:nvSpPr>
        <p:spPr bwMode="auto">
          <a:xfrm>
            <a:off x="5421870" y="318529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74" name="TextBox 273">
            <a:extLst>
              <a:ext uri="{FF2B5EF4-FFF2-40B4-BE49-F238E27FC236}">
                <a16:creationId xmlns:a16="http://schemas.microsoft.com/office/drawing/2014/main" id="{42F827F1-5845-462F-863C-02B96D3D1333}"/>
              </a:ext>
            </a:extLst>
          </p:cNvPr>
          <p:cNvSpPr txBox="1"/>
          <p:nvPr/>
        </p:nvSpPr>
        <p:spPr bwMode="auto">
          <a:xfrm>
            <a:off x="3684848" y="329430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75" name="TextBox 274">
            <a:extLst>
              <a:ext uri="{FF2B5EF4-FFF2-40B4-BE49-F238E27FC236}">
                <a16:creationId xmlns:a16="http://schemas.microsoft.com/office/drawing/2014/main" id="{663AC820-DE62-4F45-8998-0AB476BDE93D}"/>
              </a:ext>
            </a:extLst>
          </p:cNvPr>
          <p:cNvSpPr txBox="1"/>
          <p:nvPr/>
        </p:nvSpPr>
        <p:spPr bwMode="auto">
          <a:xfrm>
            <a:off x="4314529" y="329454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76" name="TextBox 275">
            <a:extLst>
              <a:ext uri="{FF2B5EF4-FFF2-40B4-BE49-F238E27FC236}">
                <a16:creationId xmlns:a16="http://schemas.microsoft.com/office/drawing/2014/main" id="{3A648EFE-0701-44B6-BAB8-CEF6CAFC3E73}"/>
              </a:ext>
            </a:extLst>
          </p:cNvPr>
          <p:cNvSpPr txBox="1"/>
          <p:nvPr/>
        </p:nvSpPr>
        <p:spPr bwMode="auto">
          <a:xfrm>
            <a:off x="4866970" y="329904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77" name="TextBox 276">
            <a:extLst>
              <a:ext uri="{FF2B5EF4-FFF2-40B4-BE49-F238E27FC236}">
                <a16:creationId xmlns:a16="http://schemas.microsoft.com/office/drawing/2014/main" id="{3EF7C18C-D9E0-414D-B39D-6AB359DF9AB2}"/>
              </a:ext>
            </a:extLst>
          </p:cNvPr>
          <p:cNvSpPr txBox="1"/>
          <p:nvPr/>
        </p:nvSpPr>
        <p:spPr bwMode="auto">
          <a:xfrm>
            <a:off x="5453871" y="3294903"/>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78" name="TextBox 277">
            <a:extLst>
              <a:ext uri="{FF2B5EF4-FFF2-40B4-BE49-F238E27FC236}">
                <a16:creationId xmlns:a16="http://schemas.microsoft.com/office/drawing/2014/main" id="{4169FD16-F9DC-4F9B-ADB3-5C701867F48A}"/>
              </a:ext>
            </a:extLst>
          </p:cNvPr>
          <p:cNvSpPr txBox="1"/>
          <p:nvPr/>
        </p:nvSpPr>
        <p:spPr bwMode="auto">
          <a:xfrm>
            <a:off x="5472071" y="341530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79" name="TextBox 278">
            <a:extLst>
              <a:ext uri="{FF2B5EF4-FFF2-40B4-BE49-F238E27FC236}">
                <a16:creationId xmlns:a16="http://schemas.microsoft.com/office/drawing/2014/main" id="{3A6682BE-6F28-4F58-AEE5-D7A76300319C}"/>
              </a:ext>
            </a:extLst>
          </p:cNvPr>
          <p:cNvSpPr txBox="1"/>
          <p:nvPr/>
        </p:nvSpPr>
        <p:spPr bwMode="auto">
          <a:xfrm>
            <a:off x="4863733" y="3412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0" name="TextBox 279">
            <a:extLst>
              <a:ext uri="{FF2B5EF4-FFF2-40B4-BE49-F238E27FC236}">
                <a16:creationId xmlns:a16="http://schemas.microsoft.com/office/drawing/2014/main" id="{FD5CDF38-0686-49AB-A578-91A4A2C46E20}"/>
              </a:ext>
            </a:extLst>
          </p:cNvPr>
          <p:cNvSpPr txBox="1"/>
          <p:nvPr/>
        </p:nvSpPr>
        <p:spPr bwMode="auto">
          <a:xfrm>
            <a:off x="3607159" y="341075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1" name="TextBox 280">
            <a:extLst>
              <a:ext uri="{FF2B5EF4-FFF2-40B4-BE49-F238E27FC236}">
                <a16:creationId xmlns:a16="http://schemas.microsoft.com/office/drawing/2014/main" id="{F63D39F7-2AA3-4C89-B6CE-927845D07FDB}"/>
              </a:ext>
            </a:extLst>
          </p:cNvPr>
          <p:cNvSpPr txBox="1"/>
          <p:nvPr/>
        </p:nvSpPr>
        <p:spPr bwMode="auto">
          <a:xfrm>
            <a:off x="4233735" y="340827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82" name="TextBox 281">
            <a:extLst>
              <a:ext uri="{FF2B5EF4-FFF2-40B4-BE49-F238E27FC236}">
                <a16:creationId xmlns:a16="http://schemas.microsoft.com/office/drawing/2014/main" id="{EC166329-7269-440C-9C3A-81CE13E74ACC}"/>
              </a:ext>
            </a:extLst>
          </p:cNvPr>
          <p:cNvSpPr txBox="1"/>
          <p:nvPr/>
        </p:nvSpPr>
        <p:spPr bwMode="auto">
          <a:xfrm>
            <a:off x="3808604" y="3523900"/>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83" name="TextBox 282">
            <a:extLst>
              <a:ext uri="{FF2B5EF4-FFF2-40B4-BE49-F238E27FC236}">
                <a16:creationId xmlns:a16="http://schemas.microsoft.com/office/drawing/2014/main" id="{0F658F7F-A58C-46DB-9512-75AD520FC26D}"/>
              </a:ext>
            </a:extLst>
          </p:cNvPr>
          <p:cNvSpPr txBox="1"/>
          <p:nvPr/>
        </p:nvSpPr>
        <p:spPr bwMode="auto">
          <a:xfrm>
            <a:off x="4225471" y="3520588"/>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84" name="TextBox 283">
            <a:extLst>
              <a:ext uri="{FF2B5EF4-FFF2-40B4-BE49-F238E27FC236}">
                <a16:creationId xmlns:a16="http://schemas.microsoft.com/office/drawing/2014/main" id="{F0CD639A-B7D0-41B8-B220-A900FA275294}"/>
              </a:ext>
            </a:extLst>
          </p:cNvPr>
          <p:cNvSpPr txBox="1"/>
          <p:nvPr/>
        </p:nvSpPr>
        <p:spPr bwMode="auto">
          <a:xfrm>
            <a:off x="4947897" y="352774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5" name="TextBox 284">
            <a:extLst>
              <a:ext uri="{FF2B5EF4-FFF2-40B4-BE49-F238E27FC236}">
                <a16:creationId xmlns:a16="http://schemas.microsoft.com/office/drawing/2014/main" id="{8CD1A20D-D601-49AF-BAA1-FE0E805D111C}"/>
              </a:ext>
            </a:extLst>
          </p:cNvPr>
          <p:cNvSpPr txBox="1"/>
          <p:nvPr/>
        </p:nvSpPr>
        <p:spPr bwMode="auto">
          <a:xfrm>
            <a:off x="5371529" y="3526924"/>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6" name="TextBox 285">
            <a:extLst>
              <a:ext uri="{FF2B5EF4-FFF2-40B4-BE49-F238E27FC236}">
                <a16:creationId xmlns:a16="http://schemas.microsoft.com/office/drawing/2014/main" id="{9AB682D1-886C-4E82-B561-660B7A2E6911}"/>
              </a:ext>
            </a:extLst>
          </p:cNvPr>
          <p:cNvSpPr txBox="1"/>
          <p:nvPr/>
        </p:nvSpPr>
        <p:spPr bwMode="auto">
          <a:xfrm>
            <a:off x="4916427" y="363565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7" name="TextBox 286">
            <a:extLst>
              <a:ext uri="{FF2B5EF4-FFF2-40B4-BE49-F238E27FC236}">
                <a16:creationId xmlns:a16="http://schemas.microsoft.com/office/drawing/2014/main" id="{CE64D6E9-D8F4-4C89-B0AD-4D36B142C006}"/>
              </a:ext>
            </a:extLst>
          </p:cNvPr>
          <p:cNvSpPr txBox="1"/>
          <p:nvPr/>
        </p:nvSpPr>
        <p:spPr bwMode="auto">
          <a:xfrm>
            <a:off x="4276589" y="363709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88" name="TextBox 287">
            <a:extLst>
              <a:ext uri="{FF2B5EF4-FFF2-40B4-BE49-F238E27FC236}">
                <a16:creationId xmlns:a16="http://schemas.microsoft.com/office/drawing/2014/main" id="{83F584D4-8AAD-4A29-AE92-F7078520F90F}"/>
              </a:ext>
            </a:extLst>
          </p:cNvPr>
          <p:cNvSpPr txBox="1"/>
          <p:nvPr/>
        </p:nvSpPr>
        <p:spPr bwMode="auto">
          <a:xfrm>
            <a:off x="3690534" y="3633554"/>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89" name="TextBox 288">
            <a:extLst>
              <a:ext uri="{FF2B5EF4-FFF2-40B4-BE49-F238E27FC236}">
                <a16:creationId xmlns:a16="http://schemas.microsoft.com/office/drawing/2014/main" id="{94C046EC-AAEB-4731-AB20-92CC0616D94D}"/>
              </a:ext>
            </a:extLst>
          </p:cNvPr>
          <p:cNvSpPr txBox="1"/>
          <p:nvPr/>
        </p:nvSpPr>
        <p:spPr bwMode="auto">
          <a:xfrm>
            <a:off x="3640084" y="375223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90" name="TextBox 289">
            <a:extLst>
              <a:ext uri="{FF2B5EF4-FFF2-40B4-BE49-F238E27FC236}">
                <a16:creationId xmlns:a16="http://schemas.microsoft.com/office/drawing/2014/main" id="{92FDA541-F464-4A77-B69C-263723E62B4D}"/>
              </a:ext>
            </a:extLst>
          </p:cNvPr>
          <p:cNvSpPr txBox="1"/>
          <p:nvPr/>
        </p:nvSpPr>
        <p:spPr bwMode="auto">
          <a:xfrm>
            <a:off x="4913094" y="3748104"/>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91" name="TextBox 290">
            <a:extLst>
              <a:ext uri="{FF2B5EF4-FFF2-40B4-BE49-F238E27FC236}">
                <a16:creationId xmlns:a16="http://schemas.microsoft.com/office/drawing/2014/main" id="{3B3DF44C-3F9C-4267-B6E5-2EA2291482D4}"/>
              </a:ext>
            </a:extLst>
          </p:cNvPr>
          <p:cNvSpPr txBox="1"/>
          <p:nvPr/>
        </p:nvSpPr>
        <p:spPr bwMode="auto">
          <a:xfrm>
            <a:off x="3731852" y="3863986"/>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92" name="TextBox 291">
            <a:extLst>
              <a:ext uri="{FF2B5EF4-FFF2-40B4-BE49-F238E27FC236}">
                <a16:creationId xmlns:a16="http://schemas.microsoft.com/office/drawing/2014/main" id="{A0C0FB7C-3790-4015-9C22-F1E420D3BC0E}"/>
              </a:ext>
            </a:extLst>
          </p:cNvPr>
          <p:cNvSpPr txBox="1"/>
          <p:nvPr/>
        </p:nvSpPr>
        <p:spPr bwMode="auto">
          <a:xfrm>
            <a:off x="4275721" y="386193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93" name="TextBox 292">
            <a:extLst>
              <a:ext uri="{FF2B5EF4-FFF2-40B4-BE49-F238E27FC236}">
                <a16:creationId xmlns:a16="http://schemas.microsoft.com/office/drawing/2014/main" id="{B9BBF78B-0FEC-4384-952E-4789CDD57F76}"/>
              </a:ext>
            </a:extLst>
          </p:cNvPr>
          <p:cNvSpPr txBox="1"/>
          <p:nvPr/>
        </p:nvSpPr>
        <p:spPr bwMode="auto">
          <a:xfrm>
            <a:off x="4795479" y="386528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94" name="TextBox 293">
            <a:extLst>
              <a:ext uri="{FF2B5EF4-FFF2-40B4-BE49-F238E27FC236}">
                <a16:creationId xmlns:a16="http://schemas.microsoft.com/office/drawing/2014/main" id="{DEC15BDB-3BDB-4E44-A8A5-A6A0CAD6D182}"/>
              </a:ext>
            </a:extLst>
          </p:cNvPr>
          <p:cNvSpPr txBox="1"/>
          <p:nvPr/>
        </p:nvSpPr>
        <p:spPr bwMode="auto">
          <a:xfrm>
            <a:off x="3771886" y="397608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95" name="TextBox 294">
            <a:extLst>
              <a:ext uri="{FF2B5EF4-FFF2-40B4-BE49-F238E27FC236}">
                <a16:creationId xmlns:a16="http://schemas.microsoft.com/office/drawing/2014/main" id="{C80B7CA6-4F0B-43D8-94D5-3792C79F080B}"/>
              </a:ext>
            </a:extLst>
          </p:cNvPr>
          <p:cNvSpPr txBox="1"/>
          <p:nvPr/>
        </p:nvSpPr>
        <p:spPr bwMode="auto">
          <a:xfrm>
            <a:off x="4315631" y="397481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96" name="TextBox 295">
            <a:extLst>
              <a:ext uri="{FF2B5EF4-FFF2-40B4-BE49-F238E27FC236}">
                <a16:creationId xmlns:a16="http://schemas.microsoft.com/office/drawing/2014/main" id="{87253FA0-0A9F-4C7F-BD0A-1475BEBE75DF}"/>
              </a:ext>
            </a:extLst>
          </p:cNvPr>
          <p:cNvSpPr txBox="1"/>
          <p:nvPr/>
        </p:nvSpPr>
        <p:spPr bwMode="auto">
          <a:xfrm>
            <a:off x="4565726" y="397614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97" name="TextBox 296">
            <a:extLst>
              <a:ext uri="{FF2B5EF4-FFF2-40B4-BE49-F238E27FC236}">
                <a16:creationId xmlns:a16="http://schemas.microsoft.com/office/drawing/2014/main" id="{A3480C09-4AB3-4B97-B7FF-C0C270D19EE8}"/>
              </a:ext>
            </a:extLst>
          </p:cNvPr>
          <p:cNvSpPr txBox="1"/>
          <p:nvPr/>
        </p:nvSpPr>
        <p:spPr bwMode="auto">
          <a:xfrm>
            <a:off x="3648047" y="4091784"/>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98" name="TextBox 297">
            <a:extLst>
              <a:ext uri="{FF2B5EF4-FFF2-40B4-BE49-F238E27FC236}">
                <a16:creationId xmlns:a16="http://schemas.microsoft.com/office/drawing/2014/main" id="{44C7E16D-30A0-45FE-B241-4E8A257DFB05}"/>
              </a:ext>
            </a:extLst>
          </p:cNvPr>
          <p:cNvSpPr txBox="1"/>
          <p:nvPr/>
        </p:nvSpPr>
        <p:spPr bwMode="auto">
          <a:xfrm>
            <a:off x="3728646" y="4202064"/>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299" name="TextBox 298">
            <a:extLst>
              <a:ext uri="{FF2B5EF4-FFF2-40B4-BE49-F238E27FC236}">
                <a16:creationId xmlns:a16="http://schemas.microsoft.com/office/drawing/2014/main" id="{0ECDCEB6-BC3C-4DE9-87B3-CCAE73708CCC}"/>
              </a:ext>
            </a:extLst>
          </p:cNvPr>
          <p:cNvSpPr txBox="1"/>
          <p:nvPr/>
        </p:nvSpPr>
        <p:spPr bwMode="auto">
          <a:xfrm>
            <a:off x="4361702" y="4200395"/>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00" name="TextBox 299">
            <a:extLst>
              <a:ext uri="{FF2B5EF4-FFF2-40B4-BE49-F238E27FC236}">
                <a16:creationId xmlns:a16="http://schemas.microsoft.com/office/drawing/2014/main" id="{72CEA36E-FB5F-4390-BC2E-06432346634F}"/>
              </a:ext>
            </a:extLst>
          </p:cNvPr>
          <p:cNvSpPr txBox="1"/>
          <p:nvPr/>
        </p:nvSpPr>
        <p:spPr bwMode="auto">
          <a:xfrm>
            <a:off x="4402119" y="4090958"/>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01" name="TextBox 300">
            <a:extLst>
              <a:ext uri="{FF2B5EF4-FFF2-40B4-BE49-F238E27FC236}">
                <a16:creationId xmlns:a16="http://schemas.microsoft.com/office/drawing/2014/main" id="{72711ADE-FC91-4034-B42E-A04A58975F12}"/>
              </a:ext>
            </a:extLst>
          </p:cNvPr>
          <p:cNvSpPr txBox="1"/>
          <p:nvPr/>
        </p:nvSpPr>
        <p:spPr bwMode="auto">
          <a:xfrm>
            <a:off x="3515684" y="431713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02" name="TextBox 301">
            <a:extLst>
              <a:ext uri="{FF2B5EF4-FFF2-40B4-BE49-F238E27FC236}">
                <a16:creationId xmlns:a16="http://schemas.microsoft.com/office/drawing/2014/main" id="{3F035086-5959-4FF4-ACBA-FF62BF0992E8}"/>
              </a:ext>
            </a:extLst>
          </p:cNvPr>
          <p:cNvSpPr txBox="1"/>
          <p:nvPr/>
        </p:nvSpPr>
        <p:spPr bwMode="auto">
          <a:xfrm>
            <a:off x="4321926" y="4315859"/>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03" name="TextBox 302">
            <a:extLst>
              <a:ext uri="{FF2B5EF4-FFF2-40B4-BE49-F238E27FC236}">
                <a16:creationId xmlns:a16="http://schemas.microsoft.com/office/drawing/2014/main" id="{61325695-6D50-4506-82AF-F06756B95C28}"/>
              </a:ext>
            </a:extLst>
          </p:cNvPr>
          <p:cNvSpPr txBox="1"/>
          <p:nvPr/>
        </p:nvSpPr>
        <p:spPr bwMode="auto">
          <a:xfrm>
            <a:off x="3723643" y="4427669"/>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304" name="TextBox 303">
            <a:extLst>
              <a:ext uri="{FF2B5EF4-FFF2-40B4-BE49-F238E27FC236}">
                <a16:creationId xmlns:a16="http://schemas.microsoft.com/office/drawing/2014/main" id="{ACD028F8-7951-4E42-A1AE-0C843B708FCB}"/>
              </a:ext>
            </a:extLst>
          </p:cNvPr>
          <p:cNvSpPr txBox="1"/>
          <p:nvPr/>
        </p:nvSpPr>
        <p:spPr bwMode="auto">
          <a:xfrm>
            <a:off x="4275721" y="442926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306" name="TextBox 305">
            <a:extLst>
              <a:ext uri="{FF2B5EF4-FFF2-40B4-BE49-F238E27FC236}">
                <a16:creationId xmlns:a16="http://schemas.microsoft.com/office/drawing/2014/main" id="{9285B24A-821B-48B5-95E9-4B070B65E27B}"/>
              </a:ext>
            </a:extLst>
          </p:cNvPr>
          <p:cNvSpPr txBox="1"/>
          <p:nvPr/>
        </p:nvSpPr>
        <p:spPr bwMode="auto">
          <a:xfrm>
            <a:off x="4277417" y="454320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07" name="TextBox 306">
            <a:extLst>
              <a:ext uri="{FF2B5EF4-FFF2-40B4-BE49-F238E27FC236}">
                <a16:creationId xmlns:a16="http://schemas.microsoft.com/office/drawing/2014/main" id="{6CF34B78-64CC-47DE-B20E-EFA50B0BF73E}"/>
              </a:ext>
            </a:extLst>
          </p:cNvPr>
          <p:cNvSpPr txBox="1"/>
          <p:nvPr/>
        </p:nvSpPr>
        <p:spPr bwMode="auto">
          <a:xfrm>
            <a:off x="4281562" y="465892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08" name="TextBox 307">
            <a:extLst>
              <a:ext uri="{FF2B5EF4-FFF2-40B4-BE49-F238E27FC236}">
                <a16:creationId xmlns:a16="http://schemas.microsoft.com/office/drawing/2014/main" id="{BC12E6EF-4A48-4518-8698-7D42388D5497}"/>
              </a:ext>
            </a:extLst>
          </p:cNvPr>
          <p:cNvSpPr txBox="1"/>
          <p:nvPr/>
        </p:nvSpPr>
        <p:spPr bwMode="auto">
          <a:xfrm>
            <a:off x="3684848" y="4540059"/>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09" name="TextBox 308">
            <a:extLst>
              <a:ext uri="{FF2B5EF4-FFF2-40B4-BE49-F238E27FC236}">
                <a16:creationId xmlns:a16="http://schemas.microsoft.com/office/drawing/2014/main" id="{5A5155F4-28BD-4D4C-8559-ACE9175BE100}"/>
              </a:ext>
            </a:extLst>
          </p:cNvPr>
          <p:cNvSpPr txBox="1"/>
          <p:nvPr/>
        </p:nvSpPr>
        <p:spPr bwMode="auto">
          <a:xfrm>
            <a:off x="3686921" y="465748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0" name="TextBox 309">
            <a:extLst>
              <a:ext uri="{FF2B5EF4-FFF2-40B4-BE49-F238E27FC236}">
                <a16:creationId xmlns:a16="http://schemas.microsoft.com/office/drawing/2014/main" id="{90364A30-B4D5-4D5A-90D8-3722B778C146}"/>
              </a:ext>
            </a:extLst>
          </p:cNvPr>
          <p:cNvSpPr txBox="1"/>
          <p:nvPr/>
        </p:nvSpPr>
        <p:spPr bwMode="auto">
          <a:xfrm>
            <a:off x="3806340" y="4770753"/>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1" name="TextBox 310">
            <a:extLst>
              <a:ext uri="{FF2B5EF4-FFF2-40B4-BE49-F238E27FC236}">
                <a16:creationId xmlns:a16="http://schemas.microsoft.com/office/drawing/2014/main" id="{400314BA-EAC3-4750-95A9-34C2582706D1}"/>
              </a:ext>
            </a:extLst>
          </p:cNvPr>
          <p:cNvSpPr txBox="1"/>
          <p:nvPr/>
        </p:nvSpPr>
        <p:spPr bwMode="auto">
          <a:xfrm>
            <a:off x="3727297" y="48834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2" name="TextBox 311">
            <a:extLst>
              <a:ext uri="{FF2B5EF4-FFF2-40B4-BE49-F238E27FC236}">
                <a16:creationId xmlns:a16="http://schemas.microsoft.com/office/drawing/2014/main" id="{27361466-1AB6-4040-AF7B-251BB3A3B777}"/>
              </a:ext>
            </a:extLst>
          </p:cNvPr>
          <p:cNvSpPr txBox="1"/>
          <p:nvPr/>
        </p:nvSpPr>
        <p:spPr bwMode="auto">
          <a:xfrm>
            <a:off x="3703721" y="5003931"/>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3" name="TextBox 312">
            <a:extLst>
              <a:ext uri="{FF2B5EF4-FFF2-40B4-BE49-F238E27FC236}">
                <a16:creationId xmlns:a16="http://schemas.microsoft.com/office/drawing/2014/main" id="{F142F360-C5EE-4442-885D-B5A067BF4DDA}"/>
              </a:ext>
            </a:extLst>
          </p:cNvPr>
          <p:cNvSpPr txBox="1"/>
          <p:nvPr/>
        </p:nvSpPr>
        <p:spPr bwMode="auto">
          <a:xfrm>
            <a:off x="3687767" y="5112029"/>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4" name="TextBox 313">
            <a:extLst>
              <a:ext uri="{FF2B5EF4-FFF2-40B4-BE49-F238E27FC236}">
                <a16:creationId xmlns:a16="http://schemas.microsoft.com/office/drawing/2014/main" id="{2E1D4E3E-74BB-429D-8668-E105F8B4B45E}"/>
              </a:ext>
            </a:extLst>
          </p:cNvPr>
          <p:cNvSpPr txBox="1"/>
          <p:nvPr/>
        </p:nvSpPr>
        <p:spPr bwMode="auto">
          <a:xfrm>
            <a:off x="3681410" y="522762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315" name="TextBox 314">
            <a:extLst>
              <a:ext uri="{FF2B5EF4-FFF2-40B4-BE49-F238E27FC236}">
                <a16:creationId xmlns:a16="http://schemas.microsoft.com/office/drawing/2014/main" id="{61A0278D-F633-4545-9FEB-42C378E02C71}"/>
              </a:ext>
            </a:extLst>
          </p:cNvPr>
          <p:cNvSpPr txBox="1"/>
          <p:nvPr/>
        </p:nvSpPr>
        <p:spPr bwMode="auto">
          <a:xfrm>
            <a:off x="3691002" y="5339010"/>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6" name="TextBox 315">
            <a:extLst>
              <a:ext uri="{FF2B5EF4-FFF2-40B4-BE49-F238E27FC236}">
                <a16:creationId xmlns:a16="http://schemas.microsoft.com/office/drawing/2014/main" id="{9C3F00E5-5EC0-4A51-97F6-AB49D71833B8}"/>
              </a:ext>
            </a:extLst>
          </p:cNvPr>
          <p:cNvSpPr txBox="1"/>
          <p:nvPr/>
        </p:nvSpPr>
        <p:spPr bwMode="auto">
          <a:xfrm>
            <a:off x="3689315" y="5449812"/>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7" name="TextBox 316">
            <a:extLst>
              <a:ext uri="{FF2B5EF4-FFF2-40B4-BE49-F238E27FC236}">
                <a16:creationId xmlns:a16="http://schemas.microsoft.com/office/drawing/2014/main" id="{30F22E29-7958-4387-BFFA-DCF9B0C6AD32}"/>
              </a:ext>
            </a:extLst>
          </p:cNvPr>
          <p:cNvSpPr txBox="1"/>
          <p:nvPr/>
        </p:nvSpPr>
        <p:spPr bwMode="auto">
          <a:xfrm>
            <a:off x="3626092" y="5567688"/>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18" name="TextBox 317">
            <a:extLst>
              <a:ext uri="{FF2B5EF4-FFF2-40B4-BE49-F238E27FC236}">
                <a16:creationId xmlns:a16="http://schemas.microsoft.com/office/drawing/2014/main" id="{A3B74B34-77AC-4135-9274-8D7BF3973A5C}"/>
              </a:ext>
            </a:extLst>
          </p:cNvPr>
          <p:cNvSpPr txBox="1"/>
          <p:nvPr/>
        </p:nvSpPr>
        <p:spPr bwMode="auto">
          <a:xfrm>
            <a:off x="3310845" y="567475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Tree>
    <p:extLst>
      <p:ext uri="{BB962C8B-B14F-4D97-AF65-F5344CB8AC3E}">
        <p14:creationId xmlns:p14="http://schemas.microsoft.com/office/powerpoint/2010/main" val="16997861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TROPHY-U-01 Cohort 3: Safety</a:t>
            </a:r>
          </a:p>
        </p:txBody>
      </p:sp>
      <p:sp>
        <p:nvSpPr>
          <p:cNvPr id="5" name="Content Placeholder 4">
            <a:extLst>
              <a:ext uri="{FF2B5EF4-FFF2-40B4-BE49-F238E27FC236}">
                <a16:creationId xmlns:a16="http://schemas.microsoft.com/office/drawing/2014/main" id="{0674B622-4822-4ADA-ABE3-1AAAB22C527F}"/>
              </a:ext>
            </a:extLst>
          </p:cNvPr>
          <p:cNvSpPr>
            <a:spLocks noGrp="1"/>
          </p:cNvSpPr>
          <p:nvPr>
            <p:ph sz="half" idx="2"/>
          </p:nvPr>
        </p:nvSpPr>
        <p:spPr>
          <a:xfrm>
            <a:off x="6252634" y="5422914"/>
            <a:ext cx="5229570" cy="767277"/>
          </a:xfrm>
        </p:spPr>
        <p:txBody>
          <a:bodyPr/>
          <a:lstStyle/>
          <a:p>
            <a:r>
              <a:rPr lang="en-US" sz="2400" dirty="0"/>
              <a:t>Grade 3/4 TRAEs occurred in 59% of patients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056061876"/>
              </p:ext>
            </p:extLst>
          </p:nvPr>
        </p:nvGraphicFramePr>
        <p:xfrm>
          <a:off x="6381941" y="1610437"/>
          <a:ext cx="5100447" cy="3657792"/>
        </p:xfrm>
        <a:graphic>
          <a:graphicData uri="http://schemas.openxmlformats.org/drawingml/2006/table">
            <a:tbl>
              <a:tblPr/>
              <a:tblGrid>
                <a:gridCol w="3453316">
                  <a:extLst>
                    <a:ext uri="{9D8B030D-6E8A-4147-A177-3AD203B41FA5}">
                      <a16:colId xmlns:a16="http://schemas.microsoft.com/office/drawing/2014/main" val="20000"/>
                    </a:ext>
                  </a:extLst>
                </a:gridCol>
                <a:gridCol w="164713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 Occurring in ≥20%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429065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197602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2454968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947978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563947"/>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46749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1595014"/>
                  </a:ext>
                </a:extLst>
              </a:tr>
            </a:tbl>
          </a:graphicData>
        </a:graphic>
      </p:graphicFrame>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899211A2-8925-2B4C-9730-8DCBFD37CE0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5" name="Group 32">
            <a:extLst>
              <a:ext uri="{FF2B5EF4-FFF2-40B4-BE49-F238E27FC236}">
                <a16:creationId xmlns:a16="http://schemas.microsoft.com/office/drawing/2014/main" id="{2DA5FCE0-C6A8-4016-9A2E-59C6C52889B1}"/>
              </a:ext>
            </a:extLst>
          </p:cNvPr>
          <p:cNvGraphicFramePr>
            <a:graphicFrameLocks noGrp="1"/>
          </p:cNvGraphicFramePr>
          <p:nvPr/>
        </p:nvGraphicFramePr>
        <p:xfrm>
          <a:off x="708392" y="1610437"/>
          <a:ext cx="5544242" cy="4572128"/>
        </p:xfrm>
        <a:graphic>
          <a:graphicData uri="http://schemas.openxmlformats.org/drawingml/2006/table">
            <a:tbl>
              <a:tblPr/>
              <a:tblGrid>
                <a:gridCol w="4055666">
                  <a:extLst>
                    <a:ext uri="{9D8B030D-6E8A-4147-A177-3AD203B41FA5}">
                      <a16:colId xmlns:a16="http://schemas.microsoft.com/office/drawing/2014/main" val="20000"/>
                    </a:ext>
                  </a:extLst>
                </a:gridCol>
                <a:gridCol w="148857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3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tx, mo (range)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Sacituzumab govitecan</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Pembrolizumab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(0-15)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(0-14)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ts val="0"/>
                        </a:spcAft>
                        <a:buClrTx/>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Remaining on tx at data cutoff,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42398558"/>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Permanently discontinued tx,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Consent withdrawal</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delay &gt;5 wk</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Sacituzumab govitecan dose reduction due to TRAE,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60329366"/>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steroids for irAE,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Topical</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Oral</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5157465"/>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G-CSF,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71995838"/>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febrile neutropenia, no prior G-CSF,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12252114"/>
                  </a:ext>
                </a:extLst>
              </a:tr>
            </a:tbl>
          </a:graphicData>
        </a:graphic>
      </p:graphicFrame>
      <p:sp>
        <p:nvSpPr>
          <p:cNvPr id="21" name="Text Box 30">
            <a:extLst>
              <a:ext uri="{FF2B5EF4-FFF2-40B4-BE49-F238E27FC236}">
                <a16:creationId xmlns:a16="http://schemas.microsoft.com/office/drawing/2014/main" id="{32BBE86C-4A2E-472A-81CF-A60DFC5278AA}"/>
              </a:ext>
            </a:extLst>
          </p:cNvPr>
          <p:cNvSpPr txBox="1">
            <a:spLocks noChangeArrowheads="1"/>
          </p:cNvSpPr>
          <p:nvPr/>
        </p:nvSpPr>
        <p:spPr bwMode="auto">
          <a:xfrm>
            <a:off x="727077" y="6200373"/>
            <a:ext cx="11073384"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 case of grade 2 altered general condition.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For diarrhea, n = 2; pruritus, n = 1; rash maculopapular, n = 1.</a:t>
            </a:r>
          </a:p>
        </p:txBody>
      </p:sp>
    </p:spTree>
    <p:extLst>
      <p:ext uri="{BB962C8B-B14F-4D97-AF65-F5344CB8AC3E}">
        <p14:creationId xmlns:p14="http://schemas.microsoft.com/office/powerpoint/2010/main" val="1140202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TROPHY-U-01 Cohort 3: Investigator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000" dirty="0"/>
              <a:t>Combination of sacituzumab govitecan + pembrolizumab associated with ORR of 34% in this cohort with metastatic UC after progression on platinum-based chemotherapy</a:t>
            </a:r>
          </a:p>
          <a:p>
            <a:pPr lvl="1"/>
            <a:r>
              <a:rPr lang="en-US" sz="1800" dirty="0"/>
              <a:t>Study met primary objective with ≥13 responses observed</a:t>
            </a:r>
          </a:p>
          <a:p>
            <a:r>
              <a:rPr lang="en-US" sz="2000" dirty="0"/>
              <a:t>After a median follow-up of 5.8 mo, median DoR and median OS NR</a:t>
            </a:r>
          </a:p>
          <a:p>
            <a:r>
              <a:rPr lang="en-US" sz="2000" dirty="0"/>
              <a:t>Safety profile was manageable</a:t>
            </a:r>
          </a:p>
          <a:p>
            <a:pPr lvl="1"/>
            <a:r>
              <a:rPr lang="en-US" sz="1800" dirty="0"/>
              <a:t>No new safety signals observed, no increased rate of irAEs requiring systemic steroids</a:t>
            </a:r>
          </a:p>
          <a:p>
            <a:r>
              <a:rPr lang="en-US" sz="2000" dirty="0"/>
              <a:t>Follow-up and biomarker assessment ongoing</a:t>
            </a:r>
          </a:p>
          <a:p>
            <a:r>
              <a:rPr lang="en-US" sz="2000" dirty="0"/>
              <a:t>Investigators concluded that results support further study of combining sacituzumab govitecan with ICI in earlier lines and post-platinum for metastatic UC</a:t>
            </a:r>
          </a:p>
          <a:p>
            <a:r>
              <a:rPr lang="en-US" sz="2000" dirty="0"/>
              <a:t>Additional combination regimens with sacituzumab govitecan under evaluation in other </a:t>
            </a:r>
            <a:br>
              <a:rPr lang="en-US" sz="2000" dirty="0"/>
            </a:br>
            <a:r>
              <a:rPr lang="en-US" sz="2000" dirty="0"/>
              <a:t>TROPHY-U-01 cohorts and phase III TROPiCS-04 trial (NCT04527991)</a:t>
            </a:r>
          </a:p>
          <a:p>
            <a:endParaRPr lang="en-US" sz="2000" dirty="0"/>
          </a:p>
        </p:txBody>
      </p:sp>
      <p:grpSp>
        <p:nvGrpSpPr>
          <p:cNvPr id="8" name="Group 7">
            <a:extLst>
              <a:ext uri="{FF2B5EF4-FFF2-40B4-BE49-F238E27FC236}">
                <a16:creationId xmlns:a16="http://schemas.microsoft.com/office/drawing/2014/main" id="{F15B896B-A14B-DF49-9CD0-DFA829A53CBD}"/>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506903F6-B6A0-7347-B1E8-C107C474D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8B4908F8-ADD4-8442-AE53-9E06123833E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3399E67A-9213-C94E-A9FC-50F9231A019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rPr>
              <a:t>Grivas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GU 2022. Abstr </a:t>
            </a:r>
            <a:r>
              <a:rPr lang="en-US" altLang="en-US" sz="1200" b="0" spc="-10" dirty="0">
                <a:solidFill>
                  <a:srgbClr val="455560"/>
                </a:solidFill>
                <a:latin typeface="Calibri" panose="020F0502020204030204" pitchFamily="34" charset="0"/>
              </a:rPr>
              <a:t>434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901272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C3B51-2DBF-4ED5-B759-CF79AEF11864}"/>
              </a:ext>
            </a:extLst>
          </p:cNvPr>
          <p:cNvSpPr>
            <a:spLocks noGrp="1"/>
          </p:cNvSpPr>
          <p:nvPr>
            <p:ph type="title"/>
          </p:nvPr>
        </p:nvSpPr>
        <p:spPr/>
        <p:txBody>
          <a:bodyPr/>
          <a:lstStyle/>
          <a:p>
            <a:r>
              <a:rPr lang="en-US" dirty="0"/>
              <a:t>Renal Cell Carcinoma and </a:t>
            </a:r>
            <a:br>
              <a:rPr lang="en-US" dirty="0"/>
            </a:br>
            <a:r>
              <a:rPr lang="en-US" dirty="0"/>
              <a:t>Adrenocortical Carcinoma</a:t>
            </a:r>
          </a:p>
        </p:txBody>
      </p:sp>
    </p:spTree>
    <p:extLst>
      <p:ext uri="{BB962C8B-B14F-4D97-AF65-F5344CB8AC3E}">
        <p14:creationId xmlns:p14="http://schemas.microsoft.com/office/powerpoint/2010/main" val="395868525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KEYNOTE-564 Updated Analysis: Adjuvant Pembrolizumab vs Placebo in Clear-Cell RCC</a:t>
            </a:r>
            <a:endParaRPr lang="en-US"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Choueiri. NEJM. 2021;385:683. </a:t>
            </a:r>
            <a:r>
              <a:rPr lang="en-US" altLang="en-US" sz="1200" b="0" spc="-10" dirty="0">
                <a:solidFill>
                  <a:schemeClr val="bg2"/>
                </a:solidFill>
                <a:latin typeface="Calibri" panose="020F0502020204030204" pitchFamily="34" charset="0"/>
              </a:rPr>
              <a:t>NCT03142334.</a:t>
            </a:r>
            <a:endParaRPr lang="en-US" altLang="en-US" sz="1200" b="0" dirty="0">
              <a:solidFill>
                <a:schemeClr val="bg2"/>
              </a:solidFill>
              <a:latin typeface="Calibri" panose="020F0502020204030204" pitchFamily="34" charset="0"/>
            </a:endParaRPr>
          </a:p>
        </p:txBody>
      </p:sp>
      <p:grpSp>
        <p:nvGrpSpPr>
          <p:cNvPr id="19" name="Group 18">
            <a:extLst>
              <a:ext uri="{FF2B5EF4-FFF2-40B4-BE49-F238E27FC236}">
                <a16:creationId xmlns:a16="http://schemas.microsoft.com/office/drawing/2014/main" id="{5CFC60F1-CC01-4E29-AE2E-E601DF3333B9}"/>
              </a:ext>
            </a:extLst>
          </p:cNvPr>
          <p:cNvGrpSpPr/>
          <p:nvPr/>
        </p:nvGrpSpPr>
        <p:grpSpPr>
          <a:xfrm>
            <a:off x="9392911" y="6207927"/>
            <a:ext cx="2488502" cy="454909"/>
            <a:chOff x="9392911" y="6207927"/>
            <a:chExt cx="2488502" cy="454909"/>
          </a:xfrm>
        </p:grpSpPr>
        <p:pic>
          <p:nvPicPr>
            <p:cNvPr id="20" name="Picture 19" descr="A picture containing text, ax, wheel&#10;&#10;Description automatically generated">
              <a:extLst>
                <a:ext uri="{FF2B5EF4-FFF2-40B4-BE49-F238E27FC236}">
                  <a16:creationId xmlns:a16="http://schemas.microsoft.com/office/drawing/2014/main" id="{3E241EB0-7D29-4F40-AD36-4605AE9FE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1" name="Rectangle 8">
              <a:extLst>
                <a:ext uri="{FF2B5EF4-FFF2-40B4-BE49-F238E27FC236}">
                  <a16:creationId xmlns:a16="http://schemas.microsoft.com/office/drawing/2014/main" id="{42087C60-77B8-472F-9B96-B1BB85E684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Content Placeholder 7">
            <a:extLst>
              <a:ext uri="{FF2B5EF4-FFF2-40B4-BE49-F238E27FC236}">
                <a16:creationId xmlns:a16="http://schemas.microsoft.com/office/drawing/2014/main" id="{FA8F7A05-3B6C-4EAD-8308-49A587262DAF}"/>
              </a:ext>
            </a:extLst>
          </p:cNvPr>
          <p:cNvSpPr>
            <a:spLocks noGrp="1"/>
          </p:cNvSpPr>
          <p:nvPr>
            <p:ph idx="1"/>
          </p:nvPr>
        </p:nvSpPr>
        <p:spPr>
          <a:xfrm>
            <a:off x="604675" y="1513047"/>
            <a:ext cx="10877529" cy="666273"/>
          </a:xfrm>
        </p:spPr>
        <p:txBody>
          <a:bodyPr/>
          <a:lstStyle/>
          <a:p>
            <a:r>
              <a:rPr lang="en-US" sz="2000" dirty="0"/>
              <a:t>Updated analysis of international, randomized, double-blind phase III trial (data cutoff: June 14, 2021; median follow-up: 30.1 mo; range: 20.8-47.5)</a:t>
            </a:r>
          </a:p>
        </p:txBody>
      </p:sp>
      <p:sp>
        <p:nvSpPr>
          <p:cNvPr id="23" name="Content Placeholder 5">
            <a:extLst>
              <a:ext uri="{FF2B5EF4-FFF2-40B4-BE49-F238E27FC236}">
                <a16:creationId xmlns:a16="http://schemas.microsoft.com/office/drawing/2014/main" id="{9BE2BC5F-43C5-4DF7-8E40-3D234B7DBD38}"/>
              </a:ext>
            </a:extLst>
          </p:cNvPr>
          <p:cNvSpPr txBox="1">
            <a:spLocks/>
          </p:cNvSpPr>
          <p:nvPr/>
        </p:nvSpPr>
        <p:spPr bwMode="auto">
          <a:xfrm>
            <a:off x="601820" y="5545916"/>
            <a:ext cx="5309278" cy="643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 </a:t>
            </a:r>
            <a:r>
              <a:rPr lang="en-US" sz="2000" b="0" kern="0" dirty="0"/>
              <a:t>investigator-assessed DFS</a:t>
            </a:r>
          </a:p>
          <a:p>
            <a:pPr lvl="1"/>
            <a:r>
              <a:rPr lang="en-US" sz="1800" kern="0" dirty="0">
                <a:solidFill>
                  <a:srgbClr val="FF0000"/>
                </a:solidFill>
              </a:rPr>
              <a:t>Primary endpoint met in interim analysis</a:t>
            </a:r>
          </a:p>
        </p:txBody>
      </p:sp>
      <p:sp>
        <p:nvSpPr>
          <p:cNvPr id="24" name="Content Placeholder 7">
            <a:extLst>
              <a:ext uri="{FF2B5EF4-FFF2-40B4-BE49-F238E27FC236}">
                <a16:creationId xmlns:a16="http://schemas.microsoft.com/office/drawing/2014/main" id="{A725F1D5-F0EB-4B78-ADCB-0820DB715941}"/>
              </a:ext>
            </a:extLst>
          </p:cNvPr>
          <p:cNvSpPr txBox="1">
            <a:spLocks/>
          </p:cNvSpPr>
          <p:nvPr/>
        </p:nvSpPr>
        <p:spPr>
          <a:xfrm>
            <a:off x="6252634" y="5546540"/>
            <a:ext cx="5229570" cy="64365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Key secondary endpoint: </a:t>
            </a:r>
            <a:r>
              <a:rPr lang="en-US" sz="2000" b="0" kern="0" dirty="0"/>
              <a:t>OS</a:t>
            </a:r>
          </a:p>
          <a:p>
            <a:r>
              <a:rPr lang="en-US" sz="2000" kern="0" dirty="0"/>
              <a:t>Other secondary endpoint:</a:t>
            </a:r>
            <a:r>
              <a:rPr lang="en-US" sz="2000" b="0" kern="0" dirty="0"/>
              <a:t> safety</a:t>
            </a:r>
          </a:p>
          <a:p>
            <a:endParaRPr lang="en-US" sz="2000" b="0" kern="0" dirty="0"/>
          </a:p>
        </p:txBody>
      </p:sp>
      <p:sp>
        <p:nvSpPr>
          <p:cNvPr id="25" name="Text Box 45">
            <a:extLst>
              <a:ext uri="{FF2B5EF4-FFF2-40B4-BE49-F238E27FC236}">
                <a16:creationId xmlns:a16="http://schemas.microsoft.com/office/drawing/2014/main" id="{05117E87-2AB1-430E-9BD2-460010CD5C9B}"/>
              </a:ext>
            </a:extLst>
          </p:cNvPr>
          <p:cNvSpPr txBox="1">
            <a:spLocks noChangeArrowheads="1"/>
          </p:cNvSpPr>
          <p:nvPr/>
        </p:nvSpPr>
        <p:spPr bwMode="auto">
          <a:xfrm>
            <a:off x="627064" y="2591404"/>
            <a:ext cx="2568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clear-cell RCC; intermediate-high risk,</a:t>
            </a:r>
            <a:r>
              <a:rPr lang="en-GB" altLang="en-US" sz="1600" b="0" baseline="30000" dirty="0">
                <a:solidFill>
                  <a:schemeClr val="bg1"/>
                </a:solidFill>
                <a:latin typeface="Calibri" panose="020F0502020204030204" pitchFamily="34" charset="0"/>
              </a:rPr>
              <a:t>†</a:t>
            </a:r>
            <a:r>
              <a:rPr lang="en-GB" altLang="en-US" sz="1600" b="0" dirty="0">
                <a:solidFill>
                  <a:schemeClr val="bg1"/>
                </a:solidFill>
                <a:latin typeface="Calibri" panose="020F0502020204030204" pitchFamily="34" charset="0"/>
              </a:rPr>
              <a:t>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high risk,</a:t>
            </a:r>
            <a:r>
              <a:rPr lang="en-GB" altLang="en-US" sz="1600" b="0" baseline="30000" dirty="0">
                <a:solidFill>
                  <a:schemeClr val="bg1"/>
                </a:solidFill>
                <a:latin typeface="Calibri" panose="020F0502020204030204" pitchFamily="34" charset="0"/>
              </a:rPr>
              <a:t>‡</a:t>
            </a:r>
            <a:r>
              <a:rPr lang="en-GB" altLang="en-US" sz="1600" b="0" dirty="0">
                <a:solidFill>
                  <a:schemeClr val="bg1"/>
                </a:solidFill>
                <a:latin typeface="Calibri" panose="020F0502020204030204" pitchFamily="34" charset="0"/>
              </a:rPr>
              <a:t> or M1 NED</a:t>
            </a:r>
            <a:r>
              <a:rPr lang="en-GB" altLang="en-US" sz="1600" b="0" baseline="30000" dirty="0">
                <a:solidFill>
                  <a:schemeClr val="bg1"/>
                </a:solidFill>
                <a:latin typeface="Calibri" panose="020F0502020204030204" pitchFamily="34" charset="0"/>
              </a:rPr>
              <a:t>§</a:t>
            </a:r>
            <a:r>
              <a:rPr lang="en-GB" altLang="en-US" sz="1600" b="0" dirty="0">
                <a:solidFill>
                  <a:schemeClr val="bg1"/>
                </a:solidFill>
                <a:latin typeface="Calibri" panose="020F0502020204030204" pitchFamily="34" charset="0"/>
              </a:rPr>
              <a:t> after surgery; surgery ≤12 wk before randomization;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no prior systemic tx; tissue sample available for PD-L1 evaluation;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994) </a:t>
            </a:r>
            <a:endParaRPr lang="en-US" altLang="en-US" sz="1600" b="0" dirty="0">
              <a:solidFill>
                <a:schemeClr val="bg1"/>
              </a:solidFill>
              <a:latin typeface="Calibri" panose="020F0502020204030204" pitchFamily="34" charset="0"/>
            </a:endParaRPr>
          </a:p>
        </p:txBody>
      </p:sp>
      <p:sp>
        <p:nvSpPr>
          <p:cNvPr id="27" name="Rectangle 49">
            <a:extLst>
              <a:ext uri="{FF2B5EF4-FFF2-40B4-BE49-F238E27FC236}">
                <a16:creationId xmlns:a16="http://schemas.microsoft.com/office/drawing/2014/main" id="{6ADF864D-995F-4EA4-BE8E-4C5A567EE2CD}"/>
              </a:ext>
            </a:extLst>
          </p:cNvPr>
          <p:cNvSpPr>
            <a:spLocks noChangeArrowheads="1"/>
          </p:cNvSpPr>
          <p:nvPr/>
        </p:nvSpPr>
        <p:spPr bwMode="auto">
          <a:xfrm>
            <a:off x="4024313" y="2820353"/>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496)</a:t>
            </a:r>
          </a:p>
        </p:txBody>
      </p:sp>
      <p:sp>
        <p:nvSpPr>
          <p:cNvPr id="32" name="Rectangle 50">
            <a:extLst>
              <a:ext uri="{FF2B5EF4-FFF2-40B4-BE49-F238E27FC236}">
                <a16:creationId xmlns:a16="http://schemas.microsoft.com/office/drawing/2014/main" id="{73957C21-8376-43E3-BCED-3AD501D16DA0}"/>
              </a:ext>
            </a:extLst>
          </p:cNvPr>
          <p:cNvSpPr>
            <a:spLocks noChangeArrowheads="1"/>
          </p:cNvSpPr>
          <p:nvPr/>
        </p:nvSpPr>
        <p:spPr bwMode="auto">
          <a:xfrm>
            <a:off x="4024313" y="3764916"/>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r>
              <a:rPr lang="en-US" altLang="en-US" sz="1600" b="0" dirty="0">
                <a:solidFill>
                  <a:schemeClr val="tx1"/>
                </a:solidFill>
                <a:latin typeface="Calibri" panose="020F0502020204030204" pitchFamily="34" charset="0"/>
              </a:rPr>
              <a:t>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498)</a:t>
            </a:r>
          </a:p>
        </p:txBody>
      </p:sp>
      <p:sp>
        <p:nvSpPr>
          <p:cNvPr id="37" name="Line 53">
            <a:extLst>
              <a:ext uri="{FF2B5EF4-FFF2-40B4-BE49-F238E27FC236}">
                <a16:creationId xmlns:a16="http://schemas.microsoft.com/office/drawing/2014/main" id="{170FDDEA-37C8-4C59-8795-CA72A33EB72E}"/>
              </a:ext>
            </a:extLst>
          </p:cNvPr>
          <p:cNvSpPr>
            <a:spLocks noChangeShapeType="1"/>
          </p:cNvSpPr>
          <p:nvPr/>
        </p:nvSpPr>
        <p:spPr bwMode="auto">
          <a:xfrm>
            <a:off x="3287713" y="38311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8" name="Line 54">
            <a:extLst>
              <a:ext uri="{FF2B5EF4-FFF2-40B4-BE49-F238E27FC236}">
                <a16:creationId xmlns:a16="http://schemas.microsoft.com/office/drawing/2014/main" id="{6BD6F9C3-7CCA-4AAE-86BC-B22BD0A381D4}"/>
              </a:ext>
            </a:extLst>
          </p:cNvPr>
          <p:cNvSpPr>
            <a:spLocks noChangeShapeType="1"/>
          </p:cNvSpPr>
          <p:nvPr/>
        </p:nvSpPr>
        <p:spPr bwMode="auto">
          <a:xfrm flipV="1">
            <a:off x="3287713" y="323640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9" name="Line 52">
            <a:extLst>
              <a:ext uri="{FF2B5EF4-FFF2-40B4-BE49-F238E27FC236}">
                <a16:creationId xmlns:a16="http://schemas.microsoft.com/office/drawing/2014/main" id="{E7AC9E4D-5B90-40D0-AF72-8D1F9A462172}"/>
              </a:ext>
            </a:extLst>
          </p:cNvPr>
          <p:cNvSpPr>
            <a:spLocks noChangeShapeType="1"/>
          </p:cNvSpPr>
          <p:nvPr/>
        </p:nvSpPr>
        <p:spPr bwMode="auto">
          <a:xfrm rot="5400000">
            <a:off x="3260808" y="2970386"/>
            <a:ext cx="676112"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40" name="Rectangle 46">
            <a:extLst>
              <a:ext uri="{FF2B5EF4-FFF2-40B4-BE49-F238E27FC236}">
                <a16:creationId xmlns:a16="http://schemas.microsoft.com/office/drawing/2014/main" id="{658AF4D2-C2C5-4192-BB9A-2EFD9596FD60}"/>
              </a:ext>
            </a:extLst>
          </p:cNvPr>
          <p:cNvSpPr>
            <a:spLocks noChangeArrowheads="1"/>
          </p:cNvSpPr>
          <p:nvPr/>
        </p:nvSpPr>
        <p:spPr bwMode="auto">
          <a:xfrm>
            <a:off x="2336006" y="2098895"/>
            <a:ext cx="2538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Stratified by metastatic status (M0* vs M1 NED)</a:t>
            </a:r>
          </a:p>
        </p:txBody>
      </p:sp>
      <p:sp>
        <p:nvSpPr>
          <p:cNvPr id="41" name="Text Box 30">
            <a:extLst>
              <a:ext uri="{FF2B5EF4-FFF2-40B4-BE49-F238E27FC236}">
                <a16:creationId xmlns:a16="http://schemas.microsoft.com/office/drawing/2014/main" id="{C588C348-8AC2-47C4-88C9-7904C2157001}"/>
              </a:ext>
            </a:extLst>
          </p:cNvPr>
          <p:cNvSpPr txBox="1">
            <a:spLocks noChangeArrowheads="1"/>
          </p:cNvSpPr>
          <p:nvPr/>
        </p:nvSpPr>
        <p:spPr bwMode="auto">
          <a:xfrm>
            <a:off x="727077" y="4828410"/>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*M0 group further stratified by ECOG PS (0 vs 1), region (US vs non-US).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pT2, grade 4 or sarcomatoid, N0, M0; pT3, any grade, N0, M0.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pT4, any grade, N0, M0; any pT, any grade, N+, M0.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No evidence of disease after primary tumor and soft tissue metastases resected completely ≤1 yr from nephrectomy.</a:t>
            </a:r>
          </a:p>
        </p:txBody>
      </p:sp>
      <p:sp>
        <p:nvSpPr>
          <p:cNvPr id="42" name="Rectangle 46">
            <a:extLst>
              <a:ext uri="{FF2B5EF4-FFF2-40B4-BE49-F238E27FC236}">
                <a16:creationId xmlns:a16="http://schemas.microsoft.com/office/drawing/2014/main" id="{9A13B549-D61D-4300-BC54-EF3D3C885518}"/>
              </a:ext>
            </a:extLst>
          </p:cNvPr>
          <p:cNvSpPr>
            <a:spLocks noChangeArrowheads="1"/>
          </p:cNvSpPr>
          <p:nvPr/>
        </p:nvSpPr>
        <p:spPr bwMode="auto">
          <a:xfrm>
            <a:off x="6446846" y="2098895"/>
            <a:ext cx="15108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Up to 17 cycles (~1 yr)</a:t>
            </a:r>
          </a:p>
        </p:txBody>
      </p:sp>
      <p:sp>
        <p:nvSpPr>
          <p:cNvPr id="43" name="Line 52">
            <a:extLst>
              <a:ext uri="{FF2B5EF4-FFF2-40B4-BE49-F238E27FC236}">
                <a16:creationId xmlns:a16="http://schemas.microsoft.com/office/drawing/2014/main" id="{3238C480-8395-4BE2-8613-03D2AE6DF171}"/>
              </a:ext>
            </a:extLst>
          </p:cNvPr>
          <p:cNvSpPr>
            <a:spLocks noChangeShapeType="1"/>
          </p:cNvSpPr>
          <p:nvPr/>
        </p:nvSpPr>
        <p:spPr bwMode="auto">
          <a:xfrm rot="5400000">
            <a:off x="7723822" y="2723770"/>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graphicFrame>
        <p:nvGraphicFramePr>
          <p:cNvPr id="9" name="Table 9">
            <a:extLst>
              <a:ext uri="{FF2B5EF4-FFF2-40B4-BE49-F238E27FC236}">
                <a16:creationId xmlns:a16="http://schemas.microsoft.com/office/drawing/2014/main" id="{9ED5EB37-1569-496B-8A57-8C88C4D2388C}"/>
              </a:ext>
            </a:extLst>
          </p:cNvPr>
          <p:cNvGraphicFramePr>
            <a:graphicFrameLocks noGrp="1"/>
          </p:cNvGraphicFramePr>
          <p:nvPr/>
        </p:nvGraphicFramePr>
        <p:xfrm>
          <a:off x="8001000" y="2037210"/>
          <a:ext cx="3757611" cy="2225040"/>
        </p:xfrm>
        <a:graphic>
          <a:graphicData uri="http://schemas.openxmlformats.org/drawingml/2006/table">
            <a:tbl>
              <a:tblPr firstRow="1" bandRow="1">
                <a:tableStyleId>{93296810-A885-4BE3-A3E7-6D5BEEA58F35}</a:tableStyleId>
              </a:tblPr>
              <a:tblGrid>
                <a:gridCol w="1252537">
                  <a:extLst>
                    <a:ext uri="{9D8B030D-6E8A-4147-A177-3AD203B41FA5}">
                      <a16:colId xmlns:a16="http://schemas.microsoft.com/office/drawing/2014/main" val="2605432096"/>
                    </a:ext>
                  </a:extLst>
                </a:gridCol>
                <a:gridCol w="1252537">
                  <a:extLst>
                    <a:ext uri="{9D8B030D-6E8A-4147-A177-3AD203B41FA5}">
                      <a16:colId xmlns:a16="http://schemas.microsoft.com/office/drawing/2014/main" val="1310727444"/>
                    </a:ext>
                  </a:extLst>
                </a:gridCol>
                <a:gridCol w="1252537">
                  <a:extLst>
                    <a:ext uri="{9D8B030D-6E8A-4147-A177-3AD203B41FA5}">
                      <a16:colId xmlns:a16="http://schemas.microsoft.com/office/drawing/2014/main" val="3625159956"/>
                    </a:ext>
                  </a:extLst>
                </a:gridCol>
              </a:tblGrid>
              <a:tr h="0">
                <a:tc gridSpan="3">
                  <a:txBody>
                    <a:bodyPr/>
                    <a:lstStyle/>
                    <a:p>
                      <a:pPr algn="ctr"/>
                      <a:r>
                        <a:rPr lang="en-US" sz="1600" dirty="0">
                          <a:solidFill>
                            <a:schemeClr val="bg1"/>
                          </a:solidFill>
                          <a:latin typeface="Calibri" panose="020F0502020204030204" pitchFamily="34" charset="0"/>
                          <a:cs typeface="Calibri" panose="020F0502020204030204" pitchFamily="34" charset="0"/>
                        </a:rPr>
                        <a:t>Interim Analysis</a:t>
                      </a:r>
                    </a:p>
                  </a:txBody>
                  <a:tcPr anchor="ctr">
                    <a:lnB w="12700" cap="flat" cmpd="sng" algn="ctr">
                      <a:solidFill>
                        <a:schemeClr val="bg1"/>
                      </a:solidFill>
                      <a:prstDash val="solid"/>
                      <a:round/>
                      <a:headEnd type="none" w="med" len="med"/>
                      <a:tailEnd type="none" w="med" len="med"/>
                    </a:lnB>
                    <a:noFill/>
                  </a:tcPr>
                </a:tc>
                <a:tc h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nchor="ctr">
                    <a:noFill/>
                  </a:tcPr>
                </a:tc>
                <a:tc hMerge="1">
                  <a:txBody>
                    <a:bodyPr/>
                    <a:lstStyle/>
                    <a:p>
                      <a:pPr algn="ctr"/>
                      <a:endParaRPr lang="en-US" sz="1600" dirty="0">
                        <a:solidFill>
                          <a:schemeClr val="bg1"/>
                        </a:solidFill>
                        <a:latin typeface="Calibri" panose="020F0502020204030204" pitchFamily="34" charset="0"/>
                        <a:cs typeface="Calibri" panose="020F0502020204030204" pitchFamily="34" charset="0"/>
                      </a:endParaRPr>
                    </a:p>
                  </a:txBody>
                  <a:tcPr anchor="ctr">
                    <a:noFill/>
                  </a:tcPr>
                </a:tc>
                <a:extLst>
                  <a:ext uri="{0D108BD9-81ED-4DB2-BD59-A6C34878D82A}">
                    <a16:rowId xmlns:a16="http://schemas.microsoft.com/office/drawing/2014/main" val="892193968"/>
                  </a:ext>
                </a:extLst>
              </a:tr>
              <a:tr h="0">
                <a:tc>
                  <a:txBody>
                    <a:bodyPr/>
                    <a:lstStyle/>
                    <a:p>
                      <a:pPr algn="ctr"/>
                      <a:r>
                        <a:rPr lang="en-US" sz="1600" b="1" dirty="0">
                          <a:solidFill>
                            <a:schemeClr val="bg1"/>
                          </a:solidFill>
                          <a:latin typeface="Calibri" panose="020F0502020204030204" pitchFamily="34" charset="0"/>
                          <a:cs typeface="Calibri" panose="020F0502020204030204" pitchFamily="34" charset="0"/>
                        </a:rPr>
                        <a:t>Median DFS, Mo</a:t>
                      </a:r>
                    </a:p>
                  </a:txBody>
                  <a:tcPr anchor="ctr">
                    <a:lnT w="12700" cap="flat" cmpd="sng" algn="ctr">
                      <a:solidFill>
                        <a:schemeClr val="bg1"/>
                      </a:solidFill>
                      <a:prstDash val="solid"/>
                      <a:round/>
                      <a:headEnd type="none" w="med" len="med"/>
                      <a:tailEnd type="none" w="med" len="med"/>
                    </a:lnT>
                    <a:no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HR (95% CI)</a:t>
                      </a:r>
                    </a:p>
                  </a:txBody>
                  <a:tcPr anchor="ctr">
                    <a:lnT w="12700" cap="flat" cmpd="sng" algn="ctr">
                      <a:solidFill>
                        <a:schemeClr val="bg1"/>
                      </a:solidFill>
                      <a:prstDash val="solid"/>
                      <a:round/>
                      <a:headEnd type="none" w="med" len="med"/>
                      <a:tailEnd type="none" w="med" len="med"/>
                    </a:lnT>
                    <a:no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Median Follow-up, Mo (Range)</a:t>
                      </a:r>
                    </a:p>
                  </a:txBody>
                  <a:tcPr anchor="ct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4237081979"/>
                  </a:ext>
                </a:extLst>
              </a:tr>
              <a:tr h="0">
                <a:tc>
                  <a:txBody>
                    <a:bodyPr/>
                    <a:lstStyle/>
                    <a:p>
                      <a:pPr algn="ctr"/>
                      <a:r>
                        <a:rPr lang="en-US" sz="1600" b="0" dirty="0">
                          <a:solidFill>
                            <a:schemeClr val="accent1"/>
                          </a:solidFill>
                          <a:latin typeface="Calibri" panose="020F0502020204030204" pitchFamily="34" charset="0"/>
                          <a:cs typeface="Calibri" panose="020F0502020204030204" pitchFamily="34" charset="0"/>
                        </a:rPr>
                        <a:t>NR</a:t>
                      </a:r>
                    </a:p>
                  </a:txBody>
                  <a:tcPr anchor="ctr">
                    <a:noFill/>
                  </a:tcPr>
                </a:tc>
                <a:tc rowSpan="2">
                  <a:txBody>
                    <a:bodyPr/>
                    <a:lstStyle/>
                    <a:p>
                      <a:pPr algn="ctr"/>
                      <a:r>
                        <a:rPr lang="en-US" sz="1600" dirty="0">
                          <a:solidFill>
                            <a:schemeClr val="bg1"/>
                          </a:solidFill>
                          <a:latin typeface="Calibri" panose="020F0502020204030204" pitchFamily="34" charset="0"/>
                          <a:cs typeface="Calibri" panose="020F0502020204030204" pitchFamily="34" charset="0"/>
                        </a:rPr>
                        <a:t>0.68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(0.53-0.87; 2-sided </a:t>
                      </a:r>
                      <a:br>
                        <a:rPr lang="en-US" sz="1600" dirty="0">
                          <a:solidFill>
                            <a:schemeClr val="bg1"/>
                          </a:solidFill>
                          <a:latin typeface="Calibri" panose="020F0502020204030204" pitchFamily="34" charset="0"/>
                          <a:cs typeface="Calibri" panose="020F0502020204030204" pitchFamily="34" charset="0"/>
                        </a:rPr>
                      </a:br>
                      <a:r>
                        <a:rPr lang="en-US" sz="1600" i="1" dirty="0">
                          <a:solidFill>
                            <a:schemeClr val="bg1"/>
                          </a:solidFill>
                          <a:latin typeface="Calibri" panose="020F0502020204030204" pitchFamily="34" charset="0"/>
                          <a:cs typeface="Calibri" panose="020F0502020204030204" pitchFamily="34" charset="0"/>
                        </a:rPr>
                        <a:t>P </a:t>
                      </a:r>
                      <a:r>
                        <a:rPr lang="en-US" sz="1600" i="0" dirty="0">
                          <a:solidFill>
                            <a:schemeClr val="bg1"/>
                          </a:solidFill>
                          <a:latin typeface="Calibri" panose="020F0502020204030204" pitchFamily="34" charset="0"/>
                          <a:cs typeface="Calibri" panose="020F0502020204030204" pitchFamily="34" charset="0"/>
                        </a:rPr>
                        <a:t>= .002)</a:t>
                      </a:r>
                      <a:endParaRPr lang="en-US" sz="1600" dirty="0">
                        <a:solidFill>
                          <a:schemeClr val="bg1"/>
                        </a:solidFill>
                        <a:latin typeface="Calibri" panose="020F0502020204030204" pitchFamily="34" charset="0"/>
                        <a:cs typeface="Calibri" panose="020F0502020204030204" pitchFamily="34" charset="0"/>
                      </a:endParaRPr>
                    </a:p>
                  </a:txBody>
                  <a:tcPr anchor="ctr">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24.1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(14.9-41.5)</a:t>
                      </a:r>
                    </a:p>
                  </a:txBody>
                  <a:tcPr anchor="ctr">
                    <a:noFill/>
                  </a:tcPr>
                </a:tc>
                <a:extLst>
                  <a:ext uri="{0D108BD9-81ED-4DB2-BD59-A6C34878D82A}">
                    <a16:rowId xmlns:a16="http://schemas.microsoft.com/office/drawing/2014/main" val="2034501843"/>
                  </a:ext>
                </a:extLst>
              </a:tr>
              <a:tr h="0">
                <a:tc>
                  <a:txBody>
                    <a:bodyPr/>
                    <a:lstStyle/>
                    <a:p>
                      <a:pPr algn="ctr"/>
                      <a:r>
                        <a:rPr lang="en-US" sz="1600" b="0" dirty="0">
                          <a:solidFill>
                            <a:schemeClr val="accent3"/>
                          </a:solidFill>
                          <a:latin typeface="Calibri" panose="020F0502020204030204" pitchFamily="34" charset="0"/>
                          <a:cs typeface="Calibri" panose="020F0502020204030204" pitchFamily="34" charset="0"/>
                        </a:rPr>
                        <a:t>NR</a:t>
                      </a:r>
                    </a:p>
                  </a:txBody>
                  <a:tcPr anchor="ctr">
                    <a:noFill/>
                  </a:tcPr>
                </a:tc>
                <a:tc vMerge="1">
                  <a:txBody>
                    <a:bodyPr/>
                    <a:lstStyle/>
                    <a:p>
                      <a:pPr algn="ctr"/>
                      <a:endParaRPr lang="en-US" sz="1600" dirty="0">
                        <a:latin typeface="Calibri" panose="020F0502020204030204" pitchFamily="34" charset="0"/>
                        <a:cs typeface="Calibri" panose="020F0502020204030204" pitchFamily="34" charset="0"/>
                      </a:endParaRPr>
                    </a:p>
                  </a:txBody>
                  <a:tcPr/>
                </a:tc>
                <a:tc vMerge="1">
                  <a:txBody>
                    <a:bodyPr/>
                    <a:lstStyle/>
                    <a:p>
                      <a:pPr algn="ct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74114597"/>
                  </a:ext>
                </a:extLst>
              </a:tr>
            </a:tbl>
          </a:graphicData>
        </a:graphic>
      </p:graphicFrame>
    </p:spTree>
    <p:extLst>
      <p:ext uri="{BB962C8B-B14F-4D97-AF65-F5344CB8AC3E}">
        <p14:creationId xmlns:p14="http://schemas.microsoft.com/office/powerpoint/2010/main" val="27941914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KEYNOTE-564 Updated Analysis: </a:t>
            </a:r>
            <a:br>
              <a:rPr lang="en-US" altLang="en-US" dirty="0"/>
            </a:br>
            <a:r>
              <a:rPr lang="en-US" altLang="en-US" dirty="0"/>
              <a:t>Baseline Characteristics</a:t>
            </a:r>
            <a:endParaRPr lang="en-US" dirty="0"/>
          </a:p>
        </p:txBody>
      </p:sp>
      <p:sp>
        <p:nvSpPr>
          <p:cNvPr id="8" name="Text Box 15">
            <a:extLst>
              <a:ext uri="{FF2B5EF4-FFF2-40B4-BE49-F238E27FC236}">
                <a16:creationId xmlns:a16="http://schemas.microsoft.com/office/drawing/2014/main" id="{C76A8587-10AF-7F43-9AB7-0C08CA79D18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p>
        </p:txBody>
      </p:sp>
      <p:graphicFrame>
        <p:nvGraphicFramePr>
          <p:cNvPr id="9" name="Group 3">
            <a:extLst>
              <a:ext uri="{FF2B5EF4-FFF2-40B4-BE49-F238E27FC236}">
                <a16:creationId xmlns:a16="http://schemas.microsoft.com/office/drawing/2014/main" id="{0199857F-37BD-8B4A-9164-3401A0B394CA}"/>
              </a:ext>
            </a:extLst>
          </p:cNvPr>
          <p:cNvGraphicFramePr>
            <a:graphicFrameLocks/>
          </p:cNvGraphicFramePr>
          <p:nvPr/>
        </p:nvGraphicFramePr>
        <p:xfrm>
          <a:off x="719138" y="1610437"/>
          <a:ext cx="5376673" cy="4785488"/>
        </p:xfrm>
        <a:graphic>
          <a:graphicData uri="http://schemas.openxmlformats.org/drawingml/2006/table">
            <a:tbl>
              <a:tblPr/>
              <a:tblGrid>
                <a:gridCol w="2256291">
                  <a:extLst>
                    <a:ext uri="{9D8B030D-6E8A-4147-A177-3AD203B41FA5}">
                      <a16:colId xmlns:a16="http://schemas.microsoft.com/office/drawing/2014/main" val="20000"/>
                    </a:ext>
                  </a:extLst>
                </a:gridCol>
                <a:gridCol w="1560191">
                  <a:extLst>
                    <a:ext uri="{9D8B030D-6E8A-4147-A177-3AD203B41FA5}">
                      <a16:colId xmlns:a16="http://schemas.microsoft.com/office/drawing/2014/main" val="20001"/>
                    </a:ext>
                  </a:extLst>
                </a:gridCol>
                <a:gridCol w="156019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(27-81)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(25-84)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51099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347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 (72.1)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49122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location,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North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European Union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133 (26.8)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(37.9)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(37.6)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50445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risk category,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 intermediate-high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 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 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427 (86.1)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433 (86.9)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36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18385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Sarcomatoid features,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Present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Absent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52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414 (83.5)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59 (11.8)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415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304237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CPS &lt;1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365 (73.6)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383 (76.9)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85203613"/>
                  </a:ext>
                </a:extLst>
              </a:tr>
            </a:tbl>
          </a:graphicData>
        </a:graphic>
      </p:graphicFrame>
      <p:graphicFrame>
        <p:nvGraphicFramePr>
          <p:cNvPr id="11" name="Group 3">
            <a:extLst>
              <a:ext uri="{FF2B5EF4-FFF2-40B4-BE49-F238E27FC236}">
                <a16:creationId xmlns:a16="http://schemas.microsoft.com/office/drawing/2014/main" id="{4C5086A5-6C33-0B41-888F-7D9D5B8D6351}"/>
              </a:ext>
            </a:extLst>
          </p:cNvPr>
          <p:cNvGraphicFramePr>
            <a:graphicFrameLocks/>
          </p:cNvGraphicFramePr>
          <p:nvPr/>
        </p:nvGraphicFramePr>
        <p:xfrm>
          <a:off x="6384926" y="1610437"/>
          <a:ext cx="5097461" cy="4297760"/>
        </p:xfrm>
        <a:graphic>
          <a:graphicData uri="http://schemas.openxmlformats.org/drawingml/2006/table">
            <a:tbl>
              <a:tblPr/>
              <a:tblGrid>
                <a:gridCol w="2137645">
                  <a:extLst>
                    <a:ext uri="{9D8B030D-6E8A-4147-A177-3AD203B41FA5}">
                      <a16:colId xmlns:a16="http://schemas.microsoft.com/office/drawing/2014/main" val="20000"/>
                    </a:ext>
                  </a:extLst>
                </a:gridCol>
                <a:gridCol w="1479908">
                  <a:extLst>
                    <a:ext uri="{9D8B030D-6E8A-4147-A177-3AD203B41FA5}">
                      <a16:colId xmlns:a16="http://schemas.microsoft.com/office/drawing/2014/main" val="20001"/>
                    </a:ext>
                  </a:extLst>
                </a:gridCol>
                <a:gridCol w="147990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444 (89.5)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437 (87.8)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51099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nuclear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(44.2)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 (30.1)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 node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465 (93.8)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 (93.8)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49122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 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467 (94.2)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469 (94.2)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577819"/>
                  </a:ext>
                </a:extLst>
              </a:tr>
            </a:tbl>
          </a:graphicData>
        </a:graphic>
      </p:graphicFrame>
      <p:sp>
        <p:nvSpPr>
          <p:cNvPr id="14" name="Text Box 30">
            <a:extLst>
              <a:ext uri="{FF2B5EF4-FFF2-40B4-BE49-F238E27FC236}">
                <a16:creationId xmlns:a16="http://schemas.microsoft.com/office/drawing/2014/main" id="{B6126C20-44CB-47DA-8379-A4A14ECF15FE}"/>
              </a:ext>
            </a:extLst>
          </p:cNvPr>
          <p:cNvSpPr txBox="1">
            <a:spLocks noChangeArrowheads="1"/>
          </p:cNvSpPr>
          <p:nvPr/>
        </p:nvSpPr>
        <p:spPr bwMode="auto">
          <a:xfrm>
            <a:off x="6384926" y="5939119"/>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*Assessed using PD-L1 IHC 22C3 pharmDx assay.</a:t>
            </a:r>
          </a:p>
        </p:txBody>
      </p:sp>
      <p:grpSp>
        <p:nvGrpSpPr>
          <p:cNvPr id="16" name="Group 15">
            <a:extLst>
              <a:ext uri="{FF2B5EF4-FFF2-40B4-BE49-F238E27FC236}">
                <a16:creationId xmlns:a16="http://schemas.microsoft.com/office/drawing/2014/main" id="{87B41B4D-0C5D-41A3-A7A7-FABFC277B898}"/>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5FA4E555-6365-4255-B6F7-9BA04AAA9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5510ECDB-C12E-4D7E-941A-0FE287D1ECE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535815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a:extLst>
              <a:ext uri="{FF2B5EF4-FFF2-40B4-BE49-F238E27FC236}">
                <a16:creationId xmlns:a16="http://schemas.microsoft.com/office/drawing/2014/main" id="{14413CE7-B200-4A9B-BA1D-83514FAD3D97}"/>
              </a:ext>
            </a:extLst>
          </p:cNvPr>
          <p:cNvCxnSpPr/>
          <p:nvPr/>
        </p:nvCxnSpPr>
        <p:spPr bwMode="auto">
          <a:xfrm>
            <a:off x="6323428" y="1600200"/>
            <a:ext cx="0" cy="297712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Updated Analysis: DFS (Primary Endpoint)</a:t>
            </a:r>
            <a:endParaRPr lang="en-US" dirty="0"/>
          </a:p>
        </p:txBody>
      </p:sp>
      <p:sp>
        <p:nvSpPr>
          <p:cNvPr id="4" name="Text Box 15">
            <a:extLst>
              <a:ext uri="{FF2B5EF4-FFF2-40B4-BE49-F238E27FC236}">
                <a16:creationId xmlns:a16="http://schemas.microsoft.com/office/drawing/2014/main" id="{424AF7E9-A4CD-B645-9554-7CC8067B51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sp>
        <p:nvSpPr>
          <p:cNvPr id="3" name="Content Placeholder 2">
            <a:extLst>
              <a:ext uri="{FF2B5EF4-FFF2-40B4-BE49-F238E27FC236}">
                <a16:creationId xmlns:a16="http://schemas.microsoft.com/office/drawing/2014/main" id="{B55794BA-C1FD-4A5D-A96C-670D4B64E413}"/>
              </a:ext>
            </a:extLst>
          </p:cNvPr>
          <p:cNvSpPr>
            <a:spLocks noGrp="1"/>
          </p:cNvSpPr>
          <p:nvPr>
            <p:ph idx="1"/>
          </p:nvPr>
        </p:nvSpPr>
        <p:spPr>
          <a:xfrm>
            <a:off x="604675" y="5771317"/>
            <a:ext cx="10877529" cy="392416"/>
          </a:xfrm>
        </p:spPr>
        <p:txBody>
          <a:bodyPr/>
          <a:lstStyle/>
          <a:p>
            <a:r>
              <a:rPr lang="en-US" sz="2400" dirty="0"/>
              <a:t>DFS benefit with adjuvant pembrolizumab maintained in this updated analysis</a:t>
            </a:r>
          </a:p>
        </p:txBody>
      </p:sp>
      <p:graphicFrame>
        <p:nvGraphicFramePr>
          <p:cNvPr id="11" name="Group 3">
            <a:extLst>
              <a:ext uri="{FF2B5EF4-FFF2-40B4-BE49-F238E27FC236}">
                <a16:creationId xmlns:a16="http://schemas.microsoft.com/office/drawing/2014/main" id="{ED73F580-D8ED-44EE-BB63-1E2CD1F40CE3}"/>
              </a:ext>
            </a:extLst>
          </p:cNvPr>
          <p:cNvGraphicFramePr>
            <a:graphicFrameLocks/>
          </p:cNvGraphicFramePr>
          <p:nvPr/>
        </p:nvGraphicFramePr>
        <p:xfrm>
          <a:off x="6236808" y="3060450"/>
          <a:ext cx="3755067" cy="1463104"/>
        </p:xfrm>
        <a:graphic>
          <a:graphicData uri="http://schemas.openxmlformats.org/drawingml/2006/table">
            <a:tbl>
              <a:tblPr/>
              <a:tblGrid>
                <a:gridCol w="1251689">
                  <a:extLst>
                    <a:ext uri="{9D8B030D-6E8A-4147-A177-3AD203B41FA5}">
                      <a16:colId xmlns:a16="http://schemas.microsoft.com/office/drawing/2014/main" val="20000"/>
                    </a:ext>
                  </a:extLst>
                </a:gridCol>
                <a:gridCol w="1037274">
                  <a:extLst>
                    <a:ext uri="{9D8B030D-6E8A-4147-A177-3AD203B41FA5}">
                      <a16:colId xmlns:a16="http://schemas.microsoft.com/office/drawing/2014/main" val="20001"/>
                    </a:ext>
                  </a:extLst>
                </a:gridCol>
                <a:gridCol w="1466104">
                  <a:extLst>
                    <a:ext uri="{9D8B030D-6E8A-4147-A177-3AD203B41FA5}">
                      <a16:colId xmlns:a16="http://schemas.microsoft.com/office/drawing/2014/main" val="20002"/>
                    </a:ext>
                  </a:extLst>
                </a:gridCol>
              </a:tblGrid>
              <a:tr h="246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Patients With 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Calibri" panose="020F0502020204030204" pitchFamily="34" charset="0"/>
                        </a:rPr>
                        <a:t>Median DFS,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147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accent1"/>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rPr>
                        <a:t>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805109925"/>
                  </a:ext>
                </a:extLst>
              </a:tr>
              <a:tr h="1478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accent3"/>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169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NR (40.5-NR)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2464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Calibri" panose="020F0502020204030204" pitchFamily="34" charset="0"/>
                        </a:rPr>
                        <a:t>0.63 (0.50-0.80; </a:t>
                      </a:r>
                      <a:br>
                        <a:rPr kumimoji="0" lang="en-US" sz="1200" b="0" i="0" u="none" strike="noStrike" cap="none" normalizeH="0" baseline="0" dirty="0">
                          <a:ln>
                            <a:noFill/>
                          </a:ln>
                          <a:solidFill>
                            <a:schemeClr val="bg1"/>
                          </a:solidFill>
                          <a:effectLst/>
                          <a:latin typeface="Calibri" panose="020F0502020204030204" pitchFamily="34" charset="0"/>
                        </a:rPr>
                      </a:br>
                      <a:r>
                        <a:rPr kumimoji="0" lang="en-US" sz="1200" b="0" i="0" u="none" strike="noStrike" cap="none" normalizeH="0" baseline="0" dirty="0">
                          <a:ln>
                            <a:noFill/>
                          </a:ln>
                          <a:solidFill>
                            <a:schemeClr val="bg1"/>
                          </a:solidFill>
                          <a:effectLst/>
                          <a:latin typeface="Calibri" panose="020F0502020204030204" pitchFamily="34" charset="0"/>
                        </a:rPr>
                        <a:t>nominal </a:t>
                      </a:r>
                      <a:r>
                        <a:rPr kumimoji="0" lang="en-US" sz="1200" b="0" i="1" u="none" strike="noStrike" cap="none" normalizeH="0" baseline="0" dirty="0">
                          <a:ln>
                            <a:noFill/>
                          </a:ln>
                          <a:solidFill>
                            <a:schemeClr val="bg1"/>
                          </a:solidFill>
                          <a:effectLst/>
                          <a:latin typeface="Calibri" panose="020F0502020204030204" pitchFamily="34" charset="0"/>
                        </a:rPr>
                        <a:t>P</a:t>
                      </a:r>
                      <a:r>
                        <a:rPr kumimoji="0" lang="en-US" sz="1200" b="0" i="0" u="none" strike="noStrike" cap="none" normalizeH="0" baseline="0" dirty="0">
                          <a:ln>
                            <a:noFill/>
                          </a:ln>
                          <a:solidFill>
                            <a:schemeClr val="bg1"/>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4912285"/>
                  </a:ext>
                </a:extLst>
              </a:tr>
            </a:tbl>
          </a:graphicData>
        </a:graphic>
      </p:graphicFrame>
      <p:sp>
        <p:nvSpPr>
          <p:cNvPr id="12" name="TextBox 11">
            <a:extLst>
              <a:ext uri="{FF2B5EF4-FFF2-40B4-BE49-F238E27FC236}">
                <a16:creationId xmlns:a16="http://schemas.microsoft.com/office/drawing/2014/main" id="{0DD99D27-ED8E-44A0-8A8E-C79E43618667}"/>
              </a:ext>
            </a:extLst>
          </p:cNvPr>
          <p:cNvSpPr txBox="1"/>
          <p:nvPr/>
        </p:nvSpPr>
        <p:spPr bwMode="auto">
          <a:xfrm rot="16200000">
            <a:off x="1778168" y="2916653"/>
            <a:ext cx="907813"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DFS (%)</a:t>
            </a:r>
          </a:p>
        </p:txBody>
      </p:sp>
      <p:sp>
        <p:nvSpPr>
          <p:cNvPr id="13" name="TextBox 12">
            <a:extLst>
              <a:ext uri="{FF2B5EF4-FFF2-40B4-BE49-F238E27FC236}">
                <a16:creationId xmlns:a16="http://schemas.microsoft.com/office/drawing/2014/main" id="{AEB1C13C-76D5-460A-A61F-4DFD1322AAE0}"/>
              </a:ext>
            </a:extLst>
          </p:cNvPr>
          <p:cNvSpPr txBox="1"/>
          <p:nvPr/>
        </p:nvSpPr>
        <p:spPr bwMode="auto">
          <a:xfrm>
            <a:off x="6019800" y="4856970"/>
            <a:ext cx="83820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4" name="TextBox 13">
            <a:extLst>
              <a:ext uri="{FF2B5EF4-FFF2-40B4-BE49-F238E27FC236}">
                <a16:creationId xmlns:a16="http://schemas.microsoft.com/office/drawing/2014/main" id="{37398EBE-5CE2-41C3-ADCB-2176603BF1C4}"/>
              </a:ext>
            </a:extLst>
          </p:cNvPr>
          <p:cNvSpPr txBox="1"/>
          <p:nvPr/>
        </p:nvSpPr>
        <p:spPr bwMode="auto">
          <a:xfrm>
            <a:off x="1054812" y="4797215"/>
            <a:ext cx="1689693" cy="830997"/>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Pembrolizumab</a:t>
            </a:r>
            <a:br>
              <a:rPr lang="en-US" sz="1600" b="0" dirty="0">
                <a:solidFill>
                  <a:schemeClr val="bg1"/>
                </a:solidFill>
                <a:latin typeface="Calibri" panose="020F0502020204030204" pitchFamily="34" charset="0"/>
              </a:rPr>
            </a:br>
            <a:r>
              <a:rPr lang="en-US" sz="1600" b="0" dirty="0">
                <a:solidFill>
                  <a:schemeClr val="accent3"/>
                </a:solidFill>
                <a:latin typeface="Calibri" panose="020F0502020204030204" pitchFamily="34" charset="0"/>
              </a:rPr>
              <a:t>Placebo</a:t>
            </a:r>
          </a:p>
        </p:txBody>
      </p:sp>
      <p:grpSp>
        <p:nvGrpSpPr>
          <p:cNvPr id="16" name="Group 15">
            <a:extLst>
              <a:ext uri="{FF2B5EF4-FFF2-40B4-BE49-F238E27FC236}">
                <a16:creationId xmlns:a16="http://schemas.microsoft.com/office/drawing/2014/main" id="{B448DBAB-6AF5-45BD-A984-06494364F08F}"/>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DBD25EE4-78F1-40E5-B8EE-810E4936B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1DC90E05-2E99-4DFA-AED6-4423C6E671B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Freeform: Shape 4">
            <a:extLst>
              <a:ext uri="{FF2B5EF4-FFF2-40B4-BE49-F238E27FC236}">
                <a16:creationId xmlns:a16="http://schemas.microsoft.com/office/drawing/2014/main" id="{E57F6E86-360A-43EE-B330-FA406D7BC1D5}"/>
              </a:ext>
            </a:extLst>
          </p:cNvPr>
          <p:cNvSpPr/>
          <p:nvPr/>
        </p:nvSpPr>
        <p:spPr bwMode="auto">
          <a:xfrm>
            <a:off x="2968283" y="1631852"/>
            <a:ext cx="6991643" cy="2933114"/>
          </a:xfrm>
          <a:custGeom>
            <a:avLst/>
            <a:gdLst>
              <a:gd name="connsiteX0" fmla="*/ 0 w 6991643"/>
              <a:gd name="connsiteY0" fmla="*/ 0 h 2933114"/>
              <a:gd name="connsiteX1" fmla="*/ 0 w 6991643"/>
              <a:gd name="connsiteY1" fmla="*/ 2933114 h 2933114"/>
              <a:gd name="connsiteX2" fmla="*/ 6991643 w 6991643"/>
              <a:gd name="connsiteY2" fmla="*/ 2933114 h 2933114"/>
            </a:gdLst>
            <a:ahLst/>
            <a:cxnLst>
              <a:cxn ang="0">
                <a:pos x="connsiteX0" y="connsiteY0"/>
              </a:cxn>
              <a:cxn ang="0">
                <a:pos x="connsiteX1" y="connsiteY1"/>
              </a:cxn>
              <a:cxn ang="0">
                <a:pos x="connsiteX2" y="connsiteY2"/>
              </a:cxn>
            </a:cxnLst>
            <a:rect l="l" t="t" r="r" b="b"/>
            <a:pathLst>
              <a:path w="6991643" h="2933114">
                <a:moveTo>
                  <a:pt x="0" y="0"/>
                </a:moveTo>
                <a:lnTo>
                  <a:pt x="0" y="2933114"/>
                </a:lnTo>
                <a:lnTo>
                  <a:pt x="6991643" y="2933114"/>
                </a:lnTo>
              </a:path>
            </a:pathLst>
          </a:custGeom>
          <a:noFill/>
          <a:ln w="28575">
            <a:solidFill>
              <a:schemeClr val="bg1"/>
            </a:solidFill>
            <a:miter lim="800000"/>
            <a:headEnd/>
            <a:tailEnd/>
          </a:ln>
        </p:spPr>
        <p:txBody>
          <a:bodyPr rtlCol="0" anchor="ctr"/>
          <a:lstStyle/>
          <a:p>
            <a:pPr algn="ctr"/>
            <a:endParaRPr lang="en-US" dirty="0"/>
          </a:p>
        </p:txBody>
      </p:sp>
      <p:grpSp>
        <p:nvGrpSpPr>
          <p:cNvPr id="8" name="Group 7">
            <a:extLst>
              <a:ext uri="{FF2B5EF4-FFF2-40B4-BE49-F238E27FC236}">
                <a16:creationId xmlns:a16="http://schemas.microsoft.com/office/drawing/2014/main" id="{4EAD3A9D-5680-4041-839A-A9D0C5F1D7E5}"/>
              </a:ext>
            </a:extLst>
          </p:cNvPr>
          <p:cNvGrpSpPr/>
          <p:nvPr/>
        </p:nvGrpSpPr>
        <p:grpSpPr>
          <a:xfrm>
            <a:off x="2869809" y="1638885"/>
            <a:ext cx="98474" cy="2928424"/>
            <a:chOff x="2869809" y="1638885"/>
            <a:chExt cx="98474" cy="2928424"/>
          </a:xfrm>
        </p:grpSpPr>
        <p:cxnSp>
          <p:nvCxnSpPr>
            <p:cNvPr id="7" name="Straight Connector 6">
              <a:extLst>
                <a:ext uri="{FF2B5EF4-FFF2-40B4-BE49-F238E27FC236}">
                  <a16:creationId xmlns:a16="http://schemas.microsoft.com/office/drawing/2014/main" id="{5A27F90C-C96D-421D-8BD1-2ED161897B41}"/>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AD6DC5C-3659-41BD-9965-A79C4421B73B}"/>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6E2F263-657A-4FA6-833A-76876F8563E8}"/>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B3044F9-5B5F-45FE-B305-507ABCB26013}"/>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5BABBB-EAEB-4D51-9D9C-C1623FC57CB2}"/>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EB545AA-9B74-454D-92D8-DB799CDECE10}"/>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A0E737B0-4688-4DBB-AB1B-B022A8664083}"/>
              </a:ext>
            </a:extLst>
          </p:cNvPr>
          <p:cNvGrpSpPr/>
          <p:nvPr/>
        </p:nvGrpSpPr>
        <p:grpSpPr>
          <a:xfrm rot="5400000">
            <a:off x="4681107" y="2856188"/>
            <a:ext cx="70173" cy="3495822"/>
            <a:chOff x="2869809" y="1638885"/>
            <a:chExt cx="98474" cy="2928424"/>
          </a:xfrm>
        </p:grpSpPr>
        <p:cxnSp>
          <p:nvCxnSpPr>
            <p:cNvPr id="25" name="Straight Connector 24">
              <a:extLst>
                <a:ext uri="{FF2B5EF4-FFF2-40B4-BE49-F238E27FC236}">
                  <a16:creationId xmlns:a16="http://schemas.microsoft.com/office/drawing/2014/main" id="{7869C198-E3B6-4FC8-A8B7-CB762D1F85DA}"/>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EC5D2A9-BCF5-4151-82E8-B11C3A85A57A}"/>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5C1E4E-428A-4CC1-A5A5-8EC696098A06}"/>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1C83EFC-8174-42EC-9645-D053B8F674E1}"/>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90406C1-911F-40F2-9EBF-33CC00CF7F87}"/>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34F474-6255-483E-8C6A-997E781C5ADF}"/>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E4AB5EB4-3398-47B3-9134-4C2AF245340A}"/>
              </a:ext>
            </a:extLst>
          </p:cNvPr>
          <p:cNvGrpSpPr/>
          <p:nvPr/>
        </p:nvGrpSpPr>
        <p:grpSpPr>
          <a:xfrm rot="5400000">
            <a:off x="8518651" y="3204177"/>
            <a:ext cx="70173" cy="2796657"/>
            <a:chOff x="2869809" y="2224570"/>
            <a:chExt cx="98474" cy="2342739"/>
          </a:xfrm>
        </p:grpSpPr>
        <p:cxnSp>
          <p:nvCxnSpPr>
            <p:cNvPr id="33" name="Straight Connector 32">
              <a:extLst>
                <a:ext uri="{FF2B5EF4-FFF2-40B4-BE49-F238E27FC236}">
                  <a16:creationId xmlns:a16="http://schemas.microsoft.com/office/drawing/2014/main" id="{0E119A9B-0A04-4952-B134-A9A586C6C4BD}"/>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E47DBB-B318-44AE-A928-0BB73594AF29}"/>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CA79C87-66CF-4976-892E-57DD49F6FFC7}"/>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D7ED760-CC95-42D1-8CCC-7FD31BBEFE38}"/>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BDE78C-C179-4DD4-A9CA-50F262B19745}"/>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2F5AF4F8-B419-4F42-A16B-DFAEF73D648F}"/>
              </a:ext>
            </a:extLst>
          </p:cNvPr>
          <p:cNvSpPr txBox="1"/>
          <p:nvPr/>
        </p:nvSpPr>
        <p:spPr bwMode="auto">
          <a:xfrm>
            <a:off x="2397390" y="14554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8" name="TextBox 37">
            <a:extLst>
              <a:ext uri="{FF2B5EF4-FFF2-40B4-BE49-F238E27FC236}">
                <a16:creationId xmlns:a16="http://schemas.microsoft.com/office/drawing/2014/main" id="{EEF7DB40-4931-48BE-83FF-A5887289440A}"/>
              </a:ext>
            </a:extLst>
          </p:cNvPr>
          <p:cNvSpPr txBox="1"/>
          <p:nvPr/>
        </p:nvSpPr>
        <p:spPr bwMode="auto">
          <a:xfrm>
            <a:off x="2514410" y="20328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7343BA03-B9D1-4087-A885-42A0EEBA6171}"/>
              </a:ext>
            </a:extLst>
          </p:cNvPr>
          <p:cNvSpPr txBox="1"/>
          <p:nvPr/>
        </p:nvSpPr>
        <p:spPr bwMode="auto">
          <a:xfrm>
            <a:off x="2514410" y="26293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0" name="TextBox 39">
            <a:extLst>
              <a:ext uri="{FF2B5EF4-FFF2-40B4-BE49-F238E27FC236}">
                <a16:creationId xmlns:a16="http://schemas.microsoft.com/office/drawing/2014/main" id="{106A4620-523B-468A-B15F-264FD49F8ADF}"/>
              </a:ext>
            </a:extLst>
          </p:cNvPr>
          <p:cNvSpPr txBox="1"/>
          <p:nvPr/>
        </p:nvSpPr>
        <p:spPr bwMode="auto">
          <a:xfrm>
            <a:off x="2514410" y="32067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1" name="TextBox 40">
            <a:extLst>
              <a:ext uri="{FF2B5EF4-FFF2-40B4-BE49-F238E27FC236}">
                <a16:creationId xmlns:a16="http://schemas.microsoft.com/office/drawing/2014/main" id="{22BD40CA-CF95-4169-A6E2-76D7DA5851FC}"/>
              </a:ext>
            </a:extLst>
          </p:cNvPr>
          <p:cNvSpPr txBox="1"/>
          <p:nvPr/>
        </p:nvSpPr>
        <p:spPr bwMode="auto">
          <a:xfrm>
            <a:off x="2514410" y="38029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2" name="TextBox 41">
            <a:extLst>
              <a:ext uri="{FF2B5EF4-FFF2-40B4-BE49-F238E27FC236}">
                <a16:creationId xmlns:a16="http://schemas.microsoft.com/office/drawing/2014/main" id="{0A2218CC-4831-450A-B29A-DB016DBDACB2}"/>
              </a:ext>
            </a:extLst>
          </p:cNvPr>
          <p:cNvSpPr txBox="1"/>
          <p:nvPr/>
        </p:nvSpPr>
        <p:spPr bwMode="auto">
          <a:xfrm>
            <a:off x="2631429" y="43720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651E32DB-9E93-4C10-BB94-DC50BD1F4DB7}"/>
              </a:ext>
            </a:extLst>
          </p:cNvPr>
          <p:cNvSpPr txBox="1"/>
          <p:nvPr/>
        </p:nvSpPr>
        <p:spPr bwMode="auto">
          <a:xfrm>
            <a:off x="2817438" y="45674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8AA56F26-C65F-4184-86F3-AD89CF59B58C}"/>
              </a:ext>
            </a:extLst>
          </p:cNvPr>
          <p:cNvSpPr txBox="1"/>
          <p:nvPr/>
        </p:nvSpPr>
        <p:spPr bwMode="auto">
          <a:xfrm>
            <a:off x="3512671" y="45674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45" name="TextBox 44">
            <a:extLst>
              <a:ext uri="{FF2B5EF4-FFF2-40B4-BE49-F238E27FC236}">
                <a16:creationId xmlns:a16="http://schemas.microsoft.com/office/drawing/2014/main" id="{CDC06185-363C-4BC5-B3FA-355BF5633F36}"/>
              </a:ext>
            </a:extLst>
          </p:cNvPr>
          <p:cNvSpPr txBox="1"/>
          <p:nvPr/>
        </p:nvSpPr>
        <p:spPr bwMode="auto">
          <a:xfrm>
            <a:off x="4161190"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6202742B-5B15-417E-BCC2-7D109FBEDB59}"/>
              </a:ext>
            </a:extLst>
          </p:cNvPr>
          <p:cNvSpPr txBox="1"/>
          <p:nvPr/>
        </p:nvSpPr>
        <p:spPr bwMode="auto">
          <a:xfrm>
            <a:off x="4856423"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7" name="TextBox 46">
            <a:extLst>
              <a:ext uri="{FF2B5EF4-FFF2-40B4-BE49-F238E27FC236}">
                <a16:creationId xmlns:a16="http://schemas.microsoft.com/office/drawing/2014/main" id="{A0E017EA-474D-4B7E-B908-68C58FEF1FC1}"/>
              </a:ext>
            </a:extLst>
          </p:cNvPr>
          <p:cNvSpPr txBox="1"/>
          <p:nvPr/>
        </p:nvSpPr>
        <p:spPr bwMode="auto">
          <a:xfrm>
            <a:off x="5556344"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227E5771-61A4-4682-8D2B-2769014268C0}"/>
              </a:ext>
            </a:extLst>
          </p:cNvPr>
          <p:cNvSpPr txBox="1"/>
          <p:nvPr/>
        </p:nvSpPr>
        <p:spPr bwMode="auto">
          <a:xfrm>
            <a:off x="6251577"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49" name="TextBox 48">
            <a:extLst>
              <a:ext uri="{FF2B5EF4-FFF2-40B4-BE49-F238E27FC236}">
                <a16:creationId xmlns:a16="http://schemas.microsoft.com/office/drawing/2014/main" id="{5876207F-99DA-461B-A1E2-56251B5BF79C}"/>
              </a:ext>
            </a:extLst>
          </p:cNvPr>
          <p:cNvSpPr txBox="1"/>
          <p:nvPr/>
        </p:nvSpPr>
        <p:spPr bwMode="auto">
          <a:xfrm>
            <a:off x="6958605"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0" name="TextBox 49">
            <a:extLst>
              <a:ext uri="{FF2B5EF4-FFF2-40B4-BE49-F238E27FC236}">
                <a16:creationId xmlns:a16="http://schemas.microsoft.com/office/drawing/2014/main" id="{884DD4A2-AB22-4C08-AA2C-032AC84AC821}"/>
              </a:ext>
            </a:extLst>
          </p:cNvPr>
          <p:cNvSpPr txBox="1"/>
          <p:nvPr/>
        </p:nvSpPr>
        <p:spPr bwMode="auto">
          <a:xfrm>
            <a:off x="7653838"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51" name="TextBox 50">
            <a:extLst>
              <a:ext uri="{FF2B5EF4-FFF2-40B4-BE49-F238E27FC236}">
                <a16:creationId xmlns:a16="http://schemas.microsoft.com/office/drawing/2014/main" id="{6C76B0F1-E656-44B5-B4E6-372800D14FC2}"/>
              </a:ext>
            </a:extLst>
          </p:cNvPr>
          <p:cNvSpPr txBox="1"/>
          <p:nvPr/>
        </p:nvSpPr>
        <p:spPr bwMode="auto">
          <a:xfrm>
            <a:off x="8339655"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2935DC09-402C-43AB-906F-EFBB4D995EA6}"/>
              </a:ext>
            </a:extLst>
          </p:cNvPr>
          <p:cNvSpPr txBox="1"/>
          <p:nvPr/>
        </p:nvSpPr>
        <p:spPr bwMode="auto">
          <a:xfrm>
            <a:off x="9034888"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53" name="TextBox 52">
            <a:extLst>
              <a:ext uri="{FF2B5EF4-FFF2-40B4-BE49-F238E27FC236}">
                <a16:creationId xmlns:a16="http://schemas.microsoft.com/office/drawing/2014/main" id="{A1D1E1B5-9C02-455F-8D2D-87238D678CE0}"/>
              </a:ext>
            </a:extLst>
          </p:cNvPr>
          <p:cNvSpPr txBox="1"/>
          <p:nvPr/>
        </p:nvSpPr>
        <p:spPr bwMode="auto">
          <a:xfrm>
            <a:off x="9741916" y="45674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4" name="TextBox 53">
            <a:extLst>
              <a:ext uri="{FF2B5EF4-FFF2-40B4-BE49-F238E27FC236}">
                <a16:creationId xmlns:a16="http://schemas.microsoft.com/office/drawing/2014/main" id="{710B3A50-F644-4F7B-B48C-5F8740DD8EB8}"/>
              </a:ext>
            </a:extLst>
          </p:cNvPr>
          <p:cNvSpPr txBox="1"/>
          <p:nvPr/>
        </p:nvSpPr>
        <p:spPr bwMode="auto">
          <a:xfrm>
            <a:off x="2706971" y="5043437"/>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496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498</a:t>
            </a:r>
          </a:p>
        </p:txBody>
      </p:sp>
      <p:sp>
        <p:nvSpPr>
          <p:cNvPr id="55" name="TextBox 54">
            <a:extLst>
              <a:ext uri="{FF2B5EF4-FFF2-40B4-BE49-F238E27FC236}">
                <a16:creationId xmlns:a16="http://schemas.microsoft.com/office/drawing/2014/main" id="{2C759278-21F5-4288-A7A8-A2F06038EDD0}"/>
              </a:ext>
            </a:extLst>
          </p:cNvPr>
          <p:cNvSpPr txBox="1"/>
          <p:nvPr/>
        </p:nvSpPr>
        <p:spPr bwMode="auto">
          <a:xfrm>
            <a:off x="3399678" y="5043717"/>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437</a:t>
            </a:r>
          </a:p>
        </p:txBody>
      </p:sp>
      <p:sp>
        <p:nvSpPr>
          <p:cNvPr id="56" name="TextBox 55">
            <a:extLst>
              <a:ext uri="{FF2B5EF4-FFF2-40B4-BE49-F238E27FC236}">
                <a16:creationId xmlns:a16="http://schemas.microsoft.com/office/drawing/2014/main" id="{7D4834FA-98A4-403C-91F5-8E1F6CD70FA0}"/>
              </a:ext>
            </a:extLst>
          </p:cNvPr>
          <p:cNvSpPr txBox="1"/>
          <p:nvPr/>
        </p:nvSpPr>
        <p:spPr bwMode="auto">
          <a:xfrm>
            <a:off x="4130283" y="5076516"/>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416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389</a:t>
            </a:r>
          </a:p>
        </p:txBody>
      </p:sp>
      <p:sp>
        <p:nvSpPr>
          <p:cNvPr id="57" name="TextBox 56">
            <a:extLst>
              <a:ext uri="{FF2B5EF4-FFF2-40B4-BE49-F238E27FC236}">
                <a16:creationId xmlns:a16="http://schemas.microsoft.com/office/drawing/2014/main" id="{7E9439DB-0D4F-451D-BB92-5F78D911471E}"/>
              </a:ext>
            </a:extLst>
          </p:cNvPr>
          <p:cNvSpPr txBox="1"/>
          <p:nvPr/>
        </p:nvSpPr>
        <p:spPr bwMode="auto">
          <a:xfrm>
            <a:off x="4822990" y="5076796"/>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389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356</a:t>
            </a:r>
          </a:p>
        </p:txBody>
      </p:sp>
      <p:sp>
        <p:nvSpPr>
          <p:cNvPr id="58" name="TextBox 57">
            <a:extLst>
              <a:ext uri="{FF2B5EF4-FFF2-40B4-BE49-F238E27FC236}">
                <a16:creationId xmlns:a16="http://schemas.microsoft.com/office/drawing/2014/main" id="{412995CE-B255-4C97-A277-975998BF3C45}"/>
              </a:ext>
            </a:extLst>
          </p:cNvPr>
          <p:cNvSpPr txBox="1"/>
          <p:nvPr/>
        </p:nvSpPr>
        <p:spPr bwMode="auto">
          <a:xfrm>
            <a:off x="5523347" y="507486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361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325</a:t>
            </a:r>
          </a:p>
        </p:txBody>
      </p:sp>
      <p:sp>
        <p:nvSpPr>
          <p:cNvPr id="59" name="TextBox 58">
            <a:extLst>
              <a:ext uri="{FF2B5EF4-FFF2-40B4-BE49-F238E27FC236}">
                <a16:creationId xmlns:a16="http://schemas.microsoft.com/office/drawing/2014/main" id="{EF08D16C-E4F4-424A-B742-D4831C85A1BE}"/>
              </a:ext>
            </a:extLst>
          </p:cNvPr>
          <p:cNvSpPr txBox="1"/>
          <p:nvPr/>
        </p:nvSpPr>
        <p:spPr bwMode="auto">
          <a:xfrm>
            <a:off x="6216054" y="5075145"/>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230</a:t>
            </a:r>
          </a:p>
        </p:txBody>
      </p:sp>
      <p:sp>
        <p:nvSpPr>
          <p:cNvPr id="60" name="TextBox 59">
            <a:extLst>
              <a:ext uri="{FF2B5EF4-FFF2-40B4-BE49-F238E27FC236}">
                <a16:creationId xmlns:a16="http://schemas.microsoft.com/office/drawing/2014/main" id="{C9332E3A-D825-4EB6-A14C-F9D2AF38833B}"/>
              </a:ext>
            </a:extLst>
          </p:cNvPr>
          <p:cNvSpPr txBox="1"/>
          <p:nvPr/>
        </p:nvSpPr>
        <p:spPr bwMode="auto">
          <a:xfrm>
            <a:off x="6916564" y="5067063"/>
            <a:ext cx="497251"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125</a:t>
            </a:r>
          </a:p>
        </p:txBody>
      </p:sp>
      <p:sp>
        <p:nvSpPr>
          <p:cNvPr id="61" name="TextBox 60">
            <a:extLst>
              <a:ext uri="{FF2B5EF4-FFF2-40B4-BE49-F238E27FC236}">
                <a16:creationId xmlns:a16="http://schemas.microsoft.com/office/drawing/2014/main" id="{32AAD0DE-C0F8-4716-A164-2F46F05C65DA}"/>
              </a:ext>
            </a:extLst>
          </p:cNvPr>
          <p:cNvSpPr txBox="1"/>
          <p:nvPr/>
        </p:nvSpPr>
        <p:spPr bwMode="auto">
          <a:xfrm>
            <a:off x="7661369" y="5067343"/>
            <a:ext cx="393056"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74</a:t>
            </a:r>
          </a:p>
        </p:txBody>
      </p:sp>
      <p:sp>
        <p:nvSpPr>
          <p:cNvPr id="62" name="TextBox 61">
            <a:extLst>
              <a:ext uri="{FF2B5EF4-FFF2-40B4-BE49-F238E27FC236}">
                <a16:creationId xmlns:a16="http://schemas.microsoft.com/office/drawing/2014/main" id="{251E5051-4599-4C51-853D-946B217FB1C9}"/>
              </a:ext>
            </a:extLst>
          </p:cNvPr>
          <p:cNvSpPr txBox="1"/>
          <p:nvPr/>
        </p:nvSpPr>
        <p:spPr bwMode="auto">
          <a:xfrm>
            <a:off x="8366061" y="5065732"/>
            <a:ext cx="393056"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33</a:t>
            </a:r>
          </a:p>
        </p:txBody>
      </p:sp>
      <p:sp>
        <p:nvSpPr>
          <p:cNvPr id="63" name="TextBox 62">
            <a:extLst>
              <a:ext uri="{FF2B5EF4-FFF2-40B4-BE49-F238E27FC236}">
                <a16:creationId xmlns:a16="http://schemas.microsoft.com/office/drawing/2014/main" id="{34FF9353-48B8-4E9C-8012-A91524319633}"/>
              </a:ext>
            </a:extLst>
          </p:cNvPr>
          <p:cNvSpPr txBox="1"/>
          <p:nvPr/>
        </p:nvSpPr>
        <p:spPr bwMode="auto">
          <a:xfrm>
            <a:off x="9110866" y="5066012"/>
            <a:ext cx="288862"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4" name="TextBox 63">
            <a:extLst>
              <a:ext uri="{FF2B5EF4-FFF2-40B4-BE49-F238E27FC236}">
                <a16:creationId xmlns:a16="http://schemas.microsoft.com/office/drawing/2014/main" id="{3966A1ED-8AB6-4DA8-8549-9A127A89ED37}"/>
              </a:ext>
            </a:extLst>
          </p:cNvPr>
          <p:cNvSpPr txBox="1"/>
          <p:nvPr/>
        </p:nvSpPr>
        <p:spPr bwMode="auto">
          <a:xfrm>
            <a:off x="9815558" y="5077662"/>
            <a:ext cx="288862" cy="584775"/>
          </a:xfrm>
          <a:prstGeom prst="rect">
            <a:avLst/>
          </a:prstGeom>
          <a:noFill/>
          <a:ln>
            <a:noFill/>
          </a:ln>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B879BB44-66B5-4493-AB65-141163C40670}"/>
              </a:ext>
            </a:extLst>
          </p:cNvPr>
          <p:cNvSpPr txBox="1"/>
          <p:nvPr/>
        </p:nvSpPr>
        <p:spPr bwMode="auto">
          <a:xfrm>
            <a:off x="6323428" y="1440526"/>
            <a:ext cx="12220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24-mo rate</a:t>
            </a:r>
          </a:p>
        </p:txBody>
      </p:sp>
      <p:sp>
        <p:nvSpPr>
          <p:cNvPr id="68" name="Freeform: Shape 67">
            <a:extLst>
              <a:ext uri="{FF2B5EF4-FFF2-40B4-BE49-F238E27FC236}">
                <a16:creationId xmlns:a16="http://schemas.microsoft.com/office/drawing/2014/main" id="{10FDAF3C-AB3E-4968-958E-DBADE0CB7D69}"/>
              </a:ext>
            </a:extLst>
          </p:cNvPr>
          <p:cNvSpPr/>
          <p:nvPr/>
        </p:nvSpPr>
        <p:spPr bwMode="auto">
          <a:xfrm>
            <a:off x="2994660" y="1642110"/>
            <a:ext cx="6225540" cy="815340"/>
          </a:xfrm>
          <a:custGeom>
            <a:avLst/>
            <a:gdLst>
              <a:gd name="connsiteX0" fmla="*/ 0 w 6225540"/>
              <a:gd name="connsiteY0" fmla="*/ 0 h 815340"/>
              <a:gd name="connsiteX1" fmla="*/ 213360 w 6225540"/>
              <a:gd name="connsiteY1" fmla="*/ 0 h 815340"/>
              <a:gd name="connsiteX2" fmla="*/ 213360 w 6225540"/>
              <a:gd name="connsiteY2" fmla="*/ 15240 h 815340"/>
              <a:gd name="connsiteX3" fmla="*/ 339090 w 6225540"/>
              <a:gd name="connsiteY3" fmla="*/ 15240 h 815340"/>
              <a:gd name="connsiteX4" fmla="*/ 339090 w 6225540"/>
              <a:gd name="connsiteY4" fmla="*/ 76200 h 815340"/>
              <a:gd name="connsiteX5" fmla="*/ 365760 w 6225540"/>
              <a:gd name="connsiteY5" fmla="*/ 76200 h 815340"/>
              <a:gd name="connsiteX6" fmla="*/ 365760 w 6225540"/>
              <a:gd name="connsiteY6" fmla="*/ 99060 h 815340"/>
              <a:gd name="connsiteX7" fmla="*/ 502920 w 6225540"/>
              <a:gd name="connsiteY7" fmla="*/ 99060 h 815340"/>
              <a:gd name="connsiteX8" fmla="*/ 502920 w 6225540"/>
              <a:gd name="connsiteY8" fmla="*/ 102870 h 815340"/>
              <a:gd name="connsiteX9" fmla="*/ 590550 w 6225540"/>
              <a:gd name="connsiteY9" fmla="*/ 102870 h 815340"/>
              <a:gd name="connsiteX10" fmla="*/ 590550 w 6225540"/>
              <a:gd name="connsiteY10" fmla="*/ 125730 h 815340"/>
              <a:gd name="connsiteX11" fmla="*/ 636270 w 6225540"/>
              <a:gd name="connsiteY11" fmla="*/ 125730 h 815340"/>
              <a:gd name="connsiteX12" fmla="*/ 739140 w 6225540"/>
              <a:gd name="connsiteY12" fmla="*/ 125730 h 815340"/>
              <a:gd name="connsiteX13" fmla="*/ 739140 w 6225540"/>
              <a:gd name="connsiteY13" fmla="*/ 194310 h 815340"/>
              <a:gd name="connsiteX14" fmla="*/ 765810 w 6225540"/>
              <a:gd name="connsiteY14" fmla="*/ 194310 h 815340"/>
              <a:gd name="connsiteX15" fmla="*/ 765810 w 6225540"/>
              <a:gd name="connsiteY15" fmla="*/ 228600 h 815340"/>
              <a:gd name="connsiteX16" fmla="*/ 868680 w 6225540"/>
              <a:gd name="connsiteY16" fmla="*/ 228600 h 815340"/>
              <a:gd name="connsiteX17" fmla="*/ 868680 w 6225540"/>
              <a:gd name="connsiteY17" fmla="*/ 240030 h 815340"/>
              <a:gd name="connsiteX18" fmla="*/ 948690 w 6225540"/>
              <a:gd name="connsiteY18" fmla="*/ 240030 h 815340"/>
              <a:gd name="connsiteX19" fmla="*/ 952500 w 6225540"/>
              <a:gd name="connsiteY19" fmla="*/ 243840 h 815340"/>
              <a:gd name="connsiteX20" fmla="*/ 1104900 w 6225540"/>
              <a:gd name="connsiteY20" fmla="*/ 243840 h 815340"/>
              <a:gd name="connsiteX21" fmla="*/ 1104900 w 6225540"/>
              <a:gd name="connsiteY21" fmla="*/ 274320 h 815340"/>
              <a:gd name="connsiteX22" fmla="*/ 1143000 w 6225540"/>
              <a:gd name="connsiteY22" fmla="*/ 274320 h 815340"/>
              <a:gd name="connsiteX23" fmla="*/ 1143000 w 6225540"/>
              <a:gd name="connsiteY23" fmla="*/ 312420 h 815340"/>
              <a:gd name="connsiteX24" fmla="*/ 1184910 w 6225540"/>
              <a:gd name="connsiteY24" fmla="*/ 312420 h 815340"/>
              <a:gd name="connsiteX25" fmla="*/ 1184910 w 6225540"/>
              <a:gd name="connsiteY25" fmla="*/ 339090 h 815340"/>
              <a:gd name="connsiteX26" fmla="*/ 1375410 w 6225540"/>
              <a:gd name="connsiteY26" fmla="*/ 339090 h 815340"/>
              <a:gd name="connsiteX27" fmla="*/ 1375410 w 6225540"/>
              <a:gd name="connsiteY27" fmla="*/ 361950 h 815340"/>
              <a:gd name="connsiteX28" fmla="*/ 1493520 w 6225540"/>
              <a:gd name="connsiteY28" fmla="*/ 361950 h 815340"/>
              <a:gd name="connsiteX29" fmla="*/ 1516380 w 6225540"/>
              <a:gd name="connsiteY29" fmla="*/ 384810 h 815340"/>
              <a:gd name="connsiteX30" fmla="*/ 1550670 w 6225540"/>
              <a:gd name="connsiteY30" fmla="*/ 384810 h 815340"/>
              <a:gd name="connsiteX31" fmla="*/ 1550670 w 6225540"/>
              <a:gd name="connsiteY31" fmla="*/ 430530 h 815340"/>
              <a:gd name="connsiteX32" fmla="*/ 1680210 w 6225540"/>
              <a:gd name="connsiteY32" fmla="*/ 430530 h 815340"/>
              <a:gd name="connsiteX33" fmla="*/ 1684020 w 6225540"/>
              <a:gd name="connsiteY33" fmla="*/ 426720 h 815340"/>
              <a:gd name="connsiteX34" fmla="*/ 1882140 w 6225540"/>
              <a:gd name="connsiteY34" fmla="*/ 426720 h 815340"/>
              <a:gd name="connsiteX35" fmla="*/ 1882140 w 6225540"/>
              <a:gd name="connsiteY35" fmla="*/ 464820 h 815340"/>
              <a:gd name="connsiteX36" fmla="*/ 1965960 w 6225540"/>
              <a:gd name="connsiteY36" fmla="*/ 464820 h 815340"/>
              <a:gd name="connsiteX37" fmla="*/ 1965960 w 6225540"/>
              <a:gd name="connsiteY37" fmla="*/ 472440 h 815340"/>
              <a:gd name="connsiteX38" fmla="*/ 2076450 w 6225540"/>
              <a:gd name="connsiteY38" fmla="*/ 472440 h 815340"/>
              <a:gd name="connsiteX39" fmla="*/ 2076450 w 6225540"/>
              <a:gd name="connsiteY39" fmla="*/ 480060 h 815340"/>
              <a:gd name="connsiteX40" fmla="*/ 2282190 w 6225540"/>
              <a:gd name="connsiteY40" fmla="*/ 480060 h 815340"/>
              <a:gd name="connsiteX41" fmla="*/ 2282190 w 6225540"/>
              <a:gd name="connsiteY41" fmla="*/ 495300 h 815340"/>
              <a:gd name="connsiteX42" fmla="*/ 2312670 w 6225540"/>
              <a:gd name="connsiteY42" fmla="*/ 495300 h 815340"/>
              <a:gd name="connsiteX43" fmla="*/ 2312670 w 6225540"/>
              <a:gd name="connsiteY43" fmla="*/ 521970 h 815340"/>
              <a:gd name="connsiteX44" fmla="*/ 2453640 w 6225540"/>
              <a:gd name="connsiteY44" fmla="*/ 521970 h 815340"/>
              <a:gd name="connsiteX45" fmla="*/ 2567940 w 6225540"/>
              <a:gd name="connsiteY45" fmla="*/ 521970 h 815340"/>
              <a:gd name="connsiteX46" fmla="*/ 2567940 w 6225540"/>
              <a:gd name="connsiteY46" fmla="*/ 529590 h 815340"/>
              <a:gd name="connsiteX47" fmla="*/ 2644140 w 6225540"/>
              <a:gd name="connsiteY47" fmla="*/ 529590 h 815340"/>
              <a:gd name="connsiteX48" fmla="*/ 2644140 w 6225540"/>
              <a:gd name="connsiteY48" fmla="*/ 552450 h 815340"/>
              <a:gd name="connsiteX49" fmla="*/ 2720340 w 6225540"/>
              <a:gd name="connsiteY49" fmla="*/ 552450 h 815340"/>
              <a:gd name="connsiteX50" fmla="*/ 2720340 w 6225540"/>
              <a:gd name="connsiteY50" fmla="*/ 575310 h 815340"/>
              <a:gd name="connsiteX51" fmla="*/ 3032760 w 6225540"/>
              <a:gd name="connsiteY51" fmla="*/ 575310 h 815340"/>
              <a:gd name="connsiteX52" fmla="*/ 3032760 w 6225540"/>
              <a:gd name="connsiteY52" fmla="*/ 598170 h 815340"/>
              <a:gd name="connsiteX53" fmla="*/ 3067050 w 6225540"/>
              <a:gd name="connsiteY53" fmla="*/ 598170 h 815340"/>
              <a:gd name="connsiteX54" fmla="*/ 3067050 w 6225540"/>
              <a:gd name="connsiteY54" fmla="*/ 598170 h 815340"/>
              <a:gd name="connsiteX55" fmla="*/ 3067050 w 6225540"/>
              <a:gd name="connsiteY55" fmla="*/ 628650 h 815340"/>
              <a:gd name="connsiteX56" fmla="*/ 3105150 w 6225540"/>
              <a:gd name="connsiteY56" fmla="*/ 628650 h 815340"/>
              <a:gd name="connsiteX57" fmla="*/ 3105150 w 6225540"/>
              <a:gd name="connsiteY57" fmla="*/ 636270 h 815340"/>
              <a:gd name="connsiteX58" fmla="*/ 3440430 w 6225540"/>
              <a:gd name="connsiteY58" fmla="*/ 636270 h 815340"/>
              <a:gd name="connsiteX59" fmla="*/ 3440430 w 6225540"/>
              <a:gd name="connsiteY59" fmla="*/ 647700 h 815340"/>
              <a:gd name="connsiteX60" fmla="*/ 3566160 w 6225540"/>
              <a:gd name="connsiteY60" fmla="*/ 647700 h 815340"/>
              <a:gd name="connsiteX61" fmla="*/ 3566160 w 6225540"/>
              <a:gd name="connsiteY61" fmla="*/ 697230 h 815340"/>
              <a:gd name="connsiteX62" fmla="*/ 3912870 w 6225540"/>
              <a:gd name="connsiteY62" fmla="*/ 697230 h 815340"/>
              <a:gd name="connsiteX63" fmla="*/ 3912870 w 6225540"/>
              <a:gd name="connsiteY63" fmla="*/ 712470 h 815340"/>
              <a:gd name="connsiteX64" fmla="*/ 4046220 w 6225540"/>
              <a:gd name="connsiteY64" fmla="*/ 712470 h 815340"/>
              <a:gd name="connsiteX65" fmla="*/ 4046220 w 6225540"/>
              <a:gd name="connsiteY65" fmla="*/ 720090 h 815340"/>
              <a:gd name="connsiteX66" fmla="*/ 4175760 w 6225540"/>
              <a:gd name="connsiteY66" fmla="*/ 720090 h 815340"/>
              <a:gd name="connsiteX67" fmla="*/ 4175760 w 6225540"/>
              <a:gd name="connsiteY67" fmla="*/ 739140 h 815340"/>
              <a:gd name="connsiteX68" fmla="*/ 4213860 w 6225540"/>
              <a:gd name="connsiteY68" fmla="*/ 739140 h 815340"/>
              <a:gd name="connsiteX69" fmla="*/ 4213860 w 6225540"/>
              <a:gd name="connsiteY69" fmla="*/ 754380 h 815340"/>
              <a:gd name="connsiteX70" fmla="*/ 4987290 w 6225540"/>
              <a:gd name="connsiteY70" fmla="*/ 754380 h 815340"/>
              <a:gd name="connsiteX71" fmla="*/ 4987290 w 6225540"/>
              <a:gd name="connsiteY71" fmla="*/ 788670 h 815340"/>
              <a:gd name="connsiteX72" fmla="*/ 5044440 w 6225540"/>
              <a:gd name="connsiteY72" fmla="*/ 788670 h 815340"/>
              <a:gd name="connsiteX73" fmla="*/ 5044440 w 6225540"/>
              <a:gd name="connsiteY73" fmla="*/ 815340 h 815340"/>
              <a:gd name="connsiteX74" fmla="*/ 6225540 w 6225540"/>
              <a:gd name="connsiteY74" fmla="*/ 815340 h 815340"/>
              <a:gd name="connsiteX0" fmla="*/ 0 w 6225540"/>
              <a:gd name="connsiteY0" fmla="*/ 0 h 815340"/>
              <a:gd name="connsiteX1" fmla="*/ 213360 w 6225540"/>
              <a:gd name="connsiteY1" fmla="*/ 0 h 815340"/>
              <a:gd name="connsiteX2" fmla="*/ 213360 w 6225540"/>
              <a:gd name="connsiteY2" fmla="*/ 15240 h 815340"/>
              <a:gd name="connsiteX3" fmla="*/ 339090 w 6225540"/>
              <a:gd name="connsiteY3" fmla="*/ 15240 h 815340"/>
              <a:gd name="connsiteX4" fmla="*/ 339090 w 6225540"/>
              <a:gd name="connsiteY4" fmla="*/ 76200 h 815340"/>
              <a:gd name="connsiteX5" fmla="*/ 365760 w 6225540"/>
              <a:gd name="connsiteY5" fmla="*/ 76200 h 815340"/>
              <a:gd name="connsiteX6" fmla="*/ 365760 w 6225540"/>
              <a:gd name="connsiteY6" fmla="*/ 99060 h 815340"/>
              <a:gd name="connsiteX7" fmla="*/ 502920 w 6225540"/>
              <a:gd name="connsiteY7" fmla="*/ 99060 h 815340"/>
              <a:gd name="connsiteX8" fmla="*/ 502920 w 6225540"/>
              <a:gd name="connsiteY8" fmla="*/ 102870 h 815340"/>
              <a:gd name="connsiteX9" fmla="*/ 590550 w 6225540"/>
              <a:gd name="connsiteY9" fmla="*/ 102870 h 815340"/>
              <a:gd name="connsiteX10" fmla="*/ 590550 w 6225540"/>
              <a:gd name="connsiteY10" fmla="*/ 125730 h 815340"/>
              <a:gd name="connsiteX11" fmla="*/ 636270 w 6225540"/>
              <a:gd name="connsiteY11" fmla="*/ 125730 h 815340"/>
              <a:gd name="connsiteX12" fmla="*/ 739140 w 6225540"/>
              <a:gd name="connsiteY12" fmla="*/ 125730 h 815340"/>
              <a:gd name="connsiteX13" fmla="*/ 739140 w 6225540"/>
              <a:gd name="connsiteY13" fmla="*/ 194310 h 815340"/>
              <a:gd name="connsiteX14" fmla="*/ 765810 w 6225540"/>
              <a:gd name="connsiteY14" fmla="*/ 194310 h 815340"/>
              <a:gd name="connsiteX15" fmla="*/ 765810 w 6225540"/>
              <a:gd name="connsiteY15" fmla="*/ 228600 h 815340"/>
              <a:gd name="connsiteX16" fmla="*/ 868680 w 6225540"/>
              <a:gd name="connsiteY16" fmla="*/ 228600 h 815340"/>
              <a:gd name="connsiteX17" fmla="*/ 868680 w 6225540"/>
              <a:gd name="connsiteY17" fmla="*/ 240030 h 815340"/>
              <a:gd name="connsiteX18" fmla="*/ 948690 w 6225540"/>
              <a:gd name="connsiteY18" fmla="*/ 240030 h 815340"/>
              <a:gd name="connsiteX19" fmla="*/ 952500 w 6225540"/>
              <a:gd name="connsiteY19" fmla="*/ 243840 h 815340"/>
              <a:gd name="connsiteX20" fmla="*/ 1104900 w 6225540"/>
              <a:gd name="connsiteY20" fmla="*/ 243840 h 815340"/>
              <a:gd name="connsiteX21" fmla="*/ 1104900 w 6225540"/>
              <a:gd name="connsiteY21" fmla="*/ 274320 h 815340"/>
              <a:gd name="connsiteX22" fmla="*/ 1143000 w 6225540"/>
              <a:gd name="connsiteY22" fmla="*/ 274320 h 815340"/>
              <a:gd name="connsiteX23" fmla="*/ 1143000 w 6225540"/>
              <a:gd name="connsiteY23" fmla="*/ 312420 h 815340"/>
              <a:gd name="connsiteX24" fmla="*/ 1184910 w 6225540"/>
              <a:gd name="connsiteY24" fmla="*/ 312420 h 815340"/>
              <a:gd name="connsiteX25" fmla="*/ 1184910 w 6225540"/>
              <a:gd name="connsiteY25" fmla="*/ 339090 h 815340"/>
              <a:gd name="connsiteX26" fmla="*/ 1375410 w 6225540"/>
              <a:gd name="connsiteY26" fmla="*/ 339090 h 815340"/>
              <a:gd name="connsiteX27" fmla="*/ 1375410 w 6225540"/>
              <a:gd name="connsiteY27" fmla="*/ 361950 h 815340"/>
              <a:gd name="connsiteX28" fmla="*/ 1493520 w 6225540"/>
              <a:gd name="connsiteY28" fmla="*/ 361950 h 815340"/>
              <a:gd name="connsiteX29" fmla="*/ 1493520 w 6225540"/>
              <a:gd name="connsiteY29" fmla="*/ 384810 h 815340"/>
              <a:gd name="connsiteX30" fmla="*/ 1550670 w 6225540"/>
              <a:gd name="connsiteY30" fmla="*/ 384810 h 815340"/>
              <a:gd name="connsiteX31" fmla="*/ 1550670 w 6225540"/>
              <a:gd name="connsiteY31" fmla="*/ 430530 h 815340"/>
              <a:gd name="connsiteX32" fmla="*/ 1680210 w 6225540"/>
              <a:gd name="connsiteY32" fmla="*/ 430530 h 815340"/>
              <a:gd name="connsiteX33" fmla="*/ 1684020 w 6225540"/>
              <a:gd name="connsiteY33" fmla="*/ 426720 h 815340"/>
              <a:gd name="connsiteX34" fmla="*/ 1882140 w 6225540"/>
              <a:gd name="connsiteY34" fmla="*/ 426720 h 815340"/>
              <a:gd name="connsiteX35" fmla="*/ 1882140 w 6225540"/>
              <a:gd name="connsiteY35" fmla="*/ 464820 h 815340"/>
              <a:gd name="connsiteX36" fmla="*/ 1965960 w 6225540"/>
              <a:gd name="connsiteY36" fmla="*/ 464820 h 815340"/>
              <a:gd name="connsiteX37" fmla="*/ 1965960 w 6225540"/>
              <a:gd name="connsiteY37" fmla="*/ 472440 h 815340"/>
              <a:gd name="connsiteX38" fmla="*/ 2076450 w 6225540"/>
              <a:gd name="connsiteY38" fmla="*/ 472440 h 815340"/>
              <a:gd name="connsiteX39" fmla="*/ 2076450 w 6225540"/>
              <a:gd name="connsiteY39" fmla="*/ 480060 h 815340"/>
              <a:gd name="connsiteX40" fmla="*/ 2282190 w 6225540"/>
              <a:gd name="connsiteY40" fmla="*/ 480060 h 815340"/>
              <a:gd name="connsiteX41" fmla="*/ 2282190 w 6225540"/>
              <a:gd name="connsiteY41" fmla="*/ 495300 h 815340"/>
              <a:gd name="connsiteX42" fmla="*/ 2312670 w 6225540"/>
              <a:gd name="connsiteY42" fmla="*/ 495300 h 815340"/>
              <a:gd name="connsiteX43" fmla="*/ 2312670 w 6225540"/>
              <a:gd name="connsiteY43" fmla="*/ 521970 h 815340"/>
              <a:gd name="connsiteX44" fmla="*/ 2453640 w 6225540"/>
              <a:gd name="connsiteY44" fmla="*/ 521970 h 815340"/>
              <a:gd name="connsiteX45" fmla="*/ 2567940 w 6225540"/>
              <a:gd name="connsiteY45" fmla="*/ 521970 h 815340"/>
              <a:gd name="connsiteX46" fmla="*/ 2567940 w 6225540"/>
              <a:gd name="connsiteY46" fmla="*/ 529590 h 815340"/>
              <a:gd name="connsiteX47" fmla="*/ 2644140 w 6225540"/>
              <a:gd name="connsiteY47" fmla="*/ 529590 h 815340"/>
              <a:gd name="connsiteX48" fmla="*/ 2644140 w 6225540"/>
              <a:gd name="connsiteY48" fmla="*/ 552450 h 815340"/>
              <a:gd name="connsiteX49" fmla="*/ 2720340 w 6225540"/>
              <a:gd name="connsiteY49" fmla="*/ 552450 h 815340"/>
              <a:gd name="connsiteX50" fmla="*/ 2720340 w 6225540"/>
              <a:gd name="connsiteY50" fmla="*/ 575310 h 815340"/>
              <a:gd name="connsiteX51" fmla="*/ 3032760 w 6225540"/>
              <a:gd name="connsiteY51" fmla="*/ 575310 h 815340"/>
              <a:gd name="connsiteX52" fmla="*/ 3032760 w 6225540"/>
              <a:gd name="connsiteY52" fmla="*/ 598170 h 815340"/>
              <a:gd name="connsiteX53" fmla="*/ 3067050 w 6225540"/>
              <a:gd name="connsiteY53" fmla="*/ 598170 h 815340"/>
              <a:gd name="connsiteX54" fmla="*/ 3067050 w 6225540"/>
              <a:gd name="connsiteY54" fmla="*/ 598170 h 815340"/>
              <a:gd name="connsiteX55" fmla="*/ 3067050 w 6225540"/>
              <a:gd name="connsiteY55" fmla="*/ 628650 h 815340"/>
              <a:gd name="connsiteX56" fmla="*/ 3105150 w 6225540"/>
              <a:gd name="connsiteY56" fmla="*/ 628650 h 815340"/>
              <a:gd name="connsiteX57" fmla="*/ 3105150 w 6225540"/>
              <a:gd name="connsiteY57" fmla="*/ 636270 h 815340"/>
              <a:gd name="connsiteX58" fmla="*/ 3440430 w 6225540"/>
              <a:gd name="connsiteY58" fmla="*/ 636270 h 815340"/>
              <a:gd name="connsiteX59" fmla="*/ 3440430 w 6225540"/>
              <a:gd name="connsiteY59" fmla="*/ 647700 h 815340"/>
              <a:gd name="connsiteX60" fmla="*/ 3566160 w 6225540"/>
              <a:gd name="connsiteY60" fmla="*/ 647700 h 815340"/>
              <a:gd name="connsiteX61" fmla="*/ 3566160 w 6225540"/>
              <a:gd name="connsiteY61" fmla="*/ 697230 h 815340"/>
              <a:gd name="connsiteX62" fmla="*/ 3912870 w 6225540"/>
              <a:gd name="connsiteY62" fmla="*/ 697230 h 815340"/>
              <a:gd name="connsiteX63" fmla="*/ 3912870 w 6225540"/>
              <a:gd name="connsiteY63" fmla="*/ 712470 h 815340"/>
              <a:gd name="connsiteX64" fmla="*/ 4046220 w 6225540"/>
              <a:gd name="connsiteY64" fmla="*/ 712470 h 815340"/>
              <a:gd name="connsiteX65" fmla="*/ 4046220 w 6225540"/>
              <a:gd name="connsiteY65" fmla="*/ 720090 h 815340"/>
              <a:gd name="connsiteX66" fmla="*/ 4175760 w 6225540"/>
              <a:gd name="connsiteY66" fmla="*/ 720090 h 815340"/>
              <a:gd name="connsiteX67" fmla="*/ 4175760 w 6225540"/>
              <a:gd name="connsiteY67" fmla="*/ 739140 h 815340"/>
              <a:gd name="connsiteX68" fmla="*/ 4213860 w 6225540"/>
              <a:gd name="connsiteY68" fmla="*/ 739140 h 815340"/>
              <a:gd name="connsiteX69" fmla="*/ 4213860 w 6225540"/>
              <a:gd name="connsiteY69" fmla="*/ 754380 h 815340"/>
              <a:gd name="connsiteX70" fmla="*/ 4987290 w 6225540"/>
              <a:gd name="connsiteY70" fmla="*/ 754380 h 815340"/>
              <a:gd name="connsiteX71" fmla="*/ 4987290 w 6225540"/>
              <a:gd name="connsiteY71" fmla="*/ 788670 h 815340"/>
              <a:gd name="connsiteX72" fmla="*/ 5044440 w 6225540"/>
              <a:gd name="connsiteY72" fmla="*/ 788670 h 815340"/>
              <a:gd name="connsiteX73" fmla="*/ 5044440 w 6225540"/>
              <a:gd name="connsiteY73" fmla="*/ 815340 h 815340"/>
              <a:gd name="connsiteX74" fmla="*/ 6225540 w 6225540"/>
              <a:gd name="connsiteY74" fmla="*/ 815340 h 81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225540" h="815340">
                <a:moveTo>
                  <a:pt x="0" y="0"/>
                </a:moveTo>
                <a:lnTo>
                  <a:pt x="213360" y="0"/>
                </a:lnTo>
                <a:lnTo>
                  <a:pt x="213360" y="15240"/>
                </a:lnTo>
                <a:lnTo>
                  <a:pt x="339090" y="15240"/>
                </a:lnTo>
                <a:lnTo>
                  <a:pt x="339090" y="76200"/>
                </a:lnTo>
                <a:lnTo>
                  <a:pt x="365760" y="76200"/>
                </a:lnTo>
                <a:lnTo>
                  <a:pt x="365760" y="99060"/>
                </a:lnTo>
                <a:lnTo>
                  <a:pt x="502920" y="99060"/>
                </a:lnTo>
                <a:lnTo>
                  <a:pt x="502920" y="102870"/>
                </a:lnTo>
                <a:lnTo>
                  <a:pt x="590550" y="102870"/>
                </a:lnTo>
                <a:lnTo>
                  <a:pt x="590550" y="125730"/>
                </a:lnTo>
                <a:lnTo>
                  <a:pt x="636270" y="125730"/>
                </a:lnTo>
                <a:lnTo>
                  <a:pt x="739140" y="125730"/>
                </a:lnTo>
                <a:lnTo>
                  <a:pt x="739140" y="194310"/>
                </a:lnTo>
                <a:lnTo>
                  <a:pt x="765810" y="194310"/>
                </a:lnTo>
                <a:lnTo>
                  <a:pt x="765810" y="228600"/>
                </a:lnTo>
                <a:lnTo>
                  <a:pt x="868680" y="228600"/>
                </a:lnTo>
                <a:lnTo>
                  <a:pt x="868680" y="240030"/>
                </a:lnTo>
                <a:lnTo>
                  <a:pt x="948690" y="240030"/>
                </a:lnTo>
                <a:lnTo>
                  <a:pt x="952500" y="243840"/>
                </a:lnTo>
                <a:lnTo>
                  <a:pt x="1104900" y="243840"/>
                </a:lnTo>
                <a:lnTo>
                  <a:pt x="1104900" y="274320"/>
                </a:lnTo>
                <a:lnTo>
                  <a:pt x="1143000" y="274320"/>
                </a:lnTo>
                <a:lnTo>
                  <a:pt x="1143000" y="312420"/>
                </a:lnTo>
                <a:lnTo>
                  <a:pt x="1184910" y="312420"/>
                </a:lnTo>
                <a:lnTo>
                  <a:pt x="1184910" y="339090"/>
                </a:lnTo>
                <a:lnTo>
                  <a:pt x="1375410" y="339090"/>
                </a:lnTo>
                <a:lnTo>
                  <a:pt x="1375410" y="361950"/>
                </a:lnTo>
                <a:lnTo>
                  <a:pt x="1493520" y="361950"/>
                </a:lnTo>
                <a:lnTo>
                  <a:pt x="1493520" y="384810"/>
                </a:lnTo>
                <a:lnTo>
                  <a:pt x="1550670" y="384810"/>
                </a:lnTo>
                <a:lnTo>
                  <a:pt x="1550670" y="430530"/>
                </a:lnTo>
                <a:lnTo>
                  <a:pt x="1680210" y="430530"/>
                </a:lnTo>
                <a:lnTo>
                  <a:pt x="1684020" y="426720"/>
                </a:lnTo>
                <a:lnTo>
                  <a:pt x="1882140" y="426720"/>
                </a:lnTo>
                <a:lnTo>
                  <a:pt x="1882140" y="464820"/>
                </a:lnTo>
                <a:lnTo>
                  <a:pt x="1965960" y="464820"/>
                </a:lnTo>
                <a:lnTo>
                  <a:pt x="1965960" y="472440"/>
                </a:lnTo>
                <a:lnTo>
                  <a:pt x="2076450" y="472440"/>
                </a:lnTo>
                <a:lnTo>
                  <a:pt x="2076450" y="480060"/>
                </a:lnTo>
                <a:lnTo>
                  <a:pt x="2282190" y="480060"/>
                </a:lnTo>
                <a:lnTo>
                  <a:pt x="2282190" y="495300"/>
                </a:lnTo>
                <a:lnTo>
                  <a:pt x="2312670" y="495300"/>
                </a:lnTo>
                <a:lnTo>
                  <a:pt x="2312670" y="521970"/>
                </a:lnTo>
                <a:lnTo>
                  <a:pt x="2453640" y="521970"/>
                </a:lnTo>
                <a:lnTo>
                  <a:pt x="2567940" y="521970"/>
                </a:lnTo>
                <a:lnTo>
                  <a:pt x="2567940" y="529590"/>
                </a:lnTo>
                <a:lnTo>
                  <a:pt x="2644140" y="529590"/>
                </a:lnTo>
                <a:lnTo>
                  <a:pt x="2644140" y="552450"/>
                </a:lnTo>
                <a:lnTo>
                  <a:pt x="2720340" y="552450"/>
                </a:lnTo>
                <a:lnTo>
                  <a:pt x="2720340" y="575310"/>
                </a:lnTo>
                <a:lnTo>
                  <a:pt x="3032760" y="575310"/>
                </a:lnTo>
                <a:lnTo>
                  <a:pt x="3032760" y="598170"/>
                </a:lnTo>
                <a:lnTo>
                  <a:pt x="3067050" y="598170"/>
                </a:lnTo>
                <a:lnTo>
                  <a:pt x="3067050" y="598170"/>
                </a:lnTo>
                <a:lnTo>
                  <a:pt x="3067050" y="628650"/>
                </a:lnTo>
                <a:lnTo>
                  <a:pt x="3105150" y="628650"/>
                </a:lnTo>
                <a:lnTo>
                  <a:pt x="3105150" y="636270"/>
                </a:lnTo>
                <a:lnTo>
                  <a:pt x="3440430" y="636270"/>
                </a:lnTo>
                <a:lnTo>
                  <a:pt x="3440430" y="647700"/>
                </a:lnTo>
                <a:lnTo>
                  <a:pt x="3566160" y="647700"/>
                </a:lnTo>
                <a:lnTo>
                  <a:pt x="3566160" y="697230"/>
                </a:lnTo>
                <a:lnTo>
                  <a:pt x="3912870" y="697230"/>
                </a:lnTo>
                <a:lnTo>
                  <a:pt x="3912870" y="712470"/>
                </a:lnTo>
                <a:lnTo>
                  <a:pt x="4046220" y="712470"/>
                </a:lnTo>
                <a:lnTo>
                  <a:pt x="4046220" y="720090"/>
                </a:lnTo>
                <a:lnTo>
                  <a:pt x="4175760" y="720090"/>
                </a:lnTo>
                <a:lnTo>
                  <a:pt x="4175760" y="739140"/>
                </a:lnTo>
                <a:lnTo>
                  <a:pt x="4213860" y="739140"/>
                </a:lnTo>
                <a:lnTo>
                  <a:pt x="4213860" y="754380"/>
                </a:lnTo>
                <a:lnTo>
                  <a:pt x="4987290" y="754380"/>
                </a:lnTo>
                <a:lnTo>
                  <a:pt x="4987290" y="788670"/>
                </a:lnTo>
                <a:lnTo>
                  <a:pt x="5044440" y="788670"/>
                </a:lnTo>
                <a:lnTo>
                  <a:pt x="5044440" y="815340"/>
                </a:lnTo>
                <a:lnTo>
                  <a:pt x="6225540" y="815340"/>
                </a:lnTo>
              </a:path>
            </a:pathLst>
          </a:custGeom>
          <a:noFill/>
          <a:ln w="28575">
            <a:solidFill>
              <a:schemeClr val="accent1"/>
            </a:solidFill>
            <a:miter lim="800000"/>
            <a:headEnd/>
            <a:tailEnd/>
          </a:ln>
        </p:spPr>
        <p:txBody>
          <a:bodyPr rtlCol="0" anchor="ctr"/>
          <a:lstStyle/>
          <a:p>
            <a:pPr algn="ctr"/>
            <a:endParaRPr lang="en-US" dirty="0"/>
          </a:p>
        </p:txBody>
      </p:sp>
      <p:sp>
        <p:nvSpPr>
          <p:cNvPr id="69" name="Freeform: Shape 68">
            <a:extLst>
              <a:ext uri="{FF2B5EF4-FFF2-40B4-BE49-F238E27FC236}">
                <a16:creationId xmlns:a16="http://schemas.microsoft.com/office/drawing/2014/main" id="{962BDAB1-D781-4FF9-AFFF-EFBE22AA5419}"/>
              </a:ext>
            </a:extLst>
          </p:cNvPr>
          <p:cNvSpPr/>
          <p:nvPr/>
        </p:nvSpPr>
        <p:spPr bwMode="auto">
          <a:xfrm>
            <a:off x="2971800" y="1642110"/>
            <a:ext cx="6366510" cy="1287780"/>
          </a:xfrm>
          <a:custGeom>
            <a:avLst/>
            <a:gdLst>
              <a:gd name="connsiteX0" fmla="*/ 0 w 6366510"/>
              <a:gd name="connsiteY0" fmla="*/ 0 h 1287780"/>
              <a:gd name="connsiteX1" fmla="*/ 236220 w 6366510"/>
              <a:gd name="connsiteY1" fmla="*/ 0 h 1287780"/>
              <a:gd name="connsiteX2" fmla="*/ 236220 w 6366510"/>
              <a:gd name="connsiteY2" fmla="*/ 15240 h 1287780"/>
              <a:gd name="connsiteX3" fmla="*/ 300990 w 6366510"/>
              <a:gd name="connsiteY3" fmla="*/ 15240 h 1287780"/>
              <a:gd name="connsiteX4" fmla="*/ 300990 w 6366510"/>
              <a:gd name="connsiteY4" fmla="*/ 49530 h 1287780"/>
              <a:gd name="connsiteX5" fmla="*/ 354330 w 6366510"/>
              <a:gd name="connsiteY5" fmla="*/ 49530 h 1287780"/>
              <a:gd name="connsiteX6" fmla="*/ 354330 w 6366510"/>
              <a:gd name="connsiteY6" fmla="*/ 106680 h 1287780"/>
              <a:gd name="connsiteX7" fmla="*/ 373380 w 6366510"/>
              <a:gd name="connsiteY7" fmla="*/ 106680 h 1287780"/>
              <a:gd name="connsiteX8" fmla="*/ 373380 w 6366510"/>
              <a:gd name="connsiteY8" fmla="*/ 182880 h 1287780"/>
              <a:gd name="connsiteX9" fmla="*/ 384810 w 6366510"/>
              <a:gd name="connsiteY9" fmla="*/ 182880 h 1287780"/>
              <a:gd name="connsiteX10" fmla="*/ 384810 w 6366510"/>
              <a:gd name="connsiteY10" fmla="*/ 259080 h 1287780"/>
              <a:gd name="connsiteX11" fmla="*/ 400050 w 6366510"/>
              <a:gd name="connsiteY11" fmla="*/ 259080 h 1287780"/>
              <a:gd name="connsiteX12" fmla="*/ 400050 w 6366510"/>
              <a:gd name="connsiteY12" fmla="*/ 285750 h 1287780"/>
              <a:gd name="connsiteX13" fmla="*/ 487680 w 6366510"/>
              <a:gd name="connsiteY13" fmla="*/ 285750 h 1287780"/>
              <a:gd name="connsiteX14" fmla="*/ 487680 w 6366510"/>
              <a:gd name="connsiteY14" fmla="*/ 304800 h 1287780"/>
              <a:gd name="connsiteX15" fmla="*/ 571500 w 6366510"/>
              <a:gd name="connsiteY15" fmla="*/ 304800 h 1287780"/>
              <a:gd name="connsiteX16" fmla="*/ 571500 w 6366510"/>
              <a:gd name="connsiteY16" fmla="*/ 312420 h 1287780"/>
              <a:gd name="connsiteX17" fmla="*/ 624840 w 6366510"/>
              <a:gd name="connsiteY17" fmla="*/ 312420 h 1287780"/>
              <a:gd name="connsiteX18" fmla="*/ 636270 w 6366510"/>
              <a:gd name="connsiteY18" fmla="*/ 323850 h 1287780"/>
              <a:gd name="connsiteX19" fmla="*/ 678180 w 6366510"/>
              <a:gd name="connsiteY19" fmla="*/ 323850 h 1287780"/>
              <a:gd name="connsiteX20" fmla="*/ 704850 w 6366510"/>
              <a:gd name="connsiteY20" fmla="*/ 323850 h 1287780"/>
              <a:gd name="connsiteX21" fmla="*/ 765810 w 6366510"/>
              <a:gd name="connsiteY21" fmla="*/ 323850 h 1287780"/>
              <a:gd name="connsiteX22" fmla="*/ 765810 w 6366510"/>
              <a:gd name="connsiteY22" fmla="*/ 419100 h 1287780"/>
              <a:gd name="connsiteX23" fmla="*/ 788670 w 6366510"/>
              <a:gd name="connsiteY23" fmla="*/ 419100 h 1287780"/>
              <a:gd name="connsiteX24" fmla="*/ 788670 w 6366510"/>
              <a:gd name="connsiteY24" fmla="*/ 449580 h 1287780"/>
              <a:gd name="connsiteX25" fmla="*/ 1024890 w 6366510"/>
              <a:gd name="connsiteY25" fmla="*/ 449580 h 1287780"/>
              <a:gd name="connsiteX26" fmla="*/ 1024890 w 6366510"/>
              <a:gd name="connsiteY26" fmla="*/ 468630 h 1287780"/>
              <a:gd name="connsiteX27" fmla="*/ 1120140 w 6366510"/>
              <a:gd name="connsiteY27" fmla="*/ 468630 h 1287780"/>
              <a:gd name="connsiteX28" fmla="*/ 1120140 w 6366510"/>
              <a:gd name="connsiteY28" fmla="*/ 499110 h 1287780"/>
              <a:gd name="connsiteX29" fmla="*/ 1158240 w 6366510"/>
              <a:gd name="connsiteY29" fmla="*/ 499110 h 1287780"/>
              <a:gd name="connsiteX30" fmla="*/ 1158240 w 6366510"/>
              <a:gd name="connsiteY30" fmla="*/ 567690 h 1287780"/>
              <a:gd name="connsiteX31" fmla="*/ 1219200 w 6366510"/>
              <a:gd name="connsiteY31" fmla="*/ 567690 h 1287780"/>
              <a:gd name="connsiteX32" fmla="*/ 1219200 w 6366510"/>
              <a:gd name="connsiteY32" fmla="*/ 594360 h 1287780"/>
              <a:gd name="connsiteX33" fmla="*/ 1310640 w 6366510"/>
              <a:gd name="connsiteY33" fmla="*/ 594360 h 1287780"/>
              <a:gd name="connsiteX34" fmla="*/ 1310640 w 6366510"/>
              <a:gd name="connsiteY34" fmla="*/ 609600 h 1287780"/>
              <a:gd name="connsiteX35" fmla="*/ 1527810 w 6366510"/>
              <a:gd name="connsiteY35" fmla="*/ 609600 h 1287780"/>
              <a:gd name="connsiteX36" fmla="*/ 1527810 w 6366510"/>
              <a:gd name="connsiteY36" fmla="*/ 674370 h 1287780"/>
              <a:gd name="connsiteX37" fmla="*/ 1584960 w 6366510"/>
              <a:gd name="connsiteY37" fmla="*/ 674370 h 1287780"/>
              <a:gd name="connsiteX38" fmla="*/ 1584960 w 6366510"/>
              <a:gd name="connsiteY38" fmla="*/ 693420 h 1287780"/>
              <a:gd name="connsiteX39" fmla="*/ 1703070 w 6366510"/>
              <a:gd name="connsiteY39" fmla="*/ 693420 h 1287780"/>
              <a:gd name="connsiteX40" fmla="*/ 1703070 w 6366510"/>
              <a:gd name="connsiteY40" fmla="*/ 712470 h 1287780"/>
              <a:gd name="connsiteX41" fmla="*/ 1908810 w 6366510"/>
              <a:gd name="connsiteY41" fmla="*/ 712470 h 1287780"/>
              <a:gd name="connsiteX42" fmla="*/ 1908810 w 6366510"/>
              <a:gd name="connsiteY42" fmla="*/ 746760 h 1287780"/>
              <a:gd name="connsiteX43" fmla="*/ 1954530 w 6366510"/>
              <a:gd name="connsiteY43" fmla="*/ 746760 h 1287780"/>
              <a:gd name="connsiteX44" fmla="*/ 1954530 w 6366510"/>
              <a:gd name="connsiteY44" fmla="*/ 765810 h 1287780"/>
              <a:gd name="connsiteX45" fmla="*/ 2034540 w 6366510"/>
              <a:gd name="connsiteY45" fmla="*/ 765810 h 1287780"/>
              <a:gd name="connsiteX46" fmla="*/ 2091690 w 6366510"/>
              <a:gd name="connsiteY46" fmla="*/ 765810 h 1287780"/>
              <a:gd name="connsiteX47" fmla="*/ 2091690 w 6366510"/>
              <a:gd name="connsiteY47" fmla="*/ 788670 h 1287780"/>
              <a:gd name="connsiteX48" fmla="*/ 2316480 w 6366510"/>
              <a:gd name="connsiteY48" fmla="*/ 788670 h 1287780"/>
              <a:gd name="connsiteX49" fmla="*/ 2316480 w 6366510"/>
              <a:gd name="connsiteY49" fmla="*/ 830580 h 1287780"/>
              <a:gd name="connsiteX50" fmla="*/ 2438400 w 6366510"/>
              <a:gd name="connsiteY50" fmla="*/ 830580 h 1287780"/>
              <a:gd name="connsiteX51" fmla="*/ 2438400 w 6366510"/>
              <a:gd name="connsiteY51" fmla="*/ 845820 h 1287780"/>
              <a:gd name="connsiteX52" fmla="*/ 2663190 w 6366510"/>
              <a:gd name="connsiteY52" fmla="*/ 845820 h 1287780"/>
              <a:gd name="connsiteX53" fmla="*/ 2663190 w 6366510"/>
              <a:gd name="connsiteY53" fmla="*/ 880110 h 1287780"/>
              <a:gd name="connsiteX54" fmla="*/ 2727960 w 6366510"/>
              <a:gd name="connsiteY54" fmla="*/ 880110 h 1287780"/>
              <a:gd name="connsiteX55" fmla="*/ 2727960 w 6366510"/>
              <a:gd name="connsiteY55" fmla="*/ 906780 h 1287780"/>
              <a:gd name="connsiteX56" fmla="*/ 2827020 w 6366510"/>
              <a:gd name="connsiteY56" fmla="*/ 906780 h 1287780"/>
              <a:gd name="connsiteX57" fmla="*/ 2827020 w 6366510"/>
              <a:gd name="connsiteY57" fmla="*/ 922020 h 1287780"/>
              <a:gd name="connsiteX58" fmla="*/ 3097530 w 6366510"/>
              <a:gd name="connsiteY58" fmla="*/ 922020 h 1287780"/>
              <a:gd name="connsiteX59" fmla="*/ 3097530 w 6366510"/>
              <a:gd name="connsiteY59" fmla="*/ 967740 h 1287780"/>
              <a:gd name="connsiteX60" fmla="*/ 3604260 w 6366510"/>
              <a:gd name="connsiteY60" fmla="*/ 967740 h 1287780"/>
              <a:gd name="connsiteX61" fmla="*/ 3596640 w 6366510"/>
              <a:gd name="connsiteY61" fmla="*/ 975360 h 1287780"/>
              <a:gd name="connsiteX62" fmla="*/ 3657600 w 6366510"/>
              <a:gd name="connsiteY62" fmla="*/ 975360 h 1287780"/>
              <a:gd name="connsiteX63" fmla="*/ 3665220 w 6366510"/>
              <a:gd name="connsiteY63" fmla="*/ 982980 h 1287780"/>
              <a:gd name="connsiteX64" fmla="*/ 4091940 w 6366510"/>
              <a:gd name="connsiteY64" fmla="*/ 982980 h 1287780"/>
              <a:gd name="connsiteX65" fmla="*/ 4091940 w 6366510"/>
              <a:gd name="connsiteY65" fmla="*/ 982980 h 1287780"/>
              <a:gd name="connsiteX66" fmla="*/ 4091940 w 6366510"/>
              <a:gd name="connsiteY66" fmla="*/ 1009650 h 1287780"/>
              <a:gd name="connsiteX67" fmla="*/ 4636770 w 6366510"/>
              <a:gd name="connsiteY67" fmla="*/ 1009650 h 1287780"/>
              <a:gd name="connsiteX68" fmla="*/ 4636770 w 6366510"/>
              <a:gd name="connsiteY68" fmla="*/ 1043940 h 1287780"/>
              <a:gd name="connsiteX69" fmla="*/ 5463540 w 6366510"/>
              <a:gd name="connsiteY69" fmla="*/ 1043940 h 1287780"/>
              <a:gd name="connsiteX70" fmla="*/ 5463540 w 6366510"/>
              <a:gd name="connsiteY70" fmla="*/ 1101090 h 1287780"/>
              <a:gd name="connsiteX71" fmla="*/ 5657850 w 6366510"/>
              <a:gd name="connsiteY71" fmla="*/ 1101090 h 1287780"/>
              <a:gd name="connsiteX72" fmla="*/ 5657850 w 6366510"/>
              <a:gd name="connsiteY72" fmla="*/ 1287780 h 1287780"/>
              <a:gd name="connsiteX73" fmla="*/ 6366510 w 6366510"/>
              <a:gd name="connsiteY73" fmla="*/ 1287780 h 128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366510" h="1287780">
                <a:moveTo>
                  <a:pt x="0" y="0"/>
                </a:moveTo>
                <a:lnTo>
                  <a:pt x="236220" y="0"/>
                </a:lnTo>
                <a:lnTo>
                  <a:pt x="236220" y="15240"/>
                </a:lnTo>
                <a:lnTo>
                  <a:pt x="300990" y="15240"/>
                </a:lnTo>
                <a:lnTo>
                  <a:pt x="300990" y="49530"/>
                </a:lnTo>
                <a:lnTo>
                  <a:pt x="354330" y="49530"/>
                </a:lnTo>
                <a:lnTo>
                  <a:pt x="354330" y="106680"/>
                </a:lnTo>
                <a:lnTo>
                  <a:pt x="373380" y="106680"/>
                </a:lnTo>
                <a:lnTo>
                  <a:pt x="373380" y="182880"/>
                </a:lnTo>
                <a:lnTo>
                  <a:pt x="384810" y="182880"/>
                </a:lnTo>
                <a:lnTo>
                  <a:pt x="384810" y="259080"/>
                </a:lnTo>
                <a:lnTo>
                  <a:pt x="400050" y="259080"/>
                </a:lnTo>
                <a:lnTo>
                  <a:pt x="400050" y="285750"/>
                </a:lnTo>
                <a:lnTo>
                  <a:pt x="487680" y="285750"/>
                </a:lnTo>
                <a:lnTo>
                  <a:pt x="487680" y="304800"/>
                </a:lnTo>
                <a:lnTo>
                  <a:pt x="571500" y="304800"/>
                </a:lnTo>
                <a:lnTo>
                  <a:pt x="571500" y="312420"/>
                </a:lnTo>
                <a:lnTo>
                  <a:pt x="624840" y="312420"/>
                </a:lnTo>
                <a:lnTo>
                  <a:pt x="636270" y="323850"/>
                </a:lnTo>
                <a:lnTo>
                  <a:pt x="678180" y="323850"/>
                </a:lnTo>
                <a:lnTo>
                  <a:pt x="704850" y="323850"/>
                </a:lnTo>
                <a:lnTo>
                  <a:pt x="765810" y="323850"/>
                </a:lnTo>
                <a:lnTo>
                  <a:pt x="765810" y="419100"/>
                </a:lnTo>
                <a:lnTo>
                  <a:pt x="788670" y="419100"/>
                </a:lnTo>
                <a:lnTo>
                  <a:pt x="788670" y="449580"/>
                </a:lnTo>
                <a:lnTo>
                  <a:pt x="1024890" y="449580"/>
                </a:lnTo>
                <a:lnTo>
                  <a:pt x="1024890" y="468630"/>
                </a:lnTo>
                <a:lnTo>
                  <a:pt x="1120140" y="468630"/>
                </a:lnTo>
                <a:lnTo>
                  <a:pt x="1120140" y="499110"/>
                </a:lnTo>
                <a:lnTo>
                  <a:pt x="1158240" y="499110"/>
                </a:lnTo>
                <a:lnTo>
                  <a:pt x="1158240" y="567690"/>
                </a:lnTo>
                <a:lnTo>
                  <a:pt x="1219200" y="567690"/>
                </a:lnTo>
                <a:lnTo>
                  <a:pt x="1219200" y="594360"/>
                </a:lnTo>
                <a:lnTo>
                  <a:pt x="1310640" y="594360"/>
                </a:lnTo>
                <a:lnTo>
                  <a:pt x="1310640" y="609600"/>
                </a:lnTo>
                <a:lnTo>
                  <a:pt x="1527810" y="609600"/>
                </a:lnTo>
                <a:lnTo>
                  <a:pt x="1527810" y="674370"/>
                </a:lnTo>
                <a:lnTo>
                  <a:pt x="1584960" y="674370"/>
                </a:lnTo>
                <a:lnTo>
                  <a:pt x="1584960" y="693420"/>
                </a:lnTo>
                <a:lnTo>
                  <a:pt x="1703070" y="693420"/>
                </a:lnTo>
                <a:lnTo>
                  <a:pt x="1703070" y="712470"/>
                </a:lnTo>
                <a:lnTo>
                  <a:pt x="1908810" y="712470"/>
                </a:lnTo>
                <a:lnTo>
                  <a:pt x="1908810" y="746760"/>
                </a:lnTo>
                <a:lnTo>
                  <a:pt x="1954530" y="746760"/>
                </a:lnTo>
                <a:lnTo>
                  <a:pt x="1954530" y="765810"/>
                </a:lnTo>
                <a:lnTo>
                  <a:pt x="2034540" y="765810"/>
                </a:lnTo>
                <a:lnTo>
                  <a:pt x="2091690" y="765810"/>
                </a:lnTo>
                <a:lnTo>
                  <a:pt x="2091690" y="788670"/>
                </a:lnTo>
                <a:lnTo>
                  <a:pt x="2316480" y="788670"/>
                </a:lnTo>
                <a:lnTo>
                  <a:pt x="2316480" y="830580"/>
                </a:lnTo>
                <a:lnTo>
                  <a:pt x="2438400" y="830580"/>
                </a:lnTo>
                <a:lnTo>
                  <a:pt x="2438400" y="845820"/>
                </a:lnTo>
                <a:lnTo>
                  <a:pt x="2663190" y="845820"/>
                </a:lnTo>
                <a:lnTo>
                  <a:pt x="2663190" y="880110"/>
                </a:lnTo>
                <a:lnTo>
                  <a:pt x="2727960" y="880110"/>
                </a:lnTo>
                <a:lnTo>
                  <a:pt x="2727960" y="906780"/>
                </a:lnTo>
                <a:lnTo>
                  <a:pt x="2827020" y="906780"/>
                </a:lnTo>
                <a:lnTo>
                  <a:pt x="2827020" y="922020"/>
                </a:lnTo>
                <a:lnTo>
                  <a:pt x="3097530" y="922020"/>
                </a:lnTo>
                <a:lnTo>
                  <a:pt x="3097530" y="967740"/>
                </a:lnTo>
                <a:lnTo>
                  <a:pt x="3604260" y="967740"/>
                </a:lnTo>
                <a:lnTo>
                  <a:pt x="3596640" y="975360"/>
                </a:lnTo>
                <a:lnTo>
                  <a:pt x="3657600" y="975360"/>
                </a:lnTo>
                <a:lnTo>
                  <a:pt x="3665220" y="982980"/>
                </a:lnTo>
                <a:lnTo>
                  <a:pt x="4091940" y="982980"/>
                </a:lnTo>
                <a:lnTo>
                  <a:pt x="4091940" y="982980"/>
                </a:lnTo>
                <a:lnTo>
                  <a:pt x="4091940" y="1009650"/>
                </a:lnTo>
                <a:lnTo>
                  <a:pt x="4636770" y="1009650"/>
                </a:lnTo>
                <a:lnTo>
                  <a:pt x="4636770" y="1043940"/>
                </a:lnTo>
                <a:lnTo>
                  <a:pt x="5463540" y="1043940"/>
                </a:lnTo>
                <a:lnTo>
                  <a:pt x="5463540" y="1101090"/>
                </a:lnTo>
                <a:lnTo>
                  <a:pt x="5657850" y="1101090"/>
                </a:lnTo>
                <a:lnTo>
                  <a:pt x="5657850" y="1287780"/>
                </a:lnTo>
                <a:lnTo>
                  <a:pt x="6366510" y="1287780"/>
                </a:lnTo>
              </a:path>
            </a:pathLst>
          </a:custGeom>
          <a:noFill/>
          <a:ln w="28575">
            <a:solidFill>
              <a:schemeClr val="accent3"/>
            </a:solidFill>
            <a:miter lim="800000"/>
            <a:headEnd/>
            <a:tailEnd/>
          </a:ln>
        </p:spPr>
        <p:txBody>
          <a:bodyPr rtlCol="0" anchor="ctr"/>
          <a:lstStyle/>
          <a:p>
            <a:pPr algn="ctr"/>
            <a:endParaRPr lang="en-US" dirty="0"/>
          </a:p>
        </p:txBody>
      </p:sp>
      <p:grpSp>
        <p:nvGrpSpPr>
          <p:cNvPr id="138" name="Group 137">
            <a:extLst>
              <a:ext uri="{FF2B5EF4-FFF2-40B4-BE49-F238E27FC236}">
                <a16:creationId xmlns:a16="http://schemas.microsoft.com/office/drawing/2014/main" id="{08716413-EB1D-4009-B959-8131D40941DE}"/>
              </a:ext>
            </a:extLst>
          </p:cNvPr>
          <p:cNvGrpSpPr/>
          <p:nvPr/>
        </p:nvGrpSpPr>
        <p:grpSpPr>
          <a:xfrm>
            <a:off x="3215664" y="1588770"/>
            <a:ext cx="6118836" cy="1341686"/>
            <a:chOff x="3215664" y="1588770"/>
            <a:chExt cx="6118836" cy="1341686"/>
          </a:xfrm>
        </p:grpSpPr>
        <p:cxnSp>
          <p:nvCxnSpPr>
            <p:cNvPr id="71" name="Straight Connector 70">
              <a:extLst>
                <a:ext uri="{FF2B5EF4-FFF2-40B4-BE49-F238E27FC236}">
                  <a16:creationId xmlns:a16="http://schemas.microsoft.com/office/drawing/2014/main" id="{ECDB0954-E340-4354-9F88-F4265F81FE18}"/>
                </a:ext>
              </a:extLst>
            </p:cNvPr>
            <p:cNvCxnSpPr>
              <a:cxnSpLocks/>
            </p:cNvCxnSpPr>
            <p:nvPr/>
          </p:nvCxnSpPr>
          <p:spPr bwMode="auto">
            <a:xfrm>
              <a:off x="3215664" y="158877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69550F8-B25C-4D97-9AE1-FD38A13A7202}"/>
                </a:ext>
              </a:extLst>
            </p:cNvPr>
            <p:cNvCxnSpPr>
              <a:cxnSpLocks/>
            </p:cNvCxnSpPr>
            <p:nvPr/>
          </p:nvCxnSpPr>
          <p:spPr bwMode="auto">
            <a:xfrm>
              <a:off x="3395892" y="186309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06DB3ED-189F-42BE-BCB0-7A8F1A20FFE9}"/>
                </a:ext>
              </a:extLst>
            </p:cNvPr>
            <p:cNvCxnSpPr>
              <a:cxnSpLocks/>
            </p:cNvCxnSpPr>
            <p:nvPr/>
          </p:nvCxnSpPr>
          <p:spPr bwMode="auto">
            <a:xfrm>
              <a:off x="4514243" y="2228965"/>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C5713C4-8504-4784-8F74-9F5C1A82C8F9}"/>
                </a:ext>
              </a:extLst>
            </p:cNvPr>
            <p:cNvCxnSpPr>
              <a:cxnSpLocks/>
            </p:cNvCxnSpPr>
            <p:nvPr/>
          </p:nvCxnSpPr>
          <p:spPr bwMode="auto">
            <a:xfrm>
              <a:off x="4540306" y="2248735"/>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DC421DB-8A8B-4043-B01A-154BDDEDE723}"/>
                </a:ext>
              </a:extLst>
            </p:cNvPr>
            <p:cNvCxnSpPr>
              <a:cxnSpLocks/>
            </p:cNvCxnSpPr>
            <p:nvPr/>
          </p:nvCxnSpPr>
          <p:spPr bwMode="auto">
            <a:xfrm>
              <a:off x="5043833" y="233148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448F9CF-FE3D-4752-B541-89829C524FF0}"/>
                </a:ext>
              </a:extLst>
            </p:cNvPr>
            <p:cNvCxnSpPr>
              <a:cxnSpLocks/>
            </p:cNvCxnSpPr>
            <p:nvPr/>
          </p:nvCxnSpPr>
          <p:spPr bwMode="auto">
            <a:xfrm>
              <a:off x="5119426" y="23527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E9BC79D-64AD-4985-9A51-4D14A695F99B}"/>
                </a:ext>
              </a:extLst>
            </p:cNvPr>
            <p:cNvCxnSpPr>
              <a:cxnSpLocks/>
            </p:cNvCxnSpPr>
            <p:nvPr/>
          </p:nvCxnSpPr>
          <p:spPr bwMode="auto">
            <a:xfrm>
              <a:off x="5282140" y="237409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95EDF78-738E-48A5-8EE9-8307D3371378}"/>
                </a:ext>
              </a:extLst>
            </p:cNvPr>
            <p:cNvCxnSpPr>
              <a:cxnSpLocks/>
            </p:cNvCxnSpPr>
            <p:nvPr/>
          </p:nvCxnSpPr>
          <p:spPr bwMode="auto">
            <a:xfrm>
              <a:off x="5664863" y="244862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5B00EE8-19A5-46C2-B69E-FD655EC6841E}"/>
                </a:ext>
              </a:extLst>
            </p:cNvPr>
            <p:cNvCxnSpPr>
              <a:cxnSpLocks/>
            </p:cNvCxnSpPr>
            <p:nvPr/>
          </p:nvCxnSpPr>
          <p:spPr bwMode="auto">
            <a:xfrm>
              <a:off x="5699153" y="244862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752A272-D088-4A1D-A40B-AE5B09A4EE37}"/>
                </a:ext>
              </a:extLst>
            </p:cNvPr>
            <p:cNvCxnSpPr>
              <a:cxnSpLocks/>
            </p:cNvCxnSpPr>
            <p:nvPr/>
          </p:nvCxnSpPr>
          <p:spPr bwMode="auto">
            <a:xfrm>
              <a:off x="5725823" y="247064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89BFFED-BB59-4295-B7F9-EB6A43CF3CFF}"/>
                </a:ext>
              </a:extLst>
            </p:cNvPr>
            <p:cNvCxnSpPr>
              <a:cxnSpLocks/>
            </p:cNvCxnSpPr>
            <p:nvPr/>
          </p:nvCxnSpPr>
          <p:spPr bwMode="auto">
            <a:xfrm>
              <a:off x="5745302" y="247064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6433801-082D-4A53-937B-01C47C3D86BB}"/>
                </a:ext>
              </a:extLst>
            </p:cNvPr>
            <p:cNvCxnSpPr>
              <a:cxnSpLocks/>
            </p:cNvCxnSpPr>
            <p:nvPr/>
          </p:nvCxnSpPr>
          <p:spPr bwMode="auto">
            <a:xfrm>
              <a:off x="5782795" y="247445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09CE011-ED9D-4D63-A4F4-E03D493A28BB}"/>
                </a:ext>
              </a:extLst>
            </p:cNvPr>
            <p:cNvCxnSpPr>
              <a:cxnSpLocks/>
            </p:cNvCxnSpPr>
            <p:nvPr/>
          </p:nvCxnSpPr>
          <p:spPr bwMode="auto">
            <a:xfrm>
              <a:off x="5828693" y="24858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E33EB3B-4789-492D-AE64-99C3DB86A267}"/>
                </a:ext>
              </a:extLst>
            </p:cNvPr>
            <p:cNvCxnSpPr>
              <a:cxnSpLocks/>
            </p:cNvCxnSpPr>
            <p:nvPr/>
          </p:nvCxnSpPr>
          <p:spPr bwMode="auto">
            <a:xfrm>
              <a:off x="5947771" y="248681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D999C9F-E32C-4C20-ABE3-55BA5F18128C}"/>
                </a:ext>
              </a:extLst>
            </p:cNvPr>
            <p:cNvCxnSpPr>
              <a:cxnSpLocks/>
            </p:cNvCxnSpPr>
            <p:nvPr/>
          </p:nvCxnSpPr>
          <p:spPr bwMode="auto">
            <a:xfrm>
              <a:off x="6026813" y="248969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7E52DB6-A95E-44AA-8C66-778344AB85A9}"/>
                </a:ext>
              </a:extLst>
            </p:cNvPr>
            <p:cNvCxnSpPr>
              <a:cxnSpLocks/>
            </p:cNvCxnSpPr>
            <p:nvPr/>
          </p:nvCxnSpPr>
          <p:spPr bwMode="auto">
            <a:xfrm>
              <a:off x="6058679" y="249741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E1FE144-7B1E-4DE4-93DC-5FFDF143768B}"/>
                </a:ext>
              </a:extLst>
            </p:cNvPr>
            <p:cNvCxnSpPr>
              <a:cxnSpLocks/>
            </p:cNvCxnSpPr>
            <p:nvPr/>
          </p:nvCxnSpPr>
          <p:spPr bwMode="auto">
            <a:xfrm>
              <a:off x="6096779" y="252315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8FFABF3-B7FD-4FC0-8B8D-C58515E36DE3}"/>
                </a:ext>
              </a:extLst>
            </p:cNvPr>
            <p:cNvCxnSpPr>
              <a:cxnSpLocks/>
            </p:cNvCxnSpPr>
            <p:nvPr/>
          </p:nvCxnSpPr>
          <p:spPr bwMode="auto">
            <a:xfrm>
              <a:off x="6155055" y="252315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1D442A4-B575-46B0-B8F0-D00BA6E4A530}"/>
                </a:ext>
              </a:extLst>
            </p:cNvPr>
            <p:cNvCxnSpPr>
              <a:cxnSpLocks/>
            </p:cNvCxnSpPr>
            <p:nvPr/>
          </p:nvCxnSpPr>
          <p:spPr bwMode="auto">
            <a:xfrm>
              <a:off x="6208434" y="2526961"/>
              <a:ext cx="0" cy="74530"/>
            </a:xfrm>
            <a:prstGeom prst="line">
              <a:avLst/>
            </a:prstGeom>
            <a:noFill/>
            <a:ln w="3810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BB9643-5322-472C-8AD5-D23CC2C5AA19}"/>
                </a:ext>
              </a:extLst>
            </p:cNvPr>
            <p:cNvCxnSpPr>
              <a:cxnSpLocks/>
            </p:cNvCxnSpPr>
            <p:nvPr/>
          </p:nvCxnSpPr>
          <p:spPr bwMode="auto">
            <a:xfrm>
              <a:off x="6251577" y="252789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3C28B61-D542-4968-8295-72204E5E897A}"/>
                </a:ext>
              </a:extLst>
            </p:cNvPr>
            <p:cNvCxnSpPr>
              <a:cxnSpLocks/>
            </p:cNvCxnSpPr>
            <p:nvPr/>
          </p:nvCxnSpPr>
          <p:spPr bwMode="auto">
            <a:xfrm>
              <a:off x="6464132" y="252543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6DEB39-624A-490C-BE11-E937B7E74696}"/>
                </a:ext>
              </a:extLst>
            </p:cNvPr>
            <p:cNvCxnSpPr>
              <a:cxnSpLocks/>
            </p:cNvCxnSpPr>
            <p:nvPr/>
          </p:nvCxnSpPr>
          <p:spPr bwMode="auto">
            <a:xfrm>
              <a:off x="6503063" y="253086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DEAF6B-F01D-432A-8C39-5FF6BB86DA70}"/>
                </a:ext>
              </a:extLst>
            </p:cNvPr>
            <p:cNvCxnSpPr>
              <a:cxnSpLocks/>
            </p:cNvCxnSpPr>
            <p:nvPr/>
          </p:nvCxnSpPr>
          <p:spPr bwMode="auto">
            <a:xfrm>
              <a:off x="6537353" y="253077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D7E79E4-6B3A-41F7-8445-B03C8A460A4A}"/>
                </a:ext>
              </a:extLst>
            </p:cNvPr>
            <p:cNvCxnSpPr>
              <a:cxnSpLocks/>
            </p:cNvCxnSpPr>
            <p:nvPr/>
          </p:nvCxnSpPr>
          <p:spPr bwMode="auto">
            <a:xfrm>
              <a:off x="6321523" y="252696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081975C-4FCA-4052-86D8-95BF7733B12B}"/>
                </a:ext>
              </a:extLst>
            </p:cNvPr>
            <p:cNvCxnSpPr>
              <a:cxnSpLocks/>
            </p:cNvCxnSpPr>
            <p:nvPr/>
          </p:nvCxnSpPr>
          <p:spPr bwMode="auto">
            <a:xfrm>
              <a:off x="6421755" y="252696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17EBEB7-10B9-4AD6-9EB2-05043C714B26}"/>
                </a:ext>
              </a:extLst>
            </p:cNvPr>
            <p:cNvCxnSpPr>
              <a:cxnSpLocks/>
            </p:cNvCxnSpPr>
            <p:nvPr/>
          </p:nvCxnSpPr>
          <p:spPr bwMode="auto">
            <a:xfrm>
              <a:off x="6560213" y="253077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33BF422-9295-4D8B-8862-AB364C272E04}"/>
                </a:ext>
              </a:extLst>
            </p:cNvPr>
            <p:cNvCxnSpPr>
              <a:cxnSpLocks/>
            </p:cNvCxnSpPr>
            <p:nvPr/>
          </p:nvCxnSpPr>
          <p:spPr bwMode="auto">
            <a:xfrm>
              <a:off x="6590693" y="253848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A9A32C9-0756-4E23-89CF-C4D1272FBBD9}"/>
                </a:ext>
              </a:extLst>
            </p:cNvPr>
            <p:cNvCxnSpPr>
              <a:cxnSpLocks/>
            </p:cNvCxnSpPr>
            <p:nvPr/>
          </p:nvCxnSpPr>
          <p:spPr bwMode="auto">
            <a:xfrm>
              <a:off x="6628793" y="254908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3FBFBC3-78DB-404A-81B3-12E8B0B55F58}"/>
                </a:ext>
              </a:extLst>
            </p:cNvPr>
            <p:cNvCxnSpPr>
              <a:cxnSpLocks/>
            </p:cNvCxnSpPr>
            <p:nvPr/>
          </p:nvCxnSpPr>
          <p:spPr bwMode="auto">
            <a:xfrm>
              <a:off x="6670281" y="254917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8B41D65-C016-4104-AFA2-E8B40793927C}"/>
                </a:ext>
              </a:extLst>
            </p:cNvPr>
            <p:cNvCxnSpPr>
              <a:cxnSpLocks/>
            </p:cNvCxnSpPr>
            <p:nvPr/>
          </p:nvCxnSpPr>
          <p:spPr bwMode="auto">
            <a:xfrm>
              <a:off x="6709495" y="25489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6AF6DC1-3BE0-4FA9-B660-DA8F7A5CAC57}"/>
                </a:ext>
              </a:extLst>
            </p:cNvPr>
            <p:cNvCxnSpPr>
              <a:cxnSpLocks/>
            </p:cNvCxnSpPr>
            <p:nvPr/>
          </p:nvCxnSpPr>
          <p:spPr bwMode="auto">
            <a:xfrm>
              <a:off x="6823103" y="254908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486DF4E-3FEC-48BC-BA50-208146E0233C}"/>
                </a:ext>
              </a:extLst>
            </p:cNvPr>
            <p:cNvCxnSpPr>
              <a:cxnSpLocks/>
            </p:cNvCxnSpPr>
            <p:nvPr/>
          </p:nvCxnSpPr>
          <p:spPr bwMode="auto">
            <a:xfrm>
              <a:off x="6939555" y="25483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57F8E80-72EF-4322-A438-29A8D7DA3AEB}"/>
                </a:ext>
              </a:extLst>
            </p:cNvPr>
            <p:cNvCxnSpPr>
              <a:cxnSpLocks/>
            </p:cNvCxnSpPr>
            <p:nvPr/>
          </p:nvCxnSpPr>
          <p:spPr bwMode="auto">
            <a:xfrm>
              <a:off x="6984668" y="25483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E4735F-D515-482B-BD4A-1ED996CFEBDC}"/>
                </a:ext>
              </a:extLst>
            </p:cNvPr>
            <p:cNvCxnSpPr>
              <a:cxnSpLocks/>
            </p:cNvCxnSpPr>
            <p:nvPr/>
          </p:nvCxnSpPr>
          <p:spPr bwMode="auto">
            <a:xfrm>
              <a:off x="7124322" y="25705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3CDA483-32D7-45E1-83D7-1DFAA05777A4}"/>
                </a:ext>
              </a:extLst>
            </p:cNvPr>
            <p:cNvCxnSpPr>
              <a:cxnSpLocks/>
            </p:cNvCxnSpPr>
            <p:nvPr/>
          </p:nvCxnSpPr>
          <p:spPr bwMode="auto">
            <a:xfrm>
              <a:off x="7156962" y="257417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87E049D-3A32-41C1-9491-05F0352F9204}"/>
                </a:ext>
              </a:extLst>
            </p:cNvPr>
            <p:cNvCxnSpPr>
              <a:cxnSpLocks/>
            </p:cNvCxnSpPr>
            <p:nvPr/>
          </p:nvCxnSpPr>
          <p:spPr bwMode="auto">
            <a:xfrm>
              <a:off x="7211723" y="257501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7B2E0CF-2C16-4375-9AB8-4D80768E4838}"/>
                </a:ext>
              </a:extLst>
            </p:cNvPr>
            <p:cNvCxnSpPr>
              <a:cxnSpLocks/>
            </p:cNvCxnSpPr>
            <p:nvPr/>
          </p:nvCxnSpPr>
          <p:spPr bwMode="auto">
            <a:xfrm>
              <a:off x="7027545" y="2548343"/>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141E23C-1B05-426C-A70E-21178843FF0D}"/>
                </a:ext>
              </a:extLst>
            </p:cNvPr>
            <p:cNvCxnSpPr>
              <a:cxnSpLocks/>
            </p:cNvCxnSpPr>
            <p:nvPr/>
          </p:nvCxnSpPr>
          <p:spPr bwMode="auto">
            <a:xfrm>
              <a:off x="7084695" y="2570560"/>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A7D84F0-A936-40E4-A9A2-1D67040F7068}"/>
                </a:ext>
              </a:extLst>
            </p:cNvPr>
            <p:cNvCxnSpPr>
              <a:cxnSpLocks/>
            </p:cNvCxnSpPr>
            <p:nvPr/>
          </p:nvCxnSpPr>
          <p:spPr bwMode="auto">
            <a:xfrm>
              <a:off x="7265063" y="2574274"/>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17E2863-6A8E-4598-B569-53444C9881CF}"/>
                </a:ext>
              </a:extLst>
            </p:cNvPr>
            <p:cNvCxnSpPr>
              <a:cxnSpLocks/>
            </p:cNvCxnSpPr>
            <p:nvPr/>
          </p:nvCxnSpPr>
          <p:spPr bwMode="auto">
            <a:xfrm>
              <a:off x="7341263" y="257501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F3DE044-97F3-4215-9E38-7445FFD0B373}"/>
                </a:ext>
              </a:extLst>
            </p:cNvPr>
            <p:cNvCxnSpPr>
              <a:cxnSpLocks/>
            </p:cNvCxnSpPr>
            <p:nvPr/>
          </p:nvCxnSpPr>
          <p:spPr bwMode="auto">
            <a:xfrm>
              <a:off x="7459373" y="25705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E851A39-D246-4B13-8BD3-30D1D63F42E6}"/>
                </a:ext>
              </a:extLst>
            </p:cNvPr>
            <p:cNvCxnSpPr>
              <a:cxnSpLocks/>
            </p:cNvCxnSpPr>
            <p:nvPr/>
          </p:nvCxnSpPr>
          <p:spPr bwMode="auto">
            <a:xfrm>
              <a:off x="7672799"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EDFA043-3292-492C-B9D2-A722D7FBDBB8}"/>
                </a:ext>
              </a:extLst>
            </p:cNvPr>
            <p:cNvCxnSpPr>
              <a:cxnSpLocks/>
            </p:cNvCxnSpPr>
            <p:nvPr/>
          </p:nvCxnSpPr>
          <p:spPr bwMode="auto">
            <a:xfrm>
              <a:off x="7703213" y="26114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9EECA7A-182E-4629-B6BE-07766A12E52E}"/>
                </a:ext>
              </a:extLst>
            </p:cNvPr>
            <p:cNvCxnSpPr>
              <a:cxnSpLocks/>
            </p:cNvCxnSpPr>
            <p:nvPr/>
          </p:nvCxnSpPr>
          <p:spPr bwMode="auto">
            <a:xfrm>
              <a:off x="780227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B2D1D2F-5CCA-4A6F-A54D-17AF4A63749B}"/>
                </a:ext>
              </a:extLst>
            </p:cNvPr>
            <p:cNvCxnSpPr>
              <a:cxnSpLocks/>
            </p:cNvCxnSpPr>
            <p:nvPr/>
          </p:nvCxnSpPr>
          <p:spPr bwMode="auto">
            <a:xfrm>
              <a:off x="7568565" y="256982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6A9B581-C949-4174-88D8-331AFCF9E0C3}"/>
                </a:ext>
              </a:extLst>
            </p:cNvPr>
            <p:cNvCxnSpPr>
              <a:cxnSpLocks/>
            </p:cNvCxnSpPr>
            <p:nvPr/>
          </p:nvCxnSpPr>
          <p:spPr bwMode="auto">
            <a:xfrm>
              <a:off x="7629073" y="260530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EAFC00F-5B96-4EBB-8E3F-1CEB817F339E}"/>
                </a:ext>
              </a:extLst>
            </p:cNvPr>
            <p:cNvCxnSpPr>
              <a:cxnSpLocks/>
            </p:cNvCxnSpPr>
            <p:nvPr/>
          </p:nvCxnSpPr>
          <p:spPr bwMode="auto">
            <a:xfrm>
              <a:off x="7747635" y="2610157"/>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4E6C3E5-39CD-40AB-9116-146E40B661A8}"/>
                </a:ext>
              </a:extLst>
            </p:cNvPr>
            <p:cNvCxnSpPr>
              <a:cxnSpLocks/>
            </p:cNvCxnSpPr>
            <p:nvPr/>
          </p:nvCxnSpPr>
          <p:spPr bwMode="auto">
            <a:xfrm>
              <a:off x="7973723" y="26053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E7BD084-1CC7-4706-9E10-C4DDDB04C71C}"/>
                </a:ext>
              </a:extLst>
            </p:cNvPr>
            <p:cNvCxnSpPr>
              <a:cxnSpLocks/>
            </p:cNvCxnSpPr>
            <p:nvPr/>
          </p:nvCxnSpPr>
          <p:spPr bwMode="auto">
            <a:xfrm>
              <a:off x="822518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7539095-3860-44A7-A5E4-2630902F79E5}"/>
                </a:ext>
              </a:extLst>
            </p:cNvPr>
            <p:cNvCxnSpPr>
              <a:cxnSpLocks/>
            </p:cNvCxnSpPr>
            <p:nvPr/>
          </p:nvCxnSpPr>
          <p:spPr bwMode="auto">
            <a:xfrm>
              <a:off x="8269316"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0FFC595-8D28-4B49-AAE2-D39D6A80FECE}"/>
                </a:ext>
              </a:extLst>
            </p:cNvPr>
            <p:cNvCxnSpPr>
              <a:cxnSpLocks/>
            </p:cNvCxnSpPr>
            <p:nvPr/>
          </p:nvCxnSpPr>
          <p:spPr bwMode="auto">
            <a:xfrm>
              <a:off x="829757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9C067D5-69AC-46A8-A313-AD6889C72709}"/>
                </a:ext>
              </a:extLst>
            </p:cNvPr>
            <p:cNvCxnSpPr>
              <a:cxnSpLocks/>
            </p:cNvCxnSpPr>
            <p:nvPr/>
          </p:nvCxnSpPr>
          <p:spPr bwMode="auto">
            <a:xfrm>
              <a:off x="8350214" y="261006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ACB24C-4A0F-4F5A-9B1F-5E91F1A65318}"/>
                </a:ext>
              </a:extLst>
            </p:cNvPr>
            <p:cNvCxnSpPr>
              <a:cxnSpLocks/>
            </p:cNvCxnSpPr>
            <p:nvPr/>
          </p:nvCxnSpPr>
          <p:spPr bwMode="auto">
            <a:xfrm>
              <a:off x="8175653" y="260911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D558428-8E67-4C5F-A406-2455431E1D7D}"/>
                </a:ext>
              </a:extLst>
            </p:cNvPr>
            <p:cNvCxnSpPr>
              <a:cxnSpLocks/>
            </p:cNvCxnSpPr>
            <p:nvPr/>
          </p:nvCxnSpPr>
          <p:spPr bwMode="auto">
            <a:xfrm>
              <a:off x="8080162" y="2608583"/>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080BC4C-DAF6-421B-A154-F79375F1974C}"/>
                </a:ext>
              </a:extLst>
            </p:cNvPr>
            <p:cNvCxnSpPr>
              <a:cxnSpLocks/>
            </p:cNvCxnSpPr>
            <p:nvPr/>
          </p:nvCxnSpPr>
          <p:spPr bwMode="auto">
            <a:xfrm>
              <a:off x="8118151" y="2608468"/>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75B2A6E-3FC4-4A2B-82C9-A23369EAB49C}"/>
                </a:ext>
              </a:extLst>
            </p:cNvPr>
            <p:cNvCxnSpPr>
              <a:cxnSpLocks/>
            </p:cNvCxnSpPr>
            <p:nvPr/>
          </p:nvCxnSpPr>
          <p:spPr bwMode="auto">
            <a:xfrm>
              <a:off x="8418794" y="260911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6624A41-7061-4A9B-A1BF-61085432F88A}"/>
                </a:ext>
              </a:extLst>
            </p:cNvPr>
            <p:cNvCxnSpPr>
              <a:cxnSpLocks/>
            </p:cNvCxnSpPr>
            <p:nvPr/>
          </p:nvCxnSpPr>
          <p:spPr bwMode="auto">
            <a:xfrm>
              <a:off x="8491184" y="26684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2C80702-006F-445F-8884-F50E23B373E8}"/>
                </a:ext>
              </a:extLst>
            </p:cNvPr>
            <p:cNvCxnSpPr>
              <a:cxnSpLocks/>
            </p:cNvCxnSpPr>
            <p:nvPr/>
          </p:nvCxnSpPr>
          <p:spPr bwMode="auto">
            <a:xfrm>
              <a:off x="8658824" y="28553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ED98412-48EB-45E8-A7E5-2479B20342F3}"/>
                </a:ext>
              </a:extLst>
            </p:cNvPr>
            <p:cNvCxnSpPr>
              <a:cxnSpLocks/>
            </p:cNvCxnSpPr>
            <p:nvPr/>
          </p:nvCxnSpPr>
          <p:spPr bwMode="auto">
            <a:xfrm>
              <a:off x="8616914" y="26684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46D6A04-EA74-46C7-B7E3-FC6BEBC81C4C}"/>
                </a:ext>
              </a:extLst>
            </p:cNvPr>
            <p:cNvCxnSpPr>
              <a:cxnSpLocks/>
            </p:cNvCxnSpPr>
            <p:nvPr/>
          </p:nvCxnSpPr>
          <p:spPr bwMode="auto">
            <a:xfrm>
              <a:off x="8573060" y="266459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E14FD4C-EF77-4AD1-9DDA-9E1D3768B647}"/>
                </a:ext>
              </a:extLst>
            </p:cNvPr>
            <p:cNvCxnSpPr>
              <a:cxnSpLocks/>
            </p:cNvCxnSpPr>
            <p:nvPr/>
          </p:nvCxnSpPr>
          <p:spPr bwMode="auto">
            <a:xfrm>
              <a:off x="8803604" y="28553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AB70E4B-478A-4E62-A888-0CCC9065E295}"/>
                </a:ext>
              </a:extLst>
            </p:cNvPr>
            <p:cNvCxnSpPr>
              <a:cxnSpLocks/>
            </p:cNvCxnSpPr>
            <p:nvPr/>
          </p:nvCxnSpPr>
          <p:spPr bwMode="auto">
            <a:xfrm>
              <a:off x="9173174" y="285592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43ED6FA-3AF3-44C3-9B50-6299D09B943F}"/>
                </a:ext>
              </a:extLst>
            </p:cNvPr>
            <p:cNvCxnSpPr>
              <a:cxnSpLocks/>
            </p:cNvCxnSpPr>
            <p:nvPr/>
          </p:nvCxnSpPr>
          <p:spPr bwMode="auto">
            <a:xfrm>
              <a:off x="9208770" y="285592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8C13187-D72A-45BF-A17F-7914149F3AD0}"/>
                </a:ext>
              </a:extLst>
            </p:cNvPr>
            <p:cNvCxnSpPr>
              <a:cxnSpLocks/>
            </p:cNvCxnSpPr>
            <p:nvPr/>
          </p:nvCxnSpPr>
          <p:spPr bwMode="auto">
            <a:xfrm>
              <a:off x="9334500" y="285211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6A71261-2C1B-4A2D-8C51-4202615292C9}"/>
                </a:ext>
              </a:extLst>
            </p:cNvPr>
            <p:cNvCxnSpPr>
              <a:cxnSpLocks/>
            </p:cNvCxnSpPr>
            <p:nvPr/>
          </p:nvCxnSpPr>
          <p:spPr bwMode="auto">
            <a:xfrm>
              <a:off x="9120394" y="2852116"/>
              <a:ext cx="0" cy="74530"/>
            </a:xfrm>
            <a:prstGeom prst="line">
              <a:avLst/>
            </a:prstGeom>
            <a:noFill/>
            <a:ln w="57150" cap="flat" cmpd="sng" algn="ctr">
              <a:solidFill>
                <a:schemeClr val="accent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E039636-B662-45C6-84F7-4B7FFD28B04B}"/>
              </a:ext>
            </a:extLst>
          </p:cNvPr>
          <p:cNvGrpSpPr/>
          <p:nvPr/>
        </p:nvGrpSpPr>
        <p:grpSpPr>
          <a:xfrm>
            <a:off x="2964386" y="1567302"/>
            <a:ext cx="6244384" cy="893285"/>
            <a:chOff x="2964386" y="1567302"/>
            <a:chExt cx="6244384" cy="893285"/>
          </a:xfrm>
        </p:grpSpPr>
        <p:cxnSp>
          <p:nvCxnSpPr>
            <p:cNvPr id="140" name="Straight Connector 139">
              <a:extLst>
                <a:ext uri="{FF2B5EF4-FFF2-40B4-BE49-F238E27FC236}">
                  <a16:creationId xmlns:a16="http://schemas.microsoft.com/office/drawing/2014/main" id="{061F2C37-5296-4CFF-BD55-01060C255B0F}"/>
                </a:ext>
              </a:extLst>
            </p:cNvPr>
            <p:cNvCxnSpPr>
              <a:cxnSpLocks/>
            </p:cNvCxnSpPr>
            <p:nvPr/>
          </p:nvCxnSpPr>
          <p:spPr bwMode="auto">
            <a:xfrm>
              <a:off x="3333762" y="15775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3B34A88-6F6C-40B2-BC68-BB226B93B4E6}"/>
                </a:ext>
              </a:extLst>
            </p:cNvPr>
            <p:cNvCxnSpPr>
              <a:cxnSpLocks/>
            </p:cNvCxnSpPr>
            <p:nvPr/>
          </p:nvCxnSpPr>
          <p:spPr bwMode="auto">
            <a:xfrm>
              <a:off x="2964386" y="156730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78306AB-B723-4F16-83DD-71FBB5197DE1}"/>
                </a:ext>
              </a:extLst>
            </p:cNvPr>
            <p:cNvCxnSpPr>
              <a:cxnSpLocks/>
            </p:cNvCxnSpPr>
            <p:nvPr/>
          </p:nvCxnSpPr>
          <p:spPr bwMode="auto">
            <a:xfrm>
              <a:off x="3388272" y="165590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A4046ED-3749-46E2-8707-00C314D3629B}"/>
                </a:ext>
              </a:extLst>
            </p:cNvPr>
            <p:cNvCxnSpPr>
              <a:cxnSpLocks/>
            </p:cNvCxnSpPr>
            <p:nvPr/>
          </p:nvCxnSpPr>
          <p:spPr bwMode="auto">
            <a:xfrm>
              <a:off x="3624068" y="168554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302310C-A737-45B5-BD6A-268E852C1085}"/>
                </a:ext>
              </a:extLst>
            </p:cNvPr>
            <p:cNvCxnSpPr>
              <a:cxnSpLocks/>
            </p:cNvCxnSpPr>
            <p:nvPr/>
          </p:nvCxnSpPr>
          <p:spPr bwMode="auto">
            <a:xfrm>
              <a:off x="3725561" y="169360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E32C178-3FEA-4534-AE01-3EB8E7E4BC31}"/>
                </a:ext>
              </a:extLst>
            </p:cNvPr>
            <p:cNvCxnSpPr>
              <a:cxnSpLocks/>
            </p:cNvCxnSpPr>
            <p:nvPr/>
          </p:nvCxnSpPr>
          <p:spPr bwMode="auto">
            <a:xfrm>
              <a:off x="3806736" y="178718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9FD4A85-CE66-482F-97F7-FBA1D122E2A5}"/>
                </a:ext>
              </a:extLst>
            </p:cNvPr>
            <p:cNvCxnSpPr>
              <a:cxnSpLocks/>
            </p:cNvCxnSpPr>
            <p:nvPr/>
          </p:nvCxnSpPr>
          <p:spPr bwMode="auto">
            <a:xfrm>
              <a:off x="4093408" y="181366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8078AF5-610A-4AFA-9ACC-456135F6685B}"/>
                </a:ext>
              </a:extLst>
            </p:cNvPr>
            <p:cNvCxnSpPr>
              <a:cxnSpLocks/>
            </p:cNvCxnSpPr>
            <p:nvPr/>
          </p:nvCxnSpPr>
          <p:spPr bwMode="auto">
            <a:xfrm>
              <a:off x="4490201" y="193762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7F8439F-EC7C-4953-851F-807DFFC260E2}"/>
                </a:ext>
              </a:extLst>
            </p:cNvPr>
            <p:cNvCxnSpPr>
              <a:cxnSpLocks/>
            </p:cNvCxnSpPr>
            <p:nvPr/>
          </p:nvCxnSpPr>
          <p:spPr bwMode="auto">
            <a:xfrm>
              <a:off x="4152951" y="186552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FE07975-A8D6-49A0-96BF-C6B662864A00}"/>
                </a:ext>
              </a:extLst>
            </p:cNvPr>
            <p:cNvCxnSpPr>
              <a:cxnSpLocks/>
            </p:cNvCxnSpPr>
            <p:nvPr/>
          </p:nvCxnSpPr>
          <p:spPr bwMode="auto">
            <a:xfrm>
              <a:off x="5710583" y="211918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E62BFCE-A147-4BA3-958E-3216B86C6291}"/>
                </a:ext>
              </a:extLst>
            </p:cNvPr>
            <p:cNvCxnSpPr>
              <a:cxnSpLocks/>
            </p:cNvCxnSpPr>
            <p:nvPr/>
          </p:nvCxnSpPr>
          <p:spPr bwMode="auto">
            <a:xfrm>
              <a:off x="5672293" y="211041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1EDE482-9741-4A16-A234-7E7DC544CA16}"/>
                </a:ext>
              </a:extLst>
            </p:cNvPr>
            <p:cNvCxnSpPr>
              <a:cxnSpLocks/>
            </p:cNvCxnSpPr>
            <p:nvPr/>
          </p:nvCxnSpPr>
          <p:spPr bwMode="auto">
            <a:xfrm>
              <a:off x="5755935" y="2137399"/>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5FDB511-4684-4DAF-9FF8-F853873432AA}"/>
                </a:ext>
              </a:extLst>
            </p:cNvPr>
            <p:cNvCxnSpPr>
              <a:cxnSpLocks/>
            </p:cNvCxnSpPr>
            <p:nvPr/>
          </p:nvCxnSpPr>
          <p:spPr bwMode="auto">
            <a:xfrm>
              <a:off x="5828693" y="213708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72ABD0C-5EF2-4ECB-9F7E-3B28DC3F754B}"/>
                </a:ext>
              </a:extLst>
            </p:cNvPr>
            <p:cNvCxnSpPr>
              <a:cxnSpLocks/>
            </p:cNvCxnSpPr>
            <p:nvPr/>
          </p:nvCxnSpPr>
          <p:spPr bwMode="auto">
            <a:xfrm>
              <a:off x="5925260" y="213624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EBF2005-C87F-4134-A480-442EE0EA31BB}"/>
                </a:ext>
              </a:extLst>
            </p:cNvPr>
            <p:cNvCxnSpPr>
              <a:cxnSpLocks/>
            </p:cNvCxnSpPr>
            <p:nvPr/>
          </p:nvCxnSpPr>
          <p:spPr bwMode="auto">
            <a:xfrm>
              <a:off x="6026813" y="21521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E2D8AD4-2BC4-40FD-9696-DC5A02B70D0D}"/>
                </a:ext>
              </a:extLst>
            </p:cNvPr>
            <p:cNvCxnSpPr>
              <a:cxnSpLocks/>
            </p:cNvCxnSpPr>
            <p:nvPr/>
          </p:nvCxnSpPr>
          <p:spPr bwMode="auto">
            <a:xfrm>
              <a:off x="5999512" y="213624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6E39D62-EBBD-42F3-B543-58662675C61F}"/>
                </a:ext>
              </a:extLst>
            </p:cNvPr>
            <p:cNvCxnSpPr>
              <a:cxnSpLocks/>
            </p:cNvCxnSpPr>
            <p:nvPr/>
          </p:nvCxnSpPr>
          <p:spPr bwMode="auto">
            <a:xfrm>
              <a:off x="5879597" y="2136248"/>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FFFF459-EB1C-43F0-8F15-C6417341E020}"/>
                </a:ext>
              </a:extLst>
            </p:cNvPr>
            <p:cNvCxnSpPr>
              <a:cxnSpLocks/>
            </p:cNvCxnSpPr>
            <p:nvPr/>
          </p:nvCxnSpPr>
          <p:spPr bwMode="auto">
            <a:xfrm>
              <a:off x="6088380" y="220094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C0BCD95-EC61-48EF-B5DC-FB9E8265BA19}"/>
                </a:ext>
              </a:extLst>
            </p:cNvPr>
            <p:cNvCxnSpPr>
              <a:cxnSpLocks/>
            </p:cNvCxnSpPr>
            <p:nvPr/>
          </p:nvCxnSpPr>
          <p:spPr bwMode="auto">
            <a:xfrm>
              <a:off x="6590693" y="2259857"/>
              <a:ext cx="0" cy="74530"/>
            </a:xfrm>
            <a:prstGeom prst="line">
              <a:avLst/>
            </a:prstGeom>
            <a:noFill/>
            <a:ln w="381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91E3FAC-2C33-44CB-AD1A-FD85E43935A5}"/>
                </a:ext>
              </a:extLst>
            </p:cNvPr>
            <p:cNvCxnSpPr>
              <a:cxnSpLocks/>
            </p:cNvCxnSpPr>
            <p:nvPr/>
          </p:nvCxnSpPr>
          <p:spPr bwMode="auto">
            <a:xfrm>
              <a:off x="6196347" y="220475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A3C52F1-282C-4F76-9A1F-9063B652B25E}"/>
                </a:ext>
              </a:extLst>
            </p:cNvPr>
            <p:cNvCxnSpPr>
              <a:cxnSpLocks/>
            </p:cNvCxnSpPr>
            <p:nvPr/>
          </p:nvCxnSpPr>
          <p:spPr bwMode="auto">
            <a:xfrm>
              <a:off x="6261557"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3006143-070D-4C09-B987-2896880911A4}"/>
                </a:ext>
              </a:extLst>
            </p:cNvPr>
            <p:cNvCxnSpPr>
              <a:cxnSpLocks/>
            </p:cNvCxnSpPr>
            <p:nvPr/>
          </p:nvCxnSpPr>
          <p:spPr bwMode="auto">
            <a:xfrm>
              <a:off x="6225378"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90299C9-FDF5-4F33-9761-0CA7B80801C7}"/>
                </a:ext>
              </a:extLst>
            </p:cNvPr>
            <p:cNvCxnSpPr>
              <a:cxnSpLocks/>
            </p:cNvCxnSpPr>
            <p:nvPr/>
          </p:nvCxnSpPr>
          <p:spPr bwMode="auto">
            <a:xfrm>
              <a:off x="6735546" y="2264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A2AF5C3-80C5-48F1-B51E-3CF9A9F5281A}"/>
                </a:ext>
              </a:extLst>
            </p:cNvPr>
            <p:cNvCxnSpPr>
              <a:cxnSpLocks/>
            </p:cNvCxnSpPr>
            <p:nvPr/>
          </p:nvCxnSpPr>
          <p:spPr bwMode="auto">
            <a:xfrm>
              <a:off x="6143625" y="2203130"/>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2912881-33D6-4472-BDB1-EA858E1C4B4E}"/>
                </a:ext>
              </a:extLst>
            </p:cNvPr>
            <p:cNvCxnSpPr>
              <a:cxnSpLocks/>
            </p:cNvCxnSpPr>
            <p:nvPr/>
          </p:nvCxnSpPr>
          <p:spPr bwMode="auto">
            <a:xfrm>
              <a:off x="6823103" y="226048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72481DC-C42A-47D8-9048-2DC79389E1BC}"/>
                </a:ext>
              </a:extLst>
            </p:cNvPr>
            <p:cNvCxnSpPr>
              <a:cxnSpLocks/>
            </p:cNvCxnSpPr>
            <p:nvPr/>
          </p:nvCxnSpPr>
          <p:spPr bwMode="auto">
            <a:xfrm>
              <a:off x="6731736"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20B89E5-405D-4D1D-8C15-9F2E299DCE49}"/>
                </a:ext>
              </a:extLst>
            </p:cNvPr>
            <p:cNvCxnSpPr>
              <a:cxnSpLocks/>
            </p:cNvCxnSpPr>
            <p:nvPr/>
          </p:nvCxnSpPr>
          <p:spPr bwMode="auto">
            <a:xfrm>
              <a:off x="6438281"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4FA6615-C9BE-43EF-9A52-394E3AF8BB18}"/>
                </a:ext>
              </a:extLst>
            </p:cNvPr>
            <p:cNvCxnSpPr>
              <a:cxnSpLocks/>
            </p:cNvCxnSpPr>
            <p:nvPr/>
          </p:nvCxnSpPr>
          <p:spPr bwMode="auto">
            <a:xfrm>
              <a:off x="6313903"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A256EED-87BE-41E3-AF50-8B96CA016C78}"/>
                </a:ext>
              </a:extLst>
            </p:cNvPr>
            <p:cNvCxnSpPr>
              <a:cxnSpLocks/>
            </p:cNvCxnSpPr>
            <p:nvPr/>
          </p:nvCxnSpPr>
          <p:spPr bwMode="auto">
            <a:xfrm>
              <a:off x="6505832"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4F4FB51-8D91-4376-9566-2EBF57774348}"/>
                </a:ext>
              </a:extLst>
            </p:cNvPr>
            <p:cNvCxnSpPr>
              <a:cxnSpLocks/>
            </p:cNvCxnSpPr>
            <p:nvPr/>
          </p:nvCxnSpPr>
          <p:spPr bwMode="auto">
            <a:xfrm>
              <a:off x="6544973"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389AD0E-BE6E-4530-8B58-FD0C47830E06}"/>
                </a:ext>
              </a:extLst>
            </p:cNvPr>
            <p:cNvCxnSpPr>
              <a:cxnSpLocks/>
            </p:cNvCxnSpPr>
            <p:nvPr/>
          </p:nvCxnSpPr>
          <p:spPr bwMode="auto">
            <a:xfrm>
              <a:off x="6632603"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8138308-FF57-4675-A233-C3AA7A827B9D}"/>
                </a:ext>
              </a:extLst>
            </p:cNvPr>
            <p:cNvCxnSpPr>
              <a:cxnSpLocks/>
            </p:cNvCxnSpPr>
            <p:nvPr/>
          </p:nvCxnSpPr>
          <p:spPr bwMode="auto">
            <a:xfrm>
              <a:off x="6674091" y="225861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CF2F7C3-C41A-4B7E-A908-8BEE86EC9CA9}"/>
                </a:ext>
              </a:extLst>
            </p:cNvPr>
            <p:cNvCxnSpPr>
              <a:cxnSpLocks/>
            </p:cNvCxnSpPr>
            <p:nvPr/>
          </p:nvCxnSpPr>
          <p:spPr bwMode="auto">
            <a:xfrm>
              <a:off x="6894630" y="225816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80F8F2E-0168-4DB2-B9AD-6F72AD45F0EE}"/>
                </a:ext>
              </a:extLst>
            </p:cNvPr>
            <p:cNvCxnSpPr>
              <a:cxnSpLocks/>
            </p:cNvCxnSpPr>
            <p:nvPr/>
          </p:nvCxnSpPr>
          <p:spPr bwMode="auto">
            <a:xfrm>
              <a:off x="6946654" y="227966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493C042-61AF-4005-90F5-63EC571697C8}"/>
                </a:ext>
              </a:extLst>
            </p:cNvPr>
            <p:cNvCxnSpPr>
              <a:cxnSpLocks/>
            </p:cNvCxnSpPr>
            <p:nvPr/>
          </p:nvCxnSpPr>
          <p:spPr bwMode="auto">
            <a:xfrm>
              <a:off x="6920374" y="22783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F5362C-55A3-48A6-A3D9-927DE912640F}"/>
                </a:ext>
              </a:extLst>
            </p:cNvPr>
            <p:cNvCxnSpPr>
              <a:cxnSpLocks/>
            </p:cNvCxnSpPr>
            <p:nvPr/>
          </p:nvCxnSpPr>
          <p:spPr bwMode="auto">
            <a:xfrm>
              <a:off x="6769217"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FC2D9CD-1D97-443D-BBE9-48E7211EDD8D}"/>
                </a:ext>
              </a:extLst>
            </p:cNvPr>
            <p:cNvCxnSpPr>
              <a:cxnSpLocks/>
            </p:cNvCxnSpPr>
            <p:nvPr/>
          </p:nvCxnSpPr>
          <p:spPr bwMode="auto">
            <a:xfrm>
              <a:off x="7054215" y="2290406"/>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C94C637-4DA3-45FA-81D8-13B60C90DC8E}"/>
                </a:ext>
              </a:extLst>
            </p:cNvPr>
            <p:cNvCxnSpPr>
              <a:cxnSpLocks/>
            </p:cNvCxnSpPr>
            <p:nvPr/>
          </p:nvCxnSpPr>
          <p:spPr bwMode="auto">
            <a:xfrm>
              <a:off x="7099935" y="2289502"/>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FB5FE2D-B149-44C6-B952-5E33859FDC3F}"/>
                </a:ext>
              </a:extLst>
            </p:cNvPr>
            <p:cNvCxnSpPr>
              <a:cxnSpLocks/>
            </p:cNvCxnSpPr>
            <p:nvPr/>
          </p:nvCxnSpPr>
          <p:spPr bwMode="auto">
            <a:xfrm>
              <a:off x="6977048" y="22783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68FE085-9F91-4798-910A-885BF892CDC9}"/>
                </a:ext>
              </a:extLst>
            </p:cNvPr>
            <p:cNvCxnSpPr>
              <a:cxnSpLocks/>
            </p:cNvCxnSpPr>
            <p:nvPr/>
          </p:nvCxnSpPr>
          <p:spPr bwMode="auto">
            <a:xfrm>
              <a:off x="7015496" y="228309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C91C7FB-B007-4D5C-8914-97091BA287DC}"/>
                </a:ext>
              </a:extLst>
            </p:cNvPr>
            <p:cNvCxnSpPr>
              <a:cxnSpLocks/>
            </p:cNvCxnSpPr>
            <p:nvPr/>
          </p:nvCxnSpPr>
          <p:spPr bwMode="auto">
            <a:xfrm>
              <a:off x="7166839" y="229040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8F91902-6D15-4B0C-819C-6D5B413B9548}"/>
                </a:ext>
              </a:extLst>
            </p:cNvPr>
            <p:cNvCxnSpPr>
              <a:cxnSpLocks/>
            </p:cNvCxnSpPr>
            <p:nvPr/>
          </p:nvCxnSpPr>
          <p:spPr bwMode="auto">
            <a:xfrm>
              <a:off x="7249270" y="231945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050A221-340F-4A0C-9314-5C74B67321E2}"/>
                </a:ext>
              </a:extLst>
            </p:cNvPr>
            <p:cNvCxnSpPr>
              <a:cxnSpLocks/>
            </p:cNvCxnSpPr>
            <p:nvPr/>
          </p:nvCxnSpPr>
          <p:spPr bwMode="auto">
            <a:xfrm>
              <a:off x="7211723" y="23193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F9805C2-83E3-4203-92DF-B3158913A05E}"/>
                </a:ext>
              </a:extLst>
            </p:cNvPr>
            <p:cNvCxnSpPr>
              <a:cxnSpLocks/>
            </p:cNvCxnSpPr>
            <p:nvPr/>
          </p:nvCxnSpPr>
          <p:spPr bwMode="auto">
            <a:xfrm>
              <a:off x="7306354" y="23229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D87EA04-5DBA-4395-A8C5-2B6805720E4B}"/>
                </a:ext>
              </a:extLst>
            </p:cNvPr>
            <p:cNvCxnSpPr>
              <a:cxnSpLocks/>
            </p:cNvCxnSpPr>
            <p:nvPr/>
          </p:nvCxnSpPr>
          <p:spPr bwMode="auto">
            <a:xfrm>
              <a:off x="7653838" y="231933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EAE29D5-103B-4182-AB83-BC1BB00CE4FC}"/>
                </a:ext>
              </a:extLst>
            </p:cNvPr>
            <p:cNvCxnSpPr>
              <a:cxnSpLocks/>
            </p:cNvCxnSpPr>
            <p:nvPr/>
          </p:nvCxnSpPr>
          <p:spPr bwMode="auto">
            <a:xfrm>
              <a:off x="7565904" y="2317063"/>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05F1BB9-1C72-4BC3-AA2A-92B7B1745D17}"/>
                </a:ext>
              </a:extLst>
            </p:cNvPr>
            <p:cNvCxnSpPr>
              <a:cxnSpLocks/>
            </p:cNvCxnSpPr>
            <p:nvPr/>
          </p:nvCxnSpPr>
          <p:spPr bwMode="auto">
            <a:xfrm>
              <a:off x="8099101" y="2382920"/>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4F54130F-7E19-4F98-AE76-2EB98FD75D8C}"/>
                </a:ext>
              </a:extLst>
            </p:cNvPr>
            <p:cNvCxnSpPr>
              <a:cxnSpLocks/>
            </p:cNvCxnSpPr>
            <p:nvPr/>
          </p:nvCxnSpPr>
          <p:spPr bwMode="auto">
            <a:xfrm>
              <a:off x="7429055" y="232385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4CAC3AF-4E6D-4D31-859B-FAAF457B068A}"/>
                </a:ext>
              </a:extLst>
            </p:cNvPr>
            <p:cNvCxnSpPr>
              <a:cxnSpLocks/>
            </p:cNvCxnSpPr>
            <p:nvPr/>
          </p:nvCxnSpPr>
          <p:spPr bwMode="auto">
            <a:xfrm>
              <a:off x="7724144" y="232004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1FAE283-AF93-4407-A8DC-C9998F30727C}"/>
                </a:ext>
              </a:extLst>
            </p:cNvPr>
            <p:cNvCxnSpPr>
              <a:cxnSpLocks/>
            </p:cNvCxnSpPr>
            <p:nvPr/>
          </p:nvCxnSpPr>
          <p:spPr bwMode="auto">
            <a:xfrm>
              <a:off x="7610023" y="23193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8CBB748-F871-45E5-952D-7FB47351F7E6}"/>
                </a:ext>
              </a:extLst>
            </p:cNvPr>
            <p:cNvCxnSpPr>
              <a:cxnSpLocks/>
            </p:cNvCxnSpPr>
            <p:nvPr/>
          </p:nvCxnSpPr>
          <p:spPr bwMode="auto">
            <a:xfrm>
              <a:off x="7771174" y="23185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8101E03-1A92-4980-B3A5-018520AEFA5C}"/>
                </a:ext>
              </a:extLst>
            </p:cNvPr>
            <p:cNvCxnSpPr>
              <a:cxnSpLocks/>
            </p:cNvCxnSpPr>
            <p:nvPr/>
          </p:nvCxnSpPr>
          <p:spPr bwMode="auto">
            <a:xfrm>
              <a:off x="7804765" y="231945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5B59DD5-EFBD-4A4A-B9F9-3899C777B268}"/>
                </a:ext>
              </a:extLst>
            </p:cNvPr>
            <p:cNvCxnSpPr>
              <a:cxnSpLocks/>
            </p:cNvCxnSpPr>
            <p:nvPr/>
          </p:nvCxnSpPr>
          <p:spPr bwMode="auto">
            <a:xfrm>
              <a:off x="7466993" y="232326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0633977-E305-4987-9430-330E1B4AFB36}"/>
                </a:ext>
              </a:extLst>
            </p:cNvPr>
            <p:cNvCxnSpPr>
              <a:cxnSpLocks/>
            </p:cNvCxnSpPr>
            <p:nvPr/>
          </p:nvCxnSpPr>
          <p:spPr bwMode="auto">
            <a:xfrm>
              <a:off x="8632154" y="2380549"/>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9FEE949-B848-4BD2-B879-29473C8D6E93}"/>
                </a:ext>
              </a:extLst>
            </p:cNvPr>
            <p:cNvCxnSpPr>
              <a:cxnSpLocks/>
            </p:cNvCxnSpPr>
            <p:nvPr/>
          </p:nvCxnSpPr>
          <p:spPr bwMode="auto">
            <a:xfrm>
              <a:off x="8158792" y="2382093"/>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454F9DE-2EB9-47E5-97AD-845343E4FB01}"/>
                </a:ext>
              </a:extLst>
            </p:cNvPr>
            <p:cNvCxnSpPr>
              <a:cxnSpLocks/>
            </p:cNvCxnSpPr>
            <p:nvPr/>
          </p:nvCxnSpPr>
          <p:spPr bwMode="auto">
            <a:xfrm>
              <a:off x="7841824" y="232160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93ADF80-6DB5-4522-A59E-76B915B3E4AB}"/>
                </a:ext>
              </a:extLst>
            </p:cNvPr>
            <p:cNvCxnSpPr>
              <a:cxnSpLocks/>
            </p:cNvCxnSpPr>
            <p:nvPr/>
          </p:nvCxnSpPr>
          <p:spPr bwMode="auto">
            <a:xfrm>
              <a:off x="7869839" y="231695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EFCF2B9-D35F-420F-AB02-E9046EF0EDCE}"/>
                </a:ext>
              </a:extLst>
            </p:cNvPr>
            <p:cNvCxnSpPr>
              <a:cxnSpLocks/>
            </p:cNvCxnSpPr>
            <p:nvPr/>
          </p:nvCxnSpPr>
          <p:spPr bwMode="auto">
            <a:xfrm>
              <a:off x="8041677" y="236022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9773EC1-6D8F-4A50-BF0E-5CC43C9EF772}"/>
                </a:ext>
              </a:extLst>
            </p:cNvPr>
            <p:cNvCxnSpPr>
              <a:cxnSpLocks/>
            </p:cNvCxnSpPr>
            <p:nvPr/>
          </p:nvCxnSpPr>
          <p:spPr bwMode="auto">
            <a:xfrm>
              <a:off x="8007302" y="235278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5507A31-32D3-4990-93CD-BD8F7E06F9FA}"/>
                </a:ext>
              </a:extLst>
            </p:cNvPr>
            <p:cNvCxnSpPr>
              <a:cxnSpLocks/>
            </p:cNvCxnSpPr>
            <p:nvPr/>
          </p:nvCxnSpPr>
          <p:spPr bwMode="auto">
            <a:xfrm>
              <a:off x="9139444" y="2379608"/>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4D76EDB-9F04-41F7-A6AC-9A0C68A16B9D}"/>
                </a:ext>
              </a:extLst>
            </p:cNvPr>
            <p:cNvCxnSpPr>
              <a:cxnSpLocks/>
            </p:cNvCxnSpPr>
            <p:nvPr/>
          </p:nvCxnSpPr>
          <p:spPr bwMode="auto">
            <a:xfrm>
              <a:off x="8292445" y="23860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051E5FE-E7EF-488B-86F1-34D0E9E5D691}"/>
                </a:ext>
              </a:extLst>
            </p:cNvPr>
            <p:cNvCxnSpPr>
              <a:cxnSpLocks/>
            </p:cNvCxnSpPr>
            <p:nvPr/>
          </p:nvCxnSpPr>
          <p:spPr bwMode="auto">
            <a:xfrm>
              <a:off x="8335845" y="238560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2185427-65F2-4E50-A008-43C4F957D8D8}"/>
                </a:ext>
              </a:extLst>
            </p:cNvPr>
            <p:cNvCxnSpPr>
              <a:cxnSpLocks/>
            </p:cNvCxnSpPr>
            <p:nvPr/>
          </p:nvCxnSpPr>
          <p:spPr bwMode="auto">
            <a:xfrm>
              <a:off x="8701197" y="238171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7D831E0-7A96-4B21-9773-C9685374E905}"/>
                </a:ext>
              </a:extLst>
            </p:cNvPr>
            <p:cNvCxnSpPr>
              <a:cxnSpLocks/>
            </p:cNvCxnSpPr>
            <p:nvPr/>
          </p:nvCxnSpPr>
          <p:spPr bwMode="auto">
            <a:xfrm>
              <a:off x="8815022" y="237862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59A5033-C71A-41BF-992B-0B43EFDF8D00}"/>
                </a:ext>
              </a:extLst>
            </p:cNvPr>
            <p:cNvCxnSpPr>
              <a:cxnSpLocks/>
            </p:cNvCxnSpPr>
            <p:nvPr/>
          </p:nvCxnSpPr>
          <p:spPr bwMode="auto">
            <a:xfrm>
              <a:off x="8599730" y="2381797"/>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B4043D3-5D3A-4AD5-8892-64D9CD208A0D}"/>
                </a:ext>
              </a:extLst>
            </p:cNvPr>
            <p:cNvCxnSpPr>
              <a:cxnSpLocks/>
            </p:cNvCxnSpPr>
            <p:nvPr/>
          </p:nvCxnSpPr>
          <p:spPr bwMode="auto">
            <a:xfrm>
              <a:off x="4508644" y="194524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7452335-061E-43DA-9F58-C89738630C6E}"/>
                </a:ext>
              </a:extLst>
            </p:cNvPr>
            <p:cNvCxnSpPr>
              <a:cxnSpLocks/>
            </p:cNvCxnSpPr>
            <p:nvPr/>
          </p:nvCxnSpPr>
          <p:spPr bwMode="auto">
            <a:xfrm>
              <a:off x="4538517" y="1958339"/>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6D8B78D-09CE-4A2D-90B9-269C43A8D8F3}"/>
                </a:ext>
              </a:extLst>
            </p:cNvPr>
            <p:cNvCxnSpPr>
              <a:cxnSpLocks/>
            </p:cNvCxnSpPr>
            <p:nvPr/>
          </p:nvCxnSpPr>
          <p:spPr bwMode="auto">
            <a:xfrm>
              <a:off x="4828821" y="199143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F0F478C-14F5-4E6B-9690-9E3984EFD535}"/>
                </a:ext>
              </a:extLst>
            </p:cNvPr>
            <p:cNvCxnSpPr>
              <a:cxnSpLocks/>
            </p:cNvCxnSpPr>
            <p:nvPr/>
          </p:nvCxnSpPr>
          <p:spPr bwMode="auto">
            <a:xfrm>
              <a:off x="4869874" y="19930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97E8E13-7CA4-462E-8A93-92F799D966DC}"/>
                </a:ext>
              </a:extLst>
            </p:cNvPr>
            <p:cNvCxnSpPr>
              <a:cxnSpLocks/>
            </p:cNvCxnSpPr>
            <p:nvPr/>
          </p:nvCxnSpPr>
          <p:spPr bwMode="auto">
            <a:xfrm>
              <a:off x="4904164" y="20235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8BA7089-765B-4BD1-BC39-CF120309BA4A}"/>
                </a:ext>
              </a:extLst>
            </p:cNvPr>
            <p:cNvCxnSpPr>
              <a:cxnSpLocks/>
            </p:cNvCxnSpPr>
            <p:nvPr/>
          </p:nvCxnSpPr>
          <p:spPr bwMode="auto">
            <a:xfrm>
              <a:off x="5058155" y="203991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3EBC902-64CA-4B6A-81B5-302AD6ECECD0}"/>
                </a:ext>
              </a:extLst>
            </p:cNvPr>
            <p:cNvCxnSpPr>
              <a:cxnSpLocks/>
            </p:cNvCxnSpPr>
            <p:nvPr/>
          </p:nvCxnSpPr>
          <p:spPr bwMode="auto">
            <a:xfrm>
              <a:off x="5282140" y="206617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C2D4D31-35A4-4731-A7C0-8E7044C6CA6A}"/>
                </a:ext>
              </a:extLst>
            </p:cNvPr>
            <p:cNvCxnSpPr>
              <a:cxnSpLocks/>
            </p:cNvCxnSpPr>
            <p:nvPr/>
          </p:nvCxnSpPr>
          <p:spPr bwMode="auto">
            <a:xfrm>
              <a:off x="5348032" y="208457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7190E35-F8EF-41C1-96BF-3D5A91FB24AA}"/>
                </a:ext>
              </a:extLst>
            </p:cNvPr>
            <p:cNvCxnSpPr>
              <a:cxnSpLocks/>
            </p:cNvCxnSpPr>
            <p:nvPr/>
          </p:nvCxnSpPr>
          <p:spPr bwMode="auto">
            <a:xfrm>
              <a:off x="5378512" y="208341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0F4785D-DD08-4C1E-AA0A-4676A7BCC516}"/>
                </a:ext>
              </a:extLst>
            </p:cNvPr>
            <p:cNvCxnSpPr>
              <a:cxnSpLocks/>
            </p:cNvCxnSpPr>
            <p:nvPr/>
          </p:nvCxnSpPr>
          <p:spPr bwMode="auto">
            <a:xfrm>
              <a:off x="5431852" y="208489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B29F91C-46B0-42C4-9B7A-476CF12C2299}"/>
                </a:ext>
              </a:extLst>
            </p:cNvPr>
            <p:cNvCxnSpPr>
              <a:cxnSpLocks/>
            </p:cNvCxnSpPr>
            <p:nvPr/>
          </p:nvCxnSpPr>
          <p:spPr bwMode="auto">
            <a:xfrm>
              <a:off x="6054262" y="217129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EA13472-0980-48F9-A6C0-A502B4F4AB65}"/>
                </a:ext>
              </a:extLst>
            </p:cNvPr>
            <p:cNvCxnSpPr>
              <a:cxnSpLocks/>
            </p:cNvCxnSpPr>
            <p:nvPr/>
          </p:nvCxnSpPr>
          <p:spPr bwMode="auto">
            <a:xfrm>
              <a:off x="8990282" y="238259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B3100A6-CEC4-4E14-A067-9E7372C248A8}"/>
                </a:ext>
              </a:extLst>
            </p:cNvPr>
            <p:cNvCxnSpPr>
              <a:cxnSpLocks/>
            </p:cNvCxnSpPr>
            <p:nvPr/>
          </p:nvCxnSpPr>
          <p:spPr bwMode="auto">
            <a:xfrm>
              <a:off x="9208770" y="2381660"/>
              <a:ext cx="0" cy="74530"/>
            </a:xfrm>
            <a:prstGeom prst="line">
              <a:avLst/>
            </a:prstGeom>
            <a:noFill/>
            <a:ln w="28575" cap="flat" cmpd="sng" algn="ctr">
              <a:solidFill>
                <a:schemeClr val="accent1"/>
              </a:solidFill>
              <a:prstDash val="solid"/>
              <a:round/>
              <a:headEnd type="none" w="med" len="med"/>
              <a:tailEnd type="none" w="med" len="med"/>
            </a:ln>
            <a:effectLst/>
          </p:spPr>
        </p:cxnSp>
      </p:grpSp>
      <p:sp>
        <p:nvSpPr>
          <p:cNvPr id="219" name="TextBox 218">
            <a:extLst>
              <a:ext uri="{FF2B5EF4-FFF2-40B4-BE49-F238E27FC236}">
                <a16:creationId xmlns:a16="http://schemas.microsoft.com/office/drawing/2014/main" id="{6FAA2B7E-85B5-40AA-8906-9946A87257BF}"/>
              </a:ext>
            </a:extLst>
          </p:cNvPr>
          <p:cNvSpPr txBox="1"/>
          <p:nvPr/>
        </p:nvSpPr>
        <p:spPr bwMode="auto">
          <a:xfrm>
            <a:off x="6297218" y="1862922"/>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dirty="0">
                <a:solidFill>
                  <a:schemeClr val="accent1"/>
                </a:solidFill>
                <a:latin typeface="Calibri" panose="020F0502020204030204" pitchFamily="34" charset="0"/>
              </a:rPr>
              <a:t>78.3%</a:t>
            </a:r>
          </a:p>
        </p:txBody>
      </p:sp>
      <p:sp>
        <p:nvSpPr>
          <p:cNvPr id="220" name="TextBox 219">
            <a:extLst>
              <a:ext uri="{FF2B5EF4-FFF2-40B4-BE49-F238E27FC236}">
                <a16:creationId xmlns:a16="http://schemas.microsoft.com/office/drawing/2014/main" id="{136AD724-4855-4C61-8DD7-3DD29EA12B4E}"/>
              </a:ext>
            </a:extLst>
          </p:cNvPr>
          <p:cNvSpPr txBox="1"/>
          <p:nvPr/>
        </p:nvSpPr>
        <p:spPr bwMode="auto">
          <a:xfrm>
            <a:off x="6290257" y="2609032"/>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dirty="0">
                <a:solidFill>
                  <a:schemeClr val="accent3"/>
                </a:solidFill>
                <a:latin typeface="Calibri" panose="020F0502020204030204" pitchFamily="34" charset="0"/>
              </a:rPr>
              <a:t>67.3%</a:t>
            </a:r>
          </a:p>
        </p:txBody>
      </p:sp>
    </p:spTree>
    <p:extLst>
      <p:ext uri="{BB962C8B-B14F-4D97-AF65-F5344CB8AC3E}">
        <p14:creationId xmlns:p14="http://schemas.microsoft.com/office/powerpoint/2010/main" val="3205267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99EB8FD-6E91-4BE8-B187-C7DB2258FD64}"/>
              </a:ext>
            </a:extLst>
          </p:cNvPr>
          <p:cNvSpPr>
            <a:spLocks noGrp="1"/>
          </p:cNvSpPr>
          <p:nvPr>
            <p:ph sz="half" idx="2"/>
          </p:nvPr>
        </p:nvSpPr>
        <p:spPr>
          <a:xfrm>
            <a:off x="8636000" y="3750810"/>
            <a:ext cx="2846204" cy="2425666"/>
          </a:xfrm>
        </p:spPr>
        <p:txBody>
          <a:bodyPr/>
          <a:lstStyle/>
          <a:p>
            <a:r>
              <a:rPr lang="en-US" sz="2000" dirty="0"/>
              <a:t>Adjuvant pembrolizumab improved DFS across subgroups, including those defined by recurrence risk, sarcomatoid features, and PD-L1 CPS</a:t>
            </a:r>
          </a:p>
        </p:txBody>
      </p:sp>
      <p:sp>
        <p:nvSpPr>
          <p:cNvPr id="3" name="Title 2">
            <a:extLst>
              <a:ext uri="{FF2B5EF4-FFF2-40B4-BE49-F238E27FC236}">
                <a16:creationId xmlns:a16="http://schemas.microsoft.com/office/drawing/2014/main" id="{2324BAD5-EE4C-4791-9211-F62A3D8400BA}"/>
              </a:ext>
            </a:extLst>
          </p:cNvPr>
          <p:cNvSpPr>
            <a:spLocks noGrp="1"/>
          </p:cNvSpPr>
          <p:nvPr>
            <p:ph type="title"/>
          </p:nvPr>
        </p:nvSpPr>
        <p:spPr/>
        <p:txBody>
          <a:bodyPr/>
          <a:lstStyle/>
          <a:p>
            <a:r>
              <a:rPr lang="en-US" dirty="0"/>
              <a:t>KEYNOTE-564 Updated Analysis: DFS in Subgroups</a:t>
            </a:r>
          </a:p>
        </p:txBody>
      </p:sp>
      <p:sp>
        <p:nvSpPr>
          <p:cNvPr id="5" name="Text Box 15">
            <a:extLst>
              <a:ext uri="{FF2B5EF4-FFF2-40B4-BE49-F238E27FC236}">
                <a16:creationId xmlns:a16="http://schemas.microsoft.com/office/drawing/2014/main" id="{278E6834-43FB-47F7-AC7A-F3EE0E89FB2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p>
        </p:txBody>
      </p:sp>
      <p:grpSp>
        <p:nvGrpSpPr>
          <p:cNvPr id="6" name="Group 5">
            <a:extLst>
              <a:ext uri="{FF2B5EF4-FFF2-40B4-BE49-F238E27FC236}">
                <a16:creationId xmlns:a16="http://schemas.microsoft.com/office/drawing/2014/main" id="{1ED2E8BC-0973-4F48-9B93-A1381167D3D4}"/>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417C75B4-D9A5-48E6-99B7-E6BE58B68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8">
              <a:extLst>
                <a:ext uri="{FF2B5EF4-FFF2-40B4-BE49-F238E27FC236}">
                  <a16:creationId xmlns:a16="http://schemas.microsoft.com/office/drawing/2014/main" id="{90E81E8B-95D8-4E92-BDFB-66363384EB4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2">
            <a:extLst>
              <a:ext uri="{FF2B5EF4-FFF2-40B4-BE49-F238E27FC236}">
                <a16:creationId xmlns:a16="http://schemas.microsoft.com/office/drawing/2014/main" id="{501F80DD-28B9-4718-9E52-1CC538C70D3A}"/>
              </a:ext>
            </a:extLst>
          </p:cNvPr>
          <p:cNvGraphicFramePr>
            <a:graphicFrameLocks noGrp="1"/>
          </p:cNvGraphicFramePr>
          <p:nvPr/>
        </p:nvGraphicFramePr>
        <p:xfrm>
          <a:off x="727076" y="1604964"/>
          <a:ext cx="10736262" cy="2042256"/>
        </p:xfrm>
        <a:graphic>
          <a:graphicData uri="http://schemas.openxmlformats.org/drawingml/2006/table">
            <a:tbl>
              <a:tblPr/>
              <a:tblGrid>
                <a:gridCol w="1812924">
                  <a:extLst>
                    <a:ext uri="{9D8B030D-6E8A-4147-A177-3AD203B41FA5}">
                      <a16:colId xmlns:a16="http://schemas.microsoft.com/office/drawing/2014/main" val="20000"/>
                    </a:ext>
                  </a:extLst>
                </a:gridCol>
                <a:gridCol w="1487223">
                  <a:extLst>
                    <a:ext uri="{9D8B030D-6E8A-4147-A177-3AD203B41FA5}">
                      <a16:colId xmlns:a16="http://schemas.microsoft.com/office/drawing/2014/main" val="20001"/>
                    </a:ext>
                  </a:extLst>
                </a:gridCol>
                <a:gridCol w="1487223">
                  <a:extLst>
                    <a:ext uri="{9D8B030D-6E8A-4147-A177-3AD203B41FA5}">
                      <a16:colId xmlns:a16="http://schemas.microsoft.com/office/drawing/2014/main" val="1308633242"/>
                    </a:ext>
                  </a:extLst>
                </a:gridCol>
                <a:gridCol w="1487223">
                  <a:extLst>
                    <a:ext uri="{9D8B030D-6E8A-4147-A177-3AD203B41FA5}">
                      <a16:colId xmlns:a16="http://schemas.microsoft.com/office/drawing/2014/main" val="3822130512"/>
                    </a:ext>
                  </a:extLst>
                </a:gridCol>
                <a:gridCol w="1487223">
                  <a:extLst>
                    <a:ext uri="{9D8B030D-6E8A-4147-A177-3AD203B41FA5}">
                      <a16:colId xmlns:a16="http://schemas.microsoft.com/office/drawing/2014/main" val="20002"/>
                    </a:ext>
                  </a:extLst>
                </a:gridCol>
                <a:gridCol w="1487223">
                  <a:extLst>
                    <a:ext uri="{9D8B030D-6E8A-4147-A177-3AD203B41FA5}">
                      <a16:colId xmlns:a16="http://schemas.microsoft.com/office/drawing/2014/main" val="2598623637"/>
                    </a:ext>
                  </a:extLst>
                </a:gridCol>
                <a:gridCol w="1487223">
                  <a:extLst>
                    <a:ext uri="{9D8B030D-6E8A-4147-A177-3AD203B41FA5}">
                      <a16:colId xmlns:a16="http://schemas.microsoft.com/office/drawing/2014/main" val="1403969441"/>
                    </a:ext>
                  </a:extLst>
                </a:gridCol>
              </a:tblGrid>
              <a:tr h="1524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DFS Outcome by Recurrence Risk Subgroup</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Intermediate-High Risk</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Risk</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M1 NED</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422)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433)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29)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2755434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event</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24-mo DFS rate, %</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81.1</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48.7</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DFS, mo</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(0.52-0.89)</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0.60 (0.33-1.10)</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0.28 (0.12-0.66)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10" name="Group 32">
            <a:extLst>
              <a:ext uri="{FF2B5EF4-FFF2-40B4-BE49-F238E27FC236}">
                <a16:creationId xmlns:a16="http://schemas.microsoft.com/office/drawing/2014/main" id="{80B84AC5-F31D-476C-AD43-FA253711FAA0}"/>
              </a:ext>
            </a:extLst>
          </p:cNvPr>
          <p:cNvGraphicFramePr>
            <a:graphicFrameLocks noGrp="1"/>
          </p:cNvGraphicFramePr>
          <p:nvPr/>
        </p:nvGraphicFramePr>
        <p:xfrm>
          <a:off x="745941" y="3750810"/>
          <a:ext cx="7761816" cy="2042256"/>
        </p:xfrm>
        <a:graphic>
          <a:graphicData uri="http://schemas.openxmlformats.org/drawingml/2006/table">
            <a:tbl>
              <a:tblPr/>
              <a:tblGrid>
                <a:gridCol w="1812924">
                  <a:extLst>
                    <a:ext uri="{9D8B030D-6E8A-4147-A177-3AD203B41FA5}">
                      <a16:colId xmlns:a16="http://schemas.microsoft.com/office/drawing/2014/main" val="20000"/>
                    </a:ext>
                  </a:extLst>
                </a:gridCol>
                <a:gridCol w="1487223">
                  <a:extLst>
                    <a:ext uri="{9D8B030D-6E8A-4147-A177-3AD203B41FA5}">
                      <a16:colId xmlns:a16="http://schemas.microsoft.com/office/drawing/2014/main" val="20001"/>
                    </a:ext>
                  </a:extLst>
                </a:gridCol>
                <a:gridCol w="1487223">
                  <a:extLst>
                    <a:ext uri="{9D8B030D-6E8A-4147-A177-3AD203B41FA5}">
                      <a16:colId xmlns:a16="http://schemas.microsoft.com/office/drawing/2014/main" val="1308633242"/>
                    </a:ext>
                  </a:extLst>
                </a:gridCol>
                <a:gridCol w="1487223">
                  <a:extLst>
                    <a:ext uri="{9D8B030D-6E8A-4147-A177-3AD203B41FA5}">
                      <a16:colId xmlns:a16="http://schemas.microsoft.com/office/drawing/2014/main" val="3822130512"/>
                    </a:ext>
                  </a:extLst>
                </a:gridCol>
                <a:gridCol w="1487223">
                  <a:extLst>
                    <a:ext uri="{9D8B030D-6E8A-4147-A177-3AD203B41FA5}">
                      <a16:colId xmlns:a16="http://schemas.microsoft.com/office/drawing/2014/main" val="20002"/>
                    </a:ext>
                  </a:extLst>
                </a:gridCol>
              </a:tblGrid>
              <a:tr h="1524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DFS Outcome by Sarcomatoid Status Subgroup</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Features Absent</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Features Present</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414)</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415)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52)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2755434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event</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24-mo DFS rate, %</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79.5</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69.4</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52.0</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DFS, mo</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0.63 (0.48-0.83)</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(0.29-1.00)</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217824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D831-6F62-45AC-8546-5D4A14AF680B}"/>
              </a:ext>
            </a:extLst>
          </p:cNvPr>
          <p:cNvSpPr>
            <a:spLocks noGrp="1"/>
          </p:cNvSpPr>
          <p:nvPr>
            <p:ph type="title"/>
          </p:nvPr>
        </p:nvSpPr>
        <p:spPr/>
        <p:txBody>
          <a:bodyPr/>
          <a:lstStyle/>
          <a:p>
            <a:r>
              <a:rPr lang="en-US" dirty="0"/>
              <a:t>KEYNOTE-564 Updated Analysis: OS</a:t>
            </a:r>
          </a:p>
        </p:txBody>
      </p:sp>
      <p:sp>
        <p:nvSpPr>
          <p:cNvPr id="3" name="Content Placeholder 2">
            <a:extLst>
              <a:ext uri="{FF2B5EF4-FFF2-40B4-BE49-F238E27FC236}">
                <a16:creationId xmlns:a16="http://schemas.microsoft.com/office/drawing/2014/main" id="{1DF9BF6D-B134-4A50-8BB8-4CC229E50962}"/>
              </a:ext>
            </a:extLst>
          </p:cNvPr>
          <p:cNvSpPr>
            <a:spLocks noGrp="1"/>
          </p:cNvSpPr>
          <p:nvPr>
            <p:ph idx="1"/>
          </p:nvPr>
        </p:nvSpPr>
        <p:spPr>
          <a:xfrm>
            <a:off x="604675" y="4431585"/>
            <a:ext cx="10877529" cy="1732147"/>
          </a:xfrm>
        </p:spPr>
        <p:txBody>
          <a:bodyPr/>
          <a:lstStyle/>
          <a:p>
            <a:r>
              <a:rPr lang="en-US" sz="2200" dirty="0"/>
              <a:t>No significant difference in OS observed between treatment arms in primary and updated analyses</a:t>
            </a:r>
          </a:p>
          <a:p>
            <a:r>
              <a:rPr lang="en-US" sz="2200" dirty="0"/>
              <a:t>OS data still immature in updated analysis</a:t>
            </a:r>
          </a:p>
          <a:p>
            <a:pPr lvl="1"/>
            <a:r>
              <a:rPr lang="en-US" sz="2000" dirty="0"/>
              <a:t>Updated analysis had accrued 66 OS events, with final analysis planned after ~200 OS events</a:t>
            </a:r>
          </a:p>
        </p:txBody>
      </p:sp>
      <p:graphicFrame>
        <p:nvGraphicFramePr>
          <p:cNvPr id="4" name="Group 32">
            <a:extLst>
              <a:ext uri="{FF2B5EF4-FFF2-40B4-BE49-F238E27FC236}">
                <a16:creationId xmlns:a16="http://schemas.microsoft.com/office/drawing/2014/main" id="{DB94CF72-FB07-4F5A-8F1E-367612A6F960}"/>
              </a:ext>
            </a:extLst>
          </p:cNvPr>
          <p:cNvGraphicFramePr>
            <a:graphicFrameLocks noGrp="1"/>
          </p:cNvGraphicFramePr>
          <p:nvPr/>
        </p:nvGraphicFramePr>
        <p:xfrm>
          <a:off x="727076" y="1604964"/>
          <a:ext cx="10735054" cy="2468976"/>
        </p:xfrm>
        <a:graphic>
          <a:graphicData uri="http://schemas.openxmlformats.org/drawingml/2006/table">
            <a:tbl>
              <a:tblPr/>
              <a:tblGrid>
                <a:gridCol w="2507382">
                  <a:extLst>
                    <a:ext uri="{9D8B030D-6E8A-4147-A177-3AD203B41FA5}">
                      <a16:colId xmlns:a16="http://schemas.microsoft.com/office/drawing/2014/main" val="20000"/>
                    </a:ext>
                  </a:extLst>
                </a:gridCol>
                <a:gridCol w="2056918">
                  <a:extLst>
                    <a:ext uri="{9D8B030D-6E8A-4147-A177-3AD203B41FA5}">
                      <a16:colId xmlns:a16="http://schemas.microsoft.com/office/drawing/2014/main" val="20001"/>
                    </a:ext>
                  </a:extLst>
                </a:gridCol>
                <a:gridCol w="2056918">
                  <a:extLst>
                    <a:ext uri="{9D8B030D-6E8A-4147-A177-3AD203B41FA5}">
                      <a16:colId xmlns:a16="http://schemas.microsoft.com/office/drawing/2014/main" val="1308633242"/>
                    </a:ext>
                  </a:extLst>
                </a:gridCol>
                <a:gridCol w="2056918">
                  <a:extLst>
                    <a:ext uri="{9D8B030D-6E8A-4147-A177-3AD203B41FA5}">
                      <a16:colId xmlns:a16="http://schemas.microsoft.com/office/drawing/2014/main" val="3822130512"/>
                    </a:ext>
                  </a:extLst>
                </a:gridCol>
                <a:gridCol w="2056918">
                  <a:extLst>
                    <a:ext uri="{9D8B030D-6E8A-4147-A177-3AD203B41FA5}">
                      <a16:colId xmlns:a16="http://schemas.microsoft.com/office/drawing/2014/main" val="20002"/>
                    </a:ext>
                  </a:extLst>
                </a:gridCol>
              </a:tblGrid>
              <a:tr h="15240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OS Outcome</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Primary Analysis</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Updated Analysis</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2408">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Pembrolizumab</a:t>
                      </a:r>
                      <a:br>
                        <a:rPr kumimoji="0" lang="en-US" sz="1800" b="1" i="0" u="none" strike="noStrike" cap="none" normalizeH="0" baseline="0" dirty="0">
                          <a:ln>
                            <a:noFill/>
                          </a:ln>
                          <a:solidFill>
                            <a:schemeClr val="bg1"/>
                          </a:solidFill>
                          <a:effectLst/>
                          <a:latin typeface="Calibri" panose="020F0502020204030204" pitchFamily="34" charset="0"/>
                        </a:rPr>
                      </a:br>
                      <a:r>
                        <a:rPr kumimoji="0" lang="en-US" sz="1800" b="1" i="0" u="none" strike="noStrike" cap="none" normalizeH="0" baseline="0" dirty="0">
                          <a:ln>
                            <a:noFill/>
                          </a:ln>
                          <a:solidFill>
                            <a:schemeClr val="bg1"/>
                          </a:solidFill>
                          <a:effectLst/>
                          <a:latin typeface="Calibri" panose="020F0502020204030204" pitchFamily="34" charset="0"/>
                        </a:rPr>
                        <a:t>(n = 496)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Placebo</a:t>
                      </a:r>
                      <a:br>
                        <a:rPr kumimoji="0" lang="en-US" sz="1800" b="1" i="0" u="none" strike="noStrike" cap="none" normalizeH="0" baseline="0" dirty="0">
                          <a:ln>
                            <a:noFill/>
                          </a:ln>
                          <a:solidFill>
                            <a:schemeClr val="bg1"/>
                          </a:solidFill>
                          <a:effectLst/>
                          <a:latin typeface="Calibri" panose="020F0502020204030204" pitchFamily="34" charset="0"/>
                        </a:rPr>
                      </a:br>
                      <a:r>
                        <a:rPr kumimoji="0" lang="en-US" sz="1800" b="1" i="0" u="none" strike="noStrike" cap="none" normalizeH="0" baseline="0" dirty="0">
                          <a:ln>
                            <a:noFill/>
                          </a:ln>
                          <a:solidFill>
                            <a:schemeClr val="bg1"/>
                          </a:solidFill>
                          <a:effectLst/>
                          <a:latin typeface="Calibri" panose="020F0502020204030204" pitchFamily="34" charset="0"/>
                        </a:rPr>
                        <a:t>(n = 498)</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Pembrolizumab</a:t>
                      </a:r>
                      <a:br>
                        <a:rPr kumimoji="0" lang="en-US" sz="1800" b="1" i="0" u="none" strike="noStrike" cap="none" normalizeH="0" baseline="0" dirty="0">
                          <a:ln>
                            <a:noFill/>
                          </a:ln>
                          <a:solidFill>
                            <a:schemeClr val="bg1"/>
                          </a:solidFill>
                          <a:effectLst/>
                          <a:latin typeface="Calibri" panose="020F0502020204030204" pitchFamily="34" charset="0"/>
                        </a:rPr>
                      </a:br>
                      <a:r>
                        <a:rPr kumimoji="0" lang="en-US" sz="1800" b="1" i="0" u="none" strike="noStrike" cap="none" normalizeH="0" baseline="0" dirty="0">
                          <a:ln>
                            <a:noFill/>
                          </a:ln>
                          <a:solidFill>
                            <a:schemeClr val="bg1"/>
                          </a:solidFill>
                          <a:effectLst/>
                          <a:latin typeface="Calibri" panose="020F0502020204030204" pitchFamily="34" charset="0"/>
                        </a:rPr>
                        <a:t>(n = 496)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Placebo</a:t>
                      </a:r>
                      <a:br>
                        <a:rPr kumimoji="0" lang="en-US" sz="1800" b="1" i="0" u="none" strike="noStrike" cap="none" normalizeH="0" baseline="0" dirty="0">
                          <a:ln>
                            <a:noFill/>
                          </a:ln>
                          <a:solidFill>
                            <a:schemeClr val="bg1"/>
                          </a:solidFill>
                          <a:effectLst/>
                          <a:latin typeface="Calibri" panose="020F0502020204030204" pitchFamily="34" charset="0"/>
                        </a:rPr>
                      </a:br>
                      <a:r>
                        <a:rPr kumimoji="0" lang="en-US" sz="1800" b="1" i="0" u="none" strike="noStrike" cap="none" normalizeH="0" baseline="0" dirty="0">
                          <a:ln>
                            <a:noFill/>
                          </a:ln>
                          <a:solidFill>
                            <a:schemeClr val="bg1"/>
                          </a:solidFill>
                          <a:effectLst/>
                          <a:latin typeface="Calibri" panose="020F0502020204030204" pitchFamily="34" charset="0"/>
                        </a:rPr>
                        <a:t>(n = 498)</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32755434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Patients with event</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24-mo OS rate, %</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96.6</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93.5</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93.8</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 (0.30-0.96;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.0164*)</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0.52 (0.31-0.86;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.0048</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5" name="Text Box 30">
            <a:extLst>
              <a:ext uri="{FF2B5EF4-FFF2-40B4-BE49-F238E27FC236}">
                <a16:creationId xmlns:a16="http://schemas.microsoft.com/office/drawing/2014/main" id="{5D4AE4E7-A233-41CE-8200-F294D9727D2E}"/>
              </a:ext>
            </a:extLst>
          </p:cNvPr>
          <p:cNvSpPr txBox="1">
            <a:spLocks noChangeArrowheads="1"/>
          </p:cNvSpPr>
          <p:nvPr/>
        </p:nvSpPr>
        <p:spPr bwMode="auto">
          <a:xfrm>
            <a:off x="727077" y="410015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*Did not cross prespecified boundary for significance.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Did not cross prespecified boundary for significance (1-sided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 .000095).</a:t>
            </a:r>
          </a:p>
        </p:txBody>
      </p:sp>
      <p:sp>
        <p:nvSpPr>
          <p:cNvPr id="6" name="Text Box 15">
            <a:extLst>
              <a:ext uri="{FF2B5EF4-FFF2-40B4-BE49-F238E27FC236}">
                <a16:creationId xmlns:a16="http://schemas.microsoft.com/office/drawing/2014/main" id="{D16DDFFF-D047-43DA-A8ED-5330406B76F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p>
        </p:txBody>
      </p:sp>
      <p:grpSp>
        <p:nvGrpSpPr>
          <p:cNvPr id="7" name="Group 6">
            <a:extLst>
              <a:ext uri="{FF2B5EF4-FFF2-40B4-BE49-F238E27FC236}">
                <a16:creationId xmlns:a16="http://schemas.microsoft.com/office/drawing/2014/main" id="{609B9561-1BAB-48ED-A5C1-4037EF8A5EE6}"/>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34556FCF-E788-4436-B4F5-672746B0F4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9959E7E3-3EFD-4AC8-BB0E-D62E3267FB6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859656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Updated Analysis: </a:t>
            </a:r>
            <a:br>
              <a:rPr lang="en-US" altLang="en-US" dirty="0"/>
            </a:br>
            <a:r>
              <a:rPr lang="en-US" altLang="en-US" dirty="0"/>
              <a:t>Safety in As-Treated Population</a:t>
            </a:r>
            <a:endParaRPr lang="en-US" dirty="0"/>
          </a:p>
        </p:txBody>
      </p:sp>
      <p:sp>
        <p:nvSpPr>
          <p:cNvPr id="3" name="Content Placeholder 2">
            <a:extLst>
              <a:ext uri="{FF2B5EF4-FFF2-40B4-BE49-F238E27FC236}">
                <a16:creationId xmlns:a16="http://schemas.microsoft.com/office/drawing/2014/main" id="{B3276570-5B75-4D8D-A674-0CC7EEC0957D}"/>
              </a:ext>
            </a:extLst>
          </p:cNvPr>
          <p:cNvSpPr>
            <a:spLocks noGrp="1"/>
          </p:cNvSpPr>
          <p:nvPr>
            <p:ph idx="1"/>
          </p:nvPr>
        </p:nvSpPr>
        <p:spPr>
          <a:xfrm>
            <a:off x="604675" y="5830983"/>
            <a:ext cx="10877529" cy="332749"/>
          </a:xfrm>
        </p:spPr>
        <p:txBody>
          <a:bodyPr/>
          <a:lstStyle/>
          <a:p>
            <a:r>
              <a:rPr lang="en-US" sz="2000" dirty="0"/>
              <a:t>Pembrolizumab arm exhibited higher rates of grade 3/4 AEs, treatment discontinuations, and systemic corticosteroid use to treat immune-related AEs</a:t>
            </a:r>
          </a:p>
        </p:txBody>
      </p:sp>
      <p:sp>
        <p:nvSpPr>
          <p:cNvPr id="4" name="Text Box 15">
            <a:extLst>
              <a:ext uri="{FF2B5EF4-FFF2-40B4-BE49-F238E27FC236}">
                <a16:creationId xmlns:a16="http://schemas.microsoft.com/office/drawing/2014/main" id="{424AF7E9-A4CD-B645-9554-7CC8067B51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5031A3E0-6060-4340-8013-FCC1002C4617}"/>
              </a:ext>
            </a:extLst>
          </p:cNvPr>
          <p:cNvGraphicFramePr>
            <a:graphicFrameLocks/>
          </p:cNvGraphicFramePr>
          <p:nvPr/>
        </p:nvGraphicFramePr>
        <p:xfrm>
          <a:off x="727076" y="1604964"/>
          <a:ext cx="10735057" cy="3962496"/>
        </p:xfrm>
        <a:graphic>
          <a:graphicData uri="http://schemas.openxmlformats.org/drawingml/2006/table">
            <a:tbl>
              <a:tblPr/>
              <a:tblGrid>
                <a:gridCol w="3717333">
                  <a:extLst>
                    <a:ext uri="{9D8B030D-6E8A-4147-A177-3AD203B41FA5}">
                      <a16:colId xmlns:a16="http://schemas.microsoft.com/office/drawing/2014/main" val="20000"/>
                    </a:ext>
                  </a:extLst>
                </a:gridCol>
                <a:gridCol w="1754431">
                  <a:extLst>
                    <a:ext uri="{9D8B030D-6E8A-4147-A177-3AD203B41FA5}">
                      <a16:colId xmlns:a16="http://schemas.microsoft.com/office/drawing/2014/main" val="20001"/>
                    </a:ext>
                  </a:extLst>
                </a:gridCol>
                <a:gridCol w="1754431">
                  <a:extLst>
                    <a:ext uri="{9D8B030D-6E8A-4147-A177-3AD203B41FA5}">
                      <a16:colId xmlns:a16="http://schemas.microsoft.com/office/drawing/2014/main" val="20002"/>
                    </a:ext>
                  </a:extLst>
                </a:gridCol>
                <a:gridCol w="1754431">
                  <a:extLst>
                    <a:ext uri="{9D8B030D-6E8A-4147-A177-3AD203B41FA5}">
                      <a16:colId xmlns:a16="http://schemas.microsoft.com/office/drawing/2014/main" val="280705952"/>
                    </a:ext>
                  </a:extLst>
                </a:gridCol>
                <a:gridCol w="1754431">
                  <a:extLst>
                    <a:ext uri="{9D8B030D-6E8A-4147-A177-3AD203B41FA5}">
                      <a16:colId xmlns:a16="http://schemas.microsoft.com/office/drawing/2014/main" val="785083738"/>
                    </a:ext>
                  </a:extLst>
                </a:gridCol>
              </a:tblGrid>
              <a:tr h="2697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Participants With ≥1 AE, n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Primary Analysis</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Updated Analysis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976301370"/>
                  </a:ext>
                </a:extLst>
              </a:tr>
              <a:tr h="45374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Participants With ≥1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488)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496)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Pembrolizumab</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488)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Placebo</a:t>
                      </a:r>
                      <a:br>
                        <a:rPr kumimoji="0" lang="en-US" sz="1400" b="1" i="0" u="none" strike="noStrike" cap="none" normalizeH="0" baseline="0" dirty="0">
                          <a:ln>
                            <a:noFill/>
                          </a:ln>
                          <a:solidFill>
                            <a:schemeClr val="bg1"/>
                          </a:solidFill>
                          <a:effectLst/>
                          <a:latin typeface="Calibri" panose="020F0502020204030204" pitchFamily="34" charset="0"/>
                        </a:rPr>
                      </a:br>
                      <a:r>
                        <a:rPr kumimoji="0" lang="en-US" sz="1400" b="1" i="0" u="none" strike="noStrike" cap="none" normalizeH="0" baseline="0" dirty="0">
                          <a:ln>
                            <a:noFill/>
                          </a:ln>
                          <a:solidFill>
                            <a:schemeClr val="bg1"/>
                          </a:solidFill>
                          <a:effectLst/>
                          <a:latin typeface="Calibri" panose="020F0502020204030204" pitchFamily="34" charset="0"/>
                        </a:rPr>
                        <a:t>(n = 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1"/>
                  </a:ext>
                </a:extLst>
              </a:tr>
              <a:tr h="835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All-cause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treatment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470 (96.3)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452 (91.1)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470 (96.3)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453 (91.3)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5109925"/>
                  </a:ext>
                </a:extLst>
              </a:tr>
              <a:tr h="453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all-cause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treatment d/c</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(10.0)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358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Treatment-related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treatment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Led to death</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386 (79.1)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(17.6)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 (53.4)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386 (79.1)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265 (53.4)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4912285"/>
                  </a:ext>
                </a:extLst>
              </a:tr>
              <a:tr h="6447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Immune-mediated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High-dose systemic corticosteroids*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(34.6)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(7.4)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(7.6)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5044589"/>
                  </a:ext>
                </a:extLst>
              </a:tr>
            </a:tbl>
          </a:graphicData>
        </a:graphic>
      </p:graphicFrame>
      <p:grpSp>
        <p:nvGrpSpPr>
          <p:cNvPr id="10" name="Group 9">
            <a:extLst>
              <a:ext uri="{FF2B5EF4-FFF2-40B4-BE49-F238E27FC236}">
                <a16:creationId xmlns:a16="http://schemas.microsoft.com/office/drawing/2014/main" id="{42F0F3EA-8AAA-4017-8153-F322483A7451}"/>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5E6E851F-111E-488D-8024-FC6AD3696C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E3422EAE-B5E0-466A-8999-F75B153EB58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30">
            <a:extLst>
              <a:ext uri="{FF2B5EF4-FFF2-40B4-BE49-F238E27FC236}">
                <a16:creationId xmlns:a16="http://schemas.microsoft.com/office/drawing/2014/main" id="{87747CA4-97EC-4023-85F6-DDF0E04ABCED}"/>
              </a:ext>
            </a:extLst>
          </p:cNvPr>
          <p:cNvSpPr txBox="1">
            <a:spLocks noChangeArrowheads="1"/>
          </p:cNvSpPr>
          <p:nvPr/>
        </p:nvSpPr>
        <p:spPr bwMode="auto">
          <a:xfrm>
            <a:off x="727077" y="5563945"/>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*Defined as ≥40 mg/day to treat AEs prespecified as immune mediated.</a:t>
            </a:r>
          </a:p>
        </p:txBody>
      </p:sp>
    </p:spTree>
    <p:extLst>
      <p:ext uri="{BB962C8B-B14F-4D97-AF65-F5344CB8AC3E}">
        <p14:creationId xmlns:p14="http://schemas.microsoft.com/office/powerpoint/2010/main" val="9083002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Updated Analysis: </a:t>
            </a:r>
            <a:br>
              <a:rPr lang="en-US" altLang="en-US" dirty="0"/>
            </a:br>
            <a:r>
              <a:rPr lang="en-US" altLang="en-US" dirty="0"/>
              <a:t>TRAEs With Incidence ≥5% in As-Treated Population</a:t>
            </a:r>
            <a:endParaRPr lang="en-US" dirty="0"/>
          </a:p>
        </p:txBody>
      </p:sp>
      <p:sp>
        <p:nvSpPr>
          <p:cNvPr id="4" name="Text Box 15">
            <a:extLst>
              <a:ext uri="{FF2B5EF4-FFF2-40B4-BE49-F238E27FC236}">
                <a16:creationId xmlns:a16="http://schemas.microsoft.com/office/drawing/2014/main" id="{424AF7E9-A4CD-B645-9554-7CC8067B51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Reproduced with permission.</a:t>
            </a:r>
            <a:endParaRPr lang="en-US" altLang="en-US" sz="1200" b="0" dirty="0">
              <a:solidFill>
                <a:schemeClr val="bg2"/>
              </a:solidFill>
              <a:latin typeface="Calibri" panose="020F0502020204030204" pitchFamily="34" charset="0"/>
            </a:endParaRPr>
          </a:p>
        </p:txBody>
      </p:sp>
      <p:grpSp>
        <p:nvGrpSpPr>
          <p:cNvPr id="16" name="Group 15">
            <a:extLst>
              <a:ext uri="{FF2B5EF4-FFF2-40B4-BE49-F238E27FC236}">
                <a16:creationId xmlns:a16="http://schemas.microsoft.com/office/drawing/2014/main" id="{B448DBAB-6AF5-45BD-A984-06494364F08F}"/>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DBD25EE4-78F1-40E5-B8EE-810E4936B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1DC90E05-2E99-4DFA-AED6-4423C6E671B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Box 5">
            <a:extLst>
              <a:ext uri="{FF2B5EF4-FFF2-40B4-BE49-F238E27FC236}">
                <a16:creationId xmlns:a16="http://schemas.microsoft.com/office/drawing/2014/main" id="{73E47E4E-6CC2-4359-85D4-A5DC9C8663CC}"/>
              </a:ext>
            </a:extLst>
          </p:cNvPr>
          <p:cNvSpPr txBox="1"/>
          <p:nvPr/>
        </p:nvSpPr>
        <p:spPr bwMode="auto">
          <a:xfrm>
            <a:off x="1743075" y="1472463"/>
            <a:ext cx="3928319"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Total Incidence of Any-Grade AEs, n (%)</a:t>
            </a:r>
          </a:p>
        </p:txBody>
      </p:sp>
      <p:sp>
        <p:nvSpPr>
          <p:cNvPr id="20" name="TextBox 19">
            <a:extLst>
              <a:ext uri="{FF2B5EF4-FFF2-40B4-BE49-F238E27FC236}">
                <a16:creationId xmlns:a16="http://schemas.microsoft.com/office/drawing/2014/main" id="{06070650-5686-4D56-A5DE-A6DD3EFA7BB1}"/>
              </a:ext>
            </a:extLst>
          </p:cNvPr>
          <p:cNvSpPr txBox="1"/>
          <p:nvPr/>
        </p:nvSpPr>
        <p:spPr bwMode="auto">
          <a:xfrm>
            <a:off x="6369603" y="1498844"/>
            <a:ext cx="5457649"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Time to First Onset in Pembrolizumab Arm, Wk</a:t>
            </a:r>
          </a:p>
        </p:txBody>
      </p:sp>
      <p:sp>
        <p:nvSpPr>
          <p:cNvPr id="23" name="TextBox 22">
            <a:extLst>
              <a:ext uri="{FF2B5EF4-FFF2-40B4-BE49-F238E27FC236}">
                <a16:creationId xmlns:a16="http://schemas.microsoft.com/office/drawing/2014/main" id="{DBC59AD4-295C-4FC2-AF61-32669A1BA604}"/>
              </a:ext>
            </a:extLst>
          </p:cNvPr>
          <p:cNvSpPr txBox="1"/>
          <p:nvPr/>
        </p:nvSpPr>
        <p:spPr bwMode="auto">
          <a:xfrm>
            <a:off x="8495655" y="1770538"/>
            <a:ext cx="558166" cy="30777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 mo</a:t>
            </a:r>
          </a:p>
        </p:txBody>
      </p:sp>
      <p:grpSp>
        <p:nvGrpSpPr>
          <p:cNvPr id="30" name="Group 29">
            <a:extLst>
              <a:ext uri="{FF2B5EF4-FFF2-40B4-BE49-F238E27FC236}">
                <a16:creationId xmlns:a16="http://schemas.microsoft.com/office/drawing/2014/main" id="{777CDB15-181D-4DCE-A988-F2789C4DB1A7}"/>
              </a:ext>
            </a:extLst>
          </p:cNvPr>
          <p:cNvGrpSpPr/>
          <p:nvPr/>
        </p:nvGrpSpPr>
        <p:grpSpPr>
          <a:xfrm rot="5400000">
            <a:off x="8680733" y="4122986"/>
            <a:ext cx="73166" cy="2825412"/>
            <a:chOff x="2869809" y="1638885"/>
            <a:chExt cx="98474" cy="2928424"/>
          </a:xfrm>
        </p:grpSpPr>
        <p:cxnSp>
          <p:nvCxnSpPr>
            <p:cNvPr id="31" name="Straight Connector 30">
              <a:extLst>
                <a:ext uri="{FF2B5EF4-FFF2-40B4-BE49-F238E27FC236}">
                  <a16:creationId xmlns:a16="http://schemas.microsoft.com/office/drawing/2014/main" id="{4C5FE34F-E617-4FDE-B53D-B4150D575A8B}"/>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02ACB94-93DB-4C4B-ACBF-CF6A6325A96A}"/>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A80402E-A7D1-4977-A156-523FACF3B594}"/>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5FC5732-9F19-417D-92EC-0BE4C4D18B53}"/>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FBF2A69-5F81-4A01-966E-10F98415BAFE}"/>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5D5DBE5-3B4F-42F0-B77B-B06E850D7543}"/>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0B9FBBCE-EBA8-4ED6-880E-E75D0A99DF4A}"/>
              </a:ext>
            </a:extLst>
          </p:cNvPr>
          <p:cNvSpPr txBox="1"/>
          <p:nvPr/>
        </p:nvSpPr>
        <p:spPr bwMode="auto">
          <a:xfrm>
            <a:off x="6419093" y="1904775"/>
            <a:ext cx="791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Fatigue</a:t>
            </a:r>
          </a:p>
        </p:txBody>
      </p:sp>
      <p:sp>
        <p:nvSpPr>
          <p:cNvPr id="44" name="TextBox 43">
            <a:extLst>
              <a:ext uri="{FF2B5EF4-FFF2-40B4-BE49-F238E27FC236}">
                <a16:creationId xmlns:a16="http://schemas.microsoft.com/office/drawing/2014/main" id="{08BCA0FD-85C3-48B3-811D-6D6745EC53A7}"/>
              </a:ext>
            </a:extLst>
          </p:cNvPr>
          <p:cNvSpPr txBox="1"/>
          <p:nvPr/>
        </p:nvSpPr>
        <p:spPr bwMode="auto">
          <a:xfrm>
            <a:off x="6365168" y="2272254"/>
            <a:ext cx="845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Pruritus</a:t>
            </a:r>
          </a:p>
        </p:txBody>
      </p:sp>
      <p:sp>
        <p:nvSpPr>
          <p:cNvPr id="45" name="TextBox 44">
            <a:extLst>
              <a:ext uri="{FF2B5EF4-FFF2-40B4-BE49-F238E27FC236}">
                <a16:creationId xmlns:a16="http://schemas.microsoft.com/office/drawing/2014/main" id="{6A0B181E-F346-43E9-A127-58F5876D99CA}"/>
              </a:ext>
            </a:extLst>
          </p:cNvPr>
          <p:cNvSpPr txBox="1"/>
          <p:nvPr/>
        </p:nvSpPr>
        <p:spPr bwMode="auto">
          <a:xfrm>
            <a:off x="5700627" y="2616875"/>
            <a:ext cx="1509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Hypothyroidism</a:t>
            </a:r>
          </a:p>
        </p:txBody>
      </p:sp>
      <p:sp>
        <p:nvSpPr>
          <p:cNvPr id="46" name="TextBox 45">
            <a:extLst>
              <a:ext uri="{FF2B5EF4-FFF2-40B4-BE49-F238E27FC236}">
                <a16:creationId xmlns:a16="http://schemas.microsoft.com/office/drawing/2014/main" id="{84A7457C-5F19-4C66-9B6D-7167E49C8084}"/>
              </a:ext>
            </a:extLst>
          </p:cNvPr>
          <p:cNvSpPr txBox="1"/>
          <p:nvPr/>
        </p:nvSpPr>
        <p:spPr bwMode="auto">
          <a:xfrm>
            <a:off x="6302651" y="3000638"/>
            <a:ext cx="9076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Diarrhea</a:t>
            </a:r>
          </a:p>
        </p:txBody>
      </p:sp>
      <p:sp>
        <p:nvSpPr>
          <p:cNvPr id="47" name="TextBox 46">
            <a:extLst>
              <a:ext uri="{FF2B5EF4-FFF2-40B4-BE49-F238E27FC236}">
                <a16:creationId xmlns:a16="http://schemas.microsoft.com/office/drawing/2014/main" id="{2DD16CA4-5D8F-431D-993E-370E5D19B74F}"/>
              </a:ext>
            </a:extLst>
          </p:cNvPr>
          <p:cNvSpPr txBox="1"/>
          <p:nvPr/>
        </p:nvSpPr>
        <p:spPr bwMode="auto">
          <a:xfrm>
            <a:off x="6628060" y="3353965"/>
            <a:ext cx="582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Rash</a:t>
            </a:r>
          </a:p>
        </p:txBody>
      </p:sp>
      <p:sp>
        <p:nvSpPr>
          <p:cNvPr id="48" name="TextBox 47">
            <a:extLst>
              <a:ext uri="{FF2B5EF4-FFF2-40B4-BE49-F238E27FC236}">
                <a16:creationId xmlns:a16="http://schemas.microsoft.com/office/drawing/2014/main" id="{BF0F6D8B-5679-49F0-9C36-A71E4410F198}"/>
              </a:ext>
            </a:extLst>
          </p:cNvPr>
          <p:cNvSpPr txBox="1"/>
          <p:nvPr/>
        </p:nvSpPr>
        <p:spPr bwMode="auto">
          <a:xfrm>
            <a:off x="5634904" y="3706830"/>
            <a:ext cx="1575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Hyperthyroidism</a:t>
            </a:r>
          </a:p>
        </p:txBody>
      </p:sp>
      <p:sp>
        <p:nvSpPr>
          <p:cNvPr id="49" name="TextBox 48">
            <a:extLst>
              <a:ext uri="{FF2B5EF4-FFF2-40B4-BE49-F238E27FC236}">
                <a16:creationId xmlns:a16="http://schemas.microsoft.com/office/drawing/2014/main" id="{4DC359D5-00FC-4F98-8E87-BAAEF1E60950}"/>
              </a:ext>
            </a:extLst>
          </p:cNvPr>
          <p:cNvSpPr txBox="1"/>
          <p:nvPr/>
        </p:nvSpPr>
        <p:spPr bwMode="auto">
          <a:xfrm>
            <a:off x="7160178" y="548889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9C8CDEDE-51D3-48AA-83B0-9F3DC7F72A44}"/>
              </a:ext>
            </a:extLst>
          </p:cNvPr>
          <p:cNvSpPr txBox="1"/>
          <p:nvPr/>
        </p:nvSpPr>
        <p:spPr bwMode="auto">
          <a:xfrm>
            <a:off x="7679970"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1" name="TextBox 50">
            <a:extLst>
              <a:ext uri="{FF2B5EF4-FFF2-40B4-BE49-F238E27FC236}">
                <a16:creationId xmlns:a16="http://schemas.microsoft.com/office/drawing/2014/main" id="{F46FCC19-F71E-4531-B05A-7339D6E2EB01}"/>
              </a:ext>
            </a:extLst>
          </p:cNvPr>
          <p:cNvSpPr txBox="1"/>
          <p:nvPr/>
        </p:nvSpPr>
        <p:spPr bwMode="auto">
          <a:xfrm>
            <a:off x="8256914"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681A0398-5BB9-49C2-90CC-38FC8664806E}"/>
              </a:ext>
            </a:extLst>
          </p:cNvPr>
          <p:cNvSpPr txBox="1"/>
          <p:nvPr/>
        </p:nvSpPr>
        <p:spPr bwMode="auto">
          <a:xfrm>
            <a:off x="8789599"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AAFE998D-1D99-47EF-BE60-0ECB086C4CA5}"/>
              </a:ext>
            </a:extLst>
          </p:cNvPr>
          <p:cNvSpPr txBox="1"/>
          <p:nvPr/>
        </p:nvSpPr>
        <p:spPr bwMode="auto">
          <a:xfrm>
            <a:off x="9367267"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4" name="TextBox 53">
            <a:extLst>
              <a:ext uri="{FF2B5EF4-FFF2-40B4-BE49-F238E27FC236}">
                <a16:creationId xmlns:a16="http://schemas.microsoft.com/office/drawing/2014/main" id="{FBD55816-1CFB-4CA9-8ACD-7170CCA1B901}"/>
              </a:ext>
            </a:extLst>
          </p:cNvPr>
          <p:cNvSpPr txBox="1"/>
          <p:nvPr/>
        </p:nvSpPr>
        <p:spPr bwMode="auto">
          <a:xfrm>
            <a:off x="9932349"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5" name="TextBox 54">
            <a:extLst>
              <a:ext uri="{FF2B5EF4-FFF2-40B4-BE49-F238E27FC236}">
                <a16:creationId xmlns:a16="http://schemas.microsoft.com/office/drawing/2014/main" id="{4C3F2BB0-CC14-4CED-A015-7BC06AE593AB}"/>
              </a:ext>
            </a:extLst>
          </p:cNvPr>
          <p:cNvSpPr txBox="1"/>
          <p:nvPr/>
        </p:nvSpPr>
        <p:spPr bwMode="auto">
          <a:xfrm>
            <a:off x="10482818" y="54888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 name="Freeform: Shape 2">
            <a:extLst>
              <a:ext uri="{FF2B5EF4-FFF2-40B4-BE49-F238E27FC236}">
                <a16:creationId xmlns:a16="http://schemas.microsoft.com/office/drawing/2014/main" id="{FC5723D5-43EA-4EB3-AFA9-C32D5A9B5CC9}"/>
              </a:ext>
            </a:extLst>
          </p:cNvPr>
          <p:cNvSpPr/>
          <p:nvPr/>
        </p:nvSpPr>
        <p:spPr bwMode="auto">
          <a:xfrm>
            <a:off x="7250256" y="1954463"/>
            <a:ext cx="3560781" cy="3544644"/>
          </a:xfrm>
          <a:custGeom>
            <a:avLst/>
            <a:gdLst>
              <a:gd name="connsiteX0" fmla="*/ 0 w 3560781"/>
              <a:gd name="connsiteY0" fmla="*/ 0 h 3544644"/>
              <a:gd name="connsiteX1" fmla="*/ 0 w 3560781"/>
              <a:gd name="connsiteY1" fmla="*/ 3544644 h 3544644"/>
              <a:gd name="connsiteX2" fmla="*/ 3560781 w 3560781"/>
              <a:gd name="connsiteY2" fmla="*/ 3544644 h 3544644"/>
            </a:gdLst>
            <a:ahLst/>
            <a:cxnLst>
              <a:cxn ang="0">
                <a:pos x="connsiteX0" y="connsiteY0"/>
              </a:cxn>
              <a:cxn ang="0">
                <a:pos x="connsiteX1" y="connsiteY1"/>
              </a:cxn>
              <a:cxn ang="0">
                <a:pos x="connsiteX2" y="connsiteY2"/>
              </a:cxn>
            </a:cxnLst>
            <a:rect l="l" t="t" r="r" b="b"/>
            <a:pathLst>
              <a:path w="3560781" h="3544644">
                <a:moveTo>
                  <a:pt x="0" y="0"/>
                </a:moveTo>
                <a:lnTo>
                  <a:pt x="0" y="3544644"/>
                </a:lnTo>
                <a:lnTo>
                  <a:pt x="3560781" y="3544644"/>
                </a:lnTo>
              </a:path>
            </a:pathLst>
          </a:custGeom>
          <a:noFill/>
          <a:ln w="28575">
            <a:solidFill>
              <a:schemeClr val="bg1"/>
            </a:solidFill>
            <a:miter lim="800000"/>
            <a:headEnd/>
            <a:tailEnd/>
          </a:ln>
        </p:spPr>
        <p:txBody>
          <a:bodyPr rtlCol="0" anchor="ctr"/>
          <a:lstStyle/>
          <a:p>
            <a:pPr algn="ctr"/>
            <a:endParaRPr lang="en-US" dirty="0"/>
          </a:p>
        </p:txBody>
      </p:sp>
      <p:grpSp>
        <p:nvGrpSpPr>
          <p:cNvPr id="5" name="Group 4">
            <a:extLst>
              <a:ext uri="{FF2B5EF4-FFF2-40B4-BE49-F238E27FC236}">
                <a16:creationId xmlns:a16="http://schemas.microsoft.com/office/drawing/2014/main" id="{15ECF7AA-6901-4FF1-BE1F-5DFBFA4A8A13}"/>
              </a:ext>
            </a:extLst>
          </p:cNvPr>
          <p:cNvGrpSpPr/>
          <p:nvPr/>
        </p:nvGrpSpPr>
        <p:grpSpPr>
          <a:xfrm>
            <a:off x="7164194" y="2106566"/>
            <a:ext cx="91515" cy="3264737"/>
            <a:chOff x="7315199" y="2023934"/>
            <a:chExt cx="91515" cy="3264737"/>
          </a:xfrm>
        </p:grpSpPr>
        <p:grpSp>
          <p:nvGrpSpPr>
            <p:cNvPr id="15" name="Group 14">
              <a:extLst>
                <a:ext uri="{FF2B5EF4-FFF2-40B4-BE49-F238E27FC236}">
                  <a16:creationId xmlns:a16="http://schemas.microsoft.com/office/drawing/2014/main" id="{3982EA7E-BF39-4DBD-A16A-6F4128892A9B}"/>
                </a:ext>
              </a:extLst>
            </p:cNvPr>
            <p:cNvGrpSpPr/>
            <p:nvPr/>
          </p:nvGrpSpPr>
          <p:grpSpPr>
            <a:xfrm>
              <a:off x="7315199" y="3470973"/>
              <a:ext cx="81245" cy="1817698"/>
              <a:chOff x="2869809" y="1638885"/>
              <a:chExt cx="98474" cy="2928424"/>
            </a:xfrm>
          </p:grpSpPr>
          <p:cxnSp>
            <p:nvCxnSpPr>
              <p:cNvPr id="24" name="Straight Connector 23">
                <a:extLst>
                  <a:ext uri="{FF2B5EF4-FFF2-40B4-BE49-F238E27FC236}">
                    <a16:creationId xmlns:a16="http://schemas.microsoft.com/office/drawing/2014/main" id="{9A073B61-0E76-4FC1-8CBD-051FCF48B2F9}"/>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75F543-78EA-47C0-ABBD-4B81D58610A2}"/>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B7AAE78-90D4-4FA1-93F6-584ADF9A359A}"/>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AF793FD-FAF6-4604-95B3-1E55DB63E7E0}"/>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6937FEB-3A4E-4A0B-B288-69A9ADE1EBA1}"/>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B6035ED-8EC5-4211-8620-2E90A6C4B692}"/>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0DB38672-05E3-4217-997D-C91593B40E8B}"/>
                </a:ext>
              </a:extLst>
            </p:cNvPr>
            <p:cNvGrpSpPr/>
            <p:nvPr/>
          </p:nvGrpSpPr>
          <p:grpSpPr>
            <a:xfrm>
              <a:off x="7325469" y="2023934"/>
              <a:ext cx="81245" cy="1090619"/>
              <a:chOff x="2869809" y="2810255"/>
              <a:chExt cx="98474" cy="1757054"/>
            </a:xfrm>
          </p:grpSpPr>
          <p:cxnSp>
            <p:nvCxnSpPr>
              <p:cNvPr id="63" name="Straight Connector 62">
                <a:extLst>
                  <a:ext uri="{FF2B5EF4-FFF2-40B4-BE49-F238E27FC236}">
                    <a16:creationId xmlns:a16="http://schemas.microsoft.com/office/drawing/2014/main" id="{BEE2C09B-CA5D-4CA6-9E3D-B15C806F49A6}"/>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47FD491-BDA6-49D7-BC58-6A213B4C9F44}"/>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4370939-87C6-4724-BC1D-BC1096710C61}"/>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B3B85D7-D13F-42F3-B862-70506439AFDC}"/>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7" name="Straight Connector 66">
            <a:extLst>
              <a:ext uri="{FF2B5EF4-FFF2-40B4-BE49-F238E27FC236}">
                <a16:creationId xmlns:a16="http://schemas.microsoft.com/office/drawing/2014/main" id="{18BCAC3D-3FA0-4C3B-9509-C8EC173C8DF8}"/>
              </a:ext>
            </a:extLst>
          </p:cNvPr>
          <p:cNvCxnSpPr>
            <a:cxnSpLocks/>
          </p:cNvCxnSpPr>
          <p:nvPr/>
        </p:nvCxnSpPr>
        <p:spPr bwMode="auto">
          <a:xfrm rot="5400000" flipH="1">
            <a:off x="10644260" y="5523984"/>
            <a:ext cx="70173" cy="0"/>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336FE554-8BAC-45B6-A2CE-67B2AF070CB0}"/>
              </a:ext>
            </a:extLst>
          </p:cNvPr>
          <p:cNvSpPr txBox="1"/>
          <p:nvPr/>
        </p:nvSpPr>
        <p:spPr bwMode="auto">
          <a:xfrm>
            <a:off x="6195523" y="4069934"/>
            <a:ext cx="1004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Arthralgia</a:t>
            </a:r>
          </a:p>
        </p:txBody>
      </p:sp>
      <p:sp>
        <p:nvSpPr>
          <p:cNvPr id="69" name="TextBox 68">
            <a:extLst>
              <a:ext uri="{FF2B5EF4-FFF2-40B4-BE49-F238E27FC236}">
                <a16:creationId xmlns:a16="http://schemas.microsoft.com/office/drawing/2014/main" id="{49B4CA84-BCC1-404A-A8AE-CF640F007782}"/>
              </a:ext>
            </a:extLst>
          </p:cNvPr>
          <p:cNvSpPr txBox="1"/>
          <p:nvPr/>
        </p:nvSpPr>
        <p:spPr bwMode="auto">
          <a:xfrm>
            <a:off x="6421653" y="4437070"/>
            <a:ext cx="80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Nausea</a:t>
            </a:r>
          </a:p>
        </p:txBody>
      </p:sp>
      <p:sp>
        <p:nvSpPr>
          <p:cNvPr id="70" name="TextBox 69">
            <a:extLst>
              <a:ext uri="{FF2B5EF4-FFF2-40B4-BE49-F238E27FC236}">
                <a16:creationId xmlns:a16="http://schemas.microsoft.com/office/drawing/2014/main" id="{CF037776-FD9E-4AC1-9A53-9EE6BF71CC23}"/>
              </a:ext>
            </a:extLst>
          </p:cNvPr>
          <p:cNvSpPr txBox="1"/>
          <p:nvPr/>
        </p:nvSpPr>
        <p:spPr bwMode="auto">
          <a:xfrm>
            <a:off x="6390764" y="4798558"/>
            <a:ext cx="834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Myalgia</a:t>
            </a:r>
          </a:p>
        </p:txBody>
      </p:sp>
      <p:sp>
        <p:nvSpPr>
          <p:cNvPr id="71" name="TextBox 70">
            <a:extLst>
              <a:ext uri="{FF2B5EF4-FFF2-40B4-BE49-F238E27FC236}">
                <a16:creationId xmlns:a16="http://schemas.microsoft.com/office/drawing/2014/main" id="{0253E9AE-43FF-4DF0-91A2-26BD0DCA93BF}"/>
              </a:ext>
            </a:extLst>
          </p:cNvPr>
          <p:cNvSpPr txBox="1"/>
          <p:nvPr/>
        </p:nvSpPr>
        <p:spPr bwMode="auto">
          <a:xfrm>
            <a:off x="6309517" y="5167310"/>
            <a:ext cx="9117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Asthenia</a:t>
            </a:r>
          </a:p>
        </p:txBody>
      </p:sp>
      <p:cxnSp>
        <p:nvCxnSpPr>
          <p:cNvPr id="8" name="Straight Connector 7">
            <a:extLst>
              <a:ext uri="{FF2B5EF4-FFF2-40B4-BE49-F238E27FC236}">
                <a16:creationId xmlns:a16="http://schemas.microsoft.com/office/drawing/2014/main" id="{39B5FBEA-6990-4B18-8E20-055AAE918F20}"/>
              </a:ext>
            </a:extLst>
          </p:cNvPr>
          <p:cNvCxnSpPr/>
          <p:nvPr/>
        </p:nvCxnSpPr>
        <p:spPr bwMode="auto">
          <a:xfrm>
            <a:off x="8766017" y="2106566"/>
            <a:ext cx="0" cy="3392541"/>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74" name="Group 73">
            <a:extLst>
              <a:ext uri="{FF2B5EF4-FFF2-40B4-BE49-F238E27FC236}">
                <a16:creationId xmlns:a16="http://schemas.microsoft.com/office/drawing/2014/main" id="{97F5188E-331F-4A2F-AB7C-C1E9CE060FCF}"/>
              </a:ext>
            </a:extLst>
          </p:cNvPr>
          <p:cNvGrpSpPr/>
          <p:nvPr/>
        </p:nvGrpSpPr>
        <p:grpSpPr>
          <a:xfrm>
            <a:off x="7304609" y="2075797"/>
            <a:ext cx="2872647" cy="90616"/>
            <a:chOff x="7455614" y="1980808"/>
            <a:chExt cx="2872647" cy="90616"/>
          </a:xfrm>
        </p:grpSpPr>
        <p:cxnSp>
          <p:nvCxnSpPr>
            <p:cNvPr id="10" name="Straight Connector 9">
              <a:extLst>
                <a:ext uri="{FF2B5EF4-FFF2-40B4-BE49-F238E27FC236}">
                  <a16:creationId xmlns:a16="http://schemas.microsoft.com/office/drawing/2014/main" id="{07F20755-829B-49A2-A9B3-FE5BBA1FCDA4}"/>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DDFF573F-7803-4744-99B6-B278A5327F0F}"/>
                </a:ext>
              </a:extLst>
            </p:cNvPr>
            <p:cNvCxnSpPr>
              <a:cxnSpLocks/>
            </p:cNvCxnSpPr>
            <p:nvPr/>
          </p:nvCxnSpPr>
          <p:spPr bwMode="auto">
            <a:xfrm>
              <a:off x="10328261"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461D13E-4358-484A-8C93-5FC215ED7F22}"/>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656ED7A8-823F-456E-A3C6-B3EF03B60CE8}"/>
              </a:ext>
            </a:extLst>
          </p:cNvPr>
          <p:cNvSpPr/>
          <p:nvPr/>
        </p:nvSpPr>
        <p:spPr bwMode="auto">
          <a:xfrm>
            <a:off x="7386463" y="2080350"/>
            <a:ext cx="745772"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A7B9CE2-6E56-4D9A-ACBC-762014B3F65F}"/>
              </a:ext>
            </a:extLst>
          </p:cNvPr>
          <p:cNvSpPr/>
          <p:nvPr/>
        </p:nvSpPr>
        <p:spPr bwMode="auto">
          <a:xfrm>
            <a:off x="7614396" y="2084851"/>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7" name="Group 76">
            <a:extLst>
              <a:ext uri="{FF2B5EF4-FFF2-40B4-BE49-F238E27FC236}">
                <a16:creationId xmlns:a16="http://schemas.microsoft.com/office/drawing/2014/main" id="{754BA090-3307-4D90-9A90-69F318B7BA52}"/>
              </a:ext>
            </a:extLst>
          </p:cNvPr>
          <p:cNvGrpSpPr/>
          <p:nvPr/>
        </p:nvGrpSpPr>
        <p:grpSpPr>
          <a:xfrm>
            <a:off x="7306839" y="2424798"/>
            <a:ext cx="2654878" cy="90616"/>
            <a:chOff x="7455614" y="1980808"/>
            <a:chExt cx="2872647" cy="90616"/>
          </a:xfrm>
        </p:grpSpPr>
        <p:cxnSp>
          <p:nvCxnSpPr>
            <p:cNvPr id="78" name="Straight Connector 77">
              <a:extLst>
                <a:ext uri="{FF2B5EF4-FFF2-40B4-BE49-F238E27FC236}">
                  <a16:creationId xmlns:a16="http://schemas.microsoft.com/office/drawing/2014/main" id="{063FAFA1-5F98-472A-8D29-41419BA92D7C}"/>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B1E58FA-983E-4DA9-9F6A-F5C2F156BA82}"/>
                </a:ext>
              </a:extLst>
            </p:cNvPr>
            <p:cNvCxnSpPr>
              <a:cxnSpLocks/>
            </p:cNvCxnSpPr>
            <p:nvPr/>
          </p:nvCxnSpPr>
          <p:spPr bwMode="auto">
            <a:xfrm>
              <a:off x="10324995"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9A8E327-BDFE-493C-ADD2-C4B1FF4EA21B}"/>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81" name="Rectangle 80">
            <a:extLst>
              <a:ext uri="{FF2B5EF4-FFF2-40B4-BE49-F238E27FC236}">
                <a16:creationId xmlns:a16="http://schemas.microsoft.com/office/drawing/2014/main" id="{9FD1C0FA-7B5B-43C2-BE73-E343F403B08B}"/>
              </a:ext>
            </a:extLst>
          </p:cNvPr>
          <p:cNvSpPr/>
          <p:nvPr/>
        </p:nvSpPr>
        <p:spPr bwMode="auto">
          <a:xfrm>
            <a:off x="7428701" y="2429351"/>
            <a:ext cx="897384"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EFC67790-6FE4-4490-8269-C7DAA276AEC0}"/>
              </a:ext>
            </a:extLst>
          </p:cNvPr>
          <p:cNvSpPr/>
          <p:nvPr/>
        </p:nvSpPr>
        <p:spPr bwMode="auto">
          <a:xfrm>
            <a:off x="7733200" y="2433852"/>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3" name="Group 82">
            <a:extLst>
              <a:ext uri="{FF2B5EF4-FFF2-40B4-BE49-F238E27FC236}">
                <a16:creationId xmlns:a16="http://schemas.microsoft.com/office/drawing/2014/main" id="{5E8D8DC9-1256-4B93-9F05-A76596BBEA51}"/>
              </a:ext>
            </a:extLst>
          </p:cNvPr>
          <p:cNvGrpSpPr/>
          <p:nvPr/>
        </p:nvGrpSpPr>
        <p:grpSpPr>
          <a:xfrm>
            <a:off x="7467524" y="2790265"/>
            <a:ext cx="2768691" cy="90616"/>
            <a:chOff x="7455614" y="1980808"/>
            <a:chExt cx="2881946" cy="90616"/>
          </a:xfrm>
        </p:grpSpPr>
        <p:cxnSp>
          <p:nvCxnSpPr>
            <p:cNvPr id="84" name="Straight Connector 83">
              <a:extLst>
                <a:ext uri="{FF2B5EF4-FFF2-40B4-BE49-F238E27FC236}">
                  <a16:creationId xmlns:a16="http://schemas.microsoft.com/office/drawing/2014/main" id="{96A75A93-B85A-4B18-BCB2-0647589ABB0F}"/>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272DFF8-4693-4D41-B608-E1EEE3AFCE49}"/>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FECD9C8-160F-42EA-B54B-EA32C4F88773}"/>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87" name="Rectangle 86">
            <a:extLst>
              <a:ext uri="{FF2B5EF4-FFF2-40B4-BE49-F238E27FC236}">
                <a16:creationId xmlns:a16="http://schemas.microsoft.com/office/drawing/2014/main" id="{C303D495-C843-42E2-BE73-AEC9D6BBDC69}"/>
              </a:ext>
            </a:extLst>
          </p:cNvPr>
          <p:cNvSpPr/>
          <p:nvPr/>
        </p:nvSpPr>
        <p:spPr bwMode="auto">
          <a:xfrm>
            <a:off x="7817458" y="2794818"/>
            <a:ext cx="647418"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8EA17853-3204-40E8-9500-BA6144C08558}"/>
              </a:ext>
            </a:extLst>
          </p:cNvPr>
          <p:cNvSpPr/>
          <p:nvPr/>
        </p:nvSpPr>
        <p:spPr bwMode="auto">
          <a:xfrm>
            <a:off x="7945718" y="2799319"/>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9" name="Group 88">
            <a:extLst>
              <a:ext uri="{FF2B5EF4-FFF2-40B4-BE49-F238E27FC236}">
                <a16:creationId xmlns:a16="http://schemas.microsoft.com/office/drawing/2014/main" id="{B1926A50-C915-467D-829A-5AAE2E59C76C}"/>
              </a:ext>
            </a:extLst>
          </p:cNvPr>
          <p:cNvGrpSpPr/>
          <p:nvPr/>
        </p:nvGrpSpPr>
        <p:grpSpPr>
          <a:xfrm>
            <a:off x="7311617" y="3151180"/>
            <a:ext cx="2924598" cy="90616"/>
            <a:chOff x="7455614" y="1980808"/>
            <a:chExt cx="2881946" cy="90616"/>
          </a:xfrm>
        </p:grpSpPr>
        <p:cxnSp>
          <p:nvCxnSpPr>
            <p:cNvPr id="90" name="Straight Connector 89">
              <a:extLst>
                <a:ext uri="{FF2B5EF4-FFF2-40B4-BE49-F238E27FC236}">
                  <a16:creationId xmlns:a16="http://schemas.microsoft.com/office/drawing/2014/main" id="{612962AC-C064-4D1E-9817-014A76C9F666}"/>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A30C931-AA68-4F7E-A474-C6E1A5FA9B15}"/>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A048F1F-DD6A-4C10-9FB0-BB79C424B5F1}"/>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93" name="Rectangle 92">
            <a:extLst>
              <a:ext uri="{FF2B5EF4-FFF2-40B4-BE49-F238E27FC236}">
                <a16:creationId xmlns:a16="http://schemas.microsoft.com/office/drawing/2014/main" id="{8FA89EEE-92CC-47C3-B75B-AE44C38961F5}"/>
              </a:ext>
            </a:extLst>
          </p:cNvPr>
          <p:cNvSpPr/>
          <p:nvPr/>
        </p:nvSpPr>
        <p:spPr bwMode="auto">
          <a:xfrm>
            <a:off x="7478456" y="3155733"/>
            <a:ext cx="877810"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E9556958-FDF7-4A9C-9CD1-E607BF96AE21}"/>
              </a:ext>
            </a:extLst>
          </p:cNvPr>
          <p:cNvSpPr/>
          <p:nvPr/>
        </p:nvSpPr>
        <p:spPr bwMode="auto">
          <a:xfrm>
            <a:off x="7789811" y="3160234"/>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5" name="Group 94">
            <a:extLst>
              <a:ext uri="{FF2B5EF4-FFF2-40B4-BE49-F238E27FC236}">
                <a16:creationId xmlns:a16="http://schemas.microsoft.com/office/drawing/2014/main" id="{16CA52F0-1EE7-4690-BBCC-2FDFCACFA9D9}"/>
              </a:ext>
            </a:extLst>
          </p:cNvPr>
          <p:cNvGrpSpPr/>
          <p:nvPr/>
        </p:nvGrpSpPr>
        <p:grpSpPr>
          <a:xfrm>
            <a:off x="7311617" y="3507929"/>
            <a:ext cx="2739652" cy="90616"/>
            <a:chOff x="7455614" y="1980808"/>
            <a:chExt cx="2881946" cy="90616"/>
          </a:xfrm>
        </p:grpSpPr>
        <p:cxnSp>
          <p:nvCxnSpPr>
            <p:cNvPr id="96" name="Straight Connector 95">
              <a:extLst>
                <a:ext uri="{FF2B5EF4-FFF2-40B4-BE49-F238E27FC236}">
                  <a16:creationId xmlns:a16="http://schemas.microsoft.com/office/drawing/2014/main" id="{F93FAF39-BB64-4B81-9F2B-D020CA6C3B6A}"/>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83D0861-2AB3-4EFA-97D5-433E2BE49F33}"/>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11B3135-F0C3-4D0F-8093-2F03D53EEEED}"/>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99" name="Rectangle 98">
            <a:extLst>
              <a:ext uri="{FF2B5EF4-FFF2-40B4-BE49-F238E27FC236}">
                <a16:creationId xmlns:a16="http://schemas.microsoft.com/office/drawing/2014/main" id="{297A0D71-0375-4BFD-83A2-8009D7906BF6}"/>
              </a:ext>
            </a:extLst>
          </p:cNvPr>
          <p:cNvSpPr/>
          <p:nvPr/>
        </p:nvSpPr>
        <p:spPr bwMode="auto">
          <a:xfrm>
            <a:off x="7488046" y="3512482"/>
            <a:ext cx="1017191"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848677C0-B467-44D5-BBEA-7EBBED10D0C2}"/>
              </a:ext>
            </a:extLst>
          </p:cNvPr>
          <p:cNvSpPr/>
          <p:nvPr/>
        </p:nvSpPr>
        <p:spPr bwMode="auto">
          <a:xfrm>
            <a:off x="7864473" y="3516983"/>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1" name="Group 100">
            <a:extLst>
              <a:ext uri="{FF2B5EF4-FFF2-40B4-BE49-F238E27FC236}">
                <a16:creationId xmlns:a16="http://schemas.microsoft.com/office/drawing/2014/main" id="{86A7B568-A4C0-4A9F-9AD0-2F92CDFF3D17}"/>
              </a:ext>
            </a:extLst>
          </p:cNvPr>
          <p:cNvGrpSpPr/>
          <p:nvPr/>
        </p:nvGrpSpPr>
        <p:grpSpPr>
          <a:xfrm>
            <a:off x="7420226" y="3867193"/>
            <a:ext cx="3308849" cy="90616"/>
            <a:chOff x="7455614" y="1980808"/>
            <a:chExt cx="2881946" cy="90616"/>
          </a:xfrm>
        </p:grpSpPr>
        <p:cxnSp>
          <p:nvCxnSpPr>
            <p:cNvPr id="102" name="Straight Connector 101">
              <a:extLst>
                <a:ext uri="{FF2B5EF4-FFF2-40B4-BE49-F238E27FC236}">
                  <a16:creationId xmlns:a16="http://schemas.microsoft.com/office/drawing/2014/main" id="{3E9211AB-EF39-48E6-8A41-BB363851C11F}"/>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C3FC082-1976-465E-AAD0-9F446193DD44}"/>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268229A-8A36-46B2-B555-5ADF9A966C2D}"/>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105" name="Rectangle 104">
            <a:extLst>
              <a:ext uri="{FF2B5EF4-FFF2-40B4-BE49-F238E27FC236}">
                <a16:creationId xmlns:a16="http://schemas.microsoft.com/office/drawing/2014/main" id="{E5B1209E-0782-4DA3-8EAE-E1F5A7C371EE}"/>
              </a:ext>
            </a:extLst>
          </p:cNvPr>
          <p:cNvSpPr/>
          <p:nvPr/>
        </p:nvSpPr>
        <p:spPr bwMode="auto">
          <a:xfrm>
            <a:off x="7481282" y="3871746"/>
            <a:ext cx="343918"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ADBB72D3-02A2-4109-A15C-8CF23B5569FA}"/>
              </a:ext>
            </a:extLst>
          </p:cNvPr>
          <p:cNvSpPr/>
          <p:nvPr/>
        </p:nvSpPr>
        <p:spPr bwMode="auto">
          <a:xfrm>
            <a:off x="7442814" y="3876247"/>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7" name="Group 106">
            <a:extLst>
              <a:ext uri="{FF2B5EF4-FFF2-40B4-BE49-F238E27FC236}">
                <a16:creationId xmlns:a16="http://schemas.microsoft.com/office/drawing/2014/main" id="{1BE46474-512A-4613-9E72-C6F0B0046B3B}"/>
              </a:ext>
            </a:extLst>
          </p:cNvPr>
          <p:cNvGrpSpPr/>
          <p:nvPr/>
        </p:nvGrpSpPr>
        <p:grpSpPr>
          <a:xfrm>
            <a:off x="7310275" y="4231697"/>
            <a:ext cx="2977585" cy="90616"/>
            <a:chOff x="7455614" y="1980808"/>
            <a:chExt cx="2881946" cy="90616"/>
          </a:xfrm>
        </p:grpSpPr>
        <p:cxnSp>
          <p:nvCxnSpPr>
            <p:cNvPr id="108" name="Straight Connector 107">
              <a:extLst>
                <a:ext uri="{FF2B5EF4-FFF2-40B4-BE49-F238E27FC236}">
                  <a16:creationId xmlns:a16="http://schemas.microsoft.com/office/drawing/2014/main" id="{8629482F-47B6-432C-BF17-B78D9B4A561B}"/>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BEB012F-019A-474C-8F4B-BEDBBD967BE7}"/>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4DEF74E-4FE2-4023-8E63-43D02D1ED01A}"/>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111" name="Rectangle 110">
            <a:extLst>
              <a:ext uri="{FF2B5EF4-FFF2-40B4-BE49-F238E27FC236}">
                <a16:creationId xmlns:a16="http://schemas.microsoft.com/office/drawing/2014/main" id="{1A5E3828-147B-4727-BDA1-BA5B07CCCDAF}"/>
              </a:ext>
            </a:extLst>
          </p:cNvPr>
          <p:cNvSpPr/>
          <p:nvPr/>
        </p:nvSpPr>
        <p:spPr bwMode="auto">
          <a:xfrm>
            <a:off x="7477114" y="4236250"/>
            <a:ext cx="1078887"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E7EEAFBE-2BEA-4441-8523-02869999EAF3}"/>
              </a:ext>
            </a:extLst>
          </p:cNvPr>
          <p:cNvSpPr/>
          <p:nvPr/>
        </p:nvSpPr>
        <p:spPr bwMode="auto">
          <a:xfrm>
            <a:off x="7958181" y="4240751"/>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3" name="Group 112">
            <a:extLst>
              <a:ext uri="{FF2B5EF4-FFF2-40B4-BE49-F238E27FC236}">
                <a16:creationId xmlns:a16="http://schemas.microsoft.com/office/drawing/2014/main" id="{9BA87AE9-C618-408E-96DB-B3965A590C88}"/>
              </a:ext>
            </a:extLst>
          </p:cNvPr>
          <p:cNvGrpSpPr/>
          <p:nvPr/>
        </p:nvGrpSpPr>
        <p:grpSpPr>
          <a:xfrm>
            <a:off x="7310857" y="4586091"/>
            <a:ext cx="2487833" cy="90616"/>
            <a:chOff x="7455614" y="1980808"/>
            <a:chExt cx="2881946" cy="90616"/>
          </a:xfrm>
        </p:grpSpPr>
        <p:cxnSp>
          <p:nvCxnSpPr>
            <p:cNvPr id="114" name="Straight Connector 113">
              <a:extLst>
                <a:ext uri="{FF2B5EF4-FFF2-40B4-BE49-F238E27FC236}">
                  <a16:creationId xmlns:a16="http://schemas.microsoft.com/office/drawing/2014/main" id="{D64F2094-30D5-40D1-8BA0-171DEF726EBC}"/>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BCCD014-4F3A-4E2B-8AC1-D7A5D3533246}"/>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6007718-51EE-44BB-8CE7-779FA91B7392}"/>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117" name="Rectangle 116">
            <a:extLst>
              <a:ext uri="{FF2B5EF4-FFF2-40B4-BE49-F238E27FC236}">
                <a16:creationId xmlns:a16="http://schemas.microsoft.com/office/drawing/2014/main" id="{A576A673-63B3-434A-856F-B7D441263ABF}"/>
              </a:ext>
            </a:extLst>
          </p:cNvPr>
          <p:cNvSpPr/>
          <p:nvPr/>
        </p:nvSpPr>
        <p:spPr bwMode="auto">
          <a:xfrm>
            <a:off x="7324350" y="4590644"/>
            <a:ext cx="1031913"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58A79200-680A-4F17-ACB9-44700B707087}"/>
              </a:ext>
            </a:extLst>
          </p:cNvPr>
          <p:cNvSpPr/>
          <p:nvPr/>
        </p:nvSpPr>
        <p:spPr bwMode="auto">
          <a:xfrm>
            <a:off x="7612008" y="4595145"/>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9" name="Group 118">
            <a:extLst>
              <a:ext uri="{FF2B5EF4-FFF2-40B4-BE49-F238E27FC236}">
                <a16:creationId xmlns:a16="http://schemas.microsoft.com/office/drawing/2014/main" id="{99657939-D010-486B-8B46-24BC4A674EAF}"/>
              </a:ext>
            </a:extLst>
          </p:cNvPr>
          <p:cNvGrpSpPr/>
          <p:nvPr/>
        </p:nvGrpSpPr>
        <p:grpSpPr>
          <a:xfrm>
            <a:off x="7310857" y="4965428"/>
            <a:ext cx="2608666" cy="90616"/>
            <a:chOff x="7455614" y="1980808"/>
            <a:chExt cx="2881946" cy="90616"/>
          </a:xfrm>
        </p:grpSpPr>
        <p:cxnSp>
          <p:nvCxnSpPr>
            <p:cNvPr id="120" name="Straight Connector 119">
              <a:extLst>
                <a:ext uri="{FF2B5EF4-FFF2-40B4-BE49-F238E27FC236}">
                  <a16:creationId xmlns:a16="http://schemas.microsoft.com/office/drawing/2014/main" id="{04D2B689-D176-436A-B6F7-9463B8ADDDE6}"/>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B4F9AA6-CD4D-4953-8AF6-54EA5685EA20}"/>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BECC694-FEC8-4777-BB7A-C8FE7A32D63A}"/>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123" name="Rectangle 122">
            <a:extLst>
              <a:ext uri="{FF2B5EF4-FFF2-40B4-BE49-F238E27FC236}">
                <a16:creationId xmlns:a16="http://schemas.microsoft.com/office/drawing/2014/main" id="{3F2AA876-DE3C-4760-A6D4-AEA2ACD5D344}"/>
              </a:ext>
            </a:extLst>
          </p:cNvPr>
          <p:cNvSpPr/>
          <p:nvPr/>
        </p:nvSpPr>
        <p:spPr bwMode="auto">
          <a:xfrm>
            <a:off x="7490403" y="4969981"/>
            <a:ext cx="1065598"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80D61E52-1AAC-47B2-B08F-A3783A48EFDB}"/>
              </a:ext>
            </a:extLst>
          </p:cNvPr>
          <p:cNvSpPr/>
          <p:nvPr/>
        </p:nvSpPr>
        <p:spPr bwMode="auto">
          <a:xfrm>
            <a:off x="7993186" y="4974482"/>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5" name="Group 124">
            <a:extLst>
              <a:ext uri="{FF2B5EF4-FFF2-40B4-BE49-F238E27FC236}">
                <a16:creationId xmlns:a16="http://schemas.microsoft.com/office/drawing/2014/main" id="{D45DB81D-5598-4438-B1CA-7B5C77C6176B}"/>
              </a:ext>
            </a:extLst>
          </p:cNvPr>
          <p:cNvGrpSpPr/>
          <p:nvPr/>
        </p:nvGrpSpPr>
        <p:grpSpPr>
          <a:xfrm>
            <a:off x="7320665" y="5323078"/>
            <a:ext cx="2430068" cy="90616"/>
            <a:chOff x="7455614" y="1980808"/>
            <a:chExt cx="2881946" cy="90616"/>
          </a:xfrm>
        </p:grpSpPr>
        <p:cxnSp>
          <p:nvCxnSpPr>
            <p:cNvPr id="126" name="Straight Connector 125">
              <a:extLst>
                <a:ext uri="{FF2B5EF4-FFF2-40B4-BE49-F238E27FC236}">
                  <a16:creationId xmlns:a16="http://schemas.microsoft.com/office/drawing/2014/main" id="{38859FD3-6185-4233-B5EB-BF2EF5BF5D9A}"/>
                </a:ext>
              </a:extLst>
            </p:cNvPr>
            <p:cNvCxnSpPr>
              <a:cxnSpLocks/>
            </p:cNvCxnSpPr>
            <p:nvPr/>
          </p:nvCxnSpPr>
          <p:spPr bwMode="auto">
            <a:xfrm>
              <a:off x="7455614" y="2026116"/>
              <a:ext cx="2872647" cy="0"/>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9D2A37E-DA4D-49E1-9D66-95ECEBA0A6BA}"/>
                </a:ext>
              </a:extLst>
            </p:cNvPr>
            <p:cNvCxnSpPr>
              <a:cxnSpLocks/>
            </p:cNvCxnSpPr>
            <p:nvPr/>
          </p:nvCxnSpPr>
          <p:spPr bwMode="auto">
            <a:xfrm>
              <a:off x="10337560" y="1980808"/>
              <a:ext cx="0" cy="90616"/>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5B98FAE-58E8-4449-986F-55CC7B893F0E}"/>
                </a:ext>
              </a:extLst>
            </p:cNvPr>
            <p:cNvCxnSpPr>
              <a:cxnSpLocks/>
            </p:cNvCxnSpPr>
            <p:nvPr/>
          </p:nvCxnSpPr>
          <p:spPr bwMode="auto">
            <a:xfrm>
              <a:off x="7463852" y="1980808"/>
              <a:ext cx="0" cy="90616"/>
            </a:xfrm>
            <a:prstGeom prst="line">
              <a:avLst/>
            </a:prstGeom>
            <a:noFill/>
            <a:ln w="28575" cap="flat" cmpd="sng" algn="ctr">
              <a:solidFill>
                <a:schemeClr val="accent1"/>
              </a:solidFill>
              <a:prstDash val="solid"/>
              <a:round/>
              <a:headEnd type="none" w="med" len="med"/>
              <a:tailEnd type="none" w="med" len="med"/>
            </a:ln>
            <a:effectLst/>
          </p:spPr>
        </p:cxnSp>
      </p:grpSp>
      <p:sp>
        <p:nvSpPr>
          <p:cNvPr id="129" name="Rectangle 128">
            <a:extLst>
              <a:ext uri="{FF2B5EF4-FFF2-40B4-BE49-F238E27FC236}">
                <a16:creationId xmlns:a16="http://schemas.microsoft.com/office/drawing/2014/main" id="{77158133-59A7-4062-912F-C835AF5BC465}"/>
              </a:ext>
            </a:extLst>
          </p:cNvPr>
          <p:cNvSpPr/>
          <p:nvPr/>
        </p:nvSpPr>
        <p:spPr bwMode="auto">
          <a:xfrm>
            <a:off x="7612510" y="5327631"/>
            <a:ext cx="836616" cy="88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6FE07F40-6265-48BE-AA45-2D0992CFE72A}"/>
              </a:ext>
            </a:extLst>
          </p:cNvPr>
          <p:cNvSpPr/>
          <p:nvPr/>
        </p:nvSpPr>
        <p:spPr bwMode="auto">
          <a:xfrm>
            <a:off x="8091612" y="5332132"/>
            <a:ext cx="81245" cy="81245"/>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TextBox 130">
            <a:extLst>
              <a:ext uri="{FF2B5EF4-FFF2-40B4-BE49-F238E27FC236}">
                <a16:creationId xmlns:a16="http://schemas.microsoft.com/office/drawing/2014/main" id="{A822AF19-E0B0-4A72-B549-7F1639122AE1}"/>
              </a:ext>
            </a:extLst>
          </p:cNvPr>
          <p:cNvSpPr txBox="1"/>
          <p:nvPr/>
        </p:nvSpPr>
        <p:spPr bwMode="auto">
          <a:xfrm>
            <a:off x="8901182" y="1879151"/>
            <a:ext cx="288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6.1; IQR: 1.4-14.7; range: 0.1-51.1</a:t>
            </a:r>
          </a:p>
        </p:txBody>
      </p:sp>
      <p:sp>
        <p:nvSpPr>
          <p:cNvPr id="132" name="TextBox 131">
            <a:extLst>
              <a:ext uri="{FF2B5EF4-FFF2-40B4-BE49-F238E27FC236}">
                <a16:creationId xmlns:a16="http://schemas.microsoft.com/office/drawing/2014/main" id="{CB7182FB-1167-41EF-B1DC-8F04BDE0FC5A}"/>
              </a:ext>
            </a:extLst>
          </p:cNvPr>
          <p:cNvSpPr txBox="1"/>
          <p:nvPr/>
        </p:nvSpPr>
        <p:spPr bwMode="auto">
          <a:xfrm>
            <a:off x="8905613" y="2192113"/>
            <a:ext cx="288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8.3; IQR: 2.0-18.1; range: 0.1-47.1</a:t>
            </a:r>
          </a:p>
        </p:txBody>
      </p:sp>
      <p:sp>
        <p:nvSpPr>
          <p:cNvPr id="133" name="TextBox 132">
            <a:extLst>
              <a:ext uri="{FF2B5EF4-FFF2-40B4-BE49-F238E27FC236}">
                <a16:creationId xmlns:a16="http://schemas.microsoft.com/office/drawing/2014/main" id="{B1592DA4-46C6-4B20-96AF-C12FC88E2283}"/>
              </a:ext>
            </a:extLst>
          </p:cNvPr>
          <p:cNvSpPr txBox="1"/>
          <p:nvPr/>
        </p:nvSpPr>
        <p:spPr bwMode="auto">
          <a:xfrm>
            <a:off x="8908059" y="2543147"/>
            <a:ext cx="2964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12.1; IQR: 9.0-20.7; range: 2.9-52.1</a:t>
            </a:r>
          </a:p>
        </p:txBody>
      </p:sp>
      <p:sp>
        <p:nvSpPr>
          <p:cNvPr id="134" name="TextBox 133">
            <a:extLst>
              <a:ext uri="{FF2B5EF4-FFF2-40B4-BE49-F238E27FC236}">
                <a16:creationId xmlns:a16="http://schemas.microsoft.com/office/drawing/2014/main" id="{9A4A4BE6-1053-4263-95B7-E2BC41E951D8}"/>
              </a:ext>
            </a:extLst>
          </p:cNvPr>
          <p:cNvSpPr txBox="1"/>
          <p:nvPr/>
        </p:nvSpPr>
        <p:spPr bwMode="auto">
          <a:xfrm>
            <a:off x="8912900" y="2920726"/>
            <a:ext cx="288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9.3; IQR: 3.1-18.6; range: 0.1-52.1</a:t>
            </a:r>
          </a:p>
        </p:txBody>
      </p:sp>
      <p:sp>
        <p:nvSpPr>
          <p:cNvPr id="135" name="TextBox 134">
            <a:extLst>
              <a:ext uri="{FF2B5EF4-FFF2-40B4-BE49-F238E27FC236}">
                <a16:creationId xmlns:a16="http://schemas.microsoft.com/office/drawing/2014/main" id="{4FDD428B-01DB-48BD-BD6E-92679B2CB47D}"/>
              </a:ext>
            </a:extLst>
          </p:cNvPr>
          <p:cNvSpPr txBox="1"/>
          <p:nvPr/>
        </p:nvSpPr>
        <p:spPr bwMode="auto">
          <a:xfrm>
            <a:off x="8912900" y="3272548"/>
            <a:ext cx="2964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10.6; IQR: 3.1-21.3; range: 0.1-48.7</a:t>
            </a:r>
          </a:p>
        </p:txBody>
      </p:sp>
      <p:sp>
        <p:nvSpPr>
          <p:cNvPr id="136" name="TextBox 135">
            <a:extLst>
              <a:ext uri="{FF2B5EF4-FFF2-40B4-BE49-F238E27FC236}">
                <a16:creationId xmlns:a16="http://schemas.microsoft.com/office/drawing/2014/main" id="{9965E707-7F7F-4F59-8D11-21F36F3D3F3E}"/>
              </a:ext>
            </a:extLst>
          </p:cNvPr>
          <p:cNvSpPr txBox="1"/>
          <p:nvPr/>
        </p:nvSpPr>
        <p:spPr bwMode="auto">
          <a:xfrm>
            <a:off x="8915247" y="3630197"/>
            <a:ext cx="28075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3.1; IQR: 3.0-9.1; range: 2.1-60.9</a:t>
            </a:r>
          </a:p>
        </p:txBody>
      </p:sp>
      <p:sp>
        <p:nvSpPr>
          <p:cNvPr id="137" name="TextBox 136">
            <a:extLst>
              <a:ext uri="{FF2B5EF4-FFF2-40B4-BE49-F238E27FC236}">
                <a16:creationId xmlns:a16="http://schemas.microsoft.com/office/drawing/2014/main" id="{E6D37C9B-CFFF-4EFE-A150-51C6FC8CD8A2}"/>
              </a:ext>
            </a:extLst>
          </p:cNvPr>
          <p:cNvSpPr txBox="1"/>
          <p:nvPr/>
        </p:nvSpPr>
        <p:spPr bwMode="auto">
          <a:xfrm>
            <a:off x="8916819" y="3997061"/>
            <a:ext cx="2964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12.3; IQR: 3.0-22.1; range: 0.1-52.9</a:t>
            </a:r>
          </a:p>
        </p:txBody>
      </p:sp>
      <p:sp>
        <p:nvSpPr>
          <p:cNvPr id="138" name="TextBox 137">
            <a:extLst>
              <a:ext uri="{FF2B5EF4-FFF2-40B4-BE49-F238E27FC236}">
                <a16:creationId xmlns:a16="http://schemas.microsoft.com/office/drawing/2014/main" id="{23ED3114-D99D-4273-918A-C773C11E76BD}"/>
              </a:ext>
            </a:extLst>
          </p:cNvPr>
          <p:cNvSpPr txBox="1"/>
          <p:nvPr/>
        </p:nvSpPr>
        <p:spPr bwMode="auto">
          <a:xfrm>
            <a:off x="8920714" y="4332241"/>
            <a:ext cx="2886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6.0; IQR: 0.3-18.7; range: 0.1-44.4</a:t>
            </a:r>
          </a:p>
        </p:txBody>
      </p:sp>
      <p:sp>
        <p:nvSpPr>
          <p:cNvPr id="139" name="TextBox 138">
            <a:extLst>
              <a:ext uri="{FF2B5EF4-FFF2-40B4-BE49-F238E27FC236}">
                <a16:creationId xmlns:a16="http://schemas.microsoft.com/office/drawing/2014/main" id="{19868AD4-A471-4836-B5FF-7323829379DA}"/>
              </a:ext>
            </a:extLst>
          </p:cNvPr>
          <p:cNvSpPr txBox="1"/>
          <p:nvPr/>
        </p:nvSpPr>
        <p:spPr bwMode="auto">
          <a:xfrm>
            <a:off x="8916819" y="4688428"/>
            <a:ext cx="2964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12.8; IQR: 3.1-22.1; range: 0.1-46.4</a:t>
            </a:r>
          </a:p>
        </p:txBody>
      </p:sp>
      <p:sp>
        <p:nvSpPr>
          <p:cNvPr id="140" name="TextBox 139">
            <a:extLst>
              <a:ext uri="{FF2B5EF4-FFF2-40B4-BE49-F238E27FC236}">
                <a16:creationId xmlns:a16="http://schemas.microsoft.com/office/drawing/2014/main" id="{7153D3CD-5D3C-48DA-A341-19A715BBEFBF}"/>
              </a:ext>
            </a:extLst>
          </p:cNvPr>
          <p:cNvSpPr txBox="1"/>
          <p:nvPr/>
        </p:nvSpPr>
        <p:spPr bwMode="auto">
          <a:xfrm>
            <a:off x="8916819" y="5062951"/>
            <a:ext cx="29645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14.7; IQR: 5.2-20.3; range: 0.3-43.3</a:t>
            </a:r>
          </a:p>
        </p:txBody>
      </p:sp>
      <p:grpSp>
        <p:nvGrpSpPr>
          <p:cNvPr id="141" name="Group 140">
            <a:extLst>
              <a:ext uri="{FF2B5EF4-FFF2-40B4-BE49-F238E27FC236}">
                <a16:creationId xmlns:a16="http://schemas.microsoft.com/office/drawing/2014/main" id="{92044B6D-54F2-4313-A6EC-44633902AD3E}"/>
              </a:ext>
            </a:extLst>
          </p:cNvPr>
          <p:cNvGrpSpPr/>
          <p:nvPr/>
        </p:nvGrpSpPr>
        <p:grpSpPr>
          <a:xfrm rot="5400000">
            <a:off x="3578763" y="4337362"/>
            <a:ext cx="80180" cy="2363238"/>
            <a:chOff x="2869809" y="2224570"/>
            <a:chExt cx="98474" cy="2342739"/>
          </a:xfrm>
        </p:grpSpPr>
        <p:cxnSp>
          <p:nvCxnSpPr>
            <p:cNvPr id="143" name="Straight Connector 142">
              <a:extLst>
                <a:ext uri="{FF2B5EF4-FFF2-40B4-BE49-F238E27FC236}">
                  <a16:creationId xmlns:a16="http://schemas.microsoft.com/office/drawing/2014/main" id="{F2128FE3-5493-4F13-A3FA-644B945D65C6}"/>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FD5285C-C85E-4255-A2E9-8585E7F424F6}"/>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BDCFFF1-D315-431D-863A-85847F37FC1A}"/>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6513337-0B07-4DD8-9A82-FBC3513AC945}"/>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E96A8C8-B97C-474D-9335-88720FD6E116}"/>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sp>
        <p:nvSpPr>
          <p:cNvPr id="148" name="TextBox 147">
            <a:extLst>
              <a:ext uri="{FF2B5EF4-FFF2-40B4-BE49-F238E27FC236}">
                <a16:creationId xmlns:a16="http://schemas.microsoft.com/office/drawing/2014/main" id="{6F9F8169-2B5E-4BD1-B639-265354B96ACF}"/>
              </a:ext>
            </a:extLst>
          </p:cNvPr>
          <p:cNvSpPr txBox="1"/>
          <p:nvPr/>
        </p:nvSpPr>
        <p:spPr bwMode="auto">
          <a:xfrm>
            <a:off x="1016842" y="2030559"/>
            <a:ext cx="791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Fatigue</a:t>
            </a:r>
          </a:p>
        </p:txBody>
      </p:sp>
      <p:sp>
        <p:nvSpPr>
          <p:cNvPr id="149" name="TextBox 148">
            <a:extLst>
              <a:ext uri="{FF2B5EF4-FFF2-40B4-BE49-F238E27FC236}">
                <a16:creationId xmlns:a16="http://schemas.microsoft.com/office/drawing/2014/main" id="{1239059B-8BB7-4428-AB88-ECD5BED9E528}"/>
              </a:ext>
            </a:extLst>
          </p:cNvPr>
          <p:cNvSpPr txBox="1"/>
          <p:nvPr/>
        </p:nvSpPr>
        <p:spPr bwMode="auto">
          <a:xfrm>
            <a:off x="962917" y="2350954"/>
            <a:ext cx="8451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Pruritus</a:t>
            </a:r>
          </a:p>
        </p:txBody>
      </p:sp>
      <p:sp>
        <p:nvSpPr>
          <p:cNvPr id="150" name="TextBox 149">
            <a:extLst>
              <a:ext uri="{FF2B5EF4-FFF2-40B4-BE49-F238E27FC236}">
                <a16:creationId xmlns:a16="http://schemas.microsoft.com/office/drawing/2014/main" id="{D9BB7E30-FA42-4A8A-A490-2E098AAC5A98}"/>
              </a:ext>
            </a:extLst>
          </p:cNvPr>
          <p:cNvSpPr txBox="1"/>
          <p:nvPr/>
        </p:nvSpPr>
        <p:spPr bwMode="auto">
          <a:xfrm>
            <a:off x="298376" y="2701860"/>
            <a:ext cx="1509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Hypothyroidism</a:t>
            </a:r>
          </a:p>
        </p:txBody>
      </p:sp>
      <p:sp>
        <p:nvSpPr>
          <p:cNvPr id="151" name="TextBox 150">
            <a:extLst>
              <a:ext uri="{FF2B5EF4-FFF2-40B4-BE49-F238E27FC236}">
                <a16:creationId xmlns:a16="http://schemas.microsoft.com/office/drawing/2014/main" id="{3646F134-30B9-47DB-B344-508F378CF808}"/>
              </a:ext>
            </a:extLst>
          </p:cNvPr>
          <p:cNvSpPr txBox="1"/>
          <p:nvPr/>
        </p:nvSpPr>
        <p:spPr bwMode="auto">
          <a:xfrm>
            <a:off x="900400" y="3044220"/>
            <a:ext cx="9076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Diarrhea</a:t>
            </a:r>
          </a:p>
        </p:txBody>
      </p:sp>
      <p:sp>
        <p:nvSpPr>
          <p:cNvPr id="152" name="TextBox 151">
            <a:extLst>
              <a:ext uri="{FF2B5EF4-FFF2-40B4-BE49-F238E27FC236}">
                <a16:creationId xmlns:a16="http://schemas.microsoft.com/office/drawing/2014/main" id="{187EFABF-C765-4D60-9F66-95195909279C}"/>
              </a:ext>
            </a:extLst>
          </p:cNvPr>
          <p:cNvSpPr txBox="1"/>
          <p:nvPr/>
        </p:nvSpPr>
        <p:spPr bwMode="auto">
          <a:xfrm>
            <a:off x="1225809" y="3368848"/>
            <a:ext cx="582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Rash</a:t>
            </a:r>
          </a:p>
        </p:txBody>
      </p:sp>
      <p:sp>
        <p:nvSpPr>
          <p:cNvPr id="153" name="TextBox 152">
            <a:extLst>
              <a:ext uri="{FF2B5EF4-FFF2-40B4-BE49-F238E27FC236}">
                <a16:creationId xmlns:a16="http://schemas.microsoft.com/office/drawing/2014/main" id="{7C14A081-9256-4CCC-B5E4-6695B7544B2F}"/>
              </a:ext>
            </a:extLst>
          </p:cNvPr>
          <p:cNvSpPr txBox="1"/>
          <p:nvPr/>
        </p:nvSpPr>
        <p:spPr bwMode="auto">
          <a:xfrm>
            <a:off x="232653" y="3686612"/>
            <a:ext cx="15753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Hyperthyroidism</a:t>
            </a:r>
          </a:p>
        </p:txBody>
      </p:sp>
      <p:sp>
        <p:nvSpPr>
          <p:cNvPr id="155" name="TextBox 154">
            <a:extLst>
              <a:ext uri="{FF2B5EF4-FFF2-40B4-BE49-F238E27FC236}">
                <a16:creationId xmlns:a16="http://schemas.microsoft.com/office/drawing/2014/main" id="{D1517835-1F04-4A7C-9E28-7F5598DB9C97}"/>
              </a:ext>
            </a:extLst>
          </p:cNvPr>
          <p:cNvSpPr txBox="1"/>
          <p:nvPr/>
        </p:nvSpPr>
        <p:spPr bwMode="auto">
          <a:xfrm>
            <a:off x="2249576" y="54788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57" name="TextBox 156">
            <a:extLst>
              <a:ext uri="{FF2B5EF4-FFF2-40B4-BE49-F238E27FC236}">
                <a16:creationId xmlns:a16="http://schemas.microsoft.com/office/drawing/2014/main" id="{1B95A388-424D-4229-930E-16FCF08D96CA}"/>
              </a:ext>
            </a:extLst>
          </p:cNvPr>
          <p:cNvSpPr txBox="1"/>
          <p:nvPr/>
        </p:nvSpPr>
        <p:spPr bwMode="auto">
          <a:xfrm>
            <a:off x="3490046" y="5488897"/>
            <a:ext cx="24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59" name="TextBox 158">
            <a:extLst>
              <a:ext uri="{FF2B5EF4-FFF2-40B4-BE49-F238E27FC236}">
                <a16:creationId xmlns:a16="http://schemas.microsoft.com/office/drawing/2014/main" id="{E6DC249E-1846-464B-9D9D-4E7BB71E3BCD}"/>
              </a:ext>
            </a:extLst>
          </p:cNvPr>
          <p:cNvSpPr txBox="1"/>
          <p:nvPr/>
        </p:nvSpPr>
        <p:spPr bwMode="auto">
          <a:xfrm>
            <a:off x="4592751" y="548274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1" name="Freeform: Shape 160">
            <a:extLst>
              <a:ext uri="{FF2B5EF4-FFF2-40B4-BE49-F238E27FC236}">
                <a16:creationId xmlns:a16="http://schemas.microsoft.com/office/drawing/2014/main" id="{033E926D-3FC6-4536-B61B-035D7F4C31F7}"/>
              </a:ext>
            </a:extLst>
          </p:cNvPr>
          <p:cNvSpPr/>
          <p:nvPr/>
        </p:nvSpPr>
        <p:spPr bwMode="auto">
          <a:xfrm>
            <a:off x="1848005" y="1934245"/>
            <a:ext cx="3560781" cy="3544644"/>
          </a:xfrm>
          <a:custGeom>
            <a:avLst/>
            <a:gdLst>
              <a:gd name="connsiteX0" fmla="*/ 0 w 3560781"/>
              <a:gd name="connsiteY0" fmla="*/ 0 h 3544644"/>
              <a:gd name="connsiteX1" fmla="*/ 0 w 3560781"/>
              <a:gd name="connsiteY1" fmla="*/ 3544644 h 3544644"/>
              <a:gd name="connsiteX2" fmla="*/ 3560781 w 3560781"/>
              <a:gd name="connsiteY2" fmla="*/ 3544644 h 3544644"/>
            </a:gdLst>
            <a:ahLst/>
            <a:cxnLst>
              <a:cxn ang="0">
                <a:pos x="connsiteX0" y="connsiteY0"/>
              </a:cxn>
              <a:cxn ang="0">
                <a:pos x="connsiteX1" y="connsiteY1"/>
              </a:cxn>
              <a:cxn ang="0">
                <a:pos x="connsiteX2" y="connsiteY2"/>
              </a:cxn>
            </a:cxnLst>
            <a:rect l="l" t="t" r="r" b="b"/>
            <a:pathLst>
              <a:path w="3560781" h="3544644">
                <a:moveTo>
                  <a:pt x="0" y="0"/>
                </a:moveTo>
                <a:lnTo>
                  <a:pt x="0" y="3544644"/>
                </a:lnTo>
                <a:lnTo>
                  <a:pt x="3560781" y="3544644"/>
                </a:lnTo>
              </a:path>
            </a:pathLst>
          </a:custGeom>
          <a:noFill/>
          <a:ln w="28575">
            <a:solidFill>
              <a:schemeClr val="bg1"/>
            </a:solidFill>
            <a:miter lim="800000"/>
            <a:headEnd/>
            <a:tailEnd/>
          </a:ln>
        </p:spPr>
        <p:txBody>
          <a:bodyPr rtlCol="0" anchor="ctr"/>
          <a:lstStyle/>
          <a:p>
            <a:pPr algn="ctr"/>
            <a:endParaRPr lang="en-US" dirty="0"/>
          </a:p>
        </p:txBody>
      </p:sp>
      <p:grpSp>
        <p:nvGrpSpPr>
          <p:cNvPr id="162" name="Group 161">
            <a:extLst>
              <a:ext uri="{FF2B5EF4-FFF2-40B4-BE49-F238E27FC236}">
                <a16:creationId xmlns:a16="http://schemas.microsoft.com/office/drawing/2014/main" id="{50F71D99-051B-4E83-8A87-5CC446F20AE4}"/>
              </a:ext>
            </a:extLst>
          </p:cNvPr>
          <p:cNvGrpSpPr/>
          <p:nvPr/>
        </p:nvGrpSpPr>
        <p:grpSpPr>
          <a:xfrm>
            <a:off x="1761943" y="2223111"/>
            <a:ext cx="82225" cy="3006553"/>
            <a:chOff x="7315199" y="2023934"/>
            <a:chExt cx="91515" cy="3264737"/>
          </a:xfrm>
        </p:grpSpPr>
        <p:grpSp>
          <p:nvGrpSpPr>
            <p:cNvPr id="163" name="Group 162">
              <a:extLst>
                <a:ext uri="{FF2B5EF4-FFF2-40B4-BE49-F238E27FC236}">
                  <a16:creationId xmlns:a16="http://schemas.microsoft.com/office/drawing/2014/main" id="{8F451B3E-46AD-4188-ACF1-C4512BAB4AA2}"/>
                </a:ext>
              </a:extLst>
            </p:cNvPr>
            <p:cNvGrpSpPr/>
            <p:nvPr/>
          </p:nvGrpSpPr>
          <p:grpSpPr>
            <a:xfrm>
              <a:off x="7315199" y="3470973"/>
              <a:ext cx="81245" cy="1817698"/>
              <a:chOff x="2869809" y="1638885"/>
              <a:chExt cx="98474" cy="2928424"/>
            </a:xfrm>
          </p:grpSpPr>
          <p:cxnSp>
            <p:nvCxnSpPr>
              <p:cNvPr id="169" name="Straight Connector 168">
                <a:extLst>
                  <a:ext uri="{FF2B5EF4-FFF2-40B4-BE49-F238E27FC236}">
                    <a16:creationId xmlns:a16="http://schemas.microsoft.com/office/drawing/2014/main" id="{DE17BCB5-5F0B-48A7-A960-C80A5DAD6CDD}"/>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99A06D8-0C92-42C9-8BB6-C919B5E8F7A8}"/>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456FB7B-7709-451E-8936-D8475DB9DE67}"/>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60E470B-C50D-4E58-A684-23D94739973C}"/>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3AB6A65-1D0E-4D63-90AF-8887B5714ECF}"/>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D379119-8B73-41EC-ACB2-96FE385EB22D}"/>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11CC8B0A-3B72-4BDC-BB62-C87E59F1DBDF}"/>
                </a:ext>
              </a:extLst>
            </p:cNvPr>
            <p:cNvGrpSpPr/>
            <p:nvPr/>
          </p:nvGrpSpPr>
          <p:grpSpPr>
            <a:xfrm>
              <a:off x="7325469" y="2023934"/>
              <a:ext cx="81245" cy="1090619"/>
              <a:chOff x="2869809" y="2810255"/>
              <a:chExt cx="98474" cy="1757054"/>
            </a:xfrm>
          </p:grpSpPr>
          <p:cxnSp>
            <p:nvCxnSpPr>
              <p:cNvPr id="165" name="Straight Connector 164">
                <a:extLst>
                  <a:ext uri="{FF2B5EF4-FFF2-40B4-BE49-F238E27FC236}">
                    <a16:creationId xmlns:a16="http://schemas.microsoft.com/office/drawing/2014/main" id="{D0EA59C6-43DB-4A5F-80D7-56BD8B383858}"/>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AF5A5F6-7794-485D-BE4E-046DBE0C4ECA}"/>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62A55D5-E314-4ACA-9B9E-37933041DEEA}"/>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854A9F99-B1B6-4C7D-85C0-C743CA205A70}"/>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76" name="TextBox 175">
            <a:extLst>
              <a:ext uri="{FF2B5EF4-FFF2-40B4-BE49-F238E27FC236}">
                <a16:creationId xmlns:a16="http://schemas.microsoft.com/office/drawing/2014/main" id="{7DA3587F-7B8F-454E-8428-EBDE341FD97C}"/>
              </a:ext>
            </a:extLst>
          </p:cNvPr>
          <p:cNvSpPr txBox="1"/>
          <p:nvPr/>
        </p:nvSpPr>
        <p:spPr bwMode="auto">
          <a:xfrm>
            <a:off x="793272" y="4049716"/>
            <a:ext cx="1004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Arthralgia</a:t>
            </a:r>
          </a:p>
        </p:txBody>
      </p:sp>
      <p:sp>
        <p:nvSpPr>
          <p:cNvPr id="177" name="TextBox 176">
            <a:extLst>
              <a:ext uri="{FF2B5EF4-FFF2-40B4-BE49-F238E27FC236}">
                <a16:creationId xmlns:a16="http://schemas.microsoft.com/office/drawing/2014/main" id="{9FB1A21D-AC70-4190-BB88-EF65BDF854F4}"/>
              </a:ext>
            </a:extLst>
          </p:cNvPr>
          <p:cNvSpPr txBox="1"/>
          <p:nvPr/>
        </p:nvSpPr>
        <p:spPr bwMode="auto">
          <a:xfrm>
            <a:off x="1019402" y="4373782"/>
            <a:ext cx="80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Nausea</a:t>
            </a:r>
          </a:p>
        </p:txBody>
      </p:sp>
      <p:sp>
        <p:nvSpPr>
          <p:cNvPr id="178" name="TextBox 177">
            <a:extLst>
              <a:ext uri="{FF2B5EF4-FFF2-40B4-BE49-F238E27FC236}">
                <a16:creationId xmlns:a16="http://schemas.microsoft.com/office/drawing/2014/main" id="{BCEE6F37-B2E4-4DDD-BD02-F2E989F37956}"/>
              </a:ext>
            </a:extLst>
          </p:cNvPr>
          <p:cNvSpPr txBox="1"/>
          <p:nvPr/>
        </p:nvSpPr>
        <p:spPr bwMode="auto">
          <a:xfrm>
            <a:off x="988513" y="4702780"/>
            <a:ext cx="834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Myalgia</a:t>
            </a:r>
          </a:p>
        </p:txBody>
      </p:sp>
      <p:sp>
        <p:nvSpPr>
          <p:cNvPr id="179" name="TextBox 178">
            <a:extLst>
              <a:ext uri="{FF2B5EF4-FFF2-40B4-BE49-F238E27FC236}">
                <a16:creationId xmlns:a16="http://schemas.microsoft.com/office/drawing/2014/main" id="{74583A8C-3A48-45E9-8059-2113644BA1AC}"/>
              </a:ext>
            </a:extLst>
          </p:cNvPr>
          <p:cNvSpPr txBox="1"/>
          <p:nvPr/>
        </p:nvSpPr>
        <p:spPr bwMode="auto">
          <a:xfrm>
            <a:off x="907266" y="5043362"/>
            <a:ext cx="9117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Asthenia</a:t>
            </a:r>
          </a:p>
        </p:txBody>
      </p:sp>
      <p:grpSp>
        <p:nvGrpSpPr>
          <p:cNvPr id="9" name="Group 8">
            <a:extLst>
              <a:ext uri="{FF2B5EF4-FFF2-40B4-BE49-F238E27FC236}">
                <a16:creationId xmlns:a16="http://schemas.microsoft.com/office/drawing/2014/main" id="{0EBA69B5-6A6F-49AA-8B20-B75FC2EA31AD}"/>
              </a:ext>
            </a:extLst>
          </p:cNvPr>
          <p:cNvGrpSpPr/>
          <p:nvPr/>
        </p:nvGrpSpPr>
        <p:grpSpPr>
          <a:xfrm>
            <a:off x="435805" y="5731974"/>
            <a:ext cx="4060967" cy="591809"/>
            <a:chOff x="435805" y="5731974"/>
            <a:chExt cx="4060967" cy="591809"/>
          </a:xfrm>
        </p:grpSpPr>
        <p:sp>
          <p:nvSpPr>
            <p:cNvPr id="22" name="TextBox 21">
              <a:extLst>
                <a:ext uri="{FF2B5EF4-FFF2-40B4-BE49-F238E27FC236}">
                  <a16:creationId xmlns:a16="http://schemas.microsoft.com/office/drawing/2014/main" id="{224FE6F6-1A28-4643-A913-2F89939591E6}"/>
                </a:ext>
              </a:extLst>
            </p:cNvPr>
            <p:cNvSpPr txBox="1"/>
            <p:nvPr/>
          </p:nvSpPr>
          <p:spPr bwMode="auto">
            <a:xfrm>
              <a:off x="435805" y="5731974"/>
              <a:ext cx="1521122" cy="584775"/>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Pembrolizumab</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Placebo</a:t>
              </a:r>
            </a:p>
          </p:txBody>
        </p:sp>
        <p:sp>
          <p:nvSpPr>
            <p:cNvPr id="180" name="TextBox 179">
              <a:extLst>
                <a:ext uri="{FF2B5EF4-FFF2-40B4-BE49-F238E27FC236}">
                  <a16:creationId xmlns:a16="http://schemas.microsoft.com/office/drawing/2014/main" id="{6E8D72C4-9A5F-4414-B580-150141518BB5}"/>
                </a:ext>
              </a:extLst>
            </p:cNvPr>
            <p:cNvSpPr txBox="1"/>
            <p:nvPr/>
          </p:nvSpPr>
          <p:spPr bwMode="auto">
            <a:xfrm>
              <a:off x="2180962" y="5734508"/>
              <a:ext cx="1023614" cy="584775"/>
            </a:xfrm>
            <a:prstGeom prst="rect">
              <a:avLst/>
            </a:prstGeom>
            <a:noFill/>
            <a:ln>
              <a:noFill/>
            </a:ln>
          </p:spPr>
          <p:txBody>
            <a:bodyPr wrap="none" rtlCol="0">
              <a:spAutoFit/>
            </a:bodyPr>
            <a:lstStyle/>
            <a:p>
              <a:pPr>
                <a:spcBef>
                  <a:spcPct val="50000"/>
                </a:spcBef>
              </a:pPr>
              <a:r>
                <a:rPr lang="en-US" sz="1600" b="0" dirty="0">
                  <a:solidFill>
                    <a:schemeClr val="bg1"/>
                  </a:solidFill>
                  <a:latin typeface="Calibri" panose="020F0502020204030204" pitchFamily="34" charset="0"/>
                </a:rPr>
                <a:t>Grade 1/2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Grade 1/2</a:t>
              </a:r>
            </a:p>
          </p:txBody>
        </p:sp>
        <p:sp>
          <p:nvSpPr>
            <p:cNvPr id="181" name="TextBox 180">
              <a:extLst>
                <a:ext uri="{FF2B5EF4-FFF2-40B4-BE49-F238E27FC236}">
                  <a16:creationId xmlns:a16="http://schemas.microsoft.com/office/drawing/2014/main" id="{A7A8C625-B981-4DF1-812B-20014841D273}"/>
                </a:ext>
              </a:extLst>
            </p:cNvPr>
            <p:cNvSpPr txBox="1"/>
            <p:nvPr/>
          </p:nvSpPr>
          <p:spPr bwMode="auto">
            <a:xfrm>
              <a:off x="3473158" y="5739008"/>
              <a:ext cx="1023614" cy="584775"/>
            </a:xfrm>
            <a:prstGeom prst="rect">
              <a:avLst/>
            </a:prstGeom>
            <a:noFill/>
            <a:ln>
              <a:noFill/>
            </a:ln>
          </p:spPr>
          <p:txBody>
            <a:bodyPr wrap="none" rtlCol="0">
              <a:spAutoFit/>
            </a:bodyPr>
            <a:lstStyle/>
            <a:p>
              <a:pPr>
                <a:spcBef>
                  <a:spcPct val="50000"/>
                </a:spcBef>
              </a:pPr>
              <a:r>
                <a:rPr lang="en-US" sz="1600" b="0" dirty="0">
                  <a:solidFill>
                    <a:schemeClr val="bg1"/>
                  </a:solidFill>
                  <a:latin typeface="Calibri" panose="020F0502020204030204" pitchFamily="34" charset="0"/>
                </a:rPr>
                <a:t>Grade 3/4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Grade 3/4</a:t>
              </a:r>
            </a:p>
          </p:txBody>
        </p:sp>
        <p:sp>
          <p:nvSpPr>
            <p:cNvPr id="7" name="Rectangle 6">
              <a:extLst>
                <a:ext uri="{FF2B5EF4-FFF2-40B4-BE49-F238E27FC236}">
                  <a16:creationId xmlns:a16="http://schemas.microsoft.com/office/drawing/2014/main" id="{6FD1B100-53BC-476D-B0EC-F59CC2AD8B2B}"/>
                </a:ext>
              </a:extLst>
            </p:cNvPr>
            <p:cNvSpPr/>
            <p:nvPr/>
          </p:nvSpPr>
          <p:spPr bwMode="auto">
            <a:xfrm>
              <a:off x="2070958" y="5851947"/>
              <a:ext cx="122319" cy="1223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2E47D647-7F2D-467F-BAE7-FD0192FD525F}"/>
                </a:ext>
              </a:extLst>
            </p:cNvPr>
            <p:cNvSpPr/>
            <p:nvPr/>
          </p:nvSpPr>
          <p:spPr bwMode="auto">
            <a:xfrm>
              <a:off x="3359439" y="5855612"/>
              <a:ext cx="122319" cy="1223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B4C81330-F859-4ADD-8DCB-B84922DF79F0}"/>
                </a:ext>
              </a:extLst>
            </p:cNvPr>
            <p:cNvSpPr/>
            <p:nvPr/>
          </p:nvSpPr>
          <p:spPr bwMode="auto">
            <a:xfrm>
              <a:off x="2070958" y="6088977"/>
              <a:ext cx="122319" cy="1223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77BFCA42-5B1C-40D0-8035-CC7283D1BC72}"/>
                </a:ext>
              </a:extLst>
            </p:cNvPr>
            <p:cNvSpPr/>
            <p:nvPr/>
          </p:nvSpPr>
          <p:spPr bwMode="auto">
            <a:xfrm>
              <a:off x="3359439" y="6092642"/>
              <a:ext cx="122319" cy="1223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 name="Rectangle 10">
            <a:extLst>
              <a:ext uri="{FF2B5EF4-FFF2-40B4-BE49-F238E27FC236}">
                <a16:creationId xmlns:a16="http://schemas.microsoft.com/office/drawing/2014/main" id="{5D3F3612-C1D2-4F14-938E-8669BB646397}"/>
              </a:ext>
            </a:extLst>
          </p:cNvPr>
          <p:cNvSpPr/>
          <p:nvPr/>
        </p:nvSpPr>
        <p:spPr bwMode="auto">
          <a:xfrm>
            <a:off x="2416147" y="2086521"/>
            <a:ext cx="1141779"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6CAC2827-7A11-48F0-A433-0E4929E4B8B5}"/>
              </a:ext>
            </a:extLst>
          </p:cNvPr>
          <p:cNvSpPr/>
          <p:nvPr/>
        </p:nvSpPr>
        <p:spPr bwMode="auto">
          <a:xfrm>
            <a:off x="3557926" y="2086521"/>
            <a:ext cx="57138" cy="262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BC71DED5-C50C-4966-9417-6151E46552D8}"/>
              </a:ext>
            </a:extLst>
          </p:cNvPr>
          <p:cNvSpPr/>
          <p:nvPr/>
        </p:nvSpPr>
        <p:spPr bwMode="auto">
          <a:xfrm>
            <a:off x="3608281" y="2084465"/>
            <a:ext cx="843559"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B90E8A9E-602D-462B-8E81-B3BB8438A659}"/>
              </a:ext>
            </a:extLst>
          </p:cNvPr>
          <p:cNvSpPr/>
          <p:nvPr/>
        </p:nvSpPr>
        <p:spPr bwMode="auto">
          <a:xfrm>
            <a:off x="2513043" y="2424958"/>
            <a:ext cx="1082548"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4839B0EF-9A61-45E9-8C60-C6FE2BB0D730}"/>
              </a:ext>
            </a:extLst>
          </p:cNvPr>
          <p:cNvSpPr/>
          <p:nvPr/>
        </p:nvSpPr>
        <p:spPr bwMode="auto">
          <a:xfrm>
            <a:off x="3597571" y="2424958"/>
            <a:ext cx="45719" cy="262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907AD096-5642-44C9-A344-9654CBFE1C50}"/>
              </a:ext>
            </a:extLst>
          </p:cNvPr>
          <p:cNvSpPr/>
          <p:nvPr/>
        </p:nvSpPr>
        <p:spPr bwMode="auto">
          <a:xfrm>
            <a:off x="3614838" y="2427135"/>
            <a:ext cx="672339"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AEF28FB2-73E8-4CD2-BBA6-5F58A6A53A4F}"/>
              </a:ext>
            </a:extLst>
          </p:cNvPr>
          <p:cNvSpPr/>
          <p:nvPr/>
        </p:nvSpPr>
        <p:spPr bwMode="auto">
          <a:xfrm>
            <a:off x="2582411" y="2762434"/>
            <a:ext cx="1013179"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67DEC5FB-FD18-4296-B2C9-30D8D2D5AC8C}"/>
              </a:ext>
            </a:extLst>
          </p:cNvPr>
          <p:cNvSpPr/>
          <p:nvPr/>
        </p:nvSpPr>
        <p:spPr bwMode="auto">
          <a:xfrm>
            <a:off x="3591014" y="2762434"/>
            <a:ext cx="45719" cy="262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0FA0D28A-82E4-4D5C-B247-FFFDC113F596}"/>
              </a:ext>
            </a:extLst>
          </p:cNvPr>
          <p:cNvSpPr/>
          <p:nvPr/>
        </p:nvSpPr>
        <p:spPr bwMode="auto">
          <a:xfrm>
            <a:off x="3608282" y="2758635"/>
            <a:ext cx="156712"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7DDD6F64-40BC-4DE4-AC52-5F902E448B22}"/>
              </a:ext>
            </a:extLst>
          </p:cNvPr>
          <p:cNvSpPr/>
          <p:nvPr/>
        </p:nvSpPr>
        <p:spPr bwMode="auto">
          <a:xfrm>
            <a:off x="2687928" y="3088594"/>
            <a:ext cx="840229"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C35E2C49-9235-4CEE-8658-3EF549F2E3FD}"/>
              </a:ext>
            </a:extLst>
          </p:cNvPr>
          <p:cNvSpPr/>
          <p:nvPr/>
        </p:nvSpPr>
        <p:spPr bwMode="auto">
          <a:xfrm>
            <a:off x="3519490" y="3088594"/>
            <a:ext cx="88886" cy="262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D9DBCB37-4BA6-4FE7-A7B2-A94C3631ED38}"/>
              </a:ext>
            </a:extLst>
          </p:cNvPr>
          <p:cNvSpPr/>
          <p:nvPr/>
        </p:nvSpPr>
        <p:spPr bwMode="auto">
          <a:xfrm>
            <a:off x="3610261" y="3086538"/>
            <a:ext cx="599401"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8AA471B1-55DC-45DD-9C23-8EEB1D46A1B5}"/>
              </a:ext>
            </a:extLst>
          </p:cNvPr>
          <p:cNvSpPr/>
          <p:nvPr/>
        </p:nvSpPr>
        <p:spPr bwMode="auto">
          <a:xfrm>
            <a:off x="2729041" y="3418674"/>
            <a:ext cx="827113"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8D2F1E7E-B5A4-4343-8D11-A5A3B22B4101}"/>
              </a:ext>
            </a:extLst>
          </p:cNvPr>
          <p:cNvSpPr/>
          <p:nvPr/>
        </p:nvSpPr>
        <p:spPr bwMode="auto">
          <a:xfrm>
            <a:off x="3557599" y="3418674"/>
            <a:ext cx="45720" cy="2625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7B7D8C25-89F1-4512-99F7-4E4D42695EFB}"/>
              </a:ext>
            </a:extLst>
          </p:cNvPr>
          <p:cNvSpPr/>
          <p:nvPr/>
        </p:nvSpPr>
        <p:spPr bwMode="auto">
          <a:xfrm>
            <a:off x="3605103" y="3416618"/>
            <a:ext cx="438047"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8BEEF7F6-3879-4069-9D6E-8A48B45AD864}"/>
              </a:ext>
            </a:extLst>
          </p:cNvPr>
          <p:cNvSpPr/>
          <p:nvPr/>
        </p:nvSpPr>
        <p:spPr bwMode="auto">
          <a:xfrm>
            <a:off x="2964216" y="3752352"/>
            <a:ext cx="631374"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85657A0E-34B7-4420-9834-FA146102A8F4}"/>
              </a:ext>
            </a:extLst>
          </p:cNvPr>
          <p:cNvCxnSpPr>
            <a:cxnSpLocks/>
          </p:cNvCxnSpPr>
          <p:nvPr/>
        </p:nvCxnSpPr>
        <p:spPr bwMode="auto">
          <a:xfrm>
            <a:off x="3606170" y="3753842"/>
            <a:ext cx="0" cy="261014"/>
          </a:xfrm>
          <a:prstGeom prst="line">
            <a:avLst/>
          </a:prstGeom>
          <a:noFill/>
          <a:ln w="28575" cap="flat" cmpd="sng" algn="ctr">
            <a:solidFill>
              <a:schemeClr val="accent1"/>
            </a:solidFill>
            <a:prstDash val="solid"/>
            <a:round/>
            <a:headEnd type="none" w="med" len="med"/>
            <a:tailEnd type="none" w="med" len="med"/>
          </a:ln>
          <a:effectLst/>
        </p:spPr>
      </p:cxnSp>
      <p:sp>
        <p:nvSpPr>
          <p:cNvPr id="201" name="Rectangle 200">
            <a:extLst>
              <a:ext uri="{FF2B5EF4-FFF2-40B4-BE49-F238E27FC236}">
                <a16:creationId xmlns:a16="http://schemas.microsoft.com/office/drawing/2014/main" id="{1B89F4AB-2D46-4454-B617-4B953219CD48}"/>
              </a:ext>
            </a:extLst>
          </p:cNvPr>
          <p:cNvSpPr/>
          <p:nvPr/>
        </p:nvSpPr>
        <p:spPr bwMode="auto">
          <a:xfrm>
            <a:off x="3058948" y="4088548"/>
            <a:ext cx="535875"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2" name="Straight Connector 201">
            <a:extLst>
              <a:ext uri="{FF2B5EF4-FFF2-40B4-BE49-F238E27FC236}">
                <a16:creationId xmlns:a16="http://schemas.microsoft.com/office/drawing/2014/main" id="{1B8027AF-5D2B-40B7-BF26-0F562BD993E4}"/>
              </a:ext>
            </a:extLst>
          </p:cNvPr>
          <p:cNvCxnSpPr>
            <a:cxnSpLocks/>
          </p:cNvCxnSpPr>
          <p:nvPr/>
        </p:nvCxnSpPr>
        <p:spPr bwMode="auto">
          <a:xfrm>
            <a:off x="3605404" y="4090038"/>
            <a:ext cx="0" cy="261014"/>
          </a:xfrm>
          <a:prstGeom prst="line">
            <a:avLst/>
          </a:prstGeom>
          <a:noFill/>
          <a:ln w="28575" cap="flat" cmpd="sng" algn="ctr">
            <a:solidFill>
              <a:schemeClr val="accent1"/>
            </a:solidFill>
            <a:prstDash val="solid"/>
            <a:round/>
            <a:headEnd type="none" w="med" len="med"/>
            <a:tailEnd type="none" w="med" len="med"/>
          </a:ln>
          <a:effectLst/>
        </p:spPr>
      </p:cxnSp>
      <p:sp>
        <p:nvSpPr>
          <p:cNvPr id="203" name="Rectangle 202">
            <a:extLst>
              <a:ext uri="{FF2B5EF4-FFF2-40B4-BE49-F238E27FC236}">
                <a16:creationId xmlns:a16="http://schemas.microsoft.com/office/drawing/2014/main" id="{8C7A0955-AA55-47A0-918C-FE6273C39C62}"/>
              </a:ext>
            </a:extLst>
          </p:cNvPr>
          <p:cNvSpPr/>
          <p:nvPr/>
        </p:nvSpPr>
        <p:spPr bwMode="auto">
          <a:xfrm>
            <a:off x="3614839" y="4088522"/>
            <a:ext cx="503794"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4A284E21-B291-4402-83E8-AC0540909943}"/>
              </a:ext>
            </a:extLst>
          </p:cNvPr>
          <p:cNvSpPr/>
          <p:nvPr/>
        </p:nvSpPr>
        <p:spPr bwMode="auto">
          <a:xfrm>
            <a:off x="3139484" y="4429992"/>
            <a:ext cx="463862"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62EC0865-F843-4B92-BF3B-88380FFB579B}"/>
              </a:ext>
            </a:extLst>
          </p:cNvPr>
          <p:cNvSpPr/>
          <p:nvPr/>
        </p:nvSpPr>
        <p:spPr bwMode="auto">
          <a:xfrm>
            <a:off x="3612232" y="4431746"/>
            <a:ext cx="267328"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431916BA-AC1D-40EC-BCA3-CCF76E6E4A7F}"/>
              </a:ext>
            </a:extLst>
          </p:cNvPr>
          <p:cNvSpPr/>
          <p:nvPr/>
        </p:nvSpPr>
        <p:spPr bwMode="auto">
          <a:xfrm>
            <a:off x="3249498" y="4766493"/>
            <a:ext cx="353317"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755E32C8-6935-4E7E-8ACD-300291B34C9B}"/>
              </a:ext>
            </a:extLst>
          </p:cNvPr>
          <p:cNvSpPr/>
          <p:nvPr/>
        </p:nvSpPr>
        <p:spPr bwMode="auto">
          <a:xfrm>
            <a:off x="3611232" y="4768247"/>
            <a:ext cx="231261"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0FB8CB34-01A3-46A9-8E9F-A743EF021522}"/>
              </a:ext>
            </a:extLst>
          </p:cNvPr>
          <p:cNvSpPr/>
          <p:nvPr/>
        </p:nvSpPr>
        <p:spPr bwMode="auto">
          <a:xfrm>
            <a:off x="3271479" y="5100367"/>
            <a:ext cx="332336" cy="2625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88F696F3-7A58-4850-9C39-395DDB089003}"/>
              </a:ext>
            </a:extLst>
          </p:cNvPr>
          <p:cNvSpPr/>
          <p:nvPr/>
        </p:nvSpPr>
        <p:spPr bwMode="auto">
          <a:xfrm>
            <a:off x="3612232" y="5102121"/>
            <a:ext cx="267328" cy="26250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9FC12C41-DF8A-418D-B456-C4ABAD27DE81}"/>
              </a:ext>
            </a:extLst>
          </p:cNvPr>
          <p:cNvCxnSpPr>
            <a:stCxn id="157" idx="0"/>
          </p:cNvCxnSpPr>
          <p:nvPr/>
        </p:nvCxnSpPr>
        <p:spPr bwMode="auto">
          <a:xfrm flipH="1" flipV="1">
            <a:off x="3611656" y="1954463"/>
            <a:ext cx="1535" cy="3534434"/>
          </a:xfrm>
          <a:prstGeom prst="line">
            <a:avLst/>
          </a:prstGeom>
          <a:noFill/>
          <a:ln w="28575" cap="flat" cmpd="sng" algn="ctr">
            <a:solidFill>
              <a:schemeClr val="bg1"/>
            </a:solidFill>
            <a:prstDash val="solid"/>
            <a:round/>
            <a:headEnd type="none" w="med" len="med"/>
            <a:tailEnd type="none" w="med" len="med"/>
          </a:ln>
          <a:effectLst/>
        </p:spPr>
      </p:cxnSp>
      <p:sp>
        <p:nvSpPr>
          <p:cNvPr id="210" name="TextBox 209">
            <a:extLst>
              <a:ext uri="{FF2B5EF4-FFF2-40B4-BE49-F238E27FC236}">
                <a16:creationId xmlns:a16="http://schemas.microsoft.com/office/drawing/2014/main" id="{854E69BA-C277-4C95-8BBB-81AC3D8D4C9A}"/>
              </a:ext>
            </a:extLst>
          </p:cNvPr>
          <p:cNvSpPr txBox="1"/>
          <p:nvPr/>
        </p:nvSpPr>
        <p:spPr bwMode="auto">
          <a:xfrm>
            <a:off x="1771744" y="2075998"/>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 (20.3)</a:t>
            </a:r>
          </a:p>
        </p:txBody>
      </p:sp>
      <p:sp>
        <p:nvSpPr>
          <p:cNvPr id="211" name="TextBox 210">
            <a:extLst>
              <a:ext uri="{FF2B5EF4-FFF2-40B4-BE49-F238E27FC236}">
                <a16:creationId xmlns:a16="http://schemas.microsoft.com/office/drawing/2014/main" id="{D9B447E6-8A29-437C-B91D-9DDA9933FFDF}"/>
              </a:ext>
            </a:extLst>
          </p:cNvPr>
          <p:cNvSpPr txBox="1"/>
          <p:nvPr/>
        </p:nvSpPr>
        <p:spPr bwMode="auto">
          <a:xfrm>
            <a:off x="1843541" y="2410780"/>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91 (18.6)</a:t>
            </a:r>
          </a:p>
        </p:txBody>
      </p:sp>
      <p:sp>
        <p:nvSpPr>
          <p:cNvPr id="212" name="TextBox 211">
            <a:extLst>
              <a:ext uri="{FF2B5EF4-FFF2-40B4-BE49-F238E27FC236}">
                <a16:creationId xmlns:a16="http://schemas.microsoft.com/office/drawing/2014/main" id="{7DA58B6C-3E5A-4CF4-8C59-D96E186996AE}"/>
              </a:ext>
            </a:extLst>
          </p:cNvPr>
          <p:cNvSpPr txBox="1"/>
          <p:nvPr/>
        </p:nvSpPr>
        <p:spPr bwMode="auto">
          <a:xfrm>
            <a:off x="1918621" y="2745247"/>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85 (17.4)</a:t>
            </a:r>
          </a:p>
        </p:txBody>
      </p:sp>
      <p:sp>
        <p:nvSpPr>
          <p:cNvPr id="213" name="TextBox 212">
            <a:extLst>
              <a:ext uri="{FF2B5EF4-FFF2-40B4-BE49-F238E27FC236}">
                <a16:creationId xmlns:a16="http://schemas.microsoft.com/office/drawing/2014/main" id="{E7BAABCD-600D-4F2E-B452-73C43E32D497}"/>
              </a:ext>
            </a:extLst>
          </p:cNvPr>
          <p:cNvSpPr txBox="1"/>
          <p:nvPr/>
        </p:nvSpPr>
        <p:spPr bwMode="auto">
          <a:xfrm>
            <a:off x="2020856" y="3076310"/>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 (15.8)</a:t>
            </a:r>
          </a:p>
        </p:txBody>
      </p:sp>
      <p:sp>
        <p:nvSpPr>
          <p:cNvPr id="214" name="TextBox 213">
            <a:extLst>
              <a:ext uri="{FF2B5EF4-FFF2-40B4-BE49-F238E27FC236}">
                <a16:creationId xmlns:a16="http://schemas.microsoft.com/office/drawing/2014/main" id="{4762BA2C-4409-4BA5-ABDC-E0B575693138}"/>
              </a:ext>
            </a:extLst>
          </p:cNvPr>
          <p:cNvSpPr txBox="1"/>
          <p:nvPr/>
        </p:nvSpPr>
        <p:spPr bwMode="auto">
          <a:xfrm>
            <a:off x="2059851" y="3399843"/>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73 (15.0)</a:t>
            </a:r>
          </a:p>
        </p:txBody>
      </p:sp>
      <p:sp>
        <p:nvSpPr>
          <p:cNvPr id="215" name="TextBox 214">
            <a:extLst>
              <a:ext uri="{FF2B5EF4-FFF2-40B4-BE49-F238E27FC236}">
                <a16:creationId xmlns:a16="http://schemas.microsoft.com/office/drawing/2014/main" id="{D7EC6C4D-6E2D-4203-8B7E-B47985C456AC}"/>
              </a:ext>
            </a:extLst>
          </p:cNvPr>
          <p:cNvSpPr txBox="1"/>
          <p:nvPr/>
        </p:nvSpPr>
        <p:spPr bwMode="auto">
          <a:xfrm>
            <a:off x="2287202" y="3741413"/>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 (10.9)</a:t>
            </a:r>
          </a:p>
        </p:txBody>
      </p:sp>
      <p:sp>
        <p:nvSpPr>
          <p:cNvPr id="216" name="TextBox 215">
            <a:extLst>
              <a:ext uri="{FF2B5EF4-FFF2-40B4-BE49-F238E27FC236}">
                <a16:creationId xmlns:a16="http://schemas.microsoft.com/office/drawing/2014/main" id="{BB55C795-D3B3-4C14-848E-E45BD93582B8}"/>
              </a:ext>
            </a:extLst>
          </p:cNvPr>
          <p:cNvSpPr txBox="1"/>
          <p:nvPr/>
        </p:nvSpPr>
        <p:spPr bwMode="auto">
          <a:xfrm>
            <a:off x="2458682" y="4078260"/>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 (9.2)</a:t>
            </a:r>
          </a:p>
        </p:txBody>
      </p:sp>
      <p:sp>
        <p:nvSpPr>
          <p:cNvPr id="217" name="TextBox 216">
            <a:extLst>
              <a:ext uri="{FF2B5EF4-FFF2-40B4-BE49-F238E27FC236}">
                <a16:creationId xmlns:a16="http://schemas.microsoft.com/office/drawing/2014/main" id="{C7E77357-090C-481F-94E8-230DC52074CE}"/>
              </a:ext>
            </a:extLst>
          </p:cNvPr>
          <p:cNvSpPr txBox="1"/>
          <p:nvPr/>
        </p:nvSpPr>
        <p:spPr bwMode="auto">
          <a:xfrm>
            <a:off x="2549244" y="4410432"/>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39 (8.0)</a:t>
            </a:r>
          </a:p>
        </p:txBody>
      </p:sp>
      <p:sp>
        <p:nvSpPr>
          <p:cNvPr id="218" name="TextBox 217">
            <a:extLst>
              <a:ext uri="{FF2B5EF4-FFF2-40B4-BE49-F238E27FC236}">
                <a16:creationId xmlns:a16="http://schemas.microsoft.com/office/drawing/2014/main" id="{9C31089B-6CE3-4229-AD62-C320F008DAF4}"/>
              </a:ext>
            </a:extLst>
          </p:cNvPr>
          <p:cNvSpPr txBox="1"/>
          <p:nvPr/>
        </p:nvSpPr>
        <p:spPr bwMode="auto">
          <a:xfrm>
            <a:off x="2661603" y="4758701"/>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 (6.1)</a:t>
            </a:r>
          </a:p>
        </p:txBody>
      </p:sp>
      <p:sp>
        <p:nvSpPr>
          <p:cNvPr id="219" name="TextBox 218">
            <a:extLst>
              <a:ext uri="{FF2B5EF4-FFF2-40B4-BE49-F238E27FC236}">
                <a16:creationId xmlns:a16="http://schemas.microsoft.com/office/drawing/2014/main" id="{65ADA548-468D-44EA-AAD0-0A2553E96962}"/>
              </a:ext>
            </a:extLst>
          </p:cNvPr>
          <p:cNvSpPr txBox="1"/>
          <p:nvPr/>
        </p:nvSpPr>
        <p:spPr bwMode="auto">
          <a:xfrm>
            <a:off x="2681483" y="5096429"/>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 (5.7)</a:t>
            </a:r>
          </a:p>
        </p:txBody>
      </p:sp>
      <p:sp>
        <p:nvSpPr>
          <p:cNvPr id="220" name="TextBox 219">
            <a:extLst>
              <a:ext uri="{FF2B5EF4-FFF2-40B4-BE49-F238E27FC236}">
                <a16:creationId xmlns:a16="http://schemas.microsoft.com/office/drawing/2014/main" id="{9949695C-0BEF-4174-9E7E-59A7A4C75528}"/>
              </a:ext>
            </a:extLst>
          </p:cNvPr>
          <p:cNvSpPr txBox="1"/>
          <p:nvPr/>
        </p:nvSpPr>
        <p:spPr bwMode="auto">
          <a:xfrm>
            <a:off x="4404311" y="2080607"/>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71 (14.3)</a:t>
            </a:r>
          </a:p>
        </p:txBody>
      </p:sp>
      <p:sp>
        <p:nvSpPr>
          <p:cNvPr id="221" name="TextBox 220">
            <a:extLst>
              <a:ext uri="{FF2B5EF4-FFF2-40B4-BE49-F238E27FC236}">
                <a16:creationId xmlns:a16="http://schemas.microsoft.com/office/drawing/2014/main" id="{C60D66DB-2C1D-4160-9AC1-442CDF9ED694}"/>
              </a:ext>
            </a:extLst>
          </p:cNvPr>
          <p:cNvSpPr txBox="1"/>
          <p:nvPr/>
        </p:nvSpPr>
        <p:spPr bwMode="auto">
          <a:xfrm>
            <a:off x="4229429" y="2419135"/>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 (11.5)</a:t>
            </a:r>
          </a:p>
        </p:txBody>
      </p:sp>
      <p:sp>
        <p:nvSpPr>
          <p:cNvPr id="222" name="TextBox 221">
            <a:extLst>
              <a:ext uri="{FF2B5EF4-FFF2-40B4-BE49-F238E27FC236}">
                <a16:creationId xmlns:a16="http://schemas.microsoft.com/office/drawing/2014/main" id="{24AF7730-C3B1-4E90-8A80-28EA29B2D837}"/>
              </a:ext>
            </a:extLst>
          </p:cNvPr>
          <p:cNvSpPr txBox="1"/>
          <p:nvPr/>
        </p:nvSpPr>
        <p:spPr bwMode="auto">
          <a:xfrm>
            <a:off x="3683702" y="2761865"/>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 (2.6)</a:t>
            </a:r>
          </a:p>
        </p:txBody>
      </p:sp>
      <p:sp>
        <p:nvSpPr>
          <p:cNvPr id="223" name="TextBox 222">
            <a:extLst>
              <a:ext uri="{FF2B5EF4-FFF2-40B4-BE49-F238E27FC236}">
                <a16:creationId xmlns:a16="http://schemas.microsoft.com/office/drawing/2014/main" id="{379CAF05-507C-4A5A-8BEF-C70A5B9F6FAE}"/>
              </a:ext>
            </a:extLst>
          </p:cNvPr>
          <p:cNvSpPr txBox="1"/>
          <p:nvPr/>
        </p:nvSpPr>
        <p:spPr bwMode="auto">
          <a:xfrm>
            <a:off x="4139358" y="3083523"/>
            <a:ext cx="7441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 (10.3)</a:t>
            </a:r>
          </a:p>
        </p:txBody>
      </p:sp>
      <p:sp>
        <p:nvSpPr>
          <p:cNvPr id="224" name="TextBox 223">
            <a:extLst>
              <a:ext uri="{FF2B5EF4-FFF2-40B4-BE49-F238E27FC236}">
                <a16:creationId xmlns:a16="http://schemas.microsoft.com/office/drawing/2014/main" id="{36419B82-3E78-47FC-B528-7F24F5520A7C}"/>
              </a:ext>
            </a:extLst>
          </p:cNvPr>
          <p:cNvSpPr txBox="1"/>
          <p:nvPr/>
        </p:nvSpPr>
        <p:spPr bwMode="auto">
          <a:xfrm>
            <a:off x="3978944" y="3417465"/>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 (7.3)</a:t>
            </a:r>
          </a:p>
        </p:txBody>
      </p:sp>
      <p:sp>
        <p:nvSpPr>
          <p:cNvPr id="225" name="TextBox 224">
            <a:extLst>
              <a:ext uri="{FF2B5EF4-FFF2-40B4-BE49-F238E27FC236}">
                <a16:creationId xmlns:a16="http://schemas.microsoft.com/office/drawing/2014/main" id="{7F968E10-8EDC-4AF5-83CE-1011F2CFE347}"/>
              </a:ext>
            </a:extLst>
          </p:cNvPr>
          <p:cNvSpPr txBox="1"/>
          <p:nvPr/>
        </p:nvSpPr>
        <p:spPr bwMode="auto">
          <a:xfrm>
            <a:off x="3562375" y="374764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6" name="TextBox 225">
            <a:extLst>
              <a:ext uri="{FF2B5EF4-FFF2-40B4-BE49-F238E27FC236}">
                <a16:creationId xmlns:a16="http://schemas.microsoft.com/office/drawing/2014/main" id="{784B9DF9-4C97-47FA-BAA3-752A840B2B5F}"/>
              </a:ext>
            </a:extLst>
          </p:cNvPr>
          <p:cNvSpPr txBox="1"/>
          <p:nvPr/>
        </p:nvSpPr>
        <p:spPr bwMode="auto">
          <a:xfrm>
            <a:off x="4078974" y="4084763"/>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 (8.7)</a:t>
            </a:r>
          </a:p>
        </p:txBody>
      </p:sp>
      <p:sp>
        <p:nvSpPr>
          <p:cNvPr id="227" name="TextBox 226">
            <a:extLst>
              <a:ext uri="{FF2B5EF4-FFF2-40B4-BE49-F238E27FC236}">
                <a16:creationId xmlns:a16="http://schemas.microsoft.com/office/drawing/2014/main" id="{2E6482CC-7303-4ED6-877B-B02715A4A79F}"/>
              </a:ext>
            </a:extLst>
          </p:cNvPr>
          <p:cNvSpPr txBox="1"/>
          <p:nvPr/>
        </p:nvSpPr>
        <p:spPr bwMode="auto">
          <a:xfrm>
            <a:off x="3825159" y="4419878"/>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 (4.6)</a:t>
            </a:r>
          </a:p>
        </p:txBody>
      </p:sp>
      <p:sp>
        <p:nvSpPr>
          <p:cNvPr id="228" name="TextBox 227">
            <a:extLst>
              <a:ext uri="{FF2B5EF4-FFF2-40B4-BE49-F238E27FC236}">
                <a16:creationId xmlns:a16="http://schemas.microsoft.com/office/drawing/2014/main" id="{DCF4A050-AA82-4B87-9B97-21B8EF09F0A8}"/>
              </a:ext>
            </a:extLst>
          </p:cNvPr>
          <p:cNvSpPr txBox="1"/>
          <p:nvPr/>
        </p:nvSpPr>
        <p:spPr bwMode="auto">
          <a:xfrm>
            <a:off x="3796697" y="4758700"/>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 (4.0)</a:t>
            </a:r>
          </a:p>
        </p:txBody>
      </p:sp>
      <p:sp>
        <p:nvSpPr>
          <p:cNvPr id="229" name="TextBox 228">
            <a:extLst>
              <a:ext uri="{FF2B5EF4-FFF2-40B4-BE49-F238E27FC236}">
                <a16:creationId xmlns:a16="http://schemas.microsoft.com/office/drawing/2014/main" id="{803A3751-165F-4F5C-A5A6-0BD257079BBD}"/>
              </a:ext>
            </a:extLst>
          </p:cNvPr>
          <p:cNvSpPr txBox="1"/>
          <p:nvPr/>
        </p:nvSpPr>
        <p:spPr bwMode="auto">
          <a:xfrm>
            <a:off x="3829976" y="5097139"/>
            <a:ext cx="6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 (4.6)</a:t>
            </a:r>
          </a:p>
        </p:txBody>
      </p:sp>
    </p:spTree>
    <p:extLst>
      <p:ext uri="{BB962C8B-B14F-4D97-AF65-F5344CB8AC3E}">
        <p14:creationId xmlns:p14="http://schemas.microsoft.com/office/powerpoint/2010/main" val="2313330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CF22A-F28F-564F-B4A5-88466E52A010}"/>
              </a:ext>
            </a:extLst>
          </p:cNvPr>
          <p:cNvSpPr>
            <a:spLocks noGrp="1"/>
          </p:cNvSpPr>
          <p:nvPr>
            <p:ph type="title"/>
          </p:nvPr>
        </p:nvSpPr>
        <p:spPr/>
        <p:txBody>
          <a:bodyPr/>
          <a:lstStyle/>
          <a:p>
            <a:r>
              <a:rPr lang="en-US" altLang="en-US" dirty="0"/>
              <a:t>KEYNOTE-564 Updated Analysis: </a:t>
            </a:r>
            <a:br>
              <a:rPr lang="en-US" altLang="en-US" dirty="0"/>
            </a:br>
            <a:r>
              <a:rPr lang="en-US" dirty="0"/>
              <a:t>Investigator Conclusions</a:t>
            </a:r>
          </a:p>
        </p:txBody>
      </p:sp>
      <p:sp>
        <p:nvSpPr>
          <p:cNvPr id="3" name="Content Placeholder 2">
            <a:extLst>
              <a:ext uri="{FF2B5EF4-FFF2-40B4-BE49-F238E27FC236}">
                <a16:creationId xmlns:a16="http://schemas.microsoft.com/office/drawing/2014/main" id="{FC05043B-C318-4847-873A-62C6AB52DF96}"/>
              </a:ext>
            </a:extLst>
          </p:cNvPr>
          <p:cNvSpPr>
            <a:spLocks noGrp="1"/>
          </p:cNvSpPr>
          <p:nvPr>
            <p:ph idx="1"/>
          </p:nvPr>
        </p:nvSpPr>
        <p:spPr/>
        <p:txBody>
          <a:bodyPr/>
          <a:lstStyle/>
          <a:p>
            <a:pPr>
              <a:spcBef>
                <a:spcPts val="400"/>
              </a:spcBef>
            </a:pPr>
            <a:r>
              <a:rPr lang="en-US" sz="2400" dirty="0"/>
              <a:t>In this updated analysis, adjuvant pembrolizumab maintained a statistically significant DFS improvement vs placebo in patients with RCC post nephrectomy</a:t>
            </a:r>
          </a:p>
          <a:p>
            <a:pPr lvl="1">
              <a:lnSpc>
                <a:spcPct val="100000"/>
              </a:lnSpc>
              <a:spcBef>
                <a:spcPts val="400"/>
              </a:spcBef>
              <a:buClr>
                <a:srgbClr val="000000"/>
              </a:buClr>
            </a:pPr>
            <a:r>
              <a:rPr lang="en-US" sz="2200" dirty="0">
                <a:solidFill>
                  <a:schemeClr val="bg2">
                    <a:lumMod val="10000"/>
                  </a:schemeClr>
                </a:solidFill>
              </a:rPr>
              <a:t>Updated HR for DFS: 0.63 (95% CI: 0.50-0.80; </a:t>
            </a:r>
            <a:r>
              <a:rPr lang="en-US" sz="2200" i="1" dirty="0">
                <a:solidFill>
                  <a:schemeClr val="bg2">
                    <a:lumMod val="10000"/>
                  </a:schemeClr>
                </a:solidFill>
              </a:rPr>
              <a:t>P </a:t>
            </a:r>
            <a:r>
              <a:rPr lang="en-US" sz="2200" dirty="0">
                <a:solidFill>
                  <a:schemeClr val="bg2">
                    <a:lumMod val="10000"/>
                  </a:schemeClr>
                </a:solidFill>
              </a:rPr>
              <a:t>= .0001)</a:t>
            </a:r>
          </a:p>
          <a:p>
            <a:pPr lvl="1">
              <a:lnSpc>
                <a:spcPct val="100000"/>
              </a:lnSpc>
              <a:spcBef>
                <a:spcPts val="400"/>
              </a:spcBef>
              <a:buClr>
                <a:srgbClr val="000000"/>
              </a:buClr>
            </a:pPr>
            <a:r>
              <a:rPr lang="en-US" sz="2200" dirty="0">
                <a:solidFill>
                  <a:schemeClr val="bg2">
                    <a:lumMod val="10000"/>
                  </a:schemeClr>
                </a:solidFill>
              </a:rPr>
              <a:t>DFS benefit consistent across patient subgroups</a:t>
            </a:r>
          </a:p>
          <a:p>
            <a:pPr>
              <a:lnSpc>
                <a:spcPct val="100000"/>
              </a:lnSpc>
              <a:spcBef>
                <a:spcPts val="400"/>
              </a:spcBef>
              <a:buClr>
                <a:srgbClr val="000000"/>
              </a:buClr>
            </a:pPr>
            <a:r>
              <a:rPr lang="en-US" sz="2400" dirty="0">
                <a:solidFill>
                  <a:schemeClr val="bg2">
                    <a:lumMod val="10000"/>
                  </a:schemeClr>
                </a:solidFill>
              </a:rPr>
              <a:t>OS data immature in this updated analysis, with additional follow-up planned</a:t>
            </a:r>
          </a:p>
          <a:p>
            <a:pPr>
              <a:lnSpc>
                <a:spcPct val="100000"/>
              </a:lnSpc>
              <a:spcBef>
                <a:spcPts val="400"/>
              </a:spcBef>
              <a:buClr>
                <a:srgbClr val="000000"/>
              </a:buClr>
            </a:pPr>
            <a:r>
              <a:rPr lang="en-US" sz="2400" dirty="0">
                <a:solidFill>
                  <a:schemeClr val="bg2">
                    <a:lumMod val="10000"/>
                  </a:schemeClr>
                </a:solidFill>
              </a:rPr>
              <a:t>With longer follow-up, adjuvant pembrolizumab was not associated with increased rates of TRAEs or high-dose corticosteroid use for irAEs</a:t>
            </a:r>
          </a:p>
          <a:p>
            <a:pPr lvl="1">
              <a:lnSpc>
                <a:spcPct val="100000"/>
              </a:lnSpc>
              <a:spcBef>
                <a:spcPts val="400"/>
              </a:spcBef>
              <a:buClr>
                <a:srgbClr val="000000"/>
              </a:buClr>
            </a:pPr>
            <a:r>
              <a:rPr lang="en-US" sz="2200" dirty="0">
                <a:solidFill>
                  <a:schemeClr val="bg2">
                    <a:lumMod val="10000"/>
                  </a:schemeClr>
                </a:solidFill>
              </a:rPr>
              <a:t>Few TRAEs had late onset </a:t>
            </a:r>
          </a:p>
          <a:p>
            <a:pPr>
              <a:lnSpc>
                <a:spcPct val="100000"/>
              </a:lnSpc>
              <a:spcBef>
                <a:spcPts val="400"/>
              </a:spcBef>
              <a:buClr>
                <a:srgbClr val="000000"/>
              </a:buClr>
            </a:pPr>
            <a:r>
              <a:rPr lang="en-US" sz="2400" dirty="0">
                <a:solidFill>
                  <a:schemeClr val="bg2">
                    <a:lumMod val="10000"/>
                  </a:schemeClr>
                </a:solidFill>
              </a:rPr>
              <a:t>Investigators concluded that updated analysis supports use of adjuvant pembrolizumab as a new standard of care for patients with RCC at risk for recurrence</a:t>
            </a:r>
          </a:p>
          <a:p>
            <a:endParaRPr lang="en-US" dirty="0"/>
          </a:p>
        </p:txBody>
      </p:sp>
      <p:sp>
        <p:nvSpPr>
          <p:cNvPr id="4" name="Text Box 15">
            <a:extLst>
              <a:ext uri="{FF2B5EF4-FFF2-40B4-BE49-F238E27FC236}">
                <a16:creationId xmlns:a16="http://schemas.microsoft.com/office/drawing/2014/main" id="{3F6C51D9-597D-0944-BEAD-551B4D12A5A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p>
        </p:txBody>
      </p:sp>
      <p:grpSp>
        <p:nvGrpSpPr>
          <p:cNvPr id="8" name="Group 7">
            <a:extLst>
              <a:ext uri="{FF2B5EF4-FFF2-40B4-BE49-F238E27FC236}">
                <a16:creationId xmlns:a16="http://schemas.microsoft.com/office/drawing/2014/main" id="{A05AD350-F6FB-4F55-AAFA-AB3A5E48D0E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B2FBF4AB-19D9-431A-90F1-5ED521F74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D1F7A636-C90A-4C16-B9EE-55D227A2B00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158741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ADIUVO: First Randomized Trial of Adjuvant Mitotane in Patients With Adrenocortical Carcinoma</a:t>
            </a:r>
          </a:p>
        </p:txBody>
      </p:sp>
      <p:sp>
        <p:nvSpPr>
          <p:cNvPr id="2" name="Content Placeholder 1">
            <a:extLst>
              <a:ext uri="{FF2B5EF4-FFF2-40B4-BE49-F238E27FC236}">
                <a16:creationId xmlns:a16="http://schemas.microsoft.com/office/drawing/2014/main" id="{1839CFD0-223C-4FAF-A85C-597B206553C9}"/>
              </a:ext>
            </a:extLst>
          </p:cNvPr>
          <p:cNvSpPr>
            <a:spLocks noGrp="1"/>
          </p:cNvSpPr>
          <p:nvPr>
            <p:ph idx="1"/>
          </p:nvPr>
        </p:nvSpPr>
        <p:spPr>
          <a:xfrm>
            <a:off x="604675" y="1513047"/>
            <a:ext cx="10877529" cy="1968191"/>
          </a:xfrm>
        </p:spPr>
        <p:txBody>
          <a:bodyPr/>
          <a:lstStyle/>
          <a:p>
            <a:r>
              <a:rPr lang="en-US" sz="2200" dirty="0"/>
              <a:t>ADIUVO: international, randomized, open-label phase III trial</a:t>
            </a:r>
          </a:p>
          <a:p>
            <a:pPr lvl="1"/>
            <a:r>
              <a:rPr lang="en-US" sz="2000" dirty="0"/>
              <a:t>Accrual stopped due to slow enrollment and randomization from March 2008 - December 2018</a:t>
            </a:r>
          </a:p>
          <a:p>
            <a:pPr lvl="1"/>
            <a:r>
              <a:rPr lang="en-US" sz="2000" dirty="0"/>
              <a:t>Nonrandomized ADIUVO Observational study (N = 95) initiated for patients meeting same eligibility criteria as ADIUVO; treatment selected by patient/physician (adjuvant mitotane, </a:t>
            </a:r>
            <a:br>
              <a:rPr lang="en-US" sz="2000" dirty="0"/>
            </a:br>
            <a:r>
              <a:rPr lang="en-US" sz="2000" dirty="0"/>
              <a:t>n = 42; observation, n = 53)</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2678290" y="3941318"/>
            <a:ext cx="25685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stage I-III ACC at low/intermediate risk of relapse (R0 resection, Ki-67 &lt;10%);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(planned N = 200;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actual N = 91)</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075539" y="3837814"/>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Adjuvant Mitotane</a:t>
            </a:r>
            <a:r>
              <a:rPr lang="en-US" altLang="en-US" sz="1600" b="0" dirty="0">
                <a:solidFill>
                  <a:schemeClr val="tx1"/>
                </a:solidFill>
                <a:latin typeface="Calibri" panose="020F0502020204030204" pitchFamily="34" charset="0"/>
              </a:rPr>
              <a:t> targeting plasma concentration of 14-20 mg/mL for ≥2 yr</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45)</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6075539" y="4782377"/>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Observation</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46)</a:t>
            </a:r>
            <a:endParaRPr lang="en-US" altLang="en-US" sz="1600" dirty="0">
              <a:solidFill>
                <a:schemeClr val="tx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5338939" y="484856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5338939" y="425386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 NCT00777244.</a:t>
            </a:r>
            <a:endParaRPr lang="en-US" altLang="en-US" sz="1200" b="0" dirty="0">
              <a:solidFill>
                <a:schemeClr val="bg2"/>
              </a:solidFill>
              <a:latin typeface="Calibri" panose="020F0502020204030204" pitchFamily="34" charset="0"/>
              <a:cs typeface="+mn-cs"/>
            </a:endParaRPr>
          </a:p>
        </p:txBody>
      </p:sp>
      <p:sp>
        <p:nvSpPr>
          <p:cNvPr id="20" name="Line 52">
            <a:extLst>
              <a:ext uri="{FF2B5EF4-FFF2-40B4-BE49-F238E27FC236}">
                <a16:creationId xmlns:a16="http://schemas.microsoft.com/office/drawing/2014/main" id="{B943EC3A-FAFF-4033-B589-AB2016959B99}"/>
              </a:ext>
            </a:extLst>
          </p:cNvPr>
          <p:cNvSpPr>
            <a:spLocks noChangeShapeType="1"/>
          </p:cNvSpPr>
          <p:nvPr/>
        </p:nvSpPr>
        <p:spPr bwMode="auto">
          <a:xfrm rot="5400000">
            <a:off x="5410377" y="4014154"/>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Rectangle 46">
            <a:extLst>
              <a:ext uri="{FF2B5EF4-FFF2-40B4-BE49-F238E27FC236}">
                <a16:creationId xmlns:a16="http://schemas.microsoft.com/office/drawing/2014/main" id="{783EA56F-4BBA-4385-896E-30A5B83D4721}"/>
              </a:ext>
            </a:extLst>
          </p:cNvPr>
          <p:cNvSpPr>
            <a:spLocks noChangeArrowheads="1"/>
          </p:cNvSpPr>
          <p:nvPr/>
        </p:nvSpPr>
        <p:spPr bwMode="auto">
          <a:xfrm>
            <a:off x="4387232" y="3466569"/>
            <a:ext cx="2538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Stratified by stage (I/II vs III)</a:t>
            </a:r>
          </a:p>
        </p:txBody>
      </p:sp>
      <p:sp>
        <p:nvSpPr>
          <p:cNvPr id="23" name="Content Placeholder 4">
            <a:extLst>
              <a:ext uri="{FF2B5EF4-FFF2-40B4-BE49-F238E27FC236}">
                <a16:creationId xmlns:a16="http://schemas.microsoft.com/office/drawing/2014/main" id="{FE360E1E-4E87-4BAE-9C1A-5510F473AB61}"/>
              </a:ext>
            </a:extLst>
          </p:cNvPr>
          <p:cNvSpPr txBox="1">
            <a:spLocks/>
          </p:cNvSpPr>
          <p:nvPr/>
        </p:nvSpPr>
        <p:spPr bwMode="auto">
          <a:xfrm>
            <a:off x="601820" y="5775158"/>
            <a:ext cx="5309278" cy="414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 </a:t>
            </a:r>
            <a:r>
              <a:rPr lang="en-US" sz="2200" b="0" kern="0" dirty="0"/>
              <a:t>RFS</a:t>
            </a:r>
            <a:endParaRPr lang="en-US" sz="2200" b="1" kern="0" dirty="0"/>
          </a:p>
        </p:txBody>
      </p:sp>
      <p:sp>
        <p:nvSpPr>
          <p:cNvPr id="24" name="Content Placeholder 5">
            <a:extLst>
              <a:ext uri="{FF2B5EF4-FFF2-40B4-BE49-F238E27FC236}">
                <a16:creationId xmlns:a16="http://schemas.microsoft.com/office/drawing/2014/main" id="{62BEC294-F17A-4596-BF7E-19F947F6C613}"/>
              </a:ext>
            </a:extLst>
          </p:cNvPr>
          <p:cNvSpPr txBox="1">
            <a:spLocks/>
          </p:cNvSpPr>
          <p:nvPr/>
        </p:nvSpPr>
        <p:spPr>
          <a:xfrm>
            <a:off x="6252634" y="5775818"/>
            <a:ext cx="5229570" cy="41437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Secondary endpoints: </a:t>
            </a:r>
            <a:r>
              <a:rPr lang="en-US" sz="2200" b="0" kern="0" dirty="0"/>
              <a:t>OS, safety</a:t>
            </a:r>
            <a:endParaRPr lang="en-US" sz="2200" b="1" kern="0" dirty="0"/>
          </a:p>
        </p:txBody>
      </p:sp>
    </p:spTree>
    <p:extLst>
      <p:ext uri="{BB962C8B-B14F-4D97-AF65-F5344CB8AC3E}">
        <p14:creationId xmlns:p14="http://schemas.microsoft.com/office/powerpoint/2010/main" val="35672540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ADIUVO: Baseline Characteristics</a:t>
            </a:r>
          </a:p>
        </p:txBody>
      </p:sp>
      <p:sp>
        <p:nvSpPr>
          <p:cNvPr id="2" name="Content Placeholder 1">
            <a:extLst>
              <a:ext uri="{FF2B5EF4-FFF2-40B4-BE49-F238E27FC236}">
                <a16:creationId xmlns:a16="http://schemas.microsoft.com/office/drawing/2014/main" id="{E868242A-0305-485A-A866-7D2A3DD3B2A0}"/>
              </a:ext>
            </a:extLst>
          </p:cNvPr>
          <p:cNvSpPr>
            <a:spLocks noGrp="1"/>
          </p:cNvSpPr>
          <p:nvPr>
            <p:ph idx="1"/>
          </p:nvPr>
        </p:nvSpPr>
        <p:spPr>
          <a:xfrm>
            <a:off x="604675" y="5886733"/>
            <a:ext cx="10877529" cy="276999"/>
          </a:xfrm>
        </p:spPr>
        <p:txBody>
          <a:bodyPr/>
          <a:lstStyle/>
          <a:p>
            <a:r>
              <a:rPr lang="en-US" sz="2400" dirty="0"/>
              <a:t>Mitotane not started in 5 patients randomized to mitotane arm</a:t>
            </a: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a:t>
            </a:r>
            <a:endParaRPr lang="en-US" altLang="en-US" sz="1200" b="0" dirty="0">
              <a:solidFill>
                <a:schemeClr val="bg2"/>
              </a:solidFill>
              <a:latin typeface="Calibri" panose="020F0502020204030204" pitchFamily="34" charset="0"/>
              <a:cs typeface="+mn-cs"/>
            </a:endParaRPr>
          </a:p>
        </p:txBody>
      </p:sp>
      <p:graphicFrame>
        <p:nvGraphicFramePr>
          <p:cNvPr id="23" name="Group 3">
            <a:extLst>
              <a:ext uri="{FF2B5EF4-FFF2-40B4-BE49-F238E27FC236}">
                <a16:creationId xmlns:a16="http://schemas.microsoft.com/office/drawing/2014/main" id="{76C5AEF9-E67C-0D4E-8283-6F29024117DC}"/>
              </a:ext>
            </a:extLst>
          </p:cNvPr>
          <p:cNvGraphicFramePr>
            <a:graphicFrameLocks/>
          </p:cNvGraphicFramePr>
          <p:nvPr/>
        </p:nvGraphicFramePr>
        <p:xfrm>
          <a:off x="728284" y="1604963"/>
          <a:ext cx="10735056" cy="4206352"/>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Mitotane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Observation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(67.4)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at diagnosis,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51.0 (37.7-61.0)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50.5 (41.0-60.1)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size, cm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(4.9-12.7)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(5.0-12.2)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09495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Secretion,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Secreting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Nonsecreting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89328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Weiss score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(4.0-6.0)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(4.0-6.0)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6102562"/>
                  </a:ext>
                </a:extLst>
              </a:tr>
            </a:tbl>
          </a:graphicData>
        </a:graphic>
      </p:graphicFrame>
    </p:spTree>
    <p:extLst>
      <p:ext uri="{BB962C8B-B14F-4D97-AF65-F5344CB8AC3E}">
        <p14:creationId xmlns:p14="http://schemas.microsoft.com/office/powerpoint/2010/main" val="31436827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Group 109">
            <a:extLst>
              <a:ext uri="{FF2B5EF4-FFF2-40B4-BE49-F238E27FC236}">
                <a16:creationId xmlns:a16="http://schemas.microsoft.com/office/drawing/2014/main" id="{ADCA8F6A-DC9C-824F-8011-07227C2C1274}"/>
              </a:ext>
            </a:extLst>
          </p:cNvPr>
          <p:cNvGrpSpPr/>
          <p:nvPr/>
        </p:nvGrpSpPr>
        <p:grpSpPr>
          <a:xfrm>
            <a:off x="1983725" y="1765260"/>
            <a:ext cx="3890462" cy="921745"/>
            <a:chOff x="1762829" y="1765260"/>
            <a:chExt cx="3890462" cy="921745"/>
          </a:xfrm>
        </p:grpSpPr>
        <p:grpSp>
          <p:nvGrpSpPr>
            <p:cNvPr id="109" name="Group 108">
              <a:extLst>
                <a:ext uri="{FF2B5EF4-FFF2-40B4-BE49-F238E27FC236}">
                  <a16:creationId xmlns:a16="http://schemas.microsoft.com/office/drawing/2014/main" id="{A8622F5F-3E25-3944-A8B0-ADD834A46005}"/>
                </a:ext>
              </a:extLst>
            </p:cNvPr>
            <p:cNvGrpSpPr/>
            <p:nvPr/>
          </p:nvGrpSpPr>
          <p:grpSpPr>
            <a:xfrm>
              <a:off x="2020881" y="1960466"/>
              <a:ext cx="3632410" cy="726539"/>
              <a:chOff x="2020881" y="1960466"/>
              <a:chExt cx="3632410" cy="726539"/>
            </a:xfrm>
          </p:grpSpPr>
          <p:grpSp>
            <p:nvGrpSpPr>
              <p:cNvPr id="72" name="Group 71">
                <a:extLst>
                  <a:ext uri="{FF2B5EF4-FFF2-40B4-BE49-F238E27FC236}">
                    <a16:creationId xmlns:a16="http://schemas.microsoft.com/office/drawing/2014/main" id="{35E9AD74-25E8-3D4B-9294-CF4977552670}"/>
                  </a:ext>
                </a:extLst>
              </p:cNvPr>
              <p:cNvGrpSpPr/>
              <p:nvPr/>
            </p:nvGrpSpPr>
            <p:grpSpPr>
              <a:xfrm>
                <a:off x="2020881" y="1960466"/>
                <a:ext cx="3632410" cy="726539"/>
                <a:chOff x="2020881" y="1960466"/>
                <a:chExt cx="3632410" cy="726539"/>
              </a:xfrm>
            </p:grpSpPr>
            <p:sp>
              <p:nvSpPr>
                <p:cNvPr id="75" name="TextBox 74">
                  <a:extLst>
                    <a:ext uri="{FF2B5EF4-FFF2-40B4-BE49-F238E27FC236}">
                      <a16:creationId xmlns:a16="http://schemas.microsoft.com/office/drawing/2014/main" id="{8BA5E06A-255F-7E49-91B6-1B98284E43FD}"/>
                    </a:ext>
                  </a:extLst>
                </p:cNvPr>
                <p:cNvSpPr txBox="1"/>
                <p:nvPr/>
              </p:nvSpPr>
              <p:spPr bwMode="auto">
                <a:xfrm>
                  <a:off x="2254544" y="2103522"/>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76" name="TextBox 75">
                  <a:extLst>
                    <a:ext uri="{FF2B5EF4-FFF2-40B4-BE49-F238E27FC236}">
                      <a16:creationId xmlns:a16="http://schemas.microsoft.com/office/drawing/2014/main" id="{F89A592F-98B1-7F4D-BEBA-D2AACC6E4D36}"/>
                    </a:ext>
                  </a:extLst>
                </p:cNvPr>
                <p:cNvSpPr txBox="1"/>
                <p:nvPr/>
              </p:nvSpPr>
              <p:spPr bwMode="auto">
                <a:xfrm>
                  <a:off x="2020881" y="1960466"/>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77" name="TextBox 76">
                  <a:extLst>
                    <a:ext uri="{FF2B5EF4-FFF2-40B4-BE49-F238E27FC236}">
                      <a16:creationId xmlns:a16="http://schemas.microsoft.com/office/drawing/2014/main" id="{2259C00F-0C07-3D4E-AD64-DECD49FB8952}"/>
                    </a:ext>
                  </a:extLst>
                </p:cNvPr>
                <p:cNvSpPr txBox="1"/>
                <p:nvPr/>
              </p:nvSpPr>
              <p:spPr bwMode="auto">
                <a:xfrm>
                  <a:off x="3915796" y="2309736"/>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0" name="TextBox 79">
                  <a:extLst>
                    <a:ext uri="{FF2B5EF4-FFF2-40B4-BE49-F238E27FC236}">
                      <a16:creationId xmlns:a16="http://schemas.microsoft.com/office/drawing/2014/main" id="{74185EB4-ED6C-1F4A-A151-D125E0F5FD5B}"/>
                    </a:ext>
                  </a:extLst>
                </p:cNvPr>
                <p:cNvSpPr txBox="1"/>
                <p:nvPr/>
              </p:nvSpPr>
              <p:spPr bwMode="auto">
                <a:xfrm>
                  <a:off x="4955293" y="231032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1" name="TextBox 80">
                  <a:extLst>
                    <a:ext uri="{FF2B5EF4-FFF2-40B4-BE49-F238E27FC236}">
                      <a16:creationId xmlns:a16="http://schemas.microsoft.com/office/drawing/2014/main" id="{243449F6-A3D5-9F47-9086-46F93B8DD62C}"/>
                    </a:ext>
                  </a:extLst>
                </p:cNvPr>
                <p:cNvSpPr txBox="1"/>
                <p:nvPr/>
              </p:nvSpPr>
              <p:spPr bwMode="auto">
                <a:xfrm>
                  <a:off x="5289786" y="231032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2" name="TextBox 81">
                  <a:extLst>
                    <a:ext uri="{FF2B5EF4-FFF2-40B4-BE49-F238E27FC236}">
                      <a16:creationId xmlns:a16="http://schemas.microsoft.com/office/drawing/2014/main" id="{B29D82E7-1631-DC4E-9BF0-2EF78BDDB15C}"/>
                    </a:ext>
                  </a:extLst>
                </p:cNvPr>
                <p:cNvSpPr txBox="1"/>
                <p:nvPr/>
              </p:nvSpPr>
              <p:spPr bwMode="auto">
                <a:xfrm>
                  <a:off x="2400661" y="2103522"/>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3" name="TextBox 82">
                  <a:extLst>
                    <a:ext uri="{FF2B5EF4-FFF2-40B4-BE49-F238E27FC236}">
                      <a16:creationId xmlns:a16="http://schemas.microsoft.com/office/drawing/2014/main" id="{E45E8D99-1E18-874D-ABA9-9BD1F615961C}"/>
                    </a:ext>
                  </a:extLst>
                </p:cNvPr>
                <p:cNvSpPr txBox="1"/>
                <p:nvPr/>
              </p:nvSpPr>
              <p:spPr bwMode="auto">
                <a:xfrm>
                  <a:off x="2289762" y="2096665"/>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4" name="TextBox 83">
                  <a:extLst>
                    <a:ext uri="{FF2B5EF4-FFF2-40B4-BE49-F238E27FC236}">
                      <a16:creationId xmlns:a16="http://schemas.microsoft.com/office/drawing/2014/main" id="{9F7EAD6B-1826-2844-9DAB-0D09A8DFDD2B}"/>
                    </a:ext>
                  </a:extLst>
                </p:cNvPr>
                <p:cNvSpPr txBox="1"/>
                <p:nvPr/>
              </p:nvSpPr>
              <p:spPr bwMode="auto">
                <a:xfrm>
                  <a:off x="2529834" y="2106626"/>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5" name="TextBox 84">
                  <a:extLst>
                    <a:ext uri="{FF2B5EF4-FFF2-40B4-BE49-F238E27FC236}">
                      <a16:creationId xmlns:a16="http://schemas.microsoft.com/office/drawing/2014/main" id="{9622C447-FFC9-D34C-AEEF-B035D0790BA5}"/>
                    </a:ext>
                  </a:extLst>
                </p:cNvPr>
                <p:cNvSpPr txBox="1"/>
                <p:nvPr/>
              </p:nvSpPr>
              <p:spPr bwMode="auto">
                <a:xfrm>
                  <a:off x="2325934" y="2095925"/>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6" name="TextBox 85">
                  <a:extLst>
                    <a:ext uri="{FF2B5EF4-FFF2-40B4-BE49-F238E27FC236}">
                      <a16:creationId xmlns:a16="http://schemas.microsoft.com/office/drawing/2014/main" id="{B37F9B63-A47C-FD4F-A1E8-FD75928A4D16}"/>
                    </a:ext>
                  </a:extLst>
                </p:cNvPr>
                <p:cNvSpPr txBox="1"/>
                <p:nvPr/>
              </p:nvSpPr>
              <p:spPr bwMode="auto">
                <a:xfrm>
                  <a:off x="3182076" y="2178651"/>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7" name="TextBox 86">
                  <a:extLst>
                    <a:ext uri="{FF2B5EF4-FFF2-40B4-BE49-F238E27FC236}">
                      <a16:creationId xmlns:a16="http://schemas.microsoft.com/office/drawing/2014/main" id="{5174F121-A404-0A4E-AB64-183AC2F9D652}"/>
                    </a:ext>
                  </a:extLst>
                </p:cNvPr>
                <p:cNvSpPr txBox="1"/>
                <p:nvPr/>
              </p:nvSpPr>
              <p:spPr bwMode="auto">
                <a:xfrm>
                  <a:off x="2940702" y="2178651"/>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8" name="TextBox 87">
                  <a:extLst>
                    <a:ext uri="{FF2B5EF4-FFF2-40B4-BE49-F238E27FC236}">
                      <a16:creationId xmlns:a16="http://schemas.microsoft.com/office/drawing/2014/main" id="{730F1FF8-2941-424C-AF80-903DC7314954}"/>
                    </a:ext>
                  </a:extLst>
                </p:cNvPr>
                <p:cNvSpPr txBox="1"/>
                <p:nvPr/>
              </p:nvSpPr>
              <p:spPr bwMode="auto">
                <a:xfrm>
                  <a:off x="3297187" y="2180267"/>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89" name="TextBox 88">
                  <a:extLst>
                    <a:ext uri="{FF2B5EF4-FFF2-40B4-BE49-F238E27FC236}">
                      <a16:creationId xmlns:a16="http://schemas.microsoft.com/office/drawing/2014/main" id="{9E7F4855-EECA-DC44-8BEE-C6A4D2E50D58}"/>
                    </a:ext>
                  </a:extLst>
                </p:cNvPr>
                <p:cNvSpPr txBox="1"/>
                <p:nvPr/>
              </p:nvSpPr>
              <p:spPr bwMode="auto">
                <a:xfrm>
                  <a:off x="3333246" y="2181437"/>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0" name="TextBox 89">
                  <a:extLst>
                    <a:ext uri="{FF2B5EF4-FFF2-40B4-BE49-F238E27FC236}">
                      <a16:creationId xmlns:a16="http://schemas.microsoft.com/office/drawing/2014/main" id="{8C8A9AB8-CCDF-E447-B58B-EAF9ACD88BC8}"/>
                    </a:ext>
                  </a:extLst>
                </p:cNvPr>
                <p:cNvSpPr txBox="1"/>
                <p:nvPr/>
              </p:nvSpPr>
              <p:spPr bwMode="auto">
                <a:xfrm>
                  <a:off x="3429783" y="2180250"/>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1" name="TextBox 90">
                  <a:extLst>
                    <a:ext uri="{FF2B5EF4-FFF2-40B4-BE49-F238E27FC236}">
                      <a16:creationId xmlns:a16="http://schemas.microsoft.com/office/drawing/2014/main" id="{95BBD8A7-795C-F048-9244-7C8B042B9C34}"/>
                    </a:ext>
                  </a:extLst>
                </p:cNvPr>
                <p:cNvSpPr txBox="1"/>
                <p:nvPr/>
              </p:nvSpPr>
              <p:spPr bwMode="auto">
                <a:xfrm>
                  <a:off x="3466817" y="218508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2" name="TextBox 91">
                  <a:extLst>
                    <a:ext uri="{FF2B5EF4-FFF2-40B4-BE49-F238E27FC236}">
                      <a16:creationId xmlns:a16="http://schemas.microsoft.com/office/drawing/2014/main" id="{1CDE3908-0DFD-FB4D-A5E7-714B02F28042}"/>
                    </a:ext>
                  </a:extLst>
                </p:cNvPr>
                <p:cNvSpPr txBox="1"/>
                <p:nvPr/>
              </p:nvSpPr>
              <p:spPr bwMode="auto">
                <a:xfrm>
                  <a:off x="3011890" y="2178403"/>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 name="TextBox 92">
                  <a:extLst>
                    <a:ext uri="{FF2B5EF4-FFF2-40B4-BE49-F238E27FC236}">
                      <a16:creationId xmlns:a16="http://schemas.microsoft.com/office/drawing/2014/main" id="{2E630DB7-A8FC-B74E-89D8-FF98FAFBBAB4}"/>
                    </a:ext>
                  </a:extLst>
                </p:cNvPr>
                <p:cNvSpPr txBox="1"/>
                <p:nvPr/>
              </p:nvSpPr>
              <p:spPr bwMode="auto">
                <a:xfrm>
                  <a:off x="2979199" y="2182131"/>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4" name="TextBox 93">
                  <a:extLst>
                    <a:ext uri="{FF2B5EF4-FFF2-40B4-BE49-F238E27FC236}">
                      <a16:creationId xmlns:a16="http://schemas.microsoft.com/office/drawing/2014/main" id="{4973C34C-AE63-294D-9538-498B7C066ACE}"/>
                    </a:ext>
                  </a:extLst>
                </p:cNvPr>
                <p:cNvSpPr txBox="1"/>
                <p:nvPr/>
              </p:nvSpPr>
              <p:spPr bwMode="auto">
                <a:xfrm>
                  <a:off x="3047218" y="2182890"/>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5" name="TextBox 94">
                  <a:extLst>
                    <a:ext uri="{FF2B5EF4-FFF2-40B4-BE49-F238E27FC236}">
                      <a16:creationId xmlns:a16="http://schemas.microsoft.com/office/drawing/2014/main" id="{468B09F2-4F0C-5C41-86DE-F2465B680343}"/>
                    </a:ext>
                  </a:extLst>
                </p:cNvPr>
                <p:cNvSpPr txBox="1"/>
                <p:nvPr/>
              </p:nvSpPr>
              <p:spPr bwMode="auto">
                <a:xfrm>
                  <a:off x="4158298" y="2309736"/>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6" name="TextBox 95">
                  <a:extLst>
                    <a:ext uri="{FF2B5EF4-FFF2-40B4-BE49-F238E27FC236}">
                      <a16:creationId xmlns:a16="http://schemas.microsoft.com/office/drawing/2014/main" id="{19F847F6-CFD5-B146-A0E7-85C6FB90305A}"/>
                    </a:ext>
                  </a:extLst>
                </p:cNvPr>
                <p:cNvSpPr txBox="1"/>
                <p:nvPr/>
              </p:nvSpPr>
              <p:spPr bwMode="auto">
                <a:xfrm>
                  <a:off x="4118753" y="2313165"/>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7" name="TextBox 96">
                  <a:extLst>
                    <a:ext uri="{FF2B5EF4-FFF2-40B4-BE49-F238E27FC236}">
                      <a16:creationId xmlns:a16="http://schemas.microsoft.com/office/drawing/2014/main" id="{6D3C49FC-8792-F044-B6A3-50292EB3A6B6}"/>
                    </a:ext>
                  </a:extLst>
                </p:cNvPr>
                <p:cNvSpPr txBox="1"/>
                <p:nvPr/>
              </p:nvSpPr>
              <p:spPr bwMode="auto">
                <a:xfrm>
                  <a:off x="3985275" y="2317673"/>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8" name="TextBox 97">
                  <a:extLst>
                    <a:ext uri="{FF2B5EF4-FFF2-40B4-BE49-F238E27FC236}">
                      <a16:creationId xmlns:a16="http://schemas.microsoft.com/office/drawing/2014/main" id="{54EE0C27-946A-C445-8E7B-0539562DAF5F}"/>
                    </a:ext>
                  </a:extLst>
                </p:cNvPr>
                <p:cNvSpPr txBox="1"/>
                <p:nvPr/>
              </p:nvSpPr>
              <p:spPr bwMode="auto">
                <a:xfrm>
                  <a:off x="3948098" y="2313165"/>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8984680A-D65B-E345-87A4-419BF188A53F}"/>
                    </a:ext>
                  </a:extLst>
                </p:cNvPr>
                <p:cNvSpPr txBox="1"/>
                <p:nvPr/>
              </p:nvSpPr>
              <p:spPr bwMode="auto">
                <a:xfrm>
                  <a:off x="4193266" y="231032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78F2F2DE-3D71-994A-9535-5B2289EAB894}"/>
                    </a:ext>
                  </a:extLst>
                </p:cNvPr>
                <p:cNvSpPr txBox="1"/>
                <p:nvPr/>
              </p:nvSpPr>
              <p:spPr bwMode="auto">
                <a:xfrm>
                  <a:off x="4328953" y="2312929"/>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69DAB716-6984-774F-9691-4023904B034A}"/>
                    </a:ext>
                  </a:extLst>
                </p:cNvPr>
                <p:cNvSpPr txBox="1"/>
                <p:nvPr/>
              </p:nvSpPr>
              <p:spPr bwMode="auto">
                <a:xfrm>
                  <a:off x="4360486" y="231155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1DE6A36A-8F52-D84C-B941-BC111831004F}"/>
                    </a:ext>
                  </a:extLst>
                </p:cNvPr>
                <p:cNvSpPr txBox="1"/>
                <p:nvPr/>
              </p:nvSpPr>
              <p:spPr bwMode="auto">
                <a:xfrm>
                  <a:off x="4814218" y="231032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DBAC4D52-1086-0446-94BD-9F1FB1DC3794}"/>
                    </a:ext>
                  </a:extLst>
                </p:cNvPr>
                <p:cNvSpPr txBox="1"/>
                <p:nvPr/>
              </p:nvSpPr>
              <p:spPr bwMode="auto">
                <a:xfrm>
                  <a:off x="4428514" y="2317673"/>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D8C43B04-8B7F-1248-8410-4F0C8C3204B1}"/>
                    </a:ext>
                  </a:extLst>
                </p:cNvPr>
                <p:cNvSpPr txBox="1"/>
                <p:nvPr/>
              </p:nvSpPr>
              <p:spPr bwMode="auto">
                <a:xfrm>
                  <a:off x="4741225" y="2317185"/>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D1C38723-D619-4C4E-BCBC-182EBBFE5279}"/>
                    </a:ext>
                  </a:extLst>
                </p:cNvPr>
                <p:cNvSpPr txBox="1"/>
                <p:nvPr/>
              </p:nvSpPr>
              <p:spPr bwMode="auto">
                <a:xfrm>
                  <a:off x="4773540" y="2316697"/>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FEE2C6B7-98EF-3F4B-BA1B-5650313000CF}"/>
                    </a:ext>
                  </a:extLst>
                </p:cNvPr>
                <p:cNvSpPr txBox="1"/>
                <p:nvPr/>
              </p:nvSpPr>
              <p:spPr bwMode="auto">
                <a:xfrm>
                  <a:off x="4706007" y="2312929"/>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grpSp>
            <p:nvGrpSpPr>
              <p:cNvPr id="108" name="Group 107">
                <a:extLst>
                  <a:ext uri="{FF2B5EF4-FFF2-40B4-BE49-F238E27FC236}">
                    <a16:creationId xmlns:a16="http://schemas.microsoft.com/office/drawing/2014/main" id="{EA7734C8-7FE5-9B4A-A3FC-D623A1FFA8AC}"/>
                  </a:ext>
                </a:extLst>
              </p:cNvPr>
              <p:cNvGrpSpPr/>
              <p:nvPr/>
            </p:nvGrpSpPr>
            <p:grpSpPr>
              <a:xfrm>
                <a:off x="3664256" y="2309736"/>
                <a:ext cx="511501" cy="369924"/>
                <a:chOff x="3664256" y="2309736"/>
                <a:chExt cx="511501" cy="369924"/>
              </a:xfrm>
            </p:grpSpPr>
            <p:sp>
              <p:nvSpPr>
                <p:cNvPr id="78" name="TextBox 77">
                  <a:extLst>
                    <a:ext uri="{FF2B5EF4-FFF2-40B4-BE49-F238E27FC236}">
                      <a16:creationId xmlns:a16="http://schemas.microsoft.com/office/drawing/2014/main" id="{3B6B3747-4027-FC4D-BACC-1E383D23BFE3}"/>
                    </a:ext>
                  </a:extLst>
                </p:cNvPr>
                <p:cNvSpPr txBox="1"/>
                <p:nvPr/>
              </p:nvSpPr>
              <p:spPr bwMode="auto">
                <a:xfrm>
                  <a:off x="3812252" y="2309736"/>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79" name="TextBox 78">
                  <a:extLst>
                    <a:ext uri="{FF2B5EF4-FFF2-40B4-BE49-F238E27FC236}">
                      <a16:creationId xmlns:a16="http://schemas.microsoft.com/office/drawing/2014/main" id="{BEBE64F4-552D-0A4F-878A-7C4A64364F74}"/>
                    </a:ext>
                  </a:extLst>
                </p:cNvPr>
                <p:cNvSpPr txBox="1"/>
                <p:nvPr/>
              </p:nvSpPr>
              <p:spPr bwMode="auto">
                <a:xfrm>
                  <a:off x="3664256" y="2310328"/>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grpSp>
        <p:sp>
          <p:nvSpPr>
            <p:cNvPr id="73" name="TextBox 72">
              <a:extLst>
                <a:ext uri="{FF2B5EF4-FFF2-40B4-BE49-F238E27FC236}">
                  <a16:creationId xmlns:a16="http://schemas.microsoft.com/office/drawing/2014/main" id="{CF28E528-A1A9-4840-8A14-B0FF81C926B6}"/>
                </a:ext>
              </a:extLst>
            </p:cNvPr>
            <p:cNvSpPr txBox="1"/>
            <p:nvPr/>
          </p:nvSpPr>
          <p:spPr bwMode="auto">
            <a:xfrm>
              <a:off x="1762829" y="1765260"/>
              <a:ext cx="3635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ADIUVO: RFS in ITT Population (Primary Endpoint)</a:t>
            </a:r>
          </a:p>
        </p:txBody>
      </p:sp>
      <p:sp>
        <p:nvSpPr>
          <p:cNvPr id="7" name="Content Placeholder 6">
            <a:extLst>
              <a:ext uri="{FF2B5EF4-FFF2-40B4-BE49-F238E27FC236}">
                <a16:creationId xmlns:a16="http://schemas.microsoft.com/office/drawing/2014/main" id="{2C38BB28-074A-4271-B166-4637FA96D18D}"/>
              </a:ext>
            </a:extLst>
          </p:cNvPr>
          <p:cNvSpPr>
            <a:spLocks noGrp="1"/>
          </p:cNvSpPr>
          <p:nvPr>
            <p:ph sz="half" idx="2"/>
          </p:nvPr>
        </p:nvSpPr>
        <p:spPr>
          <a:xfrm>
            <a:off x="6252634" y="3330750"/>
            <a:ext cx="5229570" cy="2859442"/>
          </a:xfrm>
        </p:spPr>
        <p:txBody>
          <a:bodyPr/>
          <a:lstStyle/>
          <a:p>
            <a:r>
              <a:rPr lang="en-US" sz="2000" dirty="0"/>
              <a:t>After a median follow-up of 48 mo, no significant difference in RFS was observed with adjuvant mitotane vs observation in randomized patients</a:t>
            </a:r>
          </a:p>
          <a:p>
            <a:r>
              <a:rPr lang="en-US" sz="2000" dirty="0"/>
              <a:t>RFS results similar in nonrandomized patients on ADIUVO Observational*</a:t>
            </a:r>
          </a:p>
          <a:p>
            <a:pPr lvl="1"/>
            <a:r>
              <a:rPr lang="en-US" sz="1800" dirty="0"/>
              <a:t>HR for RFS: 0.67 (95% CI: 0.27-1.69; </a:t>
            </a:r>
            <a:br>
              <a:rPr lang="en-US" sz="1800" dirty="0"/>
            </a:br>
            <a:r>
              <a:rPr lang="en-US" sz="1800" dirty="0"/>
              <a:t>log-rank </a:t>
            </a:r>
            <a:r>
              <a:rPr lang="en-US" sz="1800" i="1" dirty="0"/>
              <a:t>P </a:t>
            </a:r>
            <a:r>
              <a:rPr lang="en-US" sz="1800" dirty="0"/>
              <a:t>= .44)</a:t>
            </a:r>
          </a:p>
          <a:p>
            <a:endParaRPr lang="en-US" sz="2000" dirty="0"/>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 Reproduced with permission.</a:t>
            </a:r>
            <a:endParaRPr lang="en-US" altLang="en-US" sz="1200" b="0" dirty="0">
              <a:solidFill>
                <a:schemeClr val="bg2"/>
              </a:solidFill>
              <a:latin typeface="Calibri" panose="020F0502020204030204" pitchFamily="34" charset="0"/>
              <a:cs typeface="+mn-cs"/>
            </a:endParaRPr>
          </a:p>
        </p:txBody>
      </p:sp>
      <p:graphicFrame>
        <p:nvGraphicFramePr>
          <p:cNvPr id="11" name="Group 3">
            <a:extLst>
              <a:ext uri="{FF2B5EF4-FFF2-40B4-BE49-F238E27FC236}">
                <a16:creationId xmlns:a16="http://schemas.microsoft.com/office/drawing/2014/main" id="{7B1D1252-8CFA-FF4E-83F5-5161A3F3B99B}"/>
              </a:ext>
            </a:extLst>
          </p:cNvPr>
          <p:cNvGraphicFramePr>
            <a:graphicFrameLocks/>
          </p:cNvGraphicFramePr>
          <p:nvPr>
            <p:extLst>
              <p:ext uri="{D42A27DB-BD31-4B8C-83A1-F6EECF244321}">
                <p14:modId xmlns:p14="http://schemas.microsoft.com/office/powerpoint/2010/main" val="199116710"/>
              </p:ext>
            </p:extLst>
          </p:nvPr>
        </p:nvGraphicFramePr>
        <p:xfrm>
          <a:off x="6381941" y="1610437"/>
          <a:ext cx="5100263" cy="1645968"/>
        </p:xfrm>
        <a:graphic>
          <a:graphicData uri="http://schemas.openxmlformats.org/drawingml/2006/table">
            <a:tbl>
              <a:tblPr/>
              <a:tblGrid>
                <a:gridCol w="2216936">
                  <a:extLst>
                    <a:ext uri="{9D8B030D-6E8A-4147-A177-3AD203B41FA5}">
                      <a16:colId xmlns:a16="http://schemas.microsoft.com/office/drawing/2014/main" val="20000"/>
                    </a:ext>
                  </a:extLst>
                </a:gridCol>
                <a:gridCol w="1433146">
                  <a:extLst>
                    <a:ext uri="{9D8B030D-6E8A-4147-A177-3AD203B41FA5}">
                      <a16:colId xmlns:a16="http://schemas.microsoft.com/office/drawing/2014/main" val="20001"/>
                    </a:ext>
                  </a:extLst>
                </a:gridCol>
                <a:gridCol w="145018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Mitotane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Observation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 recurrence,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5-yr RFS,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(67-94)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(63-90)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D4D9915C-AEE9-4787-B5A6-83D023D82F43}"/>
              </a:ext>
            </a:extLst>
          </p:cNvPr>
          <p:cNvSpPr txBox="1"/>
          <p:nvPr/>
        </p:nvSpPr>
        <p:spPr bwMode="auto">
          <a:xfrm>
            <a:off x="2235903" y="3597269"/>
            <a:ext cx="3555782"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0.74 (95% CI: 0.30-1.85; </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.52)</a:t>
            </a:r>
          </a:p>
        </p:txBody>
      </p:sp>
      <p:sp>
        <p:nvSpPr>
          <p:cNvPr id="9" name="TextBox 8">
            <a:extLst>
              <a:ext uri="{FF2B5EF4-FFF2-40B4-BE49-F238E27FC236}">
                <a16:creationId xmlns:a16="http://schemas.microsoft.com/office/drawing/2014/main" id="{783524E2-9E5C-40C1-B22A-294091191BAB}"/>
              </a:ext>
            </a:extLst>
          </p:cNvPr>
          <p:cNvSpPr txBox="1"/>
          <p:nvPr/>
        </p:nvSpPr>
        <p:spPr bwMode="auto">
          <a:xfrm rot="16200000">
            <a:off x="-56030" y="3206234"/>
            <a:ext cx="2971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a:t>
            </a:r>
          </a:p>
        </p:txBody>
      </p:sp>
      <p:sp>
        <p:nvSpPr>
          <p:cNvPr id="21" name="TextBox 20">
            <a:extLst>
              <a:ext uri="{FF2B5EF4-FFF2-40B4-BE49-F238E27FC236}">
                <a16:creationId xmlns:a16="http://schemas.microsoft.com/office/drawing/2014/main" id="{A7CE6C25-2597-4320-A3C5-AAED5C5257FF}"/>
              </a:ext>
            </a:extLst>
          </p:cNvPr>
          <p:cNvSpPr txBox="1"/>
          <p:nvPr/>
        </p:nvSpPr>
        <p:spPr bwMode="auto">
          <a:xfrm>
            <a:off x="2040055" y="5127539"/>
            <a:ext cx="342911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3" name="TextBox 22">
            <a:extLst>
              <a:ext uri="{FF2B5EF4-FFF2-40B4-BE49-F238E27FC236}">
                <a16:creationId xmlns:a16="http://schemas.microsoft.com/office/drawing/2014/main" id="{93186A5B-869A-42FA-AE27-1EDF0ADBBF50}"/>
              </a:ext>
            </a:extLst>
          </p:cNvPr>
          <p:cNvSpPr txBox="1"/>
          <p:nvPr/>
        </p:nvSpPr>
        <p:spPr bwMode="auto">
          <a:xfrm>
            <a:off x="2075485" y="1214360"/>
            <a:ext cx="37270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Primary Endpoint: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RFS in ITT Population</a:t>
            </a:r>
          </a:p>
        </p:txBody>
      </p:sp>
      <p:sp>
        <p:nvSpPr>
          <p:cNvPr id="24" name="Text Box 30">
            <a:extLst>
              <a:ext uri="{FF2B5EF4-FFF2-40B4-BE49-F238E27FC236}">
                <a16:creationId xmlns:a16="http://schemas.microsoft.com/office/drawing/2014/main" id="{B9DF159E-3E34-4B50-A0E0-C47BA5BA4668}"/>
              </a:ext>
            </a:extLst>
          </p:cNvPr>
          <p:cNvSpPr txBox="1">
            <a:spLocks noChangeArrowheads="1"/>
          </p:cNvSpPr>
          <p:nvPr/>
        </p:nvSpPr>
        <p:spPr bwMode="auto">
          <a:xfrm>
            <a:off x="627063" y="6033257"/>
            <a:ext cx="991260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*ADIUVO Observational results analyzed via inverse probability weighting based on a propensity score using age, Weiss score, tumor size, secretion status, and tumor stage as covariates.</a:t>
            </a:r>
          </a:p>
        </p:txBody>
      </p:sp>
      <p:sp>
        <p:nvSpPr>
          <p:cNvPr id="26" name="TextBox 25">
            <a:extLst>
              <a:ext uri="{FF2B5EF4-FFF2-40B4-BE49-F238E27FC236}">
                <a16:creationId xmlns:a16="http://schemas.microsoft.com/office/drawing/2014/main" id="{AD3EAD23-9592-42F3-9D0A-CAFAA0AB5AB2}"/>
              </a:ext>
            </a:extLst>
          </p:cNvPr>
          <p:cNvSpPr txBox="1"/>
          <p:nvPr/>
        </p:nvSpPr>
        <p:spPr bwMode="auto">
          <a:xfrm>
            <a:off x="417764" y="5188338"/>
            <a:ext cx="2027244" cy="369332"/>
          </a:xfrm>
          <a:prstGeom prst="rect">
            <a:avLst/>
          </a:prstGeom>
          <a:solidFill>
            <a:schemeClr val="tx1"/>
          </a:solidFill>
          <a:ln>
            <a:noFill/>
          </a:ln>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p>
        </p:txBody>
      </p:sp>
      <p:sp>
        <p:nvSpPr>
          <p:cNvPr id="20" name="TextBox 19">
            <a:extLst>
              <a:ext uri="{FF2B5EF4-FFF2-40B4-BE49-F238E27FC236}">
                <a16:creationId xmlns:a16="http://schemas.microsoft.com/office/drawing/2014/main" id="{3FAA6BA9-612A-B147-B453-027F121EDA6C}"/>
              </a:ext>
            </a:extLst>
          </p:cNvPr>
          <p:cNvSpPr txBox="1"/>
          <p:nvPr/>
        </p:nvSpPr>
        <p:spPr bwMode="auto">
          <a:xfrm>
            <a:off x="417763" y="5450467"/>
            <a:ext cx="1470007" cy="646331"/>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accent3"/>
                </a:solidFill>
                <a:latin typeface="Calibri" panose="020F0502020204030204" pitchFamily="34" charset="0"/>
              </a:rPr>
              <a:t>Mitotane</a:t>
            </a:r>
            <a:br>
              <a:rPr lang="en-US" b="0" dirty="0">
                <a:solidFill>
                  <a:schemeClr val="bg1"/>
                </a:solidFill>
                <a:latin typeface="Calibri" panose="020F0502020204030204" pitchFamily="34" charset="0"/>
              </a:rPr>
            </a:br>
            <a:r>
              <a:rPr lang="en-US" b="0" dirty="0">
                <a:solidFill>
                  <a:schemeClr val="accent1"/>
                </a:solidFill>
                <a:latin typeface="Calibri" panose="020F0502020204030204" pitchFamily="34" charset="0"/>
              </a:rPr>
              <a:t>Observation</a:t>
            </a:r>
          </a:p>
        </p:txBody>
      </p:sp>
      <p:sp>
        <p:nvSpPr>
          <p:cNvPr id="22" name="TextBox 21">
            <a:extLst>
              <a:ext uri="{FF2B5EF4-FFF2-40B4-BE49-F238E27FC236}">
                <a16:creationId xmlns:a16="http://schemas.microsoft.com/office/drawing/2014/main" id="{7129CEE2-7920-9942-9946-0A53F5AB177F}"/>
              </a:ext>
            </a:extLst>
          </p:cNvPr>
          <p:cNvSpPr txBox="1"/>
          <p:nvPr/>
        </p:nvSpPr>
        <p:spPr bwMode="auto">
          <a:xfrm>
            <a:off x="18330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46</a:t>
            </a:r>
          </a:p>
        </p:txBody>
      </p:sp>
      <p:sp>
        <p:nvSpPr>
          <p:cNvPr id="27" name="TextBox 26">
            <a:extLst>
              <a:ext uri="{FF2B5EF4-FFF2-40B4-BE49-F238E27FC236}">
                <a16:creationId xmlns:a16="http://schemas.microsoft.com/office/drawing/2014/main" id="{51B3AE40-99B6-6C49-9135-9F972EE70888}"/>
              </a:ext>
            </a:extLst>
          </p:cNvPr>
          <p:cNvSpPr txBox="1"/>
          <p:nvPr/>
        </p:nvSpPr>
        <p:spPr bwMode="auto">
          <a:xfrm>
            <a:off x="26951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31</a:t>
            </a:r>
          </a:p>
        </p:txBody>
      </p:sp>
      <p:sp>
        <p:nvSpPr>
          <p:cNvPr id="28" name="TextBox 27">
            <a:extLst>
              <a:ext uri="{FF2B5EF4-FFF2-40B4-BE49-F238E27FC236}">
                <a16:creationId xmlns:a16="http://schemas.microsoft.com/office/drawing/2014/main" id="{46F37BB0-A9FD-AC46-B141-3296DE16896C}"/>
              </a:ext>
            </a:extLst>
          </p:cNvPr>
          <p:cNvSpPr txBox="1"/>
          <p:nvPr/>
        </p:nvSpPr>
        <p:spPr bwMode="auto">
          <a:xfrm>
            <a:off x="35572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21</a:t>
            </a:r>
          </a:p>
        </p:txBody>
      </p:sp>
      <p:sp>
        <p:nvSpPr>
          <p:cNvPr id="29" name="TextBox 28">
            <a:extLst>
              <a:ext uri="{FF2B5EF4-FFF2-40B4-BE49-F238E27FC236}">
                <a16:creationId xmlns:a16="http://schemas.microsoft.com/office/drawing/2014/main" id="{97DC7A37-3166-FA49-809C-894BCBFFD39B}"/>
              </a:ext>
            </a:extLst>
          </p:cNvPr>
          <p:cNvSpPr txBox="1"/>
          <p:nvPr/>
        </p:nvSpPr>
        <p:spPr bwMode="auto">
          <a:xfrm>
            <a:off x="44193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a:t>
            </a:r>
          </a:p>
        </p:txBody>
      </p:sp>
      <p:sp>
        <p:nvSpPr>
          <p:cNvPr id="30" name="TextBox 29">
            <a:extLst>
              <a:ext uri="{FF2B5EF4-FFF2-40B4-BE49-F238E27FC236}">
                <a16:creationId xmlns:a16="http://schemas.microsoft.com/office/drawing/2014/main" id="{FD897F6C-F01A-F548-9DCC-AB390AB7FE2E}"/>
              </a:ext>
            </a:extLst>
          </p:cNvPr>
          <p:cNvSpPr txBox="1"/>
          <p:nvPr/>
        </p:nvSpPr>
        <p:spPr bwMode="auto">
          <a:xfrm>
            <a:off x="5281497"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a:t>
            </a:r>
          </a:p>
        </p:txBody>
      </p:sp>
      <p:sp>
        <p:nvSpPr>
          <p:cNvPr id="31" name="TextBox 30">
            <a:extLst>
              <a:ext uri="{FF2B5EF4-FFF2-40B4-BE49-F238E27FC236}">
                <a16:creationId xmlns:a16="http://schemas.microsoft.com/office/drawing/2014/main" id="{B2F69F40-EDC9-4742-AF95-0840696135F8}"/>
              </a:ext>
            </a:extLst>
          </p:cNvPr>
          <p:cNvSpPr txBox="1"/>
          <p:nvPr/>
        </p:nvSpPr>
        <p:spPr bwMode="auto">
          <a:xfrm>
            <a:off x="2630043" y="4035906"/>
            <a:ext cx="1470007" cy="646331"/>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Mitotane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Observation</a:t>
            </a:r>
          </a:p>
        </p:txBody>
      </p:sp>
      <p:cxnSp>
        <p:nvCxnSpPr>
          <p:cNvPr id="3" name="Straight Connector 2">
            <a:extLst>
              <a:ext uri="{FF2B5EF4-FFF2-40B4-BE49-F238E27FC236}">
                <a16:creationId xmlns:a16="http://schemas.microsoft.com/office/drawing/2014/main" id="{50CF8DFF-C55B-824A-B474-DB164C0A81E2}"/>
              </a:ext>
            </a:extLst>
          </p:cNvPr>
          <p:cNvCxnSpPr>
            <a:cxnSpLocks/>
          </p:cNvCxnSpPr>
          <p:nvPr/>
        </p:nvCxnSpPr>
        <p:spPr bwMode="auto">
          <a:xfrm>
            <a:off x="2285869" y="4230143"/>
            <a:ext cx="377880" cy="0"/>
          </a:xfrm>
          <a:prstGeom prst="line">
            <a:avLst/>
          </a:prstGeom>
          <a:noFill/>
          <a:ln w="28575" cap="flat" cmpd="sng" algn="ctr">
            <a:solidFill>
              <a:schemeClr val="accent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05741BE-8196-AB46-89B8-4C725C0ACAE7}"/>
              </a:ext>
            </a:extLst>
          </p:cNvPr>
          <p:cNvCxnSpPr>
            <a:cxnSpLocks/>
          </p:cNvCxnSpPr>
          <p:nvPr/>
        </p:nvCxnSpPr>
        <p:spPr bwMode="auto">
          <a:xfrm>
            <a:off x="2285869" y="4496843"/>
            <a:ext cx="377880" cy="0"/>
          </a:xfrm>
          <a:prstGeom prst="line">
            <a:avLst/>
          </a:prstGeom>
          <a:noFill/>
          <a:ln w="28575" cap="flat" cmpd="sng" algn="ctr">
            <a:solidFill>
              <a:schemeClr val="accent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506A6589-F453-6A48-BFA4-E27B185F39B5}"/>
              </a:ext>
            </a:extLst>
          </p:cNvPr>
          <p:cNvCxnSpPr>
            <a:cxnSpLocks/>
          </p:cNvCxnSpPr>
          <p:nvPr/>
        </p:nvCxnSpPr>
        <p:spPr bwMode="auto">
          <a:xfrm flipV="1">
            <a:off x="2068629" y="1876425"/>
            <a:ext cx="0" cy="295275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AEF02779-6B09-8D46-AE90-EC3E47B73BB1}"/>
              </a:ext>
            </a:extLst>
          </p:cNvPr>
          <p:cNvCxnSpPr>
            <a:cxnSpLocks/>
          </p:cNvCxnSpPr>
          <p:nvPr/>
        </p:nvCxnSpPr>
        <p:spPr bwMode="auto">
          <a:xfrm>
            <a:off x="2059104" y="4829175"/>
            <a:ext cx="371225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38CDE89-A6DD-3F45-AE84-2021ECF54D87}"/>
              </a:ext>
            </a:extLst>
          </p:cNvPr>
          <p:cNvCxnSpPr>
            <a:cxnSpLocks/>
          </p:cNvCxnSpPr>
          <p:nvPr/>
        </p:nvCxnSpPr>
        <p:spPr bwMode="auto">
          <a:xfrm>
            <a:off x="2068629"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7CAAAF5-4724-B346-9F18-0F6868920419}"/>
              </a:ext>
            </a:extLst>
          </p:cNvPr>
          <p:cNvCxnSpPr>
            <a:cxnSpLocks/>
          </p:cNvCxnSpPr>
          <p:nvPr/>
        </p:nvCxnSpPr>
        <p:spPr bwMode="auto">
          <a:xfrm>
            <a:off x="2933023"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D1D3539-E891-904D-9174-C62E988DF503}"/>
              </a:ext>
            </a:extLst>
          </p:cNvPr>
          <p:cNvCxnSpPr>
            <a:cxnSpLocks/>
          </p:cNvCxnSpPr>
          <p:nvPr/>
        </p:nvCxnSpPr>
        <p:spPr bwMode="auto">
          <a:xfrm>
            <a:off x="3797417"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17C761F-7CA5-E64C-AE0E-ACDCE69A7977}"/>
              </a:ext>
            </a:extLst>
          </p:cNvPr>
          <p:cNvCxnSpPr>
            <a:cxnSpLocks/>
          </p:cNvCxnSpPr>
          <p:nvPr/>
        </p:nvCxnSpPr>
        <p:spPr bwMode="auto">
          <a:xfrm>
            <a:off x="4661811"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559724-0946-E94D-A901-3A25C549506A}"/>
              </a:ext>
            </a:extLst>
          </p:cNvPr>
          <p:cNvCxnSpPr>
            <a:cxnSpLocks/>
          </p:cNvCxnSpPr>
          <p:nvPr/>
        </p:nvCxnSpPr>
        <p:spPr bwMode="auto">
          <a:xfrm>
            <a:off x="5526204" y="481965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8444AAD1-592E-C649-98B1-DABF4151A5E4}"/>
              </a:ext>
            </a:extLst>
          </p:cNvPr>
          <p:cNvSpPr txBox="1"/>
          <p:nvPr/>
        </p:nvSpPr>
        <p:spPr bwMode="auto">
          <a:xfrm>
            <a:off x="5202471"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2" name="TextBox 41">
            <a:extLst>
              <a:ext uri="{FF2B5EF4-FFF2-40B4-BE49-F238E27FC236}">
                <a16:creationId xmlns:a16="http://schemas.microsoft.com/office/drawing/2014/main" id="{A08068DB-4551-1742-A43F-4D8842131146}"/>
              </a:ext>
            </a:extLst>
          </p:cNvPr>
          <p:cNvSpPr txBox="1"/>
          <p:nvPr/>
        </p:nvSpPr>
        <p:spPr bwMode="auto">
          <a:xfrm>
            <a:off x="1751183"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ADC434C5-1796-084A-B761-2E75A4E4B543}"/>
              </a:ext>
            </a:extLst>
          </p:cNvPr>
          <p:cNvSpPr txBox="1"/>
          <p:nvPr/>
        </p:nvSpPr>
        <p:spPr bwMode="auto">
          <a:xfrm>
            <a:off x="2614005"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44" name="TextBox 43">
            <a:extLst>
              <a:ext uri="{FF2B5EF4-FFF2-40B4-BE49-F238E27FC236}">
                <a16:creationId xmlns:a16="http://schemas.microsoft.com/office/drawing/2014/main" id="{037FC05A-AC25-E84B-B90C-E9ADC90E3944}"/>
              </a:ext>
            </a:extLst>
          </p:cNvPr>
          <p:cNvSpPr txBox="1"/>
          <p:nvPr/>
        </p:nvSpPr>
        <p:spPr bwMode="auto">
          <a:xfrm>
            <a:off x="3476827"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5" name="TextBox 44">
            <a:extLst>
              <a:ext uri="{FF2B5EF4-FFF2-40B4-BE49-F238E27FC236}">
                <a16:creationId xmlns:a16="http://schemas.microsoft.com/office/drawing/2014/main" id="{3F86DBF8-F523-0544-A425-B54F89D25AA2}"/>
              </a:ext>
            </a:extLst>
          </p:cNvPr>
          <p:cNvSpPr txBox="1"/>
          <p:nvPr/>
        </p:nvSpPr>
        <p:spPr bwMode="auto">
          <a:xfrm>
            <a:off x="4339649"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cxnSp>
        <p:nvCxnSpPr>
          <p:cNvPr id="46" name="Straight Connector 45">
            <a:extLst>
              <a:ext uri="{FF2B5EF4-FFF2-40B4-BE49-F238E27FC236}">
                <a16:creationId xmlns:a16="http://schemas.microsoft.com/office/drawing/2014/main" id="{6D899745-448E-7B4A-970B-09C2FD33B005}"/>
              </a:ext>
            </a:extLst>
          </p:cNvPr>
          <p:cNvCxnSpPr>
            <a:cxnSpLocks/>
          </p:cNvCxnSpPr>
          <p:nvPr/>
        </p:nvCxnSpPr>
        <p:spPr bwMode="auto">
          <a:xfrm flipH="1">
            <a:off x="2011478" y="18764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CD3ED5A-AEC0-A144-8EDE-A8C6F9B5D84A}"/>
              </a:ext>
            </a:extLst>
          </p:cNvPr>
          <p:cNvCxnSpPr>
            <a:cxnSpLocks/>
          </p:cNvCxnSpPr>
          <p:nvPr/>
        </p:nvCxnSpPr>
        <p:spPr bwMode="auto">
          <a:xfrm flipH="1">
            <a:off x="2011478" y="21717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4E36936-4EFC-3B44-B0C8-05566DA93F8B}"/>
              </a:ext>
            </a:extLst>
          </p:cNvPr>
          <p:cNvCxnSpPr>
            <a:cxnSpLocks/>
          </p:cNvCxnSpPr>
          <p:nvPr/>
        </p:nvCxnSpPr>
        <p:spPr bwMode="auto">
          <a:xfrm flipH="1">
            <a:off x="2011478" y="2466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2C26E8E-696E-FA4D-998A-D42A29CD2FFE}"/>
              </a:ext>
            </a:extLst>
          </p:cNvPr>
          <p:cNvCxnSpPr>
            <a:cxnSpLocks/>
          </p:cNvCxnSpPr>
          <p:nvPr/>
        </p:nvCxnSpPr>
        <p:spPr bwMode="auto">
          <a:xfrm flipH="1">
            <a:off x="2011478" y="27622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E15DD04-2704-D543-85ED-8438A74E6BB1}"/>
              </a:ext>
            </a:extLst>
          </p:cNvPr>
          <p:cNvCxnSpPr>
            <a:cxnSpLocks/>
          </p:cNvCxnSpPr>
          <p:nvPr/>
        </p:nvCxnSpPr>
        <p:spPr bwMode="auto">
          <a:xfrm flipH="1">
            <a:off x="2011478" y="30575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985F62F-6708-464D-A5FC-79CCC0D93326}"/>
              </a:ext>
            </a:extLst>
          </p:cNvPr>
          <p:cNvCxnSpPr>
            <a:cxnSpLocks/>
          </p:cNvCxnSpPr>
          <p:nvPr/>
        </p:nvCxnSpPr>
        <p:spPr bwMode="auto">
          <a:xfrm flipH="1">
            <a:off x="2011478" y="33528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B461000-672B-8E42-8994-80EDD5F66495}"/>
              </a:ext>
            </a:extLst>
          </p:cNvPr>
          <p:cNvCxnSpPr>
            <a:cxnSpLocks/>
          </p:cNvCxnSpPr>
          <p:nvPr/>
        </p:nvCxnSpPr>
        <p:spPr bwMode="auto">
          <a:xfrm flipH="1">
            <a:off x="2011478" y="3648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9714B35-669F-6641-A8C9-279E1C58EE44}"/>
              </a:ext>
            </a:extLst>
          </p:cNvPr>
          <p:cNvCxnSpPr>
            <a:cxnSpLocks/>
          </p:cNvCxnSpPr>
          <p:nvPr/>
        </p:nvCxnSpPr>
        <p:spPr bwMode="auto">
          <a:xfrm flipH="1">
            <a:off x="2011478" y="39433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B9346AE-FB60-2140-BD74-921284F79592}"/>
              </a:ext>
            </a:extLst>
          </p:cNvPr>
          <p:cNvCxnSpPr>
            <a:cxnSpLocks/>
          </p:cNvCxnSpPr>
          <p:nvPr/>
        </p:nvCxnSpPr>
        <p:spPr bwMode="auto">
          <a:xfrm flipH="1">
            <a:off x="2011478" y="42386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0E64B1E-E69F-0E42-8602-F6C18317E730}"/>
              </a:ext>
            </a:extLst>
          </p:cNvPr>
          <p:cNvCxnSpPr>
            <a:cxnSpLocks/>
          </p:cNvCxnSpPr>
          <p:nvPr/>
        </p:nvCxnSpPr>
        <p:spPr bwMode="auto">
          <a:xfrm flipH="1">
            <a:off x="2011478" y="4533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BA1B273-272F-AF48-A0FE-387F82E8A498}"/>
              </a:ext>
            </a:extLst>
          </p:cNvPr>
          <p:cNvCxnSpPr>
            <a:cxnSpLocks/>
          </p:cNvCxnSpPr>
          <p:nvPr/>
        </p:nvCxnSpPr>
        <p:spPr bwMode="auto">
          <a:xfrm flipH="1">
            <a:off x="2011478" y="4829175"/>
            <a:ext cx="64008" cy="0"/>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F6A8BDA6-C332-2444-8BAB-6D546A07104E}"/>
              </a:ext>
            </a:extLst>
          </p:cNvPr>
          <p:cNvSpPr txBox="1"/>
          <p:nvPr/>
        </p:nvSpPr>
        <p:spPr bwMode="auto">
          <a:xfrm>
            <a:off x="1538092" y="1699787"/>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2D2447E9-402E-AA44-8ADF-6FC6CDFDE89F}"/>
              </a:ext>
            </a:extLst>
          </p:cNvPr>
          <p:cNvSpPr txBox="1"/>
          <p:nvPr/>
        </p:nvSpPr>
        <p:spPr bwMode="auto">
          <a:xfrm>
            <a:off x="1538092" y="1995074"/>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0.9</a:t>
            </a:r>
          </a:p>
        </p:txBody>
      </p:sp>
      <p:sp>
        <p:nvSpPr>
          <p:cNvPr id="60" name="TextBox 59">
            <a:extLst>
              <a:ext uri="{FF2B5EF4-FFF2-40B4-BE49-F238E27FC236}">
                <a16:creationId xmlns:a16="http://schemas.microsoft.com/office/drawing/2014/main" id="{2AA0F134-AE45-064F-8C0E-770F992A5693}"/>
              </a:ext>
            </a:extLst>
          </p:cNvPr>
          <p:cNvSpPr txBox="1"/>
          <p:nvPr/>
        </p:nvSpPr>
        <p:spPr bwMode="auto">
          <a:xfrm>
            <a:off x="1538092" y="2290361"/>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61" name="TextBox 60">
            <a:extLst>
              <a:ext uri="{FF2B5EF4-FFF2-40B4-BE49-F238E27FC236}">
                <a16:creationId xmlns:a16="http://schemas.microsoft.com/office/drawing/2014/main" id="{AD4A7CD4-DCEF-C441-AAEB-4F01879E30B2}"/>
              </a:ext>
            </a:extLst>
          </p:cNvPr>
          <p:cNvSpPr txBox="1"/>
          <p:nvPr/>
        </p:nvSpPr>
        <p:spPr bwMode="auto">
          <a:xfrm>
            <a:off x="1538092" y="2585648"/>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a:t>
            </a:r>
          </a:p>
        </p:txBody>
      </p:sp>
      <p:sp>
        <p:nvSpPr>
          <p:cNvPr id="62" name="TextBox 61">
            <a:extLst>
              <a:ext uri="{FF2B5EF4-FFF2-40B4-BE49-F238E27FC236}">
                <a16:creationId xmlns:a16="http://schemas.microsoft.com/office/drawing/2014/main" id="{928485A1-6D82-E040-8C4C-56C67B79AD16}"/>
              </a:ext>
            </a:extLst>
          </p:cNvPr>
          <p:cNvSpPr txBox="1"/>
          <p:nvPr/>
        </p:nvSpPr>
        <p:spPr bwMode="auto">
          <a:xfrm>
            <a:off x="1538092" y="2880935"/>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63" name="TextBox 62">
            <a:extLst>
              <a:ext uri="{FF2B5EF4-FFF2-40B4-BE49-F238E27FC236}">
                <a16:creationId xmlns:a16="http://schemas.microsoft.com/office/drawing/2014/main" id="{E8F6A57F-F022-304F-B0C8-6B15D5BC9E19}"/>
              </a:ext>
            </a:extLst>
          </p:cNvPr>
          <p:cNvSpPr txBox="1"/>
          <p:nvPr/>
        </p:nvSpPr>
        <p:spPr bwMode="auto">
          <a:xfrm>
            <a:off x="1538092" y="3176222"/>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64" name="TextBox 63">
            <a:extLst>
              <a:ext uri="{FF2B5EF4-FFF2-40B4-BE49-F238E27FC236}">
                <a16:creationId xmlns:a16="http://schemas.microsoft.com/office/drawing/2014/main" id="{600CFE32-1016-9849-AD6C-060FCEE23CA6}"/>
              </a:ext>
            </a:extLst>
          </p:cNvPr>
          <p:cNvSpPr txBox="1"/>
          <p:nvPr/>
        </p:nvSpPr>
        <p:spPr bwMode="auto">
          <a:xfrm>
            <a:off x="1538092" y="3471509"/>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65" name="TextBox 64">
            <a:extLst>
              <a:ext uri="{FF2B5EF4-FFF2-40B4-BE49-F238E27FC236}">
                <a16:creationId xmlns:a16="http://schemas.microsoft.com/office/drawing/2014/main" id="{BB8E7C3C-EB8B-6744-898F-580D7906890C}"/>
              </a:ext>
            </a:extLst>
          </p:cNvPr>
          <p:cNvSpPr txBox="1"/>
          <p:nvPr/>
        </p:nvSpPr>
        <p:spPr bwMode="auto">
          <a:xfrm>
            <a:off x="1538092" y="3766796"/>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0.3</a:t>
            </a:r>
          </a:p>
        </p:txBody>
      </p:sp>
      <p:sp>
        <p:nvSpPr>
          <p:cNvPr id="66" name="TextBox 65">
            <a:extLst>
              <a:ext uri="{FF2B5EF4-FFF2-40B4-BE49-F238E27FC236}">
                <a16:creationId xmlns:a16="http://schemas.microsoft.com/office/drawing/2014/main" id="{017D1917-B394-4849-8957-5EF73B2CDE66}"/>
              </a:ext>
            </a:extLst>
          </p:cNvPr>
          <p:cNvSpPr txBox="1"/>
          <p:nvPr/>
        </p:nvSpPr>
        <p:spPr bwMode="auto">
          <a:xfrm>
            <a:off x="1538092" y="4062083"/>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7" name="TextBox 66">
            <a:extLst>
              <a:ext uri="{FF2B5EF4-FFF2-40B4-BE49-F238E27FC236}">
                <a16:creationId xmlns:a16="http://schemas.microsoft.com/office/drawing/2014/main" id="{573F712C-D9C0-364B-B294-5B314ED930EE}"/>
              </a:ext>
            </a:extLst>
          </p:cNvPr>
          <p:cNvSpPr txBox="1"/>
          <p:nvPr/>
        </p:nvSpPr>
        <p:spPr bwMode="auto">
          <a:xfrm>
            <a:off x="1538092" y="4357370"/>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68" name="TextBox 67">
            <a:extLst>
              <a:ext uri="{FF2B5EF4-FFF2-40B4-BE49-F238E27FC236}">
                <a16:creationId xmlns:a16="http://schemas.microsoft.com/office/drawing/2014/main" id="{78262CBC-FC36-5F4F-ABCD-D1E4ABF4038A}"/>
              </a:ext>
            </a:extLst>
          </p:cNvPr>
          <p:cNvSpPr txBox="1"/>
          <p:nvPr/>
        </p:nvSpPr>
        <p:spPr bwMode="auto">
          <a:xfrm>
            <a:off x="1538092" y="4652661"/>
            <a:ext cx="5162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78A42B16-6167-494A-9072-B97A80EEBE73}"/>
              </a:ext>
            </a:extLst>
          </p:cNvPr>
          <p:cNvSpPr txBox="1"/>
          <p:nvPr/>
        </p:nvSpPr>
        <p:spPr bwMode="auto">
          <a:xfrm>
            <a:off x="2292725" y="401436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70" name="TextBox 69">
            <a:extLst>
              <a:ext uri="{FF2B5EF4-FFF2-40B4-BE49-F238E27FC236}">
                <a16:creationId xmlns:a16="http://schemas.microsoft.com/office/drawing/2014/main" id="{1E39E477-00D1-1342-A167-3399E591FF69}"/>
              </a:ext>
            </a:extLst>
          </p:cNvPr>
          <p:cNvSpPr txBox="1"/>
          <p:nvPr/>
        </p:nvSpPr>
        <p:spPr bwMode="auto">
          <a:xfrm>
            <a:off x="2292725" y="428497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69" name="Freeform 68">
            <a:extLst>
              <a:ext uri="{FF2B5EF4-FFF2-40B4-BE49-F238E27FC236}">
                <a16:creationId xmlns:a16="http://schemas.microsoft.com/office/drawing/2014/main" id="{FED81872-4DC1-C04B-A82C-CBBC18D34EFE}"/>
              </a:ext>
            </a:extLst>
          </p:cNvPr>
          <p:cNvSpPr/>
          <p:nvPr/>
        </p:nvSpPr>
        <p:spPr bwMode="auto">
          <a:xfrm>
            <a:off x="2078840" y="1887088"/>
            <a:ext cx="3606598" cy="619315"/>
          </a:xfrm>
          <a:custGeom>
            <a:avLst/>
            <a:gdLst>
              <a:gd name="connsiteX0" fmla="*/ 0 w 3606598"/>
              <a:gd name="connsiteY0" fmla="*/ 0 h 619315"/>
              <a:gd name="connsiteX1" fmla="*/ 80147 w 3606598"/>
              <a:gd name="connsiteY1" fmla="*/ 0 h 619315"/>
              <a:gd name="connsiteX2" fmla="*/ 80147 w 3606598"/>
              <a:gd name="connsiteY2" fmla="*/ 76504 h 619315"/>
              <a:gd name="connsiteX3" fmla="*/ 225868 w 3606598"/>
              <a:gd name="connsiteY3" fmla="*/ 76504 h 619315"/>
              <a:gd name="connsiteX4" fmla="*/ 225868 w 3606598"/>
              <a:gd name="connsiteY4" fmla="*/ 134792 h 619315"/>
              <a:gd name="connsiteX5" fmla="*/ 298729 w 3606598"/>
              <a:gd name="connsiteY5" fmla="*/ 134792 h 619315"/>
              <a:gd name="connsiteX6" fmla="*/ 298729 w 3606598"/>
              <a:gd name="connsiteY6" fmla="*/ 276871 h 619315"/>
              <a:gd name="connsiteX7" fmla="*/ 404376 w 3606598"/>
              <a:gd name="connsiteY7" fmla="*/ 276871 h 619315"/>
              <a:gd name="connsiteX8" fmla="*/ 404376 w 3606598"/>
              <a:gd name="connsiteY8" fmla="*/ 338802 h 619315"/>
              <a:gd name="connsiteX9" fmla="*/ 579242 w 3606598"/>
              <a:gd name="connsiteY9" fmla="*/ 338802 h 619315"/>
              <a:gd name="connsiteX10" fmla="*/ 579242 w 3606598"/>
              <a:gd name="connsiteY10" fmla="*/ 411663 h 619315"/>
              <a:gd name="connsiteX11" fmla="*/ 1023691 w 3606598"/>
              <a:gd name="connsiteY11" fmla="*/ 411663 h 619315"/>
              <a:gd name="connsiteX12" fmla="*/ 1023691 w 3606598"/>
              <a:gd name="connsiteY12" fmla="*/ 488166 h 619315"/>
              <a:gd name="connsiteX13" fmla="*/ 1894375 w 3606598"/>
              <a:gd name="connsiteY13" fmla="*/ 488166 h 619315"/>
              <a:gd name="connsiteX14" fmla="*/ 1894375 w 3606598"/>
              <a:gd name="connsiteY14" fmla="*/ 619315 h 619315"/>
              <a:gd name="connsiteX15" fmla="*/ 3606598 w 3606598"/>
              <a:gd name="connsiteY15" fmla="*/ 619315 h 61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06598" h="619315">
                <a:moveTo>
                  <a:pt x="0" y="0"/>
                </a:moveTo>
                <a:lnTo>
                  <a:pt x="80147" y="0"/>
                </a:lnTo>
                <a:lnTo>
                  <a:pt x="80147" y="76504"/>
                </a:lnTo>
                <a:lnTo>
                  <a:pt x="225868" y="76504"/>
                </a:lnTo>
                <a:lnTo>
                  <a:pt x="225868" y="134792"/>
                </a:lnTo>
                <a:lnTo>
                  <a:pt x="298729" y="134792"/>
                </a:lnTo>
                <a:lnTo>
                  <a:pt x="298729" y="276871"/>
                </a:lnTo>
                <a:lnTo>
                  <a:pt x="404376" y="276871"/>
                </a:lnTo>
                <a:lnTo>
                  <a:pt x="404376" y="338802"/>
                </a:lnTo>
                <a:lnTo>
                  <a:pt x="579242" y="338802"/>
                </a:lnTo>
                <a:lnTo>
                  <a:pt x="579242" y="411663"/>
                </a:lnTo>
                <a:lnTo>
                  <a:pt x="1023691" y="411663"/>
                </a:lnTo>
                <a:lnTo>
                  <a:pt x="1023691" y="488166"/>
                </a:lnTo>
                <a:lnTo>
                  <a:pt x="1894375" y="488166"/>
                </a:lnTo>
                <a:lnTo>
                  <a:pt x="1894375" y="619315"/>
                </a:lnTo>
                <a:lnTo>
                  <a:pt x="3606598" y="619315"/>
                </a:lnTo>
              </a:path>
            </a:pathLst>
          </a:custGeom>
          <a:noFill/>
          <a:ln w="28575">
            <a:solidFill>
              <a:schemeClr val="accent1"/>
            </a:solidFill>
            <a:miter lim="800000"/>
            <a:headEnd/>
            <a:tailEnd/>
          </a:ln>
        </p:spPr>
        <p:txBody>
          <a:bodyPr rtlCol="0" anchor="ctr"/>
          <a:lstStyle/>
          <a:p>
            <a:pPr algn="ctr"/>
            <a:endParaRPr lang="en-US" dirty="0"/>
          </a:p>
        </p:txBody>
      </p:sp>
      <p:sp>
        <p:nvSpPr>
          <p:cNvPr id="71" name="Freeform 70">
            <a:extLst>
              <a:ext uri="{FF2B5EF4-FFF2-40B4-BE49-F238E27FC236}">
                <a16:creationId xmlns:a16="http://schemas.microsoft.com/office/drawing/2014/main" id="{A1384AC7-30B2-644F-A40A-7E4707F465C6}"/>
              </a:ext>
            </a:extLst>
          </p:cNvPr>
          <p:cNvSpPr/>
          <p:nvPr/>
        </p:nvSpPr>
        <p:spPr bwMode="auto">
          <a:xfrm>
            <a:off x="2078840" y="1894375"/>
            <a:ext cx="3610241" cy="863397"/>
          </a:xfrm>
          <a:custGeom>
            <a:avLst/>
            <a:gdLst>
              <a:gd name="connsiteX0" fmla="*/ 3610241 w 3610241"/>
              <a:gd name="connsiteY0" fmla="*/ 863397 h 863397"/>
              <a:gd name="connsiteX1" fmla="*/ 2167602 w 3610241"/>
              <a:gd name="connsiteY1" fmla="*/ 863397 h 863397"/>
              <a:gd name="connsiteX2" fmla="*/ 2167602 w 3610241"/>
              <a:gd name="connsiteY2" fmla="*/ 721319 h 863397"/>
              <a:gd name="connsiteX3" fmla="*/ 1788727 w 3610241"/>
              <a:gd name="connsiteY3" fmla="*/ 721319 h 863397"/>
              <a:gd name="connsiteX4" fmla="*/ 1788727 w 3610241"/>
              <a:gd name="connsiteY4" fmla="*/ 612028 h 863397"/>
              <a:gd name="connsiteX5" fmla="*/ 1173055 w 3610241"/>
              <a:gd name="connsiteY5" fmla="*/ 612028 h 863397"/>
              <a:gd name="connsiteX6" fmla="*/ 1173055 w 3610241"/>
              <a:gd name="connsiteY6" fmla="*/ 542811 h 863397"/>
              <a:gd name="connsiteX7" fmla="*/ 717677 w 3610241"/>
              <a:gd name="connsiteY7" fmla="*/ 542811 h 863397"/>
              <a:gd name="connsiteX8" fmla="*/ 717677 w 3610241"/>
              <a:gd name="connsiteY8" fmla="*/ 455378 h 863397"/>
              <a:gd name="connsiteX9" fmla="*/ 531882 w 3610241"/>
              <a:gd name="connsiteY9" fmla="*/ 455378 h 863397"/>
              <a:gd name="connsiteX10" fmla="*/ 531882 w 3610241"/>
              <a:gd name="connsiteY10" fmla="*/ 313300 h 863397"/>
              <a:gd name="connsiteX11" fmla="*/ 469951 w 3610241"/>
              <a:gd name="connsiteY11" fmla="*/ 313300 h 863397"/>
              <a:gd name="connsiteX12" fmla="*/ 469951 w 3610241"/>
              <a:gd name="connsiteY12" fmla="*/ 258654 h 863397"/>
              <a:gd name="connsiteX13" fmla="*/ 389804 w 3610241"/>
              <a:gd name="connsiteY13" fmla="*/ 258654 h 863397"/>
              <a:gd name="connsiteX14" fmla="*/ 389804 w 3610241"/>
              <a:gd name="connsiteY14" fmla="*/ 185794 h 863397"/>
              <a:gd name="connsiteX15" fmla="*/ 346088 w 3610241"/>
              <a:gd name="connsiteY15" fmla="*/ 185794 h 863397"/>
              <a:gd name="connsiteX16" fmla="*/ 346088 w 3610241"/>
              <a:gd name="connsiteY16" fmla="*/ 123862 h 863397"/>
              <a:gd name="connsiteX17" fmla="*/ 127506 w 3610241"/>
              <a:gd name="connsiteY17" fmla="*/ 123862 h 863397"/>
              <a:gd name="connsiteX18" fmla="*/ 127506 w 3610241"/>
              <a:gd name="connsiteY18" fmla="*/ 54645 h 863397"/>
              <a:gd name="connsiteX19" fmla="*/ 72861 w 3610241"/>
              <a:gd name="connsiteY19" fmla="*/ 54645 h 863397"/>
              <a:gd name="connsiteX20" fmla="*/ 72861 w 3610241"/>
              <a:gd name="connsiteY20" fmla="*/ 0 h 863397"/>
              <a:gd name="connsiteX21" fmla="*/ 0 w 3610241"/>
              <a:gd name="connsiteY21" fmla="*/ 0 h 86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10241" h="863397">
                <a:moveTo>
                  <a:pt x="3610241" y="863397"/>
                </a:moveTo>
                <a:lnTo>
                  <a:pt x="2167602" y="863397"/>
                </a:lnTo>
                <a:lnTo>
                  <a:pt x="2167602" y="721319"/>
                </a:lnTo>
                <a:lnTo>
                  <a:pt x="1788727" y="721319"/>
                </a:lnTo>
                <a:lnTo>
                  <a:pt x="1788727" y="612028"/>
                </a:lnTo>
                <a:lnTo>
                  <a:pt x="1173055" y="612028"/>
                </a:lnTo>
                <a:lnTo>
                  <a:pt x="1173055" y="542811"/>
                </a:lnTo>
                <a:lnTo>
                  <a:pt x="717677" y="542811"/>
                </a:lnTo>
                <a:lnTo>
                  <a:pt x="717677" y="455378"/>
                </a:lnTo>
                <a:lnTo>
                  <a:pt x="531882" y="455378"/>
                </a:lnTo>
                <a:lnTo>
                  <a:pt x="531882" y="313300"/>
                </a:lnTo>
                <a:lnTo>
                  <a:pt x="469951" y="313300"/>
                </a:lnTo>
                <a:lnTo>
                  <a:pt x="469951" y="258654"/>
                </a:lnTo>
                <a:lnTo>
                  <a:pt x="389804" y="258654"/>
                </a:lnTo>
                <a:lnTo>
                  <a:pt x="389804" y="185794"/>
                </a:lnTo>
                <a:lnTo>
                  <a:pt x="346088" y="185794"/>
                </a:lnTo>
                <a:lnTo>
                  <a:pt x="346088" y="123862"/>
                </a:lnTo>
                <a:lnTo>
                  <a:pt x="127506" y="123862"/>
                </a:lnTo>
                <a:lnTo>
                  <a:pt x="127506" y="54645"/>
                </a:lnTo>
                <a:lnTo>
                  <a:pt x="72861" y="54645"/>
                </a:lnTo>
                <a:lnTo>
                  <a:pt x="7286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11" name="Group 110">
            <a:extLst>
              <a:ext uri="{FF2B5EF4-FFF2-40B4-BE49-F238E27FC236}">
                <a16:creationId xmlns:a16="http://schemas.microsoft.com/office/drawing/2014/main" id="{9FB828DA-4226-924E-B28A-CF842553DDDC}"/>
              </a:ext>
            </a:extLst>
          </p:cNvPr>
          <p:cNvGrpSpPr/>
          <p:nvPr/>
        </p:nvGrpSpPr>
        <p:grpSpPr>
          <a:xfrm>
            <a:off x="2265757" y="1873776"/>
            <a:ext cx="3314614" cy="1083427"/>
            <a:chOff x="2265757" y="1873776"/>
            <a:chExt cx="3314614" cy="1083427"/>
          </a:xfrm>
        </p:grpSpPr>
        <p:sp>
          <p:nvSpPr>
            <p:cNvPr id="74" name="TextBox 73">
              <a:extLst>
                <a:ext uri="{FF2B5EF4-FFF2-40B4-BE49-F238E27FC236}">
                  <a16:creationId xmlns:a16="http://schemas.microsoft.com/office/drawing/2014/main" id="{9C7B0E5F-BC00-BA40-8A4E-54AA222402C5}"/>
                </a:ext>
              </a:extLst>
            </p:cNvPr>
            <p:cNvSpPr txBox="1"/>
            <p:nvPr/>
          </p:nvSpPr>
          <p:spPr bwMode="auto">
            <a:xfrm>
              <a:off x="2265757" y="187377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64EF748B-CFF1-8D4E-9C5B-11772254F7DF}"/>
                </a:ext>
              </a:extLst>
            </p:cNvPr>
            <p:cNvSpPr txBox="1"/>
            <p:nvPr/>
          </p:nvSpPr>
          <p:spPr bwMode="auto">
            <a:xfrm>
              <a:off x="2677497" y="222941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B6DF9AE1-F3BD-DB4D-BC67-1DE43BFF60C0}"/>
                </a:ext>
              </a:extLst>
            </p:cNvPr>
            <p:cNvSpPr txBox="1"/>
            <p:nvPr/>
          </p:nvSpPr>
          <p:spPr bwMode="auto">
            <a:xfrm>
              <a:off x="2505450" y="213116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6957B42A-E29B-0D43-8600-F5AAE7C01A88}"/>
                </a:ext>
              </a:extLst>
            </p:cNvPr>
            <p:cNvSpPr txBox="1"/>
            <p:nvPr/>
          </p:nvSpPr>
          <p:spPr bwMode="auto">
            <a:xfrm>
              <a:off x="2762632" y="222256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80E3394E-29A6-FD47-953A-E0FD1B9CEAE3}"/>
                </a:ext>
              </a:extLst>
            </p:cNvPr>
            <p:cNvSpPr txBox="1"/>
            <p:nvPr/>
          </p:nvSpPr>
          <p:spPr bwMode="auto">
            <a:xfrm>
              <a:off x="3160975" y="229781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2EDFF9AB-26A0-A248-A435-4B42AD16F358}"/>
                </a:ext>
              </a:extLst>
            </p:cNvPr>
            <p:cNvSpPr txBox="1"/>
            <p:nvPr/>
          </p:nvSpPr>
          <p:spPr bwMode="auto">
            <a:xfrm>
              <a:off x="2545740" y="213604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51F2D6CB-3F9E-9D47-A4DA-8EBF56F43501}"/>
                </a:ext>
              </a:extLst>
            </p:cNvPr>
            <p:cNvSpPr txBox="1"/>
            <p:nvPr/>
          </p:nvSpPr>
          <p:spPr bwMode="auto">
            <a:xfrm>
              <a:off x="3299834" y="230580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C3C82AF6-51F5-1F43-A120-9F00E535331F}"/>
                </a:ext>
              </a:extLst>
            </p:cNvPr>
            <p:cNvSpPr txBox="1"/>
            <p:nvPr/>
          </p:nvSpPr>
          <p:spPr bwMode="auto">
            <a:xfrm>
              <a:off x="2586431" y="213394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2FEEDCED-C299-B246-9957-19862867D137}"/>
                </a:ext>
              </a:extLst>
            </p:cNvPr>
            <p:cNvSpPr txBox="1"/>
            <p:nvPr/>
          </p:nvSpPr>
          <p:spPr bwMode="auto">
            <a:xfrm>
              <a:off x="3414352" y="230441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B2F61BB3-A812-A047-B327-8FC7D93993BD}"/>
                </a:ext>
              </a:extLst>
            </p:cNvPr>
            <p:cNvSpPr txBox="1"/>
            <p:nvPr/>
          </p:nvSpPr>
          <p:spPr bwMode="auto">
            <a:xfrm>
              <a:off x="3345970" y="230467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D17D0328-4A62-7B44-8BBB-105412D4202C}"/>
                </a:ext>
              </a:extLst>
            </p:cNvPr>
            <p:cNvSpPr txBox="1"/>
            <p:nvPr/>
          </p:nvSpPr>
          <p:spPr bwMode="auto">
            <a:xfrm>
              <a:off x="3826965" y="241013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D3818B36-86FB-BE40-AC79-CED51D8717B7}"/>
                </a:ext>
              </a:extLst>
            </p:cNvPr>
            <p:cNvSpPr txBox="1"/>
            <p:nvPr/>
          </p:nvSpPr>
          <p:spPr bwMode="auto">
            <a:xfrm>
              <a:off x="3784589" y="241013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8A7BD033-4F3E-4B4C-B7F0-9007F5CB094B}"/>
                </a:ext>
              </a:extLst>
            </p:cNvPr>
            <p:cNvSpPr txBox="1"/>
            <p:nvPr/>
          </p:nvSpPr>
          <p:spPr bwMode="auto">
            <a:xfrm>
              <a:off x="3540700" y="230764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2010B01F-1FCF-AD49-94EB-685334E222EC}"/>
                </a:ext>
              </a:extLst>
            </p:cNvPr>
            <p:cNvSpPr txBox="1"/>
            <p:nvPr/>
          </p:nvSpPr>
          <p:spPr bwMode="auto">
            <a:xfrm>
              <a:off x="3508563" y="230421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7FADBDC5-428A-1A4D-8EE3-879A3BC0ABDE}"/>
                </a:ext>
              </a:extLst>
            </p:cNvPr>
            <p:cNvSpPr txBox="1"/>
            <p:nvPr/>
          </p:nvSpPr>
          <p:spPr bwMode="auto">
            <a:xfrm>
              <a:off x="3574059" y="230421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B417C98B-9785-DC48-A782-4FCB8DEE0CB5}"/>
                </a:ext>
              </a:extLst>
            </p:cNvPr>
            <p:cNvSpPr txBox="1"/>
            <p:nvPr/>
          </p:nvSpPr>
          <p:spPr bwMode="auto">
            <a:xfrm>
              <a:off x="3961217" y="241356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EB9DC57C-7A8E-134C-B906-DBB64D5D3968}"/>
                </a:ext>
              </a:extLst>
            </p:cNvPr>
            <p:cNvSpPr txBox="1"/>
            <p:nvPr/>
          </p:nvSpPr>
          <p:spPr bwMode="auto">
            <a:xfrm>
              <a:off x="3995916" y="241415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3A0E4B03-8914-324F-87BD-768D6D916FA4}"/>
                </a:ext>
              </a:extLst>
            </p:cNvPr>
            <p:cNvSpPr txBox="1"/>
            <p:nvPr/>
          </p:nvSpPr>
          <p:spPr bwMode="auto">
            <a:xfrm>
              <a:off x="4065631" y="255709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159B4EE9-4A00-2044-98C9-CED93341624B}"/>
                </a:ext>
              </a:extLst>
            </p:cNvPr>
            <p:cNvSpPr txBox="1"/>
            <p:nvPr/>
          </p:nvSpPr>
          <p:spPr bwMode="auto">
            <a:xfrm>
              <a:off x="4196257" y="255022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99C10E4A-D2E8-9E42-8844-1902B020D7DD}"/>
                </a:ext>
              </a:extLst>
            </p:cNvPr>
            <p:cNvSpPr txBox="1"/>
            <p:nvPr/>
          </p:nvSpPr>
          <p:spPr bwMode="auto">
            <a:xfrm>
              <a:off x="4270111" y="255022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8C8212BA-C5B5-BC46-B497-D9563687E822}"/>
                </a:ext>
              </a:extLst>
            </p:cNvPr>
            <p:cNvSpPr txBox="1"/>
            <p:nvPr/>
          </p:nvSpPr>
          <p:spPr bwMode="auto">
            <a:xfrm>
              <a:off x="5216866" y="255022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EBA9D187-63C9-6A44-851B-3A533E1C5A8C}"/>
                </a:ext>
              </a:extLst>
            </p:cNvPr>
            <p:cNvSpPr txBox="1"/>
            <p:nvPr/>
          </p:nvSpPr>
          <p:spPr bwMode="auto">
            <a:xfrm>
              <a:off x="4299428" y="2551444"/>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6DA756CB-8A6A-9444-976C-AAF06EA7A53B}"/>
                </a:ext>
              </a:extLst>
            </p:cNvPr>
            <p:cNvSpPr txBox="1"/>
            <p:nvPr/>
          </p:nvSpPr>
          <p:spPr bwMode="auto">
            <a:xfrm>
              <a:off x="4503884" y="254755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37B3ACF5-439F-A14A-A41B-A5D467CB15F7}"/>
                </a:ext>
              </a:extLst>
            </p:cNvPr>
            <p:cNvSpPr txBox="1"/>
            <p:nvPr/>
          </p:nvSpPr>
          <p:spPr bwMode="auto">
            <a:xfrm>
              <a:off x="4542584" y="254874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66E3763E-2C90-6145-9E2D-E8DB1FC21630}"/>
                </a:ext>
              </a:extLst>
            </p:cNvPr>
            <p:cNvSpPr txBox="1"/>
            <p:nvPr/>
          </p:nvSpPr>
          <p:spPr bwMode="auto">
            <a:xfrm>
              <a:off x="5025417" y="255442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6" name="TextBox 135">
              <a:extLst>
                <a:ext uri="{FF2B5EF4-FFF2-40B4-BE49-F238E27FC236}">
                  <a16:creationId xmlns:a16="http://schemas.microsoft.com/office/drawing/2014/main" id="{6B3978C8-2568-3549-B415-DF550E325755}"/>
                </a:ext>
              </a:extLst>
            </p:cNvPr>
            <p:cNvSpPr txBox="1"/>
            <p:nvPr/>
          </p:nvSpPr>
          <p:spPr bwMode="auto">
            <a:xfrm>
              <a:off x="5060635" y="255324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798372D6-F2BB-EA44-AB66-97AEAB501E66}"/>
                </a:ext>
              </a:extLst>
            </p:cNvPr>
            <p:cNvSpPr txBox="1"/>
            <p:nvPr/>
          </p:nvSpPr>
          <p:spPr bwMode="auto">
            <a:xfrm>
              <a:off x="4680017" y="254946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04E32900-F6AE-A24B-972C-4DF8117FA58B}"/>
                </a:ext>
              </a:extLst>
            </p:cNvPr>
            <p:cNvSpPr txBox="1"/>
            <p:nvPr/>
          </p:nvSpPr>
          <p:spPr bwMode="auto">
            <a:xfrm>
              <a:off x="4618443" y="255027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78F72480-1246-E540-914B-C98BF7D35CEB}"/>
                </a:ext>
              </a:extLst>
            </p:cNvPr>
            <p:cNvSpPr txBox="1"/>
            <p:nvPr/>
          </p:nvSpPr>
          <p:spPr bwMode="auto">
            <a:xfrm>
              <a:off x="4723409" y="254604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30232355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3AF5BFD-0190-E947-B7B6-BBECD4F7E81F}"/>
              </a:ext>
            </a:extLst>
          </p:cNvPr>
          <p:cNvGrpSpPr/>
          <p:nvPr/>
        </p:nvGrpSpPr>
        <p:grpSpPr>
          <a:xfrm>
            <a:off x="1984751" y="1684796"/>
            <a:ext cx="3522020" cy="549323"/>
            <a:chOff x="1984751" y="1684796"/>
            <a:chExt cx="3522020" cy="549323"/>
          </a:xfrm>
        </p:grpSpPr>
        <p:sp>
          <p:nvSpPr>
            <p:cNvPr id="85" name="TextBox 84">
              <a:extLst>
                <a:ext uri="{FF2B5EF4-FFF2-40B4-BE49-F238E27FC236}">
                  <a16:creationId xmlns:a16="http://schemas.microsoft.com/office/drawing/2014/main" id="{6FD8A154-F9C3-1D43-8A2A-FDE85323B6EF}"/>
                </a:ext>
              </a:extLst>
            </p:cNvPr>
            <p:cNvSpPr txBox="1"/>
            <p:nvPr/>
          </p:nvSpPr>
          <p:spPr bwMode="auto">
            <a:xfrm>
              <a:off x="4946817" y="182239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8" name="TextBox 87">
              <a:extLst>
                <a:ext uri="{FF2B5EF4-FFF2-40B4-BE49-F238E27FC236}">
                  <a16:creationId xmlns:a16="http://schemas.microsoft.com/office/drawing/2014/main" id="{99DEAF7A-2F5F-FE43-B869-4F82D55E6E7D}"/>
                </a:ext>
              </a:extLst>
            </p:cNvPr>
            <p:cNvSpPr txBox="1"/>
            <p:nvPr/>
          </p:nvSpPr>
          <p:spPr bwMode="auto">
            <a:xfrm>
              <a:off x="5143266" y="183400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3" name="Freeform 2">
              <a:extLst>
                <a:ext uri="{FF2B5EF4-FFF2-40B4-BE49-F238E27FC236}">
                  <a16:creationId xmlns:a16="http://schemas.microsoft.com/office/drawing/2014/main" id="{EDF6E4E6-5C7B-6E4D-A555-C2A154093598}"/>
                </a:ext>
              </a:extLst>
            </p:cNvPr>
            <p:cNvSpPr/>
            <p:nvPr/>
          </p:nvSpPr>
          <p:spPr bwMode="auto">
            <a:xfrm>
              <a:off x="2091397" y="1889760"/>
              <a:ext cx="3254326" cy="150055"/>
            </a:xfrm>
            <a:custGeom>
              <a:avLst/>
              <a:gdLst>
                <a:gd name="connsiteX0" fmla="*/ 0 w 3254326"/>
                <a:gd name="connsiteY0" fmla="*/ 0 h 150055"/>
                <a:gd name="connsiteX1" fmla="*/ 229772 w 3254326"/>
                <a:gd name="connsiteY1" fmla="*/ 0 h 150055"/>
                <a:gd name="connsiteX2" fmla="*/ 229772 w 3254326"/>
                <a:gd name="connsiteY2" fmla="*/ 79717 h 150055"/>
                <a:gd name="connsiteX3" fmla="*/ 403274 w 3254326"/>
                <a:gd name="connsiteY3" fmla="*/ 79717 h 150055"/>
                <a:gd name="connsiteX4" fmla="*/ 403274 w 3254326"/>
                <a:gd name="connsiteY4" fmla="*/ 150055 h 150055"/>
                <a:gd name="connsiteX5" fmla="*/ 3254326 w 3254326"/>
                <a:gd name="connsiteY5" fmla="*/ 150055 h 1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4326" h="150055">
                  <a:moveTo>
                    <a:pt x="0" y="0"/>
                  </a:moveTo>
                  <a:lnTo>
                    <a:pt x="229772" y="0"/>
                  </a:lnTo>
                  <a:lnTo>
                    <a:pt x="229772" y="79717"/>
                  </a:lnTo>
                  <a:lnTo>
                    <a:pt x="403274" y="79717"/>
                  </a:lnTo>
                  <a:lnTo>
                    <a:pt x="403274" y="150055"/>
                  </a:lnTo>
                  <a:lnTo>
                    <a:pt x="3254326" y="150055"/>
                  </a:lnTo>
                </a:path>
              </a:pathLst>
            </a:custGeom>
            <a:noFill/>
            <a:ln w="28575">
              <a:solidFill>
                <a:schemeClr val="accent1"/>
              </a:solidFill>
              <a:miter lim="800000"/>
              <a:headEnd/>
              <a:tailEnd/>
            </a:ln>
          </p:spPr>
          <p:txBody>
            <a:bodyPr rtlCol="0" anchor="ctr"/>
            <a:lstStyle/>
            <a:p>
              <a:pPr algn="ctr"/>
              <a:endParaRPr lang="en-US" dirty="0">
                <a:solidFill>
                  <a:schemeClr val="accent1"/>
                </a:solidFill>
              </a:endParaRPr>
            </a:p>
          </p:txBody>
        </p:sp>
        <p:sp>
          <p:nvSpPr>
            <p:cNvPr id="77" name="TextBox 76">
              <a:extLst>
                <a:ext uri="{FF2B5EF4-FFF2-40B4-BE49-F238E27FC236}">
                  <a16:creationId xmlns:a16="http://schemas.microsoft.com/office/drawing/2014/main" id="{4158E3CF-BF00-964C-AA94-74B09B7E57B2}"/>
                </a:ext>
              </a:extLst>
            </p:cNvPr>
            <p:cNvSpPr txBox="1"/>
            <p:nvPr/>
          </p:nvSpPr>
          <p:spPr bwMode="auto">
            <a:xfrm>
              <a:off x="1984751" y="168479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78" name="TextBox 77">
              <a:extLst>
                <a:ext uri="{FF2B5EF4-FFF2-40B4-BE49-F238E27FC236}">
                  <a16:creationId xmlns:a16="http://schemas.microsoft.com/office/drawing/2014/main" id="{A36CD95B-9DA4-B340-A74A-F969C5187D71}"/>
                </a:ext>
              </a:extLst>
            </p:cNvPr>
            <p:cNvSpPr txBox="1"/>
            <p:nvPr/>
          </p:nvSpPr>
          <p:spPr bwMode="auto">
            <a:xfrm>
              <a:off x="2385294" y="182318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79" name="TextBox 78">
              <a:extLst>
                <a:ext uri="{FF2B5EF4-FFF2-40B4-BE49-F238E27FC236}">
                  <a16:creationId xmlns:a16="http://schemas.microsoft.com/office/drawing/2014/main" id="{40ABD016-3643-4A4D-ABAA-3E22493B090B}"/>
                </a:ext>
              </a:extLst>
            </p:cNvPr>
            <p:cNvSpPr txBox="1"/>
            <p:nvPr/>
          </p:nvSpPr>
          <p:spPr bwMode="auto">
            <a:xfrm>
              <a:off x="2415714" y="182949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0" name="TextBox 79">
              <a:extLst>
                <a:ext uri="{FF2B5EF4-FFF2-40B4-BE49-F238E27FC236}">
                  <a16:creationId xmlns:a16="http://schemas.microsoft.com/office/drawing/2014/main" id="{932F1667-FA11-974A-8712-1AD8AF77C351}"/>
                </a:ext>
              </a:extLst>
            </p:cNvPr>
            <p:cNvSpPr txBox="1"/>
            <p:nvPr/>
          </p:nvSpPr>
          <p:spPr bwMode="auto">
            <a:xfrm>
              <a:off x="2455168" y="182813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1" name="TextBox 80">
              <a:extLst>
                <a:ext uri="{FF2B5EF4-FFF2-40B4-BE49-F238E27FC236}">
                  <a16:creationId xmlns:a16="http://schemas.microsoft.com/office/drawing/2014/main" id="{A4277E87-F007-E34D-8F89-C9E789CE9545}"/>
                </a:ext>
              </a:extLst>
            </p:cNvPr>
            <p:cNvSpPr txBox="1"/>
            <p:nvPr/>
          </p:nvSpPr>
          <p:spPr bwMode="auto">
            <a:xfrm>
              <a:off x="2620778" y="183023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2" name="TextBox 81">
              <a:extLst>
                <a:ext uri="{FF2B5EF4-FFF2-40B4-BE49-F238E27FC236}">
                  <a16:creationId xmlns:a16="http://schemas.microsoft.com/office/drawing/2014/main" id="{809B7EC2-E32F-6D4B-A206-BA8EF3F2027A}"/>
                </a:ext>
              </a:extLst>
            </p:cNvPr>
            <p:cNvSpPr txBox="1"/>
            <p:nvPr/>
          </p:nvSpPr>
          <p:spPr bwMode="auto">
            <a:xfrm>
              <a:off x="2182398" y="175280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3" name="TextBox 82">
              <a:extLst>
                <a:ext uri="{FF2B5EF4-FFF2-40B4-BE49-F238E27FC236}">
                  <a16:creationId xmlns:a16="http://schemas.microsoft.com/office/drawing/2014/main" id="{6CC7B384-F51F-0543-8EA9-07F59AF7092F}"/>
                </a:ext>
              </a:extLst>
            </p:cNvPr>
            <p:cNvSpPr txBox="1"/>
            <p:nvPr/>
          </p:nvSpPr>
          <p:spPr bwMode="auto">
            <a:xfrm>
              <a:off x="2537973" y="18250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4" name="TextBox 83">
              <a:extLst>
                <a:ext uri="{FF2B5EF4-FFF2-40B4-BE49-F238E27FC236}">
                  <a16:creationId xmlns:a16="http://schemas.microsoft.com/office/drawing/2014/main" id="{A0787C6E-A74A-5C47-9CC9-855547F1DEDE}"/>
                </a:ext>
              </a:extLst>
            </p:cNvPr>
            <p:cNvSpPr txBox="1"/>
            <p:nvPr/>
          </p:nvSpPr>
          <p:spPr bwMode="auto">
            <a:xfrm>
              <a:off x="2511302" y="181865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6" name="TextBox 85">
              <a:extLst>
                <a:ext uri="{FF2B5EF4-FFF2-40B4-BE49-F238E27FC236}">
                  <a16:creationId xmlns:a16="http://schemas.microsoft.com/office/drawing/2014/main" id="{DA488477-E3D9-4145-B161-8E69AECCBEC2}"/>
                </a:ext>
              </a:extLst>
            </p:cNvPr>
            <p:cNvSpPr txBox="1"/>
            <p:nvPr/>
          </p:nvSpPr>
          <p:spPr bwMode="auto">
            <a:xfrm>
              <a:off x="3007420" y="182739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7" name="TextBox 86">
              <a:extLst>
                <a:ext uri="{FF2B5EF4-FFF2-40B4-BE49-F238E27FC236}">
                  <a16:creationId xmlns:a16="http://schemas.microsoft.com/office/drawing/2014/main" id="{3CD2F827-B5B1-5849-B102-3F3CF5F372E3}"/>
                </a:ext>
              </a:extLst>
            </p:cNvPr>
            <p:cNvSpPr txBox="1"/>
            <p:nvPr/>
          </p:nvSpPr>
          <p:spPr bwMode="auto">
            <a:xfrm>
              <a:off x="2967427" y="183233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89" name="TextBox 88">
              <a:extLst>
                <a:ext uri="{FF2B5EF4-FFF2-40B4-BE49-F238E27FC236}">
                  <a16:creationId xmlns:a16="http://schemas.microsoft.com/office/drawing/2014/main" id="{680232E8-A1F6-8641-BA1C-544659DAC7DF}"/>
                </a:ext>
              </a:extLst>
            </p:cNvPr>
            <p:cNvSpPr txBox="1"/>
            <p:nvPr/>
          </p:nvSpPr>
          <p:spPr bwMode="auto">
            <a:xfrm>
              <a:off x="3032882" y="182770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0" name="TextBox 89">
              <a:extLst>
                <a:ext uri="{FF2B5EF4-FFF2-40B4-BE49-F238E27FC236}">
                  <a16:creationId xmlns:a16="http://schemas.microsoft.com/office/drawing/2014/main" id="{7A3B18BC-E93E-0C4F-88B6-1BF420F75B45}"/>
                </a:ext>
              </a:extLst>
            </p:cNvPr>
            <p:cNvSpPr txBox="1"/>
            <p:nvPr/>
          </p:nvSpPr>
          <p:spPr bwMode="auto">
            <a:xfrm>
              <a:off x="3180303" y="182858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1" name="TextBox 90">
              <a:extLst>
                <a:ext uri="{FF2B5EF4-FFF2-40B4-BE49-F238E27FC236}">
                  <a16:creationId xmlns:a16="http://schemas.microsoft.com/office/drawing/2014/main" id="{4A2A757A-0EC8-9749-AF13-20E654D3090E}"/>
                </a:ext>
              </a:extLst>
            </p:cNvPr>
            <p:cNvSpPr txBox="1"/>
            <p:nvPr/>
          </p:nvSpPr>
          <p:spPr bwMode="auto">
            <a:xfrm>
              <a:off x="3066968" y="18250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2" name="TextBox 91">
              <a:extLst>
                <a:ext uri="{FF2B5EF4-FFF2-40B4-BE49-F238E27FC236}">
                  <a16:creationId xmlns:a16="http://schemas.microsoft.com/office/drawing/2014/main" id="{7C2E46FF-09A6-EA44-8B93-D9766251BEA1}"/>
                </a:ext>
              </a:extLst>
            </p:cNvPr>
            <p:cNvSpPr txBox="1"/>
            <p:nvPr/>
          </p:nvSpPr>
          <p:spPr bwMode="auto">
            <a:xfrm>
              <a:off x="3583152" y="182239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3" name="TextBox 92">
              <a:extLst>
                <a:ext uri="{FF2B5EF4-FFF2-40B4-BE49-F238E27FC236}">
                  <a16:creationId xmlns:a16="http://schemas.microsoft.com/office/drawing/2014/main" id="{332731A2-0A36-4945-8CE5-7C1F542D8972}"/>
                </a:ext>
              </a:extLst>
            </p:cNvPr>
            <p:cNvSpPr txBox="1"/>
            <p:nvPr/>
          </p:nvSpPr>
          <p:spPr bwMode="auto">
            <a:xfrm>
              <a:off x="3295159" y="1821044"/>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4" name="TextBox 93">
              <a:extLst>
                <a:ext uri="{FF2B5EF4-FFF2-40B4-BE49-F238E27FC236}">
                  <a16:creationId xmlns:a16="http://schemas.microsoft.com/office/drawing/2014/main" id="{1916223B-B4BF-CC44-A46C-5DB78475FA96}"/>
                </a:ext>
              </a:extLst>
            </p:cNvPr>
            <p:cNvSpPr txBox="1"/>
            <p:nvPr/>
          </p:nvSpPr>
          <p:spPr bwMode="auto">
            <a:xfrm>
              <a:off x="3259693" y="182395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5" name="TextBox 94">
              <a:extLst>
                <a:ext uri="{FF2B5EF4-FFF2-40B4-BE49-F238E27FC236}">
                  <a16:creationId xmlns:a16="http://schemas.microsoft.com/office/drawing/2014/main" id="{807753E6-96EA-EF4E-B1FE-9298A1414812}"/>
                </a:ext>
              </a:extLst>
            </p:cNvPr>
            <p:cNvSpPr txBox="1"/>
            <p:nvPr/>
          </p:nvSpPr>
          <p:spPr bwMode="auto">
            <a:xfrm>
              <a:off x="3407378" y="18250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6" name="TextBox 95">
              <a:extLst>
                <a:ext uri="{FF2B5EF4-FFF2-40B4-BE49-F238E27FC236}">
                  <a16:creationId xmlns:a16="http://schemas.microsoft.com/office/drawing/2014/main" id="{26FA8D8E-59BE-0C45-BCA2-051F3D1482E1}"/>
                </a:ext>
              </a:extLst>
            </p:cNvPr>
            <p:cNvSpPr txBox="1"/>
            <p:nvPr/>
          </p:nvSpPr>
          <p:spPr bwMode="auto">
            <a:xfrm>
              <a:off x="3381897" y="182287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7" name="TextBox 96">
              <a:extLst>
                <a:ext uri="{FF2B5EF4-FFF2-40B4-BE49-F238E27FC236}">
                  <a16:creationId xmlns:a16="http://schemas.microsoft.com/office/drawing/2014/main" id="{D374E0CB-FC99-FF4A-BF1F-6AE868C1447E}"/>
                </a:ext>
              </a:extLst>
            </p:cNvPr>
            <p:cNvSpPr txBox="1"/>
            <p:nvPr/>
          </p:nvSpPr>
          <p:spPr bwMode="auto">
            <a:xfrm>
              <a:off x="3704824" y="18250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8" name="TextBox 97">
              <a:extLst>
                <a:ext uri="{FF2B5EF4-FFF2-40B4-BE49-F238E27FC236}">
                  <a16:creationId xmlns:a16="http://schemas.microsoft.com/office/drawing/2014/main" id="{137597F3-3C43-BA44-8885-29E7AC6B981E}"/>
                </a:ext>
              </a:extLst>
            </p:cNvPr>
            <p:cNvSpPr txBox="1"/>
            <p:nvPr/>
          </p:nvSpPr>
          <p:spPr bwMode="auto">
            <a:xfrm>
              <a:off x="4652954" y="182727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50B8878D-B91C-0A42-A257-9BABF8BAABFA}"/>
                </a:ext>
              </a:extLst>
            </p:cNvPr>
            <p:cNvSpPr txBox="1"/>
            <p:nvPr/>
          </p:nvSpPr>
          <p:spPr bwMode="auto">
            <a:xfrm>
              <a:off x="4713035" y="182505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CAE81538-3F0B-A743-B6AC-9405FEAFEBAB}"/>
                </a:ext>
              </a:extLst>
            </p:cNvPr>
            <p:cNvSpPr txBox="1"/>
            <p:nvPr/>
          </p:nvSpPr>
          <p:spPr bwMode="auto">
            <a:xfrm>
              <a:off x="3838699" y="182506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73624884-56A1-4044-80DE-52FB4B536FE5}"/>
                </a:ext>
              </a:extLst>
            </p:cNvPr>
            <p:cNvSpPr txBox="1"/>
            <p:nvPr/>
          </p:nvSpPr>
          <p:spPr bwMode="auto">
            <a:xfrm>
              <a:off x="3788730" y="18250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C58DF24A-999F-5A49-BA30-6D8E545AC2F6}"/>
                </a:ext>
              </a:extLst>
            </p:cNvPr>
            <p:cNvSpPr txBox="1"/>
            <p:nvPr/>
          </p:nvSpPr>
          <p:spPr bwMode="auto">
            <a:xfrm>
              <a:off x="3815869" y="182766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EA9FDB78-616B-8E46-8DC7-7114D9222485}"/>
                </a:ext>
              </a:extLst>
            </p:cNvPr>
            <p:cNvSpPr txBox="1"/>
            <p:nvPr/>
          </p:nvSpPr>
          <p:spPr bwMode="auto">
            <a:xfrm>
              <a:off x="3954739" y="182321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CF0AF949-6563-EA4D-8DF8-B222B97D60F8}"/>
                </a:ext>
              </a:extLst>
            </p:cNvPr>
            <p:cNvSpPr txBox="1"/>
            <p:nvPr/>
          </p:nvSpPr>
          <p:spPr bwMode="auto">
            <a:xfrm>
              <a:off x="4213751" y="183233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532769DF-D8E9-9243-A942-E84790660172}"/>
                </a:ext>
              </a:extLst>
            </p:cNvPr>
            <p:cNvSpPr txBox="1"/>
            <p:nvPr/>
          </p:nvSpPr>
          <p:spPr bwMode="auto">
            <a:xfrm>
              <a:off x="3987671" y="182287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C17652EB-A9DB-D349-A69B-1531FD59C700}"/>
                </a:ext>
              </a:extLst>
            </p:cNvPr>
            <p:cNvSpPr txBox="1"/>
            <p:nvPr/>
          </p:nvSpPr>
          <p:spPr bwMode="auto">
            <a:xfrm>
              <a:off x="4014224" y="181865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DCD33FDB-2AAF-6C4D-8957-55220321AA70}"/>
                </a:ext>
              </a:extLst>
            </p:cNvPr>
            <p:cNvSpPr txBox="1"/>
            <p:nvPr/>
          </p:nvSpPr>
          <p:spPr bwMode="auto">
            <a:xfrm>
              <a:off x="4134097" y="181816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DA7068FD-035A-E84C-8409-990F68D740BA}"/>
                </a:ext>
              </a:extLst>
            </p:cNvPr>
            <p:cNvSpPr txBox="1"/>
            <p:nvPr/>
          </p:nvSpPr>
          <p:spPr bwMode="auto">
            <a:xfrm>
              <a:off x="4456321" y="182692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D7AE3A62-F639-DA4B-9D7F-03B5CE4C8B4B}"/>
                </a:ext>
              </a:extLst>
            </p:cNvPr>
            <p:cNvSpPr txBox="1"/>
            <p:nvPr/>
          </p:nvSpPr>
          <p:spPr bwMode="auto">
            <a:xfrm>
              <a:off x="4159855" y="182500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E8199F74-7A30-8344-9BD9-D4ED81A48B47}"/>
                </a:ext>
              </a:extLst>
            </p:cNvPr>
            <p:cNvSpPr txBox="1"/>
            <p:nvPr/>
          </p:nvSpPr>
          <p:spPr bwMode="auto">
            <a:xfrm>
              <a:off x="4546272" y="182761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7BCFAF25-8458-0F47-9751-90A0367810E7}"/>
                </a:ext>
              </a:extLst>
            </p:cNvPr>
            <p:cNvSpPr txBox="1"/>
            <p:nvPr/>
          </p:nvSpPr>
          <p:spPr bwMode="auto">
            <a:xfrm>
              <a:off x="4488474" y="182858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29E0C36E-B06C-1E45-9870-217A3F53CF40}"/>
                </a:ext>
              </a:extLst>
            </p:cNvPr>
            <p:cNvSpPr txBox="1"/>
            <p:nvPr/>
          </p:nvSpPr>
          <p:spPr bwMode="auto">
            <a:xfrm>
              <a:off x="4514920" y="182500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sp>
        <p:nvSpPr>
          <p:cNvPr id="30" name="TextBox 29">
            <a:extLst>
              <a:ext uri="{FF2B5EF4-FFF2-40B4-BE49-F238E27FC236}">
                <a16:creationId xmlns:a16="http://schemas.microsoft.com/office/drawing/2014/main" id="{FB43E418-726A-A94D-A46C-54D0B8C065D3}"/>
              </a:ext>
            </a:extLst>
          </p:cNvPr>
          <p:cNvSpPr txBox="1"/>
          <p:nvPr/>
        </p:nvSpPr>
        <p:spPr bwMode="auto">
          <a:xfrm>
            <a:off x="2075485" y="1214360"/>
            <a:ext cx="37270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OS in ITT Population </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ADIUVO: OS in ITT Population</a:t>
            </a:r>
          </a:p>
        </p:txBody>
      </p:sp>
      <p:sp>
        <p:nvSpPr>
          <p:cNvPr id="7" name="Content Placeholder 6">
            <a:extLst>
              <a:ext uri="{FF2B5EF4-FFF2-40B4-BE49-F238E27FC236}">
                <a16:creationId xmlns:a16="http://schemas.microsoft.com/office/drawing/2014/main" id="{2C38BB28-074A-4271-B166-4637FA96D18D}"/>
              </a:ext>
            </a:extLst>
          </p:cNvPr>
          <p:cNvSpPr>
            <a:spLocks noGrp="1"/>
          </p:cNvSpPr>
          <p:nvPr>
            <p:ph sz="half" idx="2"/>
          </p:nvPr>
        </p:nvSpPr>
        <p:spPr>
          <a:xfrm>
            <a:off x="6252634" y="3129217"/>
            <a:ext cx="5229570" cy="3060975"/>
          </a:xfrm>
        </p:spPr>
        <p:txBody>
          <a:bodyPr/>
          <a:lstStyle/>
          <a:p>
            <a:r>
              <a:rPr lang="en-US" sz="2400" dirty="0"/>
              <a:t>No significant difference in OS was observed with adjuvant mitotane vs observation in randomized patients</a:t>
            </a:r>
          </a:p>
          <a:p>
            <a:r>
              <a:rPr lang="en-US" sz="2400" dirty="0"/>
              <a:t>OS results similar in nonrandomized patients on ADIUVO Observational*</a:t>
            </a:r>
          </a:p>
          <a:p>
            <a:pPr lvl="1"/>
            <a:r>
              <a:rPr lang="en-US" sz="2200" dirty="0"/>
              <a:t>HR for OS: 1.04 (95% CI: 0.23-4.80; </a:t>
            </a:r>
            <a:br>
              <a:rPr lang="en-US" sz="2200" dirty="0"/>
            </a:br>
            <a:r>
              <a:rPr lang="en-US" sz="2200" dirty="0"/>
              <a:t>log-rank </a:t>
            </a:r>
            <a:r>
              <a:rPr lang="en-US" sz="2200" i="1" dirty="0"/>
              <a:t>P </a:t>
            </a:r>
            <a:r>
              <a:rPr lang="en-US" sz="2200" dirty="0"/>
              <a:t>= .96)</a:t>
            </a:r>
          </a:p>
          <a:p>
            <a:endParaRPr lang="en-US" sz="2400" dirty="0"/>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 Reproduced with permission.</a:t>
            </a:r>
            <a:endParaRPr lang="en-US" altLang="en-US" sz="1200" b="0" dirty="0">
              <a:solidFill>
                <a:schemeClr val="bg2"/>
              </a:solidFill>
              <a:latin typeface="Calibri" panose="020F0502020204030204" pitchFamily="34" charset="0"/>
              <a:cs typeface="+mn-cs"/>
            </a:endParaRPr>
          </a:p>
        </p:txBody>
      </p:sp>
      <p:graphicFrame>
        <p:nvGraphicFramePr>
          <p:cNvPr id="11" name="Group 3">
            <a:extLst>
              <a:ext uri="{FF2B5EF4-FFF2-40B4-BE49-F238E27FC236}">
                <a16:creationId xmlns:a16="http://schemas.microsoft.com/office/drawing/2014/main" id="{7B1D1252-8CFA-FF4E-83F5-5161A3F3B99B}"/>
              </a:ext>
            </a:extLst>
          </p:cNvPr>
          <p:cNvGraphicFramePr>
            <a:graphicFrameLocks/>
          </p:cNvGraphicFramePr>
          <p:nvPr>
            <p:extLst>
              <p:ext uri="{D42A27DB-BD31-4B8C-83A1-F6EECF244321}">
                <p14:modId xmlns:p14="http://schemas.microsoft.com/office/powerpoint/2010/main" val="2206189152"/>
              </p:ext>
            </p:extLst>
          </p:nvPr>
        </p:nvGraphicFramePr>
        <p:xfrm>
          <a:off x="6381941" y="1610437"/>
          <a:ext cx="5100263" cy="1371648"/>
        </p:xfrm>
        <a:graphic>
          <a:graphicData uri="http://schemas.openxmlformats.org/drawingml/2006/table">
            <a:tbl>
              <a:tblPr/>
              <a:tblGrid>
                <a:gridCol w="2082085">
                  <a:extLst>
                    <a:ext uri="{9D8B030D-6E8A-4147-A177-3AD203B41FA5}">
                      <a16:colId xmlns:a16="http://schemas.microsoft.com/office/drawing/2014/main" val="20000"/>
                    </a:ext>
                  </a:extLst>
                </a:gridCol>
                <a:gridCol w="1509089">
                  <a:extLst>
                    <a:ext uri="{9D8B030D-6E8A-4147-A177-3AD203B41FA5}">
                      <a16:colId xmlns:a16="http://schemas.microsoft.com/office/drawing/2014/main" val="20001"/>
                    </a:ext>
                  </a:extLst>
                </a:gridCol>
                <a:gridCol w="150908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Mitotane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Observation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5-yr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(89-100)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(74-100)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4" name="Text Box 30">
            <a:extLst>
              <a:ext uri="{FF2B5EF4-FFF2-40B4-BE49-F238E27FC236}">
                <a16:creationId xmlns:a16="http://schemas.microsoft.com/office/drawing/2014/main" id="{B9DF159E-3E34-4B50-A0E0-C47BA5BA4668}"/>
              </a:ext>
            </a:extLst>
          </p:cNvPr>
          <p:cNvSpPr txBox="1">
            <a:spLocks noChangeArrowheads="1"/>
          </p:cNvSpPr>
          <p:nvPr/>
        </p:nvSpPr>
        <p:spPr bwMode="auto">
          <a:xfrm>
            <a:off x="629378" y="6039739"/>
            <a:ext cx="984220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*ADIUVO Observational results analyzed via inverse probability weighting based on a propensity score using age, Weiss score, tumor size, secretion status, and tumor stage as covariates.</a:t>
            </a:r>
          </a:p>
        </p:txBody>
      </p:sp>
      <p:sp>
        <p:nvSpPr>
          <p:cNvPr id="25" name="TextBox 24">
            <a:extLst>
              <a:ext uri="{FF2B5EF4-FFF2-40B4-BE49-F238E27FC236}">
                <a16:creationId xmlns:a16="http://schemas.microsoft.com/office/drawing/2014/main" id="{F3725296-7E09-214A-B6E1-D96CFF5A279F}"/>
              </a:ext>
            </a:extLst>
          </p:cNvPr>
          <p:cNvSpPr txBox="1"/>
          <p:nvPr/>
        </p:nvSpPr>
        <p:spPr bwMode="auto">
          <a:xfrm>
            <a:off x="2235903" y="3597269"/>
            <a:ext cx="3555782" cy="369332"/>
          </a:xfrm>
          <a:prstGeom prst="rect">
            <a:avLst/>
          </a:prstGeom>
          <a:solidFill>
            <a:schemeClr val="tx1"/>
          </a:solidFill>
          <a:ln>
            <a:noFill/>
          </a:ln>
        </p:spPr>
        <p:txBody>
          <a:bodyPr wrap="none" rtlCol="0">
            <a:spAutoFit/>
          </a:bodyPr>
          <a:lstStyle/>
          <a:p>
            <a:pPr>
              <a:spcBef>
                <a:spcPct val="50000"/>
              </a:spcBef>
            </a:pPr>
            <a:r>
              <a:rPr lang="en-US" b="0" dirty="0">
                <a:solidFill>
                  <a:schemeClr val="bg1"/>
                </a:solidFill>
                <a:latin typeface="Calibri" panose="020F0502020204030204" pitchFamily="34" charset="0"/>
              </a:rPr>
              <a:t>HR: 0.46 (95% CI: 0.08-1.92; </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.27)</a:t>
            </a:r>
          </a:p>
        </p:txBody>
      </p:sp>
      <p:sp>
        <p:nvSpPr>
          <p:cNvPr id="26" name="TextBox 25">
            <a:extLst>
              <a:ext uri="{FF2B5EF4-FFF2-40B4-BE49-F238E27FC236}">
                <a16:creationId xmlns:a16="http://schemas.microsoft.com/office/drawing/2014/main" id="{35004677-D983-AF4A-BACC-AA444C7C93C8}"/>
              </a:ext>
            </a:extLst>
          </p:cNvPr>
          <p:cNvSpPr txBox="1"/>
          <p:nvPr/>
        </p:nvSpPr>
        <p:spPr bwMode="auto">
          <a:xfrm rot="16200000">
            <a:off x="-132853" y="3206234"/>
            <a:ext cx="2971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a:t>
            </a:r>
          </a:p>
        </p:txBody>
      </p:sp>
      <p:sp>
        <p:nvSpPr>
          <p:cNvPr id="29" name="TextBox 28">
            <a:extLst>
              <a:ext uri="{FF2B5EF4-FFF2-40B4-BE49-F238E27FC236}">
                <a16:creationId xmlns:a16="http://schemas.microsoft.com/office/drawing/2014/main" id="{CDF636E7-30FB-CA46-A8AF-166F254E03DE}"/>
              </a:ext>
            </a:extLst>
          </p:cNvPr>
          <p:cNvSpPr txBox="1"/>
          <p:nvPr/>
        </p:nvSpPr>
        <p:spPr bwMode="auto">
          <a:xfrm>
            <a:off x="2040055" y="5127539"/>
            <a:ext cx="3429116"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 name="TextBox 30">
            <a:extLst>
              <a:ext uri="{FF2B5EF4-FFF2-40B4-BE49-F238E27FC236}">
                <a16:creationId xmlns:a16="http://schemas.microsoft.com/office/drawing/2014/main" id="{8A94E6A4-96E4-104D-BEB0-00A9AE9D9D82}"/>
              </a:ext>
            </a:extLst>
          </p:cNvPr>
          <p:cNvSpPr txBox="1"/>
          <p:nvPr/>
        </p:nvSpPr>
        <p:spPr bwMode="auto">
          <a:xfrm>
            <a:off x="417764" y="5188338"/>
            <a:ext cx="2027244" cy="369332"/>
          </a:xfrm>
          <a:prstGeom prst="rect">
            <a:avLst/>
          </a:prstGeom>
          <a:solidFill>
            <a:schemeClr val="tx1"/>
          </a:solidFill>
          <a:ln>
            <a:noFill/>
          </a:ln>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p>
        </p:txBody>
      </p:sp>
      <p:sp>
        <p:nvSpPr>
          <p:cNvPr id="32" name="TextBox 31">
            <a:extLst>
              <a:ext uri="{FF2B5EF4-FFF2-40B4-BE49-F238E27FC236}">
                <a16:creationId xmlns:a16="http://schemas.microsoft.com/office/drawing/2014/main" id="{7C2337FD-F01E-5849-AEDF-430CA8B0BAD1}"/>
              </a:ext>
            </a:extLst>
          </p:cNvPr>
          <p:cNvSpPr txBox="1"/>
          <p:nvPr/>
        </p:nvSpPr>
        <p:spPr bwMode="auto">
          <a:xfrm>
            <a:off x="417763" y="5450467"/>
            <a:ext cx="1470007" cy="646331"/>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b="0" dirty="0">
                <a:solidFill>
                  <a:schemeClr val="accent3"/>
                </a:solidFill>
                <a:latin typeface="Calibri" panose="020F0502020204030204" pitchFamily="34" charset="0"/>
              </a:rPr>
              <a:t>Mitotane</a:t>
            </a:r>
            <a:br>
              <a:rPr lang="en-US" b="0" dirty="0">
                <a:solidFill>
                  <a:schemeClr val="bg1"/>
                </a:solidFill>
                <a:latin typeface="Calibri" panose="020F0502020204030204" pitchFamily="34" charset="0"/>
              </a:rPr>
            </a:br>
            <a:r>
              <a:rPr lang="en-US" b="0" dirty="0">
                <a:solidFill>
                  <a:schemeClr val="accent1"/>
                </a:solidFill>
                <a:latin typeface="Calibri" panose="020F0502020204030204" pitchFamily="34" charset="0"/>
              </a:rPr>
              <a:t>Observation</a:t>
            </a:r>
          </a:p>
        </p:txBody>
      </p:sp>
      <p:sp>
        <p:nvSpPr>
          <p:cNvPr id="33" name="TextBox 32">
            <a:extLst>
              <a:ext uri="{FF2B5EF4-FFF2-40B4-BE49-F238E27FC236}">
                <a16:creationId xmlns:a16="http://schemas.microsoft.com/office/drawing/2014/main" id="{704CF953-1E31-8342-869D-E4D1C2108AD4}"/>
              </a:ext>
            </a:extLst>
          </p:cNvPr>
          <p:cNvSpPr txBox="1"/>
          <p:nvPr/>
        </p:nvSpPr>
        <p:spPr bwMode="auto">
          <a:xfrm>
            <a:off x="18330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46</a:t>
            </a:r>
          </a:p>
        </p:txBody>
      </p:sp>
      <p:sp>
        <p:nvSpPr>
          <p:cNvPr id="34" name="TextBox 33">
            <a:extLst>
              <a:ext uri="{FF2B5EF4-FFF2-40B4-BE49-F238E27FC236}">
                <a16:creationId xmlns:a16="http://schemas.microsoft.com/office/drawing/2014/main" id="{A5C85114-771D-6045-9928-E0F0974A5140}"/>
              </a:ext>
            </a:extLst>
          </p:cNvPr>
          <p:cNvSpPr txBox="1"/>
          <p:nvPr/>
        </p:nvSpPr>
        <p:spPr bwMode="auto">
          <a:xfrm>
            <a:off x="26951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37</a:t>
            </a:r>
          </a:p>
        </p:txBody>
      </p:sp>
      <p:sp>
        <p:nvSpPr>
          <p:cNvPr id="35" name="TextBox 34">
            <a:extLst>
              <a:ext uri="{FF2B5EF4-FFF2-40B4-BE49-F238E27FC236}">
                <a16:creationId xmlns:a16="http://schemas.microsoft.com/office/drawing/2014/main" id="{1078F51C-02A8-894C-A88D-F92C3A32A3AD}"/>
              </a:ext>
            </a:extLst>
          </p:cNvPr>
          <p:cNvSpPr txBox="1"/>
          <p:nvPr/>
        </p:nvSpPr>
        <p:spPr bwMode="auto">
          <a:xfrm>
            <a:off x="35572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21</a:t>
            </a:r>
          </a:p>
        </p:txBody>
      </p:sp>
      <p:sp>
        <p:nvSpPr>
          <p:cNvPr id="36" name="TextBox 35">
            <a:extLst>
              <a:ext uri="{FF2B5EF4-FFF2-40B4-BE49-F238E27FC236}">
                <a16:creationId xmlns:a16="http://schemas.microsoft.com/office/drawing/2014/main" id="{CA365418-E005-314E-AF7D-2585573A5A96}"/>
              </a:ext>
            </a:extLst>
          </p:cNvPr>
          <p:cNvSpPr txBox="1"/>
          <p:nvPr/>
        </p:nvSpPr>
        <p:spPr bwMode="auto">
          <a:xfrm>
            <a:off x="4419398"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079DBF66-60B4-9E43-A2CB-CE1E5B8C7AB2}"/>
              </a:ext>
            </a:extLst>
          </p:cNvPr>
          <p:cNvSpPr txBox="1"/>
          <p:nvPr/>
        </p:nvSpPr>
        <p:spPr bwMode="auto">
          <a:xfrm>
            <a:off x="5281497" y="5450467"/>
            <a:ext cx="489866"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B693DA49-0F15-EB4D-BDE0-B3DB6CFE4C55}"/>
              </a:ext>
            </a:extLst>
          </p:cNvPr>
          <p:cNvSpPr txBox="1"/>
          <p:nvPr/>
        </p:nvSpPr>
        <p:spPr bwMode="auto">
          <a:xfrm>
            <a:off x="2630043" y="4035906"/>
            <a:ext cx="1470007" cy="646331"/>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Mitotane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Observation</a:t>
            </a:r>
          </a:p>
        </p:txBody>
      </p:sp>
      <p:cxnSp>
        <p:nvCxnSpPr>
          <p:cNvPr id="39" name="Straight Connector 38">
            <a:extLst>
              <a:ext uri="{FF2B5EF4-FFF2-40B4-BE49-F238E27FC236}">
                <a16:creationId xmlns:a16="http://schemas.microsoft.com/office/drawing/2014/main" id="{917ECF87-D6F3-5E4F-B002-47800353FED4}"/>
              </a:ext>
            </a:extLst>
          </p:cNvPr>
          <p:cNvCxnSpPr>
            <a:cxnSpLocks/>
          </p:cNvCxnSpPr>
          <p:nvPr/>
        </p:nvCxnSpPr>
        <p:spPr bwMode="auto">
          <a:xfrm>
            <a:off x="2285869" y="4230143"/>
            <a:ext cx="377880" cy="0"/>
          </a:xfrm>
          <a:prstGeom prst="line">
            <a:avLst/>
          </a:prstGeom>
          <a:noFill/>
          <a:ln w="28575"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734A598-48E6-1948-8082-B43B13B6B91E}"/>
              </a:ext>
            </a:extLst>
          </p:cNvPr>
          <p:cNvCxnSpPr>
            <a:cxnSpLocks/>
          </p:cNvCxnSpPr>
          <p:nvPr/>
        </p:nvCxnSpPr>
        <p:spPr bwMode="auto">
          <a:xfrm>
            <a:off x="2285869" y="4496843"/>
            <a:ext cx="377880" cy="0"/>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71B02F8-83E8-8341-9230-1E154E08CF40}"/>
              </a:ext>
            </a:extLst>
          </p:cNvPr>
          <p:cNvCxnSpPr>
            <a:cxnSpLocks/>
          </p:cNvCxnSpPr>
          <p:nvPr/>
        </p:nvCxnSpPr>
        <p:spPr bwMode="auto">
          <a:xfrm flipV="1">
            <a:off x="2068629" y="1876425"/>
            <a:ext cx="0" cy="29527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9B2BA3D-C7BC-8145-95DF-8E9CEA8732BE}"/>
              </a:ext>
            </a:extLst>
          </p:cNvPr>
          <p:cNvCxnSpPr>
            <a:cxnSpLocks/>
          </p:cNvCxnSpPr>
          <p:nvPr/>
        </p:nvCxnSpPr>
        <p:spPr bwMode="auto">
          <a:xfrm>
            <a:off x="2059104" y="4829175"/>
            <a:ext cx="371225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5635A9B-5043-9B45-A037-5B2872BCFE80}"/>
              </a:ext>
            </a:extLst>
          </p:cNvPr>
          <p:cNvCxnSpPr>
            <a:cxnSpLocks/>
          </p:cNvCxnSpPr>
          <p:nvPr/>
        </p:nvCxnSpPr>
        <p:spPr bwMode="auto">
          <a:xfrm>
            <a:off x="2068629"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090E38C-A678-4645-8FF3-139A956BCD82}"/>
              </a:ext>
            </a:extLst>
          </p:cNvPr>
          <p:cNvCxnSpPr>
            <a:cxnSpLocks/>
          </p:cNvCxnSpPr>
          <p:nvPr/>
        </p:nvCxnSpPr>
        <p:spPr bwMode="auto">
          <a:xfrm>
            <a:off x="2933023"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71B61B5-1824-0A4C-884B-9FC952D39D0C}"/>
              </a:ext>
            </a:extLst>
          </p:cNvPr>
          <p:cNvCxnSpPr>
            <a:cxnSpLocks/>
          </p:cNvCxnSpPr>
          <p:nvPr/>
        </p:nvCxnSpPr>
        <p:spPr bwMode="auto">
          <a:xfrm>
            <a:off x="3797417"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D4D5B73-7C5F-E543-AA42-9EF277EC1287}"/>
              </a:ext>
            </a:extLst>
          </p:cNvPr>
          <p:cNvCxnSpPr>
            <a:cxnSpLocks/>
          </p:cNvCxnSpPr>
          <p:nvPr/>
        </p:nvCxnSpPr>
        <p:spPr bwMode="auto">
          <a:xfrm>
            <a:off x="4661811" y="4819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FEEA02E-E801-694E-B543-2FC9DC98FEE1}"/>
              </a:ext>
            </a:extLst>
          </p:cNvPr>
          <p:cNvCxnSpPr>
            <a:cxnSpLocks/>
          </p:cNvCxnSpPr>
          <p:nvPr/>
        </p:nvCxnSpPr>
        <p:spPr bwMode="auto">
          <a:xfrm>
            <a:off x="5526204" y="4819650"/>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B3BDF090-9D3B-8540-95BE-0387E24AF195}"/>
              </a:ext>
            </a:extLst>
          </p:cNvPr>
          <p:cNvSpPr txBox="1"/>
          <p:nvPr/>
        </p:nvSpPr>
        <p:spPr bwMode="auto">
          <a:xfrm>
            <a:off x="5202471"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49" name="TextBox 48">
            <a:extLst>
              <a:ext uri="{FF2B5EF4-FFF2-40B4-BE49-F238E27FC236}">
                <a16:creationId xmlns:a16="http://schemas.microsoft.com/office/drawing/2014/main" id="{E9E415CA-B53D-FE4C-8B5D-CD5CE8539E60}"/>
              </a:ext>
            </a:extLst>
          </p:cNvPr>
          <p:cNvSpPr txBox="1"/>
          <p:nvPr/>
        </p:nvSpPr>
        <p:spPr bwMode="auto">
          <a:xfrm>
            <a:off x="1751183"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13DEB681-251C-364F-9761-49EF1384AEA5}"/>
              </a:ext>
            </a:extLst>
          </p:cNvPr>
          <p:cNvSpPr txBox="1"/>
          <p:nvPr/>
        </p:nvSpPr>
        <p:spPr bwMode="auto">
          <a:xfrm>
            <a:off x="2614005"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004A37BF-9612-524A-A040-D67BD5D419AC}"/>
              </a:ext>
            </a:extLst>
          </p:cNvPr>
          <p:cNvSpPr txBox="1"/>
          <p:nvPr/>
        </p:nvSpPr>
        <p:spPr bwMode="auto">
          <a:xfrm>
            <a:off x="3476827"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D68C06F2-931A-5B43-B604-6811C6931F0C}"/>
              </a:ext>
            </a:extLst>
          </p:cNvPr>
          <p:cNvSpPr txBox="1"/>
          <p:nvPr/>
        </p:nvSpPr>
        <p:spPr bwMode="auto">
          <a:xfrm>
            <a:off x="4339649" y="4836033"/>
            <a:ext cx="666750"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cxnSp>
        <p:nvCxnSpPr>
          <p:cNvPr id="53" name="Straight Connector 52">
            <a:extLst>
              <a:ext uri="{FF2B5EF4-FFF2-40B4-BE49-F238E27FC236}">
                <a16:creationId xmlns:a16="http://schemas.microsoft.com/office/drawing/2014/main" id="{0BAA75B3-6825-3E4A-B195-8DE70CDC2026}"/>
              </a:ext>
            </a:extLst>
          </p:cNvPr>
          <p:cNvCxnSpPr>
            <a:cxnSpLocks/>
          </p:cNvCxnSpPr>
          <p:nvPr/>
        </p:nvCxnSpPr>
        <p:spPr bwMode="auto">
          <a:xfrm flipH="1">
            <a:off x="2011478" y="18764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05CA6A0-57D9-3A4D-9DAD-69F2C5FF5737}"/>
              </a:ext>
            </a:extLst>
          </p:cNvPr>
          <p:cNvCxnSpPr>
            <a:cxnSpLocks/>
          </p:cNvCxnSpPr>
          <p:nvPr/>
        </p:nvCxnSpPr>
        <p:spPr bwMode="auto">
          <a:xfrm flipH="1">
            <a:off x="2011478" y="26146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156647D-FFFD-AF48-8D77-9461A9007D40}"/>
              </a:ext>
            </a:extLst>
          </p:cNvPr>
          <p:cNvCxnSpPr>
            <a:cxnSpLocks/>
          </p:cNvCxnSpPr>
          <p:nvPr/>
        </p:nvCxnSpPr>
        <p:spPr bwMode="auto">
          <a:xfrm flipH="1">
            <a:off x="2011478" y="33528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5E02879-B14F-3B43-84FA-D47DF48D36FB}"/>
              </a:ext>
            </a:extLst>
          </p:cNvPr>
          <p:cNvCxnSpPr>
            <a:cxnSpLocks/>
          </p:cNvCxnSpPr>
          <p:nvPr/>
        </p:nvCxnSpPr>
        <p:spPr bwMode="auto">
          <a:xfrm flipH="1">
            <a:off x="2011478" y="40909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ACE2343-7006-7D48-A23F-08415C38B253}"/>
              </a:ext>
            </a:extLst>
          </p:cNvPr>
          <p:cNvCxnSpPr>
            <a:cxnSpLocks/>
          </p:cNvCxnSpPr>
          <p:nvPr/>
        </p:nvCxnSpPr>
        <p:spPr bwMode="auto">
          <a:xfrm flipH="1">
            <a:off x="2011478" y="4829175"/>
            <a:ext cx="64008"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39559F26-312F-6147-8F5E-B650AD341BE3}"/>
              </a:ext>
            </a:extLst>
          </p:cNvPr>
          <p:cNvSpPr txBox="1"/>
          <p:nvPr/>
        </p:nvSpPr>
        <p:spPr bwMode="auto">
          <a:xfrm>
            <a:off x="1387592" y="1699787"/>
            <a:ext cx="666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5" name="TextBox 64">
            <a:extLst>
              <a:ext uri="{FF2B5EF4-FFF2-40B4-BE49-F238E27FC236}">
                <a16:creationId xmlns:a16="http://schemas.microsoft.com/office/drawing/2014/main" id="{64E72523-D3EE-834D-BC64-C5842CB3EA73}"/>
              </a:ext>
            </a:extLst>
          </p:cNvPr>
          <p:cNvSpPr txBox="1"/>
          <p:nvPr/>
        </p:nvSpPr>
        <p:spPr bwMode="auto">
          <a:xfrm>
            <a:off x="1387592" y="2438006"/>
            <a:ext cx="6667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66" name="TextBox 65">
            <a:extLst>
              <a:ext uri="{FF2B5EF4-FFF2-40B4-BE49-F238E27FC236}">
                <a16:creationId xmlns:a16="http://schemas.microsoft.com/office/drawing/2014/main" id="{829E4D4C-E8BC-3341-9408-FE93774819A0}"/>
              </a:ext>
            </a:extLst>
          </p:cNvPr>
          <p:cNvSpPr txBox="1"/>
          <p:nvPr/>
        </p:nvSpPr>
        <p:spPr bwMode="auto">
          <a:xfrm>
            <a:off x="1387592" y="3176225"/>
            <a:ext cx="6667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67" name="TextBox 66">
            <a:extLst>
              <a:ext uri="{FF2B5EF4-FFF2-40B4-BE49-F238E27FC236}">
                <a16:creationId xmlns:a16="http://schemas.microsoft.com/office/drawing/2014/main" id="{4A7137BF-5804-0344-9613-0C1EE506E842}"/>
              </a:ext>
            </a:extLst>
          </p:cNvPr>
          <p:cNvSpPr txBox="1"/>
          <p:nvPr/>
        </p:nvSpPr>
        <p:spPr bwMode="auto">
          <a:xfrm>
            <a:off x="1387592" y="3914444"/>
            <a:ext cx="6667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74" name="TextBox 73">
            <a:extLst>
              <a:ext uri="{FF2B5EF4-FFF2-40B4-BE49-F238E27FC236}">
                <a16:creationId xmlns:a16="http://schemas.microsoft.com/office/drawing/2014/main" id="{1BA27427-1071-2A41-8EB9-796430DD70E3}"/>
              </a:ext>
            </a:extLst>
          </p:cNvPr>
          <p:cNvSpPr txBox="1"/>
          <p:nvPr/>
        </p:nvSpPr>
        <p:spPr bwMode="auto">
          <a:xfrm>
            <a:off x="1387592" y="4652661"/>
            <a:ext cx="666749" cy="38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5" name="TextBox 74">
            <a:extLst>
              <a:ext uri="{FF2B5EF4-FFF2-40B4-BE49-F238E27FC236}">
                <a16:creationId xmlns:a16="http://schemas.microsoft.com/office/drawing/2014/main" id="{06702F55-2B1C-E646-AFA5-3388A8C5296E}"/>
              </a:ext>
            </a:extLst>
          </p:cNvPr>
          <p:cNvSpPr txBox="1"/>
          <p:nvPr/>
        </p:nvSpPr>
        <p:spPr bwMode="auto">
          <a:xfrm>
            <a:off x="2292725" y="401436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76" name="TextBox 75">
            <a:extLst>
              <a:ext uri="{FF2B5EF4-FFF2-40B4-BE49-F238E27FC236}">
                <a16:creationId xmlns:a16="http://schemas.microsoft.com/office/drawing/2014/main" id="{CF1BCF15-ACB8-5949-A9E4-D308B7273450}"/>
              </a:ext>
            </a:extLst>
          </p:cNvPr>
          <p:cNvSpPr txBox="1"/>
          <p:nvPr/>
        </p:nvSpPr>
        <p:spPr bwMode="auto">
          <a:xfrm>
            <a:off x="2292725" y="428497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2" name="Freeform 1">
            <a:extLst>
              <a:ext uri="{FF2B5EF4-FFF2-40B4-BE49-F238E27FC236}">
                <a16:creationId xmlns:a16="http://schemas.microsoft.com/office/drawing/2014/main" id="{43819DF8-A640-DE43-A80C-7740D4A83AB4}"/>
              </a:ext>
            </a:extLst>
          </p:cNvPr>
          <p:cNvSpPr/>
          <p:nvPr/>
        </p:nvSpPr>
        <p:spPr bwMode="auto">
          <a:xfrm>
            <a:off x="2077329" y="1885071"/>
            <a:ext cx="3198056" cy="933157"/>
          </a:xfrm>
          <a:custGeom>
            <a:avLst/>
            <a:gdLst>
              <a:gd name="connsiteX0" fmla="*/ 0 w 3198056"/>
              <a:gd name="connsiteY0" fmla="*/ 0 h 933157"/>
              <a:gd name="connsiteX1" fmla="*/ 1106659 w 3198056"/>
              <a:gd name="connsiteY1" fmla="*/ 0 h 933157"/>
              <a:gd name="connsiteX2" fmla="*/ 1106659 w 3198056"/>
              <a:gd name="connsiteY2" fmla="*/ 168812 h 933157"/>
              <a:gd name="connsiteX3" fmla="*/ 1617785 w 3198056"/>
              <a:gd name="connsiteY3" fmla="*/ 168812 h 933157"/>
              <a:gd name="connsiteX4" fmla="*/ 1617785 w 3198056"/>
              <a:gd name="connsiteY4" fmla="*/ 304800 h 933157"/>
              <a:gd name="connsiteX5" fmla="*/ 1692813 w 3198056"/>
              <a:gd name="connsiteY5" fmla="*/ 304800 h 933157"/>
              <a:gd name="connsiteX6" fmla="*/ 1692813 w 3198056"/>
              <a:gd name="connsiteY6" fmla="*/ 422031 h 933157"/>
              <a:gd name="connsiteX7" fmla="*/ 2574388 w 3198056"/>
              <a:gd name="connsiteY7" fmla="*/ 422031 h 933157"/>
              <a:gd name="connsiteX8" fmla="*/ 2574388 w 3198056"/>
              <a:gd name="connsiteY8" fmla="*/ 933157 h 933157"/>
              <a:gd name="connsiteX9" fmla="*/ 2621280 w 3198056"/>
              <a:gd name="connsiteY9" fmla="*/ 933157 h 933157"/>
              <a:gd name="connsiteX10" fmla="*/ 3198056 w 3198056"/>
              <a:gd name="connsiteY10" fmla="*/ 933157 h 93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98056" h="933157">
                <a:moveTo>
                  <a:pt x="0" y="0"/>
                </a:moveTo>
                <a:lnTo>
                  <a:pt x="1106659" y="0"/>
                </a:lnTo>
                <a:lnTo>
                  <a:pt x="1106659" y="168812"/>
                </a:lnTo>
                <a:lnTo>
                  <a:pt x="1617785" y="168812"/>
                </a:lnTo>
                <a:lnTo>
                  <a:pt x="1617785" y="304800"/>
                </a:lnTo>
                <a:lnTo>
                  <a:pt x="1692813" y="304800"/>
                </a:lnTo>
                <a:lnTo>
                  <a:pt x="1692813" y="422031"/>
                </a:lnTo>
                <a:lnTo>
                  <a:pt x="2574388" y="422031"/>
                </a:lnTo>
                <a:lnTo>
                  <a:pt x="2574388" y="933157"/>
                </a:lnTo>
                <a:lnTo>
                  <a:pt x="2621280" y="933157"/>
                </a:lnTo>
                <a:lnTo>
                  <a:pt x="3198056" y="933157"/>
                </a:lnTo>
              </a:path>
            </a:pathLst>
          </a:custGeom>
          <a:noFill/>
          <a:ln w="28575">
            <a:solidFill>
              <a:schemeClr val="accent3"/>
            </a:solidFill>
            <a:miter lim="800000"/>
            <a:headEnd/>
            <a:tailEnd/>
          </a:ln>
        </p:spPr>
        <p:txBody>
          <a:bodyPr rtlCol="0" anchor="ctr"/>
          <a:lstStyle/>
          <a:p>
            <a:pPr algn="ctr"/>
            <a:endParaRPr lang="en-US" dirty="0"/>
          </a:p>
        </p:txBody>
      </p:sp>
      <p:grpSp>
        <p:nvGrpSpPr>
          <p:cNvPr id="5" name="Group 4">
            <a:extLst>
              <a:ext uri="{FF2B5EF4-FFF2-40B4-BE49-F238E27FC236}">
                <a16:creationId xmlns:a16="http://schemas.microsoft.com/office/drawing/2014/main" id="{06BE9ACF-339E-504C-AB34-742C41A809E8}"/>
              </a:ext>
            </a:extLst>
          </p:cNvPr>
          <p:cNvGrpSpPr/>
          <p:nvPr/>
        </p:nvGrpSpPr>
        <p:grpSpPr>
          <a:xfrm>
            <a:off x="2209354" y="1677059"/>
            <a:ext cx="3218431" cy="1332401"/>
            <a:chOff x="2209354" y="1677059"/>
            <a:chExt cx="3218431" cy="1332401"/>
          </a:xfrm>
        </p:grpSpPr>
        <p:sp>
          <p:nvSpPr>
            <p:cNvPr id="112" name="TextBox 111">
              <a:extLst>
                <a:ext uri="{FF2B5EF4-FFF2-40B4-BE49-F238E27FC236}">
                  <a16:creationId xmlns:a16="http://schemas.microsoft.com/office/drawing/2014/main" id="{3E51512C-B9DB-104B-9915-FCBCA5A9B41E}"/>
                </a:ext>
              </a:extLst>
            </p:cNvPr>
            <p:cNvSpPr txBox="1"/>
            <p:nvPr/>
          </p:nvSpPr>
          <p:spPr bwMode="auto">
            <a:xfrm>
              <a:off x="2209354" y="168158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2525F504-E4B7-F34B-8CA5-9BE1BCAAF3BB}"/>
                </a:ext>
              </a:extLst>
            </p:cNvPr>
            <p:cNvSpPr txBox="1"/>
            <p:nvPr/>
          </p:nvSpPr>
          <p:spPr bwMode="auto">
            <a:xfrm>
              <a:off x="2244590" y="167705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D8517E0B-E789-A84B-BE80-8A27B543601C}"/>
                </a:ext>
              </a:extLst>
            </p:cNvPr>
            <p:cNvSpPr txBox="1"/>
            <p:nvPr/>
          </p:nvSpPr>
          <p:spPr bwMode="auto">
            <a:xfrm>
              <a:off x="2364150" y="168856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7388F95B-3B22-3B46-AE46-5144A6CCB7F0}"/>
                </a:ext>
              </a:extLst>
            </p:cNvPr>
            <p:cNvSpPr txBox="1"/>
            <p:nvPr/>
          </p:nvSpPr>
          <p:spPr bwMode="auto">
            <a:xfrm>
              <a:off x="2417820" y="168856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8F733342-49F4-C145-B2C0-47FA385826E3}"/>
                </a:ext>
              </a:extLst>
            </p:cNvPr>
            <p:cNvSpPr txBox="1"/>
            <p:nvPr/>
          </p:nvSpPr>
          <p:spPr bwMode="auto">
            <a:xfrm>
              <a:off x="2452427" y="168657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3927F314-B410-2946-8BE9-E4C68A18D836}"/>
                </a:ext>
              </a:extLst>
            </p:cNvPr>
            <p:cNvSpPr txBox="1"/>
            <p:nvPr/>
          </p:nvSpPr>
          <p:spPr bwMode="auto">
            <a:xfrm>
              <a:off x="2478657" y="1683884"/>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819907A7-2727-DC4B-A0CF-CED244E9E06B}"/>
                </a:ext>
              </a:extLst>
            </p:cNvPr>
            <p:cNvSpPr txBox="1"/>
            <p:nvPr/>
          </p:nvSpPr>
          <p:spPr bwMode="auto">
            <a:xfrm>
              <a:off x="2559971" y="168158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4BA47658-2AB7-2241-8E84-E179DEC6F7A1}"/>
                </a:ext>
              </a:extLst>
            </p:cNvPr>
            <p:cNvSpPr txBox="1"/>
            <p:nvPr/>
          </p:nvSpPr>
          <p:spPr bwMode="auto">
            <a:xfrm>
              <a:off x="2623317" y="168446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2CB80AC6-F154-B64E-BC44-5512FD4B21C3}"/>
                </a:ext>
              </a:extLst>
            </p:cNvPr>
            <p:cNvSpPr txBox="1"/>
            <p:nvPr/>
          </p:nvSpPr>
          <p:spPr bwMode="auto">
            <a:xfrm>
              <a:off x="2973043" y="169668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D1E63DF4-F4D8-C84B-9F6F-CD8B5B620EAE}"/>
                </a:ext>
              </a:extLst>
            </p:cNvPr>
            <p:cNvSpPr txBox="1"/>
            <p:nvPr/>
          </p:nvSpPr>
          <p:spPr bwMode="auto">
            <a:xfrm>
              <a:off x="3085657" y="184735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8827F6C3-7A22-8949-BBE4-960A40C34F35}"/>
                </a:ext>
              </a:extLst>
            </p:cNvPr>
            <p:cNvSpPr txBox="1"/>
            <p:nvPr/>
          </p:nvSpPr>
          <p:spPr bwMode="auto">
            <a:xfrm>
              <a:off x="2850325" y="168652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EBADC127-7CC2-F749-AB61-597CF4A98066}"/>
                </a:ext>
              </a:extLst>
            </p:cNvPr>
            <p:cNvSpPr txBox="1"/>
            <p:nvPr/>
          </p:nvSpPr>
          <p:spPr bwMode="auto">
            <a:xfrm>
              <a:off x="3110990" y="1844924"/>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0A72EC8E-D247-CD47-A48B-1DFCE90BD491}"/>
                </a:ext>
              </a:extLst>
            </p:cNvPr>
            <p:cNvSpPr txBox="1"/>
            <p:nvPr/>
          </p:nvSpPr>
          <p:spPr bwMode="auto">
            <a:xfrm>
              <a:off x="3184181" y="184586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FF255C46-E3D7-6E46-B839-8D7722E5CEDA}"/>
                </a:ext>
              </a:extLst>
            </p:cNvPr>
            <p:cNvSpPr txBox="1"/>
            <p:nvPr/>
          </p:nvSpPr>
          <p:spPr bwMode="auto">
            <a:xfrm>
              <a:off x="4567776" y="260378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6AC53602-ECF2-1940-95A2-302AAE2F6D33}"/>
                </a:ext>
              </a:extLst>
            </p:cNvPr>
            <p:cNvSpPr txBox="1"/>
            <p:nvPr/>
          </p:nvSpPr>
          <p:spPr bwMode="auto">
            <a:xfrm>
              <a:off x="4544474" y="260321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0F4F53C1-5E6B-AC43-A886-509AA9F65F32}"/>
                </a:ext>
              </a:extLst>
            </p:cNvPr>
            <p:cNvSpPr txBox="1"/>
            <p:nvPr/>
          </p:nvSpPr>
          <p:spPr bwMode="auto">
            <a:xfrm>
              <a:off x="4686486" y="260356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154094C9-9925-4646-A46B-67C179A196D2}"/>
                </a:ext>
              </a:extLst>
            </p:cNvPr>
            <p:cNvSpPr txBox="1"/>
            <p:nvPr/>
          </p:nvSpPr>
          <p:spPr bwMode="auto">
            <a:xfrm>
              <a:off x="5064280" y="260935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21F7471E-E0D8-B04F-8CAE-5C01D300330E}"/>
                </a:ext>
              </a:extLst>
            </p:cNvPr>
            <p:cNvSpPr txBox="1"/>
            <p:nvPr/>
          </p:nvSpPr>
          <p:spPr bwMode="auto">
            <a:xfrm>
              <a:off x="3489671" y="185198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E8907B24-8B04-EE43-B546-3BD3A93BC808}"/>
                </a:ext>
              </a:extLst>
            </p:cNvPr>
            <p:cNvSpPr txBox="1"/>
            <p:nvPr/>
          </p:nvSpPr>
          <p:spPr bwMode="auto">
            <a:xfrm>
              <a:off x="3511108" y="1967096"/>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6CD6F93F-0E69-AB4C-84EB-6EB0EAD28D4E}"/>
                </a:ext>
              </a:extLst>
            </p:cNvPr>
            <p:cNvSpPr txBox="1"/>
            <p:nvPr/>
          </p:nvSpPr>
          <p:spPr bwMode="auto">
            <a:xfrm>
              <a:off x="3255889" y="184393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D00FCAC7-5004-F645-AEB0-346FBA661829}"/>
                </a:ext>
              </a:extLst>
            </p:cNvPr>
            <p:cNvSpPr txBox="1"/>
            <p:nvPr/>
          </p:nvSpPr>
          <p:spPr bwMode="auto">
            <a:xfrm>
              <a:off x="3320745" y="184244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7B46E0C8-F867-CB42-B1BF-A5E2EA549125}"/>
                </a:ext>
              </a:extLst>
            </p:cNvPr>
            <p:cNvSpPr txBox="1"/>
            <p:nvPr/>
          </p:nvSpPr>
          <p:spPr bwMode="auto">
            <a:xfrm>
              <a:off x="3280501" y="1843935"/>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EA2F2964-86B8-C84C-B2EF-93D47D3039BF}"/>
                </a:ext>
              </a:extLst>
            </p:cNvPr>
            <p:cNvSpPr txBox="1"/>
            <p:nvPr/>
          </p:nvSpPr>
          <p:spPr bwMode="auto">
            <a:xfrm>
              <a:off x="3674908" y="209370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6" name="TextBox 135">
              <a:extLst>
                <a:ext uri="{FF2B5EF4-FFF2-40B4-BE49-F238E27FC236}">
                  <a16:creationId xmlns:a16="http://schemas.microsoft.com/office/drawing/2014/main" id="{F7E095CA-BA75-6D49-9E32-784A59849E40}"/>
                </a:ext>
              </a:extLst>
            </p:cNvPr>
            <p:cNvSpPr txBox="1"/>
            <p:nvPr/>
          </p:nvSpPr>
          <p:spPr bwMode="auto">
            <a:xfrm>
              <a:off x="3639442" y="209120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0EB1B46E-B0F4-A544-B538-6322F3FC5F82}"/>
                </a:ext>
              </a:extLst>
            </p:cNvPr>
            <p:cNvSpPr txBox="1"/>
            <p:nvPr/>
          </p:nvSpPr>
          <p:spPr bwMode="auto">
            <a:xfrm>
              <a:off x="3703761" y="209298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A9E57FC7-78E9-5F46-B516-3CA65F7F612B}"/>
                </a:ext>
              </a:extLst>
            </p:cNvPr>
            <p:cNvSpPr txBox="1"/>
            <p:nvPr/>
          </p:nvSpPr>
          <p:spPr bwMode="auto">
            <a:xfrm>
              <a:off x="4347243" y="2093703"/>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46096896-52E9-2842-8CB4-11C42AB8119A}"/>
                </a:ext>
              </a:extLst>
            </p:cNvPr>
            <p:cNvSpPr txBox="1"/>
            <p:nvPr/>
          </p:nvSpPr>
          <p:spPr bwMode="auto">
            <a:xfrm>
              <a:off x="3730589" y="209048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3A5E2FAC-AE1B-B541-A45D-CE87DBF27962}"/>
                </a:ext>
              </a:extLst>
            </p:cNvPr>
            <p:cNvSpPr txBox="1"/>
            <p:nvPr/>
          </p:nvSpPr>
          <p:spPr bwMode="auto">
            <a:xfrm>
              <a:off x="3842323" y="2098350"/>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19FE9B7C-7DA3-DE4E-A0CC-EEC29FD4017C}"/>
                </a:ext>
              </a:extLst>
            </p:cNvPr>
            <p:cNvSpPr txBox="1"/>
            <p:nvPr/>
          </p:nvSpPr>
          <p:spPr bwMode="auto">
            <a:xfrm>
              <a:off x="3896695" y="2090138"/>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E8F5306A-9FE5-DE4F-AF28-7FC829B8A39F}"/>
                </a:ext>
              </a:extLst>
            </p:cNvPr>
            <p:cNvSpPr txBox="1"/>
            <p:nvPr/>
          </p:nvSpPr>
          <p:spPr bwMode="auto">
            <a:xfrm>
              <a:off x="4285694" y="2099047"/>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BD79DDF9-6CF5-8148-AAD1-1F7651FFC5FA}"/>
                </a:ext>
              </a:extLst>
            </p:cNvPr>
            <p:cNvSpPr txBox="1"/>
            <p:nvPr/>
          </p:nvSpPr>
          <p:spPr bwMode="auto">
            <a:xfrm>
              <a:off x="4096070" y="209281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C011A7AC-E2EF-C646-B47C-E353356C4CE9}"/>
                </a:ext>
              </a:extLst>
            </p:cNvPr>
            <p:cNvSpPr txBox="1"/>
            <p:nvPr/>
          </p:nvSpPr>
          <p:spPr bwMode="auto">
            <a:xfrm>
              <a:off x="4254303" y="209078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F0BF7FBA-93B2-634C-8FD4-525D214C4DBC}"/>
                </a:ext>
              </a:extLst>
            </p:cNvPr>
            <p:cNvSpPr txBox="1"/>
            <p:nvPr/>
          </p:nvSpPr>
          <p:spPr bwMode="auto">
            <a:xfrm>
              <a:off x="3931768" y="2093169"/>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35F16D96-32FB-FA4D-AAF8-D3D8C576E9D8}"/>
                </a:ext>
              </a:extLst>
            </p:cNvPr>
            <p:cNvSpPr txBox="1"/>
            <p:nvPr/>
          </p:nvSpPr>
          <p:spPr bwMode="auto">
            <a:xfrm>
              <a:off x="4130829" y="2090431"/>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67B593FE-EE3D-8D43-ABD4-374ADFCE52DD}"/>
                </a:ext>
              </a:extLst>
            </p:cNvPr>
            <p:cNvSpPr txBox="1"/>
            <p:nvPr/>
          </p:nvSpPr>
          <p:spPr bwMode="auto">
            <a:xfrm>
              <a:off x="4195704" y="2092812"/>
              <a:ext cx="36350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26521809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ADIUVO: Mitotane Dosing and Safety</a:t>
            </a:r>
          </a:p>
        </p:txBody>
      </p:sp>
      <p:sp>
        <p:nvSpPr>
          <p:cNvPr id="2" name="Content Placeholder 1">
            <a:extLst>
              <a:ext uri="{FF2B5EF4-FFF2-40B4-BE49-F238E27FC236}">
                <a16:creationId xmlns:a16="http://schemas.microsoft.com/office/drawing/2014/main" id="{517C85EC-0F3C-AC40-91BF-B8B5E1DC01F1}"/>
              </a:ext>
            </a:extLst>
          </p:cNvPr>
          <p:cNvSpPr>
            <a:spLocks noGrp="1"/>
          </p:cNvSpPr>
          <p:nvPr>
            <p:ph idx="1"/>
          </p:nvPr>
        </p:nvSpPr>
        <p:spPr/>
        <p:txBody>
          <a:bodyPr/>
          <a:lstStyle/>
          <a:p>
            <a:r>
              <a:rPr lang="en-US" dirty="0"/>
              <a:t>Plasma mitotane concentrations ≥14 mg/L achieved in 25/40 patients (62.5%)</a:t>
            </a:r>
          </a:p>
          <a:p>
            <a:r>
              <a:rPr lang="en-US" dirty="0"/>
              <a:t>Grade 3 AEs:</a:t>
            </a:r>
          </a:p>
          <a:p>
            <a:pPr lvl="1"/>
            <a:r>
              <a:rPr lang="en-US" dirty="0"/>
              <a:t>Liver: n = 3</a:t>
            </a:r>
          </a:p>
          <a:p>
            <a:pPr lvl="1"/>
            <a:r>
              <a:rPr lang="en-US" dirty="0"/>
              <a:t>Gastrointestinal: n = 2</a:t>
            </a:r>
          </a:p>
          <a:p>
            <a:pPr lvl="1"/>
            <a:r>
              <a:rPr lang="en-US" dirty="0"/>
              <a:t>Neurologic: n = 2</a:t>
            </a:r>
          </a:p>
          <a:p>
            <a:pPr lvl="1"/>
            <a:r>
              <a:rPr lang="en-US" dirty="0"/>
              <a:t>Hematologic: n = 1</a:t>
            </a:r>
          </a:p>
          <a:p>
            <a:r>
              <a:rPr lang="en-US" dirty="0"/>
              <a:t>Mitotane discontinued before 2 yr in 8 patients</a:t>
            </a:r>
          </a:p>
          <a:p>
            <a:pPr lvl="1"/>
            <a:endParaRPr lang="en-US" dirty="0"/>
          </a:p>
          <a:p>
            <a:endParaRPr lang="en-US" dirty="0"/>
          </a:p>
          <a:p>
            <a:endParaRPr lang="en-US" dirty="0"/>
          </a:p>
          <a:p>
            <a:pPr lvl="1"/>
            <a:endParaRPr lang="en-US" dirty="0"/>
          </a:p>
          <a:p>
            <a:pPr lvl="3"/>
            <a:endParaRPr lang="en-US" dirty="0"/>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7039630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ADIUVO: Investigator Conclusions</a:t>
            </a:r>
          </a:p>
        </p:txBody>
      </p:sp>
      <p:sp>
        <p:nvSpPr>
          <p:cNvPr id="2" name="Content Placeholder 1">
            <a:extLst>
              <a:ext uri="{FF2B5EF4-FFF2-40B4-BE49-F238E27FC236}">
                <a16:creationId xmlns:a16="http://schemas.microsoft.com/office/drawing/2014/main" id="{517C85EC-0F3C-AC40-91BF-B8B5E1DC01F1}"/>
              </a:ext>
            </a:extLst>
          </p:cNvPr>
          <p:cNvSpPr>
            <a:spLocks noGrp="1"/>
          </p:cNvSpPr>
          <p:nvPr>
            <p:ph idx="1"/>
          </p:nvPr>
        </p:nvSpPr>
        <p:spPr/>
        <p:txBody>
          <a:bodyPr/>
          <a:lstStyle/>
          <a:p>
            <a:r>
              <a:rPr lang="en-US" dirty="0"/>
              <a:t>ADIUVIO trial designed to assess safety and efficacy of adjuvant mitotane in patients with stage I-III ACC with R0 and Ki-67 &lt;10%</a:t>
            </a:r>
          </a:p>
          <a:p>
            <a:pPr lvl="1"/>
            <a:r>
              <a:rPr lang="en-US" dirty="0"/>
              <a:t>Trial enrollment stopped early due to slow accrual, limiting statistical power to detect benefit</a:t>
            </a:r>
          </a:p>
          <a:p>
            <a:r>
              <a:rPr lang="en-US" dirty="0"/>
              <a:t>Good prognosis observed in this patient population</a:t>
            </a:r>
          </a:p>
          <a:p>
            <a:pPr lvl="1"/>
            <a:r>
              <a:rPr lang="en-US" dirty="0"/>
              <a:t>In control arm, 5-yr risk of relapse was 25%, 5-yr mortality risk was 14%</a:t>
            </a:r>
          </a:p>
          <a:p>
            <a:r>
              <a:rPr lang="en-US" dirty="0"/>
              <a:t>Investigators concluded that adjuvant mitotane may improve outcomes in this setting, but this could not be conclusively demonstrated due to low number of events</a:t>
            </a:r>
          </a:p>
        </p:txBody>
      </p:sp>
      <p:grpSp>
        <p:nvGrpSpPr>
          <p:cNvPr id="16" name="Group 15">
            <a:extLst>
              <a:ext uri="{FF2B5EF4-FFF2-40B4-BE49-F238E27FC236}">
                <a16:creationId xmlns:a16="http://schemas.microsoft.com/office/drawing/2014/main" id="{D74B5E93-FBCB-4761-88C1-7DA0FF1EF8D0}"/>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49038458-8E07-4B83-8BF6-355F84C77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4F41294D-A847-43BE-A223-B552865606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 name="Text Box 15">
            <a:extLst>
              <a:ext uri="{FF2B5EF4-FFF2-40B4-BE49-F238E27FC236}">
                <a16:creationId xmlns:a16="http://schemas.microsoft.com/office/drawing/2014/main" id="{15BB9B08-4733-4FEC-8707-BC6006F06A96}"/>
              </a:ext>
            </a:extLst>
          </p:cNvPr>
          <p:cNvSpPr txBox="1">
            <a:spLocks noChangeArrowheads="1"/>
          </p:cNvSpPr>
          <p:nvPr/>
        </p:nvSpPr>
        <p:spPr bwMode="auto">
          <a:xfrm>
            <a:off x="41275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Berruti. ASCO GU 2022. Abstr 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818328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Genitourinary Cancers!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ClinicalThought </a:t>
            </a:r>
            <a:r>
              <a:rPr lang="en-US" sz="2400" b="0" dirty="0"/>
              <a:t>commentary on key data to be presented at ASCO GU 2022</a:t>
            </a:r>
          </a:p>
          <a:p>
            <a:pPr>
              <a:buClr>
                <a:schemeClr val="tx2">
                  <a:lumMod val="20000"/>
                  <a:lumOff val="80000"/>
                </a:schemeClr>
              </a:buClr>
              <a:defRPr/>
            </a:pPr>
            <a:r>
              <a:rPr lang="en-US" sz="2400" dirty="0">
                <a:solidFill>
                  <a:srgbClr val="E1471D"/>
                </a:solidFill>
              </a:rPr>
              <a:t>Expert Analysis </a:t>
            </a:r>
            <a:r>
              <a:rPr lang="en-US" sz="2400" b="0" dirty="0"/>
              <a:t>on genitourinary cancers with expert faculty commentary on all the key studies</a:t>
            </a:r>
          </a:p>
          <a:p>
            <a:pPr>
              <a:buClr>
                <a:schemeClr val="tx2">
                  <a:lumMod val="20000"/>
                  <a:lumOff val="80000"/>
                </a:schemeClr>
              </a:buClr>
              <a:defRPr/>
            </a:pPr>
            <a:endParaRPr lang="en-US" sz="24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56M7VY3CDVN5-542379564-7</_dlc_DocId>
    <_dlc_DocIdUrl xmlns="d54cbe69-32bd-412a-b004-9152f949605e">
      <Url>https://intranet.clinicaloptions.com/mews/oncology/ONC_2022_ASCO_GUCS_CF_(PRP4493)/Downloadable_Highlights_Slideset_Summarizing_Key_Studies/_layouts/15/DocIdRedir.aspx?ID=56M7VY3CDVN5-542379564-7</Url>
      <Description>56M7VY3CDVN5-542379564-7</Description>
    </_dlc_DocIdUrl>
    <Document_x0020_Category xmlns="c9332f68-4929-4731-a95e-2ae1698d46bb">Slides - Conf (non-CME)</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67FB96781FA6AE428D87B452B338E758" ma:contentTypeVersion="1" ma:contentTypeDescription="Create a new document." ma:contentTypeScope="" ma:versionID="d6706cbc7e4cf89cfbcb9f13cd6a9079">
  <xsd:schema xmlns:xsd="http://www.w3.org/2001/XMLSchema" xmlns:xs="http://www.w3.org/2001/XMLSchema" xmlns:p="http://schemas.microsoft.com/office/2006/metadata/properties" xmlns:ns2="d54cbe69-32bd-412a-b004-9152f949605e" xmlns:ns3="c9332f68-4929-4731-a95e-2ae1698d46bb" targetNamespace="http://schemas.microsoft.com/office/2006/metadata/properties" ma:root="true" ma:fieldsID="55b8ea938af30f1c0b9112a2165c075c" ns2:_="" ns3:_="">
    <xsd:import namespace="d54cbe69-32bd-412a-b004-9152f949605e"/>
    <xsd:import namespace="c9332f68-4929-4731-a95e-2ae1698d46b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9332f68-4929-4731-a95e-2ae1698d46b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Conf (non-CME)"/>
          <xsd:enumeration value="Permission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d54cbe69-32bd-412a-b004-9152f949605e"/>
    <ds:schemaRef ds:uri="http://schemas.openxmlformats.org/package/2006/metadata/core-properties"/>
    <ds:schemaRef ds:uri="http://www.w3.org/XML/1998/namespace"/>
    <ds:schemaRef ds:uri="http://purl.org/dc/dcmitype/"/>
    <ds:schemaRef ds:uri="http://schemas.microsoft.com/office/infopath/2007/PartnerControls"/>
    <ds:schemaRef ds:uri="c9332f68-4929-4731-a95e-2ae1698d46bb"/>
    <ds:schemaRef ds:uri="http://schemas.microsoft.com/office/2006/metadata/properties"/>
    <ds:schemaRef ds:uri="http://purl.org/dc/terms/"/>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2FFA7443-9DCE-4499-AFA0-06A13459D7B4}">
  <ds:schemaRefs>
    <ds:schemaRef ds:uri="http://schemas.microsoft.com/sharepoint/events"/>
  </ds:schemaRefs>
</ds:datastoreItem>
</file>

<file path=customXml/itemProps5.xml><?xml version="1.0" encoding="utf-8"?>
<ds:datastoreItem xmlns:ds="http://schemas.openxmlformats.org/officeDocument/2006/customXml" ds:itemID="{34B0A7FE-BC92-4FB8-8BA6-B746F9DC72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9332f68-4929-4731-a95e-2ae1698d46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7577</TotalTime>
  <Words>16034</Words>
  <Application>Microsoft Office PowerPoint</Application>
  <PresentationFormat>Widescreen</PresentationFormat>
  <Paragraphs>3414</Paragraphs>
  <Slides>73</Slides>
  <Notes>70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73</vt:i4>
      </vt:variant>
    </vt:vector>
  </HeadingPairs>
  <TitlesOfParts>
    <vt:vector size="81" baseType="lpstr">
      <vt:lpstr>Arial</vt:lpstr>
      <vt:lpstr>BlinkMacSystemFont</vt:lpstr>
      <vt:lpstr>Calibri</vt:lpstr>
      <vt:lpstr>Roboto</vt:lpstr>
      <vt:lpstr>Times</vt:lpstr>
      <vt:lpstr>Wingdings</vt:lpstr>
      <vt:lpstr>2017_HTAA_Diabetes</vt:lpstr>
      <vt:lpstr>5_2017_HTAA_Diabetes</vt:lpstr>
      <vt:lpstr>CCO Conference Highlights of ASCO GU 2022</vt:lpstr>
      <vt:lpstr>About These Slides</vt:lpstr>
      <vt:lpstr>Prostate Cancer</vt:lpstr>
      <vt:lpstr>ARASENS: Darolutamide vs Placebo in  Combination With ADT + Docetaxel in mCSPC</vt:lpstr>
      <vt:lpstr>ARASENS: Baseline Characteristics</vt:lpstr>
      <vt:lpstr>ARASENS: OS (Primary Endpoint)</vt:lpstr>
      <vt:lpstr>ARASENS: Time to CRPC and Time to Pain Progression</vt:lpstr>
      <vt:lpstr>ARASENS: Other Secondary Endpoints</vt:lpstr>
      <vt:lpstr>ARASENS: Safety</vt:lpstr>
      <vt:lpstr>ARASENS: AEs of Special Interest </vt:lpstr>
      <vt:lpstr>ARASENS: Investigator Conclusions</vt:lpstr>
      <vt:lpstr>PROpel: First-line Olaparib + Abiraterone vs  Placebo + Abiraterone in mCRPC</vt:lpstr>
      <vt:lpstr>PROpel: Baseline Characteristics, HRR Testing</vt:lpstr>
      <vt:lpstr>PROpel: rPFS (Primary Endpoint)</vt:lpstr>
      <vt:lpstr>PROpel: Other Efficacy Outcomes</vt:lpstr>
      <vt:lpstr>PROpel: Safety Summary,  Cardiac and Thromboembolic AEs, HRQoL</vt:lpstr>
      <vt:lpstr>PROpel: Most Common AEs</vt:lpstr>
      <vt:lpstr>PROpel: Investigator Conclusions</vt:lpstr>
      <vt:lpstr>MAGNITUDE: First-line Niraparib +  Abiraterone Acetate and Prednisone in mCRPC</vt:lpstr>
      <vt:lpstr>MAGNITUDE: HRR Testing, Prespecified  Early Futility Analysis in HRR BM- Cohort</vt:lpstr>
      <vt:lpstr>MAGNITUDE: Baseline Characteristics in  HRR BM+ Cohort</vt:lpstr>
      <vt:lpstr>MAGNITUDE: rPFS by Central Review  (Primary Endpoint)</vt:lpstr>
      <vt:lpstr>MAGNITUDE: Time to Cytotoxic CT, Time to Symptomatic Progression, OS (Secondary Endpoints)</vt:lpstr>
      <vt:lpstr>MAGNITUDE: Time to PSA Progression,  Response, and HRQoL (Other Prespecified Endpoints)</vt:lpstr>
      <vt:lpstr>MAGNITUDE: Treatment-Emergent AEs in  HRR BM+ Cohort</vt:lpstr>
      <vt:lpstr>MAGNITUDE: Common TEAEs or TEAEs of  Clinical Interest in HRR BM+ Cohort</vt:lpstr>
      <vt:lpstr>MAGNITUDE: Investigator Conclusions</vt:lpstr>
      <vt:lpstr>Urothelial Cancers</vt:lpstr>
      <vt:lpstr>Phase I/II EV-103: Neoadjuvant Enfortumab Vedotin in Cisplatin-Ineligible MIBC (Cohort H)</vt:lpstr>
      <vt:lpstr>EV-103 Cohort H: Baseline Characteristics</vt:lpstr>
      <vt:lpstr>EV-103 Cohort H: Patient Disposition</vt:lpstr>
      <vt:lpstr>EV-103 Cohort H: Rates of pCR and Pathologic Downstaging by Central Pathology Review</vt:lpstr>
      <vt:lpstr>EV-103 Cohort H: TEAEs and AEs of Special Interest</vt:lpstr>
      <vt:lpstr>EV-103 Cohort H: TEAEs Leading to  Dose Modification/Discontinuation</vt:lpstr>
      <vt:lpstr>EV-103 Cohort H: Investigator Conclusions</vt:lpstr>
      <vt:lpstr>BAYOU: First-line Durvalumab + Olaparib vs Durvalumab + Placebo in Stage IV Urothelial Cancer</vt:lpstr>
      <vt:lpstr>BAYOU: Baseline Characteristics</vt:lpstr>
      <vt:lpstr>BAYOU: HRR Testing</vt:lpstr>
      <vt:lpstr>BAYOU: PFS in ITT Population (Primary Endpoint) </vt:lpstr>
      <vt:lpstr>BAYOU: PFS in HRRm Subgroup (Prespecified Secondary Analysis)</vt:lpstr>
      <vt:lpstr>BAYOU: OS</vt:lpstr>
      <vt:lpstr>BAYOU: Response</vt:lpstr>
      <vt:lpstr>BAYOU: Safety</vt:lpstr>
      <vt:lpstr>BAYOU: Investigator Conclusions</vt:lpstr>
      <vt:lpstr>ATLANTIS: Maintenance Rucaparib After  Platinum-Based CT in mUC With DNA Repair Deficiency</vt:lpstr>
      <vt:lpstr>ATLANTIS: DRD Testing</vt:lpstr>
      <vt:lpstr>ATLANTIS: Baseline Characteristics</vt:lpstr>
      <vt:lpstr>ATLANTIS: Efficacy</vt:lpstr>
      <vt:lpstr>ATLANTIS: Safety</vt:lpstr>
      <vt:lpstr>ATLANTIS: Investigator Conclusions</vt:lpstr>
      <vt:lpstr>TROPHY-U-01: Sacituzumab Govitecan + Pembrolizumab in mUC After Platinum (Cohort 3)</vt:lpstr>
      <vt:lpstr>TROPHY-U-01 Cohort 3: Baseline Characteristics</vt:lpstr>
      <vt:lpstr>TROPHY-U-01 Cohort 3: Response and Other Efficacy Outcomes</vt:lpstr>
      <vt:lpstr>TROPHY-U-01 Cohort 3: Best Percentage Change From Baseline in Tumor Size</vt:lpstr>
      <vt:lpstr>TROPHY-U-01 Cohort 3: Response Assessment From Treatment Start to PD</vt:lpstr>
      <vt:lpstr>TROPHY-U-01 Cohort 3: Safety</vt:lpstr>
      <vt:lpstr>TROPHY-U-01 Cohort 3: Investigator Conclusions</vt:lpstr>
      <vt:lpstr>Renal Cell Carcinoma and  Adrenocortical Carcinoma</vt:lpstr>
      <vt:lpstr>KEYNOTE-564 Updated Analysis: Adjuvant Pembrolizumab vs Placebo in Clear-Cell RCC</vt:lpstr>
      <vt:lpstr>KEYNOTE-564 Updated Analysis:  Baseline Characteristics</vt:lpstr>
      <vt:lpstr>KEYNOTE-564 Updated Analysis: DFS (Primary Endpoint)</vt:lpstr>
      <vt:lpstr>KEYNOTE-564 Updated Analysis: DFS in Subgroups</vt:lpstr>
      <vt:lpstr>KEYNOTE-564 Updated Analysis: OS</vt:lpstr>
      <vt:lpstr>KEYNOTE-564 Updated Analysis:  Safety in As-Treated Population</vt:lpstr>
      <vt:lpstr>KEYNOTE-564 Updated Analysis:  TRAEs With Incidence ≥5% in As-Treated Population</vt:lpstr>
      <vt:lpstr>KEYNOTE-564 Updated Analysis:  Investigator Conclusions</vt:lpstr>
      <vt:lpstr>ADIUVO: First Randomized Trial of Adjuvant Mitotane in Patients With Adrenocortical Carcinoma</vt:lpstr>
      <vt:lpstr>ADIUVO: Baseline Characteristics</vt:lpstr>
      <vt:lpstr>ADIUVO: RFS in ITT Population (Primary Endpoint)</vt:lpstr>
      <vt:lpstr>ADIUVO: OS in ITT Population</vt:lpstr>
      <vt:lpstr>ADIUVO: Mitotane Dosing and Safety</vt:lpstr>
      <vt:lpstr>ADIUVO: Investigator Conclusions</vt:lpstr>
      <vt:lpstr>Go Online for More CCO  Coverage of Genitourinary Cancers!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Conference Highlights of ASCO GU 2022</dc:title>
  <dc:creator>Preferred User</dc:creator>
  <cp:lastModifiedBy>vwenzel@clinicaloptions.com</cp:lastModifiedBy>
  <cp:revision>576</cp:revision>
  <cp:lastPrinted>2016-09-26T20:21:49Z</cp:lastPrinted>
  <dcterms:created xsi:type="dcterms:W3CDTF">2005-05-27T15:08:01Z</dcterms:created>
  <dcterms:modified xsi:type="dcterms:W3CDTF">2022-09-06T12:55:07Z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44f413d9-055a-4b7c-b38a-cd13ed24d709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0x01010067FB96781FA6AE428D87B452B338E758</vt:lpwstr>
  </property>
</Properties>
</file>