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63" r:id="rId6"/>
  </p:sldMasterIdLst>
  <p:notesMasterIdLst>
    <p:notesMasterId r:id="rId30"/>
  </p:notesMasterIdLst>
  <p:handoutMasterIdLst>
    <p:handoutMasterId r:id="rId31"/>
  </p:handoutMasterIdLst>
  <p:sldIdLst>
    <p:sldId id="275" r:id="rId7"/>
    <p:sldId id="308" r:id="rId8"/>
    <p:sldId id="296" r:id="rId9"/>
    <p:sldId id="277" r:id="rId10"/>
    <p:sldId id="266" r:id="rId11"/>
    <p:sldId id="257" r:id="rId12"/>
    <p:sldId id="286" r:id="rId13"/>
    <p:sldId id="258" r:id="rId14"/>
    <p:sldId id="278" r:id="rId15"/>
    <p:sldId id="287" r:id="rId16"/>
    <p:sldId id="269" r:id="rId17"/>
    <p:sldId id="259" r:id="rId18"/>
    <p:sldId id="279" r:id="rId19"/>
    <p:sldId id="281" r:id="rId20"/>
    <p:sldId id="261" r:id="rId21"/>
    <p:sldId id="283" r:id="rId22"/>
    <p:sldId id="270" r:id="rId23"/>
    <p:sldId id="262" r:id="rId24"/>
    <p:sldId id="272" r:id="rId25"/>
    <p:sldId id="282" r:id="rId26"/>
    <p:sldId id="273" r:id="rId27"/>
    <p:sldId id="265" r:id="rId28"/>
    <p:sldId id="318" r:id="rId29"/>
  </p:sldIdLst>
  <p:sldSz cx="12192000" cy="6858000"/>
  <p:notesSz cx="7315200" cy="9601200"/>
  <p:custDataLst>
    <p:tags r:id="rId3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894" userDrawn="1">
          <p15:clr>
            <a:srgbClr val="A4A3A4"/>
          </p15:clr>
        </p15:guide>
        <p15:guide id="8" pos="336" userDrawn="1">
          <p15:clr>
            <a:srgbClr val="A4A3A4"/>
          </p15:clr>
        </p15:guide>
        <p15:guide id="9" pos="7407" userDrawn="1">
          <p15:clr>
            <a:srgbClr val="A4A3A4"/>
          </p15:clr>
        </p15:guide>
        <p15:guide id="10" pos="3843" userDrawn="1">
          <p15:clr>
            <a:srgbClr val="A4A3A4"/>
          </p15:clr>
        </p15:guide>
        <p15:guide id="11" pos="456"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2" clrIdx="11">
    <p:extLst>
      <p:ext uri="{19B8F6BF-5375-455C-9EA6-DF929625EA0E}">
        <p15:presenceInfo xmlns:p15="http://schemas.microsoft.com/office/powerpoint/2012/main" userId="S::skelley@clinicaloptions.com::16bcb5eb-2eda-4b05-8f8e-003f962fc12c" providerId="AD"/>
      </p:ext>
    </p:extLst>
  </p:cmAuthor>
  <p:cmAuthor id="13" name="Jennifer Eimers" initials="JE" lastIdx="1" clrIdx="12">
    <p:extLst>
      <p:ext uri="{19B8F6BF-5375-455C-9EA6-DF929625EA0E}">
        <p15:presenceInfo xmlns:p15="http://schemas.microsoft.com/office/powerpoint/2012/main" userId="S::jeimers@clinicaloptions.com::e496f3f7-6a48-4339-9b0c-9f426a43f948" providerId="AD"/>
      </p:ext>
    </p:extLst>
  </p:cmAuthor>
  <p:cmAuthor id="14" name="Zachary Schwartz" initials="ZS" lastIdx="12" clrIdx="13">
    <p:extLst>
      <p:ext uri="{19B8F6BF-5375-455C-9EA6-DF929625EA0E}">
        <p15:presenceInfo xmlns:p15="http://schemas.microsoft.com/office/powerpoint/2012/main" userId="Zachary Schwartz" providerId="None"/>
      </p:ext>
    </p:extLst>
  </p:cmAuthor>
  <p:cmAuthor id="15" name="Kiran D. Mir-Hudgeons" initials="KDM" lastIdx="23" clrIdx="14">
    <p:extLst>
      <p:ext uri="{19B8F6BF-5375-455C-9EA6-DF929625EA0E}">
        <p15:presenceInfo xmlns:p15="http://schemas.microsoft.com/office/powerpoint/2012/main" userId="S::kmirhudgeons@clinicaloptions.com::988cb7e1-0640-4c3c-b602-3f8e18ce9544" providerId="AD"/>
      </p:ext>
    </p:extLst>
  </p:cmAuthor>
  <p:cmAuthor id="16" name="Melanie Couton" initials="MC" lastIdx="2" clrIdx="15">
    <p:extLst>
      <p:ext uri="{19B8F6BF-5375-455C-9EA6-DF929625EA0E}">
        <p15:presenceInfo xmlns:p15="http://schemas.microsoft.com/office/powerpoint/2012/main" userId="7aa0d5ecb0ba776d" providerId="Windows Live"/>
      </p:ext>
    </p:extLst>
  </p:cmAuthor>
  <p:cmAuthor id="17" name="Zachary Schwartz" initials="ZS [2]" lastIdx="2" clrIdx="16">
    <p:extLst>
      <p:ext uri="{19B8F6BF-5375-455C-9EA6-DF929625EA0E}">
        <p15:presenceInfo xmlns:p15="http://schemas.microsoft.com/office/powerpoint/2012/main" userId="S::zschwartz@clinicaloptions.com::64648e91-b212-4092-bee8-eff2e880b6f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D5257"/>
    <a:srgbClr val="00823B"/>
    <a:srgbClr val="046376"/>
    <a:srgbClr val="013763"/>
    <a:srgbClr val="033453"/>
    <a:srgbClr val="006264"/>
    <a:srgbClr val="FDB338"/>
    <a:srgbClr val="682E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79" autoAdjust="0"/>
    <p:restoredTop sz="87582" autoAdjust="0"/>
  </p:normalViewPr>
  <p:slideViewPr>
    <p:cSldViewPr snapToGrid="0" showGuides="1">
      <p:cViewPr varScale="1">
        <p:scale>
          <a:sx n="100" d="100"/>
          <a:sy n="100" d="100"/>
        </p:scale>
        <p:origin x="744" y="72"/>
      </p:cViewPr>
      <p:guideLst>
        <p:guide orient="horz" pos="4128"/>
        <p:guide orient="horz" pos="1008"/>
        <p:guide orient="horz" pos="4032"/>
        <p:guide orient="horz" pos="151"/>
        <p:guide orient="horz" pos="264"/>
        <p:guide orient="horz" pos="3894"/>
        <p:guide pos="336"/>
        <p:guide pos="7407"/>
        <p:guide pos="3843"/>
        <p:guide pos="456"/>
        <p:guide pos="5112"/>
        <p:guide pos="723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5512"/>
    </p:cViewPr>
  </p:sorterViewPr>
  <p:notesViewPr>
    <p:cSldViewPr snapToGrid="0" showGuides="1">
      <p:cViewPr varScale="1">
        <p:scale>
          <a:sx n="92" d="100"/>
          <a:sy n="92" d="100"/>
        </p:scale>
        <p:origin x="3516" y="66"/>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gs" Target="tags/tag1.xml"/><Relationship Id="rId37"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a:p>
        </p:txBody>
      </p:sp>
    </p:spTree>
    <p:extLst>
      <p:ext uri="{BB962C8B-B14F-4D97-AF65-F5344CB8AC3E}">
        <p14:creationId xmlns:p14="http://schemas.microsoft.com/office/powerpoint/2010/main" val="26922279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5A9CD1-378D-4C9F-981C-DD7277607FDE}" type="slidenum">
              <a:rPr lang="en-US" altLang="en-US" smtClean="0"/>
              <a:pPr>
                <a:spcBef>
                  <a:spcPct val="0"/>
                </a:spcBef>
              </a:pPr>
              <a:t>3</a:t>
            </a:fld>
            <a:endParaRPr lang="en-US" altLang="en-US"/>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E36128-5157-425C-9796-243ACE713D04}" type="slidenum">
              <a:rPr lang="en-US" smtClean="0"/>
              <a:t>6</a:t>
            </a:fld>
            <a:endParaRPr lang="en-US" dirty="0"/>
          </a:p>
        </p:txBody>
      </p:sp>
    </p:spTree>
    <p:extLst>
      <p:ext uri="{BB962C8B-B14F-4D97-AF65-F5344CB8AC3E}">
        <p14:creationId xmlns:p14="http://schemas.microsoft.com/office/powerpoint/2010/main" val="3302936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E36128-5157-425C-9796-243ACE713D04}" type="slidenum">
              <a:rPr lang="en-US" smtClean="0"/>
              <a:t>10</a:t>
            </a:fld>
            <a:endParaRPr lang="en-US" dirty="0"/>
          </a:p>
        </p:txBody>
      </p:sp>
    </p:spTree>
    <p:extLst>
      <p:ext uri="{BB962C8B-B14F-4D97-AF65-F5344CB8AC3E}">
        <p14:creationId xmlns:p14="http://schemas.microsoft.com/office/powerpoint/2010/main" val="36888622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E36128-5157-425C-9796-243ACE713D04}" type="slidenum">
              <a:rPr lang="en-US" smtClean="0"/>
              <a:t>11</a:t>
            </a:fld>
            <a:endParaRPr lang="en-US" dirty="0"/>
          </a:p>
        </p:txBody>
      </p:sp>
    </p:spTree>
    <p:extLst>
      <p:ext uri="{BB962C8B-B14F-4D97-AF65-F5344CB8AC3E}">
        <p14:creationId xmlns:p14="http://schemas.microsoft.com/office/powerpoint/2010/main" val="35735830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E36128-5157-425C-9796-243ACE713D04}" type="slidenum">
              <a:rPr lang="en-US" smtClean="0"/>
              <a:t>14</a:t>
            </a:fld>
            <a:endParaRPr lang="en-US" dirty="0"/>
          </a:p>
        </p:txBody>
      </p:sp>
    </p:spTree>
    <p:extLst>
      <p:ext uri="{BB962C8B-B14F-4D97-AF65-F5344CB8AC3E}">
        <p14:creationId xmlns:p14="http://schemas.microsoft.com/office/powerpoint/2010/main" val="23839983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MAOI, Monoamine oxidase inhibitor; SNRI, </a:t>
            </a:r>
            <a:r>
              <a:rPr lang="en-US" sz="1200" i="1" kern="1200" dirty="0">
                <a:solidFill>
                  <a:schemeClr val="tx1"/>
                </a:solidFill>
                <a:effectLst/>
                <a:latin typeface="Arial" charset="0"/>
                <a:ea typeface="+mn-ea"/>
                <a:cs typeface="+mn-cs"/>
              </a:rPr>
              <a:t>serotonin and norepinephrine reuptake inhibitors; SSRI, selective serotonin reuptake inhibitors; </a:t>
            </a:r>
            <a:r>
              <a:rPr lang="en-US" i="1" dirty="0"/>
              <a:t> TCA, Tricyclic antidepressant.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a:p>
        </p:txBody>
      </p:sp>
    </p:spTree>
    <p:extLst>
      <p:ext uri="{BB962C8B-B14F-4D97-AF65-F5344CB8AC3E}">
        <p14:creationId xmlns:p14="http://schemas.microsoft.com/office/powerpoint/2010/main" val="10395753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E36128-5157-425C-9796-243ACE713D04}" type="slidenum">
              <a:rPr lang="en-US" smtClean="0"/>
              <a:t>17</a:t>
            </a:fld>
            <a:endParaRPr lang="en-US" dirty="0"/>
          </a:p>
        </p:txBody>
      </p:sp>
    </p:spTree>
    <p:extLst>
      <p:ext uri="{BB962C8B-B14F-4D97-AF65-F5344CB8AC3E}">
        <p14:creationId xmlns:p14="http://schemas.microsoft.com/office/powerpoint/2010/main" val="25214296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E36128-5157-425C-9796-243ACE713D04}" type="slidenum">
              <a:rPr lang="en-US" smtClean="0"/>
              <a:t>19</a:t>
            </a:fld>
            <a:endParaRPr lang="en-US" dirty="0"/>
          </a:p>
        </p:txBody>
      </p:sp>
    </p:spTree>
    <p:extLst>
      <p:ext uri="{BB962C8B-B14F-4D97-AF65-F5344CB8AC3E}">
        <p14:creationId xmlns:p14="http://schemas.microsoft.com/office/powerpoint/2010/main" val="14166038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23</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3CCB706-44F2-4A5E-B3BE-140F35F897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23676" y="3666226"/>
            <a:ext cx="6076950"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5" name="Straight Connector 14">
            <a:extLst>
              <a:ext uri="{FF2B5EF4-FFF2-40B4-BE49-F238E27FC236}">
                <a16:creationId xmlns:a16="http://schemas.microsoft.com/office/drawing/2014/main" id="{5EECCBFD-9ED3-4167-961B-65218739F1A5}"/>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cxnSp>
        <p:nvCxnSpPr>
          <p:cNvPr id="19" name="Straight Connector 18">
            <a:extLst>
              <a:ext uri="{FF2B5EF4-FFF2-40B4-BE49-F238E27FC236}">
                <a16:creationId xmlns:a16="http://schemas.microsoft.com/office/drawing/2014/main" id="{F95A2832-7EB2-44CE-B43D-FCA9D107E325}"/>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4">
            <a:extLst>
              <a:ext uri="{FF2B5EF4-FFF2-40B4-BE49-F238E27FC236}">
                <a16:creationId xmlns:a16="http://schemas.microsoft.com/office/drawing/2014/main" id="{43FAD239-D662-4B4E-8770-A5911E26D99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615155" y="365081"/>
            <a:ext cx="3160713" cy="81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0712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9455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7" name="Straight Connector 6">
            <a:extLst>
              <a:ext uri="{FF2B5EF4-FFF2-40B4-BE49-F238E27FC236}">
                <a16:creationId xmlns:a16="http://schemas.microsoft.com/office/drawing/2014/main" id="{2726F51A-8110-4C42-AABD-5C85D760AE16}"/>
              </a:ext>
            </a:extLst>
          </p:cNvPr>
          <p:cNvCxnSpPr/>
          <p:nvPr/>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8" name="Picture 18">
            <a:extLst>
              <a:ext uri="{FF2B5EF4-FFF2-40B4-BE49-F238E27FC236}">
                <a16:creationId xmlns:a16="http://schemas.microsoft.com/office/drawing/2014/main" id="{A3C74ABD-22DC-4512-BB9D-4EDDEF3A9A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6606"/>
          <a:stretch>
            <a:fillRect/>
          </a:stretch>
        </p:blipFill>
        <p:spPr bwMode="auto">
          <a:xfrm>
            <a:off x="8412163" y="5357813"/>
            <a:ext cx="3776662"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5077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790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16773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6262659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7689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chemeClr val="accent3"/>
                </a:solidFill>
              </a:defRPr>
            </a:lvl1pPr>
            <a:lvl2pPr>
              <a:buFontTx/>
              <a:buNone/>
              <a:defRPr sz="2400"/>
            </a:lvl2pPr>
            <a:lvl3pPr>
              <a:buFontTx/>
              <a:buNone/>
              <a:defRPr sz="2400"/>
            </a:lvl3pPr>
            <a:lvl4pPr>
              <a:buFontTx/>
              <a:buNone/>
              <a:defRPr sz="2400"/>
            </a:lvl4pPr>
            <a:lvl5pPr>
              <a:buFontTx/>
              <a:buNone/>
              <a:defRPr sz="2400"/>
            </a:lvl5pPr>
          </a:lstStyle>
          <a:p>
            <a:pPr lvl="0"/>
            <a:r>
              <a:rPr lang="en-US"/>
              <a:t>Click to 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pic>
        <p:nvPicPr>
          <p:cNvPr id="9" name="Picture 17">
            <a:extLst>
              <a:ext uri="{FF2B5EF4-FFF2-40B4-BE49-F238E27FC236}">
                <a16:creationId xmlns:a16="http://schemas.microsoft.com/office/drawing/2014/main" id="{5E719239-4789-4513-97F6-C5AAC2B7BD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6638"/>
          <a:stretch>
            <a:fillRect/>
          </a:stretch>
        </p:blipFill>
        <p:spPr bwMode="auto">
          <a:xfrm>
            <a:off x="8531225" y="3414242"/>
            <a:ext cx="3657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Straight Connector 11">
            <a:extLst>
              <a:ext uri="{FF2B5EF4-FFF2-40B4-BE49-F238E27FC236}">
                <a16:creationId xmlns:a16="http://schemas.microsoft.com/office/drawing/2014/main" id="{FC4B364F-76F3-46FC-9B42-31DB5B948825}"/>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5" name="Picture 4">
            <a:extLst>
              <a:ext uri="{FF2B5EF4-FFF2-40B4-BE49-F238E27FC236}">
                <a16:creationId xmlns:a16="http://schemas.microsoft.com/office/drawing/2014/main" id="{DCF97225-67B2-4AE3-BACE-C9A3A6B219A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5531"/>
          <a:stretch/>
        </p:blipFill>
        <p:spPr bwMode="auto">
          <a:xfrm>
            <a:off x="8148638" y="6261245"/>
            <a:ext cx="3686175" cy="266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30013237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A6020DE-CD89-41EA-9F44-47CAFB54DEDC}"/>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E0C1F724-14C3-47C3-B523-2FD1D09C1DBD}"/>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Tree>
    <p:extLst>
      <p:ext uri="{BB962C8B-B14F-4D97-AF65-F5344CB8AC3E}">
        <p14:creationId xmlns:p14="http://schemas.microsoft.com/office/powerpoint/2010/main" val="1841467954"/>
      </p:ext>
    </p:extLst>
  </p:cSld>
  <p:clrMap bg1="dk2" tx1="lt1" bg2="dk1" tx2="lt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clinicaloptions.com/internal-medicine" TargetMode="External"/><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456A3-1C58-4C5C-9CC5-7BBD428D6818}"/>
              </a:ext>
            </a:extLst>
          </p:cNvPr>
          <p:cNvSpPr>
            <a:spLocks noGrp="1"/>
          </p:cNvSpPr>
          <p:nvPr>
            <p:ph type="ctrTitle"/>
          </p:nvPr>
        </p:nvSpPr>
        <p:spPr>
          <a:xfrm>
            <a:off x="609600" y="1600200"/>
            <a:ext cx="11205411" cy="2057400"/>
          </a:xfrm>
        </p:spPr>
        <p:txBody>
          <a:bodyPr>
            <a:normAutofit/>
          </a:bodyPr>
          <a:lstStyle/>
          <a:p>
            <a:r>
              <a:rPr lang="en-US" sz="4000" dirty="0"/>
              <a:t>Guidelines Overview: Augmentation Therapies in Major Depressive Disorder</a:t>
            </a:r>
          </a:p>
        </p:txBody>
      </p:sp>
      <p:sp>
        <p:nvSpPr>
          <p:cNvPr id="6" name="Text Box 21">
            <a:extLst>
              <a:ext uri="{FF2B5EF4-FFF2-40B4-BE49-F238E27FC236}">
                <a16:creationId xmlns:a16="http://schemas.microsoft.com/office/drawing/2014/main" id="{32423E02-6931-4D03-B0F1-ED30BAE17E62}"/>
              </a:ext>
            </a:extLst>
          </p:cNvPr>
          <p:cNvSpPr txBox="1">
            <a:spLocks noChangeArrowheads="1"/>
          </p:cNvSpPr>
          <p:nvPr/>
        </p:nvSpPr>
        <p:spPr bwMode="auto">
          <a:xfrm>
            <a:off x="423864" y="6378225"/>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an educational grant from Otsuka and Lundbeck Alliance</a:t>
            </a:r>
          </a:p>
        </p:txBody>
      </p:sp>
      <p:sp>
        <p:nvSpPr>
          <p:cNvPr id="7" name="Subtitle 2">
            <a:extLst>
              <a:ext uri="{FF2B5EF4-FFF2-40B4-BE49-F238E27FC236}">
                <a16:creationId xmlns:a16="http://schemas.microsoft.com/office/drawing/2014/main" id="{AEA571EC-DB18-4406-BB9A-FAAC50B24281}"/>
              </a:ext>
            </a:extLst>
          </p:cNvPr>
          <p:cNvSpPr txBox="1">
            <a:spLocks/>
          </p:cNvSpPr>
          <p:nvPr/>
        </p:nvSpPr>
        <p:spPr bwMode="auto">
          <a:xfrm>
            <a:off x="609600" y="4041649"/>
            <a:ext cx="5181600" cy="1927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lnSpc>
                <a:spcPct val="100000"/>
              </a:lnSpc>
              <a:spcBef>
                <a:spcPts val="1000"/>
              </a:spcBef>
              <a:spcAft>
                <a:spcPts val="700"/>
              </a:spcAft>
              <a:buClr>
                <a:schemeClr val="bg1"/>
              </a:buClr>
              <a:buFont typeface="Wingdings" pitchFamily="2" charset="2"/>
              <a:buNone/>
              <a:defRPr sz="2000" b="1">
                <a:solidFill>
                  <a:schemeClr val="bg2"/>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ct val="0"/>
              </a:spcBef>
              <a:spcAft>
                <a:spcPct val="0"/>
              </a:spcAft>
            </a:pPr>
            <a:r>
              <a:rPr lang="en-US" altLang="en-US" kern="0" dirty="0"/>
              <a:t>Roger McIntyre, MD, FRCPC</a:t>
            </a:r>
          </a:p>
          <a:p>
            <a:pPr>
              <a:spcBef>
                <a:spcPct val="0"/>
              </a:spcBef>
              <a:spcAft>
                <a:spcPct val="0"/>
              </a:spcAft>
            </a:pPr>
            <a:r>
              <a:rPr lang="en-US" altLang="en-US" sz="1600" b="0" i="1" kern="0" dirty="0"/>
              <a:t>Head, </a:t>
            </a:r>
            <a:r>
              <a:rPr lang="en-US" altLang="en-US" sz="1600" b="0" kern="0" dirty="0"/>
              <a:t>Mood Disorders Psychopharmacology Unit</a:t>
            </a:r>
          </a:p>
          <a:p>
            <a:pPr>
              <a:spcBef>
                <a:spcPct val="0"/>
              </a:spcBef>
              <a:spcAft>
                <a:spcPct val="0"/>
              </a:spcAft>
            </a:pPr>
            <a:r>
              <a:rPr lang="en-US" altLang="en-US" sz="1600" b="0" i="1" kern="0" dirty="0"/>
              <a:t>Professor</a:t>
            </a:r>
          </a:p>
          <a:p>
            <a:pPr>
              <a:spcBef>
                <a:spcPct val="0"/>
              </a:spcBef>
              <a:spcAft>
                <a:spcPct val="0"/>
              </a:spcAft>
            </a:pPr>
            <a:r>
              <a:rPr lang="en-US" altLang="en-US" sz="1600" b="0" kern="0" dirty="0"/>
              <a:t>Department of Psychiatry/Pharmacology</a:t>
            </a:r>
          </a:p>
          <a:p>
            <a:pPr>
              <a:spcBef>
                <a:spcPct val="0"/>
              </a:spcBef>
              <a:spcAft>
                <a:spcPct val="0"/>
              </a:spcAft>
            </a:pPr>
            <a:r>
              <a:rPr lang="en-US" altLang="en-US" sz="1600" b="0" kern="0" dirty="0"/>
              <a:t>University of Toronto</a:t>
            </a:r>
          </a:p>
          <a:p>
            <a:pPr>
              <a:spcBef>
                <a:spcPct val="0"/>
              </a:spcBef>
              <a:spcAft>
                <a:spcPct val="0"/>
              </a:spcAft>
            </a:pPr>
            <a:r>
              <a:rPr lang="en-US" altLang="en-US" sz="1600" b="0" kern="0" dirty="0"/>
              <a:t>Toronto, Ontario</a:t>
            </a:r>
          </a:p>
          <a:p>
            <a:pPr>
              <a:spcBef>
                <a:spcPct val="0"/>
              </a:spcBef>
              <a:spcAft>
                <a:spcPct val="0"/>
              </a:spcAft>
            </a:pPr>
            <a:r>
              <a:rPr lang="en-US" altLang="en-US" sz="1600" b="0" kern="0" dirty="0"/>
              <a:t>Canada</a:t>
            </a:r>
          </a:p>
        </p:txBody>
      </p:sp>
    </p:spTree>
    <p:extLst>
      <p:ext uri="{BB962C8B-B14F-4D97-AF65-F5344CB8AC3E}">
        <p14:creationId xmlns:p14="http://schemas.microsoft.com/office/powerpoint/2010/main" val="617407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667FB74A-C65C-4344-9AF3-F5238F786D08}"/>
              </a:ext>
            </a:extLst>
          </p:cNvPr>
          <p:cNvGrpSpPr/>
          <p:nvPr/>
        </p:nvGrpSpPr>
        <p:grpSpPr>
          <a:xfrm>
            <a:off x="4156075" y="3333382"/>
            <a:ext cx="3479671" cy="612835"/>
            <a:chOff x="4156075" y="3803650"/>
            <a:chExt cx="3479671" cy="612835"/>
          </a:xfrm>
        </p:grpSpPr>
        <p:pic>
          <p:nvPicPr>
            <p:cNvPr id="8" name="Picture 9">
              <a:extLst>
                <a:ext uri="{FF2B5EF4-FFF2-40B4-BE49-F238E27FC236}">
                  <a16:creationId xmlns:a16="http://schemas.microsoft.com/office/drawing/2014/main" id="{3718D35D-12A6-45E4-ADB3-8F160F447A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4131" y="3803650"/>
              <a:ext cx="793750"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7">
              <a:extLst>
                <a:ext uri="{FF2B5EF4-FFF2-40B4-BE49-F238E27FC236}">
                  <a16:creationId xmlns:a16="http://schemas.microsoft.com/office/drawing/2014/main" id="{87458D5D-7D46-449D-B3B0-9C9CBF98E95E}"/>
                </a:ext>
              </a:extLst>
            </p:cNvPr>
            <p:cNvSpPr>
              <a:spLocks noChangeArrowheads="1"/>
            </p:cNvSpPr>
            <p:nvPr/>
          </p:nvSpPr>
          <p:spPr bwMode="auto">
            <a:xfrm>
              <a:off x="4156075" y="4016375"/>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p:txBody>
          <a:bodyPr rtlCol="0">
            <a:normAutofit/>
          </a:bodyPr>
          <a:lstStyle/>
          <a:p>
            <a:pPr marL="0" indent="0">
              <a:buClr>
                <a:schemeClr val="accent6"/>
              </a:buClr>
              <a:buNone/>
              <a:defRPr/>
            </a:pPr>
            <a:r>
              <a:rPr lang="en-US" dirty="0"/>
              <a:t>The </a:t>
            </a:r>
            <a:r>
              <a:rPr lang="en-US" b="1" i="1" dirty="0"/>
              <a:t>faculty</a:t>
            </a:r>
            <a:r>
              <a:rPr lang="en-US" dirty="0"/>
              <a:t> reported the following financial relationships or relationships to products or devices they or their spouse/life partner have with commercial interests related to the content of this CME/CE activity:</a:t>
            </a:r>
            <a:endParaRPr lang="en-US" sz="2600" b="1" dirty="0">
              <a:solidFill>
                <a:srgbClr val="E1471D"/>
              </a:solidFill>
            </a:endParaRPr>
          </a:p>
          <a:p>
            <a:pPr marL="0" indent="0">
              <a:buClr>
                <a:schemeClr val="accent6"/>
              </a:buClr>
              <a:buNone/>
              <a:defRPr/>
            </a:pPr>
            <a:r>
              <a:rPr lang="en-US" sz="2600" b="1" dirty="0">
                <a:solidFill>
                  <a:srgbClr val="E1471D"/>
                </a:solidFill>
              </a:rPr>
              <a:t>Roger S. McIntyre, MD, FRCPC, </a:t>
            </a:r>
            <a:r>
              <a:rPr lang="en-US" sz="2600" dirty="0"/>
              <a:t>has disclosed that he has received consulting fees from Allergan, Janssen, Lundbeck, Minerva, </a:t>
            </a:r>
            <a:r>
              <a:rPr lang="en-US" sz="2600" dirty="0" err="1"/>
              <a:t>Neurocrine</a:t>
            </a:r>
            <a:r>
              <a:rPr lang="en-US" sz="2600" dirty="0"/>
              <a:t>, Otsuka, Pfizer, Purdue, Shire, Sunovion, and Takeda and funds for research support from Stanley Medical Research Institute.</a:t>
            </a:r>
          </a:p>
          <a:p>
            <a:pPr marL="0" indent="0">
              <a:buClr>
                <a:schemeClr val="accent6"/>
              </a:buClr>
              <a:buNone/>
              <a:defRPr/>
            </a:pPr>
            <a:endParaRPr lang="en-US" sz="2600" dirty="0"/>
          </a:p>
          <a:p>
            <a:pPr marL="0" indent="0">
              <a:buNone/>
            </a:pPr>
            <a:endParaRPr lang="en-US" dirty="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7331D-7789-4614-BE6E-64C2820BB2C1}"/>
              </a:ext>
            </a:extLst>
          </p:cNvPr>
          <p:cNvSpPr>
            <a:spLocks noGrp="1"/>
          </p:cNvSpPr>
          <p:nvPr>
            <p:ph type="title"/>
          </p:nvPr>
        </p:nvSpPr>
        <p:spPr/>
        <p:txBody>
          <a:bodyPr>
            <a:normAutofit/>
          </a:bodyPr>
          <a:lstStyle/>
          <a:p>
            <a:r>
              <a:rPr lang="en-US" dirty="0"/>
              <a:t>Major Depressive Disorder: Common, Costly, Disabling</a:t>
            </a:r>
          </a:p>
        </p:txBody>
      </p:sp>
      <p:sp>
        <p:nvSpPr>
          <p:cNvPr id="3" name="Subtitle 2">
            <a:extLst>
              <a:ext uri="{FF2B5EF4-FFF2-40B4-BE49-F238E27FC236}">
                <a16:creationId xmlns:a16="http://schemas.microsoft.com/office/drawing/2014/main" id="{EFE1EB82-2AEA-430F-8087-123D660D7F6E}"/>
              </a:ext>
            </a:extLst>
          </p:cNvPr>
          <p:cNvSpPr>
            <a:spLocks noGrp="1"/>
          </p:cNvSpPr>
          <p:nvPr>
            <p:ph sz="half" idx="1"/>
          </p:nvPr>
        </p:nvSpPr>
        <p:spPr/>
        <p:txBody>
          <a:bodyPr>
            <a:normAutofit/>
          </a:bodyPr>
          <a:lstStyle/>
          <a:p>
            <a:pPr algn="l">
              <a:spcAft>
                <a:spcPts val="300"/>
              </a:spcAft>
            </a:pPr>
            <a:r>
              <a:rPr lang="en-US" sz="2200" dirty="0"/>
              <a:t>In the United States, MDD has a</a:t>
            </a:r>
            <a:r>
              <a:rPr lang="en-US" sz="2200" baseline="30000" dirty="0"/>
              <a:t>1</a:t>
            </a:r>
            <a:r>
              <a:rPr lang="en-US" sz="2200" dirty="0"/>
              <a:t>:</a:t>
            </a:r>
          </a:p>
          <a:p>
            <a:pPr lvl="1">
              <a:spcAft>
                <a:spcPts val="300"/>
              </a:spcAft>
              <a:buFont typeface="Arial" panose="020B0604020202020204" pitchFamily="34" charset="0"/>
              <a:buChar char="̶"/>
            </a:pPr>
            <a:r>
              <a:rPr lang="en-US" sz="2000" dirty="0"/>
              <a:t>12-month prevalence of ~10%</a:t>
            </a:r>
          </a:p>
          <a:p>
            <a:pPr lvl="1">
              <a:spcAft>
                <a:spcPts val="300"/>
              </a:spcAft>
              <a:buFont typeface="Arial" panose="020B0604020202020204" pitchFamily="34" charset="0"/>
              <a:buChar char="̶"/>
            </a:pPr>
            <a:r>
              <a:rPr lang="en-US" sz="2000" dirty="0"/>
              <a:t>Lifetime prevalence of ~21% </a:t>
            </a:r>
          </a:p>
          <a:p>
            <a:pPr algn="l">
              <a:spcAft>
                <a:spcPts val="300"/>
              </a:spcAft>
            </a:pPr>
            <a:r>
              <a:rPr lang="en-US" sz="2200" dirty="0"/>
              <a:t>Direct and indirect costs of MDD</a:t>
            </a:r>
            <a:r>
              <a:rPr lang="en-US" sz="2200" baseline="30000" dirty="0"/>
              <a:t>2</a:t>
            </a:r>
            <a:r>
              <a:rPr lang="en-US" sz="2200" dirty="0"/>
              <a:t>:</a:t>
            </a:r>
          </a:p>
          <a:p>
            <a:pPr lvl="1">
              <a:spcAft>
                <a:spcPts val="300"/>
              </a:spcAft>
            </a:pPr>
            <a:r>
              <a:rPr lang="en-US" sz="2000" dirty="0"/>
              <a:t>Estimated $210.5 billion annually</a:t>
            </a:r>
          </a:p>
          <a:p>
            <a:pPr algn="l">
              <a:spcAft>
                <a:spcPts val="300"/>
              </a:spcAft>
            </a:pPr>
            <a:r>
              <a:rPr lang="en-US" sz="2200" dirty="0"/>
              <a:t>Worldwide, MDD is a leading cause of disability</a:t>
            </a:r>
            <a:r>
              <a:rPr lang="en-US" sz="2200" baseline="30000" dirty="0"/>
              <a:t>3</a:t>
            </a:r>
          </a:p>
        </p:txBody>
      </p:sp>
      <p:sp>
        <p:nvSpPr>
          <p:cNvPr id="6" name="Content Placeholder 5">
            <a:extLst>
              <a:ext uri="{FF2B5EF4-FFF2-40B4-BE49-F238E27FC236}">
                <a16:creationId xmlns:a16="http://schemas.microsoft.com/office/drawing/2014/main" id="{EDA031C3-A568-461C-8778-C87A32832902}"/>
              </a:ext>
            </a:extLst>
          </p:cNvPr>
          <p:cNvSpPr>
            <a:spLocks noGrp="1"/>
          </p:cNvSpPr>
          <p:nvPr>
            <p:ph sz="half" idx="2"/>
          </p:nvPr>
        </p:nvSpPr>
        <p:spPr/>
        <p:txBody>
          <a:bodyPr/>
          <a:lstStyle/>
          <a:p>
            <a:pPr>
              <a:spcAft>
                <a:spcPts val="300"/>
              </a:spcAft>
            </a:pPr>
            <a:r>
              <a:rPr lang="en-US" sz="2200" dirty="0"/>
              <a:t>MDD predicts decreases in role functioning4,5: </a:t>
            </a:r>
          </a:p>
          <a:p>
            <a:pPr lvl="1">
              <a:spcAft>
                <a:spcPts val="300"/>
              </a:spcAft>
            </a:pPr>
            <a:r>
              <a:rPr lang="en-US" sz="2000" dirty="0"/>
              <a:t>Low earnings </a:t>
            </a:r>
          </a:p>
          <a:p>
            <a:pPr lvl="1">
              <a:spcAft>
                <a:spcPts val="300"/>
              </a:spcAft>
            </a:pPr>
            <a:r>
              <a:rPr lang="en-US" sz="2000" dirty="0"/>
              <a:t>Poor work performance</a:t>
            </a:r>
          </a:p>
          <a:p>
            <a:pPr lvl="1">
              <a:spcAft>
                <a:spcPts val="300"/>
              </a:spcAft>
            </a:pPr>
            <a:r>
              <a:rPr lang="en-US" sz="2000" dirty="0"/>
              <a:t>Difficulties in marital relationships </a:t>
            </a:r>
          </a:p>
          <a:p>
            <a:pPr>
              <a:spcAft>
                <a:spcPts val="300"/>
              </a:spcAft>
            </a:pPr>
            <a:r>
              <a:rPr lang="en-US" sz="2200" dirty="0"/>
              <a:t>MDD is associated with physical illnesses6:</a:t>
            </a:r>
          </a:p>
          <a:p>
            <a:pPr lvl="1">
              <a:spcAft>
                <a:spcPts val="300"/>
              </a:spcAft>
            </a:pPr>
            <a:r>
              <a:rPr lang="en-US" sz="2000" dirty="0"/>
              <a:t>Cardiovascular disease, stroke</a:t>
            </a:r>
          </a:p>
          <a:p>
            <a:pPr lvl="1">
              <a:spcAft>
                <a:spcPts val="300"/>
              </a:spcAft>
            </a:pPr>
            <a:r>
              <a:rPr lang="en-US" sz="2000" dirty="0"/>
              <a:t>Chronic fatigue syndrome</a:t>
            </a:r>
          </a:p>
          <a:p>
            <a:pPr lvl="1">
              <a:spcAft>
                <a:spcPts val="300"/>
              </a:spcAft>
            </a:pPr>
            <a:r>
              <a:rPr lang="en-US" sz="2000" dirty="0"/>
              <a:t>Fibromyalgia</a:t>
            </a:r>
          </a:p>
          <a:p>
            <a:pPr lvl="1">
              <a:spcAft>
                <a:spcPts val="300"/>
              </a:spcAft>
            </a:pPr>
            <a:r>
              <a:rPr lang="en-US" sz="2000" dirty="0"/>
              <a:t>IBS</a:t>
            </a:r>
          </a:p>
          <a:p>
            <a:pPr>
              <a:spcAft>
                <a:spcPts val="300"/>
              </a:spcAft>
            </a:pPr>
            <a:endParaRPr lang="en-US" sz="2000" dirty="0"/>
          </a:p>
        </p:txBody>
      </p:sp>
      <p:sp>
        <p:nvSpPr>
          <p:cNvPr id="4" name="Text Box 11">
            <a:extLst>
              <a:ext uri="{FF2B5EF4-FFF2-40B4-BE49-F238E27FC236}">
                <a16:creationId xmlns:a16="http://schemas.microsoft.com/office/drawing/2014/main" id="{82135A42-69B5-4DF7-97F3-FC3181C35BC2}"/>
              </a:ext>
            </a:extLst>
          </p:cNvPr>
          <p:cNvSpPr txBox="1">
            <a:spLocks noChangeArrowheads="1"/>
          </p:cNvSpPr>
          <p:nvPr/>
        </p:nvSpPr>
        <p:spPr bwMode="auto">
          <a:xfrm>
            <a:off x="425652" y="5820960"/>
            <a:ext cx="616765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228600" indent="-228600" eaLnBrk="1" hangingPunct="1">
              <a:lnSpc>
                <a:spcPct val="100000"/>
              </a:lnSpc>
              <a:spcBef>
                <a:spcPct val="0"/>
              </a:spcBef>
              <a:spcAft>
                <a:spcPct val="0"/>
              </a:spcAft>
              <a:buClrTx/>
              <a:buAutoNum type="arabicPeriod"/>
            </a:pPr>
            <a:r>
              <a:rPr lang="en-US" altLang="en-US" sz="1200" b="0" dirty="0" err="1">
                <a:solidFill>
                  <a:schemeClr val="bg2"/>
                </a:solidFill>
                <a:latin typeface="Calibri" panose="020F0502020204030204" pitchFamily="34" charset="0"/>
              </a:rPr>
              <a:t>Hasin</a:t>
            </a:r>
            <a:r>
              <a:rPr lang="en-US" altLang="en-US" sz="1200" b="0" dirty="0">
                <a:solidFill>
                  <a:schemeClr val="bg2"/>
                </a:solidFill>
                <a:latin typeface="Calibri" panose="020F0502020204030204" pitchFamily="34" charset="0"/>
              </a:rPr>
              <a:t>. JAMA Psychiatry. 2018;75:336.  2. Greenberg. J Clin Psychiatry. </a:t>
            </a:r>
          </a:p>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2015;76:155. 3.</a:t>
            </a:r>
            <a:r>
              <a:rPr lang="en-US" sz="1200" b="0" dirty="0">
                <a:solidFill>
                  <a:schemeClr val="bg2"/>
                </a:solidFill>
                <a:latin typeface="Calibri" panose="020F0502020204030204" pitchFamily="34" charset="0"/>
              </a:rPr>
              <a:t> GBD 2017 Disease and Injury Incidence and Prevalence Collaborators</a:t>
            </a:r>
            <a:r>
              <a:rPr lang="en-US" altLang="en-US" sz="1200" b="0" dirty="0">
                <a:solidFill>
                  <a:schemeClr val="bg2"/>
                </a:solidFill>
                <a:latin typeface="Calibri" panose="020F0502020204030204" pitchFamily="34" charset="0"/>
              </a:rPr>
              <a:t>. Lancet. 2018;392:1789. 4. Amos. J Clin Psychiatry. 2018;79:</a:t>
            </a:r>
            <a:r>
              <a:rPr lang="en-US" sz="1200" b="0" dirty="0">
                <a:solidFill>
                  <a:schemeClr val="bg2"/>
                </a:solidFill>
                <a:latin typeface="Calibri" panose="020F0502020204030204" pitchFamily="34" charset="0"/>
              </a:rPr>
              <a:t>17m11725.  5. </a:t>
            </a:r>
            <a:r>
              <a:rPr lang="en-US" sz="1200" b="0" dirty="0" err="1">
                <a:solidFill>
                  <a:schemeClr val="bg2"/>
                </a:solidFill>
                <a:latin typeface="Calibri" panose="020F0502020204030204" pitchFamily="34" charset="0"/>
              </a:rPr>
              <a:t>Whisman</a:t>
            </a:r>
            <a:r>
              <a:rPr lang="en-US" sz="1200" b="0" dirty="0">
                <a:solidFill>
                  <a:schemeClr val="bg2"/>
                </a:solidFill>
                <a:latin typeface="Calibri" panose="020F0502020204030204" pitchFamily="34" charset="0"/>
              </a:rPr>
              <a:t>. </a:t>
            </a:r>
            <a:r>
              <a:rPr lang="pl-PL" sz="1200" b="0" dirty="0">
                <a:solidFill>
                  <a:schemeClr val="bg2"/>
                </a:solidFill>
                <a:latin typeface="Calibri" panose="020F0502020204030204" pitchFamily="34" charset="0"/>
              </a:rPr>
              <a:t>J Abnorm Psychol. 2007</a:t>
            </a:r>
            <a:r>
              <a:rPr lang="en-US" sz="1200" b="0" dirty="0">
                <a:solidFill>
                  <a:schemeClr val="bg2"/>
                </a:solidFill>
                <a:latin typeface="Calibri" panose="020F0502020204030204" pitchFamily="34" charset="0"/>
              </a:rPr>
              <a:t>;</a:t>
            </a:r>
            <a:r>
              <a:rPr lang="pl-PL" sz="1200" b="0" dirty="0">
                <a:solidFill>
                  <a:schemeClr val="bg2"/>
                </a:solidFill>
                <a:latin typeface="Calibri" panose="020F0502020204030204" pitchFamily="34" charset="0"/>
              </a:rPr>
              <a:t>116:638</a:t>
            </a:r>
            <a:r>
              <a:rPr lang="en-US" sz="1200" b="0" dirty="0">
                <a:solidFill>
                  <a:schemeClr val="bg2"/>
                </a:solidFill>
                <a:latin typeface="Calibri" panose="020F0502020204030204" pitchFamily="34" charset="0"/>
              </a:rPr>
              <a:t>. 6. Goodwin. Dialogues Clin Neurosci. 2006;8:259.</a:t>
            </a:r>
            <a:endParaRPr lang="en-US" altLang="en-US" sz="1200" b="0" dirty="0">
              <a:solidFill>
                <a:schemeClr val="bg2"/>
              </a:solidFill>
              <a:latin typeface="Calibri" panose="020F0502020204030204" pitchFamily="34" charset="0"/>
            </a:endParaRPr>
          </a:p>
        </p:txBody>
      </p:sp>
      <p:grpSp>
        <p:nvGrpSpPr>
          <p:cNvPr id="11" name="Group 1">
            <a:extLst>
              <a:ext uri="{FF2B5EF4-FFF2-40B4-BE49-F238E27FC236}">
                <a16:creationId xmlns:a16="http://schemas.microsoft.com/office/drawing/2014/main" id="{CDB8E45F-C24D-43BD-9354-E603B068C540}"/>
              </a:ext>
            </a:extLst>
          </p:cNvPr>
          <p:cNvGrpSpPr>
            <a:grpSpLocks/>
          </p:cNvGrpSpPr>
          <p:nvPr/>
        </p:nvGrpSpPr>
        <p:grpSpPr bwMode="auto">
          <a:xfrm>
            <a:off x="9392911" y="6213768"/>
            <a:ext cx="2488502" cy="449064"/>
            <a:chOff x="9602074" y="3550251"/>
            <a:chExt cx="2488502" cy="449257"/>
          </a:xfrm>
        </p:grpSpPr>
        <p:pic>
          <p:nvPicPr>
            <p:cNvPr id="12" name="Picture 11">
              <a:extLst>
                <a:ext uri="{FF2B5EF4-FFF2-40B4-BE49-F238E27FC236}">
                  <a16:creationId xmlns:a16="http://schemas.microsoft.com/office/drawing/2014/main" id="{C62AB426-BDF9-4847-BCFA-8DD78BCA88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27056854-BD94-4944-986F-2745CBA8152E}"/>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54491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7331D-7789-4614-BE6E-64C2820BB2C1}"/>
              </a:ext>
            </a:extLst>
          </p:cNvPr>
          <p:cNvSpPr>
            <a:spLocks noGrp="1"/>
          </p:cNvSpPr>
          <p:nvPr>
            <p:ph type="title"/>
          </p:nvPr>
        </p:nvSpPr>
        <p:spPr/>
        <p:txBody>
          <a:bodyPr>
            <a:normAutofit/>
          </a:bodyPr>
          <a:lstStyle/>
          <a:p>
            <a:r>
              <a:rPr lang="en-US" dirty="0"/>
              <a:t>Antidepressants: How Effective Are They?</a:t>
            </a:r>
          </a:p>
        </p:txBody>
      </p:sp>
      <p:sp>
        <p:nvSpPr>
          <p:cNvPr id="3" name="Subtitle 2">
            <a:extLst>
              <a:ext uri="{FF2B5EF4-FFF2-40B4-BE49-F238E27FC236}">
                <a16:creationId xmlns:a16="http://schemas.microsoft.com/office/drawing/2014/main" id="{EFE1EB82-2AEA-430F-8087-123D660D7F6E}"/>
              </a:ext>
            </a:extLst>
          </p:cNvPr>
          <p:cNvSpPr>
            <a:spLocks noGrp="1"/>
          </p:cNvSpPr>
          <p:nvPr>
            <p:ph idx="1"/>
          </p:nvPr>
        </p:nvSpPr>
        <p:spPr>
          <a:xfrm>
            <a:off x="604675" y="1513047"/>
            <a:ext cx="10877529" cy="446906"/>
          </a:xfrm>
        </p:spPr>
        <p:txBody>
          <a:bodyPr>
            <a:normAutofit/>
          </a:bodyPr>
          <a:lstStyle/>
          <a:p>
            <a:pPr marL="0" indent="0">
              <a:buNone/>
            </a:pPr>
            <a:r>
              <a:rPr lang="en-US" sz="2000" dirty="0"/>
              <a:t>2018 Network Metanalysis</a:t>
            </a:r>
            <a:r>
              <a:rPr lang="en-US" sz="2000" baseline="30000" dirty="0"/>
              <a:t>1</a:t>
            </a:r>
            <a:r>
              <a:rPr lang="en-US" sz="2000" dirty="0"/>
              <a:t>: </a:t>
            </a:r>
          </a:p>
        </p:txBody>
      </p:sp>
      <p:sp>
        <p:nvSpPr>
          <p:cNvPr id="5" name="TextBox 4">
            <a:extLst>
              <a:ext uri="{FF2B5EF4-FFF2-40B4-BE49-F238E27FC236}">
                <a16:creationId xmlns:a16="http://schemas.microsoft.com/office/drawing/2014/main" id="{681CAE65-79DA-4A80-AD77-C1A5BB50FE0A}"/>
              </a:ext>
            </a:extLst>
          </p:cNvPr>
          <p:cNvSpPr txBox="1"/>
          <p:nvPr/>
        </p:nvSpPr>
        <p:spPr>
          <a:xfrm>
            <a:off x="604675" y="3220014"/>
            <a:ext cx="4739640" cy="3233706"/>
          </a:xfrm>
          <a:prstGeom prst="rect">
            <a:avLst/>
          </a:prstGeom>
          <a:noFill/>
        </p:spPr>
        <p:txBody>
          <a:bodyPr wrap="square" rtlCol="0">
            <a:spAutoFit/>
          </a:bodyPr>
          <a:lstStyle/>
          <a:p>
            <a:pPr>
              <a:lnSpc>
                <a:spcPct val="90000"/>
              </a:lnSpc>
              <a:spcBef>
                <a:spcPts val="1000"/>
              </a:spcBef>
              <a:spcAft>
                <a:spcPts val="0"/>
              </a:spcAft>
            </a:pPr>
            <a:r>
              <a:rPr lang="en-US" b="0" dirty="0">
                <a:solidFill>
                  <a:schemeClr val="bg1"/>
                </a:solidFill>
                <a:latin typeface="Calibri" panose="020F0502020204030204" pitchFamily="34" charset="0"/>
              </a:rPr>
              <a:t>Most effective in head-to-head studies</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(OR Ranges: 1.19-1.96) </a:t>
            </a:r>
          </a:p>
          <a:p>
            <a:pPr marL="342900" indent="-230188">
              <a:lnSpc>
                <a:spcPct val="90000"/>
              </a:lnSpc>
              <a:spcBef>
                <a:spcPts val="1000"/>
              </a:spcBef>
              <a:spcAft>
                <a:spcPts val="0"/>
              </a:spcAft>
              <a:buFont typeface="Wingdings" panose="05000000000000000000" pitchFamily="2" charset="2"/>
              <a:buChar char="§"/>
            </a:pPr>
            <a:r>
              <a:rPr lang="en-US" b="0" dirty="0">
                <a:solidFill>
                  <a:schemeClr val="bg1"/>
                </a:solidFill>
                <a:latin typeface="Calibri" panose="020F0502020204030204" pitchFamily="34" charset="0"/>
              </a:rPr>
              <a:t>Agomelatine</a:t>
            </a:r>
          </a:p>
          <a:p>
            <a:pPr marL="342900" indent="-230188">
              <a:lnSpc>
                <a:spcPct val="90000"/>
              </a:lnSpc>
              <a:spcBef>
                <a:spcPts val="1000"/>
              </a:spcBef>
              <a:spcAft>
                <a:spcPts val="0"/>
              </a:spcAft>
              <a:buFont typeface="Wingdings" panose="05000000000000000000" pitchFamily="2" charset="2"/>
              <a:buChar char="§"/>
            </a:pPr>
            <a:r>
              <a:rPr lang="en-US" b="0" dirty="0">
                <a:solidFill>
                  <a:schemeClr val="bg1"/>
                </a:solidFill>
                <a:latin typeface="Calibri" panose="020F0502020204030204" pitchFamily="34" charset="0"/>
              </a:rPr>
              <a:t>Amitriptyline</a:t>
            </a:r>
          </a:p>
          <a:p>
            <a:pPr marL="342900" indent="-230188">
              <a:lnSpc>
                <a:spcPct val="90000"/>
              </a:lnSpc>
              <a:spcBef>
                <a:spcPts val="1000"/>
              </a:spcBef>
              <a:spcAft>
                <a:spcPts val="0"/>
              </a:spcAft>
              <a:buFont typeface="Wingdings" panose="05000000000000000000" pitchFamily="2" charset="2"/>
              <a:buChar char="§"/>
            </a:pPr>
            <a:r>
              <a:rPr lang="en-US" b="0" dirty="0">
                <a:solidFill>
                  <a:schemeClr val="bg1"/>
                </a:solidFill>
                <a:latin typeface="Calibri" panose="020F0502020204030204" pitchFamily="34" charset="0"/>
              </a:rPr>
              <a:t>Escitalopram</a:t>
            </a:r>
          </a:p>
          <a:p>
            <a:pPr marL="342900" indent="-230188">
              <a:lnSpc>
                <a:spcPct val="90000"/>
              </a:lnSpc>
              <a:spcBef>
                <a:spcPts val="1000"/>
              </a:spcBef>
              <a:spcAft>
                <a:spcPts val="0"/>
              </a:spcAft>
              <a:buFont typeface="Wingdings" panose="05000000000000000000" pitchFamily="2" charset="2"/>
              <a:buChar char="§"/>
            </a:pPr>
            <a:r>
              <a:rPr lang="en-US" b="0" dirty="0">
                <a:solidFill>
                  <a:schemeClr val="bg1"/>
                </a:solidFill>
                <a:latin typeface="Calibri" panose="020F0502020204030204" pitchFamily="34" charset="0"/>
              </a:rPr>
              <a:t>Mirtazapine </a:t>
            </a:r>
          </a:p>
          <a:p>
            <a:pPr marL="342900" indent="-230188">
              <a:lnSpc>
                <a:spcPct val="90000"/>
              </a:lnSpc>
              <a:spcBef>
                <a:spcPts val="1000"/>
              </a:spcBef>
              <a:spcAft>
                <a:spcPts val="0"/>
              </a:spcAft>
              <a:buFont typeface="Wingdings" panose="05000000000000000000" pitchFamily="2" charset="2"/>
              <a:buChar char="§"/>
            </a:pPr>
            <a:r>
              <a:rPr lang="en-US" b="0" dirty="0">
                <a:solidFill>
                  <a:schemeClr val="bg1"/>
                </a:solidFill>
                <a:latin typeface="Calibri" panose="020F0502020204030204" pitchFamily="34" charset="0"/>
              </a:rPr>
              <a:t>Paroxetine</a:t>
            </a:r>
          </a:p>
          <a:p>
            <a:pPr marL="342900" indent="-230188">
              <a:lnSpc>
                <a:spcPct val="90000"/>
              </a:lnSpc>
              <a:spcBef>
                <a:spcPts val="1000"/>
              </a:spcBef>
              <a:spcAft>
                <a:spcPts val="0"/>
              </a:spcAft>
              <a:buFont typeface="Wingdings" panose="05000000000000000000" pitchFamily="2" charset="2"/>
              <a:buChar char="§"/>
            </a:pPr>
            <a:r>
              <a:rPr lang="en-US" b="0" dirty="0">
                <a:solidFill>
                  <a:schemeClr val="bg1"/>
                </a:solidFill>
                <a:latin typeface="Calibri" panose="020F0502020204030204" pitchFamily="34" charset="0"/>
              </a:rPr>
              <a:t>Venlafaxine </a:t>
            </a:r>
          </a:p>
          <a:p>
            <a:pPr marL="342900" indent="-230188">
              <a:lnSpc>
                <a:spcPct val="90000"/>
              </a:lnSpc>
              <a:spcBef>
                <a:spcPts val="1000"/>
              </a:spcBef>
              <a:spcAft>
                <a:spcPts val="0"/>
              </a:spcAft>
              <a:buFont typeface="Wingdings" panose="05000000000000000000" pitchFamily="2" charset="2"/>
              <a:buChar char="§"/>
            </a:pPr>
            <a:r>
              <a:rPr lang="en-US" b="0" dirty="0">
                <a:solidFill>
                  <a:schemeClr val="bg1"/>
                </a:solidFill>
                <a:latin typeface="Calibri" panose="020F0502020204030204" pitchFamily="34" charset="0"/>
              </a:rPr>
              <a:t>Vortioxetine </a:t>
            </a:r>
          </a:p>
        </p:txBody>
      </p:sp>
      <p:sp>
        <p:nvSpPr>
          <p:cNvPr id="6" name="TextBox 5">
            <a:extLst>
              <a:ext uri="{FF2B5EF4-FFF2-40B4-BE49-F238E27FC236}">
                <a16:creationId xmlns:a16="http://schemas.microsoft.com/office/drawing/2014/main" id="{801B5BDE-125B-4767-A573-F1663FBE120F}"/>
              </a:ext>
            </a:extLst>
          </p:cNvPr>
          <p:cNvSpPr txBox="1"/>
          <p:nvPr/>
        </p:nvSpPr>
        <p:spPr>
          <a:xfrm>
            <a:off x="6868598" y="3220014"/>
            <a:ext cx="4513263" cy="2101088"/>
          </a:xfrm>
          <a:prstGeom prst="rect">
            <a:avLst/>
          </a:prstGeom>
          <a:noFill/>
        </p:spPr>
        <p:txBody>
          <a:bodyPr wrap="square" rtlCol="0">
            <a:spAutoFit/>
          </a:bodyPr>
          <a:lstStyle/>
          <a:p>
            <a:pPr>
              <a:lnSpc>
                <a:spcPct val="90000"/>
              </a:lnSpc>
              <a:spcBef>
                <a:spcPts val="1000"/>
              </a:spcBef>
              <a:spcAft>
                <a:spcPts val="0"/>
              </a:spcAft>
            </a:pPr>
            <a:r>
              <a:rPr lang="en-US" b="0" dirty="0">
                <a:solidFill>
                  <a:schemeClr val="bg1"/>
                </a:solidFill>
                <a:latin typeface="Calibri" panose="020F0502020204030204" pitchFamily="34" charset="0"/>
              </a:rPr>
              <a:t>Least effective in head-to-head studies</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(OR Ranges: 0.51-0.84) </a:t>
            </a:r>
          </a:p>
          <a:p>
            <a:pPr marL="342900" indent="-230188">
              <a:lnSpc>
                <a:spcPct val="90000"/>
              </a:lnSpc>
              <a:spcBef>
                <a:spcPts val="1000"/>
              </a:spcBef>
              <a:spcAft>
                <a:spcPts val="0"/>
              </a:spcAft>
              <a:buFont typeface="Wingdings" panose="05000000000000000000" pitchFamily="2" charset="2"/>
              <a:buChar char="§"/>
            </a:pPr>
            <a:r>
              <a:rPr lang="en-US" b="0" dirty="0">
                <a:solidFill>
                  <a:schemeClr val="bg1"/>
                </a:solidFill>
                <a:latin typeface="Calibri" panose="020F0502020204030204" pitchFamily="34" charset="0"/>
              </a:rPr>
              <a:t>Fluoxetine</a:t>
            </a:r>
          </a:p>
          <a:p>
            <a:pPr marL="342900" indent="-230188">
              <a:lnSpc>
                <a:spcPct val="90000"/>
              </a:lnSpc>
              <a:spcBef>
                <a:spcPts val="1000"/>
              </a:spcBef>
              <a:spcAft>
                <a:spcPts val="0"/>
              </a:spcAft>
              <a:buFont typeface="Wingdings" panose="05000000000000000000" pitchFamily="2" charset="2"/>
              <a:buChar char="§"/>
            </a:pPr>
            <a:r>
              <a:rPr lang="en-US" b="0" dirty="0">
                <a:solidFill>
                  <a:schemeClr val="bg1"/>
                </a:solidFill>
                <a:latin typeface="Calibri" panose="020F0502020204030204" pitchFamily="34" charset="0"/>
              </a:rPr>
              <a:t>Fluvoxamine</a:t>
            </a:r>
          </a:p>
          <a:p>
            <a:pPr marL="342900" indent="-230188">
              <a:lnSpc>
                <a:spcPct val="90000"/>
              </a:lnSpc>
              <a:spcBef>
                <a:spcPts val="1000"/>
              </a:spcBef>
              <a:spcAft>
                <a:spcPts val="0"/>
              </a:spcAft>
              <a:buFont typeface="Wingdings" panose="05000000000000000000" pitchFamily="2" charset="2"/>
              <a:buChar char="§"/>
            </a:pPr>
            <a:r>
              <a:rPr lang="en-US" b="0" dirty="0">
                <a:solidFill>
                  <a:schemeClr val="bg1"/>
                </a:solidFill>
                <a:latin typeface="Calibri" panose="020F0502020204030204" pitchFamily="34" charset="0"/>
              </a:rPr>
              <a:t>Reboxetine</a:t>
            </a:r>
          </a:p>
          <a:p>
            <a:pPr marL="342900" indent="-230188">
              <a:lnSpc>
                <a:spcPct val="90000"/>
              </a:lnSpc>
              <a:spcBef>
                <a:spcPts val="1000"/>
              </a:spcBef>
              <a:spcAft>
                <a:spcPts val="0"/>
              </a:spcAft>
              <a:buFont typeface="Wingdings" panose="05000000000000000000" pitchFamily="2" charset="2"/>
              <a:buChar char="§"/>
            </a:pPr>
            <a:r>
              <a:rPr lang="en-US" b="0" dirty="0">
                <a:solidFill>
                  <a:schemeClr val="bg1"/>
                </a:solidFill>
                <a:latin typeface="Calibri" panose="020F0502020204030204" pitchFamily="34" charset="0"/>
              </a:rPr>
              <a:t>Trazodone</a:t>
            </a:r>
          </a:p>
        </p:txBody>
      </p:sp>
      <p:sp>
        <p:nvSpPr>
          <p:cNvPr id="7" name="TextBox 6">
            <a:extLst>
              <a:ext uri="{FF2B5EF4-FFF2-40B4-BE49-F238E27FC236}">
                <a16:creationId xmlns:a16="http://schemas.microsoft.com/office/drawing/2014/main" id="{CFACA968-2837-4D77-98C8-3B3937D476CE}"/>
              </a:ext>
            </a:extLst>
          </p:cNvPr>
          <p:cNvSpPr txBox="1"/>
          <p:nvPr/>
        </p:nvSpPr>
        <p:spPr>
          <a:xfrm>
            <a:off x="422710" y="6374717"/>
            <a:ext cx="5181600" cy="276999"/>
          </a:xfrm>
          <a:prstGeom prst="rect">
            <a:avLst/>
          </a:prstGeom>
          <a:noFill/>
        </p:spPr>
        <p:txBody>
          <a:bodyPr wrap="square" rtlCol="0">
            <a:spAutoFit/>
          </a:bodyPr>
          <a:lstStyle/>
          <a:p>
            <a:r>
              <a:rPr lang="en-US" sz="1200" b="0" dirty="0">
                <a:solidFill>
                  <a:schemeClr val="bg2"/>
                </a:solidFill>
                <a:latin typeface="Calibri" panose="020F0502020204030204" pitchFamily="34" charset="0"/>
              </a:rPr>
              <a:t>Cipriani. Lancet. 2018;391:P1357. </a:t>
            </a:r>
          </a:p>
        </p:txBody>
      </p:sp>
      <p:sp>
        <p:nvSpPr>
          <p:cNvPr id="8" name="Rectangle 7">
            <a:extLst>
              <a:ext uri="{FF2B5EF4-FFF2-40B4-BE49-F238E27FC236}">
                <a16:creationId xmlns:a16="http://schemas.microsoft.com/office/drawing/2014/main" id="{62910567-877D-432F-A82B-7174ACEB97AE}"/>
              </a:ext>
            </a:extLst>
          </p:cNvPr>
          <p:cNvSpPr/>
          <p:nvPr/>
        </p:nvSpPr>
        <p:spPr>
          <a:xfrm>
            <a:off x="6868598" y="1923298"/>
            <a:ext cx="2676374" cy="808939"/>
          </a:xfrm>
          <a:prstGeom prst="rect">
            <a:avLst/>
          </a:prstGeom>
        </p:spPr>
        <p:txBody>
          <a:bodyPr wrap="none">
            <a:spAutoFit/>
          </a:bodyPr>
          <a:lstStyle/>
          <a:p>
            <a:pPr marL="285750" indent="-285750">
              <a:lnSpc>
                <a:spcPct val="90000"/>
              </a:lnSpc>
              <a:spcBef>
                <a:spcPts val="1000"/>
              </a:spcBef>
              <a:spcAft>
                <a:spcPts val="700"/>
              </a:spcAft>
              <a:buFont typeface="Wingdings" panose="05000000000000000000" pitchFamily="2" charset="2"/>
              <a:buChar char="§"/>
            </a:pPr>
            <a:r>
              <a:rPr lang="en-US" b="0" dirty="0">
                <a:solidFill>
                  <a:schemeClr val="bg1"/>
                </a:solidFill>
                <a:latin typeface="Calibri" panose="020F0502020204030204" pitchFamily="34" charset="0"/>
              </a:rPr>
              <a:t>52 double-blind studies</a:t>
            </a:r>
          </a:p>
          <a:p>
            <a:pPr marL="285750" indent="-285750">
              <a:lnSpc>
                <a:spcPct val="90000"/>
              </a:lnSpc>
              <a:spcBef>
                <a:spcPts val="1000"/>
              </a:spcBef>
              <a:spcAft>
                <a:spcPts val="700"/>
              </a:spcAft>
              <a:buFont typeface="Wingdings" panose="05000000000000000000" pitchFamily="2" charset="2"/>
              <a:buChar char="§"/>
            </a:pPr>
            <a:r>
              <a:rPr lang="en-US" b="0" dirty="0">
                <a:solidFill>
                  <a:schemeClr val="bg1"/>
                </a:solidFill>
                <a:latin typeface="Calibri" panose="020F0502020204030204" pitchFamily="34" charset="0"/>
              </a:rPr>
              <a:t>116,477 patients</a:t>
            </a:r>
          </a:p>
        </p:txBody>
      </p:sp>
      <p:sp>
        <p:nvSpPr>
          <p:cNvPr id="10" name="Rectangle 9">
            <a:extLst>
              <a:ext uri="{FF2B5EF4-FFF2-40B4-BE49-F238E27FC236}">
                <a16:creationId xmlns:a16="http://schemas.microsoft.com/office/drawing/2014/main" id="{AADFF268-E860-4FF1-92FF-D01CC165FAAB}"/>
              </a:ext>
            </a:extLst>
          </p:cNvPr>
          <p:cNvSpPr/>
          <p:nvPr/>
        </p:nvSpPr>
        <p:spPr>
          <a:xfrm>
            <a:off x="612696" y="1892961"/>
            <a:ext cx="6096000" cy="808939"/>
          </a:xfrm>
          <a:prstGeom prst="rect">
            <a:avLst/>
          </a:prstGeom>
        </p:spPr>
        <p:txBody>
          <a:bodyPr>
            <a:spAutoFit/>
          </a:bodyPr>
          <a:lstStyle/>
          <a:p>
            <a:pPr marL="285750" indent="-173038">
              <a:lnSpc>
                <a:spcPct val="90000"/>
              </a:lnSpc>
              <a:spcBef>
                <a:spcPts val="1000"/>
              </a:spcBef>
              <a:spcAft>
                <a:spcPts val="700"/>
              </a:spcAft>
              <a:buFont typeface="Wingdings" panose="05000000000000000000" pitchFamily="2" charset="2"/>
              <a:buChar char="§"/>
            </a:pPr>
            <a:r>
              <a:rPr lang="en-US" b="0" dirty="0">
                <a:solidFill>
                  <a:schemeClr val="bg1"/>
                </a:solidFill>
                <a:latin typeface="Calibri" panose="020F0502020204030204" pitchFamily="34" charset="0"/>
              </a:rPr>
              <a:t>Acute treatment of adults with MDD	</a:t>
            </a:r>
          </a:p>
          <a:p>
            <a:pPr marL="285750" indent="-173038">
              <a:lnSpc>
                <a:spcPct val="90000"/>
              </a:lnSpc>
              <a:spcBef>
                <a:spcPts val="1000"/>
              </a:spcBef>
              <a:spcAft>
                <a:spcPts val="700"/>
              </a:spcAft>
              <a:buFont typeface="Wingdings" panose="05000000000000000000" pitchFamily="2" charset="2"/>
              <a:buChar char="§"/>
            </a:pPr>
            <a:r>
              <a:rPr lang="en-US" b="0" dirty="0">
                <a:solidFill>
                  <a:schemeClr val="bg1"/>
                </a:solidFill>
                <a:latin typeface="Calibri" panose="020F0502020204030204" pitchFamily="34" charset="0"/>
              </a:rPr>
              <a:t>21 1</a:t>
            </a:r>
            <a:r>
              <a:rPr lang="en-US" b="0" baseline="30000" dirty="0">
                <a:solidFill>
                  <a:schemeClr val="bg1"/>
                </a:solidFill>
                <a:latin typeface="Calibri" panose="020F0502020204030204" pitchFamily="34" charset="0"/>
              </a:rPr>
              <a:t>st</a:t>
            </a:r>
            <a:r>
              <a:rPr lang="en-US" b="0" dirty="0">
                <a:solidFill>
                  <a:schemeClr val="bg1"/>
                </a:solidFill>
                <a:latin typeface="Calibri" panose="020F0502020204030204" pitchFamily="34" charset="0"/>
              </a:rPr>
              <a:t> and 2</a:t>
            </a:r>
            <a:r>
              <a:rPr lang="en-US" b="0" baseline="30000" dirty="0">
                <a:solidFill>
                  <a:schemeClr val="bg1"/>
                </a:solidFill>
                <a:latin typeface="Calibri" panose="020F0502020204030204" pitchFamily="34" charset="0"/>
              </a:rPr>
              <a:t>nd</a:t>
            </a:r>
            <a:r>
              <a:rPr lang="en-US" b="0" dirty="0">
                <a:solidFill>
                  <a:schemeClr val="bg1"/>
                </a:solidFill>
                <a:latin typeface="Calibri" panose="020F0502020204030204" pitchFamily="34" charset="0"/>
              </a:rPr>
              <a:t> generation antidepressants</a:t>
            </a:r>
          </a:p>
        </p:txBody>
      </p:sp>
      <p:sp>
        <p:nvSpPr>
          <p:cNvPr id="11" name="Rectangle 10">
            <a:extLst>
              <a:ext uri="{FF2B5EF4-FFF2-40B4-BE49-F238E27FC236}">
                <a16:creationId xmlns:a16="http://schemas.microsoft.com/office/drawing/2014/main" id="{47AE47D5-0D95-412C-90DE-4B5BB993EEBC}"/>
              </a:ext>
            </a:extLst>
          </p:cNvPr>
          <p:cNvSpPr/>
          <p:nvPr/>
        </p:nvSpPr>
        <p:spPr>
          <a:xfrm>
            <a:off x="631511" y="2782984"/>
            <a:ext cx="5267789" cy="400110"/>
          </a:xfrm>
          <a:prstGeom prst="rect">
            <a:avLst/>
          </a:prstGeom>
        </p:spPr>
        <p:txBody>
          <a:bodyPr wrap="none">
            <a:spAutoFit/>
          </a:bodyPr>
          <a:lstStyle/>
          <a:p>
            <a:r>
              <a:rPr lang="en-US" sz="2000" b="0" i="1" dirty="0">
                <a:solidFill>
                  <a:schemeClr val="bg1"/>
                </a:solidFill>
                <a:latin typeface="Calibri" panose="020F0502020204030204" pitchFamily="34" charset="0"/>
              </a:rPr>
              <a:t>All</a:t>
            </a:r>
            <a:r>
              <a:rPr lang="en-US" sz="2000" b="0" dirty="0">
                <a:solidFill>
                  <a:schemeClr val="bg1"/>
                </a:solidFill>
                <a:latin typeface="Calibri" panose="020F0502020204030204" pitchFamily="34" charset="0"/>
              </a:rPr>
              <a:t> antidepressants more effective than placebo</a:t>
            </a:r>
          </a:p>
        </p:txBody>
      </p:sp>
      <p:grpSp>
        <p:nvGrpSpPr>
          <p:cNvPr id="15" name="Group 1">
            <a:extLst>
              <a:ext uri="{FF2B5EF4-FFF2-40B4-BE49-F238E27FC236}">
                <a16:creationId xmlns:a16="http://schemas.microsoft.com/office/drawing/2014/main" id="{B8455922-7EAD-4636-89D1-D750F89E4641}"/>
              </a:ext>
            </a:extLst>
          </p:cNvPr>
          <p:cNvGrpSpPr>
            <a:grpSpLocks/>
          </p:cNvGrpSpPr>
          <p:nvPr/>
        </p:nvGrpSpPr>
        <p:grpSpPr bwMode="auto">
          <a:xfrm>
            <a:off x="9392911" y="6213768"/>
            <a:ext cx="2488502" cy="449064"/>
            <a:chOff x="9602074" y="3550251"/>
            <a:chExt cx="2488502" cy="449257"/>
          </a:xfrm>
        </p:grpSpPr>
        <p:pic>
          <p:nvPicPr>
            <p:cNvPr id="16" name="Picture 15">
              <a:extLst>
                <a:ext uri="{FF2B5EF4-FFF2-40B4-BE49-F238E27FC236}">
                  <a16:creationId xmlns:a16="http://schemas.microsoft.com/office/drawing/2014/main" id="{94708122-E623-46BF-B0F8-A2082F18D1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7" name="Rectangle 8">
              <a:extLst>
                <a:ext uri="{FF2B5EF4-FFF2-40B4-BE49-F238E27FC236}">
                  <a16:creationId xmlns:a16="http://schemas.microsoft.com/office/drawing/2014/main" id="{2C824103-B211-4817-9F60-D0EB0784C44D}"/>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30479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7331D-7789-4614-BE6E-64C2820BB2C1}"/>
              </a:ext>
            </a:extLst>
          </p:cNvPr>
          <p:cNvSpPr>
            <a:spLocks noGrp="1"/>
          </p:cNvSpPr>
          <p:nvPr>
            <p:ph type="title"/>
          </p:nvPr>
        </p:nvSpPr>
        <p:spPr/>
        <p:txBody>
          <a:bodyPr>
            <a:noAutofit/>
          </a:bodyPr>
          <a:lstStyle/>
          <a:p>
            <a:r>
              <a:rPr lang="en-US" dirty="0"/>
              <a:t>STAR*D: Antidepressant Efficacy Decreases With Successive Acute Treatments </a:t>
            </a:r>
          </a:p>
        </p:txBody>
      </p:sp>
      <p:sp>
        <p:nvSpPr>
          <p:cNvPr id="4" name="Text Box 11">
            <a:extLst>
              <a:ext uri="{FF2B5EF4-FFF2-40B4-BE49-F238E27FC236}">
                <a16:creationId xmlns:a16="http://schemas.microsoft.com/office/drawing/2014/main" id="{82135A42-69B5-4DF7-97F3-FC3181C35BC2}"/>
              </a:ext>
            </a:extLst>
          </p:cNvPr>
          <p:cNvSpPr txBox="1">
            <a:spLocks noChangeArrowheads="1"/>
          </p:cNvSpPr>
          <p:nvPr/>
        </p:nvSpPr>
        <p:spPr bwMode="auto">
          <a:xfrm>
            <a:off x="438749" y="6369001"/>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Rush. Am J Psychiatry. 2006;163:1905.</a:t>
            </a:r>
          </a:p>
        </p:txBody>
      </p:sp>
      <p:grpSp>
        <p:nvGrpSpPr>
          <p:cNvPr id="24" name="Group 23">
            <a:extLst>
              <a:ext uri="{FF2B5EF4-FFF2-40B4-BE49-F238E27FC236}">
                <a16:creationId xmlns:a16="http://schemas.microsoft.com/office/drawing/2014/main" id="{70498E0B-2904-46D9-AEE1-7373CD56D6E0}"/>
              </a:ext>
            </a:extLst>
          </p:cNvPr>
          <p:cNvGrpSpPr/>
          <p:nvPr/>
        </p:nvGrpSpPr>
        <p:grpSpPr>
          <a:xfrm>
            <a:off x="2186947" y="1779829"/>
            <a:ext cx="64008" cy="2911662"/>
            <a:chOff x="2169695" y="2213791"/>
            <a:chExt cx="104274" cy="2911662"/>
          </a:xfrm>
        </p:grpSpPr>
        <p:cxnSp>
          <p:nvCxnSpPr>
            <p:cNvPr id="12" name="Straight Connector 11">
              <a:extLst>
                <a:ext uri="{FF2B5EF4-FFF2-40B4-BE49-F238E27FC236}">
                  <a16:creationId xmlns:a16="http://schemas.microsoft.com/office/drawing/2014/main" id="{07E36B9B-2220-4763-A13D-FD138FAA4566}"/>
                </a:ext>
              </a:extLst>
            </p:cNvPr>
            <p:cNvCxnSpPr/>
            <p:nvPr/>
          </p:nvCxnSpPr>
          <p:spPr bwMode="auto">
            <a:xfrm>
              <a:off x="2169695" y="2213791"/>
              <a:ext cx="104274"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5921744F-48F8-48AA-9C2B-54534A551B40}"/>
                </a:ext>
              </a:extLst>
            </p:cNvPr>
            <p:cNvCxnSpPr/>
            <p:nvPr/>
          </p:nvCxnSpPr>
          <p:spPr bwMode="auto">
            <a:xfrm>
              <a:off x="2169695" y="2577749"/>
              <a:ext cx="104274"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D72506C2-CE6C-47D0-BD41-D86D14170DED}"/>
                </a:ext>
              </a:extLst>
            </p:cNvPr>
            <p:cNvCxnSpPr/>
            <p:nvPr/>
          </p:nvCxnSpPr>
          <p:spPr bwMode="auto">
            <a:xfrm>
              <a:off x="2169695" y="2941707"/>
              <a:ext cx="104274"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461599B9-FEDB-4B2D-A086-043DFB6FCC70}"/>
                </a:ext>
              </a:extLst>
            </p:cNvPr>
            <p:cNvCxnSpPr/>
            <p:nvPr/>
          </p:nvCxnSpPr>
          <p:spPr bwMode="auto">
            <a:xfrm>
              <a:off x="2169695" y="3305665"/>
              <a:ext cx="104274"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BFE0B83A-B84E-4DAD-872D-115ED231C9AA}"/>
                </a:ext>
              </a:extLst>
            </p:cNvPr>
            <p:cNvCxnSpPr/>
            <p:nvPr/>
          </p:nvCxnSpPr>
          <p:spPr bwMode="auto">
            <a:xfrm>
              <a:off x="2169695" y="3669623"/>
              <a:ext cx="104274"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F401345A-2191-4A2E-B885-0628B730E08A}"/>
                </a:ext>
              </a:extLst>
            </p:cNvPr>
            <p:cNvCxnSpPr/>
            <p:nvPr/>
          </p:nvCxnSpPr>
          <p:spPr bwMode="auto">
            <a:xfrm>
              <a:off x="2169695" y="4033581"/>
              <a:ext cx="104274"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4E5DFC0C-39DF-4927-BB18-830B071A72C0}"/>
                </a:ext>
              </a:extLst>
            </p:cNvPr>
            <p:cNvCxnSpPr/>
            <p:nvPr/>
          </p:nvCxnSpPr>
          <p:spPr bwMode="auto">
            <a:xfrm>
              <a:off x="2169695" y="4397539"/>
              <a:ext cx="104274"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5C95C4FC-D886-428C-85E6-AF8320207C99}"/>
                </a:ext>
              </a:extLst>
            </p:cNvPr>
            <p:cNvCxnSpPr/>
            <p:nvPr/>
          </p:nvCxnSpPr>
          <p:spPr bwMode="auto">
            <a:xfrm>
              <a:off x="2169695" y="4761497"/>
              <a:ext cx="104274"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0F7D106E-7D43-4E7B-9439-31BB096636CB}"/>
                </a:ext>
              </a:extLst>
            </p:cNvPr>
            <p:cNvCxnSpPr/>
            <p:nvPr/>
          </p:nvCxnSpPr>
          <p:spPr bwMode="auto">
            <a:xfrm>
              <a:off x="2169695" y="5125453"/>
              <a:ext cx="104274" cy="0"/>
            </a:xfrm>
            <a:prstGeom prst="line">
              <a:avLst/>
            </a:prstGeom>
            <a:noFill/>
            <a:ln w="28575" cap="flat" cmpd="sng" algn="ctr">
              <a:solidFill>
                <a:schemeClr val="bg1"/>
              </a:solidFill>
              <a:prstDash val="solid"/>
              <a:round/>
              <a:headEnd type="none" w="med" len="med"/>
              <a:tailEnd type="none" w="med" len="med"/>
            </a:ln>
            <a:effectLst/>
          </p:spPr>
        </p:cxnSp>
      </p:grpSp>
      <p:sp>
        <p:nvSpPr>
          <p:cNvPr id="25" name="TextBox 24">
            <a:extLst>
              <a:ext uri="{FF2B5EF4-FFF2-40B4-BE49-F238E27FC236}">
                <a16:creationId xmlns:a16="http://schemas.microsoft.com/office/drawing/2014/main" id="{7597FE46-9FB0-45AF-AF81-936C9035C892}"/>
              </a:ext>
            </a:extLst>
          </p:cNvPr>
          <p:cNvSpPr txBox="1"/>
          <p:nvPr/>
        </p:nvSpPr>
        <p:spPr bwMode="auto">
          <a:xfrm>
            <a:off x="1812643" y="157914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6" name="TextBox 25">
            <a:extLst>
              <a:ext uri="{FF2B5EF4-FFF2-40B4-BE49-F238E27FC236}">
                <a16:creationId xmlns:a16="http://schemas.microsoft.com/office/drawing/2014/main" id="{B48B8F2F-DF01-4F02-99E7-CB073AEF17D9}"/>
              </a:ext>
            </a:extLst>
          </p:cNvPr>
          <p:cNvSpPr txBox="1"/>
          <p:nvPr/>
        </p:nvSpPr>
        <p:spPr bwMode="auto">
          <a:xfrm>
            <a:off x="1812643" y="19420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35</a:t>
            </a:r>
          </a:p>
        </p:txBody>
      </p:sp>
      <p:sp>
        <p:nvSpPr>
          <p:cNvPr id="27" name="TextBox 26">
            <a:extLst>
              <a:ext uri="{FF2B5EF4-FFF2-40B4-BE49-F238E27FC236}">
                <a16:creationId xmlns:a16="http://schemas.microsoft.com/office/drawing/2014/main" id="{D1FA5DB1-7AF6-4C64-AAF9-96C9B8D4CF91}"/>
              </a:ext>
            </a:extLst>
          </p:cNvPr>
          <p:cNvSpPr txBox="1"/>
          <p:nvPr/>
        </p:nvSpPr>
        <p:spPr bwMode="auto">
          <a:xfrm>
            <a:off x="1812643" y="231650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28" name="TextBox 27">
            <a:extLst>
              <a:ext uri="{FF2B5EF4-FFF2-40B4-BE49-F238E27FC236}">
                <a16:creationId xmlns:a16="http://schemas.microsoft.com/office/drawing/2014/main" id="{E46A5914-1A86-4D3B-84CA-1444BD28282C}"/>
              </a:ext>
            </a:extLst>
          </p:cNvPr>
          <p:cNvSpPr txBox="1"/>
          <p:nvPr/>
        </p:nvSpPr>
        <p:spPr bwMode="auto">
          <a:xfrm>
            <a:off x="1812643" y="267944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29" name="TextBox 28">
            <a:extLst>
              <a:ext uri="{FF2B5EF4-FFF2-40B4-BE49-F238E27FC236}">
                <a16:creationId xmlns:a16="http://schemas.microsoft.com/office/drawing/2014/main" id="{3191F3F3-BE42-423F-9338-07CBDA854045}"/>
              </a:ext>
            </a:extLst>
          </p:cNvPr>
          <p:cNvSpPr txBox="1"/>
          <p:nvPr/>
        </p:nvSpPr>
        <p:spPr bwMode="auto">
          <a:xfrm>
            <a:off x="1812643" y="303581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0" name="TextBox 29">
            <a:extLst>
              <a:ext uri="{FF2B5EF4-FFF2-40B4-BE49-F238E27FC236}">
                <a16:creationId xmlns:a16="http://schemas.microsoft.com/office/drawing/2014/main" id="{B3FE796D-762D-444C-908F-78133925FE29}"/>
              </a:ext>
            </a:extLst>
          </p:cNvPr>
          <p:cNvSpPr txBox="1"/>
          <p:nvPr/>
        </p:nvSpPr>
        <p:spPr bwMode="auto">
          <a:xfrm>
            <a:off x="1812643" y="339875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31" name="TextBox 30">
            <a:extLst>
              <a:ext uri="{FF2B5EF4-FFF2-40B4-BE49-F238E27FC236}">
                <a16:creationId xmlns:a16="http://schemas.microsoft.com/office/drawing/2014/main" id="{86D8745A-16EE-497F-ABE0-369D40B7364A}"/>
              </a:ext>
            </a:extLst>
          </p:cNvPr>
          <p:cNvSpPr txBox="1"/>
          <p:nvPr/>
        </p:nvSpPr>
        <p:spPr bwMode="auto">
          <a:xfrm>
            <a:off x="1812643" y="377318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2" name="TextBox 31">
            <a:extLst>
              <a:ext uri="{FF2B5EF4-FFF2-40B4-BE49-F238E27FC236}">
                <a16:creationId xmlns:a16="http://schemas.microsoft.com/office/drawing/2014/main" id="{8CB06B79-3CD6-4F67-9FB6-A24A81023DCB}"/>
              </a:ext>
            </a:extLst>
          </p:cNvPr>
          <p:cNvSpPr txBox="1"/>
          <p:nvPr/>
        </p:nvSpPr>
        <p:spPr bwMode="auto">
          <a:xfrm>
            <a:off x="1929662" y="413612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33" name="TextBox 32">
            <a:extLst>
              <a:ext uri="{FF2B5EF4-FFF2-40B4-BE49-F238E27FC236}">
                <a16:creationId xmlns:a16="http://schemas.microsoft.com/office/drawing/2014/main" id="{AB52CDDA-BA75-455C-A6C5-E58000B9F66D}"/>
              </a:ext>
            </a:extLst>
          </p:cNvPr>
          <p:cNvSpPr txBox="1"/>
          <p:nvPr/>
        </p:nvSpPr>
        <p:spPr bwMode="auto">
          <a:xfrm>
            <a:off x="1929662" y="4512201"/>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nvGrpSpPr>
          <p:cNvPr id="34" name="Group 33">
            <a:extLst>
              <a:ext uri="{FF2B5EF4-FFF2-40B4-BE49-F238E27FC236}">
                <a16:creationId xmlns:a16="http://schemas.microsoft.com/office/drawing/2014/main" id="{931FF805-025F-4B30-9026-FB8186223D68}"/>
              </a:ext>
            </a:extLst>
          </p:cNvPr>
          <p:cNvGrpSpPr/>
          <p:nvPr/>
        </p:nvGrpSpPr>
        <p:grpSpPr>
          <a:xfrm rot="5400000">
            <a:off x="5983785" y="968411"/>
            <a:ext cx="64008" cy="7507703"/>
            <a:chOff x="2169695" y="3669623"/>
            <a:chExt cx="104274" cy="1455830"/>
          </a:xfrm>
        </p:grpSpPr>
        <p:cxnSp>
          <p:nvCxnSpPr>
            <p:cNvPr id="39" name="Straight Connector 38">
              <a:extLst>
                <a:ext uri="{FF2B5EF4-FFF2-40B4-BE49-F238E27FC236}">
                  <a16:creationId xmlns:a16="http://schemas.microsoft.com/office/drawing/2014/main" id="{5C1C08A1-39E3-443A-A7CE-1A68D63AC980}"/>
                </a:ext>
              </a:extLst>
            </p:cNvPr>
            <p:cNvCxnSpPr/>
            <p:nvPr/>
          </p:nvCxnSpPr>
          <p:spPr bwMode="auto">
            <a:xfrm>
              <a:off x="2169695" y="3669623"/>
              <a:ext cx="104274"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1BF555B4-78BC-40A3-9877-C7D078E9F3B2}"/>
                </a:ext>
              </a:extLst>
            </p:cNvPr>
            <p:cNvCxnSpPr/>
            <p:nvPr/>
          </p:nvCxnSpPr>
          <p:spPr bwMode="auto">
            <a:xfrm>
              <a:off x="2169695" y="4033581"/>
              <a:ext cx="104274"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DA5CEB2A-4976-40FB-B2EB-C5ED014FB56F}"/>
                </a:ext>
              </a:extLst>
            </p:cNvPr>
            <p:cNvCxnSpPr/>
            <p:nvPr/>
          </p:nvCxnSpPr>
          <p:spPr bwMode="auto">
            <a:xfrm>
              <a:off x="2169695" y="4397539"/>
              <a:ext cx="104274"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26CEE4F-504E-4112-9469-789985CF2159}"/>
                </a:ext>
              </a:extLst>
            </p:cNvPr>
            <p:cNvCxnSpPr/>
            <p:nvPr/>
          </p:nvCxnSpPr>
          <p:spPr bwMode="auto">
            <a:xfrm>
              <a:off x="2169695" y="4761497"/>
              <a:ext cx="104274"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A1D874B2-4722-4275-B68B-AA6B9765B871}"/>
                </a:ext>
              </a:extLst>
            </p:cNvPr>
            <p:cNvCxnSpPr/>
            <p:nvPr/>
          </p:nvCxnSpPr>
          <p:spPr bwMode="auto">
            <a:xfrm>
              <a:off x="2169695" y="5125453"/>
              <a:ext cx="104274" cy="0"/>
            </a:xfrm>
            <a:prstGeom prst="line">
              <a:avLst/>
            </a:prstGeom>
            <a:noFill/>
            <a:ln w="28575" cap="flat" cmpd="sng" algn="ctr">
              <a:solidFill>
                <a:schemeClr val="bg1"/>
              </a:solidFill>
              <a:prstDash val="solid"/>
              <a:round/>
              <a:headEnd type="none" w="med" len="med"/>
              <a:tailEnd type="none" w="med" len="med"/>
            </a:ln>
            <a:effectLst/>
          </p:spPr>
        </p:cxnSp>
      </p:grpSp>
      <p:sp>
        <p:nvSpPr>
          <p:cNvPr id="44" name="TextBox 43">
            <a:extLst>
              <a:ext uri="{FF2B5EF4-FFF2-40B4-BE49-F238E27FC236}">
                <a16:creationId xmlns:a16="http://schemas.microsoft.com/office/drawing/2014/main" id="{4D936842-3B8D-40B4-818D-48F61DA5ED4E}"/>
              </a:ext>
            </a:extLst>
          </p:cNvPr>
          <p:cNvSpPr txBox="1"/>
          <p:nvPr/>
        </p:nvSpPr>
        <p:spPr bwMode="auto">
          <a:xfrm rot="16200000">
            <a:off x="157469" y="3050376"/>
            <a:ext cx="29104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Remission* (%)</a:t>
            </a:r>
          </a:p>
        </p:txBody>
      </p:sp>
      <p:sp>
        <p:nvSpPr>
          <p:cNvPr id="45" name="TextBox 44">
            <a:extLst>
              <a:ext uri="{FF2B5EF4-FFF2-40B4-BE49-F238E27FC236}">
                <a16:creationId xmlns:a16="http://schemas.microsoft.com/office/drawing/2014/main" id="{05C17FDB-DBDF-4B65-9981-0B589DE1E7DB}"/>
              </a:ext>
            </a:extLst>
          </p:cNvPr>
          <p:cNvSpPr txBox="1"/>
          <p:nvPr/>
        </p:nvSpPr>
        <p:spPr bwMode="auto">
          <a:xfrm>
            <a:off x="2273969" y="5714427"/>
            <a:ext cx="74956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Successive Acute Treatment Steps</a:t>
            </a:r>
          </a:p>
        </p:txBody>
      </p:sp>
      <p:sp>
        <p:nvSpPr>
          <p:cNvPr id="46" name="TextBox 45">
            <a:extLst>
              <a:ext uri="{FF2B5EF4-FFF2-40B4-BE49-F238E27FC236}">
                <a16:creationId xmlns:a16="http://schemas.microsoft.com/office/drawing/2014/main" id="{C40BFEB0-CF2B-4DE6-9403-D4266CD218CA}"/>
              </a:ext>
            </a:extLst>
          </p:cNvPr>
          <p:cNvSpPr txBox="1"/>
          <p:nvPr/>
        </p:nvSpPr>
        <p:spPr bwMode="auto">
          <a:xfrm>
            <a:off x="2333468" y="4737208"/>
            <a:ext cx="1727527"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Citalopram monotherapy</a:t>
            </a:r>
          </a:p>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14 wks</a:t>
            </a:r>
          </a:p>
        </p:txBody>
      </p:sp>
      <p:sp>
        <p:nvSpPr>
          <p:cNvPr id="47" name="TextBox 46">
            <a:extLst>
              <a:ext uri="{FF2B5EF4-FFF2-40B4-BE49-F238E27FC236}">
                <a16:creationId xmlns:a16="http://schemas.microsoft.com/office/drawing/2014/main" id="{AA1349EF-E2BC-42A2-9BF8-9399626CB50D}"/>
              </a:ext>
            </a:extLst>
          </p:cNvPr>
          <p:cNvSpPr txBox="1"/>
          <p:nvPr/>
        </p:nvSpPr>
        <p:spPr bwMode="auto">
          <a:xfrm>
            <a:off x="4207841" y="4726322"/>
            <a:ext cx="1763802"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Add bupropion, buspirone, CBT OR change to bupropion, </a:t>
            </a:r>
            <a:r>
              <a:rPr lang="en-US" sz="1400" b="0" dirty="0" err="1">
                <a:solidFill>
                  <a:schemeClr val="bg1"/>
                </a:solidFill>
                <a:latin typeface="Calibri" panose="020F0502020204030204" pitchFamily="34" charset="0"/>
              </a:rPr>
              <a:t>setraline</a:t>
            </a:r>
            <a:r>
              <a:rPr lang="en-US" sz="1400" b="0" dirty="0">
                <a:solidFill>
                  <a:schemeClr val="bg1"/>
                </a:solidFill>
                <a:latin typeface="Calibri" panose="020F0502020204030204" pitchFamily="34" charset="0"/>
              </a:rPr>
              <a:t> venlafaxine, or CBT</a:t>
            </a:r>
          </a:p>
        </p:txBody>
      </p:sp>
      <p:sp>
        <p:nvSpPr>
          <p:cNvPr id="48" name="TextBox 47">
            <a:extLst>
              <a:ext uri="{FF2B5EF4-FFF2-40B4-BE49-F238E27FC236}">
                <a16:creationId xmlns:a16="http://schemas.microsoft.com/office/drawing/2014/main" id="{4FCFF700-965B-4C93-BBE8-D85135F7C4B1}"/>
              </a:ext>
            </a:extLst>
          </p:cNvPr>
          <p:cNvSpPr txBox="1"/>
          <p:nvPr/>
        </p:nvSpPr>
        <p:spPr bwMode="auto">
          <a:xfrm>
            <a:off x="6057608" y="4726322"/>
            <a:ext cx="1820163"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Add lithium or T3 OR change to mirtazapine or nortriptyline</a:t>
            </a:r>
          </a:p>
        </p:txBody>
      </p:sp>
      <p:sp>
        <p:nvSpPr>
          <p:cNvPr id="49" name="TextBox 48">
            <a:extLst>
              <a:ext uri="{FF2B5EF4-FFF2-40B4-BE49-F238E27FC236}">
                <a16:creationId xmlns:a16="http://schemas.microsoft.com/office/drawing/2014/main" id="{85ED41EA-E363-4D57-A628-0BD09C24439A}"/>
              </a:ext>
            </a:extLst>
          </p:cNvPr>
          <p:cNvSpPr txBox="1"/>
          <p:nvPr/>
        </p:nvSpPr>
        <p:spPr bwMode="auto">
          <a:xfrm>
            <a:off x="7852470" y="4726322"/>
            <a:ext cx="1968861"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sz="1400" b="0" dirty="0">
                <a:solidFill>
                  <a:schemeClr val="bg1"/>
                </a:solidFill>
                <a:latin typeface="Calibri" panose="020F0502020204030204" pitchFamily="34" charset="0"/>
              </a:rPr>
              <a:t>Randomize to tranylcypromine OR </a:t>
            </a:r>
            <a:r>
              <a:rPr lang="en-US" sz="1400" b="0" dirty="0" err="1">
                <a:solidFill>
                  <a:schemeClr val="bg1"/>
                </a:solidFill>
                <a:latin typeface="Calibri" panose="020F0502020204030204" pitchFamily="34" charset="0"/>
              </a:rPr>
              <a:t>vanlafaxine</a:t>
            </a:r>
            <a:r>
              <a:rPr lang="en-US" sz="1400" b="0" dirty="0">
                <a:solidFill>
                  <a:schemeClr val="bg1"/>
                </a:solidFill>
                <a:latin typeface="Calibri" panose="020F0502020204030204" pitchFamily="34" charset="0"/>
              </a:rPr>
              <a:t>/mirtazapine</a:t>
            </a:r>
          </a:p>
        </p:txBody>
      </p:sp>
      <p:sp>
        <p:nvSpPr>
          <p:cNvPr id="50" name="Rectangle 49">
            <a:extLst>
              <a:ext uri="{FF2B5EF4-FFF2-40B4-BE49-F238E27FC236}">
                <a16:creationId xmlns:a16="http://schemas.microsoft.com/office/drawing/2014/main" id="{A68CCDE3-69E3-45FE-A42F-CC256E10802C}"/>
              </a:ext>
            </a:extLst>
          </p:cNvPr>
          <p:cNvSpPr/>
          <p:nvPr/>
        </p:nvSpPr>
        <p:spPr bwMode="auto">
          <a:xfrm>
            <a:off x="2831432" y="2000795"/>
            <a:ext cx="753976" cy="2698893"/>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BF2B2688-3582-4EB0-A9D4-8F3E67BEFF05}"/>
              </a:ext>
            </a:extLst>
          </p:cNvPr>
          <p:cNvSpPr/>
          <p:nvPr/>
        </p:nvSpPr>
        <p:spPr bwMode="auto">
          <a:xfrm>
            <a:off x="4725199" y="2458341"/>
            <a:ext cx="753976" cy="2241348"/>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7A619032-1A8A-49C0-B834-B915BBC35539}"/>
              </a:ext>
            </a:extLst>
          </p:cNvPr>
          <p:cNvSpPr/>
          <p:nvPr/>
        </p:nvSpPr>
        <p:spPr bwMode="auto">
          <a:xfrm>
            <a:off x="6543822" y="3687368"/>
            <a:ext cx="753976" cy="1002889"/>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990ABB8F-B8BC-4FD2-A576-B394D2AFD68B}"/>
              </a:ext>
            </a:extLst>
          </p:cNvPr>
          <p:cNvSpPr/>
          <p:nvPr/>
        </p:nvSpPr>
        <p:spPr bwMode="auto">
          <a:xfrm>
            <a:off x="8487627" y="3745813"/>
            <a:ext cx="753976" cy="953876"/>
          </a:xfrm>
          <a:prstGeom prst="rect">
            <a:avLst/>
          </a:prstGeom>
          <a:solidFill>
            <a:schemeClr val="accent1"/>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TextBox 53">
            <a:extLst>
              <a:ext uri="{FF2B5EF4-FFF2-40B4-BE49-F238E27FC236}">
                <a16:creationId xmlns:a16="http://schemas.microsoft.com/office/drawing/2014/main" id="{2D602B7C-CB1C-4122-9E11-E1F17D93E716}"/>
              </a:ext>
            </a:extLst>
          </p:cNvPr>
          <p:cNvSpPr txBox="1"/>
          <p:nvPr/>
        </p:nvSpPr>
        <p:spPr bwMode="auto">
          <a:xfrm>
            <a:off x="2786917" y="1652679"/>
            <a:ext cx="843006"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bg1"/>
                </a:solidFill>
                <a:latin typeface="Calibri" panose="020F0502020204030204" pitchFamily="34" charset="0"/>
              </a:rPr>
              <a:t>36.8%</a:t>
            </a:r>
          </a:p>
        </p:txBody>
      </p:sp>
      <p:sp>
        <p:nvSpPr>
          <p:cNvPr id="55" name="TextBox 54">
            <a:extLst>
              <a:ext uri="{FF2B5EF4-FFF2-40B4-BE49-F238E27FC236}">
                <a16:creationId xmlns:a16="http://schemas.microsoft.com/office/drawing/2014/main" id="{DF31D287-B47D-4DC1-AB7A-BA07FE7BF48A}"/>
              </a:ext>
            </a:extLst>
          </p:cNvPr>
          <p:cNvSpPr txBox="1"/>
          <p:nvPr/>
        </p:nvSpPr>
        <p:spPr bwMode="auto">
          <a:xfrm>
            <a:off x="4680684" y="2110180"/>
            <a:ext cx="843006"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bg1"/>
                </a:solidFill>
                <a:latin typeface="Calibri" panose="020F0502020204030204" pitchFamily="34" charset="0"/>
              </a:rPr>
              <a:t>30.6%</a:t>
            </a:r>
          </a:p>
        </p:txBody>
      </p:sp>
      <p:sp>
        <p:nvSpPr>
          <p:cNvPr id="56" name="TextBox 55">
            <a:extLst>
              <a:ext uri="{FF2B5EF4-FFF2-40B4-BE49-F238E27FC236}">
                <a16:creationId xmlns:a16="http://schemas.microsoft.com/office/drawing/2014/main" id="{8E999806-01D2-4BD9-96DC-6393E0310F38}"/>
              </a:ext>
            </a:extLst>
          </p:cNvPr>
          <p:cNvSpPr txBox="1"/>
          <p:nvPr/>
        </p:nvSpPr>
        <p:spPr bwMode="auto">
          <a:xfrm>
            <a:off x="6506490" y="3339763"/>
            <a:ext cx="843006"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dirty="0">
                <a:solidFill>
                  <a:schemeClr val="bg1"/>
                </a:solidFill>
                <a:latin typeface="Calibri" panose="020F0502020204030204" pitchFamily="34" charset="0"/>
              </a:rPr>
              <a:t>13.7%</a:t>
            </a:r>
          </a:p>
        </p:txBody>
      </p:sp>
      <p:sp>
        <p:nvSpPr>
          <p:cNvPr id="57" name="TextBox 56">
            <a:extLst>
              <a:ext uri="{FF2B5EF4-FFF2-40B4-BE49-F238E27FC236}">
                <a16:creationId xmlns:a16="http://schemas.microsoft.com/office/drawing/2014/main" id="{5F8BD35C-0F68-40A3-BCED-BE8D4F21AFCF}"/>
              </a:ext>
            </a:extLst>
          </p:cNvPr>
          <p:cNvSpPr txBox="1"/>
          <p:nvPr/>
        </p:nvSpPr>
        <p:spPr bwMode="auto">
          <a:xfrm>
            <a:off x="8449274" y="3409122"/>
            <a:ext cx="843006"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0"/>
              </a:spcBef>
              <a:spcAft>
                <a:spcPct val="0"/>
              </a:spcAft>
              <a:buClrTx/>
              <a:buFontTx/>
              <a:buNone/>
            </a:pPr>
            <a:r>
              <a:rPr lang="en-US">
                <a:solidFill>
                  <a:schemeClr val="bg1"/>
                </a:solidFill>
                <a:latin typeface="Calibri" panose="020F0502020204030204" pitchFamily="34" charset="0"/>
              </a:rPr>
              <a:t>13.0%</a:t>
            </a:r>
            <a:endParaRPr lang="en-US" dirty="0">
              <a:solidFill>
                <a:schemeClr val="bg1"/>
              </a:solidFill>
              <a:latin typeface="Calibri" panose="020F0502020204030204" pitchFamily="34" charset="0"/>
            </a:endParaRPr>
          </a:p>
        </p:txBody>
      </p:sp>
      <p:sp>
        <p:nvSpPr>
          <p:cNvPr id="6" name="Freeform: Shape 5">
            <a:extLst>
              <a:ext uri="{FF2B5EF4-FFF2-40B4-BE49-F238E27FC236}">
                <a16:creationId xmlns:a16="http://schemas.microsoft.com/office/drawing/2014/main" id="{CC247F76-DC7B-495B-817C-B4A26FA7869F}"/>
              </a:ext>
            </a:extLst>
          </p:cNvPr>
          <p:cNvSpPr/>
          <p:nvPr/>
        </p:nvSpPr>
        <p:spPr bwMode="auto">
          <a:xfrm>
            <a:off x="2261937" y="1763806"/>
            <a:ext cx="7507705" cy="2927685"/>
          </a:xfrm>
          <a:custGeom>
            <a:avLst/>
            <a:gdLst>
              <a:gd name="connsiteX0" fmla="*/ 0 w 7507705"/>
              <a:gd name="connsiteY0" fmla="*/ 0 h 2927685"/>
              <a:gd name="connsiteX1" fmla="*/ 0 w 7507705"/>
              <a:gd name="connsiteY1" fmla="*/ 2927685 h 2927685"/>
              <a:gd name="connsiteX2" fmla="*/ 7507705 w 7507705"/>
              <a:gd name="connsiteY2" fmla="*/ 2927685 h 2927685"/>
            </a:gdLst>
            <a:ahLst/>
            <a:cxnLst>
              <a:cxn ang="0">
                <a:pos x="connsiteX0" y="connsiteY0"/>
              </a:cxn>
              <a:cxn ang="0">
                <a:pos x="connsiteX1" y="connsiteY1"/>
              </a:cxn>
              <a:cxn ang="0">
                <a:pos x="connsiteX2" y="connsiteY2"/>
              </a:cxn>
            </a:cxnLst>
            <a:rect l="l" t="t" r="r" b="b"/>
            <a:pathLst>
              <a:path w="7507705" h="2927685">
                <a:moveTo>
                  <a:pt x="0" y="0"/>
                </a:moveTo>
                <a:lnTo>
                  <a:pt x="0" y="2927685"/>
                </a:lnTo>
                <a:lnTo>
                  <a:pt x="7507705" y="2927685"/>
                </a:lnTo>
              </a:path>
            </a:pathLst>
          </a:custGeom>
          <a:noFill/>
          <a:ln w="28575">
            <a:solidFill>
              <a:schemeClr val="bg1"/>
            </a:solidFill>
            <a:miter lim="800000"/>
            <a:headEnd/>
            <a:tailEnd/>
          </a:ln>
        </p:spPr>
        <p:txBody>
          <a:bodyPr rtlCol="0" anchor="ctr"/>
          <a:lstStyle/>
          <a:p>
            <a:pPr algn="ctr"/>
            <a:endParaRPr lang="en-US"/>
          </a:p>
        </p:txBody>
      </p:sp>
      <p:sp>
        <p:nvSpPr>
          <p:cNvPr id="3" name="Rectangle 2">
            <a:extLst>
              <a:ext uri="{FF2B5EF4-FFF2-40B4-BE49-F238E27FC236}">
                <a16:creationId xmlns:a16="http://schemas.microsoft.com/office/drawing/2014/main" id="{31EBAD28-FE93-4ACB-AEBB-97D0E961D64D}"/>
              </a:ext>
            </a:extLst>
          </p:cNvPr>
          <p:cNvSpPr/>
          <p:nvPr/>
        </p:nvSpPr>
        <p:spPr>
          <a:xfrm>
            <a:off x="635002" y="5966992"/>
            <a:ext cx="2940292" cy="307777"/>
          </a:xfrm>
          <a:prstGeom prst="rect">
            <a:avLst/>
          </a:prstGeom>
        </p:spPr>
        <p:txBody>
          <a:bodyPr wrap="none">
            <a:spAutoFit/>
          </a:bodyPr>
          <a:lstStyle/>
          <a:p>
            <a:r>
              <a:rPr lang="en-US" altLang="en-US" sz="1400" b="0" dirty="0">
                <a:solidFill>
                  <a:schemeClr val="bg1"/>
                </a:solidFill>
                <a:latin typeface="Calibri" panose="020F0502020204030204" pitchFamily="34" charset="0"/>
              </a:rPr>
              <a:t>*Remission defined as QIDS-SR-16 ≤ 5</a:t>
            </a:r>
          </a:p>
        </p:txBody>
      </p:sp>
      <p:grpSp>
        <p:nvGrpSpPr>
          <p:cNvPr id="58" name="Group 1">
            <a:extLst>
              <a:ext uri="{FF2B5EF4-FFF2-40B4-BE49-F238E27FC236}">
                <a16:creationId xmlns:a16="http://schemas.microsoft.com/office/drawing/2014/main" id="{396C05D8-C81F-4387-82D5-A3E93EFF2960}"/>
              </a:ext>
            </a:extLst>
          </p:cNvPr>
          <p:cNvGrpSpPr>
            <a:grpSpLocks/>
          </p:cNvGrpSpPr>
          <p:nvPr/>
        </p:nvGrpSpPr>
        <p:grpSpPr bwMode="auto">
          <a:xfrm>
            <a:off x="9392911" y="6213768"/>
            <a:ext cx="2488502" cy="449064"/>
            <a:chOff x="9602074" y="3550251"/>
            <a:chExt cx="2488502" cy="449257"/>
          </a:xfrm>
        </p:grpSpPr>
        <p:pic>
          <p:nvPicPr>
            <p:cNvPr id="59" name="Picture 58">
              <a:extLst>
                <a:ext uri="{FF2B5EF4-FFF2-40B4-BE49-F238E27FC236}">
                  <a16:creationId xmlns:a16="http://schemas.microsoft.com/office/drawing/2014/main" id="{7DE05853-80F5-4F38-9FD3-F9C5CC9C4D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0" name="Rectangle 8">
              <a:extLst>
                <a:ext uri="{FF2B5EF4-FFF2-40B4-BE49-F238E27FC236}">
                  <a16:creationId xmlns:a16="http://schemas.microsoft.com/office/drawing/2014/main" id="{102814FF-CA19-459D-B1B0-EF11611B15AE}"/>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320772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F2B78-0814-4D91-BC92-9CFAB615B470}"/>
              </a:ext>
            </a:extLst>
          </p:cNvPr>
          <p:cNvSpPr>
            <a:spLocks noGrp="1"/>
          </p:cNvSpPr>
          <p:nvPr>
            <p:ph type="title"/>
          </p:nvPr>
        </p:nvSpPr>
        <p:spPr/>
        <p:txBody>
          <a:bodyPr/>
          <a:lstStyle/>
          <a:p>
            <a:r>
              <a:rPr lang="en-US" dirty="0"/>
              <a:t>Partial Response and Nonresponse to Antidepressant Treatment</a:t>
            </a:r>
          </a:p>
        </p:txBody>
      </p:sp>
      <p:sp>
        <p:nvSpPr>
          <p:cNvPr id="3" name="Content Placeholder 2">
            <a:extLst>
              <a:ext uri="{FF2B5EF4-FFF2-40B4-BE49-F238E27FC236}">
                <a16:creationId xmlns:a16="http://schemas.microsoft.com/office/drawing/2014/main" id="{6748C789-3925-4DC7-8E6E-7755EB19F169}"/>
              </a:ext>
            </a:extLst>
          </p:cNvPr>
          <p:cNvSpPr>
            <a:spLocks noGrp="1"/>
          </p:cNvSpPr>
          <p:nvPr>
            <p:ph idx="1"/>
          </p:nvPr>
        </p:nvSpPr>
        <p:spPr>
          <a:xfrm>
            <a:off x="7151390" y="3093675"/>
            <a:ext cx="3383665" cy="1531710"/>
          </a:xfrm>
        </p:spPr>
        <p:txBody>
          <a:bodyPr/>
          <a:lstStyle/>
          <a:p>
            <a:pPr marL="0" indent="0" algn="ctr">
              <a:buNone/>
            </a:pPr>
            <a:r>
              <a:rPr lang="en-US" b="1" dirty="0">
                <a:solidFill>
                  <a:schemeClr val="tx1"/>
                </a:solidFill>
              </a:rPr>
              <a:t>Remission</a:t>
            </a:r>
            <a:br>
              <a:rPr lang="en-US" b="1" dirty="0">
                <a:solidFill>
                  <a:schemeClr val="tx1"/>
                </a:solidFill>
              </a:rPr>
            </a:br>
            <a:r>
              <a:rPr lang="en-US" sz="2400" dirty="0">
                <a:solidFill>
                  <a:schemeClr val="tx1"/>
                </a:solidFill>
              </a:rPr>
              <a:t>HAM-D &lt; 7</a:t>
            </a:r>
            <a:br>
              <a:rPr lang="en-US" sz="2400" dirty="0">
                <a:solidFill>
                  <a:schemeClr val="tx1"/>
                </a:solidFill>
              </a:rPr>
            </a:br>
            <a:r>
              <a:rPr lang="en-US" sz="2400" dirty="0">
                <a:solidFill>
                  <a:schemeClr val="tx1"/>
                </a:solidFill>
              </a:rPr>
              <a:t>or</a:t>
            </a:r>
            <a:br>
              <a:rPr lang="en-US" sz="2400" dirty="0">
                <a:solidFill>
                  <a:schemeClr val="tx1"/>
                </a:solidFill>
              </a:rPr>
            </a:br>
            <a:r>
              <a:rPr lang="en-US" sz="2400" dirty="0">
                <a:solidFill>
                  <a:schemeClr val="tx1"/>
                </a:solidFill>
              </a:rPr>
              <a:t>MADRS &lt; 10 or 8</a:t>
            </a:r>
          </a:p>
        </p:txBody>
      </p:sp>
      <p:sp>
        <p:nvSpPr>
          <p:cNvPr id="6" name="Content Placeholder 2">
            <a:extLst>
              <a:ext uri="{FF2B5EF4-FFF2-40B4-BE49-F238E27FC236}">
                <a16:creationId xmlns:a16="http://schemas.microsoft.com/office/drawing/2014/main" id="{780927D6-1B15-41D3-AB50-3F81013F4F41}"/>
              </a:ext>
            </a:extLst>
          </p:cNvPr>
          <p:cNvSpPr txBox="1">
            <a:spLocks/>
          </p:cNvSpPr>
          <p:nvPr/>
        </p:nvSpPr>
        <p:spPr bwMode="auto">
          <a:xfrm>
            <a:off x="4229841" y="3090431"/>
            <a:ext cx="3383665" cy="1531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Font typeface="Wingdings" panose="05000000000000000000" pitchFamily="2" charset="2"/>
              <a:buNone/>
            </a:pPr>
            <a:r>
              <a:rPr lang="en-US" b="1" kern="0" dirty="0">
                <a:solidFill>
                  <a:schemeClr val="tx1"/>
                </a:solidFill>
              </a:rPr>
              <a:t>Partial Response</a:t>
            </a:r>
            <a:br>
              <a:rPr lang="en-US" b="0" kern="0" dirty="0">
                <a:solidFill>
                  <a:schemeClr val="tx1"/>
                </a:solidFill>
              </a:rPr>
            </a:br>
            <a:r>
              <a:rPr lang="en-US" kern="0" dirty="0">
                <a:solidFill>
                  <a:schemeClr val="tx1"/>
                </a:solidFill>
              </a:rPr>
              <a:t>or Response</a:t>
            </a:r>
          </a:p>
        </p:txBody>
      </p:sp>
      <p:sp>
        <p:nvSpPr>
          <p:cNvPr id="7" name="Content Placeholder 2">
            <a:extLst>
              <a:ext uri="{FF2B5EF4-FFF2-40B4-BE49-F238E27FC236}">
                <a16:creationId xmlns:a16="http://schemas.microsoft.com/office/drawing/2014/main" id="{3589388C-9A4C-4941-8D53-ED8ECCF6B812}"/>
              </a:ext>
            </a:extLst>
          </p:cNvPr>
          <p:cNvSpPr txBox="1">
            <a:spLocks/>
          </p:cNvSpPr>
          <p:nvPr/>
        </p:nvSpPr>
        <p:spPr bwMode="auto">
          <a:xfrm>
            <a:off x="1249924" y="3087183"/>
            <a:ext cx="3383665" cy="1531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Font typeface="Wingdings" panose="05000000000000000000" pitchFamily="2" charset="2"/>
              <a:buNone/>
            </a:pPr>
            <a:r>
              <a:rPr lang="en-US" b="1" kern="0" dirty="0">
                <a:solidFill>
                  <a:schemeClr val="tx1"/>
                </a:solidFill>
              </a:rPr>
              <a:t>Nonresponse</a:t>
            </a:r>
            <a:br>
              <a:rPr lang="en-US" b="0" kern="0" dirty="0">
                <a:solidFill>
                  <a:schemeClr val="tx1"/>
                </a:solidFill>
              </a:rPr>
            </a:br>
            <a:r>
              <a:rPr lang="en-US" sz="2400" b="0" kern="0" dirty="0">
                <a:solidFill>
                  <a:schemeClr val="tx1"/>
                </a:solidFill>
              </a:rPr>
              <a:t>No response despite adequate dose and duration of antidepressant</a:t>
            </a:r>
            <a:endParaRPr lang="en-US" sz="2400" b="1" kern="0" dirty="0">
              <a:solidFill>
                <a:schemeClr val="tx1"/>
              </a:solidFill>
            </a:endParaRPr>
          </a:p>
        </p:txBody>
      </p:sp>
      <p:sp>
        <p:nvSpPr>
          <p:cNvPr id="9" name="Content Placeholder 2">
            <a:extLst>
              <a:ext uri="{FF2B5EF4-FFF2-40B4-BE49-F238E27FC236}">
                <a16:creationId xmlns:a16="http://schemas.microsoft.com/office/drawing/2014/main" id="{FDBD6CE3-AF5C-4FFC-A0AD-A2D5172752EF}"/>
              </a:ext>
            </a:extLst>
          </p:cNvPr>
          <p:cNvSpPr txBox="1">
            <a:spLocks/>
          </p:cNvSpPr>
          <p:nvPr/>
        </p:nvSpPr>
        <p:spPr bwMode="auto">
          <a:xfrm>
            <a:off x="601820" y="1510730"/>
            <a:ext cx="3849864" cy="467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b="1" kern="0" dirty="0">
                <a:solidFill>
                  <a:schemeClr val="accent3"/>
                </a:solidFill>
              </a:rPr>
              <a:t>Nonresponse</a:t>
            </a:r>
          </a:p>
          <a:p>
            <a:r>
              <a:rPr lang="en-US" sz="2600" b="0" kern="0" dirty="0"/>
              <a:t>No response despite adequate dose and duration of antidepressant</a:t>
            </a:r>
          </a:p>
        </p:txBody>
      </p:sp>
      <p:sp>
        <p:nvSpPr>
          <p:cNvPr id="10" name="Content Placeholder 5">
            <a:extLst>
              <a:ext uri="{FF2B5EF4-FFF2-40B4-BE49-F238E27FC236}">
                <a16:creationId xmlns:a16="http://schemas.microsoft.com/office/drawing/2014/main" id="{FD5722F4-DAA5-42B6-86D2-B6B94F8639FC}"/>
              </a:ext>
            </a:extLst>
          </p:cNvPr>
          <p:cNvSpPr txBox="1">
            <a:spLocks/>
          </p:cNvSpPr>
          <p:nvPr/>
        </p:nvSpPr>
        <p:spPr>
          <a:xfrm>
            <a:off x="8205536" y="1510730"/>
            <a:ext cx="3276667" cy="467946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b="1" kern="0" dirty="0">
                <a:solidFill>
                  <a:schemeClr val="accent1"/>
                </a:solidFill>
              </a:rPr>
              <a:t>Remission</a:t>
            </a:r>
          </a:p>
          <a:p>
            <a:r>
              <a:rPr lang="en-US" sz="2600" b="0" kern="0" dirty="0"/>
              <a:t>Return to “wellness” or disappearance of symptoms</a:t>
            </a:r>
          </a:p>
          <a:p>
            <a:r>
              <a:rPr lang="en-US" sz="2600" b="0" kern="0" dirty="0"/>
              <a:t>Most frequently measured as HAM‐D ≤ 7 or MADRS ≤ 10</a:t>
            </a:r>
          </a:p>
          <a:p>
            <a:endParaRPr lang="en-US" b="0" kern="0" dirty="0"/>
          </a:p>
        </p:txBody>
      </p:sp>
      <p:sp>
        <p:nvSpPr>
          <p:cNvPr id="11" name="TextBox 10">
            <a:extLst>
              <a:ext uri="{FF2B5EF4-FFF2-40B4-BE49-F238E27FC236}">
                <a16:creationId xmlns:a16="http://schemas.microsoft.com/office/drawing/2014/main" id="{C2FF3921-4F7A-4434-B5E1-A42CC2C2ECCE}"/>
              </a:ext>
            </a:extLst>
          </p:cNvPr>
          <p:cNvSpPr txBox="1"/>
          <p:nvPr/>
        </p:nvSpPr>
        <p:spPr>
          <a:xfrm>
            <a:off x="440166" y="6370502"/>
            <a:ext cx="8447160" cy="276999"/>
          </a:xfrm>
          <a:prstGeom prst="rect">
            <a:avLst/>
          </a:prstGeom>
          <a:noFill/>
        </p:spPr>
        <p:txBody>
          <a:bodyPr wrap="square" rtlCol="0">
            <a:spAutoFit/>
          </a:bodyPr>
          <a:lstStyle/>
          <a:p>
            <a:r>
              <a:rPr lang="en-US" sz="1200" b="0" dirty="0">
                <a:solidFill>
                  <a:schemeClr val="bg2"/>
                </a:solidFill>
                <a:latin typeface="Calibri" panose="020F0502020204030204" pitchFamily="34" charset="0"/>
              </a:rPr>
              <a:t>McIntyre RS, et al. Clin </a:t>
            </a:r>
            <a:r>
              <a:rPr lang="en-US" sz="1200" b="0" dirty="0" err="1">
                <a:solidFill>
                  <a:schemeClr val="bg2"/>
                </a:solidFill>
                <a:latin typeface="Calibri" panose="020F0502020204030204" pitchFamily="34" charset="0"/>
              </a:rPr>
              <a:t>Ther</a:t>
            </a:r>
            <a:r>
              <a:rPr lang="en-US" sz="1200" b="0" dirty="0">
                <a:solidFill>
                  <a:schemeClr val="bg2"/>
                </a:solidFill>
                <a:latin typeface="Calibri" panose="020F0502020204030204" pitchFamily="34" charset="0"/>
              </a:rPr>
              <a:t>. 2006;28:1882. Zimmerman. </a:t>
            </a:r>
            <a:r>
              <a:rPr lang="pl-PL" sz="1200" b="0" dirty="0">
                <a:solidFill>
                  <a:schemeClr val="bg2"/>
                </a:solidFill>
                <a:latin typeface="Calibri" panose="020F0502020204030204" pitchFamily="34" charset="0"/>
              </a:rPr>
              <a:t>J Psychiatr Res. 2004;38:577</a:t>
            </a:r>
            <a:r>
              <a:rPr lang="en-US" sz="1200" b="0" dirty="0">
                <a:solidFill>
                  <a:schemeClr val="bg2"/>
                </a:solidFill>
                <a:latin typeface="Calibri" panose="020F0502020204030204" pitchFamily="34" charset="0"/>
              </a:rPr>
              <a:t>.</a:t>
            </a:r>
          </a:p>
        </p:txBody>
      </p:sp>
      <p:sp>
        <p:nvSpPr>
          <p:cNvPr id="12" name="Content Placeholder 2">
            <a:extLst>
              <a:ext uri="{FF2B5EF4-FFF2-40B4-BE49-F238E27FC236}">
                <a16:creationId xmlns:a16="http://schemas.microsoft.com/office/drawing/2014/main" id="{0EC9DDC1-DF43-4A24-9FB1-B40F30D6AFDF}"/>
              </a:ext>
            </a:extLst>
          </p:cNvPr>
          <p:cNvSpPr txBox="1">
            <a:spLocks/>
          </p:cNvSpPr>
          <p:nvPr/>
        </p:nvSpPr>
        <p:spPr bwMode="auto">
          <a:xfrm>
            <a:off x="4255415" y="1518748"/>
            <a:ext cx="3849864" cy="467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indent="0">
              <a:buNone/>
            </a:pPr>
            <a:r>
              <a:rPr lang="en-US" kern="0" dirty="0">
                <a:solidFill>
                  <a:schemeClr val="accent6"/>
                </a:solidFill>
              </a:rPr>
              <a:t>Partial Response</a:t>
            </a:r>
            <a:br>
              <a:rPr lang="en-US" kern="0" dirty="0">
                <a:solidFill>
                  <a:schemeClr val="accent6"/>
                </a:solidFill>
              </a:rPr>
            </a:br>
            <a:r>
              <a:rPr lang="en-US" kern="0" dirty="0">
                <a:solidFill>
                  <a:schemeClr val="accent6"/>
                </a:solidFill>
              </a:rPr>
              <a:t>(or response)</a:t>
            </a:r>
          </a:p>
          <a:p>
            <a:r>
              <a:rPr lang="en-US" sz="2600" b="0" kern="0" dirty="0"/>
              <a:t>Improvement of symptoms</a:t>
            </a:r>
          </a:p>
          <a:p>
            <a:r>
              <a:rPr lang="en-US" sz="2600" b="0" kern="0" dirty="0"/>
              <a:t>≥ 50% decrease in HAM‐D or MADRS </a:t>
            </a:r>
          </a:p>
        </p:txBody>
      </p:sp>
      <p:grpSp>
        <p:nvGrpSpPr>
          <p:cNvPr id="16" name="Group 1">
            <a:extLst>
              <a:ext uri="{FF2B5EF4-FFF2-40B4-BE49-F238E27FC236}">
                <a16:creationId xmlns:a16="http://schemas.microsoft.com/office/drawing/2014/main" id="{93650783-9D20-498E-BDAB-E008CFD100F0}"/>
              </a:ext>
            </a:extLst>
          </p:cNvPr>
          <p:cNvGrpSpPr>
            <a:grpSpLocks/>
          </p:cNvGrpSpPr>
          <p:nvPr/>
        </p:nvGrpSpPr>
        <p:grpSpPr bwMode="auto">
          <a:xfrm>
            <a:off x="9392911" y="6213768"/>
            <a:ext cx="2488502" cy="449064"/>
            <a:chOff x="9602074" y="3550251"/>
            <a:chExt cx="2488502" cy="449257"/>
          </a:xfrm>
        </p:grpSpPr>
        <p:pic>
          <p:nvPicPr>
            <p:cNvPr id="17" name="Picture 16">
              <a:extLst>
                <a:ext uri="{FF2B5EF4-FFF2-40B4-BE49-F238E27FC236}">
                  <a16:creationId xmlns:a16="http://schemas.microsoft.com/office/drawing/2014/main" id="{D822D3E2-FCD4-4BF0-A7DD-0769C51C25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 name="Rectangle 8">
              <a:extLst>
                <a:ext uri="{FF2B5EF4-FFF2-40B4-BE49-F238E27FC236}">
                  <a16:creationId xmlns:a16="http://schemas.microsoft.com/office/drawing/2014/main" id="{9B3772E1-EB9A-4C59-AD80-6274C7B25400}"/>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898509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7331D-7789-4614-BE6E-64C2820BB2C1}"/>
              </a:ext>
            </a:extLst>
          </p:cNvPr>
          <p:cNvSpPr>
            <a:spLocks noGrp="1"/>
          </p:cNvSpPr>
          <p:nvPr>
            <p:ph type="title"/>
          </p:nvPr>
        </p:nvSpPr>
        <p:spPr/>
        <p:txBody>
          <a:bodyPr>
            <a:normAutofit/>
          </a:bodyPr>
          <a:lstStyle/>
          <a:p>
            <a:r>
              <a:rPr lang="en-US" dirty="0"/>
              <a:t>Selected MDD Guidelines</a:t>
            </a:r>
          </a:p>
        </p:txBody>
      </p:sp>
      <p:sp>
        <p:nvSpPr>
          <p:cNvPr id="4" name="Text Box 11">
            <a:extLst>
              <a:ext uri="{FF2B5EF4-FFF2-40B4-BE49-F238E27FC236}">
                <a16:creationId xmlns:a16="http://schemas.microsoft.com/office/drawing/2014/main" id="{82135A42-69B5-4DF7-97F3-FC3181C35BC2}"/>
              </a:ext>
            </a:extLst>
          </p:cNvPr>
          <p:cNvSpPr txBox="1">
            <a:spLocks noChangeArrowheads="1"/>
          </p:cNvSpPr>
          <p:nvPr/>
        </p:nvSpPr>
        <p:spPr bwMode="auto">
          <a:xfrm>
            <a:off x="416033" y="5820960"/>
            <a:ext cx="786971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pPr>
            <a:r>
              <a:rPr lang="en-US" sz="1200" b="0" dirty="0">
                <a:solidFill>
                  <a:schemeClr val="bg2"/>
                </a:solidFill>
                <a:latin typeface="Calibri" panose="020F0502020204030204" pitchFamily="34" charset="0"/>
              </a:rPr>
              <a:t>1.American Psychiatric Association, Practice Guideline for the Treatment of Patients with Major Depressive Disorder, 3</a:t>
            </a:r>
            <a:r>
              <a:rPr lang="en-US" sz="1200" b="0" baseline="30000" dirty="0">
                <a:solidFill>
                  <a:schemeClr val="bg2"/>
                </a:solidFill>
                <a:latin typeface="Calibri" panose="020F0502020204030204" pitchFamily="34" charset="0"/>
              </a:rPr>
              <a:t>rd</a:t>
            </a:r>
            <a:r>
              <a:rPr lang="en-US" sz="1200" b="0" dirty="0">
                <a:solidFill>
                  <a:schemeClr val="bg2"/>
                </a:solidFill>
                <a:latin typeface="Calibri" panose="020F0502020204030204" pitchFamily="34" charset="0"/>
              </a:rPr>
              <a:t> ed; 2010. 2. Lam. Can J Psychiatry. 2016;61:510. </a:t>
            </a:r>
            <a:r>
              <a:rPr lang="en-US" altLang="en-US" sz="1200" b="0" dirty="0">
                <a:solidFill>
                  <a:schemeClr val="bg2"/>
                </a:solidFill>
                <a:latin typeface="Calibri" panose="020F0502020204030204" pitchFamily="34" charset="0"/>
              </a:rPr>
              <a:t>3. </a:t>
            </a:r>
            <a:r>
              <a:rPr lang="en-US" sz="1200" b="0" dirty="0">
                <a:solidFill>
                  <a:schemeClr val="bg2"/>
                </a:solidFill>
                <a:latin typeface="Calibri" panose="020F0502020204030204" pitchFamily="34" charset="0"/>
              </a:rPr>
              <a:t>Mitchell. Institute for Clinical Systems Improvement. Adult Depression in Primary Care, 16th ed; 2013. </a:t>
            </a:r>
            <a:r>
              <a:rPr lang="en-US" altLang="en-US" sz="1200" b="0" dirty="0">
                <a:solidFill>
                  <a:schemeClr val="bg2"/>
                </a:solidFill>
                <a:latin typeface="Calibri" panose="020F0502020204030204" pitchFamily="34" charset="0"/>
              </a:rPr>
              <a:t>4. 2019-2020 Florida Best Practice Psychotherapeutic Medication Guidelines for Adults, Agency for Health Care Administration, State of Florida, 2020.</a:t>
            </a:r>
          </a:p>
        </p:txBody>
      </p:sp>
      <p:graphicFrame>
        <p:nvGraphicFramePr>
          <p:cNvPr id="5" name="Table 5">
            <a:extLst>
              <a:ext uri="{FF2B5EF4-FFF2-40B4-BE49-F238E27FC236}">
                <a16:creationId xmlns:a16="http://schemas.microsoft.com/office/drawing/2014/main" id="{D2E4F4EE-4857-4E12-8BD0-19B29EF6B8F9}"/>
              </a:ext>
            </a:extLst>
          </p:cNvPr>
          <p:cNvGraphicFramePr>
            <a:graphicFrameLocks noGrp="1"/>
          </p:cNvGraphicFramePr>
          <p:nvPr>
            <p:extLst>
              <p:ext uri="{D42A27DB-BD31-4B8C-83A1-F6EECF244321}">
                <p14:modId xmlns:p14="http://schemas.microsoft.com/office/powerpoint/2010/main" val="2717626462"/>
              </p:ext>
            </p:extLst>
          </p:nvPr>
        </p:nvGraphicFramePr>
        <p:xfrm>
          <a:off x="719138" y="1608221"/>
          <a:ext cx="10763065" cy="1981200"/>
        </p:xfrm>
        <a:graphic>
          <a:graphicData uri="http://schemas.openxmlformats.org/drawingml/2006/table">
            <a:tbl>
              <a:tblPr firstRow="1" bandRow="1">
                <a:tableStyleId>{5C22544A-7EE6-4342-B048-85BDC9FD1C3A}</a:tableStyleId>
              </a:tblPr>
              <a:tblGrid>
                <a:gridCol w="8130948">
                  <a:extLst>
                    <a:ext uri="{9D8B030D-6E8A-4147-A177-3AD203B41FA5}">
                      <a16:colId xmlns:a16="http://schemas.microsoft.com/office/drawing/2014/main" val="1838361715"/>
                    </a:ext>
                  </a:extLst>
                </a:gridCol>
                <a:gridCol w="2632117">
                  <a:extLst>
                    <a:ext uri="{9D8B030D-6E8A-4147-A177-3AD203B41FA5}">
                      <a16:colId xmlns:a16="http://schemas.microsoft.com/office/drawing/2014/main" val="3326993896"/>
                    </a:ext>
                  </a:extLst>
                </a:gridCol>
              </a:tblGrid>
              <a:tr h="273518">
                <a:tc>
                  <a:txBody>
                    <a:bodyPr/>
                    <a:lstStyle/>
                    <a:p>
                      <a:r>
                        <a:rPr lang="en-US" sz="2000" dirty="0">
                          <a:latin typeface="Calibri" panose="020F0502020204030204" pitchFamily="34" charset="0"/>
                        </a:rPr>
                        <a:t>Guideline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2000" dirty="0">
                          <a:latin typeface="Calibri" panose="020F0502020204030204" pitchFamily="34" charset="0"/>
                        </a:rPr>
                        <a:t>Last Updated</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06259758"/>
                  </a:ext>
                </a:extLst>
              </a:tr>
              <a:tr h="273518">
                <a:tc>
                  <a:txBody>
                    <a:bodyPr/>
                    <a:lstStyle/>
                    <a:p>
                      <a:r>
                        <a:rPr lang="en-US" sz="2000" dirty="0">
                          <a:solidFill>
                            <a:schemeClr val="bg1"/>
                          </a:solidFill>
                          <a:latin typeface="Calibri" panose="020F0502020204030204" pitchFamily="34" charset="0"/>
                        </a:rPr>
                        <a:t>American Psychiatric Association</a:t>
                      </a:r>
                      <a:r>
                        <a:rPr lang="en-US" sz="2000" baseline="30000" dirty="0">
                          <a:solidFill>
                            <a:schemeClr val="bg1"/>
                          </a:solidFill>
                          <a:latin typeface="Calibri" panose="020F0502020204030204" pitchFamily="34" charset="0"/>
                        </a:rPr>
                        <a:t>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rPr>
                        <a:t>2010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03369152"/>
                  </a:ext>
                </a:extLst>
              </a:tr>
              <a:tr h="273518">
                <a:tc>
                  <a:txBody>
                    <a:bodyPr/>
                    <a:lstStyle/>
                    <a:p>
                      <a:r>
                        <a:rPr lang="en-US" sz="2000" dirty="0">
                          <a:solidFill>
                            <a:schemeClr val="bg1"/>
                          </a:solidFill>
                          <a:latin typeface="Calibri" panose="020F0502020204030204" pitchFamily="34" charset="0"/>
                        </a:rPr>
                        <a:t>Canadian Network for Mood and Anxiety Treatments (CANMAT)</a:t>
                      </a:r>
                      <a:r>
                        <a:rPr lang="en-US" sz="2000" baseline="30000" dirty="0">
                          <a:solidFill>
                            <a:schemeClr val="bg1"/>
                          </a:solidFill>
                          <a:latin typeface="Calibri" panose="020F0502020204030204" pitchFamily="34" charset="0"/>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rPr>
                        <a:t>2013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30013965"/>
                  </a:ext>
                </a:extLst>
              </a:tr>
              <a:tr h="273518">
                <a:tc>
                  <a:txBody>
                    <a:bodyPr/>
                    <a:lstStyle/>
                    <a:p>
                      <a:r>
                        <a:rPr lang="en-US" sz="2000" dirty="0">
                          <a:solidFill>
                            <a:schemeClr val="bg1"/>
                          </a:solidFill>
                          <a:latin typeface="Calibri" panose="020F0502020204030204" pitchFamily="34" charset="0"/>
                        </a:rPr>
                        <a:t>Institute for Clinical Systems Improvement (ICSI)</a:t>
                      </a:r>
                      <a:r>
                        <a:rPr lang="en-US" sz="2000" baseline="30000" dirty="0">
                          <a:solidFill>
                            <a:schemeClr val="bg1"/>
                          </a:solidFill>
                          <a:latin typeface="Calibri" panose="020F0502020204030204" pitchFamily="34" charset="0"/>
                        </a:rPr>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rPr>
                        <a:t>2013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14714569"/>
                  </a:ext>
                </a:extLst>
              </a:tr>
              <a:tr h="273518">
                <a:tc>
                  <a:txBody>
                    <a:bodyPr/>
                    <a:lstStyle/>
                    <a:p>
                      <a:r>
                        <a:rPr lang="en-US" sz="2000" dirty="0">
                          <a:solidFill>
                            <a:schemeClr val="bg1"/>
                          </a:solidFill>
                          <a:latin typeface="Calibri" panose="020F0502020204030204" pitchFamily="34" charset="0"/>
                        </a:rPr>
                        <a:t>Florida Best Practices Psychotherapeutic Medication Guidelines for Adults</a:t>
                      </a:r>
                      <a:r>
                        <a:rPr lang="en-US" sz="2000" baseline="30000" dirty="0">
                          <a:solidFill>
                            <a:schemeClr val="bg1"/>
                          </a:solidFill>
                          <a:latin typeface="Calibri" panose="020F0502020204030204" pitchFamily="34" charset="0"/>
                        </a:rPr>
                        <a:t>4</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rPr>
                        <a:t>2019-2020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24825321"/>
                  </a:ext>
                </a:extLst>
              </a:tr>
            </a:tbl>
          </a:graphicData>
        </a:graphic>
      </p:graphicFrame>
      <p:grpSp>
        <p:nvGrpSpPr>
          <p:cNvPr id="11" name="Group 1">
            <a:extLst>
              <a:ext uri="{FF2B5EF4-FFF2-40B4-BE49-F238E27FC236}">
                <a16:creationId xmlns:a16="http://schemas.microsoft.com/office/drawing/2014/main" id="{1B0A60C2-9055-4187-8031-954E86FF4A84}"/>
              </a:ext>
            </a:extLst>
          </p:cNvPr>
          <p:cNvGrpSpPr>
            <a:grpSpLocks/>
          </p:cNvGrpSpPr>
          <p:nvPr/>
        </p:nvGrpSpPr>
        <p:grpSpPr bwMode="auto">
          <a:xfrm>
            <a:off x="9392911" y="6213768"/>
            <a:ext cx="2488502" cy="449064"/>
            <a:chOff x="9602074" y="3550251"/>
            <a:chExt cx="2488502" cy="449257"/>
          </a:xfrm>
        </p:grpSpPr>
        <p:pic>
          <p:nvPicPr>
            <p:cNvPr id="12" name="Picture 11">
              <a:extLst>
                <a:ext uri="{FF2B5EF4-FFF2-40B4-BE49-F238E27FC236}">
                  <a16:creationId xmlns:a16="http://schemas.microsoft.com/office/drawing/2014/main" id="{D09E8059-238B-4A7E-92CF-5786B287F1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B74C8C3B-9440-454B-AFF2-6A6E5BFA6AFE}"/>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469142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C3DAD-17F9-4022-8F17-E907EFF07FC8}"/>
              </a:ext>
            </a:extLst>
          </p:cNvPr>
          <p:cNvSpPr>
            <a:spLocks noGrp="1"/>
          </p:cNvSpPr>
          <p:nvPr>
            <p:ph type="title"/>
          </p:nvPr>
        </p:nvSpPr>
        <p:spPr/>
        <p:txBody>
          <a:bodyPr>
            <a:normAutofit/>
          </a:bodyPr>
          <a:lstStyle/>
          <a:p>
            <a:r>
              <a:rPr lang="en-US" b="1" dirty="0"/>
              <a:t>Importance of Assessment in </a:t>
            </a:r>
            <a:r>
              <a:rPr lang="en-US" dirty="0"/>
              <a:t>MDD</a:t>
            </a:r>
            <a:endParaRPr lang="en-US" b="1" baseline="30000" dirty="0"/>
          </a:p>
        </p:txBody>
      </p:sp>
      <p:sp>
        <p:nvSpPr>
          <p:cNvPr id="4" name="Content Placeholder 3">
            <a:extLst>
              <a:ext uri="{FF2B5EF4-FFF2-40B4-BE49-F238E27FC236}">
                <a16:creationId xmlns:a16="http://schemas.microsoft.com/office/drawing/2014/main" id="{5220DDBC-DBB0-4721-93F4-D0CD7CEA5B26}"/>
              </a:ext>
            </a:extLst>
          </p:cNvPr>
          <p:cNvSpPr>
            <a:spLocks noGrp="1"/>
          </p:cNvSpPr>
          <p:nvPr>
            <p:ph idx="1"/>
          </p:nvPr>
        </p:nvSpPr>
        <p:spPr/>
        <p:txBody>
          <a:bodyPr/>
          <a:lstStyle/>
          <a:p>
            <a:r>
              <a:rPr lang="en-US" dirty="0"/>
              <a:t>Broadly, assessment tools in MDD can be used for:</a:t>
            </a:r>
          </a:p>
          <a:p>
            <a:pPr lvl="1"/>
            <a:r>
              <a:rPr lang="en-US" dirty="0"/>
              <a:t>Screening</a:t>
            </a:r>
          </a:p>
          <a:p>
            <a:pPr lvl="1"/>
            <a:r>
              <a:rPr lang="en-US" dirty="0"/>
              <a:t>Diagnosis</a:t>
            </a:r>
          </a:p>
          <a:p>
            <a:pPr lvl="1"/>
            <a:r>
              <a:rPr lang="en-US" b="1" dirty="0">
                <a:solidFill>
                  <a:schemeClr val="accent3"/>
                </a:solidFill>
              </a:rPr>
              <a:t>Monitoring or measurement of treatment response</a:t>
            </a:r>
          </a:p>
        </p:txBody>
      </p:sp>
      <p:sp>
        <p:nvSpPr>
          <p:cNvPr id="5" name="TextBox 4">
            <a:extLst>
              <a:ext uri="{FF2B5EF4-FFF2-40B4-BE49-F238E27FC236}">
                <a16:creationId xmlns:a16="http://schemas.microsoft.com/office/drawing/2014/main" id="{B889F80C-6EA0-44A6-9B6E-F6165B8C7833}"/>
              </a:ext>
            </a:extLst>
          </p:cNvPr>
          <p:cNvSpPr txBox="1"/>
          <p:nvPr/>
        </p:nvSpPr>
        <p:spPr>
          <a:xfrm>
            <a:off x="440166" y="6370502"/>
            <a:ext cx="8447160" cy="276999"/>
          </a:xfrm>
          <a:prstGeom prst="rect">
            <a:avLst/>
          </a:prstGeom>
          <a:noFill/>
        </p:spPr>
        <p:txBody>
          <a:bodyPr wrap="square" rtlCol="0">
            <a:spAutoFit/>
          </a:bodyPr>
          <a:lstStyle/>
          <a:p>
            <a:r>
              <a:rPr lang="en-US" sz="1200" b="0" dirty="0">
                <a:solidFill>
                  <a:schemeClr val="bg2"/>
                </a:solidFill>
                <a:latin typeface="Calibri" panose="020F0502020204030204" pitchFamily="34" charset="0"/>
              </a:rPr>
              <a:t>American Psychiatric Association, Practice Guideline for the Treatment of Patients with Major Depressive Disorder, 3</a:t>
            </a:r>
            <a:r>
              <a:rPr lang="en-US" sz="1200" b="0" baseline="30000" dirty="0">
                <a:solidFill>
                  <a:schemeClr val="bg2"/>
                </a:solidFill>
                <a:latin typeface="Calibri" panose="020F0502020204030204" pitchFamily="34" charset="0"/>
              </a:rPr>
              <a:t>rd</a:t>
            </a:r>
            <a:r>
              <a:rPr lang="en-US" sz="1200" b="0" dirty="0">
                <a:solidFill>
                  <a:schemeClr val="bg2"/>
                </a:solidFill>
                <a:latin typeface="Calibri" panose="020F0502020204030204" pitchFamily="34" charset="0"/>
              </a:rPr>
              <a:t> ed; 2010.</a:t>
            </a:r>
          </a:p>
        </p:txBody>
      </p:sp>
      <p:grpSp>
        <p:nvGrpSpPr>
          <p:cNvPr id="9" name="Group 1">
            <a:extLst>
              <a:ext uri="{FF2B5EF4-FFF2-40B4-BE49-F238E27FC236}">
                <a16:creationId xmlns:a16="http://schemas.microsoft.com/office/drawing/2014/main" id="{4B440CE6-A3C1-484F-9143-711DCF82EAC3}"/>
              </a:ext>
            </a:extLst>
          </p:cNvPr>
          <p:cNvGrpSpPr>
            <a:grpSpLocks/>
          </p:cNvGrpSpPr>
          <p:nvPr/>
        </p:nvGrpSpPr>
        <p:grpSpPr bwMode="auto">
          <a:xfrm>
            <a:off x="9392911" y="6213768"/>
            <a:ext cx="2488502" cy="449064"/>
            <a:chOff x="9602074" y="3550251"/>
            <a:chExt cx="2488502" cy="449257"/>
          </a:xfrm>
        </p:grpSpPr>
        <p:pic>
          <p:nvPicPr>
            <p:cNvPr id="10" name="Picture 9">
              <a:extLst>
                <a:ext uri="{FF2B5EF4-FFF2-40B4-BE49-F238E27FC236}">
                  <a16:creationId xmlns:a16="http://schemas.microsoft.com/office/drawing/2014/main" id="{B5B6E37E-CF86-46D3-A688-BCB4F739AD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48CA6369-10F2-4A8B-9F65-76A959648715}"/>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065504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7331D-7789-4614-BE6E-64C2820BB2C1}"/>
              </a:ext>
            </a:extLst>
          </p:cNvPr>
          <p:cNvSpPr>
            <a:spLocks noGrp="1"/>
          </p:cNvSpPr>
          <p:nvPr>
            <p:ph type="title"/>
          </p:nvPr>
        </p:nvSpPr>
        <p:spPr>
          <a:ln>
            <a:noFill/>
          </a:ln>
        </p:spPr>
        <p:txBody>
          <a:bodyPr>
            <a:normAutofit/>
          </a:bodyPr>
          <a:lstStyle/>
          <a:p>
            <a:r>
              <a:rPr lang="en-US" b="1" dirty="0"/>
              <a:t>Selected Validated MDD Assessment Tools </a:t>
            </a:r>
          </a:p>
        </p:txBody>
      </p:sp>
      <p:sp>
        <p:nvSpPr>
          <p:cNvPr id="4" name="Text Box 11">
            <a:extLst>
              <a:ext uri="{FF2B5EF4-FFF2-40B4-BE49-F238E27FC236}">
                <a16:creationId xmlns:a16="http://schemas.microsoft.com/office/drawing/2014/main" id="{82135A42-69B5-4DF7-97F3-FC3181C35BC2}"/>
              </a:ext>
            </a:extLst>
          </p:cNvPr>
          <p:cNvSpPr txBox="1">
            <a:spLocks noChangeArrowheads="1"/>
          </p:cNvSpPr>
          <p:nvPr/>
        </p:nvSpPr>
        <p:spPr bwMode="auto">
          <a:xfrm>
            <a:off x="2711700" y="6184381"/>
            <a:ext cx="80105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pPr>
            <a:r>
              <a:rPr lang="en-US" altLang="en-US" sz="1400" b="0" dirty="0">
                <a:solidFill>
                  <a:schemeClr val="tx1"/>
                </a:solidFill>
                <a:latin typeface="Calibri" panose="020F0502020204030204" pitchFamily="34" charset="0"/>
              </a:rPr>
              <a:t>APA Diagnostic and Statistical Manual of Mental Disorders, 5</a:t>
            </a:r>
            <a:r>
              <a:rPr lang="en-US" altLang="en-US" sz="1400" b="0" baseline="30000" dirty="0">
                <a:solidFill>
                  <a:schemeClr val="tx1"/>
                </a:solidFill>
                <a:latin typeface="Calibri" panose="020F0502020204030204" pitchFamily="34" charset="0"/>
              </a:rPr>
              <a:t>th</a:t>
            </a:r>
            <a:r>
              <a:rPr lang="en-US" altLang="en-US" sz="1400" b="0" dirty="0">
                <a:solidFill>
                  <a:schemeClr val="tx1"/>
                </a:solidFill>
                <a:latin typeface="Calibri" panose="020F0502020204030204" pitchFamily="34" charset="0"/>
              </a:rPr>
              <a:t> ed. Washington, DC: 2013.</a:t>
            </a:r>
          </a:p>
        </p:txBody>
      </p:sp>
      <p:graphicFrame>
        <p:nvGraphicFramePr>
          <p:cNvPr id="5" name="Table 5">
            <a:extLst>
              <a:ext uri="{FF2B5EF4-FFF2-40B4-BE49-F238E27FC236}">
                <a16:creationId xmlns:a16="http://schemas.microsoft.com/office/drawing/2014/main" id="{EB6D50A1-97E8-4BF4-9FE0-A1B4B3DB3A7D}"/>
              </a:ext>
            </a:extLst>
          </p:cNvPr>
          <p:cNvGraphicFramePr>
            <a:graphicFrameLocks noGrp="1"/>
          </p:cNvGraphicFramePr>
          <p:nvPr>
            <p:extLst>
              <p:ext uri="{D42A27DB-BD31-4B8C-83A1-F6EECF244321}">
                <p14:modId xmlns:p14="http://schemas.microsoft.com/office/powerpoint/2010/main" val="292834176"/>
              </p:ext>
            </p:extLst>
          </p:nvPr>
        </p:nvGraphicFramePr>
        <p:xfrm>
          <a:off x="719138" y="1600200"/>
          <a:ext cx="10763251" cy="4023360"/>
        </p:xfrm>
        <a:graphic>
          <a:graphicData uri="http://schemas.openxmlformats.org/drawingml/2006/table">
            <a:tbl>
              <a:tblPr firstRow="1" bandRow="1">
                <a:tableStyleId>{5C22544A-7EE6-4342-B048-85BDC9FD1C3A}</a:tableStyleId>
              </a:tblPr>
              <a:tblGrid>
                <a:gridCol w="6062662">
                  <a:extLst>
                    <a:ext uri="{9D8B030D-6E8A-4147-A177-3AD203B41FA5}">
                      <a16:colId xmlns:a16="http://schemas.microsoft.com/office/drawing/2014/main" val="3244649736"/>
                    </a:ext>
                  </a:extLst>
                </a:gridCol>
                <a:gridCol w="2427514">
                  <a:extLst>
                    <a:ext uri="{9D8B030D-6E8A-4147-A177-3AD203B41FA5}">
                      <a16:colId xmlns:a16="http://schemas.microsoft.com/office/drawing/2014/main" val="1186170403"/>
                    </a:ext>
                  </a:extLst>
                </a:gridCol>
                <a:gridCol w="2273075">
                  <a:extLst>
                    <a:ext uri="{9D8B030D-6E8A-4147-A177-3AD203B41FA5}">
                      <a16:colId xmlns:a16="http://schemas.microsoft.com/office/drawing/2014/main" val="1419423328"/>
                    </a:ext>
                  </a:extLst>
                </a:gridCol>
              </a:tblGrid>
              <a:tr h="0">
                <a:tc>
                  <a:txBody>
                    <a:bodyPr/>
                    <a:lstStyle/>
                    <a:p>
                      <a:pPr algn="l"/>
                      <a:r>
                        <a:rPr lang="en-US" sz="1800" dirty="0">
                          <a:latin typeface="Calibri" panose="020F0502020204030204" pitchFamily="34" charset="0"/>
                        </a:rPr>
                        <a:t>Tool</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800" dirty="0">
                          <a:latin typeface="Calibri" panose="020F0502020204030204" pitchFamily="34" charset="0"/>
                        </a:rPr>
                        <a:t>Measurement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800" dirty="0">
                          <a:latin typeface="Calibri" panose="020F0502020204030204" pitchFamily="34" charset="0"/>
                        </a:rPr>
                        <a:t> Type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2384761119"/>
                  </a:ext>
                </a:extLst>
              </a:tr>
              <a:tr h="0">
                <a:tc>
                  <a:txBody>
                    <a:bodyPr/>
                    <a:lstStyle/>
                    <a:p>
                      <a:pPr algn="l"/>
                      <a:r>
                        <a:rPr lang="en-US" sz="1800" dirty="0">
                          <a:solidFill>
                            <a:schemeClr val="bg1"/>
                          </a:solidFill>
                          <a:latin typeface="Calibri" panose="020F0502020204030204" pitchFamily="34" charset="0"/>
                        </a:rPr>
                        <a:t>Patient Health Questionnaire (PHQ-9)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Symptoms</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rPr>
                        <a:t>Self-rated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06156139"/>
                  </a:ext>
                </a:extLst>
              </a:tr>
              <a:tr h="0">
                <a:tc>
                  <a:txBody>
                    <a:bodyPr/>
                    <a:lstStyle/>
                    <a:p>
                      <a:pPr algn="l"/>
                      <a:r>
                        <a:rPr lang="en-US" sz="1800" dirty="0">
                          <a:solidFill>
                            <a:schemeClr val="bg1"/>
                          </a:solidFill>
                          <a:latin typeface="Calibri" panose="020F0502020204030204" pitchFamily="34" charset="0"/>
                        </a:rPr>
                        <a:t>Beck Depression Inventory (BDI)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Symptoms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rPr>
                        <a:t>Self-rated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7442540"/>
                  </a:ext>
                </a:extLst>
              </a:tr>
              <a:tr h="0">
                <a:tc>
                  <a:txBody>
                    <a:bodyPr/>
                    <a:lstStyle/>
                    <a:p>
                      <a:pPr algn="l"/>
                      <a:r>
                        <a:rPr lang="en-US" sz="1800" dirty="0">
                          <a:solidFill>
                            <a:schemeClr val="bg1"/>
                          </a:solidFill>
                          <a:latin typeface="Calibri" panose="020F0502020204030204" pitchFamily="34" charset="0"/>
                        </a:rPr>
                        <a:t>Geriatric Depression Scale (GDS)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Symptoms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rPr>
                        <a:t>Self-rated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66438352"/>
                  </a:ext>
                </a:extLst>
              </a:tr>
              <a:tr h="0">
                <a:tc>
                  <a:txBody>
                    <a:bodyPr/>
                    <a:lstStyle/>
                    <a:p>
                      <a:pPr algn="l"/>
                      <a:r>
                        <a:rPr lang="en-US" sz="1800" dirty="0">
                          <a:solidFill>
                            <a:schemeClr val="bg1"/>
                          </a:solidFill>
                          <a:latin typeface="Calibri" panose="020F0502020204030204" pitchFamily="34" charset="0"/>
                        </a:rPr>
                        <a:t>Quick Inventory for Depressive Symptomatology (QIDS)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Symptoms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rPr>
                        <a:t>Self-rated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01064492"/>
                  </a:ext>
                </a:extLst>
              </a:tr>
              <a:tr h="0">
                <a:tc>
                  <a:txBody>
                    <a:bodyPr/>
                    <a:lstStyle/>
                    <a:p>
                      <a:pPr algn="l"/>
                      <a:r>
                        <a:rPr lang="en-US" sz="1800" dirty="0">
                          <a:solidFill>
                            <a:schemeClr val="bg1"/>
                          </a:solidFill>
                          <a:latin typeface="Calibri" panose="020F0502020204030204" pitchFamily="34" charset="0"/>
                        </a:rPr>
                        <a:t>Hamilton Depression Rating Scale (HAM-D)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Symptoms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rPr>
                        <a:t>Clinician-rated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58637010"/>
                  </a:ext>
                </a:extLst>
              </a:tr>
              <a:tr h="0">
                <a:tc>
                  <a:txBody>
                    <a:bodyPr/>
                    <a:lstStyle/>
                    <a:p>
                      <a:pPr algn="l"/>
                      <a:r>
                        <a:rPr lang="en-US" sz="1800" dirty="0">
                          <a:solidFill>
                            <a:schemeClr val="bg1"/>
                          </a:solidFill>
                          <a:latin typeface="Calibri" panose="020F0502020204030204" pitchFamily="34" charset="0"/>
                        </a:rPr>
                        <a:t>Montgomery-Asberg Depression Rating Scale (MADRS)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Symptoms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rPr>
                        <a:t>Clinician-rated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12922684"/>
                  </a:ext>
                </a:extLst>
              </a:tr>
              <a:tr h="0">
                <a:tc>
                  <a:txBody>
                    <a:bodyPr/>
                    <a:lstStyle/>
                    <a:p>
                      <a:pPr algn="l"/>
                      <a:r>
                        <a:rPr lang="en-US" sz="1800" dirty="0">
                          <a:solidFill>
                            <a:schemeClr val="bg1"/>
                          </a:solidFill>
                          <a:latin typeface="Calibri" panose="020F0502020204030204" pitchFamily="34" charset="0"/>
                        </a:rPr>
                        <a:t>THINC-it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rPr>
                        <a:t>Cognitive impairment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rPr>
                        <a:t>Self-rated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33384020"/>
                  </a:ext>
                </a:extLst>
              </a:tr>
              <a:tr h="0">
                <a:tc>
                  <a:txBody>
                    <a:bodyPr/>
                    <a:lstStyle/>
                    <a:p>
                      <a:pPr algn="l"/>
                      <a:r>
                        <a:rPr lang="en-US" sz="1800" dirty="0">
                          <a:solidFill>
                            <a:schemeClr val="bg1"/>
                          </a:solidFill>
                          <a:latin typeface="Calibri" panose="020F0502020204030204" pitchFamily="34" charset="0"/>
                        </a:rPr>
                        <a:t>Sheehan Disability Scale (SDS)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Functioning</a:t>
                      </a:r>
                      <a:endParaRPr lang="en-US" sz="1800" dirty="0">
                        <a:solidFill>
                          <a:schemeClr val="bg1"/>
                        </a:solidFill>
                        <a:latin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rPr>
                        <a:t>Self-rated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82193298"/>
                  </a:ext>
                </a:extLst>
              </a:tr>
              <a:tr h="0">
                <a:tc>
                  <a:txBody>
                    <a:bodyPr/>
                    <a:lstStyle/>
                    <a:p>
                      <a:pPr algn="l"/>
                      <a:r>
                        <a:rPr lang="en-US" sz="1800" dirty="0">
                          <a:solidFill>
                            <a:schemeClr val="bg1"/>
                          </a:solidFill>
                          <a:latin typeface="Calibri" panose="020F0502020204030204" pitchFamily="34" charset="0"/>
                        </a:rPr>
                        <a:t>Multidimensional Scale of Independent Functioning (MSIF)</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Functioning</a:t>
                      </a:r>
                      <a:endParaRPr lang="en-US" sz="1800" dirty="0">
                        <a:solidFill>
                          <a:schemeClr val="bg1"/>
                        </a:solidFill>
                        <a:latin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rPr>
                        <a:t>Clinician-rated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8702045"/>
                  </a:ext>
                </a:extLst>
              </a:tr>
              <a:tr h="0">
                <a:tc>
                  <a:txBody>
                    <a:bodyPr/>
                    <a:lstStyle/>
                    <a:p>
                      <a:pPr algn="l"/>
                      <a:r>
                        <a:rPr lang="en-US" sz="1800" dirty="0">
                          <a:solidFill>
                            <a:schemeClr val="bg1"/>
                          </a:solidFill>
                          <a:latin typeface="Calibri" panose="020F0502020204030204" pitchFamily="34" charset="0"/>
                        </a:rPr>
                        <a:t>Frequency, Intensity, and Burden of Side Effects Rating (FIBSER)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rPr>
                        <a:t>Side effects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rPr>
                        <a:t>Self-rated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10696273"/>
                  </a:ext>
                </a:extLst>
              </a:tr>
            </a:tbl>
          </a:graphicData>
        </a:graphic>
      </p:graphicFrame>
      <p:sp>
        <p:nvSpPr>
          <p:cNvPr id="10" name="TextBox 9">
            <a:extLst>
              <a:ext uri="{FF2B5EF4-FFF2-40B4-BE49-F238E27FC236}">
                <a16:creationId xmlns:a16="http://schemas.microsoft.com/office/drawing/2014/main" id="{D81ACD34-5EA9-4819-90FD-5563DC2CB350}"/>
              </a:ext>
            </a:extLst>
          </p:cNvPr>
          <p:cNvSpPr txBox="1"/>
          <p:nvPr/>
        </p:nvSpPr>
        <p:spPr>
          <a:xfrm>
            <a:off x="431844" y="6185397"/>
            <a:ext cx="7573167" cy="461665"/>
          </a:xfrm>
          <a:prstGeom prst="rect">
            <a:avLst/>
          </a:prstGeom>
          <a:noFill/>
        </p:spPr>
        <p:txBody>
          <a:bodyPr wrap="square" rtlCol="0">
            <a:spAutoFit/>
          </a:bodyPr>
          <a:lstStyle/>
          <a:p>
            <a:r>
              <a:rPr lang="en-US" sz="1200" b="0" dirty="0">
                <a:solidFill>
                  <a:schemeClr val="bg2"/>
                </a:solidFill>
                <a:latin typeface="Calibri" panose="020F0502020204030204" pitchFamily="34" charset="0"/>
              </a:rPr>
              <a:t>Lam. Can J Psychiatry. 2016;61:510. American Psychiatric Association, Practice Guideline for the Treatment of Patients with Major Depressive Disorder, 3</a:t>
            </a:r>
            <a:r>
              <a:rPr lang="en-US" sz="1200" b="0" baseline="30000" dirty="0">
                <a:solidFill>
                  <a:schemeClr val="bg2"/>
                </a:solidFill>
                <a:latin typeface="Calibri" panose="020F0502020204030204" pitchFamily="34" charset="0"/>
              </a:rPr>
              <a:t>rd</a:t>
            </a:r>
            <a:r>
              <a:rPr lang="en-US" sz="1200" b="0" dirty="0">
                <a:solidFill>
                  <a:schemeClr val="bg2"/>
                </a:solidFill>
                <a:latin typeface="Calibri" panose="020F0502020204030204" pitchFamily="34" charset="0"/>
              </a:rPr>
              <a:t> ed; 2010. McIntyre. J Clin Psychiatry. 2017;78:873.</a:t>
            </a:r>
          </a:p>
        </p:txBody>
      </p:sp>
      <p:sp>
        <p:nvSpPr>
          <p:cNvPr id="15" name="Rectangle 14">
            <a:extLst>
              <a:ext uri="{FF2B5EF4-FFF2-40B4-BE49-F238E27FC236}">
                <a16:creationId xmlns:a16="http://schemas.microsoft.com/office/drawing/2014/main" id="{F16E60F4-ACD5-4EB6-9673-CDB3516B4BE7}"/>
              </a:ext>
            </a:extLst>
          </p:cNvPr>
          <p:cNvSpPr/>
          <p:nvPr/>
        </p:nvSpPr>
        <p:spPr bwMode="auto">
          <a:xfrm>
            <a:off x="719847" y="4167150"/>
            <a:ext cx="10762356" cy="1088244"/>
          </a:xfrm>
          <a:prstGeom prst="rect">
            <a:avLst/>
          </a:prstGeom>
          <a:solidFill>
            <a:schemeClr val="accent6">
              <a:alpha val="2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Rectangle 15">
            <a:extLst>
              <a:ext uri="{FF2B5EF4-FFF2-40B4-BE49-F238E27FC236}">
                <a16:creationId xmlns:a16="http://schemas.microsoft.com/office/drawing/2014/main" id="{36372F4C-95C7-49CF-8D90-4CDC76F0F200}"/>
              </a:ext>
            </a:extLst>
          </p:cNvPr>
          <p:cNvSpPr/>
          <p:nvPr/>
        </p:nvSpPr>
        <p:spPr bwMode="auto">
          <a:xfrm>
            <a:off x="719847" y="5255394"/>
            <a:ext cx="10762356" cy="348575"/>
          </a:xfrm>
          <a:prstGeom prst="rect">
            <a:avLst/>
          </a:prstGeom>
          <a:solidFill>
            <a:schemeClr val="accent3">
              <a:alpha val="2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Rectangle 16">
            <a:extLst>
              <a:ext uri="{FF2B5EF4-FFF2-40B4-BE49-F238E27FC236}">
                <a16:creationId xmlns:a16="http://schemas.microsoft.com/office/drawing/2014/main" id="{4DB0EC56-50E6-4964-9200-4E9F7C036143}"/>
              </a:ext>
            </a:extLst>
          </p:cNvPr>
          <p:cNvSpPr/>
          <p:nvPr/>
        </p:nvSpPr>
        <p:spPr bwMode="auto">
          <a:xfrm>
            <a:off x="719847" y="1970347"/>
            <a:ext cx="10762356" cy="2187996"/>
          </a:xfrm>
          <a:prstGeom prst="rect">
            <a:avLst/>
          </a:prstGeom>
          <a:solidFill>
            <a:schemeClr val="accent1">
              <a:alpha val="2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3" name="Group 1">
            <a:extLst>
              <a:ext uri="{FF2B5EF4-FFF2-40B4-BE49-F238E27FC236}">
                <a16:creationId xmlns:a16="http://schemas.microsoft.com/office/drawing/2014/main" id="{12761245-6768-4D08-B79D-CE6E7FDF43D6}"/>
              </a:ext>
            </a:extLst>
          </p:cNvPr>
          <p:cNvGrpSpPr>
            <a:grpSpLocks/>
          </p:cNvGrpSpPr>
          <p:nvPr/>
        </p:nvGrpSpPr>
        <p:grpSpPr bwMode="auto">
          <a:xfrm>
            <a:off x="9392911" y="6213768"/>
            <a:ext cx="2488502" cy="449064"/>
            <a:chOff x="9602074" y="3550251"/>
            <a:chExt cx="2488502" cy="449257"/>
          </a:xfrm>
        </p:grpSpPr>
        <p:pic>
          <p:nvPicPr>
            <p:cNvPr id="14" name="Picture 13">
              <a:extLst>
                <a:ext uri="{FF2B5EF4-FFF2-40B4-BE49-F238E27FC236}">
                  <a16:creationId xmlns:a16="http://schemas.microsoft.com/office/drawing/2014/main" id="{C4B17C78-A0E9-4DCA-9CB4-225B785582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 name="Rectangle 8">
              <a:extLst>
                <a:ext uri="{FF2B5EF4-FFF2-40B4-BE49-F238E27FC236}">
                  <a16:creationId xmlns:a16="http://schemas.microsoft.com/office/drawing/2014/main" id="{273B38A5-EB68-4182-8A00-FD0F3AB665CD}"/>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50614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7331D-7789-4614-BE6E-64C2820BB2C1}"/>
              </a:ext>
            </a:extLst>
          </p:cNvPr>
          <p:cNvSpPr>
            <a:spLocks noGrp="1"/>
          </p:cNvSpPr>
          <p:nvPr>
            <p:ph type="title"/>
          </p:nvPr>
        </p:nvSpPr>
        <p:spPr>
          <a:xfrm>
            <a:off x="719137" y="351143"/>
            <a:ext cx="10872444" cy="1103313"/>
          </a:xfrm>
        </p:spPr>
        <p:txBody>
          <a:bodyPr vert="horz" lIns="91440" tIns="45720" rIns="91440" bIns="45720" rtlCol="0" anchor="ctr">
            <a:normAutofit/>
          </a:bodyPr>
          <a:lstStyle/>
          <a:p>
            <a:pPr algn="l"/>
            <a:r>
              <a:rPr lang="en-US" b="1" kern="1200" dirty="0"/>
              <a:t>Guidelines: Monitoring MDD Treatment Response</a:t>
            </a:r>
          </a:p>
        </p:txBody>
      </p:sp>
      <p:sp>
        <p:nvSpPr>
          <p:cNvPr id="4" name="Text Box 11">
            <a:extLst>
              <a:ext uri="{FF2B5EF4-FFF2-40B4-BE49-F238E27FC236}">
                <a16:creationId xmlns:a16="http://schemas.microsoft.com/office/drawing/2014/main" id="{82135A42-69B5-4DF7-97F3-FC3181C35BC2}"/>
              </a:ext>
            </a:extLst>
          </p:cNvPr>
          <p:cNvSpPr txBox="1">
            <a:spLocks noChangeArrowheads="1"/>
          </p:cNvSpPr>
          <p:nvPr/>
        </p:nvSpPr>
        <p:spPr bwMode="auto">
          <a:xfrm>
            <a:off x="433804" y="6062449"/>
            <a:ext cx="7515059" cy="69274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lIns="91440" tIns="45720" rIns="91440" bIns="45720" rtlCol="0">
            <a:no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spcBef>
                <a:spcPct val="0"/>
              </a:spcBef>
              <a:spcAft>
                <a:spcPts val="600"/>
              </a:spcAft>
              <a:buClrTx/>
              <a:buNone/>
            </a:pPr>
            <a:r>
              <a:rPr lang="en-US" altLang="en-US" sz="1200" b="0" dirty="0">
                <a:solidFill>
                  <a:schemeClr val="bg2"/>
                </a:solidFill>
                <a:latin typeface="Calibri" panose="020F0502020204030204" pitchFamily="34" charset="0"/>
              </a:rPr>
              <a:t>1. </a:t>
            </a:r>
            <a:r>
              <a:rPr lang="en-US" sz="1200" b="0" dirty="0">
                <a:solidFill>
                  <a:schemeClr val="bg2"/>
                </a:solidFill>
                <a:latin typeface="Calibri" panose="020F0502020204030204" pitchFamily="34" charset="0"/>
              </a:rPr>
              <a:t>American Psychiatric Association, Practice Guideline for the Treatment of Patients with Major Depressive Disorder, 3</a:t>
            </a:r>
            <a:r>
              <a:rPr lang="en-US" sz="1200" b="0" baseline="30000" dirty="0">
                <a:solidFill>
                  <a:schemeClr val="bg2"/>
                </a:solidFill>
                <a:latin typeface="Calibri" panose="020F0502020204030204" pitchFamily="34" charset="0"/>
              </a:rPr>
              <a:t>rd</a:t>
            </a:r>
            <a:r>
              <a:rPr lang="en-US" sz="1200" b="0" dirty="0">
                <a:solidFill>
                  <a:schemeClr val="bg2"/>
                </a:solidFill>
                <a:latin typeface="Calibri" panose="020F0502020204030204" pitchFamily="34" charset="0"/>
              </a:rPr>
              <a:t> ed; 2010. 2. Kennedy. Can J Psychiatry. 2016;61:540. </a:t>
            </a:r>
            <a:r>
              <a:rPr lang="en-US" altLang="en-US" sz="1200" b="0" dirty="0">
                <a:solidFill>
                  <a:schemeClr val="bg2"/>
                </a:solidFill>
                <a:latin typeface="Calibri" panose="020F0502020204030204" pitchFamily="34" charset="0"/>
              </a:rPr>
              <a:t>3. 2019-2020 Florida Best Practice Psychotherapeutic Medication Guidelines for Adults, Agency for Health Care Administration, State of Florida, 2020.</a:t>
            </a:r>
          </a:p>
        </p:txBody>
      </p:sp>
      <p:graphicFrame>
        <p:nvGraphicFramePr>
          <p:cNvPr id="6" name="Table 6">
            <a:extLst>
              <a:ext uri="{FF2B5EF4-FFF2-40B4-BE49-F238E27FC236}">
                <a16:creationId xmlns:a16="http://schemas.microsoft.com/office/drawing/2014/main" id="{0A3F0365-B6F4-4032-82AB-B1D2FA985D9A}"/>
              </a:ext>
            </a:extLst>
          </p:cNvPr>
          <p:cNvGraphicFramePr>
            <a:graphicFrameLocks noGrp="1"/>
          </p:cNvGraphicFramePr>
          <p:nvPr>
            <p:extLst>
              <p:ext uri="{D42A27DB-BD31-4B8C-83A1-F6EECF244321}">
                <p14:modId xmlns:p14="http://schemas.microsoft.com/office/powerpoint/2010/main" val="2898890663"/>
              </p:ext>
            </p:extLst>
          </p:nvPr>
        </p:nvGraphicFramePr>
        <p:xfrm>
          <a:off x="723900" y="1600200"/>
          <a:ext cx="10758302" cy="4389120"/>
        </p:xfrm>
        <a:graphic>
          <a:graphicData uri="http://schemas.openxmlformats.org/drawingml/2006/table">
            <a:tbl>
              <a:tblPr firstRow="1" bandRow="1">
                <a:tableStyleId>{5C22544A-7EE6-4342-B048-85BDC9FD1C3A}</a:tableStyleId>
              </a:tblPr>
              <a:tblGrid>
                <a:gridCol w="2259369">
                  <a:extLst>
                    <a:ext uri="{9D8B030D-6E8A-4147-A177-3AD203B41FA5}">
                      <a16:colId xmlns:a16="http://schemas.microsoft.com/office/drawing/2014/main" val="71528434"/>
                    </a:ext>
                  </a:extLst>
                </a:gridCol>
                <a:gridCol w="8498933">
                  <a:extLst>
                    <a:ext uri="{9D8B030D-6E8A-4147-A177-3AD203B41FA5}">
                      <a16:colId xmlns:a16="http://schemas.microsoft.com/office/drawing/2014/main" val="2835985925"/>
                    </a:ext>
                  </a:extLst>
                </a:gridCol>
              </a:tblGrid>
              <a:tr h="0">
                <a:tc>
                  <a:txBody>
                    <a:bodyPr/>
                    <a:lstStyle/>
                    <a:p>
                      <a:r>
                        <a:rPr lang="en-US" sz="2400" b="1" baseline="0" dirty="0">
                          <a:latin typeface="Calibri" panose="020F0502020204030204" pitchFamily="34" charset="0"/>
                        </a:rPr>
                        <a:t>Guidelines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marL="0" indent="0">
                        <a:buFont typeface="Wingdings" panose="05000000000000000000" pitchFamily="2" charset="2"/>
                        <a:buNone/>
                      </a:pPr>
                      <a:r>
                        <a:rPr lang="en-US" sz="2400" b="1" dirty="0">
                          <a:latin typeface="Calibri" panose="020F0502020204030204" pitchFamily="34" charset="0"/>
                        </a:rPr>
                        <a:t>Recommendations on When and How to Use Rating Scales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2079031700"/>
                  </a:ext>
                </a:extLst>
              </a:tr>
              <a:tr h="561768">
                <a:tc>
                  <a:txBody>
                    <a:bodyPr/>
                    <a:lstStyle/>
                    <a:p>
                      <a:r>
                        <a:rPr lang="en-US" sz="2400" b="0" dirty="0">
                          <a:solidFill>
                            <a:schemeClr val="bg1"/>
                          </a:solidFill>
                          <a:latin typeface="Calibri" panose="020F0502020204030204" pitchFamily="34" charset="0"/>
                        </a:rPr>
                        <a:t>APA</a:t>
                      </a:r>
                      <a:r>
                        <a:rPr lang="en-US" sz="2400" b="0" baseline="30000" dirty="0">
                          <a:solidFill>
                            <a:schemeClr val="bg1"/>
                          </a:solidFill>
                          <a:latin typeface="Calibri" panose="020F0502020204030204" pitchFamily="34" charset="0"/>
                        </a:rPr>
                        <a:t>[1]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400050" indent="-285750" algn="l">
                        <a:buFont typeface="Wingdings" panose="05000000000000000000" pitchFamily="2" charset="2"/>
                        <a:buChar char="§"/>
                      </a:pPr>
                      <a:r>
                        <a:rPr lang="en-US" sz="2400" b="0" dirty="0">
                          <a:solidFill>
                            <a:schemeClr val="bg1"/>
                          </a:solidFill>
                          <a:latin typeface="Calibri" panose="020F0502020204030204" pitchFamily="34" charset="0"/>
                        </a:rPr>
                        <a:t>Assess adequacy of treatment (appropriate dose, duration)</a:t>
                      </a:r>
                    </a:p>
                    <a:p>
                      <a:pPr marL="400050" indent="-285750" algn="l">
                        <a:buFont typeface="Wingdings" panose="05000000000000000000" pitchFamily="2" charset="2"/>
                        <a:buChar char="§"/>
                      </a:pPr>
                      <a:r>
                        <a:rPr lang="en-US" sz="2400" b="0" dirty="0">
                          <a:solidFill>
                            <a:schemeClr val="bg1"/>
                          </a:solidFill>
                          <a:latin typeface="Calibri" panose="020F0502020204030204" pitchFamily="34" charset="0"/>
                        </a:rPr>
                        <a:t>Assess symptoms using standardized measurement instruments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41469473"/>
                  </a:ext>
                </a:extLst>
              </a:tr>
              <a:tr h="766011">
                <a:tc>
                  <a:txBody>
                    <a:bodyPr/>
                    <a:lstStyle/>
                    <a:p>
                      <a:r>
                        <a:rPr lang="en-US" sz="2400" b="0" dirty="0">
                          <a:solidFill>
                            <a:schemeClr val="bg1"/>
                          </a:solidFill>
                          <a:latin typeface="Calibri" panose="020F0502020204030204" pitchFamily="34" charset="0"/>
                        </a:rPr>
                        <a:t>CANMAT</a:t>
                      </a:r>
                      <a:r>
                        <a:rPr lang="en-US" sz="2400" b="0" baseline="30000" dirty="0">
                          <a:solidFill>
                            <a:schemeClr val="bg1"/>
                          </a:solidFill>
                          <a:latin typeface="Calibri" panose="020F0502020204030204" pitchFamily="34" charset="0"/>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400050" indent="-285750" algn="l">
                        <a:buFont typeface="Wingdings" panose="05000000000000000000" pitchFamily="2" charset="2"/>
                        <a:buChar char="§"/>
                      </a:pPr>
                      <a:r>
                        <a:rPr lang="en-US" sz="2400" b="0" dirty="0">
                          <a:solidFill>
                            <a:schemeClr val="bg1"/>
                          </a:solidFill>
                          <a:latin typeface="Calibri" panose="020F0502020204030204" pitchFamily="34" charset="0"/>
                        </a:rPr>
                        <a:t>Monitor outcomes and support clinical decision-making</a:t>
                      </a:r>
                    </a:p>
                    <a:p>
                      <a:pPr marL="400050" indent="-285750" algn="l">
                        <a:buFont typeface="Wingdings" panose="05000000000000000000" pitchFamily="2" charset="2"/>
                        <a:buChar char="§"/>
                      </a:pPr>
                      <a:r>
                        <a:rPr lang="en-US" sz="2400" b="0" dirty="0">
                          <a:solidFill>
                            <a:schemeClr val="bg1"/>
                          </a:solidFill>
                          <a:latin typeface="Calibri" panose="020F0502020204030204" pitchFamily="34" charset="0"/>
                        </a:rPr>
                        <a:t>Conduct ongoing evaluation of functional impairment and quality of life</a:t>
                      </a:r>
                    </a:p>
                    <a:p>
                      <a:pPr marL="457200" lvl="0" indent="-342900" algn="l">
                        <a:buFont typeface="Wingdings" panose="05000000000000000000" pitchFamily="2" charset="2"/>
                        <a:buChar char="§"/>
                      </a:pPr>
                      <a:r>
                        <a:rPr lang="en-US" sz="2400" b="0" dirty="0">
                          <a:solidFill>
                            <a:schemeClr val="bg1"/>
                          </a:solidFill>
                          <a:latin typeface="Calibri" panose="020F0502020204030204" pitchFamily="34" charset="0"/>
                        </a:rPr>
                        <a:t>Patient-rated questionnaires are simpler to use and more efficient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36808137"/>
                  </a:ext>
                </a:extLst>
              </a:tr>
              <a:tr h="7406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dirty="0">
                          <a:solidFill>
                            <a:schemeClr val="bg1"/>
                          </a:solidFill>
                          <a:latin typeface="Calibri" panose="020F0502020204030204" pitchFamily="34" charset="0"/>
                        </a:rPr>
                        <a:t>Florida Best Practice Guideline</a:t>
                      </a:r>
                      <a:r>
                        <a:rPr lang="en-US" sz="2400" b="0" baseline="30000" dirty="0">
                          <a:solidFill>
                            <a:schemeClr val="bg1"/>
                          </a:solidFill>
                          <a:latin typeface="Calibri" panose="020F0502020204030204" pitchFamily="34" charset="0"/>
                        </a:rPr>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400050" indent="-285750" algn="l">
                        <a:buFont typeface="Wingdings" panose="05000000000000000000" pitchFamily="2" charset="2"/>
                        <a:buChar char="§"/>
                      </a:pPr>
                      <a:r>
                        <a:rPr lang="en-US" sz="2400" b="0" kern="1200" dirty="0">
                          <a:solidFill>
                            <a:schemeClr val="bg1"/>
                          </a:solidFill>
                          <a:effectLst/>
                          <a:latin typeface="Calibri" panose="020F0502020204030204" pitchFamily="34" charset="0"/>
                          <a:ea typeface="+mn-ea"/>
                          <a:cs typeface="+mn-cs"/>
                        </a:rPr>
                        <a:t>Assess symptom severity during initial evaluation/treatment, after medication changes, and when patient reports change in symptoms</a:t>
                      </a:r>
                      <a:endParaRPr lang="en-US" sz="2400" b="0" dirty="0">
                        <a:solidFill>
                          <a:schemeClr val="bg1"/>
                        </a:solidFill>
                        <a:latin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27248184"/>
                  </a:ext>
                </a:extLst>
              </a:tr>
            </a:tbl>
          </a:graphicData>
        </a:graphic>
      </p:graphicFrame>
      <p:grpSp>
        <p:nvGrpSpPr>
          <p:cNvPr id="8" name="Group 1">
            <a:extLst>
              <a:ext uri="{FF2B5EF4-FFF2-40B4-BE49-F238E27FC236}">
                <a16:creationId xmlns:a16="http://schemas.microsoft.com/office/drawing/2014/main" id="{F3B8EECB-6C7D-40CB-8A75-B3C06A028F17}"/>
              </a:ext>
            </a:extLst>
          </p:cNvPr>
          <p:cNvGrpSpPr>
            <a:grpSpLocks/>
          </p:cNvGrpSpPr>
          <p:nvPr/>
        </p:nvGrpSpPr>
        <p:grpSpPr bwMode="auto">
          <a:xfrm>
            <a:off x="9392911" y="6213768"/>
            <a:ext cx="2488502" cy="449064"/>
            <a:chOff x="9602074" y="3550251"/>
            <a:chExt cx="2488502" cy="449257"/>
          </a:xfrm>
        </p:grpSpPr>
        <p:pic>
          <p:nvPicPr>
            <p:cNvPr id="9" name="Picture 8">
              <a:extLst>
                <a:ext uri="{FF2B5EF4-FFF2-40B4-BE49-F238E27FC236}">
                  <a16:creationId xmlns:a16="http://schemas.microsoft.com/office/drawing/2014/main" id="{B07C55F9-D3D8-425C-AB01-94DEB6C3AA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671BCDCC-84A5-4705-8CC1-DD0877B4D91E}"/>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692713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7331D-7789-4614-BE6E-64C2820BB2C1}"/>
              </a:ext>
            </a:extLst>
          </p:cNvPr>
          <p:cNvSpPr>
            <a:spLocks noGrp="1"/>
          </p:cNvSpPr>
          <p:nvPr>
            <p:ph type="title"/>
          </p:nvPr>
        </p:nvSpPr>
        <p:spPr/>
        <p:txBody>
          <a:bodyPr>
            <a:normAutofit/>
          </a:bodyPr>
          <a:lstStyle/>
          <a:p>
            <a:r>
              <a:rPr lang="en-US" dirty="0"/>
              <a:t>Measurement-Based Care</a:t>
            </a:r>
            <a:endParaRPr lang="en-US" dirty="0">
              <a:latin typeface="+mn-lt"/>
            </a:endParaRPr>
          </a:p>
        </p:txBody>
      </p:sp>
      <p:sp>
        <p:nvSpPr>
          <p:cNvPr id="3" name="Subtitle 2">
            <a:extLst>
              <a:ext uri="{FF2B5EF4-FFF2-40B4-BE49-F238E27FC236}">
                <a16:creationId xmlns:a16="http://schemas.microsoft.com/office/drawing/2014/main" id="{EFE1EB82-2AEA-430F-8087-123D660D7F6E}"/>
              </a:ext>
            </a:extLst>
          </p:cNvPr>
          <p:cNvSpPr>
            <a:spLocks noGrp="1"/>
          </p:cNvSpPr>
          <p:nvPr>
            <p:ph idx="1"/>
          </p:nvPr>
        </p:nvSpPr>
        <p:spPr/>
        <p:txBody>
          <a:bodyPr>
            <a:noAutofit/>
          </a:bodyPr>
          <a:lstStyle/>
          <a:p>
            <a:pPr algn="l">
              <a:spcAft>
                <a:spcPts val="200"/>
              </a:spcAft>
            </a:pPr>
            <a:r>
              <a:rPr lang="en-US" sz="2200" dirty="0"/>
              <a:t>Use structured measures for:</a:t>
            </a:r>
          </a:p>
          <a:p>
            <a:pPr lvl="1">
              <a:spcAft>
                <a:spcPts val="200"/>
              </a:spcAft>
            </a:pPr>
            <a:r>
              <a:rPr lang="en-US" sz="2000" dirty="0"/>
              <a:t>Diagnosis</a:t>
            </a:r>
          </a:p>
          <a:p>
            <a:pPr lvl="1">
              <a:spcAft>
                <a:spcPts val="200"/>
              </a:spcAft>
            </a:pPr>
            <a:r>
              <a:rPr lang="en-US" sz="2000" dirty="0"/>
              <a:t>Monitoring depression symptoms, severity</a:t>
            </a:r>
          </a:p>
          <a:p>
            <a:pPr lvl="1">
              <a:spcAft>
                <a:spcPts val="200"/>
              </a:spcAft>
            </a:pPr>
            <a:r>
              <a:rPr lang="en-US" sz="2000" dirty="0"/>
              <a:t>Medication side effects,</a:t>
            </a:r>
          </a:p>
          <a:p>
            <a:pPr lvl="1">
              <a:spcAft>
                <a:spcPts val="200"/>
              </a:spcAft>
            </a:pPr>
            <a:r>
              <a:rPr lang="en-US" sz="2000" dirty="0"/>
              <a:t>Treatment adherence</a:t>
            </a:r>
          </a:p>
          <a:p>
            <a:pPr lvl="1">
              <a:spcAft>
                <a:spcPts val="200"/>
              </a:spcAft>
            </a:pPr>
            <a:r>
              <a:rPr lang="en-US" sz="2000" dirty="0"/>
              <a:t>Functional status</a:t>
            </a:r>
          </a:p>
          <a:p>
            <a:pPr algn="l">
              <a:spcAft>
                <a:spcPts val="200"/>
              </a:spcAft>
            </a:pPr>
            <a:r>
              <a:rPr lang="en-US" sz="2200" dirty="0"/>
              <a:t>Use evidence-based approaches to care: </a:t>
            </a:r>
          </a:p>
          <a:p>
            <a:pPr lvl="1">
              <a:spcAft>
                <a:spcPts val="200"/>
              </a:spcAft>
            </a:pPr>
            <a:r>
              <a:rPr lang="en-US" sz="2000" dirty="0"/>
              <a:t>Treatment guidelines, algorithms</a:t>
            </a:r>
          </a:p>
          <a:p>
            <a:pPr algn="l">
              <a:spcAft>
                <a:spcPts val="200"/>
              </a:spcAft>
            </a:pPr>
            <a:r>
              <a:rPr lang="en-US" sz="2200" dirty="0"/>
              <a:t>Consider phases of treatment: </a:t>
            </a:r>
          </a:p>
          <a:p>
            <a:pPr lvl="1">
              <a:spcAft>
                <a:spcPts val="200"/>
              </a:spcAft>
            </a:pPr>
            <a:r>
              <a:rPr lang="en-US" sz="2000" dirty="0"/>
              <a:t>Acute: Goal is full symptom remission</a:t>
            </a:r>
          </a:p>
          <a:p>
            <a:pPr lvl="1">
              <a:spcAft>
                <a:spcPts val="200"/>
              </a:spcAft>
            </a:pPr>
            <a:r>
              <a:rPr lang="en-US" sz="2000" dirty="0"/>
              <a:t>Maintenance: Determine if patient requires long-term treatment</a:t>
            </a:r>
          </a:p>
        </p:txBody>
      </p:sp>
      <p:sp>
        <p:nvSpPr>
          <p:cNvPr id="4" name="Text Box 11">
            <a:extLst>
              <a:ext uri="{FF2B5EF4-FFF2-40B4-BE49-F238E27FC236}">
                <a16:creationId xmlns:a16="http://schemas.microsoft.com/office/drawing/2014/main" id="{82135A42-69B5-4DF7-97F3-FC3181C35BC2}"/>
              </a:ext>
            </a:extLst>
          </p:cNvPr>
          <p:cNvSpPr txBox="1">
            <a:spLocks noChangeArrowheads="1"/>
          </p:cNvSpPr>
          <p:nvPr/>
        </p:nvSpPr>
        <p:spPr bwMode="auto">
          <a:xfrm>
            <a:off x="445169" y="6181725"/>
            <a:ext cx="8593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pPr>
            <a:r>
              <a:rPr lang="en-US" sz="1200" b="0" dirty="0">
                <a:solidFill>
                  <a:schemeClr val="bg2"/>
                </a:solidFill>
                <a:latin typeface="Calibri" panose="020F0502020204030204" pitchFamily="34" charset="0"/>
              </a:rPr>
              <a:t>American Psychiatric Association, Practice Guideline for the Treatment of Patients with Major Depressive Disorder, 3</a:t>
            </a:r>
            <a:r>
              <a:rPr lang="en-US" sz="1200" b="0" baseline="30000" dirty="0">
                <a:solidFill>
                  <a:schemeClr val="bg2"/>
                </a:solidFill>
                <a:latin typeface="Calibri" panose="020F0502020204030204" pitchFamily="34" charset="0"/>
              </a:rPr>
              <a:t>rd</a:t>
            </a:r>
            <a:r>
              <a:rPr lang="en-US" sz="1200" b="0" dirty="0">
                <a:solidFill>
                  <a:schemeClr val="bg2"/>
                </a:solidFill>
                <a:latin typeface="Calibri" panose="020F0502020204030204" pitchFamily="34" charset="0"/>
              </a:rPr>
              <a:t> ed; 2010</a:t>
            </a:r>
          </a:p>
          <a:p>
            <a:pPr>
              <a:lnSpc>
                <a:spcPct val="100000"/>
              </a:lnSpc>
              <a:spcBef>
                <a:spcPct val="0"/>
              </a:spcBef>
              <a:spcAft>
                <a:spcPct val="0"/>
              </a:spcAft>
              <a:buClrTx/>
              <a:buNone/>
            </a:pPr>
            <a:r>
              <a:rPr lang="en-US" sz="1200" b="0" dirty="0">
                <a:solidFill>
                  <a:schemeClr val="bg2"/>
                </a:solidFill>
                <a:latin typeface="Calibri" panose="020F0502020204030204" pitchFamily="34" charset="0"/>
              </a:rPr>
              <a:t>Lam. Can J Psychiatry. 2016;61:510. </a:t>
            </a:r>
          </a:p>
        </p:txBody>
      </p:sp>
      <p:grpSp>
        <p:nvGrpSpPr>
          <p:cNvPr id="8" name="Group 1">
            <a:extLst>
              <a:ext uri="{FF2B5EF4-FFF2-40B4-BE49-F238E27FC236}">
                <a16:creationId xmlns:a16="http://schemas.microsoft.com/office/drawing/2014/main" id="{1BE77019-549D-4879-A183-0B40245E2D54}"/>
              </a:ext>
            </a:extLst>
          </p:cNvPr>
          <p:cNvGrpSpPr>
            <a:grpSpLocks/>
          </p:cNvGrpSpPr>
          <p:nvPr/>
        </p:nvGrpSpPr>
        <p:grpSpPr bwMode="auto">
          <a:xfrm>
            <a:off x="9392911" y="6213768"/>
            <a:ext cx="2488502" cy="449064"/>
            <a:chOff x="9602074" y="3550251"/>
            <a:chExt cx="2488502" cy="449257"/>
          </a:xfrm>
        </p:grpSpPr>
        <p:pic>
          <p:nvPicPr>
            <p:cNvPr id="9" name="Picture 8">
              <a:extLst>
                <a:ext uri="{FF2B5EF4-FFF2-40B4-BE49-F238E27FC236}">
                  <a16:creationId xmlns:a16="http://schemas.microsoft.com/office/drawing/2014/main" id="{E5F46765-7615-4B97-A809-A4FB3CA409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8C43804F-A9C1-465D-A4FE-B1267DFB3AFC}"/>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507966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A3B50-2451-43E4-A4E3-57F8FC017B74}"/>
              </a:ext>
            </a:extLst>
          </p:cNvPr>
          <p:cNvSpPr>
            <a:spLocks noGrp="1"/>
          </p:cNvSpPr>
          <p:nvPr>
            <p:ph type="title"/>
          </p:nvPr>
        </p:nvSpPr>
        <p:spPr/>
        <p:txBody>
          <a:bodyPr>
            <a:normAutofit/>
          </a:bodyPr>
          <a:lstStyle/>
          <a:p>
            <a:r>
              <a:rPr lang="en-US" dirty="0"/>
              <a:t>MDD: Integrated Care Model</a:t>
            </a:r>
            <a:endParaRPr lang="en-US" baseline="30000" dirty="0"/>
          </a:p>
        </p:txBody>
      </p:sp>
      <p:sp>
        <p:nvSpPr>
          <p:cNvPr id="3" name="Content Placeholder 2">
            <a:extLst>
              <a:ext uri="{FF2B5EF4-FFF2-40B4-BE49-F238E27FC236}">
                <a16:creationId xmlns:a16="http://schemas.microsoft.com/office/drawing/2014/main" id="{2AE93F89-8DB5-4E31-81A4-BD454D5F5CE0}"/>
              </a:ext>
            </a:extLst>
          </p:cNvPr>
          <p:cNvSpPr>
            <a:spLocks noGrp="1"/>
          </p:cNvSpPr>
          <p:nvPr>
            <p:ph idx="1"/>
          </p:nvPr>
        </p:nvSpPr>
        <p:spPr>
          <a:xfrm>
            <a:off x="437233" y="6377694"/>
            <a:ext cx="6091904" cy="268747"/>
          </a:xfrm>
        </p:spPr>
        <p:txBody>
          <a:bodyPr>
            <a:noAutofit/>
          </a:bodyPr>
          <a:lstStyle/>
          <a:p>
            <a:pPr marL="0" indent="0">
              <a:buNone/>
            </a:pPr>
            <a:r>
              <a:rPr lang="en-US" sz="1200" dirty="0">
                <a:solidFill>
                  <a:schemeClr val="bg2"/>
                </a:solidFill>
              </a:rPr>
              <a:t>VA/DoD Clinical Practice Guideline for the Management of Major Depressive Disorders, 2016.</a:t>
            </a:r>
          </a:p>
        </p:txBody>
      </p:sp>
      <p:grpSp>
        <p:nvGrpSpPr>
          <p:cNvPr id="15" name="Group 14">
            <a:extLst>
              <a:ext uri="{FF2B5EF4-FFF2-40B4-BE49-F238E27FC236}">
                <a16:creationId xmlns:a16="http://schemas.microsoft.com/office/drawing/2014/main" id="{90BD4B4F-A6CC-4ED5-A55B-4A1C3D61D645}"/>
              </a:ext>
            </a:extLst>
          </p:cNvPr>
          <p:cNvGrpSpPr/>
          <p:nvPr/>
        </p:nvGrpSpPr>
        <p:grpSpPr>
          <a:xfrm>
            <a:off x="2475098" y="1028700"/>
            <a:ext cx="2936858" cy="5372100"/>
            <a:chOff x="2277763" y="651772"/>
            <a:chExt cx="3142920" cy="5749028"/>
          </a:xfrm>
        </p:grpSpPr>
        <p:sp>
          <p:nvSpPr>
            <p:cNvPr id="9" name="Freeform: Shape 8">
              <a:extLst>
                <a:ext uri="{FF2B5EF4-FFF2-40B4-BE49-F238E27FC236}">
                  <a16:creationId xmlns:a16="http://schemas.microsoft.com/office/drawing/2014/main" id="{B4ABF951-3E79-4F3C-B398-A3B5335C1A5A}"/>
                </a:ext>
              </a:extLst>
            </p:cNvPr>
            <p:cNvSpPr/>
            <p:nvPr/>
          </p:nvSpPr>
          <p:spPr>
            <a:xfrm>
              <a:off x="2277763" y="651772"/>
              <a:ext cx="3142920" cy="3142913"/>
            </a:xfrm>
            <a:custGeom>
              <a:avLst/>
              <a:gdLst>
                <a:gd name="connsiteX0" fmla="*/ 0 w 3385100"/>
                <a:gd name="connsiteY0" fmla="*/ 1692546 h 3385092"/>
                <a:gd name="connsiteX1" fmla="*/ 1692550 w 3385100"/>
                <a:gd name="connsiteY1" fmla="*/ 0 h 3385092"/>
                <a:gd name="connsiteX2" fmla="*/ 3385100 w 3385100"/>
                <a:gd name="connsiteY2" fmla="*/ 1692546 h 3385092"/>
                <a:gd name="connsiteX3" fmla="*/ 1692550 w 3385100"/>
                <a:gd name="connsiteY3" fmla="*/ 3385092 h 3385092"/>
                <a:gd name="connsiteX4" fmla="*/ 0 w 3385100"/>
                <a:gd name="connsiteY4" fmla="*/ 1692546 h 33850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85100" h="3385092">
                  <a:moveTo>
                    <a:pt x="0" y="1692546"/>
                  </a:moveTo>
                  <a:cubicBezTo>
                    <a:pt x="0" y="757779"/>
                    <a:pt x="757780" y="0"/>
                    <a:pt x="1692550" y="0"/>
                  </a:cubicBezTo>
                  <a:cubicBezTo>
                    <a:pt x="2627320" y="0"/>
                    <a:pt x="3385100" y="757779"/>
                    <a:pt x="3385100" y="1692546"/>
                  </a:cubicBezTo>
                  <a:cubicBezTo>
                    <a:pt x="3385100" y="2627313"/>
                    <a:pt x="2627320" y="3385092"/>
                    <a:pt x="1692550" y="3385092"/>
                  </a:cubicBezTo>
                  <a:cubicBezTo>
                    <a:pt x="757780" y="3385092"/>
                    <a:pt x="0" y="2627313"/>
                    <a:pt x="0" y="1692546"/>
                  </a:cubicBezTo>
                  <a:close/>
                </a:path>
              </a:pathLst>
            </a:custGeom>
          </p:spPr>
          <p:style>
            <a:lnRef idx="0">
              <a:schemeClr val="lt1">
                <a:hueOff val="0"/>
                <a:satOff val="0"/>
                <a:lumOff val="0"/>
                <a:alphaOff val="0"/>
              </a:schemeClr>
            </a:lnRef>
            <a:fillRef idx="3">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57200" tIns="228600" rIns="228600" bIns="228600" numCol="1" spcCol="1270" anchor="ctr" anchorCtr="0">
              <a:noAutofit/>
            </a:bodyPr>
            <a:lstStyle/>
            <a:p>
              <a:pPr marL="404813" lvl="0" indent="-228600" algn="l" defTabSz="889000">
                <a:lnSpc>
                  <a:spcPct val="90000"/>
                </a:lnSpc>
                <a:spcBef>
                  <a:spcPct val="0"/>
                </a:spcBef>
                <a:spcAft>
                  <a:spcPct val="35000"/>
                </a:spcAft>
                <a:buFont typeface="Wingdings" panose="05000000000000000000" pitchFamily="2" charset="2"/>
                <a:buChar char="§"/>
              </a:pPr>
              <a:r>
                <a:rPr lang="en-US" sz="2100" b="0" kern="1200" dirty="0">
                  <a:solidFill>
                    <a:schemeClr val="bg1"/>
                  </a:solidFill>
                  <a:latin typeface="Calibri" panose="020F0502020204030204" pitchFamily="34" charset="0"/>
                  <a:cs typeface="Calibri" panose="020F0502020204030204" pitchFamily="34" charset="0"/>
                </a:rPr>
                <a:t>Patient access </a:t>
              </a:r>
              <a:br>
                <a:rPr lang="en-US" sz="2100" b="0" kern="1200" dirty="0">
                  <a:solidFill>
                    <a:schemeClr val="bg1"/>
                  </a:solidFill>
                  <a:latin typeface="Calibri" panose="020F0502020204030204" pitchFamily="34" charset="0"/>
                  <a:cs typeface="Calibri" panose="020F0502020204030204" pitchFamily="34" charset="0"/>
                </a:rPr>
              </a:br>
              <a:r>
                <a:rPr lang="en-US" sz="2100" b="0" kern="1200" dirty="0">
                  <a:solidFill>
                    <a:schemeClr val="bg1"/>
                  </a:solidFill>
                  <a:latin typeface="Calibri" panose="020F0502020204030204" pitchFamily="34" charset="0"/>
                  <a:cs typeface="Calibri" panose="020F0502020204030204" pitchFamily="34" charset="0"/>
                </a:rPr>
                <a:t>to providers</a:t>
              </a:r>
            </a:p>
            <a:p>
              <a:pPr marL="404813" lvl="0" indent="-228600" algn="l" defTabSz="889000">
                <a:lnSpc>
                  <a:spcPct val="90000"/>
                </a:lnSpc>
                <a:spcBef>
                  <a:spcPct val="0"/>
                </a:spcBef>
                <a:spcAft>
                  <a:spcPct val="35000"/>
                </a:spcAft>
                <a:buFont typeface="Wingdings" panose="05000000000000000000" pitchFamily="2" charset="2"/>
                <a:buChar char="§"/>
              </a:pPr>
              <a:r>
                <a:rPr lang="en-US" sz="2100" b="0" kern="1200" dirty="0">
                  <a:solidFill>
                    <a:schemeClr val="bg1"/>
                  </a:solidFill>
                  <a:latin typeface="Calibri" panose="020F0502020204030204" pitchFamily="34" charset="0"/>
                  <a:cs typeface="Calibri" panose="020F0502020204030204" pitchFamily="34" charset="0"/>
                </a:rPr>
                <a:t>Timely crisis intervention</a:t>
              </a:r>
            </a:p>
          </p:txBody>
        </p:sp>
        <p:sp>
          <p:nvSpPr>
            <p:cNvPr id="10" name="Freeform: Shape 9">
              <a:extLst>
                <a:ext uri="{FF2B5EF4-FFF2-40B4-BE49-F238E27FC236}">
                  <a16:creationId xmlns:a16="http://schemas.microsoft.com/office/drawing/2014/main" id="{0A536FFA-5935-4891-BD71-9425F9D7FCB4}"/>
                </a:ext>
              </a:extLst>
            </p:cNvPr>
            <p:cNvSpPr/>
            <p:nvPr/>
          </p:nvSpPr>
          <p:spPr>
            <a:xfrm>
              <a:off x="2277763" y="3257887"/>
              <a:ext cx="3142920" cy="3142913"/>
            </a:xfrm>
            <a:custGeom>
              <a:avLst/>
              <a:gdLst>
                <a:gd name="connsiteX0" fmla="*/ 0 w 3385100"/>
                <a:gd name="connsiteY0" fmla="*/ 1692546 h 3385092"/>
                <a:gd name="connsiteX1" fmla="*/ 1692550 w 3385100"/>
                <a:gd name="connsiteY1" fmla="*/ 0 h 3385092"/>
                <a:gd name="connsiteX2" fmla="*/ 3385100 w 3385100"/>
                <a:gd name="connsiteY2" fmla="*/ 1692546 h 3385092"/>
                <a:gd name="connsiteX3" fmla="*/ 1692550 w 3385100"/>
                <a:gd name="connsiteY3" fmla="*/ 3385092 h 3385092"/>
                <a:gd name="connsiteX4" fmla="*/ 0 w 3385100"/>
                <a:gd name="connsiteY4" fmla="*/ 1692546 h 33850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85100" h="3385092">
                  <a:moveTo>
                    <a:pt x="0" y="1692546"/>
                  </a:moveTo>
                  <a:cubicBezTo>
                    <a:pt x="0" y="757779"/>
                    <a:pt x="757780" y="0"/>
                    <a:pt x="1692550" y="0"/>
                  </a:cubicBezTo>
                  <a:cubicBezTo>
                    <a:pt x="2627320" y="0"/>
                    <a:pt x="3385100" y="757779"/>
                    <a:pt x="3385100" y="1692546"/>
                  </a:cubicBezTo>
                  <a:cubicBezTo>
                    <a:pt x="3385100" y="2627313"/>
                    <a:pt x="2627320" y="3385092"/>
                    <a:pt x="1692550" y="3385092"/>
                  </a:cubicBezTo>
                  <a:cubicBezTo>
                    <a:pt x="757780" y="3385092"/>
                    <a:pt x="0" y="2627313"/>
                    <a:pt x="0" y="1692546"/>
                  </a:cubicBezTo>
                  <a:close/>
                </a:path>
              </a:pathLst>
            </a:custGeom>
          </p:spPr>
          <p:style>
            <a:lnRef idx="0">
              <a:schemeClr val="lt1">
                <a:hueOff val="0"/>
                <a:satOff val="0"/>
                <a:lumOff val="0"/>
                <a:alphaOff val="0"/>
              </a:schemeClr>
            </a:lnRef>
            <a:fillRef idx="3">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57200" tIns="228600" rIns="228600" bIns="228600" numCol="1" spcCol="1270" anchor="ctr" anchorCtr="0">
              <a:noAutofit/>
            </a:bodyPr>
            <a:lstStyle/>
            <a:p>
              <a:pPr marL="404813" indent="-228600" defTabSz="889000">
                <a:lnSpc>
                  <a:spcPct val="90000"/>
                </a:lnSpc>
                <a:spcAft>
                  <a:spcPct val="35000"/>
                </a:spcAft>
                <a:buFont typeface="Wingdings" panose="05000000000000000000" pitchFamily="2" charset="2"/>
                <a:buChar char="§"/>
              </a:pPr>
              <a:r>
                <a:rPr lang="en-US" sz="2100" b="0" dirty="0">
                  <a:solidFill>
                    <a:schemeClr val="bg1"/>
                  </a:solidFill>
                  <a:latin typeface="Calibri" panose="020F0502020204030204" pitchFamily="34" charset="0"/>
                  <a:cs typeface="Calibri" panose="020F0502020204030204" pitchFamily="34" charset="0"/>
                </a:rPr>
                <a:t>Structured treatment protocols</a:t>
              </a:r>
            </a:p>
            <a:p>
              <a:pPr marL="404813" indent="-228600" defTabSz="889000">
                <a:lnSpc>
                  <a:spcPct val="90000"/>
                </a:lnSpc>
                <a:spcAft>
                  <a:spcPct val="35000"/>
                </a:spcAft>
                <a:buFont typeface="Wingdings" panose="05000000000000000000" pitchFamily="2" charset="2"/>
                <a:buChar char="§"/>
              </a:pPr>
              <a:r>
                <a:rPr lang="en-US" sz="2100" b="0" dirty="0">
                  <a:solidFill>
                    <a:schemeClr val="bg1"/>
                  </a:solidFill>
                  <a:latin typeface="Calibri" panose="020F0502020204030204" pitchFamily="34" charset="0"/>
                  <a:cs typeface="Calibri" panose="020F0502020204030204" pitchFamily="34" charset="0"/>
                </a:rPr>
                <a:t>Systematic </a:t>
              </a:r>
              <a:br>
                <a:rPr lang="en-US" sz="2100" b="0" dirty="0">
                  <a:solidFill>
                    <a:schemeClr val="bg1"/>
                  </a:solidFill>
                  <a:latin typeface="Calibri" panose="020F0502020204030204" pitchFamily="34" charset="0"/>
                  <a:cs typeface="Calibri" panose="020F0502020204030204" pitchFamily="34" charset="0"/>
                </a:rPr>
              </a:br>
              <a:r>
                <a:rPr lang="en-US" sz="2100" b="0" dirty="0">
                  <a:solidFill>
                    <a:schemeClr val="bg1"/>
                  </a:solidFill>
                  <a:latin typeface="Calibri" panose="020F0502020204030204" pitchFamily="34" charset="0"/>
                  <a:cs typeface="Calibri" panose="020F0502020204030204" pitchFamily="34" charset="0"/>
                </a:rPr>
                <a:t>follow-up</a:t>
              </a:r>
            </a:p>
          </p:txBody>
        </p:sp>
      </p:grpSp>
      <p:sp>
        <p:nvSpPr>
          <p:cNvPr id="11" name="Freeform: Shape 10">
            <a:extLst>
              <a:ext uri="{FF2B5EF4-FFF2-40B4-BE49-F238E27FC236}">
                <a16:creationId xmlns:a16="http://schemas.microsoft.com/office/drawing/2014/main" id="{8F702040-DC28-40C6-A398-124464107C73}"/>
              </a:ext>
            </a:extLst>
          </p:cNvPr>
          <p:cNvSpPr/>
          <p:nvPr/>
        </p:nvSpPr>
        <p:spPr>
          <a:xfrm>
            <a:off x="4555537" y="2246325"/>
            <a:ext cx="2936858" cy="2936852"/>
          </a:xfrm>
          <a:custGeom>
            <a:avLst/>
            <a:gdLst>
              <a:gd name="connsiteX0" fmla="*/ 0 w 3385100"/>
              <a:gd name="connsiteY0" fmla="*/ 1692546 h 3385092"/>
              <a:gd name="connsiteX1" fmla="*/ 1692550 w 3385100"/>
              <a:gd name="connsiteY1" fmla="*/ 0 h 3385092"/>
              <a:gd name="connsiteX2" fmla="*/ 3385100 w 3385100"/>
              <a:gd name="connsiteY2" fmla="*/ 1692546 h 3385092"/>
              <a:gd name="connsiteX3" fmla="*/ 1692550 w 3385100"/>
              <a:gd name="connsiteY3" fmla="*/ 3385092 h 3385092"/>
              <a:gd name="connsiteX4" fmla="*/ 0 w 3385100"/>
              <a:gd name="connsiteY4" fmla="*/ 1692546 h 33850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85100" h="3385092">
                <a:moveTo>
                  <a:pt x="0" y="1692546"/>
                </a:moveTo>
                <a:cubicBezTo>
                  <a:pt x="0" y="757779"/>
                  <a:pt x="757780" y="0"/>
                  <a:pt x="1692550" y="0"/>
                </a:cubicBezTo>
                <a:cubicBezTo>
                  <a:pt x="2627320" y="0"/>
                  <a:pt x="3385100" y="757779"/>
                  <a:pt x="3385100" y="1692546"/>
                </a:cubicBezTo>
                <a:cubicBezTo>
                  <a:pt x="3385100" y="2627313"/>
                  <a:pt x="2627320" y="3385092"/>
                  <a:pt x="1692550" y="3385092"/>
                </a:cubicBezTo>
                <a:cubicBezTo>
                  <a:pt x="757780" y="3385092"/>
                  <a:pt x="0" y="2627313"/>
                  <a:pt x="0" y="1692546"/>
                </a:cubicBezTo>
                <a:close/>
              </a:path>
            </a:pathLst>
          </a:custGeom>
          <a:gradFill rotWithShape="0">
            <a:gsLst>
              <a:gs pos="50000">
                <a:schemeClr val="accent1">
                  <a:alpha val="50000"/>
                  <a:hueOff val="0"/>
                  <a:satOff val="0"/>
                  <a:lumOff val="0"/>
                  <a:alphaOff val="0"/>
                  <a:satMod val="103000"/>
                  <a:lumMod val="102000"/>
                  <a:tint val="94000"/>
                </a:schemeClr>
              </a:gs>
              <a:gs pos="0">
                <a:schemeClr val="accent1">
                  <a:alpha val="50000"/>
                  <a:hueOff val="0"/>
                  <a:satOff val="0"/>
                  <a:lumOff val="0"/>
                  <a:alphaOff val="0"/>
                  <a:satMod val="110000"/>
                  <a:lumMod val="100000"/>
                  <a:shade val="100000"/>
                </a:schemeClr>
              </a:gs>
              <a:gs pos="100000">
                <a:schemeClr val="accent1">
                  <a:alpha val="50000"/>
                  <a:hueOff val="0"/>
                  <a:satOff val="0"/>
                  <a:lumOff val="0"/>
                  <a:alphaOff val="0"/>
                  <a:lumMod val="99000"/>
                  <a:satMod val="120000"/>
                  <a:shade val="78000"/>
                </a:schemeClr>
              </a:gs>
            </a:gsLst>
          </a:gradFill>
        </p:spPr>
        <p:style>
          <a:lnRef idx="0">
            <a:schemeClr val="lt1">
              <a:hueOff val="0"/>
              <a:satOff val="0"/>
              <a:lumOff val="0"/>
              <a:alphaOff val="0"/>
            </a:schemeClr>
          </a:lnRef>
          <a:fillRef idx="3">
            <a:scrgbClr r="0" g="0" b="0"/>
          </a:fillRef>
          <a:effectRef idx="0">
            <a:schemeClr val="accent1">
              <a:alpha val="50000"/>
              <a:hueOff val="0"/>
              <a:satOff val="0"/>
              <a:lumOff val="0"/>
              <a:alphaOff val="0"/>
            </a:schemeClr>
          </a:effectRef>
          <a:fontRef idx="minor">
            <a:schemeClr val="tx1"/>
          </a:fontRef>
        </p:style>
        <p:txBody>
          <a:bodyPr spcFirstLastPara="0" vert="horz" wrap="square" lIns="571936" tIns="571935" rIns="571936" bIns="571935" numCol="1" spcCol="1270" anchor="ctr" anchorCtr="0">
            <a:noAutofit/>
          </a:bodyPr>
          <a:lstStyle/>
          <a:p>
            <a:pPr marL="0" lvl="0" indent="0" algn="ctr" defTabSz="889000">
              <a:lnSpc>
                <a:spcPct val="90000"/>
              </a:lnSpc>
              <a:spcBef>
                <a:spcPct val="0"/>
              </a:spcBef>
              <a:spcAft>
                <a:spcPct val="35000"/>
              </a:spcAft>
              <a:buNone/>
            </a:pPr>
            <a:r>
              <a:rPr lang="en-US" sz="2100" b="1" kern="1200" dirty="0">
                <a:solidFill>
                  <a:schemeClr val="bg1"/>
                </a:solidFill>
                <a:latin typeface="Calibri" panose="020F0502020204030204" pitchFamily="34" charset="0"/>
                <a:cs typeface="Calibri" panose="020F0502020204030204" pitchFamily="34" charset="0"/>
              </a:rPr>
              <a:t>Interdisciplinary care team</a:t>
            </a:r>
          </a:p>
        </p:txBody>
      </p:sp>
      <p:sp>
        <p:nvSpPr>
          <p:cNvPr id="12" name="Freeform: Shape 11">
            <a:extLst>
              <a:ext uri="{FF2B5EF4-FFF2-40B4-BE49-F238E27FC236}">
                <a16:creationId xmlns:a16="http://schemas.microsoft.com/office/drawing/2014/main" id="{1E282A0B-B3D5-428C-8855-1F0BAF01669E}"/>
              </a:ext>
            </a:extLst>
          </p:cNvPr>
          <p:cNvSpPr/>
          <p:nvPr/>
        </p:nvSpPr>
        <p:spPr>
          <a:xfrm>
            <a:off x="6565694" y="3463948"/>
            <a:ext cx="2936858" cy="2936852"/>
          </a:xfrm>
          <a:custGeom>
            <a:avLst/>
            <a:gdLst>
              <a:gd name="connsiteX0" fmla="*/ 0 w 3385100"/>
              <a:gd name="connsiteY0" fmla="*/ 1692546 h 3385092"/>
              <a:gd name="connsiteX1" fmla="*/ 1692550 w 3385100"/>
              <a:gd name="connsiteY1" fmla="*/ 0 h 3385092"/>
              <a:gd name="connsiteX2" fmla="*/ 3385100 w 3385100"/>
              <a:gd name="connsiteY2" fmla="*/ 1692546 h 3385092"/>
              <a:gd name="connsiteX3" fmla="*/ 1692550 w 3385100"/>
              <a:gd name="connsiteY3" fmla="*/ 3385092 h 3385092"/>
              <a:gd name="connsiteX4" fmla="*/ 0 w 3385100"/>
              <a:gd name="connsiteY4" fmla="*/ 1692546 h 33850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85100" h="3385092">
                <a:moveTo>
                  <a:pt x="0" y="1692546"/>
                </a:moveTo>
                <a:cubicBezTo>
                  <a:pt x="0" y="757779"/>
                  <a:pt x="757780" y="0"/>
                  <a:pt x="1692550" y="0"/>
                </a:cubicBezTo>
                <a:cubicBezTo>
                  <a:pt x="2627320" y="0"/>
                  <a:pt x="3385100" y="757779"/>
                  <a:pt x="3385100" y="1692546"/>
                </a:cubicBezTo>
                <a:cubicBezTo>
                  <a:pt x="3385100" y="2627313"/>
                  <a:pt x="2627320" y="3385092"/>
                  <a:pt x="1692550" y="3385092"/>
                </a:cubicBezTo>
                <a:cubicBezTo>
                  <a:pt x="757780" y="3385092"/>
                  <a:pt x="0" y="2627313"/>
                  <a:pt x="0" y="1692546"/>
                </a:cubicBezTo>
                <a:close/>
              </a:path>
            </a:pathLst>
          </a:custGeom>
        </p:spPr>
        <p:style>
          <a:lnRef idx="0">
            <a:schemeClr val="lt1">
              <a:hueOff val="0"/>
              <a:satOff val="0"/>
              <a:lumOff val="0"/>
              <a:alphaOff val="0"/>
            </a:schemeClr>
          </a:lnRef>
          <a:fillRef idx="3">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57200" tIns="228600" rIns="228600" bIns="228600" numCol="1" spcCol="1270" anchor="ctr" anchorCtr="0">
            <a:noAutofit/>
          </a:bodyPr>
          <a:lstStyle/>
          <a:p>
            <a:pPr marL="342900" lvl="0" indent="-166688" defTabSz="889000">
              <a:lnSpc>
                <a:spcPct val="90000"/>
              </a:lnSpc>
              <a:spcAft>
                <a:spcPct val="35000"/>
              </a:spcAft>
              <a:buFont typeface="Wingdings" panose="05000000000000000000" pitchFamily="2" charset="2"/>
              <a:buChar char="§"/>
              <a:tabLst>
                <a:tab pos="114300" algn="l"/>
              </a:tabLst>
            </a:pPr>
            <a:r>
              <a:rPr lang="en-US" sz="2100" b="0" dirty="0">
                <a:solidFill>
                  <a:schemeClr val="bg1"/>
                </a:solidFill>
                <a:latin typeface="Calibri" panose="020F0502020204030204" pitchFamily="34" charset="0"/>
                <a:cs typeface="Calibri" panose="020F0502020204030204" pitchFamily="34" charset="0"/>
              </a:rPr>
              <a:t>Patient/family education</a:t>
            </a:r>
          </a:p>
          <a:p>
            <a:pPr marL="342900" lvl="0" indent="-166688" defTabSz="889000">
              <a:lnSpc>
                <a:spcPct val="90000"/>
              </a:lnSpc>
              <a:spcAft>
                <a:spcPct val="35000"/>
              </a:spcAft>
              <a:buFont typeface="Wingdings" panose="05000000000000000000" pitchFamily="2" charset="2"/>
              <a:buChar char="§"/>
              <a:tabLst>
                <a:tab pos="114300" algn="l"/>
              </a:tabLst>
            </a:pPr>
            <a:r>
              <a:rPr lang="en-US" sz="2100" b="0" dirty="0">
                <a:solidFill>
                  <a:schemeClr val="bg1"/>
                </a:solidFill>
                <a:latin typeface="Calibri" panose="020F0502020204030204" pitchFamily="34" charset="0"/>
                <a:cs typeface="Calibri" panose="020F0502020204030204" pitchFamily="34" charset="0"/>
              </a:rPr>
              <a:t>Facilitated self-management</a:t>
            </a:r>
          </a:p>
        </p:txBody>
      </p:sp>
      <p:sp>
        <p:nvSpPr>
          <p:cNvPr id="13" name="Freeform: Shape 12">
            <a:extLst>
              <a:ext uri="{FF2B5EF4-FFF2-40B4-BE49-F238E27FC236}">
                <a16:creationId xmlns:a16="http://schemas.microsoft.com/office/drawing/2014/main" id="{044C1486-9071-4827-B0C8-B39ED15AFD0F}"/>
              </a:ext>
            </a:extLst>
          </p:cNvPr>
          <p:cNvSpPr/>
          <p:nvPr/>
        </p:nvSpPr>
        <p:spPr>
          <a:xfrm>
            <a:off x="6565694" y="1028700"/>
            <a:ext cx="2936858" cy="2936852"/>
          </a:xfrm>
          <a:custGeom>
            <a:avLst/>
            <a:gdLst>
              <a:gd name="connsiteX0" fmla="*/ 0 w 3385100"/>
              <a:gd name="connsiteY0" fmla="*/ 1692546 h 3385092"/>
              <a:gd name="connsiteX1" fmla="*/ 1692550 w 3385100"/>
              <a:gd name="connsiteY1" fmla="*/ 0 h 3385092"/>
              <a:gd name="connsiteX2" fmla="*/ 3385100 w 3385100"/>
              <a:gd name="connsiteY2" fmla="*/ 1692546 h 3385092"/>
              <a:gd name="connsiteX3" fmla="*/ 1692550 w 3385100"/>
              <a:gd name="connsiteY3" fmla="*/ 3385092 h 3385092"/>
              <a:gd name="connsiteX4" fmla="*/ 0 w 3385100"/>
              <a:gd name="connsiteY4" fmla="*/ 1692546 h 33850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85100" h="3385092">
                <a:moveTo>
                  <a:pt x="0" y="1692546"/>
                </a:moveTo>
                <a:cubicBezTo>
                  <a:pt x="0" y="757779"/>
                  <a:pt x="757780" y="0"/>
                  <a:pt x="1692550" y="0"/>
                </a:cubicBezTo>
                <a:cubicBezTo>
                  <a:pt x="2627320" y="0"/>
                  <a:pt x="3385100" y="757779"/>
                  <a:pt x="3385100" y="1692546"/>
                </a:cubicBezTo>
                <a:cubicBezTo>
                  <a:pt x="3385100" y="2627313"/>
                  <a:pt x="2627320" y="3385092"/>
                  <a:pt x="1692550" y="3385092"/>
                </a:cubicBezTo>
                <a:cubicBezTo>
                  <a:pt x="757780" y="3385092"/>
                  <a:pt x="0" y="2627313"/>
                  <a:pt x="0" y="1692546"/>
                </a:cubicBezTo>
                <a:close/>
              </a:path>
            </a:pathLst>
          </a:custGeom>
        </p:spPr>
        <p:style>
          <a:lnRef idx="0">
            <a:schemeClr val="lt1">
              <a:hueOff val="0"/>
              <a:satOff val="0"/>
              <a:lumOff val="0"/>
              <a:alphaOff val="0"/>
            </a:schemeClr>
          </a:lnRef>
          <a:fillRef idx="3">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28600" tIns="228600" rIns="228600" bIns="228600" numCol="1" spcCol="1270" anchor="ctr" anchorCtr="0">
            <a:noAutofit/>
          </a:bodyPr>
          <a:lstStyle/>
          <a:p>
            <a:pPr marL="0" lvl="0" indent="0" algn="ctr" defTabSz="889000">
              <a:lnSpc>
                <a:spcPct val="90000"/>
              </a:lnSpc>
              <a:spcBef>
                <a:spcPct val="0"/>
              </a:spcBef>
              <a:spcAft>
                <a:spcPct val="35000"/>
              </a:spcAft>
              <a:buNone/>
            </a:pPr>
            <a:r>
              <a:rPr lang="en-US" sz="2100" b="0" kern="1200" dirty="0">
                <a:solidFill>
                  <a:schemeClr val="bg1"/>
                </a:solidFill>
                <a:latin typeface="Calibri" panose="020F0502020204030204" pitchFamily="34" charset="0"/>
                <a:cs typeface="Calibri" panose="020F0502020204030204" pitchFamily="34" charset="0"/>
              </a:rPr>
              <a:t>Problem-focused </a:t>
            </a:r>
            <a:br>
              <a:rPr lang="en-US" sz="2100" b="0" kern="1200" dirty="0">
                <a:solidFill>
                  <a:schemeClr val="bg1"/>
                </a:solidFill>
                <a:latin typeface="Calibri" panose="020F0502020204030204" pitchFamily="34" charset="0"/>
                <a:cs typeface="Calibri" panose="020F0502020204030204" pitchFamily="34" charset="0"/>
              </a:rPr>
            </a:br>
            <a:r>
              <a:rPr lang="en-US" sz="2100" b="0" kern="1200" dirty="0">
                <a:solidFill>
                  <a:schemeClr val="bg1"/>
                </a:solidFill>
                <a:latin typeface="Calibri" panose="020F0502020204030204" pitchFamily="34" charset="0"/>
                <a:cs typeface="Calibri" panose="020F0502020204030204" pitchFamily="34" charset="0"/>
              </a:rPr>
              <a:t>care</a:t>
            </a:r>
          </a:p>
        </p:txBody>
      </p:sp>
      <p:grpSp>
        <p:nvGrpSpPr>
          <p:cNvPr id="14" name="Group 1">
            <a:extLst>
              <a:ext uri="{FF2B5EF4-FFF2-40B4-BE49-F238E27FC236}">
                <a16:creationId xmlns:a16="http://schemas.microsoft.com/office/drawing/2014/main" id="{B75D04D8-32B2-4754-AA14-49E698A74D4C}"/>
              </a:ext>
            </a:extLst>
          </p:cNvPr>
          <p:cNvGrpSpPr>
            <a:grpSpLocks/>
          </p:cNvGrpSpPr>
          <p:nvPr/>
        </p:nvGrpSpPr>
        <p:grpSpPr bwMode="auto">
          <a:xfrm>
            <a:off x="9392911" y="6213768"/>
            <a:ext cx="2488502" cy="449064"/>
            <a:chOff x="9602074" y="3550251"/>
            <a:chExt cx="2488502" cy="449257"/>
          </a:xfrm>
        </p:grpSpPr>
        <p:pic>
          <p:nvPicPr>
            <p:cNvPr id="16" name="Picture 15">
              <a:extLst>
                <a:ext uri="{FF2B5EF4-FFF2-40B4-BE49-F238E27FC236}">
                  <a16:creationId xmlns:a16="http://schemas.microsoft.com/office/drawing/2014/main" id="{4BF15C0B-5C8B-4697-A8B9-1EC1E254C4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7" name="Rectangle 8">
              <a:extLst>
                <a:ext uri="{FF2B5EF4-FFF2-40B4-BE49-F238E27FC236}">
                  <a16:creationId xmlns:a16="http://schemas.microsoft.com/office/drawing/2014/main" id="{3860711F-F2CB-42D9-8166-39B7A92A6002}"/>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7855049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7331D-7789-4614-BE6E-64C2820BB2C1}"/>
              </a:ext>
            </a:extLst>
          </p:cNvPr>
          <p:cNvSpPr>
            <a:spLocks noGrp="1"/>
          </p:cNvSpPr>
          <p:nvPr>
            <p:ph type="title"/>
          </p:nvPr>
        </p:nvSpPr>
        <p:spPr/>
        <p:txBody>
          <a:bodyPr vert="horz" lIns="91440" tIns="45720" rIns="91440" bIns="45720" rtlCol="0" anchor="ctr">
            <a:noAutofit/>
          </a:bodyPr>
          <a:lstStyle/>
          <a:p>
            <a:pPr algn="l"/>
            <a:r>
              <a:rPr lang="en-US" kern="1200" dirty="0"/>
              <a:t>Guidelines: When MDD Treatment Fails</a:t>
            </a:r>
          </a:p>
        </p:txBody>
      </p:sp>
      <p:sp>
        <p:nvSpPr>
          <p:cNvPr id="4" name="Text Box 11">
            <a:extLst>
              <a:ext uri="{FF2B5EF4-FFF2-40B4-BE49-F238E27FC236}">
                <a16:creationId xmlns:a16="http://schemas.microsoft.com/office/drawing/2014/main" id="{82135A42-69B5-4DF7-97F3-FC3181C35BC2}"/>
              </a:ext>
            </a:extLst>
          </p:cNvPr>
          <p:cNvSpPr txBox="1">
            <a:spLocks noChangeArrowheads="1"/>
          </p:cNvSpPr>
          <p:nvPr/>
        </p:nvSpPr>
        <p:spPr bwMode="auto">
          <a:xfrm>
            <a:off x="436881" y="6056066"/>
            <a:ext cx="7471877" cy="69274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lIns="91440" tIns="45720" rIns="91440" bIns="45720" rtlCol="0">
            <a:no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spcBef>
                <a:spcPct val="0"/>
              </a:spcBef>
              <a:spcAft>
                <a:spcPts val="600"/>
              </a:spcAft>
              <a:buClrTx/>
              <a:buNone/>
            </a:pPr>
            <a:r>
              <a:rPr lang="en-US" altLang="en-US" sz="1200" b="0" dirty="0">
                <a:solidFill>
                  <a:schemeClr val="bg2"/>
                </a:solidFill>
                <a:latin typeface="Calibri" panose="020F0502020204030204" pitchFamily="34" charset="0"/>
              </a:rPr>
              <a:t>1. </a:t>
            </a:r>
            <a:r>
              <a:rPr lang="en-US" sz="1200" b="0" dirty="0">
                <a:solidFill>
                  <a:schemeClr val="bg2"/>
                </a:solidFill>
                <a:latin typeface="Calibri" panose="020F0502020204030204" pitchFamily="34" charset="0"/>
              </a:rPr>
              <a:t>American Psychiatric Association, Practice Guideline for the Treatment of Patients with Major Depressive Disorder, 3</a:t>
            </a:r>
            <a:r>
              <a:rPr lang="en-US" sz="1200" b="0" baseline="30000" dirty="0">
                <a:solidFill>
                  <a:schemeClr val="bg2"/>
                </a:solidFill>
                <a:latin typeface="Calibri" panose="020F0502020204030204" pitchFamily="34" charset="0"/>
              </a:rPr>
              <a:t>rd</a:t>
            </a:r>
            <a:r>
              <a:rPr lang="en-US" sz="1200" b="0" dirty="0">
                <a:solidFill>
                  <a:schemeClr val="bg2"/>
                </a:solidFill>
                <a:latin typeface="Calibri" panose="020F0502020204030204" pitchFamily="34" charset="0"/>
              </a:rPr>
              <a:t> ed; 2010. 2. Kennedy. Can J Psychiatry. 2016;61:540. </a:t>
            </a:r>
            <a:r>
              <a:rPr lang="en-US" altLang="en-US" sz="1200" b="0" dirty="0">
                <a:solidFill>
                  <a:schemeClr val="bg2"/>
                </a:solidFill>
                <a:latin typeface="Calibri" panose="020F0502020204030204" pitchFamily="34" charset="0"/>
              </a:rPr>
              <a:t>3. 2019-2020 Florida Best Practice Psychotherapeutic Medication Guidelines for Adults, Agency for Health Care Administration, State of Florida, 2020.</a:t>
            </a:r>
          </a:p>
        </p:txBody>
      </p:sp>
      <p:graphicFrame>
        <p:nvGraphicFramePr>
          <p:cNvPr id="6" name="Table 6">
            <a:extLst>
              <a:ext uri="{FF2B5EF4-FFF2-40B4-BE49-F238E27FC236}">
                <a16:creationId xmlns:a16="http://schemas.microsoft.com/office/drawing/2014/main" id="{0A3F0365-B6F4-4032-82AB-B1D2FA985D9A}"/>
              </a:ext>
            </a:extLst>
          </p:cNvPr>
          <p:cNvGraphicFramePr>
            <a:graphicFrameLocks noGrp="1"/>
          </p:cNvGraphicFramePr>
          <p:nvPr>
            <p:extLst>
              <p:ext uri="{D42A27DB-BD31-4B8C-83A1-F6EECF244321}">
                <p14:modId xmlns:p14="http://schemas.microsoft.com/office/powerpoint/2010/main" val="3542715908"/>
              </p:ext>
            </p:extLst>
          </p:nvPr>
        </p:nvGraphicFramePr>
        <p:xfrm>
          <a:off x="727080" y="1607100"/>
          <a:ext cx="10755123" cy="4328160"/>
        </p:xfrm>
        <a:graphic>
          <a:graphicData uri="http://schemas.openxmlformats.org/drawingml/2006/table">
            <a:tbl>
              <a:tblPr firstRow="1" bandRow="1">
                <a:tableStyleId>{5C22544A-7EE6-4342-B048-85BDC9FD1C3A}</a:tableStyleId>
              </a:tblPr>
              <a:tblGrid>
                <a:gridCol w="2410975">
                  <a:extLst>
                    <a:ext uri="{9D8B030D-6E8A-4147-A177-3AD203B41FA5}">
                      <a16:colId xmlns:a16="http://schemas.microsoft.com/office/drawing/2014/main" val="71528434"/>
                    </a:ext>
                  </a:extLst>
                </a:gridCol>
                <a:gridCol w="8344148">
                  <a:extLst>
                    <a:ext uri="{9D8B030D-6E8A-4147-A177-3AD203B41FA5}">
                      <a16:colId xmlns:a16="http://schemas.microsoft.com/office/drawing/2014/main" val="2835985925"/>
                    </a:ext>
                  </a:extLst>
                </a:gridCol>
              </a:tblGrid>
              <a:tr h="0">
                <a:tc>
                  <a:txBody>
                    <a:bodyPr/>
                    <a:lstStyle/>
                    <a:p>
                      <a:r>
                        <a:rPr lang="en-US" sz="2000" baseline="0" dirty="0">
                          <a:latin typeface="Calibri" panose="020F0502020204030204" pitchFamily="34" charset="0"/>
                          <a:cs typeface="Calibri" panose="020F0502020204030204" pitchFamily="34" charset="0"/>
                        </a:rPr>
                        <a:t>Guideline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r>
                        <a:rPr lang="en-US" sz="2000" dirty="0">
                          <a:latin typeface="Calibri" panose="020F0502020204030204" pitchFamily="34" charset="0"/>
                          <a:cs typeface="Calibri" panose="020F0502020204030204" pitchFamily="34" charset="0"/>
                        </a:rPr>
                        <a:t>Recommendations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325133052"/>
                  </a:ext>
                </a:extLst>
              </a:tr>
              <a:tr h="131842">
                <a:tc>
                  <a:txBody>
                    <a:bodyPr/>
                    <a:lstStyle/>
                    <a:p>
                      <a:r>
                        <a:rPr lang="en-US" sz="2000" b="0" dirty="0">
                          <a:solidFill>
                            <a:schemeClr val="bg1"/>
                          </a:solidFill>
                          <a:latin typeface="Calibri" panose="020F0502020204030204" pitchFamily="34" charset="0"/>
                          <a:cs typeface="Calibri" panose="020F0502020204030204" pitchFamily="34" charset="0"/>
                        </a:rPr>
                        <a:t>APA</a:t>
                      </a:r>
                      <a:r>
                        <a:rPr lang="en-US" sz="2000" b="0" baseline="30000" dirty="0">
                          <a:solidFill>
                            <a:schemeClr val="bg1"/>
                          </a:solidFill>
                          <a:latin typeface="Calibri" panose="020F0502020204030204" pitchFamily="34" charset="0"/>
                          <a:cs typeface="Calibri" panose="020F0502020204030204" pitchFamily="34" charset="0"/>
                        </a:rPr>
                        <a:t>[1]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342900" indent="-342900">
                        <a:buFont typeface="Wingdings" panose="05000000000000000000" pitchFamily="2" charset="2"/>
                        <a:buChar char="§"/>
                      </a:pPr>
                      <a:r>
                        <a:rPr lang="en-US" sz="2000" b="0" dirty="0">
                          <a:solidFill>
                            <a:schemeClr val="bg1"/>
                          </a:solidFill>
                          <a:latin typeface="Calibri" panose="020F0502020204030204" pitchFamily="34" charset="0"/>
                          <a:cs typeface="Calibri" panose="020F0502020204030204" pitchFamily="34" charset="0"/>
                        </a:rPr>
                        <a:t>Consider change in treatment if patient has not fully responded to acute phase treatment over 4-8 weeks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41469473"/>
                  </a:ext>
                </a:extLst>
              </a:tr>
              <a:tr h="246488">
                <a:tc>
                  <a:txBody>
                    <a:bodyPr/>
                    <a:lstStyle/>
                    <a:p>
                      <a:r>
                        <a:rPr lang="en-US" sz="2000" b="0" dirty="0">
                          <a:solidFill>
                            <a:schemeClr val="bg1"/>
                          </a:solidFill>
                          <a:latin typeface="Calibri" panose="020F0502020204030204" pitchFamily="34" charset="0"/>
                          <a:cs typeface="Calibri" panose="020F0502020204030204" pitchFamily="34" charset="0"/>
                        </a:rPr>
                        <a:t>CANMAT</a:t>
                      </a:r>
                      <a:r>
                        <a:rPr lang="en-US" sz="2000" b="0" baseline="30000" dirty="0">
                          <a:solidFill>
                            <a:schemeClr val="bg1"/>
                          </a:solidFill>
                          <a:latin typeface="Calibri" panose="020F0502020204030204" pitchFamily="34" charset="0"/>
                          <a:cs typeface="Calibri" panose="020F0502020204030204" pitchFamily="34" charset="0"/>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342900" indent="-342900" algn="l">
                        <a:buFont typeface="Wingdings" panose="05000000000000000000" pitchFamily="2" charset="2"/>
                        <a:buChar char="§"/>
                      </a:pPr>
                      <a:r>
                        <a:rPr lang="en-US" sz="2000" b="0" dirty="0">
                          <a:solidFill>
                            <a:schemeClr val="bg1"/>
                          </a:solidFill>
                          <a:latin typeface="Calibri" panose="020F0502020204030204" pitchFamily="34" charset="0"/>
                          <a:cs typeface="Calibri" panose="020F0502020204030204" pitchFamily="34" charset="0"/>
                        </a:rPr>
                        <a:t>If no early improvement after 2-4 weeks, consider switching or adding adjunctive treatments</a:t>
                      </a:r>
                    </a:p>
                    <a:p>
                      <a:pPr marL="342900" indent="-342900" algn="l">
                        <a:buFont typeface="Wingdings" panose="05000000000000000000" pitchFamily="2" charset="2"/>
                        <a:buChar char="§"/>
                      </a:pPr>
                      <a:r>
                        <a:rPr lang="en-US" sz="2000" b="0" dirty="0">
                          <a:solidFill>
                            <a:schemeClr val="bg1"/>
                          </a:solidFill>
                          <a:latin typeface="Calibri" panose="020F0502020204030204" pitchFamily="34" charset="0"/>
                          <a:cs typeface="Calibri" panose="020F0502020204030204" pitchFamily="34" charset="0"/>
                        </a:rPr>
                        <a:t>If early improvement, continue treatment for 6-8 weeks; if remission is not attained consider switching or treatment augmentation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36808137"/>
                  </a:ext>
                </a:extLst>
              </a:tr>
              <a:tr h="3611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bg1"/>
                          </a:solidFill>
                          <a:latin typeface="Calibri" panose="020F0502020204030204" pitchFamily="34" charset="0"/>
                          <a:cs typeface="Calibri" panose="020F0502020204030204" pitchFamily="34" charset="0"/>
                        </a:rPr>
                        <a:t>Florida Best Practice Guideline</a:t>
                      </a:r>
                      <a:r>
                        <a:rPr lang="en-US" sz="2000" b="0" baseline="30000" dirty="0">
                          <a:solidFill>
                            <a:schemeClr val="bg1"/>
                          </a:solidFill>
                          <a:latin typeface="Calibri" panose="020F0502020204030204" pitchFamily="34" charset="0"/>
                          <a:cs typeface="Calibri" panose="020F0502020204030204" pitchFamily="34" charset="0"/>
                        </a:rPr>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000" b="0" dirty="0">
                          <a:solidFill>
                            <a:schemeClr val="bg1"/>
                          </a:solidFill>
                          <a:latin typeface="Calibri" panose="020F0502020204030204" pitchFamily="34" charset="0"/>
                          <a:cs typeface="Calibri" panose="020F0502020204030204" pitchFamily="34" charset="0"/>
                        </a:rPr>
                        <a:t>If initial treatment is ineffective or not tolerated, evaluate adherence, optimize dose</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000" b="0" dirty="0">
                          <a:solidFill>
                            <a:schemeClr val="bg1"/>
                          </a:solidFill>
                          <a:latin typeface="Calibri" panose="020F0502020204030204" pitchFamily="34" charset="0"/>
                          <a:cs typeface="Calibri" panose="020F0502020204030204" pitchFamily="34" charset="0"/>
                        </a:rPr>
                        <a:t>If response is still insufficient, switch to different therapy or augment with psychotherapy, atypical antipsychotic FDA approved for MDD, another antidepressant (do not combine SSRI with SNRI), intranasal </a:t>
                      </a:r>
                      <a:r>
                        <a:rPr lang="en-US" sz="2000" b="0" dirty="0" err="1">
                          <a:solidFill>
                            <a:schemeClr val="bg1"/>
                          </a:solidFill>
                          <a:latin typeface="Calibri" panose="020F0502020204030204" pitchFamily="34" charset="0"/>
                          <a:cs typeface="Calibri" panose="020F0502020204030204" pitchFamily="34" charset="0"/>
                        </a:rPr>
                        <a:t>esketamine</a:t>
                      </a:r>
                      <a:r>
                        <a:rPr lang="en-US" sz="2000" b="0" dirty="0">
                          <a:solidFill>
                            <a:schemeClr val="bg1"/>
                          </a:solidFill>
                          <a:latin typeface="Calibri" panose="020F0502020204030204" pitchFamily="34" charset="0"/>
                          <a:cs typeface="Calibri" panose="020F0502020204030204" pitchFamily="34" charset="0"/>
                        </a:rPr>
                        <a:t> or intravenous racemic ketamine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27248184"/>
                  </a:ext>
                </a:extLst>
              </a:tr>
            </a:tbl>
          </a:graphicData>
        </a:graphic>
      </p:graphicFrame>
      <p:grpSp>
        <p:nvGrpSpPr>
          <p:cNvPr id="8" name="Group 1">
            <a:extLst>
              <a:ext uri="{FF2B5EF4-FFF2-40B4-BE49-F238E27FC236}">
                <a16:creationId xmlns:a16="http://schemas.microsoft.com/office/drawing/2014/main" id="{DADC84B6-D54D-4735-8FBE-778DD2D4105C}"/>
              </a:ext>
            </a:extLst>
          </p:cNvPr>
          <p:cNvGrpSpPr>
            <a:grpSpLocks/>
          </p:cNvGrpSpPr>
          <p:nvPr/>
        </p:nvGrpSpPr>
        <p:grpSpPr bwMode="auto">
          <a:xfrm>
            <a:off x="9392911" y="6213768"/>
            <a:ext cx="2488502" cy="449064"/>
            <a:chOff x="9602074" y="3550251"/>
            <a:chExt cx="2488502" cy="449257"/>
          </a:xfrm>
        </p:grpSpPr>
        <p:pic>
          <p:nvPicPr>
            <p:cNvPr id="9" name="Picture 8">
              <a:extLst>
                <a:ext uri="{FF2B5EF4-FFF2-40B4-BE49-F238E27FC236}">
                  <a16:creationId xmlns:a16="http://schemas.microsoft.com/office/drawing/2014/main" id="{8AEBD43A-DBD2-4CC3-B91A-F99A6F824E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53CC28D0-7EF4-476B-99DA-89C197E7B219}"/>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3002165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7331D-7789-4614-BE6E-64C2820BB2C1}"/>
              </a:ext>
            </a:extLst>
          </p:cNvPr>
          <p:cNvSpPr>
            <a:spLocks noGrp="1"/>
          </p:cNvSpPr>
          <p:nvPr>
            <p:ph type="title"/>
          </p:nvPr>
        </p:nvSpPr>
        <p:spPr/>
        <p:txBody>
          <a:bodyPr>
            <a:normAutofit/>
          </a:bodyPr>
          <a:lstStyle/>
          <a:p>
            <a:r>
              <a:rPr lang="en-US" dirty="0"/>
              <a:t>Switch or Augment? CANMAT 2016 MDD Guidelines</a:t>
            </a:r>
            <a:endParaRPr lang="en-US" baseline="30000" dirty="0"/>
          </a:p>
        </p:txBody>
      </p:sp>
      <p:sp>
        <p:nvSpPr>
          <p:cNvPr id="4" name="Text Box 11">
            <a:extLst>
              <a:ext uri="{FF2B5EF4-FFF2-40B4-BE49-F238E27FC236}">
                <a16:creationId xmlns:a16="http://schemas.microsoft.com/office/drawing/2014/main" id="{82135A42-69B5-4DF7-97F3-FC3181C35BC2}"/>
              </a:ext>
            </a:extLst>
          </p:cNvPr>
          <p:cNvSpPr txBox="1">
            <a:spLocks noChangeArrowheads="1"/>
          </p:cNvSpPr>
          <p:nvPr/>
        </p:nvSpPr>
        <p:spPr bwMode="auto">
          <a:xfrm>
            <a:off x="439724" y="636985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pPr>
            <a:r>
              <a:rPr lang="en-US" sz="1200" b="0" dirty="0">
                <a:solidFill>
                  <a:schemeClr val="bg2"/>
                </a:solidFill>
                <a:latin typeface="Calibri" panose="020F0502020204030204" pitchFamily="34" charset="0"/>
              </a:rPr>
              <a:t>Kennedy. Can J Psychiatry. 2016;61:540. </a:t>
            </a:r>
          </a:p>
        </p:txBody>
      </p:sp>
      <p:graphicFrame>
        <p:nvGraphicFramePr>
          <p:cNvPr id="6" name="Table 6">
            <a:extLst>
              <a:ext uri="{FF2B5EF4-FFF2-40B4-BE49-F238E27FC236}">
                <a16:creationId xmlns:a16="http://schemas.microsoft.com/office/drawing/2014/main" id="{1C42CD92-68E4-471D-875F-79CC6DB3CB98}"/>
              </a:ext>
            </a:extLst>
          </p:cNvPr>
          <p:cNvGraphicFramePr>
            <a:graphicFrameLocks noGrp="1"/>
          </p:cNvGraphicFramePr>
          <p:nvPr>
            <p:extLst>
              <p:ext uri="{D42A27DB-BD31-4B8C-83A1-F6EECF244321}">
                <p14:modId xmlns:p14="http://schemas.microsoft.com/office/powerpoint/2010/main" val="3909472898"/>
              </p:ext>
            </p:extLst>
          </p:nvPr>
        </p:nvGraphicFramePr>
        <p:xfrm>
          <a:off x="723900" y="1600201"/>
          <a:ext cx="10758488" cy="3291840"/>
        </p:xfrm>
        <a:graphic>
          <a:graphicData uri="http://schemas.openxmlformats.org/drawingml/2006/table">
            <a:tbl>
              <a:tblPr firstRow="1" bandRow="1">
                <a:tableStyleId>{5C22544A-7EE6-4342-B048-85BDC9FD1C3A}</a:tableStyleId>
              </a:tblPr>
              <a:tblGrid>
                <a:gridCol w="5379244">
                  <a:extLst>
                    <a:ext uri="{9D8B030D-6E8A-4147-A177-3AD203B41FA5}">
                      <a16:colId xmlns:a16="http://schemas.microsoft.com/office/drawing/2014/main" val="1069329268"/>
                    </a:ext>
                  </a:extLst>
                </a:gridCol>
                <a:gridCol w="5379244">
                  <a:extLst>
                    <a:ext uri="{9D8B030D-6E8A-4147-A177-3AD203B41FA5}">
                      <a16:colId xmlns:a16="http://schemas.microsoft.com/office/drawing/2014/main" val="2311525559"/>
                    </a:ext>
                  </a:extLst>
                </a:gridCol>
              </a:tblGrid>
              <a:tr h="345209">
                <a:tc>
                  <a:txBody>
                    <a:bodyPr/>
                    <a:lstStyle/>
                    <a:p>
                      <a:pPr algn="ctr"/>
                      <a:r>
                        <a:rPr lang="en-US" sz="2000" dirty="0">
                          <a:latin typeface="Calibri" panose="020F0502020204030204" pitchFamily="34" charset="0"/>
                        </a:rPr>
                        <a:t>SWITCH </a:t>
                      </a:r>
                    </a:p>
                    <a:p>
                      <a:pPr algn="ctr"/>
                      <a:r>
                        <a:rPr lang="en-US" sz="2000" dirty="0">
                          <a:latin typeface="Calibri" panose="020F0502020204030204" pitchFamily="34" charset="0"/>
                        </a:rPr>
                        <a:t>to Another Antidepressant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2000" dirty="0">
                          <a:latin typeface="Calibri" panose="020F0502020204030204" pitchFamily="34" charset="0"/>
                        </a:rPr>
                        <a:t>AUGMENT </a:t>
                      </a:r>
                    </a:p>
                    <a:p>
                      <a:pPr algn="ctr"/>
                      <a:r>
                        <a:rPr lang="en-US" sz="2000" dirty="0">
                          <a:latin typeface="Calibri" panose="020F0502020204030204" pitchFamily="34" charset="0"/>
                        </a:rPr>
                        <a:t>with Another Medication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2543489656"/>
                  </a:ext>
                </a:extLst>
              </a:tr>
              <a:tr h="195118">
                <a:tc>
                  <a:txBody>
                    <a:bodyPr/>
                    <a:lstStyle/>
                    <a:p>
                      <a:endParaRPr lang="en-US"/>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sz="2000" dirty="0">
                          <a:solidFill>
                            <a:schemeClr val="bg1"/>
                          </a:solidFill>
                          <a:latin typeface="Calibri" panose="020F0502020204030204" pitchFamily="34" charset="0"/>
                        </a:rPr>
                        <a:t>2 or more failed antidepressant trials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78458323"/>
                  </a:ext>
                </a:extLst>
              </a:tr>
              <a:tr h="345209">
                <a:tc>
                  <a:txBody>
                    <a:bodyPr/>
                    <a:lstStyle/>
                    <a:p>
                      <a:r>
                        <a:rPr lang="en-US" sz="2000" dirty="0">
                          <a:solidFill>
                            <a:schemeClr val="bg1"/>
                          </a:solidFill>
                          <a:latin typeface="Calibri" panose="020F0502020204030204" pitchFamily="34" charset="0"/>
                        </a:rPr>
                        <a:t>Poorly tolerated side effects to initial antidepressant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r>
                        <a:rPr lang="en-US" sz="2000" dirty="0">
                          <a:solidFill>
                            <a:schemeClr val="bg1"/>
                          </a:solidFill>
                          <a:latin typeface="Calibri" panose="020F0502020204030204" pitchFamily="34" charset="0"/>
                        </a:rPr>
                        <a:t>Initial antidepressant well tolerated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1358323"/>
                  </a:ext>
                </a:extLst>
              </a:tr>
              <a:tr h="345209">
                <a:tc>
                  <a:txBody>
                    <a:bodyPr/>
                    <a:lstStyle/>
                    <a:p>
                      <a:r>
                        <a:rPr lang="en-US" sz="2000" dirty="0">
                          <a:solidFill>
                            <a:schemeClr val="bg1"/>
                          </a:solidFill>
                          <a:latin typeface="Calibri" panose="020F0502020204030204" pitchFamily="34" charset="0"/>
                        </a:rPr>
                        <a:t>&lt; 25% improvement in symptoms on initial antidepressant (no response)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sz="2000" dirty="0">
                          <a:solidFill>
                            <a:schemeClr val="bg1"/>
                          </a:solidFill>
                          <a:latin typeface="Calibri" panose="020F0502020204030204" pitchFamily="34" charset="0"/>
                        </a:rPr>
                        <a:t>&gt; 25% improvement in symptoms on initial antidepressant (partial response)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2251925"/>
                  </a:ext>
                </a:extLst>
              </a:tr>
              <a:tr h="195118">
                <a:tc>
                  <a:txBody>
                    <a:bodyPr/>
                    <a:lstStyle/>
                    <a:p>
                      <a:r>
                        <a:rPr lang="en-US" sz="2000" dirty="0">
                          <a:solidFill>
                            <a:schemeClr val="bg1"/>
                          </a:solidFill>
                          <a:latin typeface="Calibri" panose="020F0502020204030204" pitchFamily="34" charset="0"/>
                        </a:rPr>
                        <a:t>Less severe symptoms, functional impairment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latin typeface="Calibri" panose="020F0502020204030204" pitchFamily="34" charset="0"/>
                        </a:rPr>
                        <a:t>More severe symptoms, functional impairment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38004601"/>
                  </a:ext>
                </a:extLst>
              </a:tr>
              <a:tr h="1951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latin typeface="Calibri" panose="020F0502020204030204" pitchFamily="34" charset="0"/>
                        </a:rPr>
                        <a:t>Patient preference to switch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sz="2000" kern="1200" dirty="0">
                          <a:solidFill>
                            <a:schemeClr val="bg1"/>
                          </a:solidFill>
                          <a:latin typeface="Calibri" panose="020F0502020204030204" pitchFamily="34" charset="0"/>
                          <a:ea typeface="+mn-ea"/>
                          <a:cs typeface="+mn-cs"/>
                        </a:rPr>
                        <a:t>Patient preference for adding medication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230404120"/>
                  </a:ext>
                </a:extLst>
              </a:tr>
            </a:tbl>
          </a:graphicData>
        </a:graphic>
      </p:graphicFrame>
      <p:grpSp>
        <p:nvGrpSpPr>
          <p:cNvPr id="10" name="Group 1">
            <a:extLst>
              <a:ext uri="{FF2B5EF4-FFF2-40B4-BE49-F238E27FC236}">
                <a16:creationId xmlns:a16="http://schemas.microsoft.com/office/drawing/2014/main" id="{BA8657E9-3DF0-4CEE-8686-EC0EA2E97AA2}"/>
              </a:ext>
            </a:extLst>
          </p:cNvPr>
          <p:cNvGrpSpPr>
            <a:grpSpLocks/>
          </p:cNvGrpSpPr>
          <p:nvPr/>
        </p:nvGrpSpPr>
        <p:grpSpPr bwMode="auto">
          <a:xfrm>
            <a:off x="9392911" y="6213768"/>
            <a:ext cx="2488502" cy="449064"/>
            <a:chOff x="9602074" y="3550251"/>
            <a:chExt cx="2488502" cy="449257"/>
          </a:xfrm>
        </p:grpSpPr>
        <p:pic>
          <p:nvPicPr>
            <p:cNvPr id="11" name="Picture 10">
              <a:extLst>
                <a:ext uri="{FF2B5EF4-FFF2-40B4-BE49-F238E27FC236}">
                  <a16:creationId xmlns:a16="http://schemas.microsoft.com/office/drawing/2014/main" id="{63EBBE6A-FFB7-481D-AB80-292B36D7EF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B0F09B74-73D2-4D19-B6C1-EA3170714BEE}"/>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1062907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9A25E114-5A71-4A18-91E5-59BC27B72A21}"/>
              </a:ext>
            </a:extLst>
          </p:cNvPr>
          <p:cNvSpPr/>
          <p:nvPr/>
        </p:nvSpPr>
        <p:spPr>
          <a:xfrm>
            <a:off x="7831057" y="2030967"/>
            <a:ext cx="3976506" cy="3350984"/>
          </a:xfrm>
          <a:custGeom>
            <a:avLst/>
            <a:gdLst>
              <a:gd name="connsiteX0" fmla="*/ 0 w 3909248"/>
              <a:gd name="connsiteY0" fmla="*/ 363332 h 2179949"/>
              <a:gd name="connsiteX1" fmla="*/ 363332 w 3909248"/>
              <a:gd name="connsiteY1" fmla="*/ 0 h 2179949"/>
              <a:gd name="connsiteX2" fmla="*/ 3545916 w 3909248"/>
              <a:gd name="connsiteY2" fmla="*/ 0 h 2179949"/>
              <a:gd name="connsiteX3" fmla="*/ 3909248 w 3909248"/>
              <a:gd name="connsiteY3" fmla="*/ 363332 h 2179949"/>
              <a:gd name="connsiteX4" fmla="*/ 3909248 w 3909248"/>
              <a:gd name="connsiteY4" fmla="*/ 1816617 h 2179949"/>
              <a:gd name="connsiteX5" fmla="*/ 3545916 w 3909248"/>
              <a:gd name="connsiteY5" fmla="*/ 2179949 h 2179949"/>
              <a:gd name="connsiteX6" fmla="*/ 363332 w 3909248"/>
              <a:gd name="connsiteY6" fmla="*/ 2179949 h 2179949"/>
              <a:gd name="connsiteX7" fmla="*/ 0 w 3909248"/>
              <a:gd name="connsiteY7" fmla="*/ 1816617 h 2179949"/>
              <a:gd name="connsiteX8" fmla="*/ 0 w 3909248"/>
              <a:gd name="connsiteY8" fmla="*/ 363332 h 217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9248" h="2179949">
                <a:moveTo>
                  <a:pt x="0" y="363332"/>
                </a:moveTo>
                <a:cubicBezTo>
                  <a:pt x="0" y="162669"/>
                  <a:pt x="162669" y="0"/>
                  <a:pt x="363332" y="0"/>
                </a:cubicBezTo>
                <a:lnTo>
                  <a:pt x="3545916" y="0"/>
                </a:lnTo>
                <a:cubicBezTo>
                  <a:pt x="3746579" y="0"/>
                  <a:pt x="3909248" y="162669"/>
                  <a:pt x="3909248" y="363332"/>
                </a:cubicBezTo>
                <a:lnTo>
                  <a:pt x="3909248" y="1816617"/>
                </a:lnTo>
                <a:cubicBezTo>
                  <a:pt x="3909248" y="2017280"/>
                  <a:pt x="3746579" y="2179949"/>
                  <a:pt x="3545916" y="2179949"/>
                </a:cubicBezTo>
                <a:lnTo>
                  <a:pt x="363332" y="2179949"/>
                </a:lnTo>
                <a:cubicBezTo>
                  <a:pt x="162669" y="2179949"/>
                  <a:pt x="0" y="2017280"/>
                  <a:pt x="0" y="1816617"/>
                </a:cubicBezTo>
                <a:lnTo>
                  <a:pt x="0" y="363332"/>
                </a:lnTo>
                <a:close/>
              </a:path>
            </a:pathLst>
          </a:cu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2136" tIns="152136" rIns="152136" bIns="152136" numCol="1" spcCol="1270" anchor="t" anchorCtr="0">
            <a:noAutofit/>
          </a:bodyPr>
          <a:lstStyle/>
          <a:p>
            <a:pPr marL="0" lvl="0" indent="0" algn="ctr" defTabSz="533400">
              <a:lnSpc>
                <a:spcPct val="90000"/>
              </a:lnSpc>
              <a:spcBef>
                <a:spcPct val="0"/>
              </a:spcBef>
              <a:spcAft>
                <a:spcPct val="35000"/>
              </a:spcAft>
              <a:buNone/>
            </a:pPr>
            <a:r>
              <a:rPr lang="en-US" kern="1200" dirty="0">
                <a:latin typeface="Calibri" panose="020F0502020204030204" pitchFamily="34" charset="0"/>
              </a:rPr>
              <a:t>Level 4: Consider</a:t>
            </a:r>
          </a:p>
          <a:p>
            <a:pPr marL="171450" lvl="0" indent="-171450" algn="l" defTabSz="533400">
              <a:lnSpc>
                <a:spcPct val="90000"/>
              </a:lnSpc>
              <a:spcBef>
                <a:spcPct val="0"/>
              </a:spcBef>
              <a:spcAft>
                <a:spcPct val="35000"/>
              </a:spcAft>
              <a:buFont typeface="Wingdings" panose="05000000000000000000" pitchFamily="2" charset="2"/>
              <a:buChar char="§"/>
            </a:pPr>
            <a:r>
              <a:rPr lang="en-US" sz="1600" b="0" kern="1200" dirty="0">
                <a:latin typeface="Calibri" panose="020F0502020204030204" pitchFamily="34" charset="0"/>
              </a:rPr>
              <a:t>MAOI augmentation </a:t>
            </a:r>
            <a:br>
              <a:rPr lang="en-US" sz="1600" b="0" kern="1200" dirty="0">
                <a:latin typeface="Calibri" panose="020F0502020204030204" pitchFamily="34" charset="0"/>
              </a:rPr>
            </a:br>
            <a:r>
              <a:rPr lang="en-US" sz="1600" b="0" kern="1200" dirty="0">
                <a:latin typeface="Calibri" panose="020F0502020204030204" pitchFamily="34" charset="0"/>
              </a:rPr>
              <a:t>(AVOID CONTRAINDICATED COMBINATIONS)</a:t>
            </a:r>
          </a:p>
          <a:p>
            <a:pPr marL="171450" lvl="0" indent="-171450" algn="l" defTabSz="533400">
              <a:lnSpc>
                <a:spcPct val="90000"/>
              </a:lnSpc>
              <a:spcBef>
                <a:spcPct val="0"/>
              </a:spcBef>
              <a:spcAft>
                <a:spcPct val="35000"/>
              </a:spcAft>
              <a:buFont typeface="Wingdings" panose="05000000000000000000" pitchFamily="2" charset="2"/>
              <a:buChar char="§"/>
            </a:pPr>
            <a:r>
              <a:rPr lang="en-US" sz="1600" b="0" kern="1200" dirty="0">
                <a:latin typeface="Calibri" panose="020F0502020204030204" pitchFamily="34" charset="0"/>
              </a:rPr>
              <a:t>FL-</a:t>
            </a:r>
            <a:r>
              <a:rPr lang="en-US" sz="1600" b="0" kern="1200" dirty="0" err="1">
                <a:latin typeface="Calibri" panose="020F0502020204030204" pitchFamily="34" charset="0"/>
              </a:rPr>
              <a:t>methylfolate</a:t>
            </a:r>
            <a:r>
              <a:rPr lang="en-US" sz="1600" b="0" kern="1200" dirty="0">
                <a:latin typeface="Calibri" panose="020F0502020204030204" pitchFamily="34" charset="0"/>
              </a:rPr>
              <a:t> Triple drug combinations*</a:t>
            </a:r>
          </a:p>
          <a:p>
            <a:pPr marL="0" lvl="0" indent="0" algn="l" defTabSz="533400">
              <a:lnSpc>
                <a:spcPct val="90000"/>
              </a:lnSpc>
              <a:spcBef>
                <a:spcPct val="0"/>
              </a:spcBef>
              <a:spcAft>
                <a:spcPct val="35000"/>
              </a:spcAft>
              <a:buNone/>
            </a:pPr>
            <a:r>
              <a:rPr lang="en-US" sz="1600" b="0" dirty="0">
                <a:latin typeface="Calibri" panose="020F0502020204030204" pitchFamily="34" charset="0"/>
              </a:rPr>
              <a:t>	</a:t>
            </a:r>
            <a:r>
              <a:rPr lang="en-US" sz="1600" b="0" kern="1200" dirty="0">
                <a:latin typeface="Calibri" panose="020F0502020204030204" pitchFamily="34" charset="0"/>
              </a:rPr>
              <a:t>SSRI/ SNRI + mirtazapine + bupropion</a:t>
            </a:r>
          </a:p>
          <a:p>
            <a:pPr marL="0" lvl="0" indent="0" algn="l" defTabSz="533400">
              <a:lnSpc>
                <a:spcPct val="90000"/>
              </a:lnSpc>
              <a:spcBef>
                <a:spcPct val="0"/>
              </a:spcBef>
              <a:spcAft>
                <a:spcPct val="35000"/>
              </a:spcAft>
              <a:buNone/>
            </a:pPr>
            <a:r>
              <a:rPr lang="en-US" sz="1600" b="0" kern="1200" dirty="0">
                <a:latin typeface="Calibri" panose="020F0502020204030204" pitchFamily="34" charset="0"/>
              </a:rPr>
              <a:t>	SSRI/SNRI + mirtazapine + lithium</a:t>
            </a:r>
          </a:p>
          <a:p>
            <a:pPr marL="0" lvl="0" indent="0" algn="l" defTabSz="533400">
              <a:lnSpc>
                <a:spcPct val="90000"/>
              </a:lnSpc>
              <a:spcBef>
                <a:spcPct val="0"/>
              </a:spcBef>
              <a:spcAft>
                <a:spcPct val="35000"/>
              </a:spcAft>
              <a:buNone/>
            </a:pPr>
            <a:r>
              <a:rPr lang="en-US" sz="1600" b="0" kern="1200" dirty="0">
                <a:latin typeface="Calibri" panose="020F0502020204030204" pitchFamily="34" charset="0"/>
              </a:rPr>
              <a:t>	SSRI/SNRI + bupropion + second 	generation antipsychotic</a:t>
            </a:r>
          </a:p>
          <a:p>
            <a:pPr marL="0" lvl="0" indent="0" algn="l" defTabSz="533400">
              <a:lnSpc>
                <a:spcPct val="90000"/>
              </a:lnSpc>
              <a:spcBef>
                <a:spcPct val="0"/>
              </a:spcBef>
              <a:spcAft>
                <a:spcPct val="35000"/>
              </a:spcAft>
              <a:buNone/>
            </a:pPr>
            <a:r>
              <a:rPr lang="en-US" sz="1600" b="0" kern="1200" dirty="0">
                <a:latin typeface="Calibri" panose="020F0502020204030204" pitchFamily="34" charset="0"/>
              </a:rPr>
              <a:t>*little evidence to support/refute this approach </a:t>
            </a:r>
          </a:p>
        </p:txBody>
      </p:sp>
      <p:sp>
        <p:nvSpPr>
          <p:cNvPr id="2" name="Title 1">
            <a:extLst>
              <a:ext uri="{FF2B5EF4-FFF2-40B4-BE49-F238E27FC236}">
                <a16:creationId xmlns:a16="http://schemas.microsoft.com/office/drawing/2014/main" id="{3A47331D-7789-4614-BE6E-64C2820BB2C1}"/>
              </a:ext>
            </a:extLst>
          </p:cNvPr>
          <p:cNvSpPr>
            <a:spLocks noGrp="1"/>
          </p:cNvSpPr>
          <p:nvPr>
            <p:ph type="title"/>
          </p:nvPr>
        </p:nvSpPr>
        <p:spPr/>
        <p:txBody>
          <a:bodyPr>
            <a:noAutofit/>
          </a:bodyPr>
          <a:lstStyle/>
          <a:p>
            <a:r>
              <a:rPr lang="en-US" dirty="0"/>
              <a:t>Augmentation: Florida Best Practice Psychotherapeutic Medication Guidelines</a:t>
            </a:r>
            <a:endParaRPr lang="en-US" baseline="30000" dirty="0"/>
          </a:p>
        </p:txBody>
      </p:sp>
      <p:sp>
        <p:nvSpPr>
          <p:cNvPr id="10" name="Plus Sign 9">
            <a:extLst>
              <a:ext uri="{FF2B5EF4-FFF2-40B4-BE49-F238E27FC236}">
                <a16:creationId xmlns:a16="http://schemas.microsoft.com/office/drawing/2014/main" id="{C4FE1DD4-BBD5-4A09-8A73-B923EE80DFB1}"/>
              </a:ext>
            </a:extLst>
          </p:cNvPr>
          <p:cNvSpPr/>
          <p:nvPr/>
        </p:nvSpPr>
        <p:spPr>
          <a:xfrm>
            <a:off x="2954783" y="3310620"/>
            <a:ext cx="587140" cy="558265"/>
          </a:xfrm>
          <a:prstGeom prst="mathPlus">
            <a:avLst>
              <a:gd name="adj1" fmla="val 1317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Shape 6">
            <a:extLst>
              <a:ext uri="{FF2B5EF4-FFF2-40B4-BE49-F238E27FC236}">
                <a16:creationId xmlns:a16="http://schemas.microsoft.com/office/drawing/2014/main" id="{80DFAF63-0D56-4419-A2A1-9E386B766486}"/>
              </a:ext>
            </a:extLst>
          </p:cNvPr>
          <p:cNvSpPr/>
          <p:nvPr/>
        </p:nvSpPr>
        <p:spPr>
          <a:xfrm>
            <a:off x="167025" y="2029140"/>
            <a:ext cx="2105640" cy="3370648"/>
          </a:xfrm>
          <a:custGeom>
            <a:avLst/>
            <a:gdLst>
              <a:gd name="connsiteX0" fmla="*/ 0 w 1857940"/>
              <a:gd name="connsiteY0" fmla="*/ 309663 h 2182190"/>
              <a:gd name="connsiteX1" fmla="*/ 309663 w 1857940"/>
              <a:gd name="connsiteY1" fmla="*/ 0 h 2182190"/>
              <a:gd name="connsiteX2" fmla="*/ 1548277 w 1857940"/>
              <a:gd name="connsiteY2" fmla="*/ 0 h 2182190"/>
              <a:gd name="connsiteX3" fmla="*/ 1857940 w 1857940"/>
              <a:gd name="connsiteY3" fmla="*/ 309663 h 2182190"/>
              <a:gd name="connsiteX4" fmla="*/ 1857940 w 1857940"/>
              <a:gd name="connsiteY4" fmla="*/ 1872527 h 2182190"/>
              <a:gd name="connsiteX5" fmla="*/ 1548277 w 1857940"/>
              <a:gd name="connsiteY5" fmla="*/ 2182190 h 2182190"/>
              <a:gd name="connsiteX6" fmla="*/ 309663 w 1857940"/>
              <a:gd name="connsiteY6" fmla="*/ 2182190 h 2182190"/>
              <a:gd name="connsiteX7" fmla="*/ 0 w 1857940"/>
              <a:gd name="connsiteY7" fmla="*/ 1872527 h 2182190"/>
              <a:gd name="connsiteX8" fmla="*/ 0 w 1857940"/>
              <a:gd name="connsiteY8" fmla="*/ 309663 h 2182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7940" h="2182190">
                <a:moveTo>
                  <a:pt x="0" y="309663"/>
                </a:moveTo>
                <a:cubicBezTo>
                  <a:pt x="0" y="138641"/>
                  <a:pt x="138641" y="0"/>
                  <a:pt x="309663" y="0"/>
                </a:cubicBezTo>
                <a:lnTo>
                  <a:pt x="1548277" y="0"/>
                </a:lnTo>
                <a:cubicBezTo>
                  <a:pt x="1719299" y="0"/>
                  <a:pt x="1857940" y="138641"/>
                  <a:pt x="1857940" y="309663"/>
                </a:cubicBezTo>
                <a:lnTo>
                  <a:pt x="1857940" y="1872527"/>
                </a:lnTo>
                <a:cubicBezTo>
                  <a:pt x="1857940" y="2043549"/>
                  <a:pt x="1719299" y="2182190"/>
                  <a:pt x="1548277" y="2182190"/>
                </a:cubicBezTo>
                <a:lnTo>
                  <a:pt x="309663" y="2182190"/>
                </a:lnTo>
                <a:cubicBezTo>
                  <a:pt x="138641" y="2182190"/>
                  <a:pt x="0" y="2043549"/>
                  <a:pt x="0" y="1872527"/>
                </a:cubicBezTo>
                <a:lnTo>
                  <a:pt x="0" y="309663"/>
                </a:lnTo>
                <a:close/>
              </a:path>
            </a:pathLst>
          </a:cu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6417" tIns="136417" rIns="136417" bIns="136417" numCol="1" spcCol="1270" anchor="t" anchorCtr="0">
            <a:noAutofit/>
          </a:bodyPr>
          <a:lstStyle/>
          <a:p>
            <a:pPr marL="0" lvl="0" indent="0" algn="ctr" defTabSz="533400">
              <a:lnSpc>
                <a:spcPct val="90000"/>
              </a:lnSpc>
              <a:spcBef>
                <a:spcPct val="0"/>
              </a:spcBef>
              <a:spcAft>
                <a:spcPct val="35000"/>
              </a:spcAft>
              <a:buNone/>
            </a:pPr>
            <a:r>
              <a:rPr lang="en-US" kern="1200" dirty="0">
                <a:latin typeface="Calibri" panose="020F0502020204030204" pitchFamily="34" charset="0"/>
              </a:rPr>
              <a:t>Level 1: Monotherapy</a:t>
            </a:r>
          </a:p>
          <a:p>
            <a:pPr marL="0" lvl="0" indent="0" algn="l" defTabSz="533400">
              <a:lnSpc>
                <a:spcPct val="90000"/>
              </a:lnSpc>
              <a:spcBef>
                <a:spcPct val="0"/>
              </a:spcBef>
              <a:spcAft>
                <a:spcPct val="35000"/>
              </a:spcAft>
              <a:buNone/>
            </a:pPr>
            <a:r>
              <a:rPr lang="en-US" sz="1600" b="0" kern="1200" dirty="0">
                <a:latin typeface="Calibri" panose="020F0502020204030204" pitchFamily="34" charset="0"/>
              </a:rPr>
              <a:t>SSRI</a:t>
            </a:r>
          </a:p>
          <a:p>
            <a:pPr marL="0" lvl="0" indent="0" algn="l" defTabSz="533400">
              <a:lnSpc>
                <a:spcPct val="90000"/>
              </a:lnSpc>
              <a:spcBef>
                <a:spcPct val="0"/>
              </a:spcBef>
              <a:spcAft>
                <a:spcPct val="35000"/>
              </a:spcAft>
              <a:buNone/>
            </a:pPr>
            <a:r>
              <a:rPr lang="en-US" sz="1600" b="0" kern="1200" dirty="0">
                <a:latin typeface="Calibri" panose="020F0502020204030204" pitchFamily="34" charset="0"/>
              </a:rPr>
              <a:t>SNRI</a:t>
            </a:r>
          </a:p>
          <a:p>
            <a:pPr marL="0" lvl="0" indent="0" algn="l" defTabSz="533400">
              <a:lnSpc>
                <a:spcPct val="90000"/>
              </a:lnSpc>
              <a:spcBef>
                <a:spcPct val="0"/>
              </a:spcBef>
              <a:spcAft>
                <a:spcPct val="35000"/>
              </a:spcAft>
              <a:buNone/>
            </a:pPr>
            <a:r>
              <a:rPr lang="en-US" sz="1600" b="0" kern="1200" dirty="0">
                <a:latin typeface="Calibri" panose="020F0502020204030204" pitchFamily="34" charset="0"/>
              </a:rPr>
              <a:t>Vortioxetine</a:t>
            </a:r>
          </a:p>
          <a:p>
            <a:pPr marL="0" lvl="0" indent="0" algn="l" defTabSz="533400">
              <a:lnSpc>
                <a:spcPct val="90000"/>
              </a:lnSpc>
              <a:spcBef>
                <a:spcPct val="0"/>
              </a:spcBef>
              <a:spcAft>
                <a:spcPct val="35000"/>
              </a:spcAft>
              <a:buNone/>
            </a:pPr>
            <a:r>
              <a:rPr lang="en-US" sz="1600" b="0" kern="1200" dirty="0">
                <a:latin typeface="Calibri" panose="020F0502020204030204" pitchFamily="34" charset="0"/>
              </a:rPr>
              <a:t>Bupropion</a:t>
            </a:r>
          </a:p>
          <a:p>
            <a:pPr marL="0" lvl="0" indent="0" algn="l" defTabSz="533400">
              <a:lnSpc>
                <a:spcPct val="90000"/>
              </a:lnSpc>
              <a:spcBef>
                <a:spcPct val="0"/>
              </a:spcBef>
              <a:spcAft>
                <a:spcPct val="35000"/>
              </a:spcAft>
              <a:buNone/>
            </a:pPr>
            <a:r>
              <a:rPr lang="en-US" sz="1600" b="0" kern="1200" dirty="0">
                <a:latin typeface="Calibri" panose="020F0502020204030204" pitchFamily="34" charset="0"/>
              </a:rPr>
              <a:t>Mirtazapine</a:t>
            </a:r>
          </a:p>
          <a:p>
            <a:pPr marL="0" lvl="0" indent="0" algn="l" defTabSz="533400">
              <a:lnSpc>
                <a:spcPct val="90000"/>
              </a:lnSpc>
              <a:spcBef>
                <a:spcPct val="0"/>
              </a:spcBef>
              <a:spcAft>
                <a:spcPct val="35000"/>
              </a:spcAft>
              <a:buNone/>
            </a:pPr>
            <a:endParaRPr lang="en-US" sz="1600" b="0" kern="1200" dirty="0">
              <a:latin typeface="Calibri" panose="020F0502020204030204" pitchFamily="34" charset="0"/>
            </a:endParaRPr>
          </a:p>
          <a:p>
            <a:pPr marL="0" lvl="0" indent="0" algn="l" defTabSz="533400">
              <a:lnSpc>
                <a:spcPct val="90000"/>
              </a:lnSpc>
              <a:spcBef>
                <a:spcPct val="0"/>
              </a:spcBef>
              <a:spcAft>
                <a:spcPct val="35000"/>
              </a:spcAft>
              <a:buNone/>
            </a:pPr>
            <a:endParaRPr lang="en-US" sz="1600" b="0" kern="1200" dirty="0">
              <a:latin typeface="Calibri" panose="020F0502020204030204" pitchFamily="34" charset="0"/>
            </a:endParaRPr>
          </a:p>
        </p:txBody>
      </p:sp>
      <p:sp>
        <p:nvSpPr>
          <p:cNvPr id="8" name="Freeform: Shape 7">
            <a:extLst>
              <a:ext uri="{FF2B5EF4-FFF2-40B4-BE49-F238E27FC236}">
                <a16:creationId xmlns:a16="http://schemas.microsoft.com/office/drawing/2014/main" id="{9F0AA57E-67D0-4C84-A9E7-3ADA8CA24E05}"/>
              </a:ext>
            </a:extLst>
          </p:cNvPr>
          <p:cNvSpPr/>
          <p:nvPr/>
        </p:nvSpPr>
        <p:spPr>
          <a:xfrm>
            <a:off x="2393364" y="2041150"/>
            <a:ext cx="2836842" cy="3341341"/>
          </a:xfrm>
          <a:custGeom>
            <a:avLst/>
            <a:gdLst>
              <a:gd name="connsiteX0" fmla="*/ 0 w 2249392"/>
              <a:gd name="connsiteY0" fmla="*/ 360543 h 2163217"/>
              <a:gd name="connsiteX1" fmla="*/ 360543 w 2249392"/>
              <a:gd name="connsiteY1" fmla="*/ 0 h 2163217"/>
              <a:gd name="connsiteX2" fmla="*/ 1888849 w 2249392"/>
              <a:gd name="connsiteY2" fmla="*/ 0 h 2163217"/>
              <a:gd name="connsiteX3" fmla="*/ 2249392 w 2249392"/>
              <a:gd name="connsiteY3" fmla="*/ 360543 h 2163217"/>
              <a:gd name="connsiteX4" fmla="*/ 2249392 w 2249392"/>
              <a:gd name="connsiteY4" fmla="*/ 1802674 h 2163217"/>
              <a:gd name="connsiteX5" fmla="*/ 1888849 w 2249392"/>
              <a:gd name="connsiteY5" fmla="*/ 2163217 h 2163217"/>
              <a:gd name="connsiteX6" fmla="*/ 360543 w 2249392"/>
              <a:gd name="connsiteY6" fmla="*/ 2163217 h 2163217"/>
              <a:gd name="connsiteX7" fmla="*/ 0 w 2249392"/>
              <a:gd name="connsiteY7" fmla="*/ 1802674 h 2163217"/>
              <a:gd name="connsiteX8" fmla="*/ 0 w 2249392"/>
              <a:gd name="connsiteY8" fmla="*/ 360543 h 2163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9392" h="2163217">
                <a:moveTo>
                  <a:pt x="0" y="360543"/>
                </a:moveTo>
                <a:cubicBezTo>
                  <a:pt x="0" y="161421"/>
                  <a:pt x="161421" y="0"/>
                  <a:pt x="360543" y="0"/>
                </a:cubicBezTo>
                <a:lnTo>
                  <a:pt x="1888849" y="0"/>
                </a:lnTo>
                <a:cubicBezTo>
                  <a:pt x="2087971" y="0"/>
                  <a:pt x="2249392" y="161421"/>
                  <a:pt x="2249392" y="360543"/>
                </a:cubicBezTo>
                <a:lnTo>
                  <a:pt x="2249392" y="1802674"/>
                </a:lnTo>
                <a:cubicBezTo>
                  <a:pt x="2249392" y="2001796"/>
                  <a:pt x="2087971" y="2163217"/>
                  <a:pt x="1888849" y="2163217"/>
                </a:cubicBezTo>
                <a:lnTo>
                  <a:pt x="360543" y="2163217"/>
                </a:lnTo>
                <a:cubicBezTo>
                  <a:pt x="161421" y="2163217"/>
                  <a:pt x="0" y="2001796"/>
                  <a:pt x="0" y="1802674"/>
                </a:cubicBezTo>
                <a:lnTo>
                  <a:pt x="0" y="360543"/>
                </a:lnTo>
                <a:close/>
              </a:path>
            </a:pathLst>
          </a:cu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1320" tIns="151320" rIns="151320" bIns="151320" numCol="1" spcCol="1270" anchor="t" anchorCtr="0">
            <a:noAutofit/>
          </a:bodyPr>
          <a:lstStyle/>
          <a:p>
            <a:pPr marL="0" lvl="0" indent="0" algn="ctr" defTabSz="533400">
              <a:lnSpc>
                <a:spcPct val="90000"/>
              </a:lnSpc>
              <a:spcBef>
                <a:spcPct val="0"/>
              </a:spcBef>
              <a:spcAft>
                <a:spcPct val="35000"/>
              </a:spcAft>
              <a:buNone/>
            </a:pPr>
            <a:r>
              <a:rPr lang="en-US" kern="1200" dirty="0">
                <a:latin typeface="Calibri" panose="020F0502020204030204" pitchFamily="34" charset="0"/>
              </a:rPr>
              <a:t>Level 2: Add</a:t>
            </a:r>
          </a:p>
          <a:p>
            <a:pPr marL="171450" lvl="0" indent="-171450" algn="l" defTabSz="533400">
              <a:lnSpc>
                <a:spcPct val="90000"/>
              </a:lnSpc>
              <a:spcBef>
                <a:spcPct val="0"/>
              </a:spcBef>
              <a:spcAft>
                <a:spcPct val="35000"/>
              </a:spcAft>
              <a:buFont typeface="Wingdings" panose="05000000000000000000" pitchFamily="2" charset="2"/>
              <a:buChar char="§"/>
            </a:pPr>
            <a:r>
              <a:rPr lang="en-US" sz="1600" b="0" kern="1200" dirty="0">
                <a:latin typeface="Calibri" panose="020F0502020204030204" pitchFamily="34" charset="0"/>
              </a:rPr>
              <a:t>Evidence-based psychotherapy       </a:t>
            </a:r>
          </a:p>
          <a:p>
            <a:pPr marL="171450" lvl="0" indent="-171450" algn="l" defTabSz="533400">
              <a:lnSpc>
                <a:spcPct val="90000"/>
              </a:lnSpc>
              <a:spcBef>
                <a:spcPct val="0"/>
              </a:spcBef>
              <a:spcAft>
                <a:spcPct val="35000"/>
              </a:spcAft>
              <a:buFont typeface="Wingdings" panose="05000000000000000000" pitchFamily="2" charset="2"/>
              <a:buChar char="§"/>
            </a:pPr>
            <a:r>
              <a:rPr lang="en-US" sz="1600" b="0" kern="1200" dirty="0">
                <a:latin typeface="Calibri" panose="020F0502020204030204" pitchFamily="34" charset="0"/>
              </a:rPr>
              <a:t>Second-generation antipsychotic FDA-approved as adjunctive treatment for MDD                            </a:t>
            </a:r>
            <a:r>
              <a:rPr lang="en-US" sz="1600" b="0" kern="1200" dirty="0">
                <a:latin typeface="Calibri" panose="020F0502020204030204" pitchFamily="34" charset="0"/>
                <a:cs typeface="Calibri" panose="020F0502020204030204" pitchFamily="34" charset="0"/>
              </a:rPr>
              <a:t> </a:t>
            </a:r>
          </a:p>
          <a:p>
            <a:pPr marL="171450" lvl="0" indent="-171450" defTabSz="533400">
              <a:lnSpc>
                <a:spcPct val="90000"/>
              </a:lnSpc>
              <a:spcAft>
                <a:spcPct val="35000"/>
              </a:spcAft>
              <a:buFont typeface="Wingdings" panose="05000000000000000000" pitchFamily="2" charset="2"/>
              <a:buChar char="§"/>
            </a:pPr>
            <a:r>
              <a:rPr lang="en-US" sz="1600" b="0" dirty="0">
                <a:latin typeface="Calibri" panose="020F0502020204030204" pitchFamily="34" charset="0"/>
              </a:rPr>
              <a:t>Intranasal </a:t>
            </a:r>
            <a:r>
              <a:rPr lang="en-US" sz="1600" b="0" dirty="0" err="1">
                <a:latin typeface="Calibri" panose="020F0502020204030204" pitchFamily="34" charset="0"/>
              </a:rPr>
              <a:t>esketamine</a:t>
            </a:r>
            <a:r>
              <a:rPr lang="en-US" sz="1600" b="0" dirty="0">
                <a:latin typeface="Calibri" panose="020F0502020204030204" pitchFamily="34" charset="0"/>
              </a:rPr>
              <a:t> or intravenous racemic ketamine</a:t>
            </a:r>
          </a:p>
          <a:p>
            <a:pPr marL="171450" lvl="0" indent="-171450" defTabSz="533400">
              <a:lnSpc>
                <a:spcPct val="90000"/>
              </a:lnSpc>
              <a:spcAft>
                <a:spcPct val="35000"/>
              </a:spcAft>
              <a:buFont typeface="Wingdings" panose="05000000000000000000" pitchFamily="2" charset="2"/>
              <a:buChar char="§"/>
            </a:pPr>
            <a:r>
              <a:rPr lang="en-US" sz="1600" b="0" kern="1200" dirty="0">
                <a:latin typeface="Calibri" panose="020F0502020204030204" pitchFamily="34" charset="0"/>
              </a:rPr>
              <a:t>Another antidepressant (do not combine SSRI and SNRI)</a:t>
            </a:r>
          </a:p>
        </p:txBody>
      </p:sp>
      <p:sp>
        <p:nvSpPr>
          <p:cNvPr id="11" name="Freeform: Shape 10">
            <a:extLst>
              <a:ext uri="{FF2B5EF4-FFF2-40B4-BE49-F238E27FC236}">
                <a16:creationId xmlns:a16="http://schemas.microsoft.com/office/drawing/2014/main" id="{3D1E8D5F-40B4-4804-8ADD-833FE3401D92}"/>
              </a:ext>
            </a:extLst>
          </p:cNvPr>
          <p:cNvSpPr/>
          <p:nvPr/>
        </p:nvSpPr>
        <p:spPr>
          <a:xfrm>
            <a:off x="5318198" y="2041150"/>
            <a:ext cx="2424866" cy="3341341"/>
          </a:xfrm>
          <a:custGeom>
            <a:avLst/>
            <a:gdLst>
              <a:gd name="connsiteX0" fmla="*/ 0 w 1602722"/>
              <a:gd name="connsiteY0" fmla="*/ 267126 h 2163217"/>
              <a:gd name="connsiteX1" fmla="*/ 267126 w 1602722"/>
              <a:gd name="connsiteY1" fmla="*/ 0 h 2163217"/>
              <a:gd name="connsiteX2" fmla="*/ 1335596 w 1602722"/>
              <a:gd name="connsiteY2" fmla="*/ 0 h 2163217"/>
              <a:gd name="connsiteX3" fmla="*/ 1602722 w 1602722"/>
              <a:gd name="connsiteY3" fmla="*/ 267126 h 2163217"/>
              <a:gd name="connsiteX4" fmla="*/ 1602722 w 1602722"/>
              <a:gd name="connsiteY4" fmla="*/ 1896091 h 2163217"/>
              <a:gd name="connsiteX5" fmla="*/ 1335596 w 1602722"/>
              <a:gd name="connsiteY5" fmla="*/ 2163217 h 2163217"/>
              <a:gd name="connsiteX6" fmla="*/ 267126 w 1602722"/>
              <a:gd name="connsiteY6" fmla="*/ 2163217 h 2163217"/>
              <a:gd name="connsiteX7" fmla="*/ 0 w 1602722"/>
              <a:gd name="connsiteY7" fmla="*/ 1896091 h 2163217"/>
              <a:gd name="connsiteX8" fmla="*/ 0 w 1602722"/>
              <a:gd name="connsiteY8" fmla="*/ 267126 h 2163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2722" h="2163217">
                <a:moveTo>
                  <a:pt x="0" y="267126"/>
                </a:moveTo>
                <a:cubicBezTo>
                  <a:pt x="0" y="119596"/>
                  <a:pt x="119596" y="0"/>
                  <a:pt x="267126" y="0"/>
                </a:cubicBezTo>
                <a:lnTo>
                  <a:pt x="1335596" y="0"/>
                </a:lnTo>
                <a:cubicBezTo>
                  <a:pt x="1483126" y="0"/>
                  <a:pt x="1602722" y="119596"/>
                  <a:pt x="1602722" y="267126"/>
                </a:cubicBezTo>
                <a:lnTo>
                  <a:pt x="1602722" y="1896091"/>
                </a:lnTo>
                <a:cubicBezTo>
                  <a:pt x="1602722" y="2043621"/>
                  <a:pt x="1483126" y="2163217"/>
                  <a:pt x="1335596" y="2163217"/>
                </a:cubicBezTo>
                <a:lnTo>
                  <a:pt x="267126" y="2163217"/>
                </a:lnTo>
                <a:cubicBezTo>
                  <a:pt x="119596" y="2163217"/>
                  <a:pt x="0" y="2043621"/>
                  <a:pt x="0" y="1896091"/>
                </a:cubicBezTo>
                <a:lnTo>
                  <a:pt x="0" y="267126"/>
                </a:lnTo>
                <a:close/>
              </a:path>
            </a:pathLst>
          </a:cu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3958" tIns="123958" rIns="123958" bIns="123958" numCol="1" spcCol="1270" anchor="t" anchorCtr="0">
            <a:noAutofit/>
          </a:bodyPr>
          <a:lstStyle/>
          <a:p>
            <a:pPr marL="0" lvl="0" indent="0" algn="ctr" defTabSz="533400">
              <a:lnSpc>
                <a:spcPct val="90000"/>
              </a:lnSpc>
              <a:spcBef>
                <a:spcPct val="0"/>
              </a:spcBef>
              <a:spcAft>
                <a:spcPct val="35000"/>
              </a:spcAft>
              <a:buNone/>
            </a:pPr>
            <a:r>
              <a:rPr lang="en-US" kern="1200" dirty="0">
                <a:latin typeface="Calibri" panose="020F0502020204030204" pitchFamily="34" charset="0"/>
              </a:rPr>
              <a:t>Level 3: SSRI/SNRI  +   </a:t>
            </a:r>
          </a:p>
          <a:p>
            <a:pPr marL="171450" lvl="0" indent="-171450" algn="l" defTabSz="533400">
              <a:lnSpc>
                <a:spcPct val="90000"/>
              </a:lnSpc>
              <a:spcBef>
                <a:spcPct val="0"/>
              </a:spcBef>
              <a:spcAft>
                <a:spcPct val="35000"/>
              </a:spcAft>
              <a:buFont typeface="Wingdings" panose="05000000000000000000" pitchFamily="2" charset="2"/>
              <a:buChar char="§"/>
            </a:pPr>
            <a:r>
              <a:rPr lang="en-US" sz="1600" b="0" kern="1200" dirty="0">
                <a:latin typeface="Calibri" panose="020F0502020204030204" pitchFamily="34" charset="0"/>
              </a:rPr>
              <a:t>Lithium</a:t>
            </a:r>
          </a:p>
          <a:p>
            <a:pPr marL="171450" lvl="0" indent="-171450" algn="l" defTabSz="533400">
              <a:lnSpc>
                <a:spcPct val="90000"/>
              </a:lnSpc>
              <a:spcBef>
                <a:spcPct val="0"/>
              </a:spcBef>
              <a:spcAft>
                <a:spcPct val="35000"/>
              </a:spcAft>
              <a:buFont typeface="Wingdings" panose="05000000000000000000" pitchFamily="2" charset="2"/>
              <a:buChar char="§"/>
            </a:pPr>
            <a:r>
              <a:rPr lang="en-US" sz="1600" b="0" kern="1200" dirty="0">
                <a:latin typeface="Calibri" panose="020F0502020204030204" pitchFamily="34" charset="0"/>
              </a:rPr>
              <a:t>T3</a:t>
            </a:r>
          </a:p>
          <a:p>
            <a:pPr marL="171450" lvl="0" indent="-171450" algn="l" defTabSz="533400">
              <a:lnSpc>
                <a:spcPct val="90000"/>
              </a:lnSpc>
              <a:spcBef>
                <a:spcPct val="0"/>
              </a:spcBef>
              <a:spcAft>
                <a:spcPct val="35000"/>
              </a:spcAft>
              <a:buFont typeface="Wingdings" panose="05000000000000000000" pitchFamily="2" charset="2"/>
              <a:buChar char="§"/>
            </a:pPr>
            <a:r>
              <a:rPr lang="en-US" sz="1600" b="0" kern="1200" dirty="0">
                <a:latin typeface="Calibri" panose="020F0502020204030204" pitchFamily="34" charset="0"/>
              </a:rPr>
              <a:t>L-</a:t>
            </a:r>
            <a:r>
              <a:rPr lang="en-US" sz="1600" b="0" kern="1200" dirty="0" err="1">
                <a:latin typeface="Calibri" panose="020F0502020204030204" pitchFamily="34" charset="0"/>
              </a:rPr>
              <a:t>methylfolate</a:t>
            </a:r>
            <a:endParaRPr lang="en-US" sz="1600" b="0" kern="1200" dirty="0">
              <a:latin typeface="Calibri" panose="020F0502020204030204" pitchFamily="34" charset="0"/>
            </a:endParaRPr>
          </a:p>
          <a:p>
            <a:pPr marL="171450" lvl="0" indent="-171450" algn="l" defTabSz="533400">
              <a:lnSpc>
                <a:spcPct val="90000"/>
              </a:lnSpc>
              <a:spcBef>
                <a:spcPct val="0"/>
              </a:spcBef>
              <a:spcAft>
                <a:spcPct val="35000"/>
              </a:spcAft>
              <a:buFont typeface="Wingdings" panose="05000000000000000000" pitchFamily="2" charset="2"/>
              <a:buChar char="§"/>
            </a:pPr>
            <a:r>
              <a:rPr lang="en-US" sz="1600" b="0" kern="1200" dirty="0">
                <a:latin typeface="Calibri" panose="020F0502020204030204" pitchFamily="34" charset="0"/>
              </a:rPr>
              <a:t>S-adenosylmethionine</a:t>
            </a:r>
          </a:p>
          <a:p>
            <a:pPr marL="171450" lvl="0" indent="-171450" algn="l" defTabSz="533400">
              <a:lnSpc>
                <a:spcPct val="90000"/>
              </a:lnSpc>
              <a:spcBef>
                <a:spcPct val="0"/>
              </a:spcBef>
              <a:spcAft>
                <a:spcPct val="35000"/>
              </a:spcAft>
              <a:buFont typeface="Wingdings" panose="05000000000000000000" pitchFamily="2" charset="2"/>
              <a:buChar char="§"/>
            </a:pPr>
            <a:r>
              <a:rPr lang="en-US" sz="1600" b="0" dirty="0">
                <a:latin typeface="Calibri" panose="020F0502020204030204" pitchFamily="34" charset="0"/>
              </a:rPr>
              <a:t>Quetiapine (tolerability concerns)</a:t>
            </a:r>
            <a:endParaRPr lang="en-US" sz="1600" b="0" kern="1200" dirty="0">
              <a:latin typeface="Calibri" panose="020F0502020204030204" pitchFamily="34" charset="0"/>
            </a:endParaRPr>
          </a:p>
        </p:txBody>
      </p:sp>
      <p:sp>
        <p:nvSpPr>
          <p:cNvPr id="9" name="TextBox 8">
            <a:extLst>
              <a:ext uri="{FF2B5EF4-FFF2-40B4-BE49-F238E27FC236}">
                <a16:creationId xmlns:a16="http://schemas.microsoft.com/office/drawing/2014/main" id="{042E6BED-B4AC-4227-951E-89F0B19170F7}"/>
              </a:ext>
            </a:extLst>
          </p:cNvPr>
          <p:cNvSpPr txBox="1"/>
          <p:nvPr/>
        </p:nvSpPr>
        <p:spPr>
          <a:xfrm>
            <a:off x="444540" y="6189746"/>
            <a:ext cx="5884071" cy="461665"/>
          </a:xfrm>
          <a:prstGeom prst="rect">
            <a:avLst/>
          </a:prstGeom>
          <a:noFill/>
        </p:spPr>
        <p:txBody>
          <a:bodyPr wrap="square" rtlCol="0">
            <a:spAutoFit/>
          </a:bodyPr>
          <a:lstStyle/>
          <a:p>
            <a:r>
              <a:rPr lang="en-US" altLang="en-US" sz="1200" b="0" dirty="0">
                <a:solidFill>
                  <a:schemeClr val="bg2"/>
                </a:solidFill>
                <a:latin typeface="Calibri" panose="020F0502020204030204" pitchFamily="34" charset="0"/>
              </a:rPr>
              <a:t>1. 2019-2020 Florida Best Practice Psychotherapeutic Medication Guidelines for Adults, Agency for Health Care Administration, State of Florida, 2020.</a:t>
            </a:r>
            <a:endParaRPr lang="en-US" sz="1200" b="0" dirty="0">
              <a:solidFill>
                <a:schemeClr val="bg2"/>
              </a:solidFill>
              <a:latin typeface="Calibri" panose="020F0502020204030204" pitchFamily="34" charset="0"/>
            </a:endParaRPr>
          </a:p>
        </p:txBody>
      </p:sp>
      <p:grpSp>
        <p:nvGrpSpPr>
          <p:cNvPr id="16" name="Group 1">
            <a:extLst>
              <a:ext uri="{FF2B5EF4-FFF2-40B4-BE49-F238E27FC236}">
                <a16:creationId xmlns:a16="http://schemas.microsoft.com/office/drawing/2014/main" id="{57F32EF5-947A-4970-9495-C9F57BB53D73}"/>
              </a:ext>
            </a:extLst>
          </p:cNvPr>
          <p:cNvGrpSpPr>
            <a:grpSpLocks/>
          </p:cNvGrpSpPr>
          <p:nvPr/>
        </p:nvGrpSpPr>
        <p:grpSpPr bwMode="auto">
          <a:xfrm>
            <a:off x="9392911" y="6213768"/>
            <a:ext cx="2488502" cy="449064"/>
            <a:chOff x="9602074" y="3550251"/>
            <a:chExt cx="2488502" cy="449257"/>
          </a:xfrm>
        </p:grpSpPr>
        <p:pic>
          <p:nvPicPr>
            <p:cNvPr id="17" name="Picture 16">
              <a:extLst>
                <a:ext uri="{FF2B5EF4-FFF2-40B4-BE49-F238E27FC236}">
                  <a16:creationId xmlns:a16="http://schemas.microsoft.com/office/drawing/2014/main" id="{42A78689-58D4-4D59-929C-A9D42037B9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 name="Rectangle 8">
              <a:extLst>
                <a:ext uri="{FF2B5EF4-FFF2-40B4-BE49-F238E27FC236}">
                  <a16:creationId xmlns:a16="http://schemas.microsoft.com/office/drawing/2014/main" id="{C33B76B4-4506-4A41-A9B9-A6B5045002F5}"/>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35418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7331D-7789-4614-BE6E-64C2820BB2C1}"/>
              </a:ext>
            </a:extLst>
          </p:cNvPr>
          <p:cNvSpPr>
            <a:spLocks noGrp="1"/>
          </p:cNvSpPr>
          <p:nvPr>
            <p:ph type="title"/>
          </p:nvPr>
        </p:nvSpPr>
        <p:spPr/>
        <p:txBody>
          <a:bodyPr vert="horz" lIns="91440" tIns="45720" rIns="91440" bIns="45720" rtlCol="0" anchor="ctr">
            <a:normAutofit/>
          </a:bodyPr>
          <a:lstStyle/>
          <a:p>
            <a:pPr algn="l"/>
            <a:r>
              <a:rPr lang="en-US" kern="1200" dirty="0"/>
              <a:t>Predictive Value of Early Antidepressant Response</a:t>
            </a:r>
          </a:p>
        </p:txBody>
      </p:sp>
      <p:sp>
        <p:nvSpPr>
          <p:cNvPr id="3" name="Subtitle 2">
            <a:extLst>
              <a:ext uri="{FF2B5EF4-FFF2-40B4-BE49-F238E27FC236}">
                <a16:creationId xmlns:a16="http://schemas.microsoft.com/office/drawing/2014/main" id="{EFE1EB82-2AEA-430F-8087-123D660D7F6E}"/>
              </a:ext>
            </a:extLst>
          </p:cNvPr>
          <p:cNvSpPr>
            <a:spLocks noGrp="1"/>
          </p:cNvSpPr>
          <p:nvPr>
            <p:ph sz="half" idx="1"/>
          </p:nvPr>
        </p:nvSpPr>
        <p:spPr/>
        <p:txBody>
          <a:bodyPr vert="horz" lIns="91440" tIns="45720" rIns="91440" bIns="45720" rtlCol="0">
            <a:normAutofit/>
          </a:bodyPr>
          <a:lstStyle/>
          <a:p>
            <a:pPr marL="114300" indent="0">
              <a:buNone/>
            </a:pPr>
            <a:r>
              <a:rPr lang="en-US" b="1" dirty="0"/>
              <a:t>Metaanalysis</a:t>
            </a:r>
            <a:r>
              <a:rPr lang="en-US" b="1" baseline="30000" dirty="0"/>
              <a:t>1 </a:t>
            </a:r>
            <a:r>
              <a:rPr lang="en-US" b="1" dirty="0"/>
              <a:t>(Taylor, et al.)</a:t>
            </a:r>
          </a:p>
          <a:p>
            <a:pPr marL="457200"/>
            <a:r>
              <a:rPr lang="en-US" sz="2600" dirty="0"/>
              <a:t>28 randomized controlled trials (N = 5,872) of SSRIs vs placebo</a:t>
            </a:r>
          </a:p>
          <a:p>
            <a:pPr marL="457200"/>
            <a:r>
              <a:rPr lang="en-US" sz="2600" dirty="0"/>
              <a:t>Treatment with SSRIs is associated with symptomatic improvement by the end of the first week of use</a:t>
            </a:r>
          </a:p>
          <a:p>
            <a:pPr marL="457200"/>
            <a:r>
              <a:rPr lang="en-US" sz="2600" dirty="0"/>
              <a:t>Improvement continues at a decreasing rate for at least 6 weeks</a:t>
            </a:r>
          </a:p>
        </p:txBody>
      </p:sp>
      <p:sp>
        <p:nvSpPr>
          <p:cNvPr id="5" name="Content Placeholder 4">
            <a:extLst>
              <a:ext uri="{FF2B5EF4-FFF2-40B4-BE49-F238E27FC236}">
                <a16:creationId xmlns:a16="http://schemas.microsoft.com/office/drawing/2014/main" id="{7F0E7377-D283-49E3-97B8-3639BE4B2B3F}"/>
              </a:ext>
            </a:extLst>
          </p:cNvPr>
          <p:cNvSpPr>
            <a:spLocks noGrp="1"/>
          </p:cNvSpPr>
          <p:nvPr>
            <p:ph sz="half" idx="2"/>
          </p:nvPr>
        </p:nvSpPr>
        <p:spPr/>
        <p:txBody>
          <a:bodyPr/>
          <a:lstStyle/>
          <a:p>
            <a:pPr marL="57150" indent="0">
              <a:buNone/>
            </a:pPr>
            <a:r>
              <a:rPr lang="en-US" b="1" dirty="0"/>
              <a:t>VAST-D Subanalysis</a:t>
            </a:r>
            <a:r>
              <a:rPr lang="en-US" b="1" baseline="30000" dirty="0"/>
              <a:t>2</a:t>
            </a:r>
            <a:endParaRPr lang="en-US" b="1" dirty="0"/>
          </a:p>
          <a:p>
            <a:pPr marL="457200"/>
            <a:r>
              <a:rPr lang="en-US" sz="2600" dirty="0"/>
              <a:t>Odds of achieving response and remission at week 12 are greater among individuals who exhibit improvement by the end of week 2 of initial antidepressant treatment (OR 7.7 and 3.5, respectively)</a:t>
            </a:r>
          </a:p>
          <a:p>
            <a:endParaRPr lang="en-US" dirty="0"/>
          </a:p>
        </p:txBody>
      </p:sp>
      <p:sp>
        <p:nvSpPr>
          <p:cNvPr id="4" name="Text Box 11">
            <a:extLst>
              <a:ext uri="{FF2B5EF4-FFF2-40B4-BE49-F238E27FC236}">
                <a16:creationId xmlns:a16="http://schemas.microsoft.com/office/drawing/2014/main" id="{82135A42-69B5-4DF7-97F3-FC3181C35BC2}"/>
              </a:ext>
            </a:extLst>
          </p:cNvPr>
          <p:cNvSpPr txBox="1">
            <a:spLocks noChangeArrowheads="1"/>
          </p:cNvSpPr>
          <p:nvPr/>
        </p:nvSpPr>
        <p:spPr bwMode="auto">
          <a:xfrm>
            <a:off x="432946" y="6386139"/>
            <a:ext cx="7187054" cy="33913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horz" lIns="91440" tIns="45720" rIns="91440" bIns="45720" rtlCol="0">
            <a:no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spcBef>
                <a:spcPct val="0"/>
              </a:spcBef>
              <a:spcAft>
                <a:spcPts val="600"/>
              </a:spcAft>
              <a:buClrTx/>
              <a:buNone/>
            </a:pPr>
            <a:r>
              <a:rPr lang="en-US" altLang="en-US" sz="1200" b="0" dirty="0">
                <a:solidFill>
                  <a:schemeClr val="bg2"/>
                </a:solidFill>
                <a:latin typeface="Calibri" panose="020F0502020204030204" pitchFamily="34" charset="0"/>
              </a:rPr>
              <a:t>1. Taylor. Arch Gen Psychiatry. 2006;</a:t>
            </a:r>
            <a:r>
              <a:rPr lang="en-US" sz="1200" b="0" dirty="0">
                <a:solidFill>
                  <a:schemeClr val="bg2"/>
                </a:solidFill>
                <a:latin typeface="Calibri" panose="020F0502020204030204" pitchFamily="34" charset="0"/>
              </a:rPr>
              <a:t> 63:1217 </a:t>
            </a:r>
            <a:r>
              <a:rPr lang="en-US" altLang="en-US" sz="1200" b="0" dirty="0">
                <a:solidFill>
                  <a:schemeClr val="bg2"/>
                </a:solidFill>
                <a:latin typeface="Calibri" panose="020F0502020204030204" pitchFamily="34" charset="0"/>
              </a:rPr>
              <a:t>2.  Hicks. Psych Res Clin Pract. 2019;1:58.</a:t>
            </a:r>
          </a:p>
        </p:txBody>
      </p:sp>
      <p:grpSp>
        <p:nvGrpSpPr>
          <p:cNvPr id="9" name="Group 1">
            <a:extLst>
              <a:ext uri="{FF2B5EF4-FFF2-40B4-BE49-F238E27FC236}">
                <a16:creationId xmlns:a16="http://schemas.microsoft.com/office/drawing/2014/main" id="{DA77BA13-05C5-42D3-BC2A-EDB3EF5F437F}"/>
              </a:ext>
            </a:extLst>
          </p:cNvPr>
          <p:cNvGrpSpPr>
            <a:grpSpLocks/>
          </p:cNvGrpSpPr>
          <p:nvPr/>
        </p:nvGrpSpPr>
        <p:grpSpPr bwMode="auto">
          <a:xfrm>
            <a:off x="9392911" y="6213768"/>
            <a:ext cx="2488502" cy="449064"/>
            <a:chOff x="9602074" y="3550251"/>
            <a:chExt cx="2488502" cy="449257"/>
          </a:xfrm>
        </p:grpSpPr>
        <p:pic>
          <p:nvPicPr>
            <p:cNvPr id="11" name="Picture 10">
              <a:extLst>
                <a:ext uri="{FF2B5EF4-FFF2-40B4-BE49-F238E27FC236}">
                  <a16:creationId xmlns:a16="http://schemas.microsoft.com/office/drawing/2014/main" id="{7C1D0189-A4AB-4673-A1ED-C4C51D3F48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4ACE5064-E76C-4620-A094-88D424A9498A}"/>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539819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7331D-7789-4614-BE6E-64C2820BB2C1}"/>
              </a:ext>
            </a:extLst>
          </p:cNvPr>
          <p:cNvSpPr>
            <a:spLocks noGrp="1"/>
          </p:cNvSpPr>
          <p:nvPr>
            <p:ph type="title"/>
          </p:nvPr>
        </p:nvSpPr>
        <p:spPr/>
        <p:txBody>
          <a:bodyPr>
            <a:noAutofit/>
          </a:bodyPr>
          <a:lstStyle/>
          <a:p>
            <a:r>
              <a:rPr lang="en-US" dirty="0">
                <a:latin typeface="Calibri body"/>
              </a:rPr>
              <a:t>Adjunctive Therapies for MDD: Second-Generation Antipsychotic Agents </a:t>
            </a:r>
            <a:endParaRPr lang="en-US" sz="2400" dirty="0">
              <a:latin typeface="Calibri body"/>
            </a:endParaRPr>
          </a:p>
        </p:txBody>
      </p:sp>
      <p:sp>
        <p:nvSpPr>
          <p:cNvPr id="4" name="Text Box 11">
            <a:extLst>
              <a:ext uri="{FF2B5EF4-FFF2-40B4-BE49-F238E27FC236}">
                <a16:creationId xmlns:a16="http://schemas.microsoft.com/office/drawing/2014/main" id="{82135A42-69B5-4DF7-97F3-FC3181C35BC2}"/>
              </a:ext>
            </a:extLst>
          </p:cNvPr>
          <p:cNvSpPr txBox="1">
            <a:spLocks noChangeArrowheads="1"/>
          </p:cNvSpPr>
          <p:nvPr/>
        </p:nvSpPr>
        <p:spPr bwMode="auto">
          <a:xfrm>
            <a:off x="437147" y="6366391"/>
            <a:ext cx="9144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pPr>
            <a:r>
              <a:rPr lang="en-US" altLang="en-US" sz="1200" b="0" dirty="0">
                <a:solidFill>
                  <a:schemeClr val="bg2"/>
                </a:solidFill>
                <a:latin typeface="Calibri" panose="020F0502020204030204" pitchFamily="34" charset="0"/>
              </a:rPr>
              <a:t>1. Aripiprazole PI. 2. </a:t>
            </a:r>
            <a:r>
              <a:rPr lang="en-US" altLang="en-US" sz="1200" b="0" dirty="0" err="1">
                <a:solidFill>
                  <a:schemeClr val="bg2"/>
                </a:solidFill>
                <a:latin typeface="Calibri" panose="020F0502020204030204" pitchFamily="34" charset="0"/>
              </a:rPr>
              <a:t>Brexpiprazole</a:t>
            </a:r>
            <a:r>
              <a:rPr lang="en-US" altLang="en-US" sz="1200" b="0" dirty="0">
                <a:solidFill>
                  <a:schemeClr val="bg2"/>
                </a:solidFill>
                <a:latin typeface="Calibri" panose="020F0502020204030204" pitchFamily="34" charset="0"/>
              </a:rPr>
              <a:t> PI. 3. Quetiapine XR PI. 4. Olanzapine/fluoxetine PI.</a:t>
            </a:r>
          </a:p>
        </p:txBody>
      </p:sp>
      <p:graphicFrame>
        <p:nvGraphicFramePr>
          <p:cNvPr id="7" name="Table 7">
            <a:extLst>
              <a:ext uri="{FF2B5EF4-FFF2-40B4-BE49-F238E27FC236}">
                <a16:creationId xmlns:a16="http://schemas.microsoft.com/office/drawing/2014/main" id="{F2F8DA30-B650-43F6-96C8-343009D482B0}"/>
              </a:ext>
            </a:extLst>
          </p:cNvPr>
          <p:cNvGraphicFramePr>
            <a:graphicFrameLocks noGrp="1"/>
          </p:cNvGraphicFramePr>
          <p:nvPr>
            <p:extLst>
              <p:ext uri="{D42A27DB-BD31-4B8C-83A1-F6EECF244321}">
                <p14:modId xmlns:p14="http://schemas.microsoft.com/office/powerpoint/2010/main" val="2172147094"/>
              </p:ext>
            </p:extLst>
          </p:nvPr>
        </p:nvGraphicFramePr>
        <p:xfrm>
          <a:off x="723900" y="1600200"/>
          <a:ext cx="10758488" cy="1981200"/>
        </p:xfrm>
        <a:graphic>
          <a:graphicData uri="http://schemas.openxmlformats.org/drawingml/2006/table">
            <a:tbl>
              <a:tblPr firstRow="1" bandRow="1">
                <a:tableStyleId>{5C22544A-7EE6-4342-B048-85BDC9FD1C3A}</a:tableStyleId>
              </a:tblPr>
              <a:tblGrid>
                <a:gridCol w="4073077">
                  <a:extLst>
                    <a:ext uri="{9D8B030D-6E8A-4147-A177-3AD203B41FA5}">
                      <a16:colId xmlns:a16="http://schemas.microsoft.com/office/drawing/2014/main" val="1996047931"/>
                    </a:ext>
                  </a:extLst>
                </a:gridCol>
                <a:gridCol w="6685411">
                  <a:extLst>
                    <a:ext uri="{9D8B030D-6E8A-4147-A177-3AD203B41FA5}">
                      <a16:colId xmlns:a16="http://schemas.microsoft.com/office/drawing/2014/main" val="4186419758"/>
                    </a:ext>
                  </a:extLst>
                </a:gridCol>
              </a:tblGrid>
              <a:tr h="0">
                <a:tc>
                  <a:txBody>
                    <a:bodyPr/>
                    <a:lstStyle/>
                    <a:p>
                      <a:pPr algn="l"/>
                      <a:r>
                        <a:rPr lang="en-US" sz="2000" dirty="0">
                          <a:latin typeface="Calibri" panose="020F0502020204030204" pitchFamily="34" charset="0"/>
                        </a:rPr>
                        <a:t>Agent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2000" dirty="0">
                          <a:latin typeface="Calibri" panose="020F0502020204030204" pitchFamily="34" charset="0"/>
                        </a:rPr>
                        <a:t>Indication</a:t>
                      </a:r>
                      <a:r>
                        <a:rPr lang="en-US" sz="2000" baseline="30000" dirty="0">
                          <a:latin typeface="Calibri" panose="020F0502020204030204" pitchFamily="34" charset="0"/>
                        </a:rPr>
                        <a:t>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361965325"/>
                  </a:ext>
                </a:extLst>
              </a:tr>
              <a:tr h="0">
                <a:tc>
                  <a:txBody>
                    <a:bodyPr/>
                    <a:lstStyle/>
                    <a:p>
                      <a:pPr algn="l"/>
                      <a:r>
                        <a:rPr lang="en-US" sz="2000" dirty="0">
                          <a:solidFill>
                            <a:schemeClr val="bg1"/>
                          </a:solidFill>
                          <a:latin typeface="Calibri" panose="020F0502020204030204" pitchFamily="34" charset="0"/>
                        </a:rPr>
                        <a:t>Aripiprazole</a:t>
                      </a:r>
                      <a:r>
                        <a:rPr lang="en-US" sz="2000" baseline="30000" dirty="0">
                          <a:solidFill>
                            <a:schemeClr val="bg1"/>
                          </a:solidFill>
                          <a:latin typeface="Calibri" panose="020F0502020204030204" pitchFamily="34" charset="0"/>
                        </a:rPr>
                        <a:t>[1]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rPr>
                        <a:t>Adjunctive treatment for adults with MDD</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69141209"/>
                  </a:ext>
                </a:extLst>
              </a:tr>
              <a:tr h="0">
                <a:tc>
                  <a:txBody>
                    <a:bodyPr/>
                    <a:lstStyle/>
                    <a:p>
                      <a:pPr algn="l"/>
                      <a:r>
                        <a:rPr lang="en-US" sz="2000" dirty="0" err="1">
                          <a:solidFill>
                            <a:schemeClr val="bg1"/>
                          </a:solidFill>
                          <a:latin typeface="Calibri" panose="020F0502020204030204" pitchFamily="34" charset="0"/>
                        </a:rPr>
                        <a:t>Brexpiprazole</a:t>
                      </a:r>
                      <a:r>
                        <a:rPr lang="en-US" sz="2000" baseline="30000" dirty="0">
                          <a:solidFill>
                            <a:schemeClr val="bg1"/>
                          </a:solidFill>
                          <a:latin typeface="Calibri" panose="020F0502020204030204" pitchFamily="34" charset="0"/>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rPr>
                        <a:t>Adjunctive therapy to antidepressants for MDD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0353422"/>
                  </a:ext>
                </a:extLst>
              </a:tr>
              <a:tr h="134983">
                <a:tc>
                  <a:txBody>
                    <a:bodyPr/>
                    <a:lstStyle/>
                    <a:p>
                      <a:pPr algn="l"/>
                      <a:r>
                        <a:rPr lang="en-US" sz="2000" dirty="0">
                          <a:solidFill>
                            <a:schemeClr val="bg1"/>
                          </a:solidFill>
                          <a:latin typeface="Calibri" panose="020F0502020204030204" pitchFamily="34" charset="0"/>
                        </a:rPr>
                        <a:t>Quetiapine XR</a:t>
                      </a:r>
                      <a:r>
                        <a:rPr lang="en-US" sz="2000" baseline="30000" dirty="0">
                          <a:solidFill>
                            <a:schemeClr val="bg1"/>
                          </a:solidFill>
                          <a:latin typeface="Calibri" panose="020F0502020204030204" pitchFamily="34" charset="0"/>
                        </a:rPr>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rPr>
                        <a:t>Adjunctive therapy to antidepressants for adults with MDD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84738750"/>
                  </a:ext>
                </a:extLst>
              </a:tr>
              <a:tr h="0">
                <a:tc>
                  <a:txBody>
                    <a:bodyPr/>
                    <a:lstStyle/>
                    <a:p>
                      <a:pPr algn="l"/>
                      <a:r>
                        <a:rPr lang="en-US" sz="2000" dirty="0">
                          <a:solidFill>
                            <a:schemeClr val="bg1"/>
                          </a:solidFill>
                          <a:latin typeface="Calibri" panose="020F0502020204030204" pitchFamily="34" charset="0"/>
                        </a:rPr>
                        <a:t>Olanzapine + fluoxetine</a:t>
                      </a:r>
                      <a:r>
                        <a:rPr lang="en-US" sz="2000" baseline="30000" dirty="0">
                          <a:solidFill>
                            <a:schemeClr val="bg1"/>
                          </a:solidFill>
                          <a:latin typeface="Calibri" panose="020F0502020204030204" pitchFamily="34" charset="0"/>
                        </a:rPr>
                        <a:t>[4]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rPr>
                        <a:t>Treatment-resistant depression</a:t>
                      </a:r>
                      <a:r>
                        <a:rPr lang="en-US" sz="2000" baseline="0" dirty="0">
                          <a:solidFill>
                            <a:schemeClr val="bg1"/>
                          </a:solidFill>
                          <a:latin typeface="Calibri" panose="020F0502020204030204" pitchFamily="34" charset="0"/>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59849085"/>
                  </a:ext>
                </a:extLst>
              </a:tr>
            </a:tbl>
          </a:graphicData>
        </a:graphic>
      </p:graphicFrame>
      <p:sp>
        <p:nvSpPr>
          <p:cNvPr id="3" name="TextBox 2">
            <a:extLst>
              <a:ext uri="{FF2B5EF4-FFF2-40B4-BE49-F238E27FC236}">
                <a16:creationId xmlns:a16="http://schemas.microsoft.com/office/drawing/2014/main" id="{557C1D60-9259-40FC-9961-77C6E703DAE4}"/>
              </a:ext>
            </a:extLst>
          </p:cNvPr>
          <p:cNvSpPr txBox="1"/>
          <p:nvPr/>
        </p:nvSpPr>
        <p:spPr bwMode="auto">
          <a:xfrm>
            <a:off x="723900" y="3603171"/>
            <a:ext cx="1024760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altLang="en-US" sz="1600" b="0" dirty="0">
                <a:solidFill>
                  <a:schemeClr val="bg1"/>
                </a:solidFill>
                <a:latin typeface="Calibri" panose="020F0502020204030204" pitchFamily="34" charset="0"/>
              </a:rPr>
              <a:t>*MDD in adults who do not respond to 2 separate trials of different antidepressants of adequate dose and duration in the current episode.</a:t>
            </a:r>
            <a:endParaRPr lang="en-US" sz="1600" b="0" dirty="0">
              <a:solidFill>
                <a:schemeClr val="bg1"/>
              </a:solidFill>
              <a:latin typeface="Calibri" panose="020F0502020204030204" pitchFamily="34" charset="0"/>
            </a:endParaRPr>
          </a:p>
        </p:txBody>
      </p:sp>
      <p:grpSp>
        <p:nvGrpSpPr>
          <p:cNvPr id="10" name="Group 1">
            <a:extLst>
              <a:ext uri="{FF2B5EF4-FFF2-40B4-BE49-F238E27FC236}">
                <a16:creationId xmlns:a16="http://schemas.microsoft.com/office/drawing/2014/main" id="{3C7BB034-0214-4795-AB31-715D5B1E478B}"/>
              </a:ext>
            </a:extLst>
          </p:cNvPr>
          <p:cNvGrpSpPr>
            <a:grpSpLocks/>
          </p:cNvGrpSpPr>
          <p:nvPr/>
        </p:nvGrpSpPr>
        <p:grpSpPr bwMode="auto">
          <a:xfrm>
            <a:off x="9392911" y="6213768"/>
            <a:ext cx="2488502" cy="449064"/>
            <a:chOff x="9602074" y="3550251"/>
            <a:chExt cx="2488502" cy="449257"/>
          </a:xfrm>
        </p:grpSpPr>
        <p:pic>
          <p:nvPicPr>
            <p:cNvPr id="11" name="Picture 10">
              <a:extLst>
                <a:ext uri="{FF2B5EF4-FFF2-40B4-BE49-F238E27FC236}">
                  <a16:creationId xmlns:a16="http://schemas.microsoft.com/office/drawing/2014/main" id="{9B2152FB-3187-4420-8E88-6D8D69F2F5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2" name="Rectangle 8">
              <a:extLst>
                <a:ext uri="{FF2B5EF4-FFF2-40B4-BE49-F238E27FC236}">
                  <a16:creationId xmlns:a16="http://schemas.microsoft.com/office/drawing/2014/main" id="{D80EE1E7-9B0C-4275-97E6-6352FE0DFDBC}"/>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1586635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7331D-7789-4614-BE6E-64C2820BB2C1}"/>
              </a:ext>
            </a:extLst>
          </p:cNvPr>
          <p:cNvSpPr>
            <a:spLocks noGrp="1"/>
          </p:cNvSpPr>
          <p:nvPr>
            <p:ph type="title"/>
          </p:nvPr>
        </p:nvSpPr>
        <p:spPr/>
        <p:txBody>
          <a:bodyPr>
            <a:noAutofit/>
          </a:bodyPr>
          <a:lstStyle/>
          <a:p>
            <a:r>
              <a:rPr lang="en-US" dirty="0"/>
              <a:t>Adjunctive Therapies for MDD: Add-On Treatments</a:t>
            </a:r>
            <a:r>
              <a:rPr lang="en-US" baseline="30000" dirty="0"/>
              <a:t>1,2</a:t>
            </a:r>
            <a:endParaRPr lang="en-US" dirty="0"/>
          </a:p>
        </p:txBody>
      </p:sp>
      <p:sp>
        <p:nvSpPr>
          <p:cNvPr id="4" name="Text Box 11">
            <a:extLst>
              <a:ext uri="{FF2B5EF4-FFF2-40B4-BE49-F238E27FC236}">
                <a16:creationId xmlns:a16="http://schemas.microsoft.com/office/drawing/2014/main" id="{82135A42-69B5-4DF7-97F3-FC3181C35BC2}"/>
              </a:ext>
            </a:extLst>
          </p:cNvPr>
          <p:cNvSpPr txBox="1">
            <a:spLocks noChangeArrowheads="1"/>
          </p:cNvSpPr>
          <p:nvPr/>
        </p:nvSpPr>
        <p:spPr bwMode="auto">
          <a:xfrm>
            <a:off x="445971" y="6010929"/>
            <a:ext cx="825687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pPr>
            <a:r>
              <a:rPr lang="en-US" sz="1200" b="0" dirty="0">
                <a:solidFill>
                  <a:schemeClr val="bg2"/>
                </a:solidFill>
                <a:latin typeface="Calibri" panose="020F0502020204030204" pitchFamily="34" charset="0"/>
              </a:rPr>
              <a:t>1. American Psychiatric Association, Practice Guideline for the Treatment of Patients with Major Depressive Disorder, 3</a:t>
            </a:r>
            <a:r>
              <a:rPr lang="en-US" sz="1200" b="0" baseline="30000" dirty="0">
                <a:solidFill>
                  <a:schemeClr val="bg2"/>
                </a:solidFill>
                <a:latin typeface="Calibri" panose="020F0502020204030204" pitchFamily="34" charset="0"/>
              </a:rPr>
              <a:t>rd</a:t>
            </a:r>
            <a:r>
              <a:rPr lang="en-US" sz="1200" b="0" dirty="0">
                <a:solidFill>
                  <a:schemeClr val="bg2"/>
                </a:solidFill>
                <a:latin typeface="Calibri" panose="020F0502020204030204" pitchFamily="34" charset="0"/>
              </a:rPr>
              <a:t> ed; 2010.</a:t>
            </a:r>
          </a:p>
          <a:p>
            <a:pPr>
              <a:lnSpc>
                <a:spcPct val="100000"/>
              </a:lnSpc>
              <a:spcBef>
                <a:spcPct val="0"/>
              </a:spcBef>
              <a:spcAft>
                <a:spcPct val="0"/>
              </a:spcAft>
              <a:buClrTx/>
              <a:buNone/>
            </a:pPr>
            <a:r>
              <a:rPr lang="en-US" altLang="en-US" sz="1200" b="0" dirty="0">
                <a:solidFill>
                  <a:schemeClr val="bg2"/>
                </a:solidFill>
                <a:latin typeface="Calibri" panose="020F0502020204030204" pitchFamily="34" charset="0"/>
              </a:rPr>
              <a:t>2. 2019-2020 Florida Best Practice Psychotherapeutic Medication Guidelines for Adults, Agency for Health Care Administration, State of Florida, 2020. 3. </a:t>
            </a:r>
            <a:r>
              <a:rPr lang="en-US" altLang="en-US" sz="1200" b="0" dirty="0" err="1">
                <a:solidFill>
                  <a:schemeClr val="bg2"/>
                </a:solidFill>
                <a:latin typeface="Calibri" panose="020F0502020204030204" pitchFamily="34" charset="0"/>
              </a:rPr>
              <a:t>Esketamine</a:t>
            </a:r>
            <a:r>
              <a:rPr lang="en-US" altLang="en-US" sz="1200" b="0" dirty="0">
                <a:solidFill>
                  <a:schemeClr val="bg2"/>
                </a:solidFill>
                <a:latin typeface="Calibri" panose="020F0502020204030204" pitchFamily="34" charset="0"/>
              </a:rPr>
              <a:t> PI.</a:t>
            </a:r>
            <a:endParaRPr lang="en-US" sz="1200" b="0" dirty="0">
              <a:solidFill>
                <a:schemeClr val="bg2"/>
              </a:solidFill>
              <a:latin typeface="Calibri" panose="020F0502020204030204" pitchFamily="34" charset="0"/>
            </a:endParaRPr>
          </a:p>
        </p:txBody>
      </p:sp>
      <p:graphicFrame>
        <p:nvGraphicFramePr>
          <p:cNvPr id="5" name="Table 7">
            <a:extLst>
              <a:ext uri="{FF2B5EF4-FFF2-40B4-BE49-F238E27FC236}">
                <a16:creationId xmlns:a16="http://schemas.microsoft.com/office/drawing/2014/main" id="{B560184D-26AB-49FE-A26E-042720BAB93F}"/>
              </a:ext>
            </a:extLst>
          </p:cNvPr>
          <p:cNvGraphicFramePr>
            <a:graphicFrameLocks noGrp="1"/>
          </p:cNvGraphicFramePr>
          <p:nvPr>
            <p:extLst>
              <p:ext uri="{D42A27DB-BD31-4B8C-83A1-F6EECF244321}">
                <p14:modId xmlns:p14="http://schemas.microsoft.com/office/powerpoint/2010/main" val="1598963258"/>
              </p:ext>
            </p:extLst>
          </p:nvPr>
        </p:nvGraphicFramePr>
        <p:xfrm>
          <a:off x="723901" y="1608221"/>
          <a:ext cx="10758302" cy="2621280"/>
        </p:xfrm>
        <a:graphic>
          <a:graphicData uri="http://schemas.openxmlformats.org/drawingml/2006/table">
            <a:tbl>
              <a:tblPr firstRow="1" bandRow="1">
                <a:tableStyleId>{5C22544A-7EE6-4342-B048-85BDC9FD1C3A}</a:tableStyleId>
              </a:tblPr>
              <a:tblGrid>
                <a:gridCol w="5369057">
                  <a:extLst>
                    <a:ext uri="{9D8B030D-6E8A-4147-A177-3AD203B41FA5}">
                      <a16:colId xmlns:a16="http://schemas.microsoft.com/office/drawing/2014/main" val="1996047931"/>
                    </a:ext>
                  </a:extLst>
                </a:gridCol>
                <a:gridCol w="5389245">
                  <a:extLst>
                    <a:ext uri="{9D8B030D-6E8A-4147-A177-3AD203B41FA5}">
                      <a16:colId xmlns:a16="http://schemas.microsoft.com/office/drawing/2014/main" val="4186419758"/>
                    </a:ext>
                  </a:extLst>
                </a:gridCol>
              </a:tblGrid>
              <a:tr h="252248">
                <a:tc>
                  <a:txBody>
                    <a:bodyPr/>
                    <a:lstStyle/>
                    <a:p>
                      <a:pPr algn="ctr"/>
                      <a:r>
                        <a:rPr lang="en-US" sz="2000" dirty="0">
                          <a:latin typeface="Calibri" panose="020F0502020204030204" pitchFamily="34" charset="0"/>
                        </a:rPr>
                        <a:t>Off Label</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2000" dirty="0">
                          <a:latin typeface="Calibri" panose="020F0502020204030204" pitchFamily="34" charset="0"/>
                        </a:rPr>
                        <a:t>FDA Approved</a:t>
                      </a:r>
                      <a:endParaRPr lang="en-US" sz="2000" baseline="30000" dirty="0">
                        <a:latin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361965325"/>
                  </a:ext>
                </a:extLst>
              </a:tr>
              <a:tr h="1576552">
                <a:tc>
                  <a:txBody>
                    <a:bodyPr/>
                    <a:lstStyle/>
                    <a:p>
                      <a:pPr marL="342900" indent="-342900" fontAlgn="t">
                        <a:buFont typeface="Wingdings" panose="05000000000000000000" pitchFamily="2" charset="2"/>
                        <a:buChar char="§"/>
                      </a:pPr>
                      <a:r>
                        <a:rPr lang="en-US" sz="2000" dirty="0">
                          <a:solidFill>
                            <a:schemeClr val="bg1"/>
                          </a:solidFill>
                          <a:latin typeface="Calibri" panose="020F0502020204030204" pitchFamily="34" charset="0"/>
                        </a:rPr>
                        <a:t>Lithium</a:t>
                      </a:r>
                    </a:p>
                    <a:p>
                      <a:pPr marL="342900" indent="-342900" fontAlgn="t">
                        <a:buFont typeface="Wingdings" panose="05000000000000000000" pitchFamily="2" charset="2"/>
                        <a:buChar char="§"/>
                      </a:pPr>
                      <a:r>
                        <a:rPr lang="en-US" sz="2000" dirty="0">
                          <a:solidFill>
                            <a:schemeClr val="bg1"/>
                          </a:solidFill>
                          <a:latin typeface="Calibri" panose="020F0502020204030204" pitchFamily="34" charset="0"/>
                        </a:rPr>
                        <a:t>Psychostimulants</a:t>
                      </a:r>
                    </a:p>
                    <a:p>
                      <a:pPr marL="342900" indent="-342900" fontAlgn="t">
                        <a:buFont typeface="Wingdings" panose="05000000000000000000" pitchFamily="2" charset="2"/>
                        <a:buChar char="§"/>
                      </a:pPr>
                      <a:r>
                        <a:rPr lang="en-US" sz="2000" dirty="0">
                          <a:solidFill>
                            <a:schemeClr val="bg1"/>
                          </a:solidFill>
                          <a:latin typeface="Calibri" panose="020F0502020204030204" pitchFamily="34" charset="0"/>
                        </a:rPr>
                        <a:t>Triiodothyronine (T3)</a:t>
                      </a:r>
                    </a:p>
                    <a:p>
                      <a:pPr marL="342900" indent="-342900" fontAlgn="t">
                        <a:buFont typeface="Wingdings" panose="05000000000000000000" pitchFamily="2" charset="2"/>
                        <a:buChar char="§"/>
                      </a:pPr>
                      <a:r>
                        <a:rPr lang="en-US" sz="2000" dirty="0">
                          <a:solidFill>
                            <a:schemeClr val="bg1"/>
                          </a:solidFill>
                          <a:latin typeface="Calibri" panose="020F0502020204030204" pitchFamily="34" charset="0"/>
                        </a:rPr>
                        <a:t>Ziprasidone</a:t>
                      </a:r>
                    </a:p>
                    <a:p>
                      <a:pPr marL="342900" indent="-342900" fontAlgn="t">
                        <a:buFont typeface="Wingdings" panose="05000000000000000000" pitchFamily="2" charset="2"/>
                        <a:buChar char="§"/>
                      </a:pPr>
                      <a:r>
                        <a:rPr lang="en-US" sz="2000" dirty="0">
                          <a:solidFill>
                            <a:schemeClr val="bg1"/>
                          </a:solidFill>
                          <a:latin typeface="Calibri" panose="020F0502020204030204" pitchFamily="34" charset="0"/>
                        </a:rPr>
                        <a:t>Risperidone</a:t>
                      </a:r>
                    </a:p>
                    <a:p>
                      <a:pPr marL="342900" indent="-342900" fontAlgn="t">
                        <a:buFont typeface="Wingdings" panose="05000000000000000000" pitchFamily="2" charset="2"/>
                        <a:buChar char="§"/>
                      </a:pPr>
                      <a:r>
                        <a:rPr lang="en-US" sz="2000" dirty="0">
                          <a:solidFill>
                            <a:schemeClr val="bg1"/>
                          </a:solidFill>
                          <a:latin typeface="Calibri" panose="020F0502020204030204" pitchFamily="34" charset="0"/>
                        </a:rPr>
                        <a:t>L-</a:t>
                      </a:r>
                      <a:r>
                        <a:rPr lang="en-US" sz="2000" dirty="0" err="1">
                          <a:solidFill>
                            <a:schemeClr val="bg1"/>
                          </a:solidFill>
                          <a:latin typeface="Calibri" panose="020F0502020204030204" pitchFamily="34" charset="0"/>
                        </a:rPr>
                        <a:t>methylfolate</a:t>
                      </a:r>
                      <a:r>
                        <a:rPr lang="en-US" sz="2000" dirty="0">
                          <a:solidFill>
                            <a:schemeClr val="bg1"/>
                          </a:solidFill>
                          <a:latin typeface="Calibri" panose="020F0502020204030204" pitchFamily="34" charset="0"/>
                        </a:rPr>
                        <a:t> </a:t>
                      </a:r>
                    </a:p>
                    <a:p>
                      <a:pPr marL="342900" indent="-342900" fontAlgn="t">
                        <a:buFont typeface="Wingdings" panose="05000000000000000000" pitchFamily="2" charset="2"/>
                        <a:buChar char="§"/>
                      </a:pPr>
                      <a:r>
                        <a:rPr lang="en-US" sz="2000" dirty="0">
                          <a:solidFill>
                            <a:schemeClr val="bg1"/>
                          </a:solidFill>
                          <a:latin typeface="Calibri" panose="020F0502020204030204" pitchFamily="34" charset="0"/>
                        </a:rPr>
                        <a:t>S-adenosylmethionine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lgn="ctr">
                        <a:buFont typeface="Wingdings" panose="05000000000000000000" pitchFamily="2" charset="2"/>
                        <a:buChar char="§"/>
                      </a:pPr>
                      <a:r>
                        <a:rPr lang="en-US" sz="2000" dirty="0" err="1">
                          <a:solidFill>
                            <a:schemeClr val="bg1"/>
                          </a:solidFill>
                          <a:latin typeface="Calibri" panose="020F0502020204030204" pitchFamily="34" charset="0"/>
                        </a:rPr>
                        <a:t>Esketamine</a:t>
                      </a:r>
                      <a:r>
                        <a:rPr lang="en-US" sz="2000" dirty="0">
                          <a:solidFill>
                            <a:schemeClr val="bg1"/>
                          </a:solidFill>
                          <a:latin typeface="Calibri" panose="020F0502020204030204" pitchFamily="34" charset="0"/>
                        </a:rPr>
                        <a:t> (For TRD)</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69141209"/>
                  </a:ext>
                </a:extLst>
              </a:tr>
            </a:tbl>
          </a:graphicData>
        </a:graphic>
      </p:graphicFrame>
      <p:grpSp>
        <p:nvGrpSpPr>
          <p:cNvPr id="9" name="Group 1">
            <a:extLst>
              <a:ext uri="{FF2B5EF4-FFF2-40B4-BE49-F238E27FC236}">
                <a16:creationId xmlns:a16="http://schemas.microsoft.com/office/drawing/2014/main" id="{C6FD215D-6254-4B11-BE32-F1EF92B873BB}"/>
              </a:ext>
            </a:extLst>
          </p:cNvPr>
          <p:cNvGrpSpPr>
            <a:grpSpLocks/>
          </p:cNvGrpSpPr>
          <p:nvPr/>
        </p:nvGrpSpPr>
        <p:grpSpPr bwMode="auto">
          <a:xfrm>
            <a:off x="9392911" y="6213768"/>
            <a:ext cx="2488502" cy="449064"/>
            <a:chOff x="9602074" y="3550251"/>
            <a:chExt cx="2488502" cy="449257"/>
          </a:xfrm>
        </p:grpSpPr>
        <p:pic>
          <p:nvPicPr>
            <p:cNvPr id="10" name="Picture 9">
              <a:extLst>
                <a:ext uri="{FF2B5EF4-FFF2-40B4-BE49-F238E27FC236}">
                  <a16:creationId xmlns:a16="http://schemas.microsoft.com/office/drawing/2014/main" id="{FCDE1A51-0F0C-480C-B649-3EE70F80DF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E85DF543-3396-4CDE-ABA4-68BCEA4DBF0E}"/>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7782052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7331D-7789-4614-BE6E-64C2820BB2C1}"/>
              </a:ext>
            </a:extLst>
          </p:cNvPr>
          <p:cNvSpPr>
            <a:spLocks noGrp="1"/>
          </p:cNvSpPr>
          <p:nvPr>
            <p:ph type="title"/>
          </p:nvPr>
        </p:nvSpPr>
        <p:spPr/>
        <p:txBody>
          <a:bodyPr>
            <a:noAutofit/>
          </a:bodyPr>
          <a:lstStyle/>
          <a:p>
            <a:r>
              <a:rPr lang="en-US" dirty="0"/>
              <a:t>Second-Generation Antipsychotic Agents: Potential Side Effects</a:t>
            </a:r>
          </a:p>
        </p:txBody>
      </p:sp>
      <p:sp>
        <p:nvSpPr>
          <p:cNvPr id="3" name="Content Placeholder 2">
            <a:extLst>
              <a:ext uri="{FF2B5EF4-FFF2-40B4-BE49-F238E27FC236}">
                <a16:creationId xmlns:a16="http://schemas.microsoft.com/office/drawing/2014/main" id="{16ED3DA1-34A7-477E-ADE9-30C2ACC1610F}"/>
              </a:ext>
            </a:extLst>
          </p:cNvPr>
          <p:cNvSpPr>
            <a:spLocks noGrp="1"/>
          </p:cNvSpPr>
          <p:nvPr>
            <p:ph sz="half" idx="1"/>
          </p:nvPr>
        </p:nvSpPr>
        <p:spPr/>
        <p:txBody>
          <a:bodyPr/>
          <a:lstStyle/>
          <a:p>
            <a:r>
              <a:rPr lang="en-US" dirty="0"/>
              <a:t>Weight gain</a:t>
            </a:r>
          </a:p>
          <a:p>
            <a:r>
              <a:rPr lang="en-US" dirty="0"/>
              <a:t>Glucose dysregulation</a:t>
            </a:r>
          </a:p>
          <a:p>
            <a:r>
              <a:rPr lang="en-US" dirty="0"/>
              <a:t>Diabetes</a:t>
            </a:r>
          </a:p>
          <a:p>
            <a:r>
              <a:rPr lang="en-US" dirty="0"/>
              <a:t>Dyslipidemia</a:t>
            </a:r>
          </a:p>
          <a:p>
            <a:r>
              <a:rPr lang="en-US" dirty="0"/>
              <a:t>Hypertriglyceridemia</a:t>
            </a:r>
          </a:p>
        </p:txBody>
      </p:sp>
      <p:sp>
        <p:nvSpPr>
          <p:cNvPr id="7" name="Content Placeholder 6">
            <a:extLst>
              <a:ext uri="{FF2B5EF4-FFF2-40B4-BE49-F238E27FC236}">
                <a16:creationId xmlns:a16="http://schemas.microsoft.com/office/drawing/2014/main" id="{8A120FE8-321A-43F7-B5D2-DA038ADDA2C7}"/>
              </a:ext>
            </a:extLst>
          </p:cNvPr>
          <p:cNvSpPr>
            <a:spLocks noGrp="1"/>
          </p:cNvSpPr>
          <p:nvPr>
            <p:ph sz="half" idx="2"/>
          </p:nvPr>
        </p:nvSpPr>
        <p:spPr/>
        <p:txBody>
          <a:bodyPr/>
          <a:lstStyle/>
          <a:p>
            <a:r>
              <a:rPr lang="en-US" dirty="0"/>
              <a:t>Hyperprolactinemia</a:t>
            </a:r>
          </a:p>
          <a:p>
            <a:r>
              <a:rPr lang="en-US" dirty="0"/>
              <a:t>Akathisia</a:t>
            </a:r>
          </a:p>
          <a:p>
            <a:r>
              <a:rPr lang="en-US" dirty="0"/>
              <a:t>Tardive dyskinesia</a:t>
            </a:r>
          </a:p>
          <a:p>
            <a:r>
              <a:rPr lang="en-US" dirty="0"/>
              <a:t>Neuroleptic malignant syndrome</a:t>
            </a:r>
          </a:p>
          <a:p>
            <a:r>
              <a:rPr lang="en-US" dirty="0"/>
              <a:t>QTc prolongation</a:t>
            </a:r>
          </a:p>
        </p:txBody>
      </p:sp>
      <p:sp>
        <p:nvSpPr>
          <p:cNvPr id="4" name="Text Box 11">
            <a:extLst>
              <a:ext uri="{FF2B5EF4-FFF2-40B4-BE49-F238E27FC236}">
                <a16:creationId xmlns:a16="http://schemas.microsoft.com/office/drawing/2014/main" id="{82135A42-69B5-4DF7-97F3-FC3181C35BC2}"/>
              </a:ext>
            </a:extLst>
          </p:cNvPr>
          <p:cNvSpPr txBox="1">
            <a:spLocks noChangeArrowheads="1"/>
          </p:cNvSpPr>
          <p:nvPr/>
        </p:nvSpPr>
        <p:spPr bwMode="auto">
          <a:xfrm>
            <a:off x="441159" y="6011529"/>
            <a:ext cx="803709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pPr>
            <a:r>
              <a:rPr lang="en-US" sz="1200" b="0" dirty="0">
                <a:solidFill>
                  <a:schemeClr val="bg2"/>
                </a:solidFill>
                <a:latin typeface="Calibri" panose="020F0502020204030204" pitchFamily="34" charset="0"/>
              </a:rPr>
              <a:t>American Psychiatric Association, Practice Guideline for the Treatment of Patients with Major Depressive Disorder, 3</a:t>
            </a:r>
            <a:r>
              <a:rPr lang="en-US" sz="1200" b="0" baseline="30000" dirty="0">
                <a:solidFill>
                  <a:schemeClr val="bg2"/>
                </a:solidFill>
                <a:latin typeface="Calibri" panose="020F0502020204030204" pitchFamily="34" charset="0"/>
              </a:rPr>
              <a:t>rd</a:t>
            </a:r>
            <a:r>
              <a:rPr lang="en-US" sz="1200" b="0" dirty="0">
                <a:solidFill>
                  <a:schemeClr val="bg2"/>
                </a:solidFill>
                <a:latin typeface="Calibri" panose="020F0502020204030204" pitchFamily="34" charset="0"/>
              </a:rPr>
              <a:t> ed; 2010</a:t>
            </a:r>
            <a:r>
              <a:rPr lang="en-US" altLang="en-US" sz="1200" b="0" dirty="0">
                <a:solidFill>
                  <a:schemeClr val="bg2"/>
                </a:solidFill>
                <a:latin typeface="Calibri" panose="020F0502020204030204" pitchFamily="34" charset="0"/>
              </a:rPr>
              <a:t> </a:t>
            </a:r>
          </a:p>
          <a:p>
            <a:pPr>
              <a:lnSpc>
                <a:spcPct val="100000"/>
              </a:lnSpc>
              <a:spcBef>
                <a:spcPct val="0"/>
              </a:spcBef>
              <a:spcAft>
                <a:spcPct val="0"/>
              </a:spcAft>
              <a:buClrTx/>
              <a:buNone/>
            </a:pPr>
            <a:r>
              <a:rPr lang="en-US" altLang="en-US" sz="1200" b="0" dirty="0">
                <a:solidFill>
                  <a:schemeClr val="bg2"/>
                </a:solidFill>
                <a:latin typeface="Calibri" panose="020F0502020204030204" pitchFamily="34" charset="0"/>
              </a:rPr>
              <a:t>2019-2020 Florida Best Practice Psychotherapeutic Medication Guidelines for Adults, Agency for Health Care Administration, State of Florida, 2020.</a:t>
            </a:r>
          </a:p>
        </p:txBody>
      </p:sp>
      <p:grpSp>
        <p:nvGrpSpPr>
          <p:cNvPr id="11" name="Group 1">
            <a:extLst>
              <a:ext uri="{FF2B5EF4-FFF2-40B4-BE49-F238E27FC236}">
                <a16:creationId xmlns:a16="http://schemas.microsoft.com/office/drawing/2014/main" id="{A0DC3019-162B-4DB2-B769-67248FED3A8C}"/>
              </a:ext>
            </a:extLst>
          </p:cNvPr>
          <p:cNvGrpSpPr>
            <a:grpSpLocks/>
          </p:cNvGrpSpPr>
          <p:nvPr/>
        </p:nvGrpSpPr>
        <p:grpSpPr bwMode="auto">
          <a:xfrm>
            <a:off x="9392911" y="6213768"/>
            <a:ext cx="2488502" cy="449064"/>
            <a:chOff x="9602074" y="3550251"/>
            <a:chExt cx="2488502" cy="449257"/>
          </a:xfrm>
        </p:grpSpPr>
        <p:pic>
          <p:nvPicPr>
            <p:cNvPr id="12" name="Picture 11">
              <a:extLst>
                <a:ext uri="{FF2B5EF4-FFF2-40B4-BE49-F238E27FC236}">
                  <a16:creationId xmlns:a16="http://schemas.microsoft.com/office/drawing/2014/main" id="{E3FF6C45-C919-4C04-B641-5DEF79C6B6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0856ED25-750D-440A-9C39-BB0E910E8630}"/>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7937272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7331D-7789-4614-BE6E-64C2820BB2C1}"/>
              </a:ext>
            </a:extLst>
          </p:cNvPr>
          <p:cNvSpPr>
            <a:spLocks noGrp="1"/>
          </p:cNvSpPr>
          <p:nvPr>
            <p:ph type="title"/>
          </p:nvPr>
        </p:nvSpPr>
        <p:spPr/>
        <p:txBody>
          <a:bodyPr>
            <a:noAutofit/>
          </a:bodyPr>
          <a:lstStyle/>
          <a:p>
            <a:r>
              <a:rPr lang="en-US" dirty="0"/>
              <a:t>Second-Generation Antipsychotic Agents: Managing Side Effects</a:t>
            </a:r>
          </a:p>
        </p:txBody>
      </p:sp>
      <p:sp>
        <p:nvSpPr>
          <p:cNvPr id="3" name="Subtitle 2">
            <a:extLst>
              <a:ext uri="{FF2B5EF4-FFF2-40B4-BE49-F238E27FC236}">
                <a16:creationId xmlns:a16="http://schemas.microsoft.com/office/drawing/2014/main" id="{EFE1EB82-2AEA-430F-8087-123D660D7F6E}"/>
              </a:ext>
            </a:extLst>
          </p:cNvPr>
          <p:cNvSpPr>
            <a:spLocks noGrp="1"/>
          </p:cNvSpPr>
          <p:nvPr>
            <p:ph idx="1"/>
          </p:nvPr>
        </p:nvSpPr>
        <p:spPr/>
        <p:txBody>
          <a:bodyPr>
            <a:normAutofit/>
          </a:bodyPr>
          <a:lstStyle/>
          <a:p>
            <a:pPr algn="l"/>
            <a:r>
              <a:rPr lang="en-US" dirty="0"/>
              <a:t>Consider potential advantages and disadvantages for individual patients before prescribing</a:t>
            </a:r>
          </a:p>
          <a:p>
            <a:pPr algn="l"/>
            <a:r>
              <a:rPr lang="en-US" dirty="0"/>
              <a:t>Lower doses are typically used in combination with antidepressants, compared to doses for bipolar disorder and psychosis</a:t>
            </a:r>
          </a:p>
          <a:p>
            <a:pPr algn="l"/>
            <a:r>
              <a:rPr lang="en-US" dirty="0"/>
              <a:t>Decreasing dose may minimize risk of side effects</a:t>
            </a:r>
          </a:p>
          <a:p>
            <a:pPr algn="l"/>
            <a:r>
              <a:rPr lang="en-US" dirty="0"/>
              <a:t>Monitor for side effects, including sedation, weight gain, akathisia and extrapyramidal symptoms </a:t>
            </a:r>
          </a:p>
          <a:p>
            <a:pPr algn="l"/>
            <a:r>
              <a:rPr lang="en-US" dirty="0"/>
              <a:t>Monitor weight and body mass index, and metabolic indices at baseline and regular intervals</a:t>
            </a:r>
          </a:p>
          <a:p>
            <a:pPr algn="l"/>
            <a:endParaRPr lang="en-US" dirty="0"/>
          </a:p>
        </p:txBody>
      </p:sp>
      <p:sp>
        <p:nvSpPr>
          <p:cNvPr id="4" name="Text Box 11">
            <a:extLst>
              <a:ext uri="{FF2B5EF4-FFF2-40B4-BE49-F238E27FC236}">
                <a16:creationId xmlns:a16="http://schemas.microsoft.com/office/drawing/2014/main" id="{82135A42-69B5-4DF7-97F3-FC3181C35BC2}"/>
              </a:ext>
            </a:extLst>
          </p:cNvPr>
          <p:cNvSpPr txBox="1">
            <a:spLocks noChangeArrowheads="1"/>
          </p:cNvSpPr>
          <p:nvPr/>
        </p:nvSpPr>
        <p:spPr bwMode="auto">
          <a:xfrm>
            <a:off x="431800" y="6013466"/>
            <a:ext cx="81470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pPr>
            <a:r>
              <a:rPr lang="en-US" sz="1200" b="0" dirty="0">
                <a:solidFill>
                  <a:schemeClr val="bg2"/>
                </a:solidFill>
                <a:latin typeface="Calibri" panose="020F0502020204030204" pitchFamily="34" charset="0"/>
              </a:rPr>
              <a:t>American Psychiatric Association, Practice Guideline for the Treatment of Patients with Major Depressive Disorder, 3</a:t>
            </a:r>
            <a:r>
              <a:rPr lang="en-US" sz="1200" b="0" baseline="30000" dirty="0">
                <a:solidFill>
                  <a:schemeClr val="bg2"/>
                </a:solidFill>
                <a:latin typeface="Calibri" panose="020F0502020204030204" pitchFamily="34" charset="0"/>
              </a:rPr>
              <a:t>rd</a:t>
            </a:r>
            <a:r>
              <a:rPr lang="en-US" sz="1200" b="0" dirty="0">
                <a:solidFill>
                  <a:schemeClr val="bg2"/>
                </a:solidFill>
                <a:latin typeface="Calibri" panose="020F0502020204030204" pitchFamily="34" charset="0"/>
              </a:rPr>
              <a:t> ed; 2010</a:t>
            </a:r>
          </a:p>
          <a:p>
            <a:pPr>
              <a:lnSpc>
                <a:spcPct val="100000"/>
              </a:lnSpc>
              <a:spcBef>
                <a:spcPct val="0"/>
              </a:spcBef>
              <a:spcAft>
                <a:spcPct val="0"/>
              </a:spcAft>
              <a:buClrTx/>
              <a:buNone/>
            </a:pPr>
            <a:r>
              <a:rPr lang="en-US" altLang="en-US" sz="1200" b="0" dirty="0">
                <a:solidFill>
                  <a:schemeClr val="bg2"/>
                </a:solidFill>
                <a:latin typeface="Calibri" panose="020F0502020204030204" pitchFamily="34" charset="0"/>
              </a:rPr>
              <a:t>2019-2020 Florida Best Practice Psychotherapeutic Medication Guidelines for Adults, Agency for Health Care Administration, State of Florida, 2020.</a:t>
            </a:r>
          </a:p>
        </p:txBody>
      </p:sp>
      <p:grpSp>
        <p:nvGrpSpPr>
          <p:cNvPr id="8" name="Group 1">
            <a:extLst>
              <a:ext uri="{FF2B5EF4-FFF2-40B4-BE49-F238E27FC236}">
                <a16:creationId xmlns:a16="http://schemas.microsoft.com/office/drawing/2014/main" id="{ED9719F6-4A8E-459F-A838-0A3BAB9F2A0F}"/>
              </a:ext>
            </a:extLst>
          </p:cNvPr>
          <p:cNvGrpSpPr>
            <a:grpSpLocks/>
          </p:cNvGrpSpPr>
          <p:nvPr/>
        </p:nvGrpSpPr>
        <p:grpSpPr bwMode="auto">
          <a:xfrm>
            <a:off x="9392911" y="6213768"/>
            <a:ext cx="2488502" cy="449064"/>
            <a:chOff x="9602074" y="3550251"/>
            <a:chExt cx="2488502" cy="449257"/>
          </a:xfrm>
        </p:grpSpPr>
        <p:pic>
          <p:nvPicPr>
            <p:cNvPr id="9" name="Picture 8">
              <a:extLst>
                <a:ext uri="{FF2B5EF4-FFF2-40B4-BE49-F238E27FC236}">
                  <a16:creationId xmlns:a16="http://schemas.microsoft.com/office/drawing/2014/main" id="{37EEA0B2-D634-40A5-A714-BD425FE306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891611FD-AD7D-442C-A263-7EC10535E9E9}"/>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2095955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7331D-7789-4614-BE6E-64C2820BB2C1}"/>
              </a:ext>
            </a:extLst>
          </p:cNvPr>
          <p:cNvSpPr>
            <a:spLocks noGrp="1"/>
          </p:cNvSpPr>
          <p:nvPr>
            <p:ph type="title"/>
          </p:nvPr>
        </p:nvSpPr>
        <p:spPr/>
        <p:txBody>
          <a:bodyPr>
            <a:normAutofit/>
          </a:bodyPr>
          <a:lstStyle/>
          <a:p>
            <a:r>
              <a:rPr lang="en-US" sz="3600" dirty="0"/>
              <a:t>Recommendations for Long-Term Therapy</a:t>
            </a:r>
          </a:p>
        </p:txBody>
      </p:sp>
      <p:sp>
        <p:nvSpPr>
          <p:cNvPr id="3" name="Subtitle 2">
            <a:extLst>
              <a:ext uri="{FF2B5EF4-FFF2-40B4-BE49-F238E27FC236}">
                <a16:creationId xmlns:a16="http://schemas.microsoft.com/office/drawing/2014/main" id="{EFE1EB82-2AEA-430F-8087-123D660D7F6E}"/>
              </a:ext>
            </a:extLst>
          </p:cNvPr>
          <p:cNvSpPr>
            <a:spLocks noGrp="1"/>
          </p:cNvSpPr>
          <p:nvPr>
            <p:ph idx="1"/>
          </p:nvPr>
        </p:nvSpPr>
        <p:spPr/>
        <p:txBody>
          <a:bodyPr>
            <a:normAutofit/>
          </a:bodyPr>
          <a:lstStyle/>
          <a:p>
            <a:pPr algn="l"/>
            <a:r>
              <a:rPr lang="en-US" dirty="0"/>
              <a:t>For more resistant depression:</a:t>
            </a:r>
          </a:p>
          <a:p>
            <a:pPr marL="740664" lvl="1" indent="-283464">
              <a:buFont typeface="Arial" panose="020B0604020202020204" pitchFamily="34" charset="0"/>
              <a:buChar char="̶"/>
            </a:pPr>
            <a:r>
              <a:rPr lang="en-US" dirty="0"/>
              <a:t>Consider longer evaluation periods to assess for improvement  </a:t>
            </a:r>
          </a:p>
          <a:p>
            <a:pPr marL="740664" lvl="1" indent="-283464">
              <a:buFont typeface="Arial" panose="020B0604020202020204" pitchFamily="34" charset="0"/>
              <a:buChar char="̶"/>
            </a:pPr>
            <a:r>
              <a:rPr lang="en-US" dirty="0"/>
              <a:t>Depending on tolerability, increase doses of antidepressant/adjuvant treatments, if not at maximal doses </a:t>
            </a:r>
          </a:p>
          <a:p>
            <a:pPr marL="740664" lvl="1" indent="-283464">
              <a:buFont typeface="Arial" panose="020B0604020202020204" pitchFamily="34" charset="0"/>
              <a:buChar char="̶"/>
            </a:pPr>
            <a:r>
              <a:rPr lang="en-US" dirty="0"/>
              <a:t>Consider a chronic disease management approach:</a:t>
            </a:r>
          </a:p>
          <a:p>
            <a:pPr lvl="2"/>
            <a:r>
              <a:rPr lang="en-US" dirty="0"/>
              <a:t>Less emphasis on symptom remission </a:t>
            </a:r>
          </a:p>
          <a:p>
            <a:pPr lvl="2"/>
            <a:r>
              <a:rPr lang="en-US" dirty="0"/>
              <a:t>More emphasis on improvement in functioning and quality of life</a:t>
            </a:r>
          </a:p>
        </p:txBody>
      </p:sp>
      <p:sp>
        <p:nvSpPr>
          <p:cNvPr id="4" name="Text Box 11">
            <a:extLst>
              <a:ext uri="{FF2B5EF4-FFF2-40B4-BE49-F238E27FC236}">
                <a16:creationId xmlns:a16="http://schemas.microsoft.com/office/drawing/2014/main" id="{82135A42-69B5-4DF7-97F3-FC3181C35BC2}"/>
              </a:ext>
            </a:extLst>
          </p:cNvPr>
          <p:cNvSpPr txBox="1">
            <a:spLocks noChangeArrowheads="1"/>
          </p:cNvSpPr>
          <p:nvPr/>
        </p:nvSpPr>
        <p:spPr bwMode="auto">
          <a:xfrm>
            <a:off x="429561" y="636693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pPr>
            <a:r>
              <a:rPr lang="en-US" sz="1200" b="0" dirty="0">
                <a:solidFill>
                  <a:schemeClr val="bg2"/>
                </a:solidFill>
                <a:latin typeface="Calibri" panose="020F0502020204030204" pitchFamily="34" charset="0"/>
              </a:rPr>
              <a:t>Kennedy. Can J Psychiatry. 2016;61:540.</a:t>
            </a:r>
          </a:p>
        </p:txBody>
      </p:sp>
      <p:grpSp>
        <p:nvGrpSpPr>
          <p:cNvPr id="8" name="Group 1">
            <a:extLst>
              <a:ext uri="{FF2B5EF4-FFF2-40B4-BE49-F238E27FC236}">
                <a16:creationId xmlns:a16="http://schemas.microsoft.com/office/drawing/2014/main" id="{F3D10E60-1F3F-4BDA-9750-F2349D84844C}"/>
              </a:ext>
            </a:extLst>
          </p:cNvPr>
          <p:cNvGrpSpPr>
            <a:grpSpLocks/>
          </p:cNvGrpSpPr>
          <p:nvPr/>
        </p:nvGrpSpPr>
        <p:grpSpPr bwMode="auto">
          <a:xfrm>
            <a:off x="9392911" y="6213768"/>
            <a:ext cx="2488502" cy="449064"/>
            <a:chOff x="9602074" y="3550251"/>
            <a:chExt cx="2488502" cy="449257"/>
          </a:xfrm>
        </p:grpSpPr>
        <p:pic>
          <p:nvPicPr>
            <p:cNvPr id="9" name="Picture 8">
              <a:extLst>
                <a:ext uri="{FF2B5EF4-FFF2-40B4-BE49-F238E27FC236}">
                  <a16:creationId xmlns:a16="http://schemas.microsoft.com/office/drawing/2014/main" id="{7C401922-131B-4C73-AD5D-0EF4143915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DD72F787-594E-4A23-BF7F-099472A6080D}"/>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7757145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clinicaloptions.com/internal-medicine</a:t>
            </a:r>
            <a:endParaRPr lang="en-US"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Depression!</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a:buClr>
                <a:schemeClr val="tx2">
                  <a:lumMod val="20000"/>
                  <a:lumOff val="80000"/>
                </a:schemeClr>
              </a:buClr>
              <a:defRPr/>
            </a:pPr>
            <a:r>
              <a:rPr lang="en-US" sz="2200" dirty="0">
                <a:solidFill>
                  <a:srgbClr val="E1471D"/>
                </a:solidFill>
              </a:rPr>
              <a:t>CME-certified activities </a:t>
            </a:r>
            <a:r>
              <a:rPr lang="en-US" sz="2200" b="0" dirty="0"/>
              <a:t>with expert faculty commentary</a:t>
            </a:r>
          </a:p>
          <a:p>
            <a:pPr>
              <a:buClr>
                <a:schemeClr val="tx2">
                  <a:lumMod val="20000"/>
                  <a:lumOff val="80000"/>
                </a:schemeClr>
              </a:buClr>
              <a:defRPr/>
            </a:pPr>
            <a:r>
              <a:rPr lang="en-US" sz="2200" b="0" dirty="0"/>
              <a:t>Additional </a:t>
            </a:r>
            <a:r>
              <a:rPr lang="en-US" sz="2200" dirty="0">
                <a:solidFill>
                  <a:srgbClr val="E1471D"/>
                </a:solidFill>
              </a:rPr>
              <a:t>unlocked </a:t>
            </a:r>
            <a:r>
              <a:rPr lang="en-US" sz="2200" dirty="0" err="1">
                <a:solidFill>
                  <a:srgbClr val="E1471D"/>
                </a:solidFill>
              </a:rPr>
              <a:t>slidesets</a:t>
            </a:r>
            <a:r>
              <a:rPr lang="en-US" sz="2200" dirty="0">
                <a:solidFill>
                  <a:srgbClr val="E1471D"/>
                </a:solidFill>
              </a:rPr>
              <a:t> </a:t>
            </a:r>
            <a:r>
              <a:rPr lang="en-US" sz="2200" b="0" dirty="0"/>
              <a:t>with key information</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9E62A2AF1618A4389D9C737B8C1B22F" ma:contentTypeVersion="1" ma:contentTypeDescription="Create a new document." ma:contentTypeScope="" ma:versionID="60f6603acaf2b7876587faf8394d91fd">
  <xsd:schema xmlns:xsd="http://www.w3.org/2001/XMLSchema" xmlns:xs="http://www.w3.org/2001/XMLSchema" xmlns:p="http://schemas.microsoft.com/office/2006/metadata/properties" xmlns:ns2="ab49cd95-e541-4b29-ab87-970bf92c2d36" xmlns:ns3="49dcca90-4e45-4ca4-b2e7-afae8d4e604f" targetNamespace="http://schemas.microsoft.com/office/2006/metadata/properties" ma:root="true" ma:fieldsID="4a2f59fa31ac15c82381c187336a194e" ns2:_="" ns3:_="">
    <xsd:import namespace="ab49cd95-e541-4b29-ab87-970bf92c2d36"/>
    <xsd:import namespace="49dcca90-4e45-4ca4-b2e7-afae8d4e604f"/>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49cd95-e541-4b29-ab87-970bf92c2d3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9dcca90-4e45-4ca4-b2e7-afae8d4e604f"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Clin Focus"/>
          <xsd:enumeration value="Slides - Clin Focus Mod"/>
          <xsd:enumeration value="Slides - Downloadable"/>
          <xsd:enumeration value="Permissions"/>
          <xsd:enumeration value="Online Figures/Tables"/>
          <xsd:enumeration value="Outcomes - Quest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LongProperties xmlns="http://schemas.microsoft.com/office/2006/metadata/longProperties"/>
</file>

<file path=customXml/item4.xml><?xml version="1.0" encoding="utf-8"?>
<p:properties xmlns:p="http://schemas.microsoft.com/office/2006/metadata/properties" xmlns:xsi="http://www.w3.org/2001/XMLSchema-instance" xmlns:pc="http://schemas.microsoft.com/office/infopath/2007/PartnerControls">
  <documentManagement>
    <_dlc_DocId xmlns="ab49cd95-e541-4b29-ab87-970bf92c2d36">YZREZKWN3W3N-467233875-7</_dlc_DocId>
    <_dlc_DocIdUrl xmlns="ab49cd95-e541-4b29-ab87-970bf92c2d36">
      <Url>https://intranet.clinicaloptions.com/mews/otherareas/2019_MDD_IDST-TU_(PRP3291)/ClinFocus_Mod_1_w_embeds/_layouts/15/DocIdRedir.aspx?ID=YZREZKWN3W3N-467233875-7</Url>
      <Description>YZREZKWN3W3N-467233875-7</Description>
    </_dlc_DocIdUrl>
    <Document_x0020_Category xmlns="49dcca90-4e45-4ca4-b2e7-afae8d4e604f">Slides - Downloadable</Document_x0020_Category>
  </documentManagement>
</p: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43AB273-6AA7-4DFA-923F-F36EA42528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49cd95-e541-4b29-ab87-970bf92c2d36"/>
    <ds:schemaRef ds:uri="49dcca90-4e45-4ca4-b2e7-afae8d4e60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2736E2D-49A5-4245-8174-C988B02BE78A}">
  <ds:schemaRefs>
    <ds:schemaRef ds:uri="http://schemas.microsoft.com/sharepoint/events"/>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5BA55BC3-5A03-47C2-8EC3-D964C3B5E779}">
  <ds:schemaRefs>
    <ds:schemaRef ds:uri="http://purl.org/dc/elements/1.1/"/>
    <ds:schemaRef ds:uri="http://schemas.microsoft.com/office/2006/documentManagement/types"/>
    <ds:schemaRef ds:uri="http://schemas.microsoft.com/office/2006/metadata/properties"/>
    <ds:schemaRef ds:uri="http://schemas.openxmlformats.org/package/2006/metadata/core-properties"/>
    <ds:schemaRef ds:uri="http://schemas.microsoft.com/office/infopath/2007/PartnerControls"/>
    <ds:schemaRef ds:uri="http://www.w3.org/XML/1998/namespace"/>
    <ds:schemaRef ds:uri="http://purl.org/dc/terms/"/>
    <ds:schemaRef ds:uri="49dcca90-4e45-4ca4-b2e7-afae8d4e604f"/>
    <ds:schemaRef ds:uri="ab49cd95-e541-4b29-ab87-970bf92c2d36"/>
    <ds:schemaRef ds:uri="http://purl.org/dc/dcmitype/"/>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6834</TotalTime>
  <Words>2460</Words>
  <Application>Microsoft Office PowerPoint</Application>
  <PresentationFormat>Widescreen</PresentationFormat>
  <Paragraphs>337</Paragraphs>
  <Slides>23</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Calibri body</vt:lpstr>
      <vt:lpstr>Times</vt:lpstr>
      <vt:lpstr>Wingdings</vt:lpstr>
      <vt:lpstr>1_2017_HTAA_Diabetes</vt:lpstr>
      <vt:lpstr>Guidelines Overview: Augmentation Therapies in Major Depressive Disorder</vt:lpstr>
      <vt:lpstr>About These Slides</vt:lpstr>
      <vt:lpstr>Disclosures</vt:lpstr>
      <vt:lpstr>Major Depressive Disorder: Common, Costly, Disabling</vt:lpstr>
      <vt:lpstr>Antidepressants: How Effective Are They?</vt:lpstr>
      <vt:lpstr>STAR*D: Antidepressant Efficacy Decreases With Successive Acute Treatments </vt:lpstr>
      <vt:lpstr>Partial Response and Nonresponse to Antidepressant Treatment</vt:lpstr>
      <vt:lpstr>Selected MDD Guidelines</vt:lpstr>
      <vt:lpstr>Importance of Assessment in MDD</vt:lpstr>
      <vt:lpstr>Selected Validated MDD Assessment Tools </vt:lpstr>
      <vt:lpstr>Guidelines: Monitoring MDD Treatment Response</vt:lpstr>
      <vt:lpstr>Measurement-Based Care</vt:lpstr>
      <vt:lpstr>MDD: Integrated Care Model</vt:lpstr>
      <vt:lpstr>Guidelines: When MDD Treatment Fails</vt:lpstr>
      <vt:lpstr>Switch or Augment? CANMAT 2016 MDD Guidelines</vt:lpstr>
      <vt:lpstr>Augmentation: Florida Best Practice Psychotherapeutic Medication Guidelines</vt:lpstr>
      <vt:lpstr>Predictive Value of Early Antidepressant Response</vt:lpstr>
      <vt:lpstr>Adjunctive Therapies for MDD: Second-Generation Antipsychotic Agents </vt:lpstr>
      <vt:lpstr>Adjunctive Therapies for MDD: Add-On Treatments1,2</vt:lpstr>
      <vt:lpstr>Second-Generation Antipsychotic Agents: Potential Side Effects</vt:lpstr>
      <vt:lpstr>Second-Generation Antipsychotic Agents: Managing Side Effects</vt:lpstr>
      <vt:lpstr>Recommendations for Long-Term Therapy</vt:lpstr>
      <vt:lpstr>Go Online for More CCO  Coverage of Depression!</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Guidelines Overview: Augmentation Therapies in Major Depressive Disorder</dc:title>
  <dc:creator>Preferred User</dc:creator>
  <cp:lastModifiedBy>nkolenko@clinicaloptions.com</cp:lastModifiedBy>
  <cp:revision>625</cp:revision>
  <cp:lastPrinted>2016-09-26T20:21:49Z</cp:lastPrinted>
  <dcterms:created xsi:type="dcterms:W3CDTF">2005-05-27T15:08:01Z</dcterms:created>
  <dcterms:modified xsi:type="dcterms:W3CDTF">2020-03-02T21:28:59Z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74416662-1564-4b84-8edf-de599d706854</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0x010100A9E62A2AF1618A4389D9C737B8C1B22F</vt:lpwstr>
  </property>
</Properties>
</file>