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1"/>
  </p:notesMasterIdLst>
  <p:handoutMasterIdLst>
    <p:handoutMasterId r:id="rId22"/>
  </p:handoutMasterIdLst>
  <p:sldIdLst>
    <p:sldId id="321" r:id="rId11"/>
    <p:sldId id="556" r:id="rId12"/>
    <p:sldId id="559" r:id="rId13"/>
    <p:sldId id="573" r:id="rId14"/>
    <p:sldId id="590" r:id="rId15"/>
    <p:sldId id="596" r:id="rId16"/>
    <p:sldId id="598" r:id="rId17"/>
    <p:sldId id="599" r:id="rId18"/>
    <p:sldId id="564" r:id="rId19"/>
    <p:sldId id="318"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B409B0-7A87-692F-D503-042C2114C1FC}" name="Taryn Gross" initials="TG" userId="81ba9eb79225ec82"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8"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Gordon Kelley" initials="GK" lastIdx="8" clrIdx="13">
    <p:extLst>
      <p:ext uri="{19B8F6BF-5375-455C-9EA6-DF929625EA0E}">
        <p15:presenceInfo xmlns:p15="http://schemas.microsoft.com/office/powerpoint/2012/main" userId="S::gkelley@clinicaloptions.com::7e3d11cf-7436-4611-80d7-51121a63678e" providerId="AD"/>
      </p:ext>
    </p:extLst>
  </p:cmAuthor>
  <p:cmAuthor id="15" name="Jerfiz Constanzo" initials="JC" lastIdx="1" clrIdx="14">
    <p:extLst>
      <p:ext uri="{19B8F6BF-5375-455C-9EA6-DF929625EA0E}">
        <p15:presenceInfo xmlns:p15="http://schemas.microsoft.com/office/powerpoint/2012/main" userId="S::jconstanzo@clinicaloptions.com::7388c342-66f0-4154-bcdf-657d8197f1a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47" autoAdjust="0"/>
    <p:restoredTop sz="71310" autoAdjust="0"/>
  </p:normalViewPr>
  <p:slideViewPr>
    <p:cSldViewPr snapToGrid="0" showGuides="1">
      <p:cViewPr varScale="1">
        <p:scale>
          <a:sx n="47" d="100"/>
          <a:sy n="47" d="100"/>
        </p:scale>
        <p:origin x="1232" y="76"/>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49" d="100"/>
        <a:sy n="149" d="100"/>
      </p:scale>
      <p:origin x="0" y="-1398"/>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agent; MM, multiple myeloma; R/R, relapsed/relapsed.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058250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BCMA, B-cell maturation agent; MM, multiple myeloma; OS, overall survival; PFS, progression-free survival;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55668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 antibody; DL, dose level; DLT, dose-limiting toxicity; DoR, duration of response; IMiD, immunomodulatory imide drug; MM, multiple myeloma; MRD, measurable residual disease; PI, proteasome inhibitor; </a:t>
            </a:r>
            <a:r>
              <a:rPr lang="en-US" sz="1200" i="1" baseline="0" dirty="0"/>
              <a:t>RP2D, recommended phase II dose; R/R, relapsed/refractory.</a:t>
            </a:r>
            <a:endParaRPr lang="en-US" sz="1200"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344292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Pct val="100000"/>
              <a:buFontTx/>
              <a:buNone/>
              <a:tabLst/>
              <a:defRPr/>
            </a:pPr>
            <a:r>
              <a:rPr lang="en-US" i="1" dirty="0"/>
              <a:t>BMPC, bone marrow plasma cell; ECOG PS, Eastern Cooperative Oncology Group performance status; ISS, International Staging System; MM, multiple myeloma; PI, proteasome inhibitor; R/R, relapsed/refractory.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07738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CRS, cytokine-release syndrome; DLT, dose-limiting toxicity; Gr, grade; MM, multiple myeloma; ICANS, immune effector cell-associated neurotoxicity syndrome; </a:t>
            </a:r>
            <a:r>
              <a:rPr lang="en-US" sz="1200" b="0" i="1" dirty="0">
                <a:solidFill>
                  <a:schemeClr val="bg1"/>
                </a:solidFill>
                <a:latin typeface="Calibri" panose="020F0502020204030204" pitchFamily="34" charset="0"/>
              </a:rPr>
              <a:t>NCI-CTCAE, National Cancer Institute Common Terminology Criteria for Adverse Events; </a:t>
            </a:r>
            <a:r>
              <a:rPr lang="en-US" i="1" dirty="0"/>
              <a:t>PK, </a:t>
            </a:r>
            <a:r>
              <a:rPr lang="en-US" sz="1200" b="0" i="1" kern="0" dirty="0"/>
              <a:t>pharmacokinetics;</a:t>
            </a:r>
            <a:r>
              <a:rPr lang="en-US" i="1" dirty="0"/>
              <a:t> R/R, relapsed/refractory; TEAE, treatment emergent adverse events; tx, treatment.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183320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ASTCT, American Society for Transplantation and Cellular Therapy; CRS, cytokine-release syndrome; DL, dose level; MM, multiple myeloma; R/R, relapsed/refractory.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181527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DL, dose level; DoR, duration of response; EFS, event-free survival; MM, multiple myeloma; MRD, measurable residual disease; ORR, overall response rate; PD, progressive disease; PR, partial response; R/R, relapsed/refractory; sCR, stringent complete response; VGPR, very good partial response.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941113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CRS, cytokine-release syndrome; CR, complete response; DoR, duration of response; EFS, event-free survival; MM, multiple myeloma; QoL, quality of life; R/R, relapsed/refractory; VGPR, very good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590365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12/17/2021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Phase I/II Study of BCMA x CD3 Bispecific Antibody REGN5458 </a:t>
            </a:r>
            <a:r>
              <a:rPr lang="en-US" altLang="en-US" sz="4000" dirty="0"/>
              <a:t>in R/R MM:</a:t>
            </a:r>
            <a:r>
              <a:rPr lang="en-US" sz="4000" dirty="0"/>
              <a:t> Updated Safety and Efficacy Results</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REGN5458 in R/R MM: Background</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4" y="1444302"/>
            <a:ext cx="10877529" cy="4650686"/>
          </a:xfrm>
        </p:spPr>
        <p:txBody>
          <a:bodyPr/>
          <a:lstStyle/>
          <a:p>
            <a:r>
              <a:rPr lang="en-US" sz="2400" dirty="0"/>
              <a:t>In patients with MM, poor outcomes observed when refractory to multiple classes of therapies</a:t>
            </a:r>
            <a:r>
              <a:rPr lang="en-US" sz="2400" baseline="30000" dirty="0"/>
              <a:t>1,2</a:t>
            </a:r>
          </a:p>
          <a:p>
            <a:pPr lvl="1"/>
            <a:r>
              <a:rPr lang="en-US" sz="2200" dirty="0"/>
              <a:t>Median PFS: ~3-5 mo</a:t>
            </a:r>
          </a:p>
          <a:p>
            <a:pPr lvl="1"/>
            <a:r>
              <a:rPr lang="en-US" sz="2200" dirty="0"/>
              <a:t>Median OS: 6-15 mo</a:t>
            </a:r>
          </a:p>
          <a:p>
            <a:r>
              <a:rPr lang="en-US" sz="2400" dirty="0"/>
              <a:t>REGN5458: investigational bispecific antibody targeting BCMA x CD3 to produce cytotoxic lysis of BCMA-expressing MM cells </a:t>
            </a:r>
          </a:p>
          <a:p>
            <a:r>
              <a:rPr lang="en-US" sz="2400" dirty="0"/>
              <a:t>Previous results from ongoing phase I trial suggest that REGN5458 monotherapy is safe with early, deep, and durable responses in heavily pretreated patients with at least triple-refractory R/R MM</a:t>
            </a:r>
            <a:r>
              <a:rPr lang="en-US" sz="2400" baseline="30000" dirty="0"/>
              <a:t>3</a:t>
            </a:r>
            <a:endParaRPr lang="en-US" sz="2400" dirty="0"/>
          </a:p>
          <a:p>
            <a:r>
              <a:rPr lang="en-US" sz="2400" dirty="0"/>
              <a:t>Current analysis presents updated safety, overall response, and response durability from the phase I portion</a:t>
            </a:r>
            <a:r>
              <a:rPr lang="en-US" sz="2400" baseline="30000" dirty="0"/>
              <a:t>4</a:t>
            </a:r>
            <a:endParaRPr lang="en-US" sz="2400" dirty="0"/>
          </a:p>
        </p:txBody>
      </p:sp>
      <p:sp>
        <p:nvSpPr>
          <p:cNvPr id="11" name="Text Box 15">
            <a:extLst>
              <a:ext uri="{FF2B5EF4-FFF2-40B4-BE49-F238E27FC236}">
                <a16:creationId xmlns:a16="http://schemas.microsoft.com/office/drawing/2014/main" id="{1991F1F1-6F3C-2948-9381-2BDF7FEA81EA}"/>
              </a:ext>
            </a:extLst>
          </p:cNvPr>
          <p:cNvSpPr txBox="1">
            <a:spLocks noChangeArrowheads="1"/>
          </p:cNvSpPr>
          <p:nvPr/>
        </p:nvSpPr>
        <p:spPr bwMode="auto">
          <a:xfrm>
            <a:off x="412750" y="6388915"/>
            <a:ext cx="906578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rPr>
              <a:t>1. </a:t>
            </a:r>
            <a:r>
              <a:rPr lang="fr-FR" altLang="en-US" sz="1200" b="0" spc="-10" dirty="0">
                <a:solidFill>
                  <a:schemeClr val="bg2"/>
                </a:solidFill>
                <a:latin typeface="Calibri" panose="020F0502020204030204" pitchFamily="34" charset="0"/>
              </a:rPr>
              <a:t>Gandhi. Leukemia. 2019;33:2266. </a:t>
            </a:r>
            <a:r>
              <a:rPr lang="da-DK" altLang="en-US" sz="1200" b="0" spc="-10" dirty="0">
                <a:solidFill>
                  <a:schemeClr val="bg2"/>
                </a:solidFill>
                <a:latin typeface="Calibri" panose="020F0502020204030204" pitchFamily="34" charset="0"/>
              </a:rPr>
              <a:t>2. Kumar. Leukemia. 2017;31:2443. </a:t>
            </a:r>
            <a:r>
              <a:rPr lang="en-US" altLang="en-US" sz="1200" b="0" spc="-10" dirty="0">
                <a:solidFill>
                  <a:schemeClr val="bg2"/>
                </a:solidFill>
                <a:latin typeface="Calibri" panose="020F0502020204030204" pitchFamily="34" charset="0"/>
              </a:rPr>
              <a:t>3</a:t>
            </a:r>
            <a:r>
              <a:rPr lang="de-DE" altLang="en-US" sz="1200" b="0" spc="-10" dirty="0">
                <a:solidFill>
                  <a:schemeClr val="bg2"/>
                </a:solidFill>
                <a:latin typeface="Calibri" panose="020F0502020204030204" pitchFamily="34" charset="0"/>
              </a:rPr>
              <a:t>. Madduri. ASH 2020. Abstr 291. 4. </a:t>
            </a:r>
            <a:r>
              <a:rPr lang="en-US" altLang="en-US" sz="1200" b="0" spc="-10" dirty="0">
                <a:solidFill>
                  <a:schemeClr val="bg2"/>
                </a:solidFill>
                <a:latin typeface="Calibri" panose="020F0502020204030204" pitchFamily="34" charset="0"/>
              </a:rPr>
              <a:t>Zonder. ASH 2021. Abstr 160. </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REGN5458 in R/R MM: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3" name="Text Box 15">
            <a:extLst>
              <a:ext uri="{FF2B5EF4-FFF2-40B4-BE49-F238E27FC236}">
                <a16:creationId xmlns:a16="http://schemas.microsoft.com/office/drawing/2014/main" id="{20C763D5-2E3C-4840-A56B-159C9DD2321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Zonder. ASH 2021. Abstr 160. </a:t>
            </a:r>
            <a:r>
              <a:rPr lang="de-DE" altLang="en-US" sz="1200" b="0" spc="-10" dirty="0">
                <a:solidFill>
                  <a:schemeClr val="bg2"/>
                </a:solidFill>
                <a:latin typeface="Calibri" panose="020F0502020204030204" pitchFamily="34" charset="0"/>
              </a:rPr>
              <a:t>NCT03761108. </a:t>
            </a:r>
            <a:endParaRPr lang="en-US" altLang="en-US" sz="1200" b="0" dirty="0">
              <a:solidFill>
                <a:schemeClr val="bg2"/>
              </a:solidFill>
              <a:latin typeface="Calibri" panose="020F0502020204030204" pitchFamily="34" charset="0"/>
            </a:endParaRPr>
          </a:p>
        </p:txBody>
      </p:sp>
      <p:sp>
        <p:nvSpPr>
          <p:cNvPr id="19" name="Content Placeholder 3">
            <a:extLst>
              <a:ext uri="{FF2B5EF4-FFF2-40B4-BE49-F238E27FC236}">
                <a16:creationId xmlns:a16="http://schemas.microsoft.com/office/drawing/2014/main" id="{11CF34CD-5A6B-2C41-9FC6-A487FE9890EA}"/>
              </a:ext>
            </a:extLst>
          </p:cNvPr>
          <p:cNvSpPr>
            <a:spLocks noGrp="1"/>
          </p:cNvSpPr>
          <p:nvPr>
            <p:ph idx="1"/>
          </p:nvPr>
        </p:nvSpPr>
        <p:spPr>
          <a:xfrm>
            <a:off x="604675" y="1513047"/>
            <a:ext cx="10877529" cy="853937"/>
          </a:xfrm>
        </p:spPr>
        <p:txBody>
          <a:bodyPr/>
          <a:lstStyle/>
          <a:p>
            <a:r>
              <a:rPr lang="en-US" sz="2400" dirty="0"/>
              <a:t>Open-label phase I study with step-up dosing followed by QW, then Q2W infusions</a:t>
            </a:r>
          </a:p>
        </p:txBody>
      </p:sp>
      <p:sp>
        <p:nvSpPr>
          <p:cNvPr id="20" name="Content Placeholder 3">
            <a:extLst>
              <a:ext uri="{FF2B5EF4-FFF2-40B4-BE49-F238E27FC236}">
                <a16:creationId xmlns:a16="http://schemas.microsoft.com/office/drawing/2014/main" id="{ED3F47EE-DB85-1945-8A55-E6A2D03577DE}"/>
              </a:ext>
            </a:extLst>
          </p:cNvPr>
          <p:cNvSpPr txBox="1">
            <a:spLocks/>
          </p:cNvSpPr>
          <p:nvPr/>
        </p:nvSpPr>
        <p:spPr bwMode="auto">
          <a:xfrm>
            <a:off x="604675" y="5224493"/>
            <a:ext cx="10877529" cy="11988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dirty="0"/>
              <a:t>Primary objectives: </a:t>
            </a:r>
            <a:r>
              <a:rPr lang="en-US" sz="2400" b="0" dirty="0"/>
              <a:t>safety, tolerability, DLTs, RP2D</a:t>
            </a:r>
          </a:p>
          <a:p>
            <a:r>
              <a:rPr lang="en-US" sz="2400" dirty="0"/>
              <a:t>Secondary objectives: </a:t>
            </a:r>
            <a:r>
              <a:rPr lang="en-US" sz="2400" b="0" dirty="0"/>
              <a:t>ORR, DoR, PFS, MRD status, and OS</a:t>
            </a:r>
          </a:p>
        </p:txBody>
      </p:sp>
      <p:sp>
        <p:nvSpPr>
          <p:cNvPr id="25" name="TextBox 23">
            <a:extLst>
              <a:ext uri="{FF2B5EF4-FFF2-40B4-BE49-F238E27FC236}">
                <a16:creationId xmlns:a16="http://schemas.microsoft.com/office/drawing/2014/main" id="{49851CD3-84BC-CA49-8B79-D9540FD295D0}"/>
              </a:ext>
            </a:extLst>
          </p:cNvPr>
          <p:cNvSpPr txBox="1">
            <a:spLocks noChangeArrowheads="1"/>
          </p:cNvSpPr>
          <p:nvPr/>
        </p:nvSpPr>
        <p:spPr bwMode="auto">
          <a:xfrm>
            <a:off x="126675" y="2900071"/>
            <a:ext cx="2402150" cy="2086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algn="ctr" eaLnBrk="1" hangingPunct="1">
              <a:spcBef>
                <a:spcPts val="0"/>
              </a:spcBef>
              <a:spcAft>
                <a:spcPts val="0"/>
              </a:spcAft>
              <a:buNone/>
              <a:defRPr/>
            </a:pPr>
            <a:r>
              <a:rPr lang="en-US" altLang="en-US" sz="1600" b="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rPr>
              <a:t>Patients with MM who are R/R to ≥3 lines of prior therapy including an IMiD, a PI, and an anti-CD38 Ab, or double refractory to   an IMiD and PI with PD on/after anti-CD38 Ab; nonsecretory MM allowed</a:t>
            </a:r>
          </a:p>
          <a:p>
            <a:pPr lvl="0" algn="ctr" eaLnBrk="1" hangingPunct="1">
              <a:spcBef>
                <a:spcPts val="0"/>
              </a:spcBef>
              <a:spcAft>
                <a:spcPts val="0"/>
              </a:spcAft>
              <a:buNone/>
              <a:defRPr/>
            </a:pPr>
            <a:r>
              <a:rPr lang="en-US" altLang="en-US" sz="1600" b="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rPr>
              <a:t>(N = 73) </a:t>
            </a:r>
          </a:p>
        </p:txBody>
      </p:sp>
      <p:sp>
        <p:nvSpPr>
          <p:cNvPr id="40" name="Rectangle 49">
            <a:extLst>
              <a:ext uri="{FF2B5EF4-FFF2-40B4-BE49-F238E27FC236}">
                <a16:creationId xmlns:a16="http://schemas.microsoft.com/office/drawing/2014/main" id="{5EE9B4F1-768D-7848-91E2-35F16CE5D01B}"/>
              </a:ext>
            </a:extLst>
          </p:cNvPr>
          <p:cNvSpPr>
            <a:spLocks noChangeArrowheads="1"/>
          </p:cNvSpPr>
          <p:nvPr/>
        </p:nvSpPr>
        <p:spPr bwMode="auto">
          <a:xfrm>
            <a:off x="2702745" y="3287311"/>
            <a:ext cx="8173595" cy="45001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Part 1: REGN5458 IV Dose Escalation (4+3 design)</a:t>
            </a:r>
          </a:p>
        </p:txBody>
      </p:sp>
      <p:sp>
        <p:nvSpPr>
          <p:cNvPr id="44" name="Rectangle 49">
            <a:extLst>
              <a:ext uri="{FF2B5EF4-FFF2-40B4-BE49-F238E27FC236}">
                <a16:creationId xmlns:a16="http://schemas.microsoft.com/office/drawing/2014/main" id="{B6FA7C9F-E362-AB44-8B12-D893EBE5EAA9}"/>
              </a:ext>
            </a:extLst>
          </p:cNvPr>
          <p:cNvSpPr>
            <a:spLocks noChangeArrowheads="1"/>
          </p:cNvSpPr>
          <p:nvPr/>
        </p:nvSpPr>
        <p:spPr bwMode="auto">
          <a:xfrm>
            <a:off x="2690771" y="3761156"/>
            <a:ext cx="839524" cy="716701"/>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DL1: 3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4)*</a:t>
            </a:r>
          </a:p>
        </p:txBody>
      </p:sp>
      <p:sp>
        <p:nvSpPr>
          <p:cNvPr id="45" name="Rectangle 49">
            <a:extLst>
              <a:ext uri="{FF2B5EF4-FFF2-40B4-BE49-F238E27FC236}">
                <a16:creationId xmlns:a16="http://schemas.microsoft.com/office/drawing/2014/main" id="{51492B33-D153-8243-9D86-3849458E427D}"/>
              </a:ext>
            </a:extLst>
          </p:cNvPr>
          <p:cNvSpPr>
            <a:spLocks noChangeArrowheads="1"/>
          </p:cNvSpPr>
          <p:nvPr/>
        </p:nvSpPr>
        <p:spPr bwMode="auto">
          <a:xfrm>
            <a:off x="6977209" y="3761156"/>
            <a:ext cx="839524" cy="716701"/>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DL6: 96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8)*</a:t>
            </a:r>
            <a:r>
              <a:rPr lang="en-US" altLang="en-US" sz="1400" b="0" baseline="30000" dirty="0">
                <a:solidFill>
                  <a:schemeClr val="tx1"/>
                </a:solidFill>
                <a:latin typeface="Calibri" panose="020F0502020204030204" pitchFamily="34" charset="0"/>
              </a:rPr>
              <a:t>†</a:t>
            </a:r>
          </a:p>
        </p:txBody>
      </p:sp>
      <p:sp>
        <p:nvSpPr>
          <p:cNvPr id="46" name="Rectangle 49">
            <a:extLst>
              <a:ext uri="{FF2B5EF4-FFF2-40B4-BE49-F238E27FC236}">
                <a16:creationId xmlns:a16="http://schemas.microsoft.com/office/drawing/2014/main" id="{35BDF6DE-6A81-DE4E-91EB-3A34D5F47275}"/>
              </a:ext>
            </a:extLst>
          </p:cNvPr>
          <p:cNvSpPr>
            <a:spLocks noChangeArrowheads="1"/>
          </p:cNvSpPr>
          <p:nvPr/>
        </p:nvSpPr>
        <p:spPr bwMode="auto">
          <a:xfrm>
            <a:off x="3542158" y="3761156"/>
            <a:ext cx="839524" cy="716701"/>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DL2: 6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10)*</a:t>
            </a:r>
          </a:p>
        </p:txBody>
      </p:sp>
      <p:sp>
        <p:nvSpPr>
          <p:cNvPr id="47" name="Rectangle 49">
            <a:extLst>
              <a:ext uri="{FF2B5EF4-FFF2-40B4-BE49-F238E27FC236}">
                <a16:creationId xmlns:a16="http://schemas.microsoft.com/office/drawing/2014/main" id="{C7BB1D86-D375-8045-AEA7-8903EE52DA0E}"/>
              </a:ext>
            </a:extLst>
          </p:cNvPr>
          <p:cNvSpPr>
            <a:spLocks noChangeArrowheads="1"/>
          </p:cNvSpPr>
          <p:nvPr/>
        </p:nvSpPr>
        <p:spPr bwMode="auto">
          <a:xfrm>
            <a:off x="4392493" y="3761156"/>
            <a:ext cx="839524" cy="716701"/>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DL3: 12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10)*</a:t>
            </a:r>
          </a:p>
        </p:txBody>
      </p:sp>
      <p:sp>
        <p:nvSpPr>
          <p:cNvPr id="48" name="Rectangle 49">
            <a:extLst>
              <a:ext uri="{FF2B5EF4-FFF2-40B4-BE49-F238E27FC236}">
                <a16:creationId xmlns:a16="http://schemas.microsoft.com/office/drawing/2014/main" id="{F1BFC935-265A-B444-A870-73A14C01ED49}"/>
              </a:ext>
            </a:extLst>
          </p:cNvPr>
          <p:cNvSpPr>
            <a:spLocks noChangeArrowheads="1"/>
          </p:cNvSpPr>
          <p:nvPr/>
        </p:nvSpPr>
        <p:spPr bwMode="auto">
          <a:xfrm>
            <a:off x="5254766" y="3761156"/>
            <a:ext cx="839524" cy="716701"/>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DL4: 24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10)*</a:t>
            </a:r>
          </a:p>
        </p:txBody>
      </p:sp>
      <p:sp>
        <p:nvSpPr>
          <p:cNvPr id="49" name="Rectangle 49">
            <a:extLst>
              <a:ext uri="{FF2B5EF4-FFF2-40B4-BE49-F238E27FC236}">
                <a16:creationId xmlns:a16="http://schemas.microsoft.com/office/drawing/2014/main" id="{0484E2FA-B42D-F542-8A1B-925284C238A6}"/>
              </a:ext>
            </a:extLst>
          </p:cNvPr>
          <p:cNvSpPr>
            <a:spLocks noChangeArrowheads="1"/>
          </p:cNvSpPr>
          <p:nvPr/>
        </p:nvSpPr>
        <p:spPr bwMode="auto">
          <a:xfrm>
            <a:off x="6115988" y="3761156"/>
            <a:ext cx="839524" cy="716701"/>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DL5: 48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7)*</a:t>
            </a:r>
          </a:p>
        </p:txBody>
      </p:sp>
      <p:sp>
        <p:nvSpPr>
          <p:cNvPr id="27" name="Line 30">
            <a:extLst>
              <a:ext uri="{FF2B5EF4-FFF2-40B4-BE49-F238E27FC236}">
                <a16:creationId xmlns:a16="http://schemas.microsoft.com/office/drawing/2014/main" id="{A410F3B6-F37B-B540-97A6-290D2798D9FB}"/>
              </a:ext>
            </a:extLst>
          </p:cNvPr>
          <p:cNvSpPr>
            <a:spLocks noChangeShapeType="1"/>
          </p:cNvSpPr>
          <p:nvPr/>
        </p:nvSpPr>
        <p:spPr bwMode="auto">
          <a:xfrm rot="16200000">
            <a:off x="2534762" y="3775202"/>
            <a:ext cx="0" cy="27432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8" name="TextBox 23">
            <a:extLst>
              <a:ext uri="{FF2B5EF4-FFF2-40B4-BE49-F238E27FC236}">
                <a16:creationId xmlns:a16="http://schemas.microsoft.com/office/drawing/2014/main" id="{5B8D3F4A-14F0-8641-ACA8-35C50C86B03E}"/>
              </a:ext>
            </a:extLst>
          </p:cNvPr>
          <p:cNvSpPr txBox="1">
            <a:spLocks noChangeArrowheads="1"/>
          </p:cNvSpPr>
          <p:nvPr/>
        </p:nvSpPr>
        <p:spPr bwMode="auto">
          <a:xfrm>
            <a:off x="2639480" y="4464311"/>
            <a:ext cx="6939591"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eaLnBrk="1" hangingPunct="1">
              <a:spcBef>
                <a:spcPts val="0"/>
              </a:spcBef>
              <a:spcAft>
                <a:spcPts val="0"/>
              </a:spcAft>
              <a:buNone/>
              <a:defRPr/>
            </a:pPr>
            <a:r>
              <a:rPr lang="en-US" altLang="en-US" sz="1800" b="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rPr>
              <a:t>*1 dose-level specific step-up dose. </a:t>
            </a:r>
            <a:r>
              <a:rPr lang="en-US" altLang="en-US" sz="1800" b="0" baseline="3000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rPr>
              <a:t>†</a:t>
            </a:r>
            <a:r>
              <a:rPr lang="en-US" altLang="en-US" sz="1800" b="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rPr>
              <a:t>5-mg and 25-mg step-up doses. </a:t>
            </a:r>
          </a:p>
        </p:txBody>
      </p:sp>
      <p:sp>
        <p:nvSpPr>
          <p:cNvPr id="29" name="Rectangle: Rounded Corners 1">
            <a:extLst>
              <a:ext uri="{FF2B5EF4-FFF2-40B4-BE49-F238E27FC236}">
                <a16:creationId xmlns:a16="http://schemas.microsoft.com/office/drawing/2014/main" id="{98FF8049-4643-A442-AADF-5694D7EBA78D}"/>
              </a:ext>
            </a:extLst>
          </p:cNvPr>
          <p:cNvSpPr/>
          <p:nvPr/>
        </p:nvSpPr>
        <p:spPr bwMode="auto">
          <a:xfrm>
            <a:off x="1322291" y="2239089"/>
            <a:ext cx="1573215" cy="548640"/>
          </a:xfrm>
          <a:prstGeom prst="roundRect">
            <a:avLst/>
          </a:prstGeom>
          <a:solidFill>
            <a:schemeClr val="accent3"/>
          </a:solidFill>
          <a:ln w="28575">
            <a:solidFill>
              <a:schemeClr val="accent3"/>
            </a:solidFill>
            <a:round/>
            <a:headEnd/>
            <a:tailEnd/>
          </a:ln>
          <a:extLst>
            <a:ext uri="{909E8E84-426E-40dd-AFC4-6F175D3DCCD1}">
              <a14:hiddenFill xmlns:a14="http://schemas.microsoft.com/office/drawing/2010/main" xmlns="">
                <a:noFill/>
              </a14:hiddenFill>
            </a:ext>
          </a:extLst>
        </p:spPr>
        <p:txBody>
          <a:bodyPr rtlCol="0" anchor="ctr"/>
          <a:lstStyle/>
          <a:p>
            <a:pPr algn="ctr"/>
            <a:r>
              <a:rPr lang="en-US" sz="1600" dirty="0">
                <a:latin typeface="Calibri" panose="020F0502020204030204" pitchFamily="34" charset="0"/>
              </a:rPr>
              <a:t>Step-up Dosing Schema</a:t>
            </a:r>
          </a:p>
        </p:txBody>
      </p:sp>
      <p:sp>
        <p:nvSpPr>
          <p:cNvPr id="31" name="Rectangle: Rounded Corners 24">
            <a:extLst>
              <a:ext uri="{FF2B5EF4-FFF2-40B4-BE49-F238E27FC236}">
                <a16:creationId xmlns:a16="http://schemas.microsoft.com/office/drawing/2014/main" id="{A54FFC3F-E497-3B4B-9E87-1C947380EDA8}"/>
              </a:ext>
            </a:extLst>
          </p:cNvPr>
          <p:cNvSpPr/>
          <p:nvPr/>
        </p:nvSpPr>
        <p:spPr bwMode="auto">
          <a:xfrm>
            <a:off x="2985018" y="2239089"/>
            <a:ext cx="1828800" cy="548640"/>
          </a:xfrm>
          <a:prstGeom prst="roundRect">
            <a:avLst/>
          </a:prstGeom>
          <a:noFill/>
          <a:ln w="28575">
            <a:solidFill>
              <a:schemeClr val="accent3"/>
            </a:solidFill>
            <a:round/>
            <a:headEnd/>
            <a:tailEnd/>
          </a:ln>
          <a:extLst>
            <a:ext uri="{909E8E84-426E-40dd-AFC4-6F175D3DCCD1}">
              <a14:hiddenFill xmlns:a14="http://schemas.microsoft.com/office/drawing/2010/main" xmlns="">
                <a:noFill/>
              </a14:hiddenFill>
            </a:ext>
          </a:extLst>
        </p:spPr>
        <p:txBody>
          <a:bodyPr rtlCol="0" anchor="ctr"/>
          <a:lstStyle/>
          <a:p>
            <a:pPr algn="ctr"/>
            <a:r>
              <a:rPr lang="en-US" sz="1600" dirty="0">
                <a:solidFill>
                  <a:schemeClr val="bg1"/>
                </a:solidFill>
                <a:latin typeface="Calibri" panose="020F0502020204030204" pitchFamily="34" charset="0"/>
              </a:rPr>
              <a:t>Wk 1 Step-up Dose</a:t>
            </a:r>
          </a:p>
        </p:txBody>
      </p:sp>
      <p:sp>
        <p:nvSpPr>
          <p:cNvPr id="32" name="Rectangle: Rounded Corners 30">
            <a:extLst>
              <a:ext uri="{FF2B5EF4-FFF2-40B4-BE49-F238E27FC236}">
                <a16:creationId xmlns:a16="http://schemas.microsoft.com/office/drawing/2014/main" id="{47828EC5-EC04-8042-B5F6-D64918DE5CC2}"/>
              </a:ext>
            </a:extLst>
          </p:cNvPr>
          <p:cNvSpPr/>
          <p:nvPr/>
        </p:nvSpPr>
        <p:spPr bwMode="auto">
          <a:xfrm>
            <a:off x="4903330" y="2239089"/>
            <a:ext cx="1828800" cy="548640"/>
          </a:xfrm>
          <a:prstGeom prst="roundRect">
            <a:avLst/>
          </a:prstGeom>
          <a:noFill/>
          <a:ln w="28575">
            <a:solidFill>
              <a:schemeClr val="accent3"/>
            </a:solidFill>
            <a:round/>
            <a:headEnd/>
            <a:tailEnd/>
          </a:ln>
          <a:extLst>
            <a:ext uri="{909E8E84-426E-40dd-AFC4-6F175D3DCCD1}">
              <a14:hiddenFill xmlns:a14="http://schemas.microsoft.com/office/drawing/2010/main" xmlns="">
                <a:noFill/>
              </a14:hiddenFill>
            </a:ext>
          </a:extLst>
        </p:spPr>
        <p:txBody>
          <a:bodyPr rtlCol="0" anchor="ctr"/>
          <a:lstStyle/>
          <a:p>
            <a:pPr algn="ctr"/>
            <a:r>
              <a:rPr lang="en-US" sz="1600" dirty="0">
                <a:solidFill>
                  <a:schemeClr val="bg1"/>
                </a:solidFill>
                <a:latin typeface="Calibri" panose="020F0502020204030204" pitchFamily="34" charset="0"/>
              </a:rPr>
              <a:t>Wk 2 Step-up Dose</a:t>
            </a:r>
          </a:p>
        </p:txBody>
      </p:sp>
      <p:sp>
        <p:nvSpPr>
          <p:cNvPr id="33" name="Rectangle: Rounded Corners 33">
            <a:extLst>
              <a:ext uri="{FF2B5EF4-FFF2-40B4-BE49-F238E27FC236}">
                <a16:creationId xmlns:a16="http://schemas.microsoft.com/office/drawing/2014/main" id="{A6C86BF3-D8C9-5A42-8573-C267FF406F71}"/>
              </a:ext>
            </a:extLst>
          </p:cNvPr>
          <p:cNvSpPr/>
          <p:nvPr/>
        </p:nvSpPr>
        <p:spPr bwMode="auto">
          <a:xfrm>
            <a:off x="6821642" y="2239089"/>
            <a:ext cx="2194560" cy="548640"/>
          </a:xfrm>
          <a:prstGeom prst="roundRect">
            <a:avLst/>
          </a:prstGeom>
          <a:noFill/>
          <a:ln w="28575">
            <a:solidFill>
              <a:schemeClr val="accent3"/>
            </a:solidFill>
            <a:round/>
            <a:headEnd/>
            <a:tailEnd/>
          </a:ln>
          <a:extLst>
            <a:ext uri="{909E8E84-426E-40dd-AFC4-6F175D3DCCD1}">
              <a14:hiddenFill xmlns:a14="http://schemas.microsoft.com/office/drawing/2010/main" xmlns="">
                <a:noFill/>
              </a14:hiddenFill>
            </a:ext>
          </a:extLst>
        </p:spPr>
        <p:txBody>
          <a:bodyPr rtlCol="0" anchor="ctr"/>
          <a:lstStyle/>
          <a:p>
            <a:pPr algn="ctr"/>
            <a:r>
              <a:rPr lang="en-US" sz="1600" dirty="0">
                <a:solidFill>
                  <a:schemeClr val="bg1"/>
                </a:solidFill>
                <a:latin typeface="Calibri" panose="020F0502020204030204" pitchFamily="34" charset="0"/>
              </a:rPr>
              <a:t>Wk 3-16 Full Dose</a:t>
            </a:r>
          </a:p>
        </p:txBody>
      </p:sp>
      <p:sp>
        <p:nvSpPr>
          <p:cNvPr id="34" name="Rectangle: Rounded Corners 34">
            <a:extLst>
              <a:ext uri="{FF2B5EF4-FFF2-40B4-BE49-F238E27FC236}">
                <a16:creationId xmlns:a16="http://schemas.microsoft.com/office/drawing/2014/main" id="{34926C3C-76A1-554D-8E86-9A06BBFB202B}"/>
              </a:ext>
            </a:extLst>
          </p:cNvPr>
          <p:cNvSpPr/>
          <p:nvPr/>
        </p:nvSpPr>
        <p:spPr bwMode="auto">
          <a:xfrm>
            <a:off x="9105714" y="2239089"/>
            <a:ext cx="2111902" cy="548640"/>
          </a:xfrm>
          <a:prstGeom prst="roundRect">
            <a:avLst/>
          </a:prstGeom>
          <a:noFill/>
          <a:ln w="28575">
            <a:solidFill>
              <a:schemeClr val="accent3"/>
            </a:solidFill>
            <a:round/>
            <a:headEnd/>
            <a:tailEnd/>
          </a:ln>
          <a:extLst>
            <a:ext uri="{909E8E84-426E-40dd-AFC4-6F175D3DCCD1}">
              <a14:hiddenFill xmlns:a14="http://schemas.microsoft.com/office/drawing/2010/main" xmlns="">
                <a:noFill/>
              </a14:hiddenFill>
            </a:ext>
          </a:extLst>
        </p:spPr>
        <p:txBody>
          <a:bodyPr rtlCol="0" anchor="ctr"/>
          <a:lstStyle/>
          <a:p>
            <a:pPr algn="ctr"/>
            <a:r>
              <a:rPr lang="en-US" sz="1600" dirty="0">
                <a:solidFill>
                  <a:schemeClr val="bg1"/>
                </a:solidFill>
                <a:latin typeface="Calibri" panose="020F0502020204030204" pitchFamily="34" charset="0"/>
              </a:rPr>
              <a:t>Wk &gt;16 Q2W</a:t>
            </a:r>
          </a:p>
        </p:txBody>
      </p:sp>
      <p:sp>
        <p:nvSpPr>
          <p:cNvPr id="37" name="Line 30">
            <a:extLst>
              <a:ext uri="{FF2B5EF4-FFF2-40B4-BE49-F238E27FC236}">
                <a16:creationId xmlns:a16="http://schemas.microsoft.com/office/drawing/2014/main" id="{4111C7AA-B9E2-CC4B-B8D7-FF58AE745426}"/>
              </a:ext>
            </a:extLst>
          </p:cNvPr>
          <p:cNvSpPr>
            <a:spLocks noChangeShapeType="1"/>
          </p:cNvSpPr>
          <p:nvPr/>
        </p:nvSpPr>
        <p:spPr bwMode="auto">
          <a:xfrm rot="16200000">
            <a:off x="11163357" y="3611083"/>
            <a:ext cx="0" cy="36576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8" name="TextBox 23">
            <a:extLst>
              <a:ext uri="{FF2B5EF4-FFF2-40B4-BE49-F238E27FC236}">
                <a16:creationId xmlns:a16="http://schemas.microsoft.com/office/drawing/2014/main" id="{5A08B0C1-FB99-C742-845F-407748B38DBF}"/>
              </a:ext>
            </a:extLst>
          </p:cNvPr>
          <p:cNvSpPr txBox="1">
            <a:spLocks noChangeArrowheads="1"/>
          </p:cNvSpPr>
          <p:nvPr/>
        </p:nvSpPr>
        <p:spPr bwMode="auto">
          <a:xfrm>
            <a:off x="11183654" y="3429000"/>
            <a:ext cx="1049442" cy="7571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algn="ctr" eaLnBrk="1" hangingPunct="1">
              <a:spcBef>
                <a:spcPts val="0"/>
              </a:spcBef>
              <a:spcAft>
                <a:spcPts val="0"/>
              </a:spcAft>
              <a:buNone/>
              <a:defRPr/>
            </a:pPr>
            <a:r>
              <a:rPr lang="en-US" altLang="en-US" sz="1600" b="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rPr>
              <a:t>Part 2: </a:t>
            </a:r>
          </a:p>
          <a:p>
            <a:pPr lvl="0" algn="ctr" eaLnBrk="1" hangingPunct="1">
              <a:spcBef>
                <a:spcPts val="0"/>
              </a:spcBef>
              <a:spcAft>
                <a:spcPts val="0"/>
              </a:spcAft>
              <a:buNone/>
              <a:defRPr/>
            </a:pPr>
            <a:r>
              <a:rPr lang="en-US" altLang="en-US" sz="1600" b="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rPr>
              <a:t>Dose Expansion</a:t>
            </a:r>
          </a:p>
        </p:txBody>
      </p:sp>
      <p:sp>
        <p:nvSpPr>
          <p:cNvPr id="39" name="TextBox 23">
            <a:extLst>
              <a:ext uri="{FF2B5EF4-FFF2-40B4-BE49-F238E27FC236}">
                <a16:creationId xmlns:a16="http://schemas.microsoft.com/office/drawing/2014/main" id="{B2427F35-7BC3-1A4A-A727-5358BF670303}"/>
              </a:ext>
            </a:extLst>
          </p:cNvPr>
          <p:cNvSpPr txBox="1">
            <a:spLocks noChangeArrowheads="1"/>
          </p:cNvSpPr>
          <p:nvPr/>
        </p:nvSpPr>
        <p:spPr bwMode="auto">
          <a:xfrm>
            <a:off x="10733763" y="3521356"/>
            <a:ext cx="839524"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algn="ctr" eaLnBrk="1" hangingPunct="1">
              <a:spcBef>
                <a:spcPts val="0"/>
              </a:spcBef>
              <a:spcAft>
                <a:spcPts val="0"/>
              </a:spcAft>
              <a:buNone/>
              <a:defRPr/>
            </a:pPr>
            <a:r>
              <a:rPr lang="en-US" altLang="en-US" sz="1400" b="0" i="1"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rPr>
              <a:t>RP2D</a:t>
            </a:r>
          </a:p>
        </p:txBody>
      </p:sp>
      <p:sp>
        <p:nvSpPr>
          <p:cNvPr id="50" name="Rectangle 49">
            <a:extLst>
              <a:ext uri="{FF2B5EF4-FFF2-40B4-BE49-F238E27FC236}">
                <a16:creationId xmlns:a16="http://schemas.microsoft.com/office/drawing/2014/main" id="{09BFF3BC-B49F-154E-B39A-D7975AE6B397}"/>
              </a:ext>
            </a:extLst>
          </p:cNvPr>
          <p:cNvSpPr>
            <a:spLocks noChangeArrowheads="1"/>
          </p:cNvSpPr>
          <p:nvPr/>
        </p:nvSpPr>
        <p:spPr bwMode="auto">
          <a:xfrm>
            <a:off x="7838425" y="3761156"/>
            <a:ext cx="970945" cy="716701"/>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DL7: 200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12)</a:t>
            </a:r>
            <a:r>
              <a:rPr lang="en-US" altLang="en-US" sz="1400" b="0" baseline="30000" dirty="0">
                <a:solidFill>
                  <a:schemeClr val="tx1"/>
                </a:solidFill>
                <a:latin typeface="Calibri" panose="020F0502020204030204" pitchFamily="34" charset="0"/>
              </a:rPr>
              <a:t>†</a:t>
            </a:r>
            <a:endParaRPr lang="en-US" altLang="en-US" sz="1400" b="0" dirty="0">
              <a:solidFill>
                <a:schemeClr val="tx1"/>
              </a:solidFill>
              <a:latin typeface="Calibri" panose="020F0502020204030204" pitchFamily="34" charset="0"/>
            </a:endParaRPr>
          </a:p>
        </p:txBody>
      </p:sp>
      <p:sp>
        <p:nvSpPr>
          <p:cNvPr id="51" name="Rectangle 49">
            <a:extLst>
              <a:ext uri="{FF2B5EF4-FFF2-40B4-BE49-F238E27FC236}">
                <a16:creationId xmlns:a16="http://schemas.microsoft.com/office/drawing/2014/main" id="{68F1C5CE-FADA-7F4E-B9F5-787B2E2C22A8}"/>
              </a:ext>
            </a:extLst>
          </p:cNvPr>
          <p:cNvSpPr>
            <a:spLocks noChangeArrowheads="1"/>
          </p:cNvSpPr>
          <p:nvPr/>
        </p:nvSpPr>
        <p:spPr bwMode="auto">
          <a:xfrm>
            <a:off x="8828304" y="3761155"/>
            <a:ext cx="1015272" cy="716701"/>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DL8: 400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8)</a:t>
            </a:r>
            <a:r>
              <a:rPr lang="en-US" altLang="en-US" sz="1400" b="0" baseline="30000" dirty="0">
                <a:solidFill>
                  <a:schemeClr val="tx1"/>
                </a:solidFill>
                <a:latin typeface="Calibri" panose="020F0502020204030204" pitchFamily="34" charset="0"/>
              </a:rPr>
              <a:t>†</a:t>
            </a:r>
            <a:endParaRPr lang="en-US" altLang="en-US" sz="1400" b="0" dirty="0">
              <a:solidFill>
                <a:schemeClr val="tx1"/>
              </a:solidFill>
              <a:latin typeface="Calibri" panose="020F0502020204030204" pitchFamily="34" charset="0"/>
            </a:endParaRPr>
          </a:p>
        </p:txBody>
      </p:sp>
      <p:sp>
        <p:nvSpPr>
          <p:cNvPr id="52" name="Rectangle 49">
            <a:extLst>
              <a:ext uri="{FF2B5EF4-FFF2-40B4-BE49-F238E27FC236}">
                <a16:creationId xmlns:a16="http://schemas.microsoft.com/office/drawing/2014/main" id="{3411370A-91EC-5C46-9264-949C41DB9E7D}"/>
              </a:ext>
            </a:extLst>
          </p:cNvPr>
          <p:cNvSpPr>
            <a:spLocks noChangeArrowheads="1"/>
          </p:cNvSpPr>
          <p:nvPr/>
        </p:nvSpPr>
        <p:spPr bwMode="auto">
          <a:xfrm>
            <a:off x="9861068" y="3761155"/>
            <a:ext cx="1015272" cy="716701"/>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DL9: 800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4)</a:t>
            </a:r>
            <a:r>
              <a:rPr lang="en-US" altLang="en-US" sz="1400" b="0" baseline="30000" dirty="0">
                <a:solidFill>
                  <a:schemeClr val="tx1"/>
                </a:solidFill>
                <a:latin typeface="Calibri" panose="020F0502020204030204" pitchFamily="34" charset="0"/>
              </a:rPr>
              <a:t>†</a:t>
            </a:r>
            <a:endParaRPr lang="en-US" altLang="en-US" sz="14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04454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REGN5458 in R/R MM: BL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 Box 15">
            <a:extLst>
              <a:ext uri="{FF2B5EF4-FFF2-40B4-BE49-F238E27FC236}">
                <a16:creationId xmlns:a16="http://schemas.microsoft.com/office/drawing/2014/main" id="{508610FA-C45B-8A42-94AF-D2EBCE2A241E}"/>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Zonder. ASH 2021. Abstr 160.</a:t>
            </a:r>
            <a:endParaRPr lang="en-US" altLang="en-US" sz="1200" b="0" dirty="0">
              <a:solidFill>
                <a:schemeClr val="bg2"/>
              </a:solidFill>
              <a:latin typeface="Calibri" panose="020F0502020204030204" pitchFamily="34" charset="0"/>
            </a:endParaRPr>
          </a:p>
        </p:txBody>
      </p:sp>
      <p:graphicFrame>
        <p:nvGraphicFramePr>
          <p:cNvPr id="11" name="Group 3">
            <a:extLst>
              <a:ext uri="{FF2B5EF4-FFF2-40B4-BE49-F238E27FC236}">
                <a16:creationId xmlns:a16="http://schemas.microsoft.com/office/drawing/2014/main" id="{A139174B-7B3F-5E45-BAF6-08FE961243C1}"/>
              </a:ext>
            </a:extLst>
          </p:cNvPr>
          <p:cNvGraphicFramePr>
            <a:graphicFrameLocks/>
          </p:cNvGraphicFramePr>
          <p:nvPr>
            <p:extLst>
              <p:ext uri="{D42A27DB-BD31-4B8C-83A1-F6EECF244321}">
                <p14:modId xmlns:p14="http://schemas.microsoft.com/office/powerpoint/2010/main" val="2906441674"/>
              </p:ext>
            </p:extLst>
          </p:nvPr>
        </p:nvGraphicFramePr>
        <p:xfrm>
          <a:off x="522288" y="1610437"/>
          <a:ext cx="5373688" cy="4724544"/>
        </p:xfrm>
        <a:graphic>
          <a:graphicData uri="http://schemas.openxmlformats.org/drawingml/2006/table">
            <a:tbl>
              <a:tblPr/>
              <a:tblGrid>
                <a:gridCol w="3970337">
                  <a:extLst>
                    <a:ext uri="{9D8B030D-6E8A-4147-A177-3AD203B41FA5}">
                      <a16:colId xmlns:a16="http://schemas.microsoft.com/office/drawing/2014/main" val="20000"/>
                    </a:ext>
                  </a:extLst>
                </a:gridCol>
                <a:gridCol w="1403351">
                  <a:extLst>
                    <a:ext uri="{9D8B030D-6E8A-4147-A177-3AD203B41FA5}">
                      <a16:colId xmlns:a16="http://schemas.microsoft.com/office/drawing/2014/main" val="20001"/>
                    </a:ext>
                  </a:extLst>
                </a:gridCol>
              </a:tblGrid>
              <a:tr h="44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80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(41-81)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80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yr of age,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80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211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5"/>
                  </a:ext>
                </a:extLst>
              </a:tr>
              <a:tr h="8211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Revised ISS stage at entry,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6"/>
                  </a:ext>
                </a:extLst>
              </a:tr>
              <a:tr h="2580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autologous transplantation,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7"/>
                  </a:ext>
                </a:extLst>
              </a:tr>
              <a:tr h="2580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Plasma cell burden – BMPC ≥50%,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17/44 (39)</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36546774"/>
                  </a:ext>
                </a:extLst>
              </a:tr>
              <a:tr h="2580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Cytogenetic high risk, n/N (%)</a:t>
                      </a:r>
                      <a:r>
                        <a:rPr lang="en-US" sz="1600" b="0" baseline="30000" dirty="0">
                          <a:solidFill>
                            <a:schemeClr val="bg1"/>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10/57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98974869"/>
                  </a:ext>
                </a:extLst>
              </a:tr>
            </a:tbl>
          </a:graphicData>
        </a:graphic>
      </p:graphicFrame>
      <p:graphicFrame>
        <p:nvGraphicFramePr>
          <p:cNvPr id="14" name="Group 3">
            <a:extLst>
              <a:ext uri="{FF2B5EF4-FFF2-40B4-BE49-F238E27FC236}">
                <a16:creationId xmlns:a16="http://schemas.microsoft.com/office/drawing/2014/main" id="{9B0D03CE-C6C8-BC40-A8DA-91A78DA73945}"/>
              </a:ext>
            </a:extLst>
          </p:cNvPr>
          <p:cNvGraphicFramePr>
            <a:graphicFrameLocks/>
          </p:cNvGraphicFramePr>
          <p:nvPr>
            <p:extLst>
              <p:ext uri="{D42A27DB-BD31-4B8C-83A1-F6EECF244321}">
                <p14:modId xmlns:p14="http://schemas.microsoft.com/office/powerpoint/2010/main" val="1310597270"/>
              </p:ext>
            </p:extLst>
          </p:nvPr>
        </p:nvGraphicFramePr>
        <p:xfrm>
          <a:off x="6384926" y="1610437"/>
          <a:ext cx="5373688" cy="3383360"/>
        </p:xfrm>
        <a:graphic>
          <a:graphicData uri="http://schemas.openxmlformats.org/drawingml/2006/table">
            <a:tbl>
              <a:tblPr/>
              <a:tblGrid>
                <a:gridCol w="3965574">
                  <a:extLst>
                    <a:ext uri="{9D8B030D-6E8A-4147-A177-3AD203B41FA5}">
                      <a16:colId xmlns:a16="http://schemas.microsoft.com/office/drawing/2014/main" val="20000"/>
                    </a:ext>
                  </a:extLst>
                </a:gridCol>
                <a:gridCol w="1408114">
                  <a:extLst>
                    <a:ext uri="{9D8B030D-6E8A-4147-A177-3AD203B41FA5}">
                      <a16:colId xmlns:a16="http://schemas.microsoft.com/office/drawing/2014/main" val="20001"/>
                    </a:ext>
                  </a:extLst>
                </a:gridCol>
              </a:tblGrid>
              <a:tr h="4139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65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913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Progressed-refractory, n (%)</a:t>
                      </a:r>
                      <a:r>
                        <a:rPr lang="en-US" sz="1600" b="0" baseline="30000" dirty="0">
                          <a:solidFill>
                            <a:schemeClr val="bg1"/>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Triple refractory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Quad refractory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Penta refractory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687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Anti-CD38 Ab (daratumumab/isatuximab)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Immunomodulatory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65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to last line of therapy,</a:t>
                      </a:r>
                      <a:r>
                        <a:rPr lang="en-US" sz="1600" b="0" baseline="30000" dirty="0">
                          <a:solidFill>
                            <a:schemeClr val="bg1"/>
                          </a:solidFill>
                          <a:latin typeface="Calibri" panose="020F0502020204030204" pitchFamily="34" charset="0"/>
                        </a:rPr>
                        <a:t>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5"/>
                  </a:ext>
                </a:extLst>
              </a:tr>
            </a:tbl>
          </a:graphicData>
        </a:graphic>
      </p:graphicFrame>
      <p:sp>
        <p:nvSpPr>
          <p:cNvPr id="15" name="TextBox 14">
            <a:extLst>
              <a:ext uri="{FF2B5EF4-FFF2-40B4-BE49-F238E27FC236}">
                <a16:creationId xmlns:a16="http://schemas.microsoft.com/office/drawing/2014/main" id="{C7427E91-312D-EA47-B1E9-B85FA85D99E3}"/>
              </a:ext>
            </a:extLst>
          </p:cNvPr>
          <p:cNvSpPr txBox="1"/>
          <p:nvPr/>
        </p:nvSpPr>
        <p:spPr bwMode="auto">
          <a:xfrm>
            <a:off x="6316258" y="5019465"/>
            <a:ext cx="5353454"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*Including 2 patients with tandem autologous transplant.</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del(17p) and/or t(4;14) and/or t(14;16).</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All mutually exclusive.</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Relapse or lack of response within 60 days of last line of therapy.</a:t>
            </a:r>
          </a:p>
        </p:txBody>
      </p:sp>
    </p:spTree>
    <p:extLst>
      <p:ext uri="{BB962C8B-B14F-4D97-AF65-F5344CB8AC3E}">
        <p14:creationId xmlns:p14="http://schemas.microsoft.com/office/powerpoint/2010/main" val="2737516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REGN5458 in R/R MM: Safety Summary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92F3D102-8FB5-084B-B17C-B9FCE9403D99}"/>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Zonder. ASH 2021. Abstr 160.</a:t>
            </a:r>
            <a:endParaRPr lang="en-US" altLang="en-US" sz="1200" b="0" dirty="0">
              <a:solidFill>
                <a:schemeClr val="bg2"/>
              </a:solidFill>
              <a:latin typeface="Calibri" panose="020F0502020204030204" pitchFamily="34" charset="0"/>
            </a:endParaRPr>
          </a:p>
        </p:txBody>
      </p:sp>
      <p:sp>
        <p:nvSpPr>
          <p:cNvPr id="15" name="Content Placeholder 6">
            <a:extLst>
              <a:ext uri="{FF2B5EF4-FFF2-40B4-BE49-F238E27FC236}">
                <a16:creationId xmlns:a16="http://schemas.microsoft.com/office/drawing/2014/main" id="{C017A4B5-360D-7F4D-A816-5879A13443B2}"/>
              </a:ext>
            </a:extLst>
          </p:cNvPr>
          <p:cNvSpPr txBox="1">
            <a:spLocks/>
          </p:cNvSpPr>
          <p:nvPr/>
        </p:nvSpPr>
        <p:spPr>
          <a:xfrm>
            <a:off x="6252634" y="1510730"/>
            <a:ext cx="5229570" cy="467946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DLTs: n = 2 </a:t>
            </a:r>
          </a:p>
          <a:p>
            <a:pPr lvl="1"/>
            <a:r>
              <a:rPr lang="en-US" sz="1800" b="0" kern="0" dirty="0"/>
              <a:t>24-mg and 96-mg dose levels</a:t>
            </a:r>
          </a:p>
          <a:p>
            <a:pPr lvl="1"/>
            <a:r>
              <a:rPr lang="en-US" sz="1800" b="0" kern="0" dirty="0"/>
              <a:t>Maximum-tolerated dose not reached</a:t>
            </a:r>
          </a:p>
          <a:p>
            <a:r>
              <a:rPr lang="en-US" sz="1800" b="0" kern="0" dirty="0"/>
              <a:t>ICANS</a:t>
            </a:r>
          </a:p>
          <a:p>
            <a:pPr lvl="1">
              <a:spcBef>
                <a:spcPts val="400"/>
              </a:spcBef>
            </a:pPr>
            <a:r>
              <a:rPr lang="en-US" sz="1800" b="0" kern="0" dirty="0"/>
              <a:t>No grade 3 events</a:t>
            </a:r>
          </a:p>
          <a:p>
            <a:pPr lvl="1">
              <a:spcBef>
                <a:spcPts val="400"/>
              </a:spcBef>
            </a:pPr>
            <a:r>
              <a:rPr lang="en-US" sz="1800" b="0" kern="0" dirty="0"/>
              <a:t>Grade 2 events: n = 3 (4%)</a:t>
            </a:r>
          </a:p>
          <a:p>
            <a:r>
              <a:rPr lang="en-US" sz="1800" b="0" kern="0" dirty="0"/>
              <a:t>Deaths: n = 5 (7%; deemed unrelated to tx)</a:t>
            </a:r>
          </a:p>
          <a:p>
            <a:pPr lvl="1">
              <a:spcBef>
                <a:spcPts val="400"/>
              </a:spcBef>
            </a:pPr>
            <a:r>
              <a:rPr lang="en-US" sz="1600" b="0" kern="0" dirty="0"/>
              <a:t>Sepsis: n = 3</a:t>
            </a:r>
          </a:p>
          <a:p>
            <a:pPr lvl="1">
              <a:spcBef>
                <a:spcPts val="400"/>
              </a:spcBef>
            </a:pPr>
            <a:r>
              <a:rPr lang="en-US" sz="1600" b="0" kern="0" dirty="0"/>
              <a:t>COVID-19: n = 1</a:t>
            </a:r>
          </a:p>
          <a:p>
            <a:pPr lvl="1">
              <a:spcBef>
                <a:spcPts val="400"/>
              </a:spcBef>
            </a:pPr>
            <a:r>
              <a:rPr lang="en-US" sz="1600" b="0" kern="0" dirty="0"/>
              <a:t>Pneumonia: n = 1</a:t>
            </a:r>
          </a:p>
          <a:p>
            <a:r>
              <a:rPr lang="en-US" sz="1800" b="0" kern="0" dirty="0"/>
              <a:t>PK: serum concentration increased approximately proportional to dose increase</a:t>
            </a:r>
          </a:p>
          <a:p>
            <a:endParaRPr lang="en-US" sz="1800" b="0" kern="0" dirty="0"/>
          </a:p>
        </p:txBody>
      </p:sp>
      <p:graphicFrame>
        <p:nvGraphicFramePr>
          <p:cNvPr id="16" name="Group 3">
            <a:extLst>
              <a:ext uri="{FF2B5EF4-FFF2-40B4-BE49-F238E27FC236}">
                <a16:creationId xmlns:a16="http://schemas.microsoft.com/office/drawing/2014/main" id="{89E393A2-FAD3-DA47-9B61-5DDFD82DA70F}"/>
              </a:ext>
            </a:extLst>
          </p:cNvPr>
          <p:cNvGraphicFramePr>
            <a:graphicFrameLocks/>
          </p:cNvGraphicFramePr>
          <p:nvPr>
            <p:extLst>
              <p:ext uri="{D42A27DB-BD31-4B8C-83A1-F6EECF244321}">
                <p14:modId xmlns:p14="http://schemas.microsoft.com/office/powerpoint/2010/main" val="510773465"/>
              </p:ext>
            </p:extLst>
          </p:nvPr>
        </p:nvGraphicFramePr>
        <p:xfrm>
          <a:off x="522290" y="1474336"/>
          <a:ext cx="5372829" cy="4937840"/>
        </p:xfrm>
        <a:graphic>
          <a:graphicData uri="http://schemas.openxmlformats.org/drawingml/2006/table">
            <a:tbl>
              <a:tblPr/>
              <a:tblGrid>
                <a:gridCol w="2895217">
                  <a:extLst>
                    <a:ext uri="{9D8B030D-6E8A-4147-A177-3AD203B41FA5}">
                      <a16:colId xmlns:a16="http://schemas.microsoft.com/office/drawing/2014/main" val="20000"/>
                    </a:ext>
                  </a:extLst>
                </a:gridCol>
                <a:gridCol w="856621">
                  <a:extLst>
                    <a:ext uri="{9D8B030D-6E8A-4147-A177-3AD203B41FA5}">
                      <a16:colId xmlns:a16="http://schemas.microsoft.com/office/drawing/2014/main" val="3383168345"/>
                    </a:ext>
                  </a:extLst>
                </a:gridCol>
                <a:gridCol w="856621">
                  <a:extLst>
                    <a:ext uri="{9D8B030D-6E8A-4147-A177-3AD203B41FA5}">
                      <a16:colId xmlns:a16="http://schemas.microsoft.com/office/drawing/2014/main" val="20001"/>
                    </a:ext>
                  </a:extLst>
                </a:gridCol>
                <a:gridCol w="764370">
                  <a:extLst>
                    <a:ext uri="{9D8B030D-6E8A-4147-A177-3AD203B41FA5}">
                      <a16:colId xmlns:a16="http://schemas.microsoft.com/office/drawing/2014/main" val="20002"/>
                    </a:ext>
                  </a:extLst>
                </a:gridCol>
              </a:tblGrid>
              <a:tr h="15829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 (N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FFFFFF"/>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FFFFFF"/>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5829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582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014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Hematologic in ≥20% of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Lymphopenia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878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Nonhematologic in ≥20% of pts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Back 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Chills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7" name="TextBox 16">
            <a:extLst>
              <a:ext uri="{FF2B5EF4-FFF2-40B4-BE49-F238E27FC236}">
                <a16:creationId xmlns:a16="http://schemas.microsoft.com/office/drawing/2014/main" id="{95144A8F-6D63-F34D-A25E-A9B3F14630C9}"/>
              </a:ext>
            </a:extLst>
          </p:cNvPr>
          <p:cNvSpPr txBox="1"/>
          <p:nvPr/>
        </p:nvSpPr>
        <p:spPr bwMode="auto">
          <a:xfrm>
            <a:off x="2337453" y="6380908"/>
            <a:ext cx="535345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*By NCI-CTCAE v5.0 (except CRS). </a:t>
            </a:r>
          </a:p>
        </p:txBody>
      </p:sp>
    </p:spTree>
    <p:extLst>
      <p:ext uri="{BB962C8B-B14F-4D97-AF65-F5344CB8AC3E}">
        <p14:creationId xmlns:p14="http://schemas.microsoft.com/office/powerpoint/2010/main" val="1528061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REGN5458 in R/R MM: CRS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92F3D102-8FB5-084B-B17C-B9FCE9403D99}"/>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Zonder. ASH 2021. Abstr 160.</a:t>
            </a:r>
            <a:endParaRPr lang="en-US" altLang="en-US" sz="1200" b="0" dirty="0">
              <a:solidFill>
                <a:schemeClr val="bg2"/>
              </a:solidFill>
              <a:latin typeface="Calibri" panose="020F0502020204030204" pitchFamily="34" charset="0"/>
            </a:endParaRPr>
          </a:p>
        </p:txBody>
      </p:sp>
      <p:sp>
        <p:nvSpPr>
          <p:cNvPr id="11" name="Content Placeholder 15">
            <a:extLst>
              <a:ext uri="{FF2B5EF4-FFF2-40B4-BE49-F238E27FC236}">
                <a16:creationId xmlns:a16="http://schemas.microsoft.com/office/drawing/2014/main" id="{EF8748D9-4462-C741-9E37-10176BEE7A7B}"/>
              </a:ext>
            </a:extLst>
          </p:cNvPr>
          <p:cNvSpPr txBox="1">
            <a:spLocks/>
          </p:cNvSpPr>
          <p:nvPr/>
        </p:nvSpPr>
        <p:spPr>
          <a:xfrm>
            <a:off x="6651843" y="5784179"/>
            <a:ext cx="5229570" cy="84749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endParaRPr lang="en-US" sz="2000" b="0" kern="0" dirty="0"/>
          </a:p>
        </p:txBody>
      </p:sp>
      <p:sp>
        <p:nvSpPr>
          <p:cNvPr id="12" name="Rectangle 11">
            <a:extLst>
              <a:ext uri="{FF2B5EF4-FFF2-40B4-BE49-F238E27FC236}">
                <a16:creationId xmlns:a16="http://schemas.microsoft.com/office/drawing/2014/main" id="{EEFACD5F-3FF5-144A-81A6-7D23A98F067B}"/>
              </a:ext>
            </a:extLst>
          </p:cNvPr>
          <p:cNvSpPr/>
          <p:nvPr/>
        </p:nvSpPr>
        <p:spPr>
          <a:xfrm>
            <a:off x="609759" y="4453541"/>
            <a:ext cx="5405978" cy="523220"/>
          </a:xfrm>
          <a:prstGeom prst="rect">
            <a:avLst/>
          </a:prstGeom>
        </p:spPr>
        <p:txBody>
          <a:bodyPr wrap="square">
            <a:spAutoFit/>
          </a:bodyPr>
          <a:lstStyle/>
          <a:p>
            <a:r>
              <a:rPr lang="en-US" sz="1400" b="0" dirty="0">
                <a:solidFill>
                  <a:srgbClr val="000000"/>
                </a:solidFill>
                <a:latin typeface="Calibri"/>
                <a:cs typeface="Calibri"/>
              </a:rPr>
              <a:t>*Highest severity of CRS per ASTCT from each patient included.</a:t>
            </a:r>
          </a:p>
          <a:p>
            <a:r>
              <a:rPr lang="en-US" sz="1400" b="0" baseline="30000" dirty="0">
                <a:solidFill>
                  <a:schemeClr val="bg1"/>
                </a:solidFill>
                <a:latin typeface="Calibri" panose="020F0502020204030204" pitchFamily="34" charset="0"/>
              </a:rPr>
              <a:t>†</a:t>
            </a:r>
            <a:r>
              <a:rPr lang="en-US" sz="1400" b="0" dirty="0">
                <a:solidFill>
                  <a:srgbClr val="000000"/>
                </a:solidFill>
                <a:latin typeface="Calibri"/>
                <a:cs typeface="Calibri"/>
              </a:rPr>
              <a:t>Per ASTCT.</a:t>
            </a:r>
          </a:p>
        </p:txBody>
      </p:sp>
      <p:graphicFrame>
        <p:nvGraphicFramePr>
          <p:cNvPr id="13" name="Group 3">
            <a:extLst>
              <a:ext uri="{FF2B5EF4-FFF2-40B4-BE49-F238E27FC236}">
                <a16:creationId xmlns:a16="http://schemas.microsoft.com/office/drawing/2014/main" id="{0CEBA984-68C7-0846-A8C7-281FF63C4CEF}"/>
              </a:ext>
            </a:extLst>
          </p:cNvPr>
          <p:cNvGraphicFramePr>
            <a:graphicFrameLocks/>
          </p:cNvGraphicFramePr>
          <p:nvPr>
            <p:extLst>
              <p:ext uri="{D42A27DB-BD31-4B8C-83A1-F6EECF244321}">
                <p14:modId xmlns:p14="http://schemas.microsoft.com/office/powerpoint/2010/main" val="1242342858"/>
              </p:ext>
            </p:extLst>
          </p:nvPr>
        </p:nvGraphicFramePr>
        <p:xfrm>
          <a:off x="6384926" y="1621084"/>
          <a:ext cx="5373687" cy="2987136"/>
        </p:xfrm>
        <a:graphic>
          <a:graphicData uri="http://schemas.openxmlformats.org/drawingml/2006/table">
            <a:tbl>
              <a:tblPr/>
              <a:tblGrid>
                <a:gridCol w="3856556">
                  <a:extLst>
                    <a:ext uri="{9D8B030D-6E8A-4147-A177-3AD203B41FA5}">
                      <a16:colId xmlns:a16="http://schemas.microsoft.com/office/drawing/2014/main" val="20000"/>
                    </a:ext>
                  </a:extLst>
                </a:gridCol>
                <a:gridCol w="1517131">
                  <a:extLst>
                    <a:ext uri="{9D8B030D-6E8A-4147-A177-3AD203B41FA5}">
                      <a16:colId xmlns:a16="http://schemas.microsoft.com/office/drawing/2014/main" val="20001"/>
                    </a:ext>
                  </a:extLst>
                </a:gridCol>
              </a:tblGrid>
              <a:tr h="4365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494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94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CRS onset,</a:t>
                      </a:r>
                      <a:r>
                        <a:rPr lang="en-US" sz="1600" b="0" baseline="30000" dirty="0">
                          <a:solidFill>
                            <a:schemeClr val="bg1"/>
                          </a:solidFill>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hr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10.1 (6-47)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94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CRS,</a:t>
                      </a:r>
                      <a:r>
                        <a:rPr lang="en-US" sz="1600" b="0" baseline="30000" dirty="0">
                          <a:solidFill>
                            <a:schemeClr val="bg1"/>
                          </a:solidFill>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hr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 (0-96)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365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CRS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5"/>
                  </a:ext>
                </a:extLst>
              </a:tr>
              <a:tr h="6236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Supportive measures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Tocilizumab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Steroids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8"/>
                  </a:ext>
                </a:extLst>
              </a:tr>
            </a:tbl>
          </a:graphicData>
        </a:graphic>
      </p:graphicFrame>
      <p:graphicFrame>
        <p:nvGraphicFramePr>
          <p:cNvPr id="57" name="Group 3">
            <a:extLst>
              <a:ext uri="{FF2B5EF4-FFF2-40B4-BE49-F238E27FC236}">
                <a16:creationId xmlns:a16="http://schemas.microsoft.com/office/drawing/2014/main" id="{7D82604C-DAC8-4F41-9C63-6D505B878160}"/>
              </a:ext>
            </a:extLst>
          </p:cNvPr>
          <p:cNvGraphicFramePr>
            <a:graphicFrameLocks/>
          </p:cNvGraphicFramePr>
          <p:nvPr>
            <p:extLst>
              <p:ext uri="{D42A27DB-BD31-4B8C-83A1-F6EECF244321}">
                <p14:modId xmlns:p14="http://schemas.microsoft.com/office/powerpoint/2010/main" val="705411811"/>
              </p:ext>
            </p:extLst>
          </p:nvPr>
        </p:nvGraphicFramePr>
        <p:xfrm>
          <a:off x="719138" y="2907470"/>
          <a:ext cx="5303060" cy="1412436"/>
        </p:xfrm>
        <a:graphic>
          <a:graphicData uri="http://schemas.openxmlformats.org/drawingml/2006/table">
            <a:tbl>
              <a:tblPr/>
              <a:tblGrid>
                <a:gridCol w="1714744">
                  <a:extLst>
                    <a:ext uri="{9D8B030D-6E8A-4147-A177-3AD203B41FA5}">
                      <a16:colId xmlns:a16="http://schemas.microsoft.com/office/drawing/2014/main" val="20000"/>
                    </a:ext>
                  </a:extLst>
                </a:gridCol>
                <a:gridCol w="1321344">
                  <a:extLst>
                    <a:ext uri="{9D8B030D-6E8A-4147-A177-3AD203B41FA5}">
                      <a16:colId xmlns:a16="http://schemas.microsoft.com/office/drawing/2014/main" val="20001"/>
                    </a:ext>
                  </a:extLst>
                </a:gridCol>
                <a:gridCol w="1127977">
                  <a:extLst>
                    <a:ext uri="{9D8B030D-6E8A-4147-A177-3AD203B41FA5}">
                      <a16:colId xmlns:a16="http://schemas.microsoft.com/office/drawing/2014/main" val="3427313099"/>
                    </a:ext>
                  </a:extLst>
                </a:gridCol>
                <a:gridCol w="1138995">
                  <a:extLst>
                    <a:ext uri="{9D8B030D-6E8A-4147-A177-3AD203B41FA5}">
                      <a16:colId xmlns:a16="http://schemas.microsoft.com/office/drawing/2014/main" val="804121934"/>
                    </a:ext>
                  </a:extLst>
                </a:gridCol>
              </a:tblGrid>
              <a:tr h="3981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CRS,*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05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065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15" name="Content Placeholder 14">
            <a:extLst>
              <a:ext uri="{FF2B5EF4-FFF2-40B4-BE49-F238E27FC236}">
                <a16:creationId xmlns:a16="http://schemas.microsoft.com/office/drawing/2014/main" id="{1318AAF9-FC8A-4C6F-9AB1-C3913CA8CEC7}"/>
              </a:ext>
            </a:extLst>
          </p:cNvPr>
          <p:cNvSpPr txBox="1">
            <a:spLocks/>
          </p:cNvSpPr>
          <p:nvPr/>
        </p:nvSpPr>
        <p:spPr bwMode="auto">
          <a:xfrm>
            <a:off x="768855" y="1642427"/>
            <a:ext cx="5038220" cy="749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Most patients did not develop CRS</a:t>
            </a:r>
          </a:p>
          <a:p>
            <a:pPr lvl="1"/>
            <a:r>
              <a:rPr lang="en-US" sz="1800" b="0" kern="0" dirty="0"/>
              <a:t>CRS onset most frequent during first 2 wk of REGN5458 therapy</a:t>
            </a:r>
          </a:p>
          <a:p>
            <a:endParaRPr lang="en-US" sz="2000" b="0" kern="0" dirty="0"/>
          </a:p>
        </p:txBody>
      </p:sp>
      <p:sp>
        <p:nvSpPr>
          <p:cNvPr id="16" name="Content Placeholder 14">
            <a:extLst>
              <a:ext uri="{FF2B5EF4-FFF2-40B4-BE49-F238E27FC236}">
                <a16:creationId xmlns:a16="http://schemas.microsoft.com/office/drawing/2014/main" id="{9B0D6664-5ECA-4EE9-9C50-D24D05B29193}"/>
              </a:ext>
            </a:extLst>
          </p:cNvPr>
          <p:cNvSpPr>
            <a:spLocks noGrp="1"/>
          </p:cNvSpPr>
          <p:nvPr>
            <p:ph sz="half" idx="1"/>
          </p:nvPr>
        </p:nvSpPr>
        <p:spPr>
          <a:xfrm>
            <a:off x="6449335" y="4838260"/>
            <a:ext cx="5309278" cy="749391"/>
          </a:xfrm>
        </p:spPr>
        <p:txBody>
          <a:bodyPr/>
          <a:lstStyle/>
          <a:p>
            <a:r>
              <a:rPr lang="en-US" sz="2000" dirty="0"/>
              <a:t>No grade ≥3 CRS, no correlation between CRS and DL or response</a:t>
            </a:r>
          </a:p>
        </p:txBody>
      </p:sp>
    </p:spTree>
    <p:extLst>
      <p:ext uri="{BB962C8B-B14F-4D97-AF65-F5344CB8AC3E}">
        <p14:creationId xmlns:p14="http://schemas.microsoft.com/office/powerpoint/2010/main" val="2879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REGN5458 in R/R MM: Response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92F3D102-8FB5-084B-B17C-B9FCE9403D99}"/>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Zonder. ASH 2021. Abstr 160.</a:t>
            </a:r>
            <a:endParaRPr lang="en-US" altLang="en-US" sz="1200" b="0" dirty="0">
              <a:solidFill>
                <a:schemeClr val="bg2"/>
              </a:solidFill>
              <a:latin typeface="Calibri" panose="020F0502020204030204" pitchFamily="34" charset="0"/>
            </a:endParaRPr>
          </a:p>
        </p:txBody>
      </p:sp>
      <p:sp>
        <p:nvSpPr>
          <p:cNvPr id="10" name="Content Placeholder 14">
            <a:extLst>
              <a:ext uri="{FF2B5EF4-FFF2-40B4-BE49-F238E27FC236}">
                <a16:creationId xmlns:a16="http://schemas.microsoft.com/office/drawing/2014/main" id="{F825EB00-BABB-4349-94F1-E77D099AD1E3}"/>
              </a:ext>
            </a:extLst>
          </p:cNvPr>
          <p:cNvSpPr>
            <a:spLocks noGrp="1"/>
          </p:cNvSpPr>
          <p:nvPr>
            <p:ph sz="half" idx="1"/>
          </p:nvPr>
        </p:nvSpPr>
        <p:spPr>
          <a:xfrm>
            <a:off x="601820" y="1510730"/>
            <a:ext cx="5309278" cy="1169210"/>
          </a:xfrm>
        </p:spPr>
        <p:txBody>
          <a:bodyPr/>
          <a:lstStyle/>
          <a:p>
            <a:r>
              <a:rPr lang="en-US" sz="2000" dirty="0"/>
              <a:t>51% ORR for all enrolled patients</a:t>
            </a:r>
          </a:p>
          <a:p>
            <a:r>
              <a:rPr lang="en-US" sz="2000" dirty="0"/>
              <a:t>86% ≥VGPR and 43% ≥CR among all responders </a:t>
            </a:r>
          </a:p>
          <a:p>
            <a:r>
              <a:rPr lang="en-US" sz="2000" dirty="0"/>
              <a:t>For patients achieving CR/sCR (with available data), 4/10 negative at MRD 10</a:t>
            </a:r>
            <a:r>
              <a:rPr lang="en-US" sz="2000" baseline="30000" dirty="0"/>
              <a:t>-5</a:t>
            </a:r>
          </a:p>
        </p:txBody>
      </p:sp>
      <p:graphicFrame>
        <p:nvGraphicFramePr>
          <p:cNvPr id="57" name="Group 3">
            <a:extLst>
              <a:ext uri="{FF2B5EF4-FFF2-40B4-BE49-F238E27FC236}">
                <a16:creationId xmlns:a16="http://schemas.microsoft.com/office/drawing/2014/main" id="{7D82604C-DAC8-4F41-9C63-6D505B878160}"/>
              </a:ext>
            </a:extLst>
          </p:cNvPr>
          <p:cNvGraphicFramePr>
            <a:graphicFrameLocks/>
          </p:cNvGraphicFramePr>
          <p:nvPr>
            <p:extLst>
              <p:ext uri="{D42A27DB-BD31-4B8C-83A1-F6EECF244321}">
                <p14:modId xmlns:p14="http://schemas.microsoft.com/office/powerpoint/2010/main" val="460415549"/>
              </p:ext>
            </p:extLst>
          </p:nvPr>
        </p:nvGraphicFramePr>
        <p:xfrm>
          <a:off x="719137" y="3500038"/>
          <a:ext cx="5321569" cy="2103152"/>
        </p:xfrm>
        <a:graphic>
          <a:graphicData uri="http://schemas.openxmlformats.org/drawingml/2006/table">
            <a:tbl>
              <a:tblPr/>
              <a:tblGrid>
                <a:gridCol w="1802880">
                  <a:extLst>
                    <a:ext uri="{9D8B030D-6E8A-4147-A177-3AD203B41FA5}">
                      <a16:colId xmlns:a16="http://schemas.microsoft.com/office/drawing/2014/main" val="20000"/>
                    </a:ext>
                  </a:extLst>
                </a:gridCol>
                <a:gridCol w="1243805">
                  <a:extLst>
                    <a:ext uri="{9D8B030D-6E8A-4147-A177-3AD203B41FA5}">
                      <a16:colId xmlns:a16="http://schemas.microsoft.com/office/drawing/2014/main" val="20001"/>
                    </a:ext>
                  </a:extLst>
                </a:gridCol>
                <a:gridCol w="1131914">
                  <a:extLst>
                    <a:ext uri="{9D8B030D-6E8A-4147-A177-3AD203B41FA5}">
                      <a16:colId xmlns:a16="http://schemas.microsoft.com/office/drawing/2014/main" val="3427313099"/>
                    </a:ext>
                  </a:extLst>
                </a:gridCol>
                <a:gridCol w="1142970">
                  <a:extLst>
                    <a:ext uri="{9D8B030D-6E8A-4147-A177-3AD203B41FA5}">
                      <a16:colId xmlns:a16="http://schemas.microsoft.com/office/drawing/2014/main" val="804121934"/>
                    </a:ext>
                  </a:extLst>
                </a:gridCol>
              </a:tblGrid>
              <a:tr h="3981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05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VGPR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15" name="Content Placeholder 14">
            <a:extLst>
              <a:ext uri="{FF2B5EF4-FFF2-40B4-BE49-F238E27FC236}">
                <a16:creationId xmlns:a16="http://schemas.microsoft.com/office/drawing/2014/main" id="{4FF9E133-DB47-BC47-BBB3-042C8BA286E9}"/>
              </a:ext>
            </a:extLst>
          </p:cNvPr>
          <p:cNvSpPr txBox="1">
            <a:spLocks/>
          </p:cNvSpPr>
          <p:nvPr/>
        </p:nvSpPr>
        <p:spPr bwMode="auto">
          <a:xfrm>
            <a:off x="6449335" y="1495287"/>
            <a:ext cx="5309278" cy="467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dirty="0"/>
              <a:t>Time to response</a:t>
            </a:r>
          </a:p>
          <a:p>
            <a:pPr lvl="1"/>
            <a:r>
              <a:rPr lang="en-US" sz="1800" b="0" dirty="0"/>
              <a:t>Median: &lt;1 mo</a:t>
            </a:r>
          </a:p>
          <a:p>
            <a:pPr lvl="1"/>
            <a:r>
              <a:rPr lang="en-US" sz="1800" b="0" dirty="0"/>
              <a:t>70% within first 2 mo</a:t>
            </a:r>
          </a:p>
          <a:p>
            <a:r>
              <a:rPr lang="en-US" sz="2000" b="0" dirty="0"/>
              <a:t>Estimated median DoR not reached</a:t>
            </a:r>
          </a:p>
          <a:p>
            <a:pPr lvl="1"/>
            <a:r>
              <a:rPr lang="en-US" sz="2000" b="0" dirty="0"/>
              <a:t>Probability of EFS in responders at 8 mo: 90.2% (95% CI: 72.6-96.7)</a:t>
            </a:r>
          </a:p>
          <a:p>
            <a:r>
              <a:rPr lang="en-US" sz="2000" b="0" dirty="0"/>
              <a:t>Longest responses ongoing for &gt;19 mo at latest data cutoff (September 30, 2021)</a:t>
            </a:r>
          </a:p>
          <a:p>
            <a:endParaRPr lang="en-US" sz="2000" b="0" dirty="0"/>
          </a:p>
        </p:txBody>
      </p:sp>
      <p:sp>
        <p:nvSpPr>
          <p:cNvPr id="2" name="TextBox 1">
            <a:extLst>
              <a:ext uri="{FF2B5EF4-FFF2-40B4-BE49-F238E27FC236}">
                <a16:creationId xmlns:a16="http://schemas.microsoft.com/office/drawing/2014/main" id="{9CD5DA1A-A9C8-4E02-94B9-788CE4BBE5F6}"/>
              </a:ext>
            </a:extLst>
          </p:cNvPr>
          <p:cNvSpPr txBox="1"/>
          <p:nvPr/>
        </p:nvSpPr>
        <p:spPr bwMode="auto">
          <a:xfrm>
            <a:off x="667016" y="5603190"/>
            <a:ext cx="56575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*Includes all patients who were evaluable for response assessment at 4 wk.</a:t>
            </a:r>
          </a:p>
        </p:txBody>
      </p:sp>
    </p:spTree>
    <p:extLst>
      <p:ext uri="{BB962C8B-B14F-4D97-AF65-F5344CB8AC3E}">
        <p14:creationId xmlns:p14="http://schemas.microsoft.com/office/powerpoint/2010/main" val="81401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REGN5458 in R/R MM: Investigator’s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pPr>
              <a:lnSpc>
                <a:spcPct val="85000"/>
              </a:lnSpc>
            </a:pPr>
            <a:r>
              <a:rPr lang="en-US" sz="2000" dirty="0"/>
              <a:t>REGN5458 was well tolerated, safe, and achieved deep and durable responses in patients with heavily pretreated R/R MM who were at least triple refractory</a:t>
            </a:r>
          </a:p>
          <a:p>
            <a:pPr lvl="1">
              <a:lnSpc>
                <a:spcPct val="85000"/>
              </a:lnSpc>
            </a:pPr>
            <a:r>
              <a:rPr lang="en-US" sz="1800" dirty="0"/>
              <a:t>Maximum tolerated dose was not reached</a:t>
            </a:r>
          </a:p>
          <a:p>
            <a:pPr lvl="1">
              <a:lnSpc>
                <a:spcPct val="85000"/>
              </a:lnSpc>
            </a:pPr>
            <a:r>
              <a:rPr lang="en-US" sz="1800" dirty="0"/>
              <a:t>CRS: 38%; no grade ≥3 CRS or neurotoxicity; grade 2 CRS in 3 patients; grade 1 CRS within first 2 wk and resolved within a day; dose level did not correlate with CRS</a:t>
            </a:r>
          </a:p>
          <a:p>
            <a:pPr>
              <a:lnSpc>
                <a:spcPct val="85000"/>
              </a:lnSpc>
            </a:pPr>
            <a:r>
              <a:rPr lang="en-US" sz="2000" dirty="0"/>
              <a:t>Among all responders, 86% achieved VGPR, 43% achieved ≥CR</a:t>
            </a:r>
          </a:p>
          <a:p>
            <a:pPr lvl="1">
              <a:lnSpc>
                <a:spcPct val="85000"/>
              </a:lnSpc>
            </a:pPr>
            <a:r>
              <a:rPr lang="en-US" sz="1800" dirty="0"/>
              <a:t>ORR 75% and VGPR ≥58% with REGN5458 200-800 mg doses</a:t>
            </a:r>
          </a:p>
          <a:p>
            <a:pPr lvl="1">
              <a:lnSpc>
                <a:spcPct val="85000"/>
              </a:lnSpc>
            </a:pPr>
            <a:r>
              <a:rPr lang="en-US" sz="1800" dirty="0"/>
              <a:t>Estimated median DoR not reached </a:t>
            </a:r>
          </a:p>
          <a:p>
            <a:pPr lvl="1">
              <a:lnSpc>
                <a:spcPct val="85000"/>
              </a:lnSpc>
            </a:pPr>
            <a:r>
              <a:rPr lang="en-US" sz="1800" dirty="0"/>
              <a:t>Probability of EFS in responders at 8 mo: 90.2% (95% CI: 72.6%-96.7%)</a:t>
            </a:r>
          </a:p>
          <a:p>
            <a:pPr>
              <a:lnSpc>
                <a:spcPct val="85000"/>
              </a:lnSpc>
            </a:pPr>
            <a:r>
              <a:rPr lang="en-US" sz="2000" dirty="0"/>
              <a:t>Recruitment for phase II portion ongoing</a:t>
            </a:r>
          </a:p>
        </p:txBody>
      </p:sp>
      <p:sp>
        <p:nvSpPr>
          <p:cNvPr id="12" name="Text Box 15">
            <a:extLst>
              <a:ext uri="{FF2B5EF4-FFF2-40B4-BE49-F238E27FC236}">
                <a16:creationId xmlns:a16="http://schemas.microsoft.com/office/drawing/2014/main" id="{C7352FD9-7CD4-AC41-8087-827BB68CC816}"/>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Zonder. ASH 2021. Abstr 160.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803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56M7VY3CDVN5-1549005438-2</_dlc_DocId>
    <_dlc_DocIdUrl xmlns="d54cbe69-32bd-412a-b004-9152f949605e">
      <Url>https://intranet.clinicaloptions.com/mews/oncology/ONC_2021_ASH_CF_(PRP4549)/MM_160_Zonder/_layouts/15/DocIdRedir.aspx?ID=56M7VY3CDVN5-1549005438-2</Url>
      <Description>56M7VY3CDVN5-1549005438-2</Description>
    </_dlc_DocIdUrl>
    <Document_x0020_Category xmlns="dbdc5698-b10c-4f7d-bbcb-94557ad9741c">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64555DC66D42304186D30D60897BA2C1" ma:contentTypeVersion="1" ma:contentTypeDescription="Create a new document." ma:contentTypeScope="" ma:versionID="0f5a705f2ef94873f3a80d5866f3d9e8">
  <xsd:schema xmlns:xsd="http://www.w3.org/2001/XMLSchema" xmlns:xs="http://www.w3.org/2001/XMLSchema" xmlns:p="http://schemas.microsoft.com/office/2006/metadata/properties" xmlns:ns2="d54cbe69-32bd-412a-b004-9152f949605e" xmlns:ns3="dbdc5698-b10c-4f7d-bbcb-94557ad9741c" targetNamespace="http://schemas.microsoft.com/office/2006/metadata/properties" ma:root="true" ma:fieldsID="f11d6ed3c31fb4f97e11d7308e64b7c9" ns2:_="" ns3:_="">
    <xsd:import namespace="d54cbe69-32bd-412a-b004-9152f949605e"/>
    <xsd:import namespace="dbdc5698-b10c-4f7d-bbcb-94557ad9741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bdc5698-b10c-4f7d-bbcb-94557ad9741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d54cbe69-32bd-412a-b004-9152f949605e"/>
    <ds:schemaRef ds:uri="http://purl.org/dc/elements/1.1/"/>
    <ds:schemaRef ds:uri="http://purl.org/dc/terms/"/>
    <ds:schemaRef ds:uri="dbdc5698-b10c-4f7d-bbcb-94557ad9741c"/>
    <ds:schemaRef ds:uri="http://www.w3.org/XML/1998/namespace"/>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71FEB50D-9F32-4323-B8A9-B07C0B6CF3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bdc5698-b10c-4f7d-bbcb-94557ad974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8504</TotalTime>
  <Words>2169</Words>
  <Application>Microsoft Office PowerPoint</Application>
  <PresentationFormat>Widescreen</PresentationFormat>
  <Paragraphs>328</Paragraphs>
  <Slides>10</Slides>
  <Notes>10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10</vt:i4>
      </vt:variant>
    </vt:vector>
  </HeadingPairs>
  <TitlesOfParts>
    <vt:vector size="19"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Phase I/II Study of BCMA x CD3 Bispecific Antibody REGN5458 in R/R MM: Updated Safety and Efficacy Results</vt:lpstr>
      <vt:lpstr>About These Slides</vt:lpstr>
      <vt:lpstr>REGN5458 in R/R MM: Background</vt:lpstr>
      <vt:lpstr>REGN5458 in R/R MM: Study Design</vt:lpstr>
      <vt:lpstr>REGN5458 in R/R MM: BL Characteristics</vt:lpstr>
      <vt:lpstr>REGN5458 in R/R MM: Safety Summary</vt:lpstr>
      <vt:lpstr>REGN5458 in R/R MM: CRS</vt:lpstr>
      <vt:lpstr>REGN5458 in R/R MM: Response</vt:lpstr>
      <vt:lpstr>REGN5458 in R/R MM: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Study of BCMA x CD3 Bispecific Antibody REGN5458 in R/R MM: Updated Safety and Efficacy Results</dc:title>
  <dc:creator>Preferred User</dc:creator>
  <cp:lastModifiedBy>Jessica Buckley</cp:lastModifiedBy>
  <cp:revision>869</cp:revision>
  <cp:lastPrinted>2016-09-26T20:21:49Z</cp:lastPrinted>
  <dcterms:created xsi:type="dcterms:W3CDTF">2005-05-27T15:08:01Z</dcterms:created>
  <dcterms:modified xsi:type="dcterms:W3CDTF">2021-12-18T00:01:25Z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62db3fa9-2161-464e-b48d-101f66c97282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0x01010064555DC66D42304186D30D60897BA2C1</vt:lpwstr>
  </property>
</Properties>
</file>