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 id="2147483674" r:id="rId6"/>
  </p:sldMasterIdLst>
  <p:notesMasterIdLst>
    <p:notesMasterId r:id="rId17"/>
  </p:notesMasterIdLst>
  <p:sldIdLst>
    <p:sldId id="551" r:id="rId7"/>
    <p:sldId id="308" r:id="rId8"/>
    <p:sldId id="531" r:id="rId9"/>
    <p:sldId id="532" r:id="rId10"/>
    <p:sldId id="545" r:id="rId11"/>
    <p:sldId id="1676" r:id="rId12"/>
    <p:sldId id="1677" r:id="rId13"/>
    <p:sldId id="1678" r:id="rId14"/>
    <p:sldId id="1664" r:id="rId15"/>
    <p:sldId id="31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pos="312" userDrawn="1">
          <p15:clr>
            <a:srgbClr val="A4A3A4"/>
          </p15:clr>
        </p15:guide>
        <p15:guide id="3" pos="456" userDrawn="1">
          <p15:clr>
            <a:srgbClr val="A4A3A4"/>
          </p15:clr>
        </p15:guide>
        <p15:guide id="4" pos="7224" userDrawn="1">
          <p15:clr>
            <a:srgbClr val="A4A3A4"/>
          </p15:clr>
        </p15:guide>
        <p15:guide id="5" pos="7392" userDrawn="1">
          <p15:clr>
            <a:srgbClr val="A4A3A4"/>
          </p15:clr>
        </p15:guide>
        <p15:guide id="6" orient="horz" pos="144" userDrawn="1">
          <p15:clr>
            <a:srgbClr val="A4A3A4"/>
          </p15:clr>
        </p15:guide>
        <p15:guide id="7" orient="horz" pos="240" userDrawn="1">
          <p15:clr>
            <a:srgbClr val="A4A3A4"/>
          </p15:clr>
        </p15:guide>
        <p15:guide id="8" orient="horz" pos="1008" userDrawn="1">
          <p15:clr>
            <a:srgbClr val="A4A3A4"/>
          </p15:clr>
        </p15:guide>
        <p15:guide id="9" orient="horz" pos="3912" userDrawn="1">
          <p15:clr>
            <a:srgbClr val="A4A3A4"/>
          </p15:clr>
        </p15:guide>
        <p15:guide id="10" orient="horz" pos="4032" userDrawn="1">
          <p15:clr>
            <a:srgbClr val="A4A3A4"/>
          </p15:clr>
        </p15:guide>
        <p15:guide id="11" orient="horz" pos="412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Kiran D. Mir-Hudgeons" initials="KDM" lastIdx="4" clrIdx="6">
    <p:extLst>
      <p:ext uri="{19B8F6BF-5375-455C-9EA6-DF929625EA0E}">
        <p15:presenceInfo xmlns:p15="http://schemas.microsoft.com/office/powerpoint/2012/main" userId="S::kmirhudgeons@clinicaloptions.com::988cb7e1-0640-4c3c-b602-3f8e18ce9544" providerId="AD"/>
      </p:ext>
    </p:extLst>
  </p:cmAuthor>
  <p:cmAuthor id="1" name="Megan Capel" initials="MC" lastIdx="21" clrIdx="0"/>
  <p:cmAuthor id="8" name="Bing-E Xu" initials="BEX" lastIdx="26" clrIdx="7">
    <p:extLst>
      <p:ext uri="{19B8F6BF-5375-455C-9EA6-DF929625EA0E}">
        <p15:presenceInfo xmlns:p15="http://schemas.microsoft.com/office/powerpoint/2012/main" userId="87a7fe42d5b00958" providerId="Windows Live"/>
      </p:ext>
    </p:extLst>
  </p:cmAuthor>
  <p:cmAuthor id="2" name=" " initials="MAC" lastIdx="11" clrIdx="1"/>
  <p:cmAuthor id="9" name="jolin@clinicaloptions.com" initials="j" lastIdx="1" clrIdx="8">
    <p:extLst>
      <p:ext uri="{19B8F6BF-5375-455C-9EA6-DF929625EA0E}">
        <p15:presenceInfo xmlns:p15="http://schemas.microsoft.com/office/powerpoint/2012/main" userId="jolin@clinicaloptions.com" providerId="None"/>
      </p:ext>
    </p:extLst>
  </p:cmAuthor>
  <p:cmAuthor id="3" name="Andrew Bowser" initials="AB" lastIdx="1" clrIdx="2"/>
  <p:cmAuthor id="10" name="Jacky Olin" initials="JO" lastIdx="2" clrIdx="9">
    <p:extLst>
      <p:ext uri="{19B8F6BF-5375-455C-9EA6-DF929625EA0E}">
        <p15:presenceInfo xmlns:p15="http://schemas.microsoft.com/office/powerpoint/2012/main" userId="S::jolin@clinicaloptions.com::be962d7c-0694-47b7-a47b-05bea0d96ce0" providerId="AD"/>
      </p:ext>
    </p:extLst>
  </p:cmAuthor>
  <p:cmAuthor id="4" name="Melanie Couton" initials="MAC" lastIdx="1" clrIdx="3"/>
  <p:cmAuthor id="11" name="jconstanzo@clinicaloptions.com" initials="j" lastIdx="1" clrIdx="10">
    <p:extLst>
      <p:ext uri="{19B8F6BF-5375-455C-9EA6-DF929625EA0E}">
        <p15:presenceInfo xmlns:p15="http://schemas.microsoft.com/office/powerpoint/2012/main" userId="jconstanzo@clinicaloptions.com" providerId="None"/>
      </p:ext>
    </p:extLst>
  </p:cmAuthor>
  <p:cmAuthor id="5" name="LT Fowler" initials="LF" lastIdx="5" clrIdx="4">
    <p:extLst>
      <p:ext uri="{19B8F6BF-5375-455C-9EA6-DF929625EA0E}">
        <p15:presenceInfo xmlns:p15="http://schemas.microsoft.com/office/powerpoint/2012/main" userId="S::lfowler@practicingclinicians.com::bdc4c4d6-9ded-467c-b80c-330a0ea8ffe4" providerId="AD"/>
      </p:ext>
    </p:extLst>
  </p:cmAuthor>
  <p:cmAuthor id="12" name="aboecler@clinicaloptions.com" initials="a" lastIdx="2" clrIdx="11">
    <p:extLst>
      <p:ext uri="{19B8F6BF-5375-455C-9EA6-DF929625EA0E}">
        <p15:presenceInfo xmlns:p15="http://schemas.microsoft.com/office/powerpoint/2012/main" userId="aboecler@clinicaloptions.com" providerId="None"/>
      </p:ext>
    </p:extLst>
  </p:cmAuthor>
  <p:cmAuthor id="6" name="Taryn Gross" initials="TG" lastIdx="1"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CDCD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3D61C7-D799-473D-AB0F-B521BD0F14CA}" v="43" dt="2022-06-09T18:12:13.9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92" autoAdjust="0"/>
    <p:restoredTop sz="81107" autoAdjust="0"/>
  </p:normalViewPr>
  <p:slideViewPr>
    <p:cSldViewPr snapToGrid="0">
      <p:cViewPr varScale="1">
        <p:scale>
          <a:sx n="54" d="100"/>
          <a:sy n="54" d="100"/>
        </p:scale>
        <p:origin x="1108" y="48"/>
      </p:cViewPr>
      <p:guideLst>
        <p:guide pos="3840"/>
        <p:guide pos="312"/>
        <p:guide pos="456"/>
        <p:guide pos="7224"/>
        <p:guide pos="7392"/>
        <p:guide orient="horz" pos="144"/>
        <p:guide orient="horz" pos="240"/>
        <p:guide orient="horz" pos="1008"/>
        <p:guide orient="horz" pos="3912"/>
        <p:guide orient="horz" pos="4032"/>
        <p:guide orient="horz" pos="4128"/>
      </p:guideLst>
    </p:cSldViewPr>
  </p:slideViewPr>
  <p:notesTextViewPr>
    <p:cViewPr>
      <p:scale>
        <a:sx n="1" d="1"/>
        <a:sy n="1" d="1"/>
      </p:scale>
      <p:origin x="0" y="0"/>
    </p:cViewPr>
  </p:notesTextViewPr>
  <p:sorterViewPr>
    <p:cViewPr>
      <p:scale>
        <a:sx n="100" d="100"/>
        <a:sy n="100" d="100"/>
      </p:scale>
      <p:origin x="0" y="-418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5" Type="http://schemas.openxmlformats.org/officeDocument/2006/relationships/slideMaster" Target="slideMasters/slideMaster1.xml"/><Relationship Id="rId15" Type="http://schemas.openxmlformats.org/officeDocument/2006/relationships/slide" Target="slides/slide9.xml"/><Relationship Id="rId23"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609E5D-B407-457F-99FC-06777D5088C0}" type="datetimeFigureOut">
              <a:rPr lang="en-US" smtClean="0"/>
              <a:t>6/9/2022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0ABAA2-6C4E-466F-9BAE-1C454D0B2418}" type="slidenum">
              <a:rPr lang="en-US" smtClean="0"/>
              <a:t>‹#›</a:t>
            </a:fld>
            <a:endParaRPr lang="en-US" dirty="0"/>
          </a:p>
        </p:txBody>
      </p:sp>
    </p:spTree>
    <p:extLst>
      <p:ext uri="{BB962C8B-B14F-4D97-AF65-F5344CB8AC3E}">
        <p14:creationId xmlns:p14="http://schemas.microsoft.com/office/powerpoint/2010/main" val="2010680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a:t>
            </a:r>
          </a:p>
        </p:txBody>
      </p:sp>
      <p:sp>
        <p:nvSpPr>
          <p:cNvPr id="4" name="Slide Number Placeholder 3"/>
          <p:cNvSpPr>
            <a:spLocks noGrp="1"/>
          </p:cNvSpPr>
          <p:nvPr>
            <p:ph type="sldNum" sz="quarter" idx="5"/>
          </p:nvPr>
        </p:nvSpPr>
        <p:spPr/>
        <p:txBody>
          <a:bodyPr/>
          <a:lstStyle/>
          <a:p>
            <a:fld id="{D60ABAA2-6C4E-466F-9BAE-1C454D0B2418}" type="slidenum">
              <a:rPr lang="en-US" smtClean="0"/>
              <a:t>1</a:t>
            </a:fld>
            <a:endParaRPr lang="en-US" dirty="0"/>
          </a:p>
        </p:txBody>
      </p:sp>
    </p:spTree>
    <p:extLst>
      <p:ext uri="{BB962C8B-B14F-4D97-AF65-F5344CB8AC3E}">
        <p14:creationId xmlns:p14="http://schemas.microsoft.com/office/powerpoint/2010/main" val="38509531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NSCLC, non-small-cell lung cancer; OS, overall survival; PFS, progression-free survival; TKI, tyrosine kinase inhibitor.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2281165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AUC, area under the concentration curve; CR, complete response; DCR, disease control rate; ECOG, Eastern Cooperative Oncology Group; NSCLC, non-small cell lung cancer; ORR, overall response rate; PFS, progression-free survival; PD, progressive disease; PS, performance status.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6110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Carbo, carboplatin; Cis, cisplatin; ECOG, Eastern Cooperative Oncology Group; Osi, osimertinib; Pem, pemetrexed; PS, performance status.</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41630406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AE, adverse event; AST, aspartate aminotransferase; ALT, alanine aminotransferase; Carbo, carboplatin; Cis, cisplatin; Osi, osimertinib; Pem, pemetrexed; TEAE, treatment-emergent adverse event.</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64580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Carbo, carboplatin; Cis, cisplatin; CR, complete response; DCR, disease control rate; NE, not evaluable; </a:t>
            </a:r>
            <a:r>
              <a:rPr lang="en-US" i="1" dirty="0" err="1"/>
              <a:t>Osi</a:t>
            </a:r>
            <a:r>
              <a:rPr lang="en-US" i="1" dirty="0"/>
              <a:t>, osimertinib; PD, progressive disease; Pem, pemetrexed; PR, partial response; SD, stable disease.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65630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Carbo, carboplatin; Cis, cisplatin; OS overall survival; Osi, osimertinib; Pem, pemetrexed; PFS, progression-free survival.</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95622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ORR, overall response rate; NSCLC, non-small-cell lung cancer.</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461116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1" name="Picture 20" descr="Icon&#10;&#10;Description automatically generated">
            <a:extLst>
              <a:ext uri="{FF2B5EF4-FFF2-40B4-BE49-F238E27FC236}">
                <a16:creationId xmlns:a16="http://schemas.microsoft.com/office/drawing/2014/main" id="{C84825E9-B87F-902C-0A9B-54BF88485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0" y="5754237"/>
            <a:ext cx="2307156" cy="798963"/>
          </a:xfrm>
          <a:prstGeom prst="rect">
            <a:avLst/>
          </a:prstGeom>
        </p:spPr>
      </p:pic>
    </p:spTree>
    <p:extLst>
      <p:ext uri="{BB962C8B-B14F-4D97-AF65-F5344CB8AC3E}">
        <p14:creationId xmlns:p14="http://schemas.microsoft.com/office/powerpoint/2010/main" val="716328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6747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095811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9473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18709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3793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07060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95975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400080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464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4106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2009574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34258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5AE0D20-52C4-48A2-89D4-172F2B1999E4}"/>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0" name="Rectangle 55">
            <a:extLst>
              <a:ext uri="{FF2B5EF4-FFF2-40B4-BE49-F238E27FC236}">
                <a16:creationId xmlns:a16="http://schemas.microsoft.com/office/drawing/2014/main" id="{BF36614D-B8F2-481E-A87C-8DAC5BE9301F}"/>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3" name="Straight Connector 22">
            <a:extLst>
              <a:ext uri="{FF2B5EF4-FFF2-40B4-BE49-F238E27FC236}">
                <a16:creationId xmlns:a16="http://schemas.microsoft.com/office/drawing/2014/main" id="{26515A54-8674-49F7-B1B4-23E0F7F8AB6D}"/>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7" name="Picture 6" descr="A picture containing graphical user interface&#10;&#10;Description automatically generated">
            <a:extLst>
              <a:ext uri="{FF2B5EF4-FFF2-40B4-BE49-F238E27FC236}">
                <a16:creationId xmlns:a16="http://schemas.microsoft.com/office/drawing/2014/main" id="{1AE0BAE1-3D36-4D10-A7AD-BD8590621F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2" y="5361711"/>
            <a:ext cx="2307155" cy="1231685"/>
          </a:xfrm>
          <a:prstGeom prst="rect">
            <a:avLst/>
          </a:prstGeom>
        </p:spPr>
      </p:pic>
    </p:spTree>
    <p:extLst>
      <p:ext uri="{BB962C8B-B14F-4D97-AF65-F5344CB8AC3E}">
        <p14:creationId xmlns:p14="http://schemas.microsoft.com/office/powerpoint/2010/main" val="17085305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254320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04DEA507-47F0-47F5-8FDD-F2A67A5FC6F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9" name="Straight Connector 8">
            <a:extLst>
              <a:ext uri="{FF2B5EF4-FFF2-40B4-BE49-F238E27FC236}">
                <a16:creationId xmlns:a16="http://schemas.microsoft.com/office/drawing/2014/main" id="{CA1E1C1F-8052-4D46-95F6-4763DA532C1B}"/>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24740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960177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268910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3204359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629983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F15D22"/>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2" name="Picture 11" descr="A picture containing icon&#10;&#10;Description automatically generated">
            <a:extLst>
              <a:ext uri="{FF2B5EF4-FFF2-40B4-BE49-F238E27FC236}">
                <a16:creationId xmlns:a16="http://schemas.microsoft.com/office/drawing/2014/main" id="{192E0BE1-26BC-407D-B1CF-75415D998CC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3" name="Rectangle 12">
            <a:extLst>
              <a:ext uri="{FF2B5EF4-FFF2-40B4-BE49-F238E27FC236}">
                <a16:creationId xmlns:a16="http://schemas.microsoft.com/office/drawing/2014/main" id="{4986DC48-4FA6-4EE5-809A-311FCAB745D3}"/>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5" name="Straight Connector 14">
            <a:extLst>
              <a:ext uri="{FF2B5EF4-FFF2-40B4-BE49-F238E27FC236}">
                <a16:creationId xmlns:a16="http://schemas.microsoft.com/office/drawing/2014/main" id="{5199828E-9944-45B0-9FE6-AFE44FC8F08F}"/>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4276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1055796"/>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23480E7-968A-48C7-8C6C-4C950E843AED}"/>
              </a:ext>
            </a:extLst>
          </p:cNvPr>
          <p:cNvCxnSpPr/>
          <p:nvPr userDrawn="1"/>
        </p:nvCxnSpPr>
        <p:spPr>
          <a:xfrm>
            <a:off x="1" y="674353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2091315451"/>
      </p:ext>
    </p:extLst>
  </p:cSld>
  <p:clrMap bg1="dk2" tx1="lt1" bg2="dk1" tx2="lt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hyperlink" Target="http://www.clinicaloptions.com/"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OPAL: Phase II Trial of First-line Osimertinib </a:t>
            </a:r>
            <a:br>
              <a:rPr lang="en-US" altLang="en-US" sz="4000" dirty="0"/>
            </a:br>
            <a:r>
              <a:rPr lang="en-US" altLang="en-US" sz="4000" dirty="0"/>
              <a:t>Plus Platinum-Based Doublet Chemotherapy in </a:t>
            </a:r>
            <a:r>
              <a:rPr lang="en-US" altLang="en-US" sz="4000" i="1" dirty="0"/>
              <a:t>EGFR</a:t>
            </a:r>
            <a:r>
              <a:rPr lang="en-US" altLang="en-US" sz="4000" dirty="0"/>
              <a:t>-Mutated Advanced NSCLC</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10300"/>
            <a:ext cx="487997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Supported by educational grants from AstraZeneca; Daiichi Sankyo, Inc.; Jazz Pharmaceuticals;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CCO Independent Conference Highlights*</a:t>
            </a:r>
            <a:b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of the </a:t>
            </a: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2022 ASCO Annual Meeting, June 3-7, 2022, Chicago, Illinois</a:t>
            </a:r>
            <a:endParaRPr kumimoji="0" lang="en-US" alt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E9985-E59C-4929-967C-1A1E0E5BF76D}"/>
              </a:ext>
            </a:extLst>
          </p:cNvPr>
          <p:cNvSpPr>
            <a:spLocks noGrp="1"/>
          </p:cNvSpPr>
          <p:nvPr>
            <p:ph type="title"/>
          </p:nvPr>
        </p:nvSpPr>
        <p:spPr/>
        <p:txBody>
          <a:bodyPr/>
          <a:lstStyle/>
          <a:p>
            <a:r>
              <a:rPr lang="en-US" dirty="0"/>
              <a:t>OPAL: Background</a:t>
            </a:r>
          </a:p>
        </p:txBody>
      </p:sp>
      <p:sp>
        <p:nvSpPr>
          <p:cNvPr id="3" name="Content Placeholder 2">
            <a:extLst>
              <a:ext uri="{FF2B5EF4-FFF2-40B4-BE49-F238E27FC236}">
                <a16:creationId xmlns:a16="http://schemas.microsoft.com/office/drawing/2014/main" id="{3CB324A4-63B7-474A-961C-217ED7D302B1}"/>
              </a:ext>
            </a:extLst>
          </p:cNvPr>
          <p:cNvSpPr>
            <a:spLocks noGrp="1"/>
          </p:cNvSpPr>
          <p:nvPr>
            <p:ph idx="1"/>
          </p:nvPr>
        </p:nvSpPr>
        <p:spPr>
          <a:xfrm>
            <a:off x="604675" y="1513047"/>
            <a:ext cx="11136711" cy="4650686"/>
          </a:xfrm>
        </p:spPr>
        <p:txBody>
          <a:bodyPr/>
          <a:lstStyle/>
          <a:p>
            <a:pPr>
              <a:spcBef>
                <a:spcPts val="700"/>
              </a:spcBef>
            </a:pPr>
            <a:r>
              <a:rPr lang="en-US" dirty="0"/>
              <a:t>Osimertinib, a third-generation TKI targeting EGFR, is a standard treatment for previously untreated </a:t>
            </a:r>
            <a:r>
              <a:rPr lang="en-US" i="1" dirty="0"/>
              <a:t>EGFR</a:t>
            </a:r>
            <a:r>
              <a:rPr lang="en-US" dirty="0"/>
              <a:t>-mutated advanced NSCLC</a:t>
            </a:r>
            <a:r>
              <a:rPr lang="en-US" baseline="30000" dirty="0"/>
              <a:t>1</a:t>
            </a:r>
          </a:p>
          <a:p>
            <a:pPr>
              <a:spcBef>
                <a:spcPts val="700"/>
              </a:spcBef>
            </a:pPr>
            <a:r>
              <a:rPr lang="en-US" dirty="0"/>
              <a:t>In 2 phase III studies, PFS and OS were significantly prolonged with </a:t>
            </a:r>
            <a:br>
              <a:rPr lang="en-US" dirty="0"/>
            </a:br>
            <a:r>
              <a:rPr lang="en-US" dirty="0"/>
              <a:t>first-line gefitinib plus platinum-based chemotherapy vs gefitinib monotherapy in </a:t>
            </a:r>
            <a:r>
              <a:rPr lang="en-US" i="1" dirty="0"/>
              <a:t>EGFR</a:t>
            </a:r>
            <a:r>
              <a:rPr lang="en-US" dirty="0"/>
              <a:t>-mutated advanced NSCLC</a:t>
            </a:r>
            <a:r>
              <a:rPr lang="en-US" baseline="30000" dirty="0"/>
              <a:t>2,3 </a:t>
            </a:r>
          </a:p>
          <a:p>
            <a:pPr>
              <a:spcBef>
                <a:spcPts val="700"/>
              </a:spcBef>
            </a:pPr>
            <a:r>
              <a:rPr lang="en-US" dirty="0"/>
              <a:t>OPAL is a phase II trial designed to evaluate the efficacy and safety of first-line osimertinib in combination with platinum-based chemotherapy in patients with </a:t>
            </a:r>
            <a:r>
              <a:rPr lang="en-US" i="1" dirty="0"/>
              <a:t>EGFR</a:t>
            </a:r>
            <a:r>
              <a:rPr lang="en-US" dirty="0"/>
              <a:t>-mutated advanced NSCLC</a:t>
            </a:r>
            <a:r>
              <a:rPr lang="en-US" baseline="30000" dirty="0"/>
              <a:t>4</a:t>
            </a:r>
            <a:r>
              <a:rPr lang="en-US" dirty="0"/>
              <a:t> </a:t>
            </a:r>
          </a:p>
          <a:p>
            <a:pPr>
              <a:spcBef>
                <a:spcPts val="700"/>
              </a:spcBef>
            </a:pPr>
            <a:endParaRPr lang="en-US" dirty="0"/>
          </a:p>
          <a:p>
            <a:pPr>
              <a:spcBef>
                <a:spcPts val="700"/>
              </a:spcBef>
            </a:pPr>
            <a:endParaRPr lang="en-US" dirty="0"/>
          </a:p>
        </p:txBody>
      </p:sp>
      <p:sp>
        <p:nvSpPr>
          <p:cNvPr id="4" name="Text Box 15">
            <a:extLst>
              <a:ext uri="{FF2B5EF4-FFF2-40B4-BE49-F238E27FC236}">
                <a16:creationId xmlns:a16="http://schemas.microsoft.com/office/drawing/2014/main" id="{352FA189-2364-47FA-AD8B-C41F2C4A16EF}"/>
              </a:ext>
            </a:extLst>
          </p:cNvPr>
          <p:cNvSpPr txBox="1">
            <a:spLocks noChangeArrowheads="1"/>
          </p:cNvSpPr>
          <p:nvPr/>
        </p:nvSpPr>
        <p:spPr bwMode="auto">
          <a:xfrm>
            <a:off x="450613" y="6360990"/>
            <a:ext cx="8819511"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a:t>
            </a:r>
            <a:r>
              <a:rPr lang="en-US" altLang="en-US" sz="1200" b="0" spc="-10" dirty="0">
                <a:solidFill>
                  <a:schemeClr val="bg2"/>
                </a:solidFill>
                <a:latin typeface="Calibri" panose="020F0502020204030204" pitchFamily="34" charset="0"/>
              </a:rPr>
              <a:t>Ramalingam. NEJM. 2020;382:41</a:t>
            </a:r>
            <a:r>
              <a:rPr lang="en-US" altLang="en-US" sz="1200" b="0" spc="-10" dirty="0">
                <a:solidFill>
                  <a:schemeClr val="bg2"/>
                </a:solidFill>
                <a:latin typeface="Calibri" panose="020F0502020204030204" pitchFamily="34" charset="0"/>
                <a:cs typeface="+mn-cs"/>
              </a:rPr>
              <a:t>. 2. Noronha. JCO. 2020;38:124. 3. Hosomi. JCO. 2020;38:115. 4. Nakamura. ASCO 2022. Abstr </a:t>
            </a:r>
            <a:r>
              <a:rPr lang="en-US" altLang="en-US" sz="1200" b="0" spc="-10" dirty="0">
                <a:solidFill>
                  <a:schemeClr val="bg2"/>
                </a:solidFill>
                <a:latin typeface="Calibri" panose="020F0502020204030204" pitchFamily="34" charset="0"/>
              </a:rPr>
              <a:t>9097</a:t>
            </a:r>
            <a:r>
              <a:rPr lang="en-US" altLang="en-US" sz="1200" b="0" spc="-10" dirty="0">
                <a:solidFill>
                  <a:schemeClr val="bg2"/>
                </a:solidFill>
                <a:latin typeface="Calibri" panose="020F0502020204030204" pitchFamily="34" charset="0"/>
                <a:cs typeface="+mn-cs"/>
              </a:rPr>
              <a:t>.</a:t>
            </a:r>
          </a:p>
        </p:txBody>
      </p:sp>
      <p:grpSp>
        <p:nvGrpSpPr>
          <p:cNvPr id="8" name="Group 7">
            <a:extLst>
              <a:ext uri="{FF2B5EF4-FFF2-40B4-BE49-F238E27FC236}">
                <a16:creationId xmlns:a16="http://schemas.microsoft.com/office/drawing/2014/main" id="{817AEC8A-8CA9-53A1-C4E3-F0B5E1ACD8E4}"/>
              </a:ext>
            </a:extLst>
          </p:cNvPr>
          <p:cNvGrpSpPr/>
          <p:nvPr/>
        </p:nvGrpSpPr>
        <p:grpSpPr>
          <a:xfrm>
            <a:off x="9392911" y="6212702"/>
            <a:ext cx="2488502" cy="450134"/>
            <a:chOff x="9392911" y="6212702"/>
            <a:chExt cx="2488502" cy="450134"/>
          </a:xfrm>
        </p:grpSpPr>
        <p:pic>
          <p:nvPicPr>
            <p:cNvPr id="9" name="Picture 8" descr="Icon&#10;&#10;Description automatically generated">
              <a:extLst>
                <a:ext uri="{FF2B5EF4-FFF2-40B4-BE49-F238E27FC236}">
                  <a16:creationId xmlns:a16="http://schemas.microsoft.com/office/drawing/2014/main" id="{66114A46-F9D5-83BC-1425-8F2358287B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10" name="Rectangle 8">
              <a:extLst>
                <a:ext uri="{FF2B5EF4-FFF2-40B4-BE49-F238E27FC236}">
                  <a16:creationId xmlns:a16="http://schemas.microsoft.com/office/drawing/2014/main" id="{0946B10E-FBF8-13CD-86A1-BBC13C6D593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6970605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DBD86-C168-4912-BFF4-8AE09E7AB7B4}"/>
              </a:ext>
            </a:extLst>
          </p:cNvPr>
          <p:cNvSpPr>
            <a:spLocks noGrp="1"/>
          </p:cNvSpPr>
          <p:nvPr>
            <p:ph type="title"/>
          </p:nvPr>
        </p:nvSpPr>
        <p:spPr/>
        <p:txBody>
          <a:bodyPr/>
          <a:lstStyle/>
          <a:p>
            <a:r>
              <a:rPr lang="en-US" dirty="0"/>
              <a:t>OPAL: Study Design</a:t>
            </a:r>
          </a:p>
        </p:txBody>
      </p:sp>
      <p:sp>
        <p:nvSpPr>
          <p:cNvPr id="33" name="Content Placeholder 32">
            <a:extLst>
              <a:ext uri="{FF2B5EF4-FFF2-40B4-BE49-F238E27FC236}">
                <a16:creationId xmlns:a16="http://schemas.microsoft.com/office/drawing/2014/main" id="{7DBC1D23-A506-4DD5-A85A-DE05067B96E6}"/>
              </a:ext>
            </a:extLst>
          </p:cNvPr>
          <p:cNvSpPr>
            <a:spLocks noGrp="1"/>
          </p:cNvSpPr>
          <p:nvPr>
            <p:ph idx="1"/>
          </p:nvPr>
        </p:nvSpPr>
        <p:spPr>
          <a:xfrm>
            <a:off x="617561" y="1518849"/>
            <a:ext cx="10877529" cy="1081090"/>
          </a:xfrm>
        </p:spPr>
        <p:txBody>
          <a:bodyPr/>
          <a:lstStyle/>
          <a:p>
            <a:r>
              <a:rPr lang="en-US" sz="2000" dirty="0"/>
              <a:t>Open-label, multicenter phase II study</a:t>
            </a:r>
          </a:p>
        </p:txBody>
      </p:sp>
      <p:sp>
        <p:nvSpPr>
          <p:cNvPr id="4" name="Text Box 15">
            <a:extLst>
              <a:ext uri="{FF2B5EF4-FFF2-40B4-BE49-F238E27FC236}">
                <a16:creationId xmlns:a16="http://schemas.microsoft.com/office/drawing/2014/main" id="{71677349-4335-410F-8773-7DF277E4546F}"/>
              </a:ext>
            </a:extLst>
          </p:cNvPr>
          <p:cNvSpPr txBox="1">
            <a:spLocks noChangeArrowheads="1"/>
          </p:cNvSpPr>
          <p:nvPr/>
        </p:nvSpPr>
        <p:spPr bwMode="auto">
          <a:xfrm>
            <a:off x="403023" y="636945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pt-B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Nakamura. ASCO 2022. Abstr 9097</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p>
        </p:txBody>
      </p:sp>
      <p:sp>
        <p:nvSpPr>
          <p:cNvPr id="28" name="Content Placeholder 12">
            <a:extLst>
              <a:ext uri="{FF2B5EF4-FFF2-40B4-BE49-F238E27FC236}">
                <a16:creationId xmlns:a16="http://schemas.microsoft.com/office/drawing/2014/main" id="{61CAB3A1-8286-4DE4-B550-BC444A0C7E04}"/>
              </a:ext>
            </a:extLst>
          </p:cNvPr>
          <p:cNvSpPr txBox="1">
            <a:spLocks/>
          </p:cNvSpPr>
          <p:nvPr/>
        </p:nvSpPr>
        <p:spPr bwMode="auto">
          <a:xfrm>
            <a:off x="617373" y="5265187"/>
            <a:ext cx="10877529" cy="84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000" b="1" kern="0" dirty="0"/>
              <a:t>Coprimary endpoints: </a:t>
            </a:r>
            <a:r>
              <a:rPr lang="en-US" altLang="en-US" sz="2000" kern="0" dirty="0"/>
              <a:t>safety and ORR</a:t>
            </a:r>
            <a:endParaRPr lang="en-US" altLang="en-US" sz="2000" b="0" kern="0" dirty="0"/>
          </a:p>
          <a:p>
            <a:r>
              <a:rPr lang="en-US" altLang="en-US" sz="2000" b="1" kern="0" dirty="0"/>
              <a:t>Secondary endpoints: </a:t>
            </a:r>
            <a:r>
              <a:rPr lang="en-US" altLang="en-US" sz="2000" b="0" kern="0" dirty="0"/>
              <a:t>CR rate, DCR, PFS</a:t>
            </a:r>
          </a:p>
        </p:txBody>
      </p:sp>
      <p:sp>
        <p:nvSpPr>
          <p:cNvPr id="9" name="Text Box 45">
            <a:extLst>
              <a:ext uri="{FF2B5EF4-FFF2-40B4-BE49-F238E27FC236}">
                <a16:creationId xmlns:a16="http://schemas.microsoft.com/office/drawing/2014/main" id="{41CDD0B8-6FAC-A849-B9BC-A9C9573283F6}"/>
              </a:ext>
            </a:extLst>
          </p:cNvPr>
          <p:cNvSpPr txBox="1">
            <a:spLocks noChangeArrowheads="1"/>
          </p:cNvSpPr>
          <p:nvPr/>
        </p:nvSpPr>
        <p:spPr bwMode="auto">
          <a:xfrm>
            <a:off x="308007" y="2679456"/>
            <a:ext cx="2354261"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aged 20-75 yr old with previously untreated </a:t>
            </a:r>
            <a:r>
              <a:rPr kumimoji="0" lang="en-GB"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EGFR</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-mutated, advanced nonsquamous NSCLC; ECOG PS 0/1;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a:t>
            </a:r>
            <a:r>
              <a:rPr lang="en-GB" altLang="en-US" sz="1600" dirty="0">
                <a:solidFill>
                  <a:srgbClr val="000000"/>
                </a:solidFill>
                <a:latin typeface="Calibri" panose="020F0502020204030204" pitchFamily="34" charset="0"/>
                <a:cs typeface="Arial" panose="020B0604020202020204" pitchFamily="34" charset="0"/>
              </a:rPr>
              <a:t>66</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3" name="Line 53">
            <a:extLst>
              <a:ext uri="{FF2B5EF4-FFF2-40B4-BE49-F238E27FC236}">
                <a16:creationId xmlns:a16="http://schemas.microsoft.com/office/drawing/2014/main" id="{D838B6D2-DCAD-3D45-AE62-3F541EEC76D6}"/>
              </a:ext>
            </a:extLst>
          </p:cNvPr>
          <p:cNvSpPr>
            <a:spLocks noChangeShapeType="1"/>
          </p:cNvSpPr>
          <p:nvPr/>
        </p:nvSpPr>
        <p:spPr bwMode="auto">
          <a:xfrm>
            <a:off x="2662269" y="4076916"/>
            <a:ext cx="255939" cy="20366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5" name="Line 54">
            <a:extLst>
              <a:ext uri="{FF2B5EF4-FFF2-40B4-BE49-F238E27FC236}">
                <a16:creationId xmlns:a16="http://schemas.microsoft.com/office/drawing/2014/main" id="{A8310C84-B02A-C444-81FD-92D4120177A5}"/>
              </a:ext>
            </a:extLst>
          </p:cNvPr>
          <p:cNvSpPr>
            <a:spLocks noChangeShapeType="1"/>
          </p:cNvSpPr>
          <p:nvPr/>
        </p:nvSpPr>
        <p:spPr bwMode="auto">
          <a:xfrm flipV="1">
            <a:off x="2662271" y="3158781"/>
            <a:ext cx="255938" cy="20366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 name="Text Box 45">
            <a:extLst>
              <a:ext uri="{FF2B5EF4-FFF2-40B4-BE49-F238E27FC236}">
                <a16:creationId xmlns:a16="http://schemas.microsoft.com/office/drawing/2014/main" id="{B3646574-24EE-4E4C-A0FB-E7A7260DCDA1}"/>
              </a:ext>
            </a:extLst>
          </p:cNvPr>
          <p:cNvSpPr txBox="1">
            <a:spLocks noChangeArrowheads="1"/>
          </p:cNvSpPr>
          <p:nvPr/>
        </p:nvSpPr>
        <p:spPr bwMode="auto">
          <a:xfrm>
            <a:off x="10316037" y="3270632"/>
            <a:ext cx="16605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Until PD, or unacceptable</a:t>
            </a:r>
            <a:r>
              <a:rPr lang="en-GB" altLang="en-US" sz="1600" i="1" dirty="0">
                <a:solidFill>
                  <a:srgbClr val="000000"/>
                </a:solidFill>
                <a:latin typeface="Calibri" panose="020F0502020204030204" pitchFamily="34" charset="0"/>
                <a:cs typeface="Arial" panose="020B0604020202020204" pitchFamily="34" charset="0"/>
              </a:rPr>
              <a:t> toxicity</a:t>
            </a:r>
            <a:endParaRPr kumimoji="0" lang="en-GB" altLang="en-US" sz="160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1" name="Line 54">
            <a:extLst>
              <a:ext uri="{FF2B5EF4-FFF2-40B4-BE49-F238E27FC236}">
                <a16:creationId xmlns:a16="http://schemas.microsoft.com/office/drawing/2014/main" id="{CDDD2441-4E2D-4B5A-8C50-05983A67DF0C}"/>
              </a:ext>
            </a:extLst>
          </p:cNvPr>
          <p:cNvSpPr>
            <a:spLocks noChangeShapeType="1"/>
          </p:cNvSpPr>
          <p:nvPr/>
        </p:nvSpPr>
        <p:spPr bwMode="auto">
          <a:xfrm flipV="1">
            <a:off x="9899615" y="3707369"/>
            <a:ext cx="457200" cy="869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 name="Rectangle 24">
            <a:extLst>
              <a:ext uri="{FF2B5EF4-FFF2-40B4-BE49-F238E27FC236}">
                <a16:creationId xmlns:a16="http://schemas.microsoft.com/office/drawing/2014/main" id="{7F12DF25-6E73-413E-A6EB-F9382F9BFD80}"/>
              </a:ext>
            </a:extLst>
          </p:cNvPr>
          <p:cNvSpPr>
            <a:spLocks noChangeArrowheads="1"/>
          </p:cNvSpPr>
          <p:nvPr/>
        </p:nvSpPr>
        <p:spPr bwMode="auto">
          <a:xfrm>
            <a:off x="7337757" y="2556144"/>
            <a:ext cx="2566272" cy="1097280"/>
          </a:xfrm>
          <a:prstGeom prst="rect">
            <a:avLst/>
          </a:prstGeom>
          <a:solidFill>
            <a:schemeClr val="accent1"/>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Osimertinib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80 mg/day +</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Pemetrexed</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500 mg/m</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mn-cs"/>
              </a:rPr>
              <a:t>2 </a:t>
            </a:r>
            <a:r>
              <a:rPr kumimoji="0" lang="en-US" altLang="en-US" sz="1600" b="0" i="0" u="none" strike="noStrike" kern="1200" cap="none" spc="0" normalizeH="0" noProof="0" dirty="0">
                <a:ln>
                  <a:noFill/>
                </a:ln>
                <a:solidFill>
                  <a:srgbClr val="FFFFFF"/>
                </a:solidFill>
                <a:effectLst/>
                <a:uLnTx/>
                <a:uFillTx/>
                <a:latin typeface="Calibri" panose="020F0502020204030204" pitchFamily="34" charset="0"/>
                <a:ea typeface="+mn-ea"/>
                <a:cs typeface="+mn-cs"/>
              </a:rPr>
              <a:t>Q3W</a:t>
            </a:r>
            <a:endPar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mn-cs"/>
            </a:endParaRPr>
          </a:p>
        </p:txBody>
      </p:sp>
      <p:sp>
        <p:nvSpPr>
          <p:cNvPr id="18" name="Rectangle 25">
            <a:extLst>
              <a:ext uri="{FF2B5EF4-FFF2-40B4-BE49-F238E27FC236}">
                <a16:creationId xmlns:a16="http://schemas.microsoft.com/office/drawing/2014/main" id="{522EEB1F-08C2-4A0D-B1EC-4BFF1171582A}"/>
              </a:ext>
            </a:extLst>
          </p:cNvPr>
          <p:cNvSpPr>
            <a:spLocks noChangeArrowheads="1"/>
          </p:cNvSpPr>
          <p:nvPr/>
        </p:nvSpPr>
        <p:spPr bwMode="auto">
          <a:xfrm>
            <a:off x="7337757" y="3802154"/>
            <a:ext cx="2566271" cy="1097280"/>
          </a:xfrm>
          <a:prstGeom prst="rect">
            <a:avLst/>
          </a:prstGeom>
          <a:solidFill>
            <a:schemeClr val="accent2"/>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Osimertinib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80 mg/day +</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Pemetrexed</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500 mg/m</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mn-cs"/>
              </a:rPr>
              <a:t>2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Q3W</a:t>
            </a:r>
            <a:endPar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mn-cs"/>
            </a:endParaRPr>
          </a:p>
        </p:txBody>
      </p:sp>
      <p:sp>
        <p:nvSpPr>
          <p:cNvPr id="25" name="Line 32">
            <a:extLst>
              <a:ext uri="{FF2B5EF4-FFF2-40B4-BE49-F238E27FC236}">
                <a16:creationId xmlns:a16="http://schemas.microsoft.com/office/drawing/2014/main" id="{DE0F0353-8BB9-409B-91FD-01D3630B124D}"/>
              </a:ext>
            </a:extLst>
          </p:cNvPr>
          <p:cNvSpPr>
            <a:spLocks noChangeShapeType="1"/>
          </p:cNvSpPr>
          <p:nvPr/>
        </p:nvSpPr>
        <p:spPr bwMode="auto">
          <a:xfrm flipV="1">
            <a:off x="6761420" y="3104784"/>
            <a:ext cx="45720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7" name="Line 32">
            <a:extLst>
              <a:ext uri="{FF2B5EF4-FFF2-40B4-BE49-F238E27FC236}">
                <a16:creationId xmlns:a16="http://schemas.microsoft.com/office/drawing/2014/main" id="{F68E37DB-1C97-4B93-82AE-67BFDECF2916}"/>
              </a:ext>
            </a:extLst>
          </p:cNvPr>
          <p:cNvSpPr>
            <a:spLocks noChangeShapeType="1"/>
          </p:cNvSpPr>
          <p:nvPr/>
        </p:nvSpPr>
        <p:spPr bwMode="auto">
          <a:xfrm flipV="1">
            <a:off x="6761420" y="4350794"/>
            <a:ext cx="45720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0" name="Rectangle 49">
            <a:extLst>
              <a:ext uri="{FF2B5EF4-FFF2-40B4-BE49-F238E27FC236}">
                <a16:creationId xmlns:a16="http://schemas.microsoft.com/office/drawing/2014/main" id="{864DDB24-93AC-43D7-ADCC-497083506745}"/>
              </a:ext>
            </a:extLst>
          </p:cNvPr>
          <p:cNvSpPr>
            <a:spLocks noChangeArrowheads="1"/>
          </p:cNvSpPr>
          <p:nvPr/>
        </p:nvSpPr>
        <p:spPr bwMode="auto">
          <a:xfrm>
            <a:off x="3074279" y="2556144"/>
            <a:ext cx="3603255" cy="109728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nchorCtr="1"/>
          <a:lstStyle>
            <a:lvl1pPr>
              <a:lnSpc>
                <a:spcPct val="90000"/>
              </a:lnSpc>
              <a:spcBef>
                <a:spcPts val="1000"/>
              </a:spcBef>
              <a:spcAft>
                <a:spcPts val="700"/>
              </a:spcAft>
              <a:buClr>
                <a:srgbClr val="8B3D9A"/>
              </a:buClr>
              <a:buFont typeface="Wingdings" panose="05000000000000000000" pitchFamily="2" charset="2"/>
              <a:buChar char="§"/>
              <a:defRPr sz="2400">
                <a:solidFill>
                  <a:srgbClr val="FEFDDE"/>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FEFDDE"/>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FEFDDE"/>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FEFDDE"/>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FEFDDE"/>
                </a:solidFill>
                <a:latin typeface="Arial" panose="020B0604020202020204" pitchFamily="34" charset="0"/>
              </a:defRPr>
            </a:lvl5pPr>
            <a:lvl6pPr marL="2514600" indent="-228600" defTabSz="4572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FEFDDE"/>
                </a:solidFill>
                <a:latin typeface="Arial" panose="020B0604020202020204" pitchFamily="34" charset="0"/>
              </a:defRPr>
            </a:lvl6pPr>
            <a:lvl7pPr marL="2971800" indent="-228600" defTabSz="4572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FEFDDE"/>
                </a:solidFill>
                <a:latin typeface="Arial" panose="020B0604020202020204" pitchFamily="34" charset="0"/>
              </a:defRPr>
            </a:lvl7pPr>
            <a:lvl8pPr marL="3429000" indent="-228600" defTabSz="4572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FEFDDE"/>
                </a:solidFill>
                <a:latin typeface="Arial" panose="020B0604020202020204" pitchFamily="34" charset="0"/>
              </a:defRPr>
            </a:lvl8pPr>
            <a:lvl9pPr marL="3886200" indent="-228600" defTabSz="4572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Osimertinib </a:t>
            </a:r>
            <a:r>
              <a:rPr lang="en-US" altLang="en-US" sz="1600" dirty="0">
                <a:solidFill>
                  <a:srgbClr val="FFFFFF"/>
                </a:solidFill>
                <a:latin typeface="Calibri" panose="020F0502020204030204" pitchFamily="34" charset="0"/>
                <a:cs typeface="Arial" panose="020B0604020202020204" pitchFamily="34" charset="0"/>
              </a:rPr>
              <a:t>8</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0 mg/day +</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Cisplatin </a:t>
            </a:r>
            <a:r>
              <a:rPr kumimoji="0" lang="en-US" altLang="en-US" sz="160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75 mg/m</a:t>
            </a:r>
            <a:r>
              <a:rPr kumimoji="0" lang="en-US" altLang="en-US" sz="160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2</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lang="en-US" altLang="en-US" sz="1600" b="1" dirty="0">
                <a:solidFill>
                  <a:srgbClr val="FFFFFF"/>
                </a:solidFill>
                <a:latin typeface="Calibri" panose="020F0502020204030204" pitchFamily="34" charset="0"/>
              </a:rPr>
              <a:t>Pemetrexed</a:t>
            </a:r>
            <a:r>
              <a:rPr lang="en-US" altLang="en-US" sz="1600" b="0" dirty="0">
                <a:solidFill>
                  <a:srgbClr val="FFFFFF"/>
                </a:solidFill>
                <a:latin typeface="Calibri" panose="020F0502020204030204" pitchFamily="34" charset="0"/>
              </a:rPr>
              <a:t> 500 mg/m</a:t>
            </a:r>
            <a:r>
              <a:rPr lang="en-US" altLang="en-US" sz="1600" b="0" baseline="30000" dirty="0">
                <a:solidFill>
                  <a:srgbClr val="FFFFFF"/>
                </a:solidFill>
                <a:latin typeface="Calibri" panose="020F0502020204030204" pitchFamily="34" charset="0"/>
              </a:rPr>
              <a:t>2</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lang="en-US" altLang="en-US" sz="1600" b="0" dirty="0">
                <a:solidFill>
                  <a:srgbClr val="FFFFFF"/>
                </a:solidFill>
                <a:latin typeface="Calibri" panose="020F0502020204030204" pitchFamily="34" charset="0"/>
              </a:rPr>
              <a:t>4 x 21-day cycles</a:t>
            </a:r>
            <a:endPar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 name="Rectangle 50">
            <a:extLst>
              <a:ext uri="{FF2B5EF4-FFF2-40B4-BE49-F238E27FC236}">
                <a16:creationId xmlns:a16="http://schemas.microsoft.com/office/drawing/2014/main" id="{DB9AFE52-C59E-4424-B8BA-E53F8982FC82}"/>
              </a:ext>
            </a:extLst>
          </p:cNvPr>
          <p:cNvSpPr>
            <a:spLocks noChangeArrowheads="1"/>
          </p:cNvSpPr>
          <p:nvPr/>
        </p:nvSpPr>
        <p:spPr bwMode="auto">
          <a:xfrm>
            <a:off x="3074279" y="3802154"/>
            <a:ext cx="3625753" cy="109728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nchorCtr="1"/>
          <a:lstStyle>
            <a:lvl1pPr>
              <a:lnSpc>
                <a:spcPct val="90000"/>
              </a:lnSpc>
              <a:spcBef>
                <a:spcPts val="1000"/>
              </a:spcBef>
              <a:spcAft>
                <a:spcPts val="700"/>
              </a:spcAft>
              <a:buClr>
                <a:srgbClr val="8B3D9A"/>
              </a:buClr>
              <a:buFont typeface="Wingdings" panose="05000000000000000000" pitchFamily="2" charset="2"/>
              <a:buChar char="§"/>
              <a:defRPr sz="2400">
                <a:solidFill>
                  <a:srgbClr val="FEFDDE"/>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FEFDDE"/>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FEFDDE"/>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FEFDDE"/>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FEFDDE"/>
                </a:solidFill>
                <a:latin typeface="Arial" panose="020B0604020202020204" pitchFamily="34" charset="0"/>
              </a:defRPr>
            </a:lvl5pPr>
            <a:lvl6pPr marL="2514600" indent="-228600" defTabSz="4572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FEFDDE"/>
                </a:solidFill>
                <a:latin typeface="Arial" panose="020B0604020202020204" pitchFamily="34" charset="0"/>
              </a:defRPr>
            </a:lvl6pPr>
            <a:lvl7pPr marL="2971800" indent="-228600" defTabSz="4572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FEFDDE"/>
                </a:solidFill>
                <a:latin typeface="Arial" panose="020B0604020202020204" pitchFamily="34" charset="0"/>
              </a:defRPr>
            </a:lvl7pPr>
            <a:lvl8pPr marL="3429000" indent="-228600" defTabSz="4572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FEFDDE"/>
                </a:solidFill>
                <a:latin typeface="Arial" panose="020B0604020202020204" pitchFamily="34" charset="0"/>
              </a:defRPr>
            </a:lvl8pPr>
            <a:lvl9pPr marL="3886200" indent="-228600" defTabSz="4572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Osimertinib </a:t>
            </a:r>
            <a:r>
              <a:rPr lang="en-US" altLang="en-US" sz="1600" dirty="0">
                <a:solidFill>
                  <a:srgbClr val="FFFFFF"/>
                </a:solidFill>
                <a:latin typeface="Calibri" panose="020F0502020204030204" pitchFamily="34" charset="0"/>
                <a:cs typeface="Arial" panose="020B0604020202020204" pitchFamily="34" charset="0"/>
              </a:rPr>
              <a:t>8</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0 mg/day +</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Carboplatin </a:t>
            </a:r>
            <a:r>
              <a:rPr kumimoji="0" lang="en-US" altLang="en-US" sz="160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AUC 5</a:t>
            </a:r>
            <a:endParaRPr kumimoji="0" lang="en-US" altLang="en-US" sz="160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lang="en-US" altLang="en-US" sz="1600" b="1" dirty="0">
                <a:solidFill>
                  <a:srgbClr val="FFFFFF"/>
                </a:solidFill>
                <a:latin typeface="Calibri" panose="020F0502020204030204" pitchFamily="34" charset="0"/>
              </a:rPr>
              <a:t>Pemetrexed</a:t>
            </a:r>
            <a:r>
              <a:rPr lang="en-US" altLang="en-US" sz="1600" b="0" dirty="0">
                <a:solidFill>
                  <a:srgbClr val="FFFFFF"/>
                </a:solidFill>
                <a:latin typeface="Calibri" panose="020F0502020204030204" pitchFamily="34" charset="0"/>
              </a:rPr>
              <a:t> 500 mg/m</a:t>
            </a:r>
            <a:r>
              <a:rPr lang="en-US" altLang="en-US" sz="1600" b="0" baseline="30000" dirty="0">
                <a:solidFill>
                  <a:srgbClr val="FFFFFF"/>
                </a:solidFill>
                <a:latin typeface="Calibri" panose="020F0502020204030204" pitchFamily="34" charset="0"/>
              </a:rPr>
              <a:t>2</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lang="en-US" altLang="en-US" sz="1600" b="0" dirty="0">
                <a:solidFill>
                  <a:srgbClr val="FFFFFF"/>
                </a:solidFill>
                <a:latin typeface="Calibri" panose="020F0502020204030204" pitchFamily="34" charset="0"/>
              </a:rPr>
              <a:t>4 x 21-day cycles</a:t>
            </a:r>
            <a:endPar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 name="TextBox 34">
            <a:extLst>
              <a:ext uri="{FF2B5EF4-FFF2-40B4-BE49-F238E27FC236}">
                <a16:creationId xmlns:a16="http://schemas.microsoft.com/office/drawing/2014/main" id="{D1482139-0712-4E2B-B94B-AEF88F6AF1B5}"/>
              </a:ext>
            </a:extLst>
          </p:cNvPr>
          <p:cNvSpPr txBox="1"/>
          <p:nvPr/>
        </p:nvSpPr>
        <p:spPr bwMode="auto">
          <a:xfrm>
            <a:off x="3528762" y="2263327"/>
            <a:ext cx="261744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lang="en-US" sz="1600" b="1" dirty="0">
                <a:solidFill>
                  <a:srgbClr val="000000"/>
                </a:solidFill>
                <a:latin typeface="Calibri" panose="020F0502020204030204" pitchFamily="34" charset="0"/>
              </a:rPr>
              <a:t>Induction</a:t>
            </a:r>
            <a:r>
              <a:rPr lang="en-US" sz="1600" dirty="0">
                <a:solidFill>
                  <a:srgbClr val="000000"/>
                </a:solidFill>
                <a:latin typeface="Calibri" panose="020F0502020204030204" pitchFamily="34" charset="0"/>
              </a:rPr>
              <a:t> (Physician’s choice)</a:t>
            </a:r>
            <a:endParaRPr kumimoji="0" lang="en-US" sz="1600" i="0" u="none" strike="noStrike" kern="1200" cap="none" spc="0" normalizeH="0" baseline="0" noProof="0" dirty="0">
              <a:ln>
                <a:noFill/>
              </a:ln>
              <a:solidFill>
                <a:srgbClr val="000000"/>
              </a:solidFill>
              <a:effectLst/>
              <a:uLnTx/>
              <a:uFillTx/>
              <a:latin typeface="Calibri" panose="020F0502020204030204" pitchFamily="34" charset="0"/>
            </a:endParaRPr>
          </a:p>
        </p:txBody>
      </p:sp>
      <p:sp>
        <p:nvSpPr>
          <p:cNvPr id="37" name="TextBox 36">
            <a:extLst>
              <a:ext uri="{FF2B5EF4-FFF2-40B4-BE49-F238E27FC236}">
                <a16:creationId xmlns:a16="http://schemas.microsoft.com/office/drawing/2014/main" id="{88611000-97B4-4CF1-9FC5-56397EFEB4A7}"/>
              </a:ext>
            </a:extLst>
          </p:cNvPr>
          <p:cNvSpPr txBox="1"/>
          <p:nvPr/>
        </p:nvSpPr>
        <p:spPr bwMode="auto">
          <a:xfrm>
            <a:off x="7863214" y="2263327"/>
            <a:ext cx="13055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lang="en-US" sz="1600" b="1" dirty="0">
                <a:solidFill>
                  <a:srgbClr val="000000"/>
                </a:solidFill>
                <a:latin typeface="Calibri" panose="020F0502020204030204" pitchFamily="34" charset="0"/>
              </a:rPr>
              <a:t>Maintenance</a:t>
            </a: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ndParaRPr>
          </a:p>
        </p:txBody>
      </p:sp>
      <p:grpSp>
        <p:nvGrpSpPr>
          <p:cNvPr id="23" name="Group 22">
            <a:extLst>
              <a:ext uri="{FF2B5EF4-FFF2-40B4-BE49-F238E27FC236}">
                <a16:creationId xmlns:a16="http://schemas.microsoft.com/office/drawing/2014/main" id="{E2E864FF-00EB-D47B-97E0-EF80B60DAC50}"/>
              </a:ext>
            </a:extLst>
          </p:cNvPr>
          <p:cNvGrpSpPr/>
          <p:nvPr/>
        </p:nvGrpSpPr>
        <p:grpSpPr>
          <a:xfrm>
            <a:off x="9392911" y="6212702"/>
            <a:ext cx="2488502" cy="450134"/>
            <a:chOff x="9392911" y="6212702"/>
            <a:chExt cx="2488502" cy="450134"/>
          </a:xfrm>
        </p:grpSpPr>
        <p:pic>
          <p:nvPicPr>
            <p:cNvPr id="24" name="Picture 23" descr="Icon&#10;&#10;Description automatically generated">
              <a:extLst>
                <a:ext uri="{FF2B5EF4-FFF2-40B4-BE49-F238E27FC236}">
                  <a16:creationId xmlns:a16="http://schemas.microsoft.com/office/drawing/2014/main" id="{59381542-C57B-9C79-F367-F2079EA8B6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26" name="Rectangle 8">
              <a:extLst>
                <a:ext uri="{FF2B5EF4-FFF2-40B4-BE49-F238E27FC236}">
                  <a16:creationId xmlns:a16="http://schemas.microsoft.com/office/drawing/2014/main" id="{BC551D90-9F64-1AB3-08AF-2D2A49DA5ADD}"/>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6994339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OPAL: Baseline Characteristics</a:t>
            </a:r>
            <a:endParaRPr lang="en-US" baseline="30000" dirty="0"/>
          </a:p>
        </p:txBody>
      </p:sp>
      <p:graphicFrame>
        <p:nvGraphicFramePr>
          <p:cNvPr id="9" name="Group 3">
            <a:extLst>
              <a:ext uri="{FF2B5EF4-FFF2-40B4-BE49-F238E27FC236}">
                <a16:creationId xmlns:a16="http://schemas.microsoft.com/office/drawing/2014/main" id="{6C81C24C-490A-96A3-7686-D4920CECEAB7}"/>
              </a:ext>
            </a:extLst>
          </p:cNvPr>
          <p:cNvGraphicFramePr>
            <a:graphicFrameLocks/>
          </p:cNvGraphicFramePr>
          <p:nvPr>
            <p:extLst>
              <p:ext uri="{D42A27DB-BD31-4B8C-83A1-F6EECF244321}">
                <p14:modId xmlns:p14="http://schemas.microsoft.com/office/powerpoint/2010/main" val="1810522112"/>
              </p:ext>
            </p:extLst>
          </p:nvPr>
        </p:nvGraphicFramePr>
        <p:xfrm>
          <a:off x="723900" y="1600200"/>
          <a:ext cx="10744199" cy="4450176"/>
        </p:xfrm>
        <a:graphic>
          <a:graphicData uri="http://schemas.openxmlformats.org/drawingml/2006/table">
            <a:tbl>
              <a:tblPr/>
              <a:tblGrid>
                <a:gridCol w="3110876">
                  <a:extLst>
                    <a:ext uri="{9D8B030D-6E8A-4147-A177-3AD203B41FA5}">
                      <a16:colId xmlns:a16="http://schemas.microsoft.com/office/drawing/2014/main" val="20000"/>
                    </a:ext>
                  </a:extLst>
                </a:gridCol>
                <a:gridCol w="2544441">
                  <a:extLst>
                    <a:ext uri="{9D8B030D-6E8A-4147-A177-3AD203B41FA5}">
                      <a16:colId xmlns:a16="http://schemas.microsoft.com/office/drawing/2014/main" val="20001"/>
                    </a:ext>
                  </a:extLst>
                </a:gridCol>
                <a:gridCol w="2544441">
                  <a:extLst>
                    <a:ext uri="{9D8B030D-6E8A-4147-A177-3AD203B41FA5}">
                      <a16:colId xmlns:a16="http://schemas.microsoft.com/office/drawing/2014/main" val="20002"/>
                    </a:ext>
                  </a:extLst>
                </a:gridCol>
                <a:gridCol w="2544441">
                  <a:extLst>
                    <a:ext uri="{9D8B030D-6E8A-4147-A177-3AD203B41FA5}">
                      <a16:colId xmlns:a16="http://schemas.microsoft.com/office/drawing/2014/main" val="2607186547"/>
                    </a:ext>
                  </a:extLst>
                </a:gridCol>
              </a:tblGrid>
              <a:tr h="37304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en-US" sz="1600" b="1" dirty="0">
                          <a:solidFill>
                            <a:schemeClr val="tx1"/>
                          </a:solidFill>
                          <a:effectLst/>
                          <a:latin typeface="Calibri" panose="020F0502020204030204" pitchFamily="34" charset="0"/>
                          <a:cs typeface="Calibri" panose="020F0502020204030204" pitchFamily="34" charset="0"/>
                        </a:rPr>
                        <a:t>Osi + Cis + Pem</a:t>
                      </a:r>
                    </a:p>
                    <a:p>
                      <a:pPr algn="ctr">
                        <a:lnSpc>
                          <a:spcPct val="100000"/>
                        </a:lnSpc>
                      </a:pPr>
                      <a:r>
                        <a:rPr lang="en-US" sz="1600" b="1" dirty="0">
                          <a:solidFill>
                            <a:schemeClr val="tx1"/>
                          </a:solidFill>
                          <a:effectLst/>
                          <a:latin typeface="Calibri" panose="020F0502020204030204" pitchFamily="34" charset="0"/>
                          <a:cs typeface="Calibri" panose="020F0502020204030204" pitchFamily="34" charset="0"/>
                        </a:rPr>
                        <a:t>(n = 34)</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pt-BR" sz="1600" b="1" dirty="0">
                          <a:solidFill>
                            <a:schemeClr val="tx1"/>
                          </a:solidFill>
                          <a:effectLst/>
                          <a:latin typeface="Calibri" panose="020F0502020204030204" pitchFamily="34" charset="0"/>
                          <a:cs typeface="Calibri" panose="020F0502020204030204" pitchFamily="34" charset="0"/>
                        </a:rPr>
                        <a:t>Osi + Carbo + Pem</a:t>
                      </a:r>
                    </a:p>
                    <a:p>
                      <a:pPr algn="ctr">
                        <a:lnSpc>
                          <a:spcPct val="100000"/>
                        </a:lnSpc>
                      </a:pPr>
                      <a:r>
                        <a:rPr lang="pt-BR" sz="1600" b="1" dirty="0">
                          <a:solidFill>
                            <a:schemeClr val="tx1"/>
                          </a:solidFill>
                          <a:effectLst/>
                          <a:latin typeface="Calibri" panose="020F0502020204030204" pitchFamily="34" charset="0"/>
                          <a:cs typeface="Calibri" panose="020F0502020204030204" pitchFamily="34" charset="0"/>
                        </a:rPr>
                        <a:t>(n = 33)</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100000"/>
                        </a:lnSpc>
                      </a:pPr>
                      <a:r>
                        <a:rPr lang="pt-BR" sz="1600" b="1" dirty="0">
                          <a:solidFill>
                            <a:schemeClr val="tx1"/>
                          </a:solidFill>
                          <a:effectLst/>
                          <a:latin typeface="Calibri" panose="020F0502020204030204" pitchFamily="34" charset="0"/>
                          <a:cs typeface="Calibri" panose="020F0502020204030204" pitchFamily="34" charset="0"/>
                        </a:rPr>
                        <a:t>Total</a:t>
                      </a:r>
                    </a:p>
                    <a:p>
                      <a:pPr algn="ctr">
                        <a:lnSpc>
                          <a:spcPct val="100000"/>
                        </a:lnSpc>
                      </a:pPr>
                      <a:r>
                        <a:rPr lang="pt-BR" sz="1600" b="1" dirty="0">
                          <a:solidFill>
                            <a:schemeClr val="tx1"/>
                          </a:solidFill>
                          <a:effectLst/>
                          <a:latin typeface="Calibri" panose="020F0502020204030204" pitchFamily="34" charset="0"/>
                          <a:cs typeface="Calibri" panose="020F0502020204030204" pitchFamily="34" charset="0"/>
                        </a:rPr>
                        <a:t>(n = 67)</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5648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Female,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1600" b="0" dirty="0">
                          <a:solidFill>
                            <a:srgbClr val="000000"/>
                          </a:solidFill>
                          <a:effectLst/>
                          <a:latin typeface="Calibri" panose="020F0502020204030204" pitchFamily="34" charset="0"/>
                          <a:cs typeface="Calibri" panose="020F0502020204030204" pitchFamily="34" charset="0"/>
                        </a:rPr>
                        <a:t>22 (64.7)</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1600" b="0" dirty="0">
                          <a:solidFill>
                            <a:srgbClr val="000000"/>
                          </a:solidFill>
                          <a:effectLst/>
                          <a:latin typeface="Calibri" panose="020F0502020204030204" pitchFamily="34" charset="0"/>
                          <a:cs typeface="Calibri" panose="020F0502020204030204" pitchFamily="34" charset="0"/>
                        </a:rPr>
                        <a:t>21 (63.6)</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lnSpc>
                          <a:spcPct val="100000"/>
                        </a:lnSpc>
                      </a:pPr>
                      <a:r>
                        <a:rPr lang="en-US" sz="1600" b="0" dirty="0">
                          <a:solidFill>
                            <a:srgbClr val="000000"/>
                          </a:solidFill>
                          <a:effectLst/>
                          <a:latin typeface="Calibri" panose="020F0502020204030204" pitchFamily="34" charset="0"/>
                          <a:cs typeface="Calibri" panose="020F0502020204030204" pitchFamily="34" charset="0"/>
                        </a:rPr>
                        <a:t>43 (64.2)</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25648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1600" b="0" dirty="0">
                          <a:solidFill>
                            <a:srgbClr val="000000"/>
                          </a:solidFill>
                          <a:effectLst/>
                          <a:latin typeface="Calibri" panose="020F0502020204030204" pitchFamily="34" charset="0"/>
                          <a:cs typeface="Calibri" panose="020F0502020204030204" pitchFamily="34" charset="0"/>
                        </a:rPr>
                        <a:t>65.5 (42-74)</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1600" b="0" dirty="0">
                          <a:solidFill>
                            <a:srgbClr val="000000"/>
                          </a:solidFill>
                          <a:effectLst/>
                          <a:latin typeface="Calibri" panose="020F0502020204030204" pitchFamily="34" charset="0"/>
                          <a:cs typeface="Calibri" panose="020F0502020204030204" pitchFamily="34" charset="0"/>
                        </a:rPr>
                        <a:t>70 (26-75)</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p>
                      <a:pPr algn="ctr">
                        <a:lnSpc>
                          <a:spcPct val="100000"/>
                        </a:lnSpc>
                      </a:pPr>
                      <a:r>
                        <a:rPr lang="en-US" sz="1600" b="0" dirty="0">
                          <a:solidFill>
                            <a:srgbClr val="000000"/>
                          </a:solidFill>
                          <a:effectLst/>
                          <a:latin typeface="Calibri" panose="020F0502020204030204" pitchFamily="34" charset="0"/>
                          <a:cs typeface="Calibri" panose="020F0502020204030204" pitchFamily="34" charset="0"/>
                        </a:rPr>
                        <a:t>67 (26-75)</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813397888"/>
                  </a:ext>
                </a:extLst>
              </a:tr>
              <a:tr h="25648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Adenocarcinoma,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33 (97.1)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33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66 (98.5)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193133842"/>
                  </a:ext>
                </a:extLst>
              </a:tr>
              <a:tr h="81604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Stage,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IVA</a:t>
                      </a:r>
                      <a:endParaRPr kumimoji="0" lang="en-US" sz="16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IVB</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Recurrence</a:t>
                      </a:r>
                      <a:endParaRPr kumimoji="0" lang="en-US" sz="16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(38.2)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(47.1)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(42.4)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(42.4)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 (40.3)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 (44.8)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(14.9)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1919265026"/>
                  </a:ext>
                </a:extLst>
              </a:tr>
              <a:tr h="629524">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ECOG PS,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0</a:t>
                      </a:r>
                      <a:endParaRPr kumimoji="0" lang="en-US" sz="16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 (70.6)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(29.4)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 (66.7)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 (33.3)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46 (68.7)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 (31.3)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84515602"/>
                  </a:ext>
                </a:extLst>
              </a:tr>
              <a:tr h="816046">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EGFR</a:t>
                      </a: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 mutation,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ex19del</a:t>
                      </a:r>
                      <a:endParaRPr kumimoji="0" lang="en-US" sz="16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L858R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Both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 (44.1)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 (55.9)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(48.5)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(48.5)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31 (46.3)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35 (52.2)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014641250"/>
                  </a:ext>
                </a:extLst>
              </a:tr>
            </a:tbl>
          </a:graphicData>
        </a:graphic>
      </p:graphicFrame>
      <p:grpSp>
        <p:nvGrpSpPr>
          <p:cNvPr id="8" name="Group 7">
            <a:extLst>
              <a:ext uri="{FF2B5EF4-FFF2-40B4-BE49-F238E27FC236}">
                <a16:creationId xmlns:a16="http://schemas.microsoft.com/office/drawing/2014/main" id="{8E2E96CA-E1DA-B8E0-55C2-9583CC98018B}"/>
              </a:ext>
            </a:extLst>
          </p:cNvPr>
          <p:cNvGrpSpPr/>
          <p:nvPr/>
        </p:nvGrpSpPr>
        <p:grpSpPr>
          <a:xfrm>
            <a:off x="9392911" y="6212702"/>
            <a:ext cx="2488502" cy="450134"/>
            <a:chOff x="9392911" y="6212702"/>
            <a:chExt cx="2488502" cy="450134"/>
          </a:xfrm>
        </p:grpSpPr>
        <p:pic>
          <p:nvPicPr>
            <p:cNvPr id="10" name="Picture 9" descr="Icon&#10;&#10;Description automatically generated">
              <a:extLst>
                <a:ext uri="{FF2B5EF4-FFF2-40B4-BE49-F238E27FC236}">
                  <a16:creationId xmlns:a16="http://schemas.microsoft.com/office/drawing/2014/main" id="{8D4D4B80-7728-BD7C-F431-05418C85B7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11" name="Rectangle 8">
              <a:extLst>
                <a:ext uri="{FF2B5EF4-FFF2-40B4-BE49-F238E27FC236}">
                  <a16:creationId xmlns:a16="http://schemas.microsoft.com/office/drawing/2014/main" id="{F0504439-A416-B806-4A3A-CC3A70C52A15}"/>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2" name="Text Box 15">
            <a:extLst>
              <a:ext uri="{FF2B5EF4-FFF2-40B4-BE49-F238E27FC236}">
                <a16:creationId xmlns:a16="http://schemas.microsoft.com/office/drawing/2014/main" id="{8296022C-2CBF-0620-4AA9-C796DD32E387}"/>
              </a:ext>
            </a:extLst>
          </p:cNvPr>
          <p:cNvSpPr txBox="1">
            <a:spLocks noChangeArrowheads="1"/>
          </p:cNvSpPr>
          <p:nvPr/>
        </p:nvSpPr>
        <p:spPr bwMode="auto">
          <a:xfrm>
            <a:off x="403023" y="636945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pt-B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Nakamura. ASCO 2022. Abstr 9097</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p>
        </p:txBody>
      </p:sp>
    </p:spTree>
    <p:extLst>
      <p:ext uri="{BB962C8B-B14F-4D97-AF65-F5344CB8AC3E}">
        <p14:creationId xmlns:p14="http://schemas.microsoft.com/office/powerpoint/2010/main" val="18446715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OPAL: Safety Summary</a:t>
            </a:r>
            <a:endParaRPr lang="en-US" baseline="30000" dirty="0"/>
          </a:p>
        </p:txBody>
      </p:sp>
      <p:graphicFrame>
        <p:nvGraphicFramePr>
          <p:cNvPr id="9" name="Group 3">
            <a:extLst>
              <a:ext uri="{FF2B5EF4-FFF2-40B4-BE49-F238E27FC236}">
                <a16:creationId xmlns:a16="http://schemas.microsoft.com/office/drawing/2014/main" id="{6C81C24C-490A-96A3-7686-D4920CECEAB7}"/>
              </a:ext>
            </a:extLst>
          </p:cNvPr>
          <p:cNvGraphicFramePr>
            <a:graphicFrameLocks/>
          </p:cNvGraphicFramePr>
          <p:nvPr>
            <p:extLst>
              <p:ext uri="{D42A27DB-BD31-4B8C-83A1-F6EECF244321}">
                <p14:modId xmlns:p14="http://schemas.microsoft.com/office/powerpoint/2010/main" val="16433066"/>
              </p:ext>
            </p:extLst>
          </p:nvPr>
        </p:nvGraphicFramePr>
        <p:xfrm>
          <a:off x="312360" y="1594480"/>
          <a:ext cx="5402634" cy="3993056"/>
        </p:xfrm>
        <a:graphic>
          <a:graphicData uri="http://schemas.openxmlformats.org/drawingml/2006/table">
            <a:tbl>
              <a:tblPr/>
              <a:tblGrid>
                <a:gridCol w="1400114">
                  <a:extLst>
                    <a:ext uri="{9D8B030D-6E8A-4147-A177-3AD203B41FA5}">
                      <a16:colId xmlns:a16="http://schemas.microsoft.com/office/drawing/2014/main" val="20000"/>
                    </a:ext>
                  </a:extLst>
                </a:gridCol>
                <a:gridCol w="1110755">
                  <a:extLst>
                    <a:ext uri="{9D8B030D-6E8A-4147-A177-3AD203B41FA5}">
                      <a16:colId xmlns:a16="http://schemas.microsoft.com/office/drawing/2014/main" val="20001"/>
                    </a:ext>
                  </a:extLst>
                </a:gridCol>
                <a:gridCol w="1110755">
                  <a:extLst>
                    <a:ext uri="{9D8B030D-6E8A-4147-A177-3AD203B41FA5}">
                      <a16:colId xmlns:a16="http://schemas.microsoft.com/office/drawing/2014/main" val="4143102482"/>
                    </a:ext>
                  </a:extLst>
                </a:gridCol>
                <a:gridCol w="890505">
                  <a:extLst>
                    <a:ext uri="{9D8B030D-6E8A-4147-A177-3AD203B41FA5}">
                      <a16:colId xmlns:a16="http://schemas.microsoft.com/office/drawing/2014/main" val="20002"/>
                    </a:ext>
                  </a:extLst>
                </a:gridCol>
                <a:gridCol w="890505">
                  <a:extLst>
                    <a:ext uri="{9D8B030D-6E8A-4147-A177-3AD203B41FA5}">
                      <a16:colId xmlns:a16="http://schemas.microsoft.com/office/drawing/2014/main" val="3419378468"/>
                    </a:ext>
                  </a:extLst>
                </a:gridCol>
              </a:tblGrid>
              <a:tr h="0">
                <a:tc row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tx1"/>
                          </a:solidFill>
                          <a:effectLst/>
                          <a:latin typeface="Calibri" panose="020F0502020204030204" pitchFamily="34" charset="0"/>
                        </a:rPr>
                        <a:t>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en-US" sz="1400" b="1" dirty="0">
                          <a:solidFill>
                            <a:schemeClr val="tx1"/>
                          </a:solidFill>
                          <a:effectLst/>
                          <a:latin typeface="Calibri" panose="020F0502020204030204" pitchFamily="34" charset="0"/>
                          <a:cs typeface="Calibri" panose="020F0502020204030204" pitchFamily="34" charset="0"/>
                        </a:rPr>
                        <a:t>Osi + Cis + Pem</a:t>
                      </a:r>
                    </a:p>
                    <a:p>
                      <a:pPr algn="ctr">
                        <a:lnSpc>
                          <a:spcPct val="100000"/>
                        </a:lnSpc>
                      </a:pPr>
                      <a:r>
                        <a:rPr lang="en-US" sz="1400" b="1" dirty="0">
                          <a:solidFill>
                            <a:schemeClr val="tx1"/>
                          </a:solidFill>
                          <a:effectLst/>
                          <a:latin typeface="Calibri" panose="020F0502020204030204" pitchFamily="34" charset="0"/>
                          <a:cs typeface="Calibri" panose="020F0502020204030204" pitchFamily="34" charset="0"/>
                        </a:rPr>
                        <a:t> (n = 34)</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pt-BR" sz="1400" b="1" dirty="0">
                          <a:solidFill>
                            <a:schemeClr val="tx1"/>
                          </a:solidFill>
                          <a:effectLst/>
                          <a:latin typeface="Calibri" panose="020F0502020204030204" pitchFamily="34" charset="0"/>
                          <a:cs typeface="Calibri" panose="020F0502020204030204" pitchFamily="34" charset="0"/>
                        </a:rPr>
                        <a:t>Osi + Carbo + Pem</a:t>
                      </a:r>
                    </a:p>
                    <a:p>
                      <a:pPr algn="ctr">
                        <a:lnSpc>
                          <a:spcPct val="100000"/>
                        </a:lnSpc>
                      </a:pPr>
                      <a:r>
                        <a:rPr lang="pt-BR" sz="1400" b="1" dirty="0">
                          <a:solidFill>
                            <a:schemeClr val="tx1"/>
                          </a:solidFill>
                          <a:effectLst/>
                          <a:latin typeface="Calibri" panose="020F0502020204030204" pitchFamily="34" charset="0"/>
                          <a:cs typeface="Calibri" panose="020F0502020204030204" pitchFamily="34" charset="0"/>
                        </a:rPr>
                        <a:t>(n = 33)</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1"/>
                  </a:ext>
                </a:extLst>
              </a:tr>
              <a:tr h="143016">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GB"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100000"/>
                        </a:lnSpc>
                      </a:pPr>
                      <a:r>
                        <a:rPr lang="en-US" sz="1400" b="1" dirty="0">
                          <a:solidFill>
                            <a:schemeClr val="tx1"/>
                          </a:solidFill>
                          <a:effectLst/>
                          <a:latin typeface="Calibri" panose="020F0502020204030204" pitchFamily="34" charset="0"/>
                          <a:cs typeface="Calibri" panose="020F0502020204030204" pitchFamily="34" charset="0"/>
                        </a:rPr>
                        <a:t>All Grade</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100000"/>
                        </a:lnSpc>
                      </a:pPr>
                      <a:r>
                        <a:rPr lang="en-US" sz="1400" b="1" dirty="0">
                          <a:solidFill>
                            <a:schemeClr val="tx1"/>
                          </a:solidFill>
                          <a:effectLst/>
                          <a:latin typeface="Calibri" panose="020F0502020204030204" pitchFamily="34" charset="0"/>
                          <a:cs typeface="Calibri" panose="020F0502020204030204" pitchFamily="34" charset="0"/>
                        </a:rPr>
                        <a:t>Grade ≥3</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100000"/>
                        </a:lnSpc>
                      </a:pPr>
                      <a:r>
                        <a:rPr lang="en-US" sz="1400" b="1" dirty="0">
                          <a:solidFill>
                            <a:schemeClr val="tx1"/>
                          </a:solidFill>
                          <a:effectLst/>
                          <a:latin typeface="Calibri" panose="020F0502020204030204" pitchFamily="34" charset="0"/>
                          <a:cs typeface="Calibri" panose="020F0502020204030204" pitchFamily="34" charset="0"/>
                        </a:rPr>
                        <a:t>All grade</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100000"/>
                        </a:lnSpc>
                      </a:pPr>
                      <a:r>
                        <a:rPr lang="en-US" sz="1400" b="1" dirty="0">
                          <a:solidFill>
                            <a:schemeClr val="tx1"/>
                          </a:solidFill>
                          <a:effectLst/>
                          <a:latin typeface="Calibri" panose="020F0502020204030204" pitchFamily="34" charset="0"/>
                          <a:cs typeface="Calibri" panose="020F0502020204030204" pitchFamily="34" charset="0"/>
                        </a:rPr>
                        <a:t>Grade ≥3</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2378232750"/>
                  </a:ext>
                </a:extLst>
              </a:tr>
              <a:tr h="20432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Any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34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 (88.2)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31 (93.9)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193133842"/>
                  </a:ext>
                </a:extLst>
              </a:tr>
              <a:tr h="20432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(26.5)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(33.3)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1919265026"/>
                  </a:ext>
                </a:extLst>
              </a:tr>
              <a:tr h="20432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Oral mucositis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(52.9)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(36.4)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84515602"/>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Anorexia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(55.9)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(57.6)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014641250"/>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 (64.7)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(54.5)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42715665"/>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Vomiting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(17.6)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(18.2)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79767696"/>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Constipation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(38.2)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(30.3)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7531107"/>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 (50.0)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(45.5)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405811262"/>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Rash acneiform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(38.2)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(36.4)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09610535"/>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Paronychia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(23.5)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(30.3)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541022559"/>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Pneumonitis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36158078"/>
                  </a:ext>
                </a:extLst>
              </a:tr>
            </a:tbl>
          </a:graphicData>
        </a:graphic>
      </p:graphicFrame>
      <p:grpSp>
        <p:nvGrpSpPr>
          <p:cNvPr id="8" name="Group 7">
            <a:extLst>
              <a:ext uri="{FF2B5EF4-FFF2-40B4-BE49-F238E27FC236}">
                <a16:creationId xmlns:a16="http://schemas.microsoft.com/office/drawing/2014/main" id="{8C12A05F-B2AB-89E4-221C-61253FED7F89}"/>
              </a:ext>
            </a:extLst>
          </p:cNvPr>
          <p:cNvGrpSpPr/>
          <p:nvPr/>
        </p:nvGrpSpPr>
        <p:grpSpPr>
          <a:xfrm>
            <a:off x="9392911" y="6212702"/>
            <a:ext cx="2488502" cy="450134"/>
            <a:chOff x="9392911" y="6212702"/>
            <a:chExt cx="2488502" cy="450134"/>
          </a:xfrm>
        </p:grpSpPr>
        <p:pic>
          <p:nvPicPr>
            <p:cNvPr id="10" name="Picture 9" descr="Icon&#10;&#10;Description automatically generated">
              <a:extLst>
                <a:ext uri="{FF2B5EF4-FFF2-40B4-BE49-F238E27FC236}">
                  <a16:creationId xmlns:a16="http://schemas.microsoft.com/office/drawing/2014/main" id="{4CF94D5C-EF4C-FDC2-5B51-336A833BF0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11" name="Rectangle 8">
              <a:extLst>
                <a:ext uri="{FF2B5EF4-FFF2-40B4-BE49-F238E27FC236}">
                  <a16:creationId xmlns:a16="http://schemas.microsoft.com/office/drawing/2014/main" id="{EE7C1642-F861-6C06-667F-07C418C698BD}"/>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2" name="Text Box 15">
            <a:extLst>
              <a:ext uri="{FF2B5EF4-FFF2-40B4-BE49-F238E27FC236}">
                <a16:creationId xmlns:a16="http://schemas.microsoft.com/office/drawing/2014/main" id="{7F1660C1-A5EF-1F34-8230-326B0C44BBDF}"/>
              </a:ext>
            </a:extLst>
          </p:cNvPr>
          <p:cNvSpPr txBox="1">
            <a:spLocks noChangeArrowheads="1"/>
          </p:cNvSpPr>
          <p:nvPr/>
        </p:nvSpPr>
        <p:spPr bwMode="auto">
          <a:xfrm>
            <a:off x="403023" y="636945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pt-B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Nakamura. ASCO 2022. Abstr 9097</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p>
        </p:txBody>
      </p:sp>
      <p:graphicFrame>
        <p:nvGraphicFramePr>
          <p:cNvPr id="14" name="Group 3">
            <a:extLst>
              <a:ext uri="{FF2B5EF4-FFF2-40B4-BE49-F238E27FC236}">
                <a16:creationId xmlns:a16="http://schemas.microsoft.com/office/drawing/2014/main" id="{EBE8298C-D300-E627-19EE-921FC501B9ED}"/>
              </a:ext>
            </a:extLst>
          </p:cNvPr>
          <p:cNvGraphicFramePr>
            <a:graphicFrameLocks/>
          </p:cNvGraphicFramePr>
          <p:nvPr>
            <p:extLst>
              <p:ext uri="{D42A27DB-BD31-4B8C-83A1-F6EECF244321}">
                <p14:modId xmlns:p14="http://schemas.microsoft.com/office/powerpoint/2010/main" val="2126863024"/>
              </p:ext>
            </p:extLst>
          </p:nvPr>
        </p:nvGraphicFramePr>
        <p:xfrm>
          <a:off x="5901450" y="1600956"/>
          <a:ext cx="6009274" cy="3383424"/>
        </p:xfrm>
        <a:graphic>
          <a:graphicData uri="http://schemas.openxmlformats.org/drawingml/2006/table">
            <a:tbl>
              <a:tblPr/>
              <a:tblGrid>
                <a:gridCol w="2298830">
                  <a:extLst>
                    <a:ext uri="{9D8B030D-6E8A-4147-A177-3AD203B41FA5}">
                      <a16:colId xmlns:a16="http://schemas.microsoft.com/office/drawing/2014/main" val="20000"/>
                    </a:ext>
                  </a:extLst>
                </a:gridCol>
                <a:gridCol w="927611">
                  <a:extLst>
                    <a:ext uri="{9D8B030D-6E8A-4147-A177-3AD203B41FA5}">
                      <a16:colId xmlns:a16="http://schemas.microsoft.com/office/drawing/2014/main" val="20001"/>
                    </a:ext>
                  </a:extLst>
                </a:gridCol>
                <a:gridCol w="927611">
                  <a:extLst>
                    <a:ext uri="{9D8B030D-6E8A-4147-A177-3AD203B41FA5}">
                      <a16:colId xmlns:a16="http://schemas.microsoft.com/office/drawing/2014/main" val="4143102482"/>
                    </a:ext>
                  </a:extLst>
                </a:gridCol>
                <a:gridCol w="927611">
                  <a:extLst>
                    <a:ext uri="{9D8B030D-6E8A-4147-A177-3AD203B41FA5}">
                      <a16:colId xmlns:a16="http://schemas.microsoft.com/office/drawing/2014/main" val="20002"/>
                    </a:ext>
                  </a:extLst>
                </a:gridCol>
                <a:gridCol w="927611">
                  <a:extLst>
                    <a:ext uri="{9D8B030D-6E8A-4147-A177-3AD203B41FA5}">
                      <a16:colId xmlns:a16="http://schemas.microsoft.com/office/drawing/2014/main" val="3419378468"/>
                    </a:ext>
                  </a:extLst>
                </a:gridCol>
              </a:tblGrid>
              <a:tr h="0">
                <a:tc row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tx1"/>
                          </a:solidFill>
                          <a:effectLst/>
                          <a:latin typeface="Calibri" panose="020F0502020204030204" pitchFamily="34" charset="0"/>
                        </a:rPr>
                        <a:t>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en-US" sz="1400" b="1" dirty="0">
                          <a:solidFill>
                            <a:schemeClr val="tx1"/>
                          </a:solidFill>
                          <a:effectLst/>
                          <a:latin typeface="Calibri" panose="020F0502020204030204" pitchFamily="34" charset="0"/>
                          <a:cs typeface="Calibri" panose="020F0502020204030204" pitchFamily="34" charset="0"/>
                        </a:rPr>
                        <a:t>Osi + Cis + Pem</a:t>
                      </a:r>
                    </a:p>
                    <a:p>
                      <a:pPr algn="ctr">
                        <a:lnSpc>
                          <a:spcPct val="100000"/>
                        </a:lnSpc>
                      </a:pPr>
                      <a:r>
                        <a:rPr lang="en-US" sz="1400" b="1" dirty="0">
                          <a:solidFill>
                            <a:schemeClr val="tx1"/>
                          </a:solidFill>
                          <a:effectLst/>
                          <a:latin typeface="Calibri" panose="020F0502020204030204" pitchFamily="34" charset="0"/>
                          <a:cs typeface="Calibri" panose="020F0502020204030204" pitchFamily="34" charset="0"/>
                        </a:rPr>
                        <a:t>(n = 34)</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pt-BR" sz="1400" b="1" dirty="0">
                          <a:solidFill>
                            <a:schemeClr val="tx1"/>
                          </a:solidFill>
                          <a:effectLst/>
                          <a:latin typeface="Calibri" panose="020F0502020204030204" pitchFamily="34" charset="0"/>
                          <a:cs typeface="Calibri" panose="020F0502020204030204" pitchFamily="34" charset="0"/>
                        </a:rPr>
                        <a:t>Osi + Carbo + Pem</a:t>
                      </a:r>
                    </a:p>
                    <a:p>
                      <a:pPr algn="ctr">
                        <a:lnSpc>
                          <a:spcPct val="100000"/>
                        </a:lnSpc>
                      </a:pPr>
                      <a:r>
                        <a:rPr lang="pt-BR" sz="1400" b="1" dirty="0">
                          <a:solidFill>
                            <a:schemeClr val="tx1"/>
                          </a:solidFill>
                          <a:effectLst/>
                          <a:latin typeface="Calibri" panose="020F0502020204030204" pitchFamily="34" charset="0"/>
                          <a:cs typeface="Calibri" panose="020F0502020204030204" pitchFamily="34" charset="0"/>
                        </a:rPr>
                        <a:t>(n = 33)</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1"/>
                  </a:ext>
                </a:extLst>
              </a:tr>
              <a:tr h="143016">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GB"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100000"/>
                        </a:lnSpc>
                      </a:pPr>
                      <a:r>
                        <a:rPr lang="en-US" sz="1400" b="1" dirty="0">
                          <a:solidFill>
                            <a:schemeClr val="tx1"/>
                          </a:solidFill>
                          <a:effectLst/>
                          <a:latin typeface="Calibri" panose="020F0502020204030204" pitchFamily="34" charset="0"/>
                          <a:cs typeface="Calibri" panose="020F0502020204030204" pitchFamily="34" charset="0"/>
                        </a:rPr>
                        <a:t>All Grade</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100000"/>
                        </a:lnSpc>
                      </a:pPr>
                      <a:r>
                        <a:rPr lang="en-US" sz="1400" b="1" dirty="0">
                          <a:solidFill>
                            <a:schemeClr val="tx1"/>
                          </a:solidFill>
                          <a:effectLst/>
                          <a:latin typeface="Calibri" panose="020F0502020204030204" pitchFamily="34" charset="0"/>
                          <a:cs typeface="Calibri" panose="020F0502020204030204" pitchFamily="34" charset="0"/>
                        </a:rPr>
                        <a:t>Grade ≥3</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100000"/>
                        </a:lnSpc>
                      </a:pPr>
                      <a:r>
                        <a:rPr lang="en-US" sz="1400" b="1" dirty="0">
                          <a:solidFill>
                            <a:schemeClr val="tx1"/>
                          </a:solidFill>
                          <a:effectLst/>
                          <a:latin typeface="Calibri" panose="020F0502020204030204" pitchFamily="34" charset="0"/>
                          <a:cs typeface="Calibri" panose="020F0502020204030204" pitchFamily="34" charset="0"/>
                        </a:rPr>
                        <a:t>All grade</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100000"/>
                        </a:lnSpc>
                      </a:pPr>
                      <a:r>
                        <a:rPr lang="en-US" sz="1400" b="1" dirty="0">
                          <a:solidFill>
                            <a:schemeClr val="tx1"/>
                          </a:solidFill>
                          <a:effectLst/>
                          <a:latin typeface="Calibri" panose="020F0502020204030204" pitchFamily="34" charset="0"/>
                          <a:cs typeface="Calibri" panose="020F0502020204030204" pitchFamily="34" charset="0"/>
                        </a:rPr>
                        <a:t>Grade ≥3</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2378232750"/>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Febrile 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19265026"/>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AST increased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 (82.4)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 (81.8)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984515602"/>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ALT increased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 (67.6)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 (66.7)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14641250"/>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Neutrophil count decreased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 (64.7)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(29.4)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29 (87.9)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(60.6)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42715665"/>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32 (94.1)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32 (97.0)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(27.3)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079767696"/>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Platelet count decreased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 (82.4)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31 (93.9)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(42.4)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97531107"/>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Creatinine increased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(73.5)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 (69.7)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405811262"/>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Prolonged QTc Interval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(35.3)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(48.5)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(21.2)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309610535"/>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Decreased ejection fraction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(29.4)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(21.2)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541022559"/>
                  </a:ext>
                </a:extLst>
              </a:tr>
            </a:tbl>
          </a:graphicData>
        </a:graphic>
      </p:graphicFrame>
      <p:sp>
        <p:nvSpPr>
          <p:cNvPr id="15" name="TextBox 14">
            <a:extLst>
              <a:ext uri="{FF2B5EF4-FFF2-40B4-BE49-F238E27FC236}">
                <a16:creationId xmlns:a16="http://schemas.microsoft.com/office/drawing/2014/main" id="{92919AE5-AB84-2D2A-6880-4C83008D10E6}"/>
              </a:ext>
            </a:extLst>
          </p:cNvPr>
          <p:cNvSpPr txBox="1"/>
          <p:nvPr/>
        </p:nvSpPr>
        <p:spPr bwMode="auto">
          <a:xfrm>
            <a:off x="5901450" y="5126737"/>
            <a:ext cx="594317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dirty="0">
                <a:solidFill>
                  <a:schemeClr val="bg1"/>
                </a:solidFill>
                <a:latin typeface="Calibri" panose="020F0502020204030204" pitchFamily="34" charset="0"/>
              </a:rPr>
              <a:t>TEAE led to discontinuation: 5 (14.7%) in Osi + Cis + Pem and in 4 (12.1%) in Osi + Carbo+ Pem</a:t>
            </a:r>
            <a:endParaRPr lang="en-US" b="0" dirty="0">
              <a:solidFill>
                <a:schemeClr val="bg1"/>
              </a:solidFill>
              <a:latin typeface="Calibri" panose="020F0502020204030204" pitchFamily="34" charset="0"/>
            </a:endParaRPr>
          </a:p>
        </p:txBody>
      </p:sp>
    </p:spTree>
    <p:extLst>
      <p:ext uri="{BB962C8B-B14F-4D97-AF65-F5344CB8AC3E}">
        <p14:creationId xmlns:p14="http://schemas.microsoft.com/office/powerpoint/2010/main" val="7170790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OPAL: Response Rates</a:t>
            </a:r>
            <a:endParaRPr lang="en-US" baseline="30000" dirty="0"/>
          </a:p>
        </p:txBody>
      </p:sp>
      <p:graphicFrame>
        <p:nvGraphicFramePr>
          <p:cNvPr id="9" name="Group 3">
            <a:extLst>
              <a:ext uri="{FF2B5EF4-FFF2-40B4-BE49-F238E27FC236}">
                <a16:creationId xmlns:a16="http://schemas.microsoft.com/office/drawing/2014/main" id="{6C81C24C-490A-96A3-7686-D4920CECEAB7}"/>
              </a:ext>
            </a:extLst>
          </p:cNvPr>
          <p:cNvGraphicFramePr>
            <a:graphicFrameLocks/>
          </p:cNvGraphicFramePr>
          <p:nvPr>
            <p:extLst>
              <p:ext uri="{D42A27DB-BD31-4B8C-83A1-F6EECF244321}">
                <p14:modId xmlns:p14="http://schemas.microsoft.com/office/powerpoint/2010/main" val="1356033388"/>
              </p:ext>
            </p:extLst>
          </p:nvPr>
        </p:nvGraphicFramePr>
        <p:xfrm>
          <a:off x="724032" y="1600200"/>
          <a:ext cx="10744068" cy="2926112"/>
        </p:xfrm>
        <a:graphic>
          <a:graphicData uri="http://schemas.openxmlformats.org/drawingml/2006/table">
            <a:tbl>
              <a:tblPr/>
              <a:tblGrid>
                <a:gridCol w="2952646">
                  <a:extLst>
                    <a:ext uri="{9D8B030D-6E8A-4147-A177-3AD203B41FA5}">
                      <a16:colId xmlns:a16="http://schemas.microsoft.com/office/drawing/2014/main" val="20000"/>
                    </a:ext>
                  </a:extLst>
                </a:gridCol>
                <a:gridCol w="2412719">
                  <a:extLst>
                    <a:ext uri="{9D8B030D-6E8A-4147-A177-3AD203B41FA5}">
                      <a16:colId xmlns:a16="http://schemas.microsoft.com/office/drawing/2014/main" val="20001"/>
                    </a:ext>
                  </a:extLst>
                </a:gridCol>
                <a:gridCol w="2874846">
                  <a:extLst>
                    <a:ext uri="{9D8B030D-6E8A-4147-A177-3AD203B41FA5}">
                      <a16:colId xmlns:a16="http://schemas.microsoft.com/office/drawing/2014/main" val="20002"/>
                    </a:ext>
                  </a:extLst>
                </a:gridCol>
                <a:gridCol w="2503857">
                  <a:extLst>
                    <a:ext uri="{9D8B030D-6E8A-4147-A177-3AD203B41FA5}">
                      <a16:colId xmlns:a16="http://schemas.microsoft.com/office/drawing/2014/main" val="2607186547"/>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2000" b="1" i="0" u="none" strike="noStrike" cap="none" normalizeH="0" baseline="0" dirty="0">
                          <a:ln>
                            <a:noFill/>
                          </a:ln>
                          <a:solidFill>
                            <a:schemeClr val="tx1"/>
                          </a:solidFill>
                          <a:effectLst/>
                          <a:latin typeface="Calibri" panose="020F0502020204030204" pitchFamily="34" charset="0"/>
                        </a:rPr>
                        <a:t>Response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en-US" sz="2000" b="1" dirty="0">
                          <a:solidFill>
                            <a:schemeClr val="tx1"/>
                          </a:solidFill>
                          <a:effectLst/>
                          <a:latin typeface="Calibri" panose="020F0502020204030204" pitchFamily="34" charset="0"/>
                          <a:cs typeface="Calibri" panose="020F0502020204030204" pitchFamily="34" charset="0"/>
                        </a:rPr>
                        <a:t>Osi + Cis + Pem</a:t>
                      </a:r>
                    </a:p>
                    <a:p>
                      <a:pPr algn="ctr">
                        <a:lnSpc>
                          <a:spcPct val="100000"/>
                        </a:lnSpc>
                      </a:pPr>
                      <a:r>
                        <a:rPr lang="en-US" sz="2000" b="1" dirty="0">
                          <a:solidFill>
                            <a:schemeClr val="tx1"/>
                          </a:solidFill>
                          <a:effectLst/>
                          <a:latin typeface="Calibri" panose="020F0502020204030204" pitchFamily="34" charset="0"/>
                          <a:cs typeface="Calibri" panose="020F0502020204030204" pitchFamily="34" charset="0"/>
                        </a:rPr>
                        <a:t>(n = 33)</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pt-BR" sz="2000" b="1" dirty="0">
                          <a:solidFill>
                            <a:schemeClr val="tx1"/>
                          </a:solidFill>
                          <a:effectLst/>
                          <a:latin typeface="Calibri" panose="020F0502020204030204" pitchFamily="34" charset="0"/>
                          <a:cs typeface="Calibri" panose="020F0502020204030204" pitchFamily="34" charset="0"/>
                        </a:rPr>
                        <a:t>Osi + Carbo + Pem</a:t>
                      </a:r>
                    </a:p>
                    <a:p>
                      <a:pPr algn="ctr">
                        <a:lnSpc>
                          <a:spcPct val="100000"/>
                        </a:lnSpc>
                      </a:pPr>
                      <a:r>
                        <a:rPr lang="pt-BR" sz="2000" b="1" dirty="0">
                          <a:solidFill>
                            <a:schemeClr val="tx1"/>
                          </a:solidFill>
                          <a:effectLst/>
                          <a:latin typeface="Calibri" panose="020F0502020204030204" pitchFamily="34" charset="0"/>
                          <a:cs typeface="Calibri" panose="020F0502020204030204" pitchFamily="34" charset="0"/>
                        </a:rPr>
                        <a:t>(n = 33)</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100000"/>
                        </a:lnSpc>
                      </a:pPr>
                      <a:r>
                        <a:rPr lang="pt-BR" sz="2000" b="1" dirty="0">
                          <a:solidFill>
                            <a:schemeClr val="tx1"/>
                          </a:solidFill>
                          <a:effectLst/>
                          <a:latin typeface="Calibri" panose="020F0502020204030204" pitchFamily="34" charset="0"/>
                          <a:cs typeface="Calibri" panose="020F0502020204030204" pitchFamily="34" charset="0"/>
                        </a:rPr>
                        <a:t>Total</a:t>
                      </a:r>
                    </a:p>
                    <a:p>
                      <a:pPr algn="ctr">
                        <a:lnSpc>
                          <a:spcPct val="100000"/>
                        </a:lnSpc>
                      </a:pPr>
                      <a:r>
                        <a:rPr lang="pt-BR" sz="2000" b="1" dirty="0">
                          <a:solidFill>
                            <a:schemeClr val="tx1"/>
                          </a:solidFill>
                          <a:effectLst/>
                          <a:latin typeface="Calibri" panose="020F0502020204030204" pitchFamily="34" charset="0"/>
                          <a:cs typeface="Calibri" panose="020F0502020204030204" pitchFamily="34" charset="0"/>
                        </a:rPr>
                        <a:t>(N = 66)</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618017">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bg2">
                              <a:lumMod val="10000"/>
                            </a:schemeClr>
                          </a:solidFill>
                          <a:effectLst/>
                          <a:latin typeface="Calibri" panose="020F0502020204030204" pitchFamily="34" charset="0"/>
                        </a:rPr>
                        <a:t>ORR, % (95% CI)</a:t>
                      </a:r>
                    </a:p>
                    <a:p>
                      <a:pPr marL="342900" marR="0" lvl="0" indent="-230188"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 n (%) </a:t>
                      </a:r>
                      <a:endParaRPr kumimoji="0" lang="en-US" sz="20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342900" marR="0" lvl="0" indent="-230188"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 n (%) </a:t>
                      </a:r>
                    </a:p>
                    <a:p>
                      <a:pPr marL="342900" marR="0" lvl="0" indent="-230188"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SD, n (%) </a:t>
                      </a:r>
                    </a:p>
                    <a:p>
                      <a:pPr marL="342900" marR="0" lvl="0" indent="-230188"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PD, n (%) </a:t>
                      </a:r>
                    </a:p>
                    <a:p>
                      <a:pPr marL="342900" marR="0" lvl="0" indent="-230188"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NE, n (%)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91.0 (81.1-100)</a:t>
                      </a:r>
                    </a:p>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0</a:t>
                      </a:r>
                    </a:p>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30 (91.0)</a:t>
                      </a:r>
                    </a:p>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3 (9.1)</a:t>
                      </a:r>
                    </a:p>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0 </a:t>
                      </a:r>
                    </a:p>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0</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91.0 (81.1-100)</a:t>
                      </a:r>
                    </a:p>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2 (6.1)</a:t>
                      </a:r>
                    </a:p>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28 (84.8)</a:t>
                      </a:r>
                    </a:p>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1 (3.0)</a:t>
                      </a:r>
                    </a:p>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1 (3.0)</a:t>
                      </a:r>
                    </a:p>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1 (3.0)</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91.0 (84.0-98.0)</a:t>
                      </a:r>
                    </a:p>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2 (3.0)</a:t>
                      </a:r>
                    </a:p>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58 (88.0)</a:t>
                      </a:r>
                    </a:p>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4 (6.1)</a:t>
                      </a:r>
                    </a:p>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1 (1.5)</a:t>
                      </a:r>
                    </a:p>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1( 1.5)</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24721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DCR,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100 (100-100)</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94.0 (86.0-100)</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97.0 (93.0-100)</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813397888"/>
                  </a:ext>
                </a:extLst>
              </a:tr>
            </a:tbl>
          </a:graphicData>
        </a:graphic>
      </p:graphicFrame>
      <p:grpSp>
        <p:nvGrpSpPr>
          <p:cNvPr id="8" name="Group 7">
            <a:extLst>
              <a:ext uri="{FF2B5EF4-FFF2-40B4-BE49-F238E27FC236}">
                <a16:creationId xmlns:a16="http://schemas.microsoft.com/office/drawing/2014/main" id="{C4BA8534-1E6F-4189-8FC1-E093454D0D87}"/>
              </a:ext>
            </a:extLst>
          </p:cNvPr>
          <p:cNvGrpSpPr/>
          <p:nvPr/>
        </p:nvGrpSpPr>
        <p:grpSpPr>
          <a:xfrm>
            <a:off x="9392911" y="6212702"/>
            <a:ext cx="2488502" cy="450134"/>
            <a:chOff x="9392911" y="6212702"/>
            <a:chExt cx="2488502" cy="450134"/>
          </a:xfrm>
        </p:grpSpPr>
        <p:pic>
          <p:nvPicPr>
            <p:cNvPr id="10" name="Picture 9" descr="Icon&#10;&#10;Description automatically generated">
              <a:extLst>
                <a:ext uri="{FF2B5EF4-FFF2-40B4-BE49-F238E27FC236}">
                  <a16:creationId xmlns:a16="http://schemas.microsoft.com/office/drawing/2014/main" id="{DAA9FC43-41D4-0AC9-7D31-300B2254C6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11" name="Rectangle 8">
              <a:extLst>
                <a:ext uri="{FF2B5EF4-FFF2-40B4-BE49-F238E27FC236}">
                  <a16:creationId xmlns:a16="http://schemas.microsoft.com/office/drawing/2014/main" id="{36FDF754-B760-A541-5F59-4C46C014840B}"/>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2" name="Text Box 15">
            <a:extLst>
              <a:ext uri="{FF2B5EF4-FFF2-40B4-BE49-F238E27FC236}">
                <a16:creationId xmlns:a16="http://schemas.microsoft.com/office/drawing/2014/main" id="{CDBAEAC5-D94C-5270-1DFF-66AC706E462A}"/>
              </a:ext>
            </a:extLst>
          </p:cNvPr>
          <p:cNvSpPr txBox="1">
            <a:spLocks noChangeArrowheads="1"/>
          </p:cNvSpPr>
          <p:nvPr/>
        </p:nvSpPr>
        <p:spPr bwMode="auto">
          <a:xfrm>
            <a:off x="403023" y="636945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pt-B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Nakamura. ASCO 2022. Abstr 9097</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p>
        </p:txBody>
      </p:sp>
    </p:spTree>
    <p:extLst>
      <p:ext uri="{BB962C8B-B14F-4D97-AF65-F5344CB8AC3E}">
        <p14:creationId xmlns:p14="http://schemas.microsoft.com/office/powerpoint/2010/main" val="32174472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OPAL: Preliminary PFS and OS</a:t>
            </a:r>
            <a:endParaRPr lang="en-US" baseline="30000" dirty="0"/>
          </a:p>
        </p:txBody>
      </p:sp>
      <p:graphicFrame>
        <p:nvGraphicFramePr>
          <p:cNvPr id="9" name="Group 3">
            <a:extLst>
              <a:ext uri="{FF2B5EF4-FFF2-40B4-BE49-F238E27FC236}">
                <a16:creationId xmlns:a16="http://schemas.microsoft.com/office/drawing/2014/main" id="{6C81C24C-490A-96A3-7686-D4920CECEAB7}"/>
              </a:ext>
            </a:extLst>
          </p:cNvPr>
          <p:cNvGraphicFramePr>
            <a:graphicFrameLocks/>
          </p:cNvGraphicFramePr>
          <p:nvPr>
            <p:extLst>
              <p:ext uri="{D42A27DB-BD31-4B8C-83A1-F6EECF244321}">
                <p14:modId xmlns:p14="http://schemas.microsoft.com/office/powerpoint/2010/main" val="3125397591"/>
              </p:ext>
            </p:extLst>
          </p:nvPr>
        </p:nvGraphicFramePr>
        <p:xfrm>
          <a:off x="723900" y="1602232"/>
          <a:ext cx="10744199" cy="2194624"/>
        </p:xfrm>
        <a:graphic>
          <a:graphicData uri="http://schemas.openxmlformats.org/drawingml/2006/table">
            <a:tbl>
              <a:tblPr/>
              <a:tblGrid>
                <a:gridCol w="3110876">
                  <a:extLst>
                    <a:ext uri="{9D8B030D-6E8A-4147-A177-3AD203B41FA5}">
                      <a16:colId xmlns:a16="http://schemas.microsoft.com/office/drawing/2014/main" val="20000"/>
                    </a:ext>
                  </a:extLst>
                </a:gridCol>
                <a:gridCol w="2544441">
                  <a:extLst>
                    <a:ext uri="{9D8B030D-6E8A-4147-A177-3AD203B41FA5}">
                      <a16:colId xmlns:a16="http://schemas.microsoft.com/office/drawing/2014/main" val="20001"/>
                    </a:ext>
                  </a:extLst>
                </a:gridCol>
                <a:gridCol w="2544441">
                  <a:extLst>
                    <a:ext uri="{9D8B030D-6E8A-4147-A177-3AD203B41FA5}">
                      <a16:colId xmlns:a16="http://schemas.microsoft.com/office/drawing/2014/main" val="20002"/>
                    </a:ext>
                  </a:extLst>
                </a:gridCol>
                <a:gridCol w="2544441">
                  <a:extLst>
                    <a:ext uri="{9D8B030D-6E8A-4147-A177-3AD203B41FA5}">
                      <a16:colId xmlns:a16="http://schemas.microsoft.com/office/drawing/2014/main" val="2607186547"/>
                    </a:ext>
                  </a:extLst>
                </a:gridCol>
              </a:tblGrid>
              <a:tr h="33354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2000" b="1" i="0" u="none" strike="noStrike" cap="none" normalizeH="0" baseline="0" dirty="0">
                          <a:ln>
                            <a:noFill/>
                          </a:ln>
                          <a:solidFill>
                            <a:schemeClr val="tx1"/>
                          </a:solidFill>
                          <a:effectLst/>
                          <a:latin typeface="Calibri" panose="020F0502020204030204" pitchFamily="34" charset="0"/>
                        </a:rPr>
                        <a:t>Outcome,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en-US" sz="2000" b="1" dirty="0">
                          <a:solidFill>
                            <a:schemeClr val="tx1"/>
                          </a:solidFill>
                          <a:effectLst/>
                          <a:latin typeface="Calibri" panose="020F0502020204030204" pitchFamily="34" charset="0"/>
                          <a:cs typeface="Calibri" panose="020F0502020204030204" pitchFamily="34" charset="0"/>
                        </a:rPr>
                        <a:t>Osi + Cis + Pem</a:t>
                      </a:r>
                    </a:p>
                    <a:p>
                      <a:pPr algn="ctr">
                        <a:lnSpc>
                          <a:spcPct val="100000"/>
                        </a:lnSpc>
                      </a:pPr>
                      <a:r>
                        <a:rPr lang="en-US" sz="2000" b="1" dirty="0">
                          <a:solidFill>
                            <a:schemeClr val="tx1"/>
                          </a:solidFill>
                          <a:effectLst/>
                          <a:latin typeface="Calibri" panose="020F0502020204030204" pitchFamily="34" charset="0"/>
                          <a:cs typeface="Calibri" panose="020F0502020204030204" pitchFamily="34" charset="0"/>
                        </a:rPr>
                        <a:t>(n = 33)</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pt-BR" sz="2000" b="1" dirty="0">
                          <a:solidFill>
                            <a:schemeClr val="tx1"/>
                          </a:solidFill>
                          <a:effectLst/>
                          <a:latin typeface="Calibri" panose="020F0502020204030204" pitchFamily="34" charset="0"/>
                          <a:cs typeface="Calibri" panose="020F0502020204030204" pitchFamily="34" charset="0"/>
                        </a:rPr>
                        <a:t>Osi + Carbo + Pem</a:t>
                      </a:r>
                    </a:p>
                    <a:p>
                      <a:pPr algn="ctr">
                        <a:lnSpc>
                          <a:spcPct val="100000"/>
                        </a:lnSpc>
                      </a:pPr>
                      <a:r>
                        <a:rPr lang="pt-BR" sz="2000" b="1" dirty="0">
                          <a:solidFill>
                            <a:schemeClr val="tx1"/>
                          </a:solidFill>
                          <a:effectLst/>
                          <a:latin typeface="Calibri" panose="020F0502020204030204" pitchFamily="34" charset="0"/>
                          <a:cs typeface="Calibri" panose="020F0502020204030204" pitchFamily="34" charset="0"/>
                        </a:rPr>
                        <a:t>(n = 33)</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100000"/>
                        </a:lnSpc>
                      </a:pPr>
                      <a:r>
                        <a:rPr lang="pt-BR" sz="2000" b="1" dirty="0">
                          <a:solidFill>
                            <a:schemeClr val="tx1"/>
                          </a:solidFill>
                          <a:effectLst/>
                          <a:latin typeface="Calibri" panose="020F0502020204030204" pitchFamily="34" charset="0"/>
                          <a:cs typeface="Calibri" panose="020F0502020204030204" pitchFamily="34" charset="0"/>
                        </a:rPr>
                        <a:t>Total</a:t>
                      </a:r>
                    </a:p>
                    <a:p>
                      <a:pPr algn="ctr">
                        <a:lnSpc>
                          <a:spcPct val="100000"/>
                        </a:lnSpc>
                      </a:pPr>
                      <a:r>
                        <a:rPr lang="pt-BR" sz="2000" b="1" dirty="0">
                          <a:solidFill>
                            <a:schemeClr val="tx1"/>
                          </a:solidFill>
                          <a:effectLst/>
                          <a:latin typeface="Calibri" panose="020F0502020204030204" pitchFamily="34" charset="0"/>
                          <a:cs typeface="Calibri" panose="020F0502020204030204" pitchFamily="34" charset="0"/>
                        </a:rPr>
                        <a:t>(N = 66)</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1681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12-mo PFS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86.9</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93.7</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90.4</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21681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24-mo PFS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53.2</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86.8</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p>
                      <a:pPr algn="ctr">
                        <a:lnSpc>
                          <a:spcPct val="100000"/>
                        </a:lnSpc>
                      </a:pPr>
                      <a:r>
                        <a:rPr lang="en-US" sz="2000" b="0" dirty="0">
                          <a:solidFill>
                            <a:srgbClr val="000000"/>
                          </a:solidFill>
                          <a:effectLst/>
                          <a:latin typeface="Calibri" panose="020F0502020204030204" pitchFamily="34" charset="0"/>
                          <a:cs typeface="Calibri" panose="020F0502020204030204" pitchFamily="34" charset="0"/>
                        </a:rPr>
                        <a:t>70.0</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813397888"/>
                  </a:ext>
                </a:extLst>
              </a:tr>
              <a:tr h="21681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12-mo OS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193133842"/>
                  </a:ext>
                </a:extLst>
              </a:tr>
              <a:tr h="21681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24-mo OS</a:t>
                      </a:r>
                      <a:endParaRPr kumimoji="0" lang="en-US" sz="20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1919265026"/>
                  </a:ext>
                </a:extLst>
              </a:tr>
            </a:tbl>
          </a:graphicData>
        </a:graphic>
      </p:graphicFrame>
      <p:sp>
        <p:nvSpPr>
          <p:cNvPr id="3" name="TextBox 2">
            <a:extLst>
              <a:ext uri="{FF2B5EF4-FFF2-40B4-BE49-F238E27FC236}">
                <a16:creationId xmlns:a16="http://schemas.microsoft.com/office/drawing/2014/main" id="{332E6F00-120F-FD5F-5C00-82F90429B510}"/>
              </a:ext>
            </a:extLst>
          </p:cNvPr>
          <p:cNvSpPr txBox="1"/>
          <p:nvPr/>
        </p:nvSpPr>
        <p:spPr bwMode="auto">
          <a:xfrm>
            <a:off x="609759" y="4037813"/>
            <a:ext cx="71474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sz="2800" b="0" dirty="0">
                <a:solidFill>
                  <a:schemeClr val="bg1"/>
                </a:solidFill>
                <a:latin typeface="Calibri" panose="020F0502020204030204" pitchFamily="34" charset="0"/>
              </a:rPr>
              <a:t>Median follow-up: 21.4 mo (range: 18.2-25.7)</a:t>
            </a:r>
          </a:p>
        </p:txBody>
      </p:sp>
      <p:grpSp>
        <p:nvGrpSpPr>
          <p:cNvPr id="10" name="Group 9">
            <a:extLst>
              <a:ext uri="{FF2B5EF4-FFF2-40B4-BE49-F238E27FC236}">
                <a16:creationId xmlns:a16="http://schemas.microsoft.com/office/drawing/2014/main" id="{B3174710-E029-0356-E3D9-F9F4796A8AE9}"/>
              </a:ext>
            </a:extLst>
          </p:cNvPr>
          <p:cNvGrpSpPr/>
          <p:nvPr/>
        </p:nvGrpSpPr>
        <p:grpSpPr>
          <a:xfrm>
            <a:off x="9392911" y="6212702"/>
            <a:ext cx="2488502" cy="450134"/>
            <a:chOff x="9392911" y="6212702"/>
            <a:chExt cx="2488502" cy="450134"/>
          </a:xfrm>
        </p:grpSpPr>
        <p:pic>
          <p:nvPicPr>
            <p:cNvPr id="11" name="Picture 10" descr="Icon&#10;&#10;Description automatically generated">
              <a:extLst>
                <a:ext uri="{FF2B5EF4-FFF2-40B4-BE49-F238E27FC236}">
                  <a16:creationId xmlns:a16="http://schemas.microsoft.com/office/drawing/2014/main" id="{7EC094C0-AA8E-3EFB-473E-CABE5F12FA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12" name="Rectangle 8">
              <a:extLst>
                <a:ext uri="{FF2B5EF4-FFF2-40B4-BE49-F238E27FC236}">
                  <a16:creationId xmlns:a16="http://schemas.microsoft.com/office/drawing/2014/main" id="{3DB483C3-87F6-E139-0029-5E5CC6364786}"/>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3" name="Text Box 15">
            <a:extLst>
              <a:ext uri="{FF2B5EF4-FFF2-40B4-BE49-F238E27FC236}">
                <a16:creationId xmlns:a16="http://schemas.microsoft.com/office/drawing/2014/main" id="{E0F4343E-E4D5-AAAF-2C5C-5D51ACFC7A7E}"/>
              </a:ext>
            </a:extLst>
          </p:cNvPr>
          <p:cNvSpPr txBox="1">
            <a:spLocks noChangeArrowheads="1"/>
          </p:cNvSpPr>
          <p:nvPr/>
        </p:nvSpPr>
        <p:spPr bwMode="auto">
          <a:xfrm>
            <a:off x="403023" y="636945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pt-B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Nakamura. ASCO 2022. Abstr 9097</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p>
        </p:txBody>
      </p:sp>
      <p:sp>
        <p:nvSpPr>
          <p:cNvPr id="14" name="TextBox 13">
            <a:extLst>
              <a:ext uri="{FF2B5EF4-FFF2-40B4-BE49-F238E27FC236}">
                <a16:creationId xmlns:a16="http://schemas.microsoft.com/office/drawing/2014/main" id="{4D919FDC-FC32-D727-283A-3D9F01BE72FF}"/>
              </a:ext>
            </a:extLst>
          </p:cNvPr>
          <p:cNvSpPr txBox="1"/>
          <p:nvPr/>
        </p:nvSpPr>
        <p:spPr bwMode="auto">
          <a:xfrm>
            <a:off x="4879788" y="6310865"/>
            <a:ext cx="285930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pPr>
            <a:r>
              <a:rPr lang="en-US" b="0" dirty="0">
                <a:solidFill>
                  <a:schemeClr val="bg1"/>
                </a:solidFill>
                <a:latin typeface="Calibri" panose="020F0502020204030204" pitchFamily="34" charset="0"/>
              </a:rPr>
              <a:t>Data cutoff: August 31, 2021</a:t>
            </a:r>
          </a:p>
        </p:txBody>
      </p:sp>
    </p:spTree>
    <p:extLst>
      <p:ext uri="{BB962C8B-B14F-4D97-AF65-F5344CB8AC3E}">
        <p14:creationId xmlns:p14="http://schemas.microsoft.com/office/powerpoint/2010/main" val="28468399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OPAL: Conclusions</a:t>
            </a:r>
            <a:endParaRPr lang="en-US" altLang="en-US" dirty="0"/>
          </a:p>
        </p:txBody>
      </p:sp>
      <p:sp>
        <p:nvSpPr>
          <p:cNvPr id="10" name="Content Placeholder 2">
            <a:extLst>
              <a:ext uri="{FF2B5EF4-FFF2-40B4-BE49-F238E27FC236}">
                <a16:creationId xmlns:a16="http://schemas.microsoft.com/office/drawing/2014/main" id="{4E47B534-8A4B-4D33-840C-2D29FA589FEE}"/>
              </a:ext>
            </a:extLst>
          </p:cNvPr>
          <p:cNvSpPr>
            <a:spLocks noGrp="1"/>
          </p:cNvSpPr>
          <p:nvPr>
            <p:ph idx="1"/>
          </p:nvPr>
        </p:nvSpPr>
        <p:spPr/>
        <p:txBody>
          <a:bodyPr/>
          <a:lstStyle/>
          <a:p>
            <a:r>
              <a:rPr lang="en-US" dirty="0"/>
              <a:t>In the ongoing phase II OPAL trial, osimertinib combined with platinum-based doublet chemotherapy in patients with previously untreated </a:t>
            </a:r>
            <a:r>
              <a:rPr lang="en-US" i="1" dirty="0"/>
              <a:t>EGFR</a:t>
            </a:r>
            <a:r>
              <a:rPr lang="en-US" dirty="0"/>
              <a:t>-mutated advanced NSCLC demonstrated efficacy with tolerable toxicity</a:t>
            </a:r>
          </a:p>
          <a:p>
            <a:pPr lvl="1"/>
            <a:r>
              <a:rPr lang="en-US" dirty="0"/>
              <a:t>The ORR was </a:t>
            </a:r>
            <a:r>
              <a:rPr lang="en-US" b="0" dirty="0">
                <a:solidFill>
                  <a:srgbClr val="000000"/>
                </a:solidFill>
                <a:effectLst/>
                <a:latin typeface="Calibri" panose="020F0502020204030204" pitchFamily="34" charset="0"/>
                <a:cs typeface="Calibri" panose="020F0502020204030204" pitchFamily="34" charset="0"/>
              </a:rPr>
              <a:t>91.0% (95% CI: 81.1-100) fo</a:t>
            </a:r>
            <a:r>
              <a:rPr lang="en-US" dirty="0">
                <a:solidFill>
                  <a:srgbClr val="000000"/>
                </a:solidFill>
                <a:cs typeface="Calibri" panose="020F0502020204030204" pitchFamily="34" charset="0"/>
              </a:rPr>
              <a:t>r both cohorts</a:t>
            </a:r>
            <a:endParaRPr lang="en-US" b="0" dirty="0">
              <a:solidFill>
                <a:srgbClr val="000000"/>
              </a:solidFill>
              <a:effectLst/>
              <a:latin typeface="Calibri" panose="020F0502020204030204" pitchFamily="34" charset="0"/>
              <a:cs typeface="Calibri" panose="020F0502020204030204" pitchFamily="34" charset="0"/>
            </a:endParaRPr>
          </a:p>
          <a:p>
            <a:pPr lvl="1"/>
            <a:r>
              <a:rPr lang="en-US" dirty="0"/>
              <a:t>2 CRs (6.1%) were observed in the carboplatin-containing cohort </a:t>
            </a:r>
          </a:p>
          <a:p>
            <a:r>
              <a:rPr lang="en-US" dirty="0"/>
              <a:t>The investigators conclude that this combination with osimertinib and chemotherapy is promising and should be validated in a phase III study</a:t>
            </a:r>
          </a:p>
        </p:txBody>
      </p:sp>
      <p:grpSp>
        <p:nvGrpSpPr>
          <p:cNvPr id="12" name="Group 11">
            <a:extLst>
              <a:ext uri="{FF2B5EF4-FFF2-40B4-BE49-F238E27FC236}">
                <a16:creationId xmlns:a16="http://schemas.microsoft.com/office/drawing/2014/main" id="{E0B0B6DF-E09E-01C7-FB6B-2D40895C27AA}"/>
              </a:ext>
            </a:extLst>
          </p:cNvPr>
          <p:cNvGrpSpPr/>
          <p:nvPr/>
        </p:nvGrpSpPr>
        <p:grpSpPr>
          <a:xfrm>
            <a:off x="9392911" y="6203077"/>
            <a:ext cx="2488502" cy="450134"/>
            <a:chOff x="9392911" y="6212702"/>
            <a:chExt cx="2488502" cy="450134"/>
          </a:xfrm>
        </p:grpSpPr>
        <p:pic>
          <p:nvPicPr>
            <p:cNvPr id="13" name="Picture 12" descr="Icon&#10;&#10;Description automatically generated">
              <a:extLst>
                <a:ext uri="{FF2B5EF4-FFF2-40B4-BE49-F238E27FC236}">
                  <a16:creationId xmlns:a16="http://schemas.microsoft.com/office/drawing/2014/main" id="{4099312D-8733-294F-3F85-2634C9D31E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14" name="Rectangle 8">
              <a:extLst>
                <a:ext uri="{FF2B5EF4-FFF2-40B4-BE49-F238E27FC236}">
                  <a16:creationId xmlns:a16="http://schemas.microsoft.com/office/drawing/2014/main" id="{60CEBD34-1FF8-3FBE-6353-C57BD26EDBB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5" name="Text Box 15">
            <a:extLst>
              <a:ext uri="{FF2B5EF4-FFF2-40B4-BE49-F238E27FC236}">
                <a16:creationId xmlns:a16="http://schemas.microsoft.com/office/drawing/2014/main" id="{875F44B0-3852-56CB-0BA0-452EF058C743}"/>
              </a:ext>
            </a:extLst>
          </p:cNvPr>
          <p:cNvSpPr txBox="1">
            <a:spLocks noChangeArrowheads="1"/>
          </p:cNvSpPr>
          <p:nvPr/>
        </p:nvSpPr>
        <p:spPr bwMode="auto">
          <a:xfrm>
            <a:off x="403023" y="636945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pt-B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Nakamura. ASCO 2022. Abstr 9097</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p>
        </p:txBody>
      </p:sp>
    </p:spTree>
    <p:extLst>
      <p:ext uri="{BB962C8B-B14F-4D97-AF65-F5344CB8AC3E}">
        <p14:creationId xmlns:p14="http://schemas.microsoft.com/office/powerpoint/2010/main" val="15787988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ASCO 2022!</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9" y="1895478"/>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9" name="TextBox 8">
            <a:extLst>
              <a:ext uri="{FF2B5EF4-FFF2-40B4-BE49-F238E27FC236}">
                <a16:creationId xmlns:a16="http://schemas.microsoft.com/office/drawing/2014/main" id="{2B3D8715-3671-6231-4E95-763DF820789A}"/>
              </a:ext>
            </a:extLst>
          </p:cNvPr>
          <p:cNvSpPr txBox="1"/>
          <p:nvPr/>
        </p:nvSpPr>
        <p:spPr bwMode="auto">
          <a:xfrm>
            <a:off x="4361180" y="2898581"/>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7" name="TextBox 6">
            <a:extLst>
              <a:ext uri="{FF2B5EF4-FFF2-40B4-BE49-F238E27FC236}">
                <a16:creationId xmlns:a16="http://schemas.microsoft.com/office/drawing/2014/main" id="{2F7ECA82-B7A8-261A-145B-BB5D200DC085}"/>
              </a:ext>
            </a:extLst>
          </p:cNvPr>
          <p:cNvSpPr txBox="1"/>
          <p:nvPr/>
        </p:nvSpPr>
        <p:spPr bwMode="auto">
          <a:xfrm>
            <a:off x="612517" y="2901187"/>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AF42E44A1099B4197559772160A035E" ma:contentTypeVersion="1" ma:contentTypeDescription="Create a new document." ma:contentTypeScope="" ma:versionID="68db603805dc9dbcce6c03c0334540f1">
  <xsd:schema xmlns:xsd="http://www.w3.org/2001/XMLSchema" xmlns:xs="http://www.w3.org/2001/XMLSchema" xmlns:p="http://schemas.microsoft.com/office/2006/metadata/properties" xmlns:ns2="d54cbe69-32bd-412a-b004-9152f949605e" xmlns:ns3="c635c4df-cb1c-41f9-99a6-169b98d4f629" targetNamespace="http://schemas.microsoft.com/office/2006/metadata/properties" ma:root="true" ma:fieldsID="55113d4ea0fb9372b893e2d3703195a4" ns2:_="" ns3:_="">
    <xsd:import namespace="d54cbe69-32bd-412a-b004-9152f949605e"/>
    <xsd:import namespace="c635c4df-cb1c-41f9-99a6-169b98d4f629"/>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c635c4df-cb1c-41f9-99a6-169b98d4f629"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Document_x0020_Category xmlns="c635c4df-cb1c-41f9-99a6-169b98d4f629">Conference Capsule Slides</Document_x0020_Category>
    <_dlc_DocId xmlns="d54cbe69-32bd-412a-b004-9152f949605e">56M7VY3CDVN5-1388799827-3</_dlc_DocId>
    <_dlc_DocIdUrl xmlns="d54cbe69-32bd-412a-b004-9152f949605e">
      <Url>https://intranet.clinicaloptions.com/mews/oncology/ONC_2022_ASCO_CF_(PRP5083)/LUNG_9097_Nakamura/_layouts/15/DocIdRedir.aspx?ID=56M7VY3CDVN5-1388799827-3</Url>
      <Description>56M7VY3CDVN5-1388799827-3</Description>
    </_dlc_DocIdUrl>
  </documentManagement>
</p:properties>
</file>

<file path=customXml/itemProps1.xml><?xml version="1.0" encoding="utf-8"?>
<ds:datastoreItem xmlns:ds="http://schemas.openxmlformats.org/officeDocument/2006/customXml" ds:itemID="{0D003C17-1D44-4E0A-8F47-F27450EB09E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c635c4df-cb1c-41f9-99a6-169b98d4f62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45B4B84-9140-412A-AE09-801F877E6DDE}">
  <ds:schemaRefs>
    <ds:schemaRef ds:uri="http://schemas.microsoft.com/sharepoint/events"/>
  </ds:schemaRefs>
</ds:datastoreItem>
</file>

<file path=customXml/itemProps3.xml><?xml version="1.0" encoding="utf-8"?>
<ds:datastoreItem xmlns:ds="http://schemas.openxmlformats.org/officeDocument/2006/customXml" ds:itemID="{76190D73-5386-4D5A-9DE1-5CEA0437B58B}">
  <ds:schemaRefs>
    <ds:schemaRef ds:uri="http://schemas.microsoft.com/sharepoint/v3/contenttype/forms"/>
  </ds:schemaRefs>
</ds:datastoreItem>
</file>

<file path=customXml/itemProps4.xml><?xml version="1.0" encoding="utf-8"?>
<ds:datastoreItem xmlns:ds="http://schemas.openxmlformats.org/officeDocument/2006/customXml" ds:itemID="{06E3A89A-2918-4806-88C5-0AD653F771CE}">
  <ds:schemaRefs>
    <ds:schemaRef ds:uri="http://purl.org/dc/elements/1.1/"/>
    <ds:schemaRef ds:uri="http://schemas.openxmlformats.org/package/2006/metadata/core-properties"/>
    <ds:schemaRef ds:uri="c635c4df-cb1c-41f9-99a6-169b98d4f629"/>
    <ds:schemaRef ds:uri="http://schemas.microsoft.com/office/2006/metadata/properties"/>
    <ds:schemaRef ds:uri="http://schemas.microsoft.com/office/2006/documentManagement/types"/>
    <ds:schemaRef ds:uri="d54cbe69-32bd-412a-b004-9152f949605e"/>
    <ds:schemaRef ds:uri="http://purl.org/dc/dcmitype/"/>
    <ds:schemaRef ds:uri="http://www.w3.org/XML/1998/namespace"/>
    <ds:schemaRef ds:uri="http://schemas.microsoft.com/office/infopath/2007/PartnerControl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3882</TotalTime>
  <Words>1812</Words>
  <Application>Microsoft Office PowerPoint</Application>
  <PresentationFormat>Widescreen</PresentationFormat>
  <Paragraphs>329</Paragraphs>
  <Slides>10</Slides>
  <Notes>10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10</vt:i4>
      </vt:variant>
    </vt:vector>
  </HeadingPairs>
  <TitlesOfParts>
    <vt:vector size="16" baseType="lpstr">
      <vt:lpstr>Arial</vt:lpstr>
      <vt:lpstr>Calibri</vt:lpstr>
      <vt:lpstr>Times</vt:lpstr>
      <vt:lpstr>Wingdings</vt:lpstr>
      <vt:lpstr>2022_CCO_Template</vt:lpstr>
      <vt:lpstr>4_2017_HTAA_Diabetes</vt:lpstr>
      <vt:lpstr>OPAL: Phase II Trial of First-line Osimertinib  Plus Platinum-Based Doublet Chemotherapy in EGFR-Mutated Advanced NSCLC</vt:lpstr>
      <vt:lpstr>About These Slides</vt:lpstr>
      <vt:lpstr>OPAL: Background</vt:lpstr>
      <vt:lpstr>OPAL: Study Design</vt:lpstr>
      <vt:lpstr>OPAL: Baseline Characteristics</vt:lpstr>
      <vt:lpstr>OPAL: Safety Summary</vt:lpstr>
      <vt:lpstr>OPAL: Response Rates</vt:lpstr>
      <vt:lpstr>OPAL: Preliminary PFS and OS</vt:lpstr>
      <vt:lpstr>OPAL: Conclusions</vt:lpstr>
      <vt:lpstr>Go Online for More CCO  Coverage of ASCO 2022!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OPAL: Phase II Trial of First-line Osimertinib </dc:title>
  <dc:creator>Timothy Quill</dc:creator>
  <cp:lastModifiedBy>vwenzel@clinicaloptions.com</cp:lastModifiedBy>
  <cp:revision>62</cp:revision>
  <dcterms:created xsi:type="dcterms:W3CDTF">2022-06-02T23:20:10Z</dcterms:created>
  <dcterms:modified xsi:type="dcterms:W3CDTF">2022-06-09T18:57:23Z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0x0101004AF42E44A1099B4197559772160A035E</vt:lpwstr>
  </property>
  <property fmtid="{D5CDD505-2E9C-101B-9397-08002B2CF9AE}" pid="3" name="_dlc_DocIdItemGuid">
    <vt:lpwstr>35ad88c1-0d2e-438a-a636-7b851e265a6f</vt:lpwstr>
  </property>
</Properties>
</file>